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6" r:id="rId1"/>
    <p:sldMasterId id="2147483864" r:id="rId2"/>
  </p:sldMasterIdLst>
  <p:notesMasterIdLst>
    <p:notesMasterId r:id="rId66"/>
  </p:notesMasterIdLst>
  <p:sldIdLst>
    <p:sldId id="256" r:id="rId3"/>
    <p:sldId id="283" r:id="rId4"/>
    <p:sldId id="284" r:id="rId5"/>
    <p:sldId id="282" r:id="rId6"/>
    <p:sldId id="258" r:id="rId7"/>
    <p:sldId id="279" r:id="rId8"/>
    <p:sldId id="280" r:id="rId9"/>
    <p:sldId id="307" r:id="rId10"/>
    <p:sldId id="393" r:id="rId11"/>
    <p:sldId id="313" r:id="rId12"/>
    <p:sldId id="316" r:id="rId13"/>
    <p:sldId id="317" r:id="rId14"/>
    <p:sldId id="395" r:id="rId15"/>
    <p:sldId id="319" r:id="rId16"/>
    <p:sldId id="320" r:id="rId17"/>
    <p:sldId id="321" r:id="rId18"/>
    <p:sldId id="322" r:id="rId19"/>
    <p:sldId id="396" r:id="rId20"/>
    <p:sldId id="323" r:id="rId21"/>
    <p:sldId id="325" r:id="rId22"/>
    <p:sldId id="330" r:id="rId23"/>
    <p:sldId id="331" r:id="rId24"/>
    <p:sldId id="332" r:id="rId25"/>
    <p:sldId id="335" r:id="rId26"/>
    <p:sldId id="337" r:id="rId27"/>
    <p:sldId id="338" r:id="rId28"/>
    <p:sldId id="340" r:id="rId29"/>
    <p:sldId id="341" r:id="rId30"/>
    <p:sldId id="399" r:id="rId31"/>
    <p:sldId id="400" r:id="rId32"/>
    <p:sldId id="413" r:id="rId33"/>
    <p:sldId id="342" r:id="rId34"/>
    <p:sldId id="343" r:id="rId35"/>
    <p:sldId id="344" r:id="rId36"/>
    <p:sldId id="402" r:id="rId37"/>
    <p:sldId id="403" r:id="rId38"/>
    <p:sldId id="404" r:id="rId39"/>
    <p:sldId id="405" r:id="rId40"/>
    <p:sldId id="406" r:id="rId41"/>
    <p:sldId id="407" r:id="rId42"/>
    <p:sldId id="408" r:id="rId43"/>
    <p:sldId id="409" r:id="rId44"/>
    <p:sldId id="410" r:id="rId45"/>
    <p:sldId id="411" r:id="rId46"/>
    <p:sldId id="354" r:id="rId47"/>
    <p:sldId id="355" r:id="rId48"/>
    <p:sldId id="359" r:id="rId49"/>
    <p:sldId id="360" r:id="rId50"/>
    <p:sldId id="362" r:id="rId51"/>
    <p:sldId id="397" r:id="rId52"/>
    <p:sldId id="398" r:id="rId53"/>
    <p:sldId id="370" r:id="rId54"/>
    <p:sldId id="375" r:id="rId55"/>
    <p:sldId id="376" r:id="rId56"/>
    <p:sldId id="377" r:id="rId57"/>
    <p:sldId id="378" r:id="rId58"/>
    <p:sldId id="379" r:id="rId59"/>
    <p:sldId id="381" r:id="rId60"/>
    <p:sldId id="382" r:id="rId61"/>
    <p:sldId id="383" r:id="rId62"/>
    <p:sldId id="384" r:id="rId63"/>
    <p:sldId id="385" r:id="rId64"/>
    <p:sldId id="412"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343" autoAdjust="0"/>
  </p:normalViewPr>
  <p:slideViewPr>
    <p:cSldViewPr snapToGrid="0">
      <p:cViewPr varScale="1">
        <p:scale>
          <a:sx n="88" d="100"/>
          <a:sy n="88" d="100"/>
        </p:scale>
        <p:origin x="494"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4B1B9-F707-449C-AA0F-801B783A3D4A}" type="datetimeFigureOut">
              <a:rPr lang="en-US" smtClean="0"/>
              <a:t>11/13/2022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47EE-CFD6-437A-A54A-D6A2814D5212}" type="slidenum">
              <a:rPr lang="en-US" smtClean="0"/>
              <a:t>‹#›</a:t>
            </a:fld>
            <a:endParaRPr lang="en-US"/>
          </a:p>
        </p:txBody>
      </p:sp>
    </p:spTree>
    <p:extLst>
      <p:ext uri="{BB962C8B-B14F-4D97-AF65-F5344CB8AC3E}">
        <p14:creationId xmlns:p14="http://schemas.microsoft.com/office/powerpoint/2010/main" val="349420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EB47EE-CFD6-437A-A54A-D6A2814D5212}" type="slidenum">
              <a:rPr lang="en-US" smtClean="0"/>
              <a:t>1</a:t>
            </a:fld>
            <a:endParaRPr lang="en-US"/>
          </a:p>
        </p:txBody>
      </p:sp>
    </p:spTree>
    <p:extLst>
      <p:ext uri="{BB962C8B-B14F-4D97-AF65-F5344CB8AC3E}">
        <p14:creationId xmlns:p14="http://schemas.microsoft.com/office/powerpoint/2010/main" val="1091189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sharpenSoften amount="-50000"/>
                    </a14:imgEffect>
                    <a14:imgEffect>
                      <a14:saturation sat="130000"/>
                    </a14:imgEffect>
                  </a14:imgLayer>
                </a14:imgProps>
              </a:ext>
            </a:extLst>
          </a:blip>
          <a:stretch>
            <a:fillRect/>
          </a:stretch>
        </p:blipFill>
        <p:spPr>
          <a:xfrm>
            <a:off x="2679906" y="0"/>
            <a:ext cx="6746518" cy="6746518"/>
          </a:xfrm>
          <a:prstGeom prst="rect">
            <a:avLst/>
          </a:prstGeom>
          <a:effectLst>
            <a:reflection stA="0" endPos="0" dir="5400000" sy="-100000" algn="bl" rotWithShape="0"/>
            <a:softEdge rad="25400"/>
          </a:effectLst>
        </p:spPr>
      </p:pic>
      <p:pic>
        <p:nvPicPr>
          <p:cNvPr id="7" name="Picture 6" descr="Droplets-HD-Title-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751012" y="1300785"/>
            <a:ext cx="8689976" cy="2509213"/>
          </a:xfrm>
        </p:spPr>
        <p:txBody>
          <a:bodyPr anchor="b">
            <a:normAutofit/>
          </a:bodyPr>
          <a:lstStyle>
            <a:lvl1pPr algn="ctr">
              <a:defRPr sz="4800" cap="none">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1751012" y="3886200"/>
            <a:ext cx="8689976" cy="1371599"/>
          </a:xfrm>
        </p:spPr>
        <p:txBody>
          <a:bodyPr>
            <a:normAutofit/>
          </a:bodyPr>
          <a:lstStyle>
            <a:lvl1pPr marL="0" indent="0" algn="ctr">
              <a:buNone/>
              <a:defRPr sz="2200" cap="none">
                <a:solidFill>
                  <a:schemeClr val="bg1">
                    <a:lumMod val="50000"/>
                  </a:schemeClr>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9225FBF-66C6-4E9F-BC05-329833168C51}" type="datetime1">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139782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7920107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5253313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7747937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4199539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5286B3A-D4E7-4741-A00D-97271675DFAA}" type="datetime1">
              <a:rPr lang="en-US" smtClean="0"/>
              <a:t>11/13/2022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46904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5286B3A-D4E7-4741-A00D-97271675DFAA}" type="datetime1">
              <a:rPr lang="en-US" smtClean="0"/>
              <a:t>11/13/2022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8151457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8EEF1E-E36A-4A51-B418-147CAEF304E3}" type="datetime1">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4032922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4D0398-8B27-4288-91ED-82FCE5212909}" type="datetime1">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96973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4 Requirements Engineering</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defTabSz="457200">
              <a:defRPr/>
            </a:pPr>
            <a:fld id="{B0C4763A-EFD4-7742-8F31-9C2F9300C28A}"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4124157653"/>
      </p:ext>
    </p:extLst>
  </p:cSld>
  <p:clrMapOvr>
    <a:masterClrMapping/>
  </p:clrMapOvr>
  <p:transition spd="med">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4 Requirements Engineering</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defTabSz="457200">
              <a:defRPr/>
            </a:pPr>
            <a:fld id="{825F70CE-84E9-D04C-9B15-10C693AA0F2A}"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693155819"/>
      </p:ext>
    </p:extLst>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sharpenSoften amount="-50000"/>
                    </a14:imgEffect>
                    <a14:imgEffect>
                      <a14:saturation sat="130000"/>
                    </a14:imgEffect>
                  </a14:imgLayer>
                </a14:imgProps>
              </a:ext>
            </a:extLst>
          </a:blip>
          <a:stretch>
            <a:fillRect/>
          </a:stretch>
        </p:blipFill>
        <p:spPr>
          <a:xfrm>
            <a:off x="2679906" y="94887"/>
            <a:ext cx="6746518" cy="6746518"/>
          </a:xfrm>
          <a:prstGeom prst="rect">
            <a:avLst/>
          </a:prstGeom>
          <a:effectLst>
            <a:reflection stA="0" endPos="0" dir="5400000" sy="-100000" algn="bl" rotWithShape="0"/>
            <a:softEdge rad="25400"/>
          </a:effectLst>
        </p:spPr>
      </p:pic>
      <p:pic>
        <p:nvPicPr>
          <p:cNvPr id="3" name="Picture 2" descr="Droplets-HD-Content-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p:txBody>
          <a:bodyPr/>
          <a:lstStyle>
            <a:lvl1pPr>
              <a:defRPr cap="none">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12" name="Content Placeholder 2"/>
          <p:cNvSpPr>
            <a:spLocks noGrp="1"/>
          </p:cNvSpPr>
          <p:nvPr>
            <p:ph sz="quarter" idx="13" hasCustomPrompt="1"/>
          </p:nvPr>
        </p:nvSpPr>
        <p:spPr>
          <a:xfrm>
            <a:off x="913774" y="2367092"/>
            <a:ext cx="10363826" cy="3424107"/>
          </a:xfrm>
        </p:spPr>
        <p:txBody>
          <a:bodyPr/>
          <a:lstStyle>
            <a:lvl1pPr>
              <a:defRPr cap="none">
                <a:latin typeface="Times New Roman" panose="02020603050405020304" pitchFamily="18" charset="0"/>
                <a:cs typeface="Times New Roman" panose="02020603050405020304" pitchFamily="18" charset="0"/>
              </a:defRPr>
            </a:lvl1pPr>
            <a:lvl2pPr>
              <a:defRPr cap="none">
                <a:latin typeface="Times New Roman" panose="02020603050405020304" pitchFamily="18" charset="0"/>
                <a:cs typeface="Times New Roman" panose="02020603050405020304" pitchFamily="18" charset="0"/>
              </a:defRPr>
            </a:lvl2pPr>
            <a:lvl3pPr>
              <a:defRPr cap="none">
                <a:latin typeface="Times New Roman" panose="02020603050405020304" pitchFamily="18" charset="0"/>
                <a:cs typeface="Times New Roman" panose="02020603050405020304" pitchFamily="18" charset="0"/>
              </a:defRPr>
            </a:lvl3pPr>
            <a:lvl4pPr>
              <a:defRPr cap="none">
                <a:latin typeface="Times New Roman" panose="02020603050405020304" pitchFamily="18" charset="0"/>
                <a:cs typeface="Times New Roman" panose="02020603050405020304" pitchFamily="18" charset="0"/>
              </a:defRPr>
            </a:lvl4pPr>
            <a:lvl5pPr>
              <a:defRPr cap="none">
                <a:latin typeface="Times New Roman" panose="02020603050405020304" pitchFamily="18" charset="0"/>
                <a:cs typeface="Times New Roman" panose="02020603050405020304"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592F464-B4F2-486B-93A5-D0A529C8A213}" type="datetime1">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3525583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4 Requirements Engineering</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defTabSz="457200">
              <a:defRPr/>
            </a:pPr>
            <a:fld id="{87BA459C-C1F9-AB4D-8E61-68C53B56A064}"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1865057134"/>
      </p:ext>
    </p:extLst>
  </p:cSld>
  <p:clrMapOvr>
    <a:masterClrMapping/>
  </p:clrMapOvr>
  <p:transition spd="med">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4 Requirements Engineering</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457200">
              <a:defRPr/>
            </a:pPr>
            <a:fld id="{9AFB4A4D-A64F-7740-9E0E-188E9BA474F0}"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1442615256"/>
      </p:ext>
    </p:extLst>
  </p:cSld>
  <p:clrMapOvr>
    <a:masterClrMapping/>
  </p:clrMapOvr>
  <p:transition spd="med">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4 Requirements Engineering</a:t>
            </a: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defTabSz="457200">
              <a:defRPr/>
            </a:pPr>
            <a:fld id="{8DAA6009-9928-FF4C-9FC0-9A5BA7AB80BB}"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3916537312"/>
      </p:ext>
    </p:extLst>
  </p:cSld>
  <p:clrMapOvr>
    <a:masterClrMapping/>
  </p:clrMapOvr>
  <p:transition spd="med">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4 Requirements Engineering</a:t>
            </a: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defTabSz="457200">
              <a:defRPr/>
            </a:pPr>
            <a:fld id="{7DCDB1BE-A08E-2A4A-80F9-ED5208CC2745}"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575198908"/>
      </p:ext>
    </p:extLst>
  </p:cSld>
  <p:clrMapOvr>
    <a:masterClrMapping/>
  </p:clrMapOvr>
  <p:transition spd="med">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4 Requirements Engineering</a:t>
            </a: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defTabSz="457200">
              <a:defRPr/>
            </a:pPr>
            <a:fld id="{2CA09BA1-70B4-4A48-A4C4-6DB291E465CB}"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1513062376"/>
      </p:ext>
    </p:extLst>
  </p:cSld>
  <p:clrMapOvr>
    <a:masterClrMapping/>
  </p:clrMapOvr>
  <p:transition spd="med">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4 Requirements Engineering</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457200">
              <a:defRPr/>
            </a:pPr>
            <a:fld id="{AC48FB37-48D1-0F43-9835-C4ADFC9E29C1}"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3779100060"/>
      </p:ext>
    </p:extLst>
  </p:cSld>
  <p:clrMapOvr>
    <a:masterClrMapping/>
  </p:clrMapOvr>
  <p:transition spd="med">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4 Requirements Engineering</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457200">
              <a:defRPr/>
            </a:pPr>
            <a:fld id="{32B5C7A3-6224-2444-BEEE-16F152F7EB8A}"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2300425758"/>
      </p:ext>
    </p:extLst>
  </p:cSld>
  <p:clrMapOvr>
    <a:masterClrMapping/>
  </p:clrMapOvr>
  <p:transition spd="med">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4 Requirements Engineering</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defTabSz="457200">
              <a:defRPr/>
            </a:pPr>
            <a:fld id="{44887004-E5E5-6642-9C91-F2E102A03E8F}"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2360006316"/>
      </p:ext>
    </p:extLst>
  </p:cSld>
  <p:clrMapOvr>
    <a:masterClrMapping/>
  </p:clrMapOvr>
  <p:transition spd="med">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4 Requirements Engineering</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defTabSz="457200">
              <a:defRPr/>
            </a:pPr>
            <a:fld id="{76C17DF0-9E2E-E045-840A-782E3E137E64}"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376539372"/>
      </p:ext>
    </p:extLst>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6D8857-6D60-4828-9130-81C1813D7ED8}" type="datetime1">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45348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C817D3B-1465-46A1-AB7B-1B9673E73B46}" type="datetime1">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44706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0C7ABE0-A761-461E-B96D-6CD813220667}" type="datetime1">
              <a:rPr lang="en-US" smtClean="0"/>
              <a:t>11/13/2022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79066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219C26-847B-4BA3-8002-96772053819E}" type="datetime1">
              <a:rPr lang="en-US" smtClean="0"/>
              <a:t>11/13/2022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19816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37065B9-DE50-46DE-8BE3-7A570826BE1C}" type="datetime1">
              <a:rPr lang="en-US" smtClean="0"/>
              <a:t>11/13/2022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027627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940FA73-3087-4522-ACC1-BFD7F2C12FD1}" type="datetime1">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8256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B049399-D4CD-47F9-953E-18695FF53436}" type="datetime1">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33300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5.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5286B3A-D4E7-4741-A00D-97271675DFAA}" type="datetime1">
              <a:rPr lang="en-US" smtClean="0"/>
              <a:t>11/13/2022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4B347F-5038-41A8-84D6-1416E88477ED}" type="slidenum">
              <a:rPr lang="en-US" smtClean="0"/>
              <a:t>‹#›</a:t>
            </a:fld>
            <a:endParaRPr lang="en-US"/>
          </a:p>
        </p:txBody>
      </p:sp>
    </p:spTree>
    <p:extLst>
      <p:ext uri="{BB962C8B-B14F-4D97-AF65-F5344CB8AC3E}">
        <p14:creationId xmlns:p14="http://schemas.microsoft.com/office/powerpoint/2010/main" val="1201002933"/>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defTabSz="457200">
              <a:defRPr/>
            </a:pPr>
            <a:r>
              <a:rPr lang="en-US" smtClean="0">
                <a:solidFill>
                  <a:prstClr val="black">
                    <a:tint val="75000"/>
                  </a:prstClr>
                </a:solidFill>
              </a:rPr>
              <a:t>Chapter 4 Requirements Engineering</a:t>
            </a: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defTabSz="457200">
              <a:defRPr/>
            </a:pPr>
            <a:fld id="{4606AE16-8D53-A649-9482-7C8DBD7175B3}" type="slidenum">
              <a:rPr lang="en-US" smtClean="0">
                <a:solidFill>
                  <a:prstClr val="black">
                    <a:tint val="75000"/>
                  </a:prstClr>
                </a:solidFill>
              </a:rPr>
              <a:pPr defTabSz="457200">
                <a:defRPr/>
              </a:pPr>
              <a:t>‹#›</a:t>
            </a:fld>
            <a:endParaRPr lang="en-US">
              <a:solidFill>
                <a:prstClr val="black">
                  <a:tint val="75000"/>
                </a:prstClr>
              </a:solidFill>
            </a:endParaRPr>
          </a:p>
        </p:txBody>
      </p:sp>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33910" y="213186"/>
            <a:ext cx="1231725" cy="1219356"/>
          </a:xfrm>
          <a:prstGeom prst="rect">
            <a:avLst/>
          </a:prstGeom>
        </p:spPr>
      </p:pic>
      <p:cxnSp>
        <p:nvCxnSpPr>
          <p:cNvPr id="11" name="Straight Connector 10"/>
          <p:cNvCxnSpPr/>
          <p:nvPr/>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339143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hmoudzadeh@cc.iut.ac.i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Software Engineering I </a:t>
            </a:r>
            <a:endParaRPr lang="en-US" b="1" dirty="0"/>
          </a:p>
        </p:txBody>
      </p:sp>
      <p:sp>
        <p:nvSpPr>
          <p:cNvPr id="3" name="Subtitle 2"/>
          <p:cNvSpPr>
            <a:spLocks noGrp="1"/>
          </p:cNvSpPr>
          <p:nvPr>
            <p:ph type="subTitle" idx="1"/>
          </p:nvPr>
        </p:nvSpPr>
        <p:spPr>
          <a:xfrm>
            <a:off x="1751012" y="4068763"/>
            <a:ext cx="9144000" cy="2032280"/>
          </a:xfrm>
        </p:spPr>
        <p:txBody>
          <a:bodyPr>
            <a:normAutofit/>
          </a:bodyPr>
          <a:lstStyle/>
          <a:p>
            <a:pPr marL="342900" indent="-342900">
              <a:spcBef>
                <a:spcPct val="20000"/>
              </a:spcBef>
              <a:defRPr/>
            </a:pPr>
            <a:r>
              <a:rPr lang="en-GB" dirty="0" err="1" smtClean="0">
                <a:solidFill>
                  <a:schemeClr val="tx1">
                    <a:lumMod val="75000"/>
                    <a:lumOff val="25000"/>
                  </a:schemeClr>
                </a:solidFill>
              </a:rPr>
              <a:t>Dr.</a:t>
            </a:r>
            <a:r>
              <a:rPr lang="en-GB" dirty="0" smtClean="0">
                <a:solidFill>
                  <a:schemeClr val="tx1">
                    <a:lumMod val="75000"/>
                    <a:lumOff val="25000"/>
                  </a:schemeClr>
                </a:solidFill>
              </a:rPr>
              <a:t> </a:t>
            </a:r>
            <a:r>
              <a:rPr lang="en-GB" dirty="0" err="1" smtClean="0">
                <a:solidFill>
                  <a:schemeClr val="tx1">
                    <a:lumMod val="75000"/>
                    <a:lumOff val="25000"/>
                  </a:schemeClr>
                </a:solidFill>
              </a:rPr>
              <a:t>Elham</a:t>
            </a:r>
            <a:r>
              <a:rPr lang="en-GB" dirty="0" smtClean="0">
                <a:solidFill>
                  <a:schemeClr val="tx1">
                    <a:lumMod val="75000"/>
                    <a:lumOff val="25000"/>
                  </a:schemeClr>
                </a:solidFill>
              </a:rPr>
              <a:t> </a:t>
            </a:r>
            <a:r>
              <a:rPr lang="en-GB" dirty="0" err="1" smtClean="0">
                <a:solidFill>
                  <a:schemeClr val="tx1">
                    <a:lumMod val="75000"/>
                    <a:lumOff val="25000"/>
                  </a:schemeClr>
                </a:solidFill>
              </a:rPr>
              <a:t>Mahmoudzadeh</a:t>
            </a:r>
            <a:endParaRPr lang="en-GB" dirty="0">
              <a:solidFill>
                <a:schemeClr val="tx1">
                  <a:lumMod val="75000"/>
                  <a:lumOff val="25000"/>
                </a:schemeClr>
              </a:solidFill>
            </a:endParaRPr>
          </a:p>
          <a:p>
            <a:pPr marL="342900" indent="-342900">
              <a:spcBef>
                <a:spcPct val="20000"/>
              </a:spcBef>
              <a:defRPr/>
            </a:pPr>
            <a:r>
              <a:rPr lang="en-GB" dirty="0">
                <a:solidFill>
                  <a:schemeClr val="tx1">
                    <a:lumMod val="75000"/>
                    <a:lumOff val="25000"/>
                  </a:schemeClr>
                </a:solidFill>
              </a:rPr>
              <a:t>Isfahan University of Technology</a:t>
            </a:r>
          </a:p>
          <a:p>
            <a:pPr marL="342900" indent="-342900">
              <a:spcBef>
                <a:spcPct val="20000"/>
              </a:spcBef>
              <a:defRPr/>
            </a:pPr>
            <a:r>
              <a:rPr lang="en-GB" dirty="0" smtClean="0">
                <a:solidFill>
                  <a:schemeClr val="tx1">
                    <a:lumMod val="75000"/>
                    <a:lumOff val="25000"/>
                  </a:schemeClr>
                </a:solidFill>
                <a:hlinkClick r:id="rId3"/>
              </a:rPr>
              <a:t>mahmoudzadeh@iut.ac.ir</a:t>
            </a:r>
            <a:endParaRPr lang="en-GB" dirty="0" smtClean="0">
              <a:solidFill>
                <a:schemeClr val="tx1">
                  <a:lumMod val="75000"/>
                  <a:lumOff val="25000"/>
                </a:schemeClr>
              </a:solidFill>
            </a:endParaRPr>
          </a:p>
          <a:p>
            <a:r>
              <a:rPr lang="en-US" dirty="0" smtClean="0">
                <a:solidFill>
                  <a:schemeClr val="tx1">
                    <a:lumMod val="75000"/>
                    <a:lumOff val="25000"/>
                  </a:schemeClr>
                </a:solidFill>
              </a:rPr>
              <a:t>2022</a:t>
            </a:r>
            <a:endParaRPr lang="en-US" dirty="0">
              <a:solidFill>
                <a:schemeClr val="tx1">
                  <a:lumMod val="75000"/>
                  <a:lumOff val="25000"/>
                </a:schemeClr>
              </a:solidFill>
            </a:endParaRPr>
          </a:p>
        </p:txBody>
      </p:sp>
    </p:spTree>
    <p:extLst>
      <p:ext uri="{BB962C8B-B14F-4D97-AF65-F5344CB8AC3E}">
        <p14:creationId xmlns:p14="http://schemas.microsoft.com/office/powerpoint/2010/main" val="896115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stakeholders</a:t>
            </a:r>
            <a:endParaRPr lang="en-US" dirty="0"/>
          </a:p>
        </p:txBody>
      </p:sp>
      <p:sp>
        <p:nvSpPr>
          <p:cNvPr id="3" name="Content Placeholder 2"/>
          <p:cNvSpPr>
            <a:spLocks noGrp="1"/>
          </p:cNvSpPr>
          <p:nvPr>
            <p:ph idx="1"/>
          </p:nvPr>
        </p:nvSpPr>
        <p:spPr/>
        <p:txBody>
          <a:bodyPr/>
          <a:lstStyle/>
          <a:p>
            <a:r>
              <a:rPr lang="en-US" dirty="0" smtClean="0"/>
              <a:t>Any person or organization who is affected by the system in some way and so who has a legitimate interest</a:t>
            </a:r>
          </a:p>
          <a:p>
            <a:r>
              <a:rPr lang="en-US" dirty="0" smtClean="0"/>
              <a:t>Stakeholder types</a:t>
            </a:r>
          </a:p>
          <a:p>
            <a:pPr lvl="1"/>
            <a:r>
              <a:rPr lang="en-US" dirty="0" smtClean="0"/>
              <a:t>End users</a:t>
            </a:r>
          </a:p>
          <a:p>
            <a:pPr lvl="1"/>
            <a:r>
              <a:rPr lang="en-US" dirty="0" smtClean="0"/>
              <a:t>System managers</a:t>
            </a:r>
          </a:p>
          <a:p>
            <a:pPr lvl="1"/>
            <a:r>
              <a:rPr lang="en-US" dirty="0" smtClean="0"/>
              <a:t>System owners</a:t>
            </a:r>
          </a:p>
          <a:p>
            <a:pPr lvl="1"/>
            <a:r>
              <a:rPr lang="en-US" dirty="0" smtClean="0"/>
              <a:t>External stakeholders</a:t>
            </a:r>
            <a:endParaRPr lang="en-US"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10</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2761653006"/>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requirements</a:t>
            </a:r>
            <a:endParaRPr lang="en-US" dirty="0"/>
          </a:p>
        </p:txBody>
      </p:sp>
      <p:sp>
        <p:nvSpPr>
          <p:cNvPr id="3" name="Content Placeholder 2"/>
          <p:cNvSpPr>
            <a:spLocks noGrp="1"/>
          </p:cNvSpPr>
          <p:nvPr>
            <p:ph idx="1"/>
          </p:nvPr>
        </p:nvSpPr>
        <p:spPr/>
        <p:txBody>
          <a:bodyPr/>
          <a:lstStyle/>
          <a:p>
            <a:r>
              <a:rPr lang="en-US" dirty="0" smtClean="0"/>
              <a:t>Many agile methods argue that producing detailed system requirements is a waste of time as requirements change so quickly.</a:t>
            </a:r>
          </a:p>
          <a:p>
            <a:r>
              <a:rPr lang="en-US" dirty="0" smtClean="0"/>
              <a:t>The requirements document is therefore always out of date.</a:t>
            </a:r>
          </a:p>
          <a:p>
            <a:r>
              <a:rPr lang="en-US" dirty="0" smtClean="0"/>
              <a:t>Agile methods usually use incremental requirements engineering and may express requirements as ‘user stories’.</a:t>
            </a:r>
          </a:p>
          <a:p>
            <a:r>
              <a:rPr lang="en-US" dirty="0" smtClean="0"/>
              <a:t>This is practical for business systems but problematic for systems that require pre-delivery analysis (e.g. critical systems) or systems developed by several teams.</a:t>
            </a:r>
            <a:endParaRPr lang="en-US"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11</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259055879"/>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76872"/>
            <a:ext cx="8229600" cy="1143000"/>
          </a:xfrm>
        </p:spPr>
        <p:txBody>
          <a:bodyPr/>
          <a:lstStyle/>
          <a:p>
            <a:pPr algn="ctr"/>
            <a:r>
              <a:rPr lang="en-US" dirty="0" smtClean="0"/>
              <a:t>Functional and non-functional requirements</a:t>
            </a:r>
            <a:endParaRPr lang="en-US"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12</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3712520766"/>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 </a:t>
            </a:r>
            <a:endParaRPr lang="en-US" dirty="0"/>
          </a:p>
        </p:txBody>
      </p:sp>
      <p:sp>
        <p:nvSpPr>
          <p:cNvPr id="3" name="Content Placeholder 2"/>
          <p:cNvSpPr>
            <a:spLocks noGrp="1"/>
          </p:cNvSpPr>
          <p:nvPr>
            <p:ph sz="quarter" idx="13"/>
          </p:nvPr>
        </p:nvSpPr>
        <p:spPr/>
        <p:txBody>
          <a:bodyPr/>
          <a:lstStyle/>
          <a:p>
            <a:pPr algn="just"/>
            <a:r>
              <a:rPr lang="en-US" dirty="0" smtClean="0"/>
              <a:t>Relates </a:t>
            </a:r>
            <a:r>
              <a:rPr lang="en-US" dirty="0"/>
              <a:t>directly to a </a:t>
            </a:r>
            <a:r>
              <a:rPr lang="en-US" dirty="0" smtClean="0"/>
              <a:t>process that </a:t>
            </a:r>
            <a:r>
              <a:rPr lang="en-US" dirty="0"/>
              <a:t>a system has to perform or information it needs to contain</a:t>
            </a:r>
            <a:r>
              <a:rPr lang="en-US" dirty="0" smtClean="0"/>
              <a:t>. </a:t>
            </a:r>
            <a:endParaRPr lang="fa-IR" dirty="0" smtClean="0"/>
          </a:p>
          <a:p>
            <a:pPr lvl="1" algn="just"/>
            <a:r>
              <a:rPr lang="en-US" dirty="0" smtClean="0"/>
              <a:t>For </a:t>
            </a:r>
            <a:r>
              <a:rPr lang="en-US" dirty="0"/>
              <a:t>example, requirements stating that a system must have the ability to search for </a:t>
            </a:r>
            <a:r>
              <a:rPr lang="en-US" dirty="0" smtClean="0"/>
              <a:t>a product</a:t>
            </a:r>
            <a:r>
              <a:rPr lang="fa-IR" dirty="0" smtClean="0"/>
              <a:t>.</a:t>
            </a:r>
            <a:endParaRPr lang="en-US" dirty="0" smtClean="0"/>
          </a:p>
          <a:p>
            <a:pPr marL="0" indent="0" algn="just">
              <a:buNone/>
            </a:pPr>
            <a:endParaRPr lang="en-US" dirty="0" smtClean="0"/>
          </a:p>
          <a:p>
            <a:pPr algn="just"/>
            <a:r>
              <a:rPr lang="en-US" dirty="0" smtClean="0"/>
              <a:t>Flow </a:t>
            </a:r>
            <a:r>
              <a:rPr lang="en-US" dirty="0"/>
              <a:t>directly into the creation of functional, structural, and behavioral </a:t>
            </a:r>
            <a:r>
              <a:rPr lang="en-US" dirty="0" smtClean="0"/>
              <a:t>models that </a:t>
            </a:r>
            <a:r>
              <a:rPr lang="en-US" dirty="0"/>
              <a:t>represent the functionality of the evolving </a:t>
            </a:r>
            <a:r>
              <a:rPr lang="en-US" dirty="0" smtClean="0"/>
              <a:t>system.</a:t>
            </a:r>
          </a:p>
          <a:p>
            <a:pPr marL="457200" lvl="1" indent="0" algn="just">
              <a:buNone/>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9006349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dirty="0"/>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a:t>
            </a:r>
            <a:r>
              <a:rPr lang="en-GB" dirty="0" smtClean="0"/>
              <a:t>do.</a:t>
            </a:r>
          </a:p>
          <a:p>
            <a:r>
              <a:rPr lang="en-GB" dirty="0" smtClean="0"/>
              <a:t>Functional </a:t>
            </a:r>
            <a:r>
              <a:rPr lang="en-GB" dirty="0"/>
              <a:t>system requirements should describe the system services in detail.</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14</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2442839606"/>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Mentcare system: functional requirements</a:t>
            </a:r>
            <a:endParaRPr lang="en-US" dirty="0"/>
          </a:p>
        </p:txBody>
      </p:sp>
      <p:sp>
        <p:nvSpPr>
          <p:cNvPr id="77827" name="Rectangle 3"/>
          <p:cNvSpPr>
            <a:spLocks noGrp="1" noChangeArrowheads="1"/>
          </p:cNvSpPr>
          <p:nvPr>
            <p:ph idx="1"/>
          </p:nvPr>
        </p:nvSpPr>
        <p:spPr/>
        <p:txBody>
          <a:bodyPr/>
          <a:lstStyle/>
          <a:p>
            <a:r>
              <a:rPr lang="en-US" dirty="0" smtClean="0"/>
              <a:t>A user shall be able to search the appointments lists for all clinics.</a:t>
            </a:r>
            <a:endParaRPr lang="en-GB" dirty="0" smtClean="0"/>
          </a:p>
          <a:p>
            <a:r>
              <a:rPr lang="en-US" dirty="0" smtClean="0"/>
              <a:t>The system shall generate each day, for each clinic, a list of patients who are expected to attend appointments that day. </a:t>
            </a:r>
            <a:endParaRPr lang="en-GB" dirty="0" smtClean="0"/>
          </a:p>
          <a:p>
            <a:r>
              <a:rPr lang="en-US" dirty="0" smtClean="0"/>
              <a:t>Each staff member using the system shall be uniquely identified by his or her 8-digit employee number.</a:t>
            </a:r>
            <a:r>
              <a:rPr lang="en-GB" dirty="0" smtClean="0"/>
              <a:t> </a:t>
            </a:r>
            <a:endParaRPr lang="en-US"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15</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971270466"/>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r>
              <a:rPr lang="en-GB" dirty="0"/>
              <a:t>Problems arise when </a:t>
            </a:r>
            <a:r>
              <a:rPr lang="en-GB" dirty="0" smtClean="0"/>
              <a:t>functional requirements </a:t>
            </a:r>
            <a:r>
              <a:rPr lang="en-GB" dirty="0"/>
              <a:t>are not precisely stated.</a:t>
            </a:r>
          </a:p>
          <a:p>
            <a:r>
              <a:rPr lang="en-GB" dirty="0"/>
              <a:t>Ambiguous requirements may be interpreted in different ways by developers and users.</a:t>
            </a:r>
          </a:p>
          <a:p>
            <a:r>
              <a:rPr lang="en-GB" dirty="0"/>
              <a:t>Consider the term </a:t>
            </a:r>
            <a:r>
              <a:rPr lang="en-GB" dirty="0" smtClean="0"/>
              <a:t>‘search’ in requirement 1</a:t>
            </a:r>
          </a:p>
          <a:p>
            <a:pPr lvl="1"/>
            <a:r>
              <a:rPr lang="en-GB" dirty="0"/>
              <a:t>User intention</a:t>
            </a:r>
            <a:r>
              <a:rPr lang="en-GB" dirty="0" smtClean="0"/>
              <a:t> – search for a patient name across all appointments in all clinics;</a:t>
            </a:r>
            <a:endParaRPr lang="en-GB" dirty="0"/>
          </a:p>
          <a:p>
            <a:pPr lvl="1"/>
            <a:r>
              <a:rPr lang="en-GB" dirty="0"/>
              <a:t>Developer interpretation</a:t>
            </a:r>
            <a:r>
              <a:rPr lang="en-GB" dirty="0" smtClean="0"/>
              <a:t> – search for a patient name in an individual clinic. User chooses clinic then search.</a:t>
            </a:r>
            <a:endParaRPr lang="en-GB"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16</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2664117549"/>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dirty="0"/>
              <a:t>In principle, requirements should be both complete and consistent.</a:t>
            </a:r>
          </a:p>
          <a:p>
            <a:r>
              <a:rPr lang="en-GB" dirty="0"/>
              <a:t>Complete</a:t>
            </a:r>
          </a:p>
          <a:p>
            <a:pPr lvl="1"/>
            <a:r>
              <a:rPr lang="en-GB" dirty="0"/>
              <a:t>They should include descriptions of all facilities required.</a:t>
            </a:r>
          </a:p>
          <a:p>
            <a:r>
              <a:rPr lang="en-GB" dirty="0"/>
              <a:t>Consistent</a:t>
            </a:r>
          </a:p>
          <a:p>
            <a:pPr lvl="1"/>
            <a:r>
              <a:rPr lang="en-GB" dirty="0"/>
              <a:t>There should be no conflicts or contradictions in the descriptions of the system facilities.</a:t>
            </a:r>
          </a:p>
          <a:p>
            <a:r>
              <a:rPr lang="en-GB" dirty="0"/>
              <a:t>In practice, because of system and environmental complexity, it is impossible to produce a complete and consistent requirements document.</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17</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188541568"/>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a:t>
            </a:r>
            <a:r>
              <a:rPr lang="en-US" dirty="0"/>
              <a:t>Requirements </a:t>
            </a:r>
          </a:p>
        </p:txBody>
      </p:sp>
      <p:sp>
        <p:nvSpPr>
          <p:cNvPr id="3" name="Content Placeholder 2"/>
          <p:cNvSpPr>
            <a:spLocks noGrp="1"/>
          </p:cNvSpPr>
          <p:nvPr>
            <p:ph sz="quarter" idx="13"/>
          </p:nvPr>
        </p:nvSpPr>
        <p:spPr/>
        <p:txBody>
          <a:bodyPr>
            <a:normAutofit/>
          </a:bodyPr>
          <a:lstStyle/>
          <a:p>
            <a:pPr algn="just"/>
            <a:r>
              <a:rPr lang="en-US" dirty="0" smtClean="0"/>
              <a:t>Refer </a:t>
            </a:r>
            <a:r>
              <a:rPr lang="en-US" dirty="0"/>
              <a:t>to behavioral properties that the system must have</a:t>
            </a:r>
            <a:r>
              <a:rPr lang="en-US" dirty="0" smtClean="0"/>
              <a:t>,  such </a:t>
            </a:r>
            <a:r>
              <a:rPr lang="en-US" dirty="0"/>
              <a:t>as performance and usability. </a:t>
            </a:r>
            <a:endParaRPr lang="fa-IR" dirty="0" smtClean="0"/>
          </a:p>
          <a:p>
            <a:pPr lvl="1" algn="just"/>
            <a:r>
              <a:rPr lang="en-US" dirty="0" smtClean="0"/>
              <a:t>The </a:t>
            </a:r>
            <a:r>
              <a:rPr lang="en-US" dirty="0"/>
              <a:t>ability to access the system using a Web browser </a:t>
            </a:r>
            <a:r>
              <a:rPr lang="en-US" dirty="0" smtClean="0"/>
              <a:t>is considered </a:t>
            </a:r>
            <a:r>
              <a:rPr lang="en-US" dirty="0"/>
              <a:t>a nonfunctional requirement. </a:t>
            </a:r>
            <a:endParaRPr lang="fa-IR" dirty="0" smtClean="0"/>
          </a:p>
          <a:p>
            <a:pPr algn="just"/>
            <a:r>
              <a:rPr lang="en-US" dirty="0" smtClean="0"/>
              <a:t>Can influence </a:t>
            </a:r>
            <a:r>
              <a:rPr lang="en-US" dirty="0"/>
              <a:t>the </a:t>
            </a:r>
            <a:r>
              <a:rPr lang="en-US" dirty="0" smtClean="0"/>
              <a:t>rest of </a:t>
            </a:r>
            <a:r>
              <a:rPr lang="en-US" dirty="0"/>
              <a:t>analysis (functional, structural, and behavioral models) but often do so only indirectly</a:t>
            </a:r>
            <a:r>
              <a:rPr lang="en-US" dirty="0" smtClean="0"/>
              <a:t>;</a:t>
            </a:r>
          </a:p>
          <a:p>
            <a:pPr algn="just"/>
            <a:r>
              <a:rPr lang="en-US" dirty="0"/>
              <a:t>A</a:t>
            </a:r>
            <a:r>
              <a:rPr lang="en-US" dirty="0" smtClean="0"/>
              <a:t>re </a:t>
            </a:r>
            <a:r>
              <a:rPr lang="en-US" dirty="0"/>
              <a:t>used primarily in design when decisions are made about </a:t>
            </a:r>
            <a:r>
              <a:rPr lang="en-US" dirty="0" smtClean="0"/>
              <a:t>the database</a:t>
            </a:r>
            <a:r>
              <a:rPr lang="en-US" dirty="0"/>
              <a:t>, the user interface, the hardware and software, and the system’s underlying </a:t>
            </a:r>
            <a:r>
              <a:rPr lang="en-US" dirty="0" smtClean="0"/>
              <a:t>physical architecture.</a:t>
            </a:r>
          </a:p>
          <a:p>
            <a:pPr marL="457200" lvl="1" indent="0" algn="just">
              <a:buNone/>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9559285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smtClean="0"/>
              <a:t>Non-functional </a:t>
            </a:r>
            <a:r>
              <a:rPr lang="en-GB" dirty="0"/>
              <a:t>requirements may be more critical than functional requirements. If these are not met, the system</a:t>
            </a:r>
            <a:r>
              <a:rPr lang="en-GB" dirty="0" smtClean="0"/>
              <a:t> may be useless</a:t>
            </a:r>
            <a:r>
              <a:rPr lang="en-GB" dirty="0"/>
              <a:t>.</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19</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156191272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Requirements Engineering</a:t>
            </a:r>
            <a:endParaRPr lang="en-US" b="1" dirty="0"/>
          </a:p>
        </p:txBody>
      </p:sp>
    </p:spTree>
    <p:extLst>
      <p:ext uri="{BB962C8B-B14F-4D97-AF65-F5344CB8AC3E}">
        <p14:creationId xmlns:p14="http://schemas.microsoft.com/office/powerpoint/2010/main" val="38530543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t>Non-functional requirements may affect the overall architecture of a system rather than the individual components. </a:t>
            </a:r>
          </a:p>
          <a:p>
            <a:pPr lvl="1"/>
            <a:r>
              <a:rPr lang="en-US" dirty="0" smtClean="0"/>
              <a:t>For example, to ensure that performance requirements are met, you may have to organize the system to minimize communications between components.</a:t>
            </a:r>
            <a:endParaRPr lang="en-GB" dirty="0" smtClean="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20</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953210550"/>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21</a:t>
            </a:fld>
            <a:endParaRPr lang="en-US">
              <a:solidFill>
                <a:prstClr val="black">
                  <a:tint val="75000"/>
                </a:prstClr>
              </a:solidFill>
              <a:latin typeface="Calibri"/>
            </a:endParaRPr>
          </a:p>
        </p:txBody>
      </p:sp>
      <p:graphicFrame>
        <p:nvGraphicFramePr>
          <p:cNvPr id="4" name="Table 3"/>
          <p:cNvGraphicFramePr>
            <a:graphicFrameLocks noGrp="1"/>
          </p:cNvGraphicFramePr>
          <p:nvPr/>
        </p:nvGraphicFramePr>
        <p:xfrm>
          <a:off x="2514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836535913"/>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76872"/>
            <a:ext cx="8229600" cy="1143000"/>
          </a:xfrm>
        </p:spPr>
        <p:txBody>
          <a:bodyPr/>
          <a:lstStyle/>
          <a:p>
            <a:pPr algn="ctr"/>
            <a:r>
              <a:rPr lang="en-US" dirty="0" smtClean="0"/>
              <a:t>Requirements engineering processes</a:t>
            </a:r>
            <a:endParaRPr lang="en-US"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22</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1026431100"/>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r>
              <a:rPr lang="en-GB" dirty="0" smtClean="0"/>
              <a:t>.</a:t>
            </a:r>
          </a:p>
          <a:p>
            <a:pPr>
              <a:lnSpc>
                <a:spcPct val="90000"/>
              </a:lnSpc>
            </a:pPr>
            <a:r>
              <a:rPr lang="en-GB" dirty="0" smtClean="0"/>
              <a:t>In practice, RE is an iterative activity in which these processes are interleaved.</a:t>
            </a:r>
            <a:endParaRPr lang="en-GB"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23</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1236176492"/>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smtClean="0"/>
              <a:t>Requirements elicitation </a:t>
            </a:r>
            <a:r>
              <a:rPr lang="en-GB" dirty="0"/>
              <a:t>and analysis</a:t>
            </a:r>
          </a:p>
        </p:txBody>
      </p:sp>
      <p:sp>
        <p:nvSpPr>
          <p:cNvPr id="7171" name="Rectangle 3"/>
          <p:cNvSpPr>
            <a:spLocks noGrp="1" noChangeArrowheads="1"/>
          </p:cNvSpPr>
          <p:nvPr>
            <p:ph idx="1"/>
          </p:nvPr>
        </p:nvSpPr>
        <p:spPr>
          <a:noFill/>
          <a:ln/>
        </p:spPr>
        <p:txBody>
          <a:bodyPr lIns="90487" tIns="44450" rIns="90487" bIns="44450"/>
          <a:lstStyle/>
          <a:p>
            <a:r>
              <a:rPr lang="en-GB" dirty="0"/>
              <a:t>Sometimes called requirements elicitation or requirements discovery.</a:t>
            </a:r>
          </a:p>
          <a:p>
            <a:r>
              <a:rPr lang="en-GB" dirty="0"/>
              <a:t>Involves technical staff working with customers to find out about the application domain, the services that the system should provide and the system’s operational constraints.</a:t>
            </a:r>
          </a:p>
          <a:p>
            <a:r>
              <a:rPr lang="en-GB" dirty="0"/>
              <a:t>May involve end-users, managers, engineers involved in maintenance, domain experts, trade unions, etc. These are called </a:t>
            </a:r>
            <a:r>
              <a:rPr lang="en-GB" i="1" dirty="0"/>
              <a:t>stakeholders.</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24</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377282676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a:t>
            </a:r>
            <a:endParaRPr lang="en-US" dirty="0"/>
          </a:p>
        </p:txBody>
      </p:sp>
      <p:sp>
        <p:nvSpPr>
          <p:cNvPr id="3" name="Content Placeholder 2"/>
          <p:cNvSpPr>
            <a:spLocks noGrp="1"/>
          </p:cNvSpPr>
          <p:nvPr>
            <p:ph idx="1"/>
          </p:nvPr>
        </p:nvSpPr>
        <p:spPr/>
        <p:txBody>
          <a:bodyPr/>
          <a:lstStyle/>
          <a:p>
            <a:r>
              <a:rPr lang="en-US" dirty="0" smtClean="0"/>
              <a:t>Software engineers work with a range of system stakeholders to find out about the application domain, the services that the system should provide, the required system performance, hardware constraints, other systems, etc.</a:t>
            </a:r>
          </a:p>
          <a:p>
            <a:r>
              <a:rPr lang="en-US" dirty="0" smtClean="0"/>
              <a:t>Stages include:</a:t>
            </a:r>
          </a:p>
          <a:p>
            <a:pPr lvl="1"/>
            <a:r>
              <a:rPr lang="en-US" dirty="0" smtClean="0"/>
              <a:t>Requirements discovery,</a:t>
            </a:r>
          </a:p>
          <a:p>
            <a:pPr lvl="1"/>
            <a:r>
              <a:rPr lang="en-US" dirty="0" smtClean="0"/>
              <a:t>Requirements classification and organization,</a:t>
            </a:r>
          </a:p>
          <a:p>
            <a:pPr lvl="1"/>
            <a:r>
              <a:rPr lang="en-US" dirty="0" smtClean="0"/>
              <a:t>Requirements prioritization and negotiation,</a:t>
            </a:r>
          </a:p>
          <a:p>
            <a:pPr lvl="1"/>
            <a:r>
              <a:rPr lang="en-US" dirty="0" smtClean="0"/>
              <a:t>Requirements specification.</a:t>
            </a:r>
          </a:p>
          <a:p>
            <a:endParaRPr lang="en-US"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25</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3443065427"/>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05000" y="266700"/>
            <a:ext cx="8458200" cy="1104900"/>
          </a:xfrm>
          <a:noFill/>
          <a:ln/>
        </p:spPr>
        <p:txBody>
          <a:bodyPr vert="horz" wrap="square" lIns="90487" tIns="44450" rIns="90487" bIns="44450" numCol="1" anchor="ctr" anchorCtr="0" compatLnSpc="1">
            <a:prstTxWarp prst="textNoShape">
              <a:avLst/>
            </a:prstTxWarp>
          </a:bodyPr>
          <a:lstStyle/>
          <a:p>
            <a:r>
              <a:rPr lang="en-GB" dirty="0"/>
              <a:t>Problems of requirements </a:t>
            </a:r>
            <a:r>
              <a:rPr lang="en-GB" dirty="0" smtClean="0"/>
              <a:t>elicitation</a:t>
            </a:r>
            <a:endParaRPr lang="en-GB" dirty="0"/>
          </a:p>
        </p:txBody>
      </p:sp>
      <p:sp>
        <p:nvSpPr>
          <p:cNvPr id="8195" name="Rectangle 3"/>
          <p:cNvSpPr>
            <a:spLocks noGrp="1" noChangeArrowheads="1"/>
          </p:cNvSpPr>
          <p:nvPr>
            <p:ph idx="1"/>
          </p:nvPr>
        </p:nvSpPr>
        <p:spPr>
          <a:noFill/>
          <a:ln/>
        </p:spPr>
        <p:txBody>
          <a:bodyPr lIns="90487" tIns="44450" rIns="90487" bIns="44450"/>
          <a:lstStyle/>
          <a:p>
            <a:r>
              <a:rPr lang="en-GB" dirty="0"/>
              <a:t>Stakeholders don’t know what they really want.</a:t>
            </a:r>
          </a:p>
          <a:p>
            <a:r>
              <a:rPr lang="en-GB" dirty="0"/>
              <a:t>Stakeholders express requirements in their own terms.</a:t>
            </a:r>
          </a:p>
          <a:p>
            <a:r>
              <a:rPr lang="en-GB" dirty="0"/>
              <a:t>Different stakeholders may have conflicting requirements.</a:t>
            </a:r>
          </a:p>
          <a:p>
            <a:r>
              <a:rPr lang="en-GB" dirty="0"/>
              <a:t>Organisational and political factors may influence the system requirements.</a:t>
            </a:r>
          </a:p>
          <a:p>
            <a:r>
              <a:rPr lang="en-GB" dirty="0"/>
              <a:t>The requirements change during the analysis process. New stakeholders may emerge and the business environment may change.</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26</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222872366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dirty="0"/>
              <a:t>Requirements discovery</a:t>
            </a:r>
          </a:p>
          <a:p>
            <a:pPr lvl="1">
              <a:lnSpc>
                <a:spcPct val="90000"/>
              </a:lnSpc>
            </a:pPr>
            <a:r>
              <a:rPr lang="en-GB" dirty="0"/>
              <a:t>Interacting with stakeholders to discover their requirements. Domain requirements are also discovered at this stage.</a:t>
            </a:r>
          </a:p>
          <a:p>
            <a:pPr>
              <a:lnSpc>
                <a:spcPct val="90000"/>
              </a:lnSpc>
            </a:pPr>
            <a:r>
              <a:rPr lang="en-GB" dirty="0"/>
              <a:t>Requirements classification and organisation</a:t>
            </a:r>
          </a:p>
          <a:p>
            <a:pPr lvl="1">
              <a:lnSpc>
                <a:spcPct val="90000"/>
              </a:lnSpc>
            </a:pPr>
            <a:r>
              <a:rPr lang="en-GB" dirty="0"/>
              <a:t>Groups related requirements and organises them into coherent clusters.</a:t>
            </a:r>
          </a:p>
          <a:p>
            <a:pPr>
              <a:lnSpc>
                <a:spcPct val="90000"/>
              </a:lnSpc>
            </a:pPr>
            <a:r>
              <a:rPr lang="en-GB" dirty="0"/>
              <a:t>Prioritisation and negotiation</a:t>
            </a:r>
          </a:p>
          <a:p>
            <a:pPr lvl="1">
              <a:lnSpc>
                <a:spcPct val="90000"/>
              </a:lnSpc>
            </a:pPr>
            <a:r>
              <a:rPr lang="en-GB" dirty="0"/>
              <a:t>Prioritising requirements and resolving requirements conflicts.</a:t>
            </a:r>
          </a:p>
          <a:p>
            <a:pPr>
              <a:lnSpc>
                <a:spcPct val="90000"/>
              </a:lnSpc>
            </a:pPr>
            <a:r>
              <a:rPr lang="en-GB" dirty="0"/>
              <a:t>Requirements specification</a:t>
            </a:r>
          </a:p>
          <a:p>
            <a:pPr lvl="1">
              <a:lnSpc>
                <a:spcPct val="90000"/>
              </a:lnSpc>
            </a:pPr>
            <a:r>
              <a:rPr lang="en-GB" dirty="0"/>
              <a:t>Requirements are documented and input into the next round of the spiral.</a:t>
            </a: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27</a:t>
            </a:fld>
            <a:endParaRPr lang="en-US">
              <a:solidFill>
                <a:prstClr val="black">
                  <a:tint val="75000"/>
                </a:prstClr>
              </a:solidFill>
              <a:latin typeface="Calibri"/>
            </a:endParaRPr>
          </a:p>
        </p:txBody>
      </p:sp>
    </p:spTree>
    <p:extLst>
      <p:ext uri="{BB962C8B-B14F-4D97-AF65-F5344CB8AC3E}">
        <p14:creationId xmlns:p14="http://schemas.microsoft.com/office/powerpoint/2010/main" val="124688506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p:txBody>
          <a:bodyPr/>
          <a:lstStyle/>
          <a:p>
            <a:r>
              <a:rPr lang="en-US" dirty="0" smtClean="0"/>
              <a:t>The process of gathering information about the required and existing systems and distilling the user and system requirements from this information.</a:t>
            </a:r>
          </a:p>
          <a:p>
            <a:r>
              <a:rPr lang="en-US" dirty="0" smtClean="0"/>
              <a:t>Interaction is with system stakeholders from managers to external regulators.</a:t>
            </a:r>
          </a:p>
          <a:p>
            <a:r>
              <a:rPr lang="en-US" dirty="0" smtClean="0"/>
              <a:t>Systems normally have a range of stakeholders.</a:t>
            </a:r>
            <a:endParaRPr lang="en-US"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28</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637359297"/>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Determination(I)</a:t>
            </a:r>
            <a:endParaRPr lang="en-US" dirty="0"/>
          </a:p>
        </p:txBody>
      </p:sp>
      <p:sp>
        <p:nvSpPr>
          <p:cNvPr id="3" name="Content Placeholder 2"/>
          <p:cNvSpPr>
            <a:spLocks noGrp="1"/>
          </p:cNvSpPr>
          <p:nvPr>
            <p:ph sz="quarter" idx="13"/>
          </p:nvPr>
        </p:nvSpPr>
        <p:spPr/>
        <p:txBody>
          <a:bodyPr>
            <a:normAutofit/>
          </a:bodyPr>
          <a:lstStyle/>
          <a:p>
            <a:pPr algn="just"/>
            <a:r>
              <a:rPr lang="en-US" dirty="0" smtClean="0"/>
              <a:t>Usually, users don’t know </a:t>
            </a:r>
            <a:r>
              <a:rPr lang="en-US" dirty="0"/>
              <a:t>exactly what they want, and analysts need to help them discover their needs</a:t>
            </a:r>
            <a:r>
              <a:rPr lang="en-US" dirty="0" smtClean="0"/>
              <a:t>.</a:t>
            </a:r>
          </a:p>
          <a:p>
            <a:pPr algn="just"/>
            <a:r>
              <a:rPr lang="en-US" dirty="0" smtClean="0"/>
              <a:t>Analysts </a:t>
            </a:r>
            <a:r>
              <a:rPr lang="en-US" dirty="0"/>
              <a:t>guide </a:t>
            </a:r>
            <a:r>
              <a:rPr lang="en-US" dirty="0" smtClean="0"/>
              <a:t>the users </a:t>
            </a:r>
            <a:r>
              <a:rPr lang="en-US" dirty="0"/>
              <a:t>in explaining what is wanted from a system. </a:t>
            </a:r>
            <a:endParaRPr lang="en-US" dirty="0" smtClean="0"/>
          </a:p>
          <a:p>
            <a:pPr algn="just"/>
            <a:r>
              <a:rPr lang="en-US" dirty="0" smtClean="0"/>
              <a:t>Analysts help users </a:t>
            </a:r>
            <a:r>
              <a:rPr lang="en-US" dirty="0"/>
              <a:t>critically examine the current state of systems and processes (the </a:t>
            </a:r>
            <a:r>
              <a:rPr lang="en-US" i="1" dirty="0"/>
              <a:t>as-is system</a:t>
            </a:r>
            <a:r>
              <a:rPr lang="en-US" dirty="0"/>
              <a:t>), </a:t>
            </a:r>
            <a:r>
              <a:rPr lang="en-US" dirty="0" smtClean="0"/>
              <a:t>identify exactly </a:t>
            </a:r>
            <a:r>
              <a:rPr lang="en-US" dirty="0"/>
              <a:t>what needs to change, and develop a concept for a new system (the </a:t>
            </a:r>
            <a:r>
              <a:rPr lang="en-US" i="1" dirty="0"/>
              <a:t>to-be syste</a:t>
            </a:r>
            <a:r>
              <a:rPr lang="en-US" dirty="0"/>
              <a:t>m</a:t>
            </a:r>
            <a:r>
              <a:rPr lang="en-US" dirty="0" smtClean="0"/>
              <a:t>).</a:t>
            </a:r>
          </a:p>
          <a:p>
            <a:pPr marL="0" indent="0" algn="just">
              <a:buNone/>
            </a:pPr>
            <a:r>
              <a:rPr lang="en-US" dirty="0"/>
              <a:t/>
            </a:r>
            <a:br>
              <a:rPr lang="en-US" dirty="0"/>
            </a:b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52258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Life Cycle</a:t>
            </a:r>
            <a:endParaRPr lang="en-US" dirty="0"/>
          </a:p>
        </p:txBody>
      </p:sp>
      <p:sp>
        <p:nvSpPr>
          <p:cNvPr id="3" name="Content Placeholder 2"/>
          <p:cNvSpPr>
            <a:spLocks noGrp="1"/>
          </p:cNvSpPr>
          <p:nvPr>
            <p:ph sz="quarter" idx="13"/>
          </p:nvPr>
        </p:nvSpPr>
        <p:spPr/>
        <p:txBody>
          <a:bodyPr/>
          <a:lstStyle/>
          <a:p>
            <a:r>
              <a:rPr lang="en-US" dirty="0" smtClean="0"/>
              <a:t>Planning</a:t>
            </a:r>
          </a:p>
          <a:p>
            <a:r>
              <a:rPr lang="en-US" dirty="0" smtClean="0"/>
              <a:t>Analysis </a:t>
            </a:r>
          </a:p>
          <a:p>
            <a:r>
              <a:rPr lang="en-US" dirty="0" smtClean="0"/>
              <a:t>Design </a:t>
            </a:r>
          </a:p>
          <a:p>
            <a:r>
              <a:rPr lang="en-US" dirty="0" smtClean="0"/>
              <a:t>Implementation </a:t>
            </a: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3</a:t>
            </a:fld>
            <a:endParaRPr lang="en-US"/>
          </a:p>
        </p:txBody>
      </p:sp>
    </p:spTree>
    <p:extLst>
      <p:ext uri="{BB962C8B-B14F-4D97-AF65-F5344CB8AC3E}">
        <p14:creationId xmlns:p14="http://schemas.microsoft.com/office/powerpoint/2010/main" val="18720928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t>
            </a:r>
            <a:r>
              <a:rPr lang="en-US" dirty="0" smtClean="0"/>
              <a:t>Determination(II) </a:t>
            </a:r>
            <a:endParaRPr lang="en-US" dirty="0"/>
          </a:p>
        </p:txBody>
      </p:sp>
      <p:sp>
        <p:nvSpPr>
          <p:cNvPr id="3" name="Content Placeholder 2"/>
          <p:cNvSpPr>
            <a:spLocks noGrp="1"/>
          </p:cNvSpPr>
          <p:nvPr>
            <p:ph sz="quarter" idx="13"/>
          </p:nvPr>
        </p:nvSpPr>
        <p:spPr/>
        <p:txBody>
          <a:bodyPr/>
          <a:lstStyle/>
          <a:p>
            <a:pPr algn="just"/>
            <a:r>
              <a:rPr lang="en-US" dirty="0"/>
              <a:t>Creating a requirements </a:t>
            </a:r>
            <a:r>
              <a:rPr lang="en-US" dirty="0" smtClean="0"/>
              <a:t>definition </a:t>
            </a:r>
            <a:r>
              <a:rPr lang="en-US" dirty="0"/>
              <a:t>is an iterative and ongoing process whereby the analyst</a:t>
            </a:r>
            <a:br>
              <a:rPr lang="en-US" dirty="0"/>
            </a:br>
            <a:r>
              <a:rPr lang="en-US" dirty="0"/>
              <a:t>collects information with requirements-gathering </a:t>
            </a:r>
            <a:r>
              <a:rPr lang="en-US" dirty="0" smtClean="0"/>
              <a:t>techniques.</a:t>
            </a:r>
          </a:p>
          <a:p>
            <a:pPr algn="just"/>
            <a:r>
              <a:rPr lang="en-US" dirty="0" smtClean="0"/>
              <a:t>Then analyst </a:t>
            </a:r>
            <a:r>
              <a:rPr lang="en-US" dirty="0"/>
              <a:t>analyzes the information to identify appropriate business </a:t>
            </a:r>
            <a:r>
              <a:rPr lang="en-US" dirty="0" smtClean="0"/>
              <a:t>requirements for </a:t>
            </a:r>
            <a:r>
              <a:rPr lang="en-US" dirty="0"/>
              <a:t>the </a:t>
            </a:r>
            <a:r>
              <a:rPr lang="en-US" dirty="0" smtClean="0"/>
              <a:t>system. </a:t>
            </a:r>
          </a:p>
          <a:p>
            <a:pPr algn="just"/>
            <a:r>
              <a:rPr lang="en-US" dirty="0" smtClean="0"/>
              <a:t>The </a:t>
            </a:r>
            <a:r>
              <a:rPr lang="en-US" dirty="0"/>
              <a:t>requirements definition is kept up to date so that the project team and business users can refer to </a:t>
            </a:r>
            <a:r>
              <a:rPr lang="en-US" dirty="0" smtClean="0"/>
              <a:t>it and </a:t>
            </a:r>
            <a:r>
              <a:rPr lang="en-US" dirty="0"/>
              <a:t>get a clear understanding of the new system</a:t>
            </a:r>
            <a:r>
              <a:rPr lang="en-US" dirty="0" smtClean="0"/>
              <a:t>. </a:t>
            </a:r>
          </a:p>
          <a:p>
            <a:pPr marL="0" indent="0" algn="just">
              <a:buNone/>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5591369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gathering </a:t>
            </a:r>
            <a:endParaRPr lang="en-US" dirty="0"/>
          </a:p>
        </p:txBody>
      </p:sp>
      <p:sp>
        <p:nvSpPr>
          <p:cNvPr id="3" name="Content Placeholder 2"/>
          <p:cNvSpPr>
            <a:spLocks noGrp="1"/>
          </p:cNvSpPr>
          <p:nvPr>
            <p:ph sz="quarter" idx="13"/>
          </p:nvPr>
        </p:nvSpPr>
        <p:spPr/>
        <p:txBody>
          <a:bodyPr>
            <a:normAutofit/>
          </a:bodyPr>
          <a:lstStyle/>
          <a:p>
            <a:r>
              <a:rPr lang="en-US" dirty="0" smtClean="0"/>
              <a:t>Using a variety </a:t>
            </a:r>
            <a:r>
              <a:rPr lang="en-US" dirty="0"/>
              <a:t>of techniques and make sure that the current business processes and the needs for </a:t>
            </a:r>
            <a:r>
              <a:rPr lang="en-US" dirty="0" smtClean="0"/>
              <a:t>the new </a:t>
            </a:r>
            <a:r>
              <a:rPr lang="en-US" dirty="0"/>
              <a:t>system are well understood before moving into </a:t>
            </a:r>
            <a:r>
              <a:rPr lang="en-US" dirty="0" smtClean="0"/>
              <a:t>design.</a:t>
            </a:r>
          </a:p>
          <a:p>
            <a:r>
              <a:rPr lang="en-US" dirty="0" smtClean="0"/>
              <a:t>Not to discover later </a:t>
            </a:r>
            <a:r>
              <a:rPr lang="en-US" dirty="0"/>
              <a:t>that they have </a:t>
            </a:r>
            <a:r>
              <a:rPr lang="en-US" dirty="0" smtClean="0">
                <a:solidFill>
                  <a:srgbClr val="FF0000"/>
                </a:solidFill>
              </a:rPr>
              <a:t>wrong</a:t>
            </a:r>
            <a:r>
              <a:rPr lang="en-US" dirty="0" smtClean="0"/>
              <a:t> key requirements.</a:t>
            </a:r>
          </a:p>
          <a:p>
            <a:r>
              <a:rPr lang="en-US" dirty="0"/>
              <a:t>All the key stakeholders </a:t>
            </a:r>
            <a:r>
              <a:rPr lang="en-US" dirty="0" smtClean="0"/>
              <a:t>must </a:t>
            </a:r>
            <a:r>
              <a:rPr lang="en-US" dirty="0"/>
              <a:t>be included in the requirements-gathering process</a:t>
            </a:r>
            <a:r>
              <a:rPr lang="en-US" dirty="0" smtClean="0"/>
              <a:t>.</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3334452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lstStyle/>
          <a:p>
            <a:r>
              <a:rPr lang="en-US" dirty="0" smtClean="0"/>
              <a:t>Formal or informal interviews with stakeholders are part of most RE processes.</a:t>
            </a:r>
          </a:p>
          <a:p>
            <a:r>
              <a:rPr lang="en-US" dirty="0" smtClean="0"/>
              <a:t>Types of interview</a:t>
            </a:r>
          </a:p>
          <a:p>
            <a:pPr lvl="1"/>
            <a:r>
              <a:rPr lang="en-US" dirty="0" smtClean="0"/>
              <a:t>Closed interviews based on pre-determined list of questions</a:t>
            </a:r>
          </a:p>
          <a:p>
            <a:pPr lvl="1"/>
            <a:r>
              <a:rPr lang="en-US" dirty="0" smtClean="0"/>
              <a:t>Open interviews where various issues are explored with stakeholders.</a:t>
            </a:r>
          </a:p>
          <a:p>
            <a:r>
              <a:rPr lang="en-US" dirty="0" smtClean="0"/>
              <a:t>Effective interviewing</a:t>
            </a:r>
          </a:p>
          <a:p>
            <a:pPr lvl="1"/>
            <a:r>
              <a:rPr lang="en-US" dirty="0" smtClean="0"/>
              <a:t>Be open-minded, avoid pre-conceived ideas about the requirements and are willing to listen to stakeholders. </a:t>
            </a:r>
            <a:endParaRPr lang="en-GB" dirty="0" smtClean="0"/>
          </a:p>
          <a:p>
            <a:pPr lvl="1"/>
            <a:r>
              <a:rPr lang="en-US" dirty="0" smtClean="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32</a:t>
            </a:fld>
            <a:endParaRPr lang="en-US" dirty="0">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3493051106"/>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dirty="0"/>
              <a:t>Normally a mix of closed and open-ended interviewing.</a:t>
            </a:r>
          </a:p>
          <a:p>
            <a:pPr>
              <a:lnSpc>
                <a:spcPct val="90000"/>
              </a:lnSpc>
            </a:pPr>
            <a:r>
              <a:rPr lang="en-US" dirty="0"/>
              <a:t>Interviews are good for getting an overall understanding of what stakeholders do and how they might interact with the system.</a:t>
            </a:r>
          </a:p>
          <a:p>
            <a:pPr>
              <a:lnSpc>
                <a:spcPct val="90000"/>
              </a:lnSpc>
            </a:pPr>
            <a:r>
              <a:rPr lang="en-US" dirty="0" smtClean="0"/>
              <a:t>Interviewers need to be open-minded without pre-conceived ideas of what the system should do</a:t>
            </a:r>
          </a:p>
          <a:p>
            <a:pPr>
              <a:lnSpc>
                <a:spcPct val="90000"/>
              </a:lnSpc>
            </a:pPr>
            <a:r>
              <a:rPr lang="en-US" dirty="0"/>
              <a:t>You need to prompt the use to talk about the system by suggesting requirements rather than simply asking them what they want.</a:t>
            </a: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33</a:t>
            </a:fld>
            <a:endParaRPr lang="en-US">
              <a:solidFill>
                <a:prstClr val="black">
                  <a:tint val="75000"/>
                </a:prstClr>
              </a:solidFill>
              <a:latin typeface="Calibri"/>
            </a:endParaRPr>
          </a:p>
        </p:txBody>
      </p:sp>
    </p:spTree>
    <p:extLst>
      <p:ext uri="{BB962C8B-B14F-4D97-AF65-F5344CB8AC3E}">
        <p14:creationId xmlns:p14="http://schemas.microsoft.com/office/powerpoint/2010/main" val="959377758"/>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interviews</a:t>
            </a:r>
            <a:endParaRPr lang="en-US" dirty="0"/>
          </a:p>
        </p:txBody>
      </p:sp>
      <p:sp>
        <p:nvSpPr>
          <p:cNvPr id="3" name="Content Placeholder 2"/>
          <p:cNvSpPr>
            <a:spLocks noGrp="1"/>
          </p:cNvSpPr>
          <p:nvPr>
            <p:ph idx="1"/>
          </p:nvPr>
        </p:nvSpPr>
        <p:spPr/>
        <p:txBody>
          <a:bodyPr/>
          <a:lstStyle/>
          <a:p>
            <a:pPr>
              <a:lnSpc>
                <a:spcPct val="90000"/>
              </a:lnSpc>
            </a:pPr>
            <a:r>
              <a:rPr lang="en-US" dirty="0" smtClean="0"/>
              <a:t>Application specialists may use language to describe their work that isn’t easy for the requirements engineer to understand.</a:t>
            </a:r>
          </a:p>
          <a:p>
            <a:pPr>
              <a:lnSpc>
                <a:spcPct val="90000"/>
              </a:lnSpc>
            </a:pPr>
            <a:r>
              <a:rPr lang="en-US" dirty="0" smtClean="0"/>
              <a:t>Interviews </a:t>
            </a:r>
            <a:r>
              <a:rPr lang="en-US" dirty="0"/>
              <a:t>are not good for understanding domain requirements</a:t>
            </a:r>
          </a:p>
          <a:p>
            <a:pPr lvl="1">
              <a:lnSpc>
                <a:spcPct val="90000"/>
              </a:lnSpc>
            </a:pPr>
            <a:r>
              <a:rPr lang="en-US" dirty="0"/>
              <a:t>Requirements engineers cannot understand specific domain terminology;</a:t>
            </a:r>
          </a:p>
          <a:p>
            <a:pPr lvl="1">
              <a:lnSpc>
                <a:spcPct val="90000"/>
              </a:lnSpc>
            </a:pPr>
            <a:r>
              <a:rPr lang="en-US" dirty="0"/>
              <a:t>Some domain knowledge is so familiar that people find it hard to articulate or think that it isn’t worth articulating.</a:t>
            </a:r>
          </a:p>
          <a:p>
            <a:endParaRPr lang="en-US"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34</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2706876457"/>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t>
            </a:r>
            <a:r>
              <a:rPr lang="en-US" dirty="0" smtClean="0"/>
              <a:t>Gathering  Techniques(I)</a:t>
            </a:r>
            <a:endParaRPr lang="en-US" dirty="0"/>
          </a:p>
        </p:txBody>
      </p:sp>
      <p:sp>
        <p:nvSpPr>
          <p:cNvPr id="3" name="Content Placeholder 2"/>
          <p:cNvSpPr>
            <a:spLocks noGrp="1"/>
          </p:cNvSpPr>
          <p:nvPr>
            <p:ph sz="quarter" idx="13"/>
          </p:nvPr>
        </p:nvSpPr>
        <p:spPr>
          <a:xfrm>
            <a:off x="913774" y="2367092"/>
            <a:ext cx="10363826" cy="4207879"/>
          </a:xfrm>
        </p:spPr>
        <p:txBody>
          <a:bodyPr>
            <a:normAutofit/>
          </a:bodyPr>
          <a:lstStyle/>
          <a:p>
            <a:r>
              <a:rPr lang="en-US" b="1" dirty="0" smtClean="0"/>
              <a:t>Interview</a:t>
            </a:r>
            <a:r>
              <a:rPr lang="en-US" dirty="0" smtClean="0"/>
              <a:t>: is </a:t>
            </a:r>
            <a:r>
              <a:rPr lang="en-US" dirty="0"/>
              <a:t>the most commonly used requirements-gathering technique. After all, it </a:t>
            </a:r>
            <a:r>
              <a:rPr lang="en-US" dirty="0" smtClean="0"/>
              <a:t>is natural—if </a:t>
            </a:r>
            <a:r>
              <a:rPr lang="en-US" dirty="0"/>
              <a:t>you need to know something, you usually ask </a:t>
            </a:r>
            <a:r>
              <a:rPr lang="en-US" dirty="0" smtClean="0"/>
              <a:t>someone.</a:t>
            </a:r>
            <a:r>
              <a:rPr lang="en-US" dirty="0"/>
              <a:t/>
            </a:r>
            <a:br>
              <a:rPr lang="en-US" dirty="0"/>
            </a:br>
            <a:endParaRPr lang="en-US" dirty="0" smtClean="0"/>
          </a:p>
          <a:p>
            <a:pPr algn="just"/>
            <a:r>
              <a:rPr lang="en-US" b="1" dirty="0"/>
              <a:t>Joint Application Development (JAD</a:t>
            </a:r>
            <a:r>
              <a:rPr lang="en-US" b="1" dirty="0" smtClean="0"/>
              <a:t>)</a:t>
            </a:r>
            <a:r>
              <a:rPr lang="en-US" dirty="0" smtClean="0"/>
              <a:t>: is a technique </a:t>
            </a:r>
            <a:r>
              <a:rPr lang="en-US" dirty="0"/>
              <a:t>that allows the project team, users, and </a:t>
            </a:r>
            <a:r>
              <a:rPr lang="en-US" dirty="0" smtClean="0"/>
              <a:t>management to </a:t>
            </a:r>
            <a:r>
              <a:rPr lang="en-US" dirty="0"/>
              <a:t>work together to identify requirements for the system</a:t>
            </a:r>
            <a:r>
              <a:rPr lang="en-US" dirty="0" smtClean="0"/>
              <a:t>.</a:t>
            </a:r>
          </a:p>
          <a:p>
            <a:pPr algn="just"/>
            <a:endParaRPr lang="en-US" dirty="0"/>
          </a:p>
          <a:p>
            <a:pPr algn="just"/>
            <a:r>
              <a:rPr lang="en-US" b="1" dirty="0" smtClean="0"/>
              <a:t>Questionnaires</a:t>
            </a:r>
            <a:r>
              <a:rPr lang="en-US" dirty="0" smtClean="0"/>
              <a:t>: </a:t>
            </a:r>
            <a:r>
              <a:rPr lang="en-US" dirty="0"/>
              <a:t>is a set of written questions used to obtain information from individuals</a:t>
            </a:r>
            <a:r>
              <a:rPr lang="en-US" dirty="0" smtClean="0"/>
              <a:t>.</a:t>
            </a:r>
          </a:p>
          <a:p>
            <a:pPr lvl="1" algn="just"/>
            <a:r>
              <a:rPr lang="en-US" dirty="0" smtClean="0"/>
              <a:t>Are often </a:t>
            </a:r>
            <a:r>
              <a:rPr lang="en-US" dirty="0"/>
              <a:t>used when there is a large number of people from </a:t>
            </a:r>
            <a:r>
              <a:rPr lang="en-US" dirty="0" smtClean="0"/>
              <a:t>whom information </a:t>
            </a:r>
            <a:r>
              <a:rPr lang="en-US" dirty="0"/>
              <a:t>and opinions are needed. </a:t>
            </a:r>
            <a:endParaRPr lang="en-US" dirty="0" smtClean="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6736645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Gathering  </a:t>
            </a:r>
            <a:r>
              <a:rPr lang="en-US" dirty="0" smtClean="0"/>
              <a:t>Techniques(II)</a:t>
            </a:r>
            <a:endParaRPr lang="en-US" dirty="0"/>
          </a:p>
        </p:txBody>
      </p:sp>
      <p:sp>
        <p:nvSpPr>
          <p:cNvPr id="3" name="Content Placeholder 2"/>
          <p:cNvSpPr>
            <a:spLocks noGrp="1"/>
          </p:cNvSpPr>
          <p:nvPr>
            <p:ph sz="quarter" idx="13"/>
          </p:nvPr>
        </p:nvSpPr>
        <p:spPr/>
        <p:txBody>
          <a:bodyPr>
            <a:normAutofit/>
          </a:bodyPr>
          <a:lstStyle/>
          <a:p>
            <a:pPr algn="just"/>
            <a:r>
              <a:rPr lang="en-US" b="1" dirty="0"/>
              <a:t>Document </a:t>
            </a:r>
            <a:r>
              <a:rPr lang="en-US" b="1" dirty="0" smtClean="0"/>
              <a:t>Analysis</a:t>
            </a:r>
            <a:r>
              <a:rPr lang="en-US" dirty="0" smtClean="0"/>
              <a:t>: </a:t>
            </a:r>
            <a:r>
              <a:rPr lang="en-US" dirty="0"/>
              <a:t>Project teams often use document analysis to understand the as-is system.</a:t>
            </a:r>
            <a:br>
              <a:rPr lang="en-US" dirty="0"/>
            </a:br>
            <a:endParaRPr lang="en-US" dirty="0" smtClean="0"/>
          </a:p>
          <a:p>
            <a:pPr algn="just"/>
            <a:r>
              <a:rPr lang="en-US" b="1" dirty="0" smtClean="0"/>
              <a:t>Observation</a:t>
            </a:r>
            <a:r>
              <a:rPr lang="en-US" dirty="0" smtClean="0"/>
              <a:t>: </a:t>
            </a:r>
            <a:r>
              <a:rPr lang="en-US" dirty="0"/>
              <a:t>the act of watching processes being performed, is a powerful tool for gathering</a:t>
            </a:r>
            <a:br>
              <a:rPr lang="en-US" dirty="0"/>
            </a:br>
            <a:r>
              <a:rPr lang="en-US" dirty="0"/>
              <a:t>information about the as-is system because it enables the analyst to see the reality of a situation, rather than listening to others describe it in interviews or JAD sessions</a:t>
            </a:r>
            <a:r>
              <a:rPr lang="en-US" dirty="0" smtClean="0"/>
              <a:t>. </a:t>
            </a:r>
            <a:r>
              <a:rPr lang="en-US" u="sng" dirty="0"/>
              <a:t>Observation is a good way to check the validity of information gathered from indirect sources such as interviews and questionnaires</a:t>
            </a:r>
            <a:r>
              <a:rPr lang="en-US" u="sng" dirty="0" smtClean="0"/>
              <a:t>.</a:t>
            </a:r>
          </a:p>
          <a:p>
            <a:pPr algn="just"/>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2154414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one is appropriate?</a:t>
            </a:r>
            <a:endParaRPr lang="en-US" dirty="0"/>
          </a:p>
        </p:txBody>
      </p:sp>
      <p:sp>
        <p:nvSpPr>
          <p:cNvPr id="3" name="Content Placeholder 2"/>
          <p:cNvSpPr>
            <a:spLocks noGrp="1"/>
          </p:cNvSpPr>
          <p:nvPr>
            <p:ph sz="quarter" idx="13"/>
          </p:nvPr>
        </p:nvSpPr>
        <p:spPr/>
        <p:txBody>
          <a:bodyPr/>
          <a:lstStyle/>
          <a:p>
            <a:r>
              <a:rPr lang="en-US" dirty="0"/>
              <a:t>No one technique is always better than the </a:t>
            </a:r>
            <a:r>
              <a:rPr lang="en-US" dirty="0" smtClean="0"/>
              <a:t>others.</a:t>
            </a:r>
          </a:p>
          <a:p>
            <a:r>
              <a:rPr lang="en-US" dirty="0" smtClean="0"/>
              <a:t>In </a:t>
            </a:r>
            <a:r>
              <a:rPr lang="en-US" dirty="0"/>
              <a:t>practice most projects use </a:t>
            </a:r>
            <a:r>
              <a:rPr lang="en-US" dirty="0" smtClean="0"/>
              <a:t>a combination </a:t>
            </a:r>
            <a:r>
              <a:rPr lang="en-US" dirty="0"/>
              <a:t>of techniques. </a:t>
            </a:r>
            <a:endParaRPr lang="en-US" dirty="0" smtClean="0"/>
          </a:p>
          <a:p>
            <a:r>
              <a:rPr lang="en-US" dirty="0" smtClean="0"/>
              <a:t>It </a:t>
            </a:r>
            <a:r>
              <a:rPr lang="en-US" dirty="0"/>
              <a:t>is important to understand the strengths and </a:t>
            </a:r>
            <a:r>
              <a:rPr lang="en-US" dirty="0" smtClean="0"/>
              <a:t>weaknesses of </a:t>
            </a:r>
            <a:r>
              <a:rPr lang="en-US" dirty="0"/>
              <a:t>each technique and when to </a:t>
            </a:r>
            <a:r>
              <a:rPr lang="en-US" dirty="0" smtClean="0"/>
              <a:t>use.</a:t>
            </a:r>
          </a:p>
          <a:p>
            <a:pPr marL="0" indent="0">
              <a:buNone/>
            </a:pPr>
            <a:r>
              <a:rPr lang="en-US" dirty="0"/>
              <a:t/>
            </a:r>
            <a:br>
              <a:rPr lang="en-US" dirty="0"/>
            </a:b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1215053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sz="quarter" idx="13"/>
          </p:nvPr>
        </p:nvPicPr>
        <p:blipFill>
          <a:blip r:embed="rId2"/>
          <a:stretch>
            <a:fillRect/>
          </a:stretch>
        </p:blipFill>
        <p:spPr>
          <a:xfrm>
            <a:off x="200296" y="3163800"/>
            <a:ext cx="11930743" cy="3326770"/>
          </a:xfrm>
          <a:prstGeom prst="rect">
            <a:avLst/>
          </a:prstGeom>
        </p:spPr>
      </p:pic>
    </p:spTree>
    <p:extLst>
      <p:ext uri="{BB962C8B-B14F-4D97-AF65-F5344CB8AC3E}">
        <p14:creationId xmlns:p14="http://schemas.microsoft.com/office/powerpoint/2010/main" val="28067705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 of Information </a:t>
            </a:r>
            <a:endParaRPr lang="en-US" b="1" dirty="0"/>
          </a:p>
        </p:txBody>
      </p:sp>
      <p:sp>
        <p:nvSpPr>
          <p:cNvPr id="3" name="Content Placeholder 2"/>
          <p:cNvSpPr>
            <a:spLocks noGrp="1"/>
          </p:cNvSpPr>
          <p:nvPr>
            <p:ph sz="quarter" idx="13"/>
          </p:nvPr>
        </p:nvSpPr>
        <p:spPr/>
        <p:txBody>
          <a:bodyPr>
            <a:normAutofit/>
          </a:bodyPr>
          <a:lstStyle/>
          <a:p>
            <a:pPr algn="just"/>
            <a:r>
              <a:rPr lang="en-US" dirty="0" smtClean="0"/>
              <a:t>Different </a:t>
            </a:r>
            <a:r>
              <a:rPr lang="en-US" dirty="0"/>
              <a:t>stages of the analysis </a:t>
            </a:r>
            <a:r>
              <a:rPr lang="en-US" dirty="0" smtClean="0"/>
              <a:t>process: </a:t>
            </a:r>
            <a:r>
              <a:rPr lang="en-US" i="1" dirty="0"/>
              <a:t>understanding the </a:t>
            </a:r>
            <a:r>
              <a:rPr lang="en-US" i="1" dirty="0" smtClean="0"/>
              <a:t>as-is system</a:t>
            </a:r>
            <a:r>
              <a:rPr lang="en-US" dirty="0"/>
              <a:t>, </a:t>
            </a:r>
            <a:r>
              <a:rPr lang="en-US" i="1" dirty="0" smtClean="0"/>
              <a:t>identifying improvements</a:t>
            </a:r>
            <a:r>
              <a:rPr lang="en-US" dirty="0"/>
              <a:t>, </a:t>
            </a:r>
            <a:r>
              <a:rPr lang="en-US" dirty="0" smtClean="0"/>
              <a:t>and </a:t>
            </a:r>
            <a:r>
              <a:rPr lang="en-US" i="1" dirty="0"/>
              <a:t>developing the to-be system</a:t>
            </a:r>
            <a:r>
              <a:rPr lang="en-US" dirty="0"/>
              <a:t>. </a:t>
            </a:r>
            <a:endParaRPr lang="en-US" dirty="0" smtClean="0"/>
          </a:p>
          <a:p>
            <a:pPr algn="just"/>
            <a:r>
              <a:rPr lang="en-US" b="1" dirty="0" smtClean="0"/>
              <a:t>Interviews</a:t>
            </a:r>
            <a:r>
              <a:rPr lang="en-US" dirty="0" smtClean="0"/>
              <a:t> </a:t>
            </a:r>
            <a:r>
              <a:rPr lang="en-US" dirty="0"/>
              <a:t>and </a:t>
            </a:r>
            <a:r>
              <a:rPr lang="en-US" b="1" dirty="0"/>
              <a:t>JAD</a:t>
            </a:r>
            <a:r>
              <a:rPr lang="en-US" dirty="0"/>
              <a:t> </a:t>
            </a:r>
            <a:r>
              <a:rPr lang="en-US" dirty="0" smtClean="0"/>
              <a:t>are commonly </a:t>
            </a:r>
            <a:r>
              <a:rPr lang="en-US" dirty="0"/>
              <a:t>used in all three stages. </a:t>
            </a:r>
            <a:endParaRPr lang="en-US" dirty="0" smtClean="0"/>
          </a:p>
          <a:p>
            <a:pPr algn="just"/>
            <a:r>
              <a:rPr lang="en-US" dirty="0" smtClean="0"/>
              <a:t>In </a:t>
            </a:r>
            <a:r>
              <a:rPr lang="en-US" dirty="0"/>
              <a:t>contrast, </a:t>
            </a:r>
            <a:r>
              <a:rPr lang="en-US" b="1" dirty="0"/>
              <a:t>document</a:t>
            </a:r>
            <a:r>
              <a:rPr lang="en-US" dirty="0"/>
              <a:t> </a:t>
            </a:r>
            <a:r>
              <a:rPr lang="en-US" b="1" dirty="0"/>
              <a:t>analysis</a:t>
            </a:r>
            <a:r>
              <a:rPr lang="en-US" dirty="0"/>
              <a:t> and </a:t>
            </a:r>
            <a:r>
              <a:rPr lang="en-US" b="1" dirty="0"/>
              <a:t>observation</a:t>
            </a:r>
            <a:r>
              <a:rPr lang="en-US" dirty="0"/>
              <a:t> usually </a:t>
            </a:r>
            <a:r>
              <a:rPr lang="en-US" dirty="0" smtClean="0"/>
              <a:t>are most </a:t>
            </a:r>
            <a:r>
              <a:rPr lang="en-US" dirty="0"/>
              <a:t>helpful for understanding the as-is, although occasionally they provide information </a:t>
            </a:r>
            <a:r>
              <a:rPr lang="en-US" dirty="0" smtClean="0"/>
              <a:t>about </a:t>
            </a:r>
            <a:r>
              <a:rPr lang="en-US" dirty="0"/>
              <a:t>current problems that need to be improved. </a:t>
            </a:r>
            <a:endParaRPr lang="en-US" dirty="0" smtClean="0"/>
          </a:p>
          <a:p>
            <a:pPr algn="just"/>
            <a:r>
              <a:rPr lang="en-US" b="1" dirty="0" smtClean="0"/>
              <a:t>Questionnaires</a:t>
            </a:r>
            <a:r>
              <a:rPr lang="en-US" dirty="0" smtClean="0"/>
              <a:t> </a:t>
            </a:r>
            <a:r>
              <a:rPr lang="en-US" dirty="0"/>
              <a:t>are </a:t>
            </a:r>
            <a:r>
              <a:rPr lang="en-US" dirty="0" smtClean="0"/>
              <a:t>often </a:t>
            </a:r>
            <a:r>
              <a:rPr lang="en-US" dirty="0"/>
              <a:t>used to gather information about the as-is system as well as general information about improvements</a:t>
            </a:r>
            <a:r>
              <a:rPr lang="en-US" dirty="0" smtClean="0"/>
              <a:t>.</a:t>
            </a:r>
          </a:p>
          <a:p>
            <a:pPr marL="0" indent="0" algn="just">
              <a:buNone/>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964866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sz="quarter" idx="13"/>
          </p:nvPr>
        </p:nvSpPr>
        <p:spPr/>
        <p:txBody>
          <a:bodyPr>
            <a:normAutofit lnSpcReduction="10000"/>
          </a:bodyPr>
          <a:lstStyle/>
          <a:p>
            <a:pPr algn="just"/>
            <a:r>
              <a:rPr lang="en-US" dirty="0"/>
              <a:t>The systems development process aids an organization in moving from the current system</a:t>
            </a:r>
            <a:br>
              <a:rPr lang="en-US" dirty="0"/>
            </a:br>
            <a:r>
              <a:rPr lang="en-US" dirty="0"/>
              <a:t>(often called the </a:t>
            </a:r>
            <a:r>
              <a:rPr lang="en-US" i="1" dirty="0"/>
              <a:t>as-is system</a:t>
            </a:r>
            <a:r>
              <a:rPr lang="en-US" dirty="0"/>
              <a:t>) to the new system (</a:t>
            </a:r>
            <a:r>
              <a:rPr lang="en-US" dirty="0" smtClean="0"/>
              <a:t>often </a:t>
            </a:r>
            <a:r>
              <a:rPr lang="en-US" dirty="0"/>
              <a:t>called the </a:t>
            </a:r>
            <a:r>
              <a:rPr lang="en-US" i="1" dirty="0"/>
              <a:t>to-be system</a:t>
            </a:r>
            <a:r>
              <a:rPr lang="en-US" dirty="0" smtClean="0"/>
              <a:t>).</a:t>
            </a:r>
            <a:endParaRPr lang="fa-IR" dirty="0" smtClean="0"/>
          </a:p>
          <a:p>
            <a:pPr marL="0" indent="0" algn="just">
              <a:buNone/>
            </a:pPr>
            <a:endParaRPr lang="en-US" dirty="0" smtClean="0"/>
          </a:p>
          <a:p>
            <a:pPr algn="just"/>
            <a:r>
              <a:rPr lang="en-US" dirty="0" smtClean="0"/>
              <a:t>The </a:t>
            </a:r>
            <a:r>
              <a:rPr lang="en-US" dirty="0"/>
              <a:t>output </a:t>
            </a:r>
            <a:r>
              <a:rPr lang="en-US" dirty="0" smtClean="0"/>
              <a:t>of planning</a:t>
            </a:r>
            <a:r>
              <a:rPr lang="en-US" dirty="0"/>
              <a:t>, </a:t>
            </a:r>
            <a:r>
              <a:rPr lang="en-US" dirty="0" smtClean="0"/>
              <a:t>is </a:t>
            </a:r>
            <a:r>
              <a:rPr lang="en-US" dirty="0"/>
              <a:t>the system request, which provides general ideas for the</a:t>
            </a:r>
            <a:br>
              <a:rPr lang="en-US" dirty="0"/>
            </a:br>
            <a:r>
              <a:rPr lang="en-US" dirty="0"/>
              <a:t>to-be system, defines the project’s scope, and provides the initial </a:t>
            </a:r>
            <a:r>
              <a:rPr lang="en-US" dirty="0" smtClean="0"/>
              <a:t>work-plan.</a:t>
            </a:r>
          </a:p>
          <a:p>
            <a:pPr marL="0" indent="0" algn="just">
              <a:buNone/>
            </a:pPr>
            <a:endParaRPr lang="en-US" dirty="0" smtClean="0"/>
          </a:p>
          <a:p>
            <a:pPr algn="just"/>
            <a:r>
              <a:rPr lang="en-US" dirty="0"/>
              <a:t>Analysis </a:t>
            </a:r>
            <a:r>
              <a:rPr lang="en-US" dirty="0">
                <a:solidFill>
                  <a:srgbClr val="F4749C"/>
                </a:solidFill>
              </a:rPr>
              <a:t>takes </a:t>
            </a:r>
            <a:r>
              <a:rPr lang="en-US" dirty="0" smtClean="0">
                <a:solidFill>
                  <a:srgbClr val="F4749C"/>
                </a:solidFill>
              </a:rPr>
              <a:t>the general </a:t>
            </a:r>
            <a:r>
              <a:rPr lang="en-US" dirty="0">
                <a:solidFill>
                  <a:srgbClr val="F4749C"/>
                </a:solidFill>
              </a:rPr>
              <a:t>ideas in the system request </a:t>
            </a:r>
            <a:r>
              <a:rPr lang="en-US" dirty="0"/>
              <a:t>and </a:t>
            </a:r>
            <a:r>
              <a:rPr lang="en-US" dirty="0" smtClean="0">
                <a:solidFill>
                  <a:schemeClr val="accent5">
                    <a:lumMod val="60000"/>
                    <a:lumOff val="40000"/>
                  </a:schemeClr>
                </a:solidFill>
              </a:rPr>
              <a:t>refines </a:t>
            </a:r>
            <a:r>
              <a:rPr lang="en-US" dirty="0">
                <a:solidFill>
                  <a:schemeClr val="accent5">
                    <a:lumMod val="60000"/>
                    <a:lumOff val="40000"/>
                  </a:schemeClr>
                </a:solidFill>
              </a:rPr>
              <a:t>them </a:t>
            </a:r>
            <a:r>
              <a:rPr lang="en-US" dirty="0"/>
              <a:t>into a </a:t>
            </a:r>
            <a:r>
              <a:rPr lang="en-US" dirty="0">
                <a:solidFill>
                  <a:srgbClr val="00B050"/>
                </a:solidFill>
              </a:rPr>
              <a:t>detailed requirements </a:t>
            </a:r>
            <a:r>
              <a:rPr lang="en-US" dirty="0" smtClean="0">
                <a:solidFill>
                  <a:srgbClr val="00B050"/>
                </a:solidFill>
              </a:rPr>
              <a:t>definition</a:t>
            </a:r>
            <a:r>
              <a:rPr lang="en-US" dirty="0" smtClean="0"/>
              <a:t>.</a:t>
            </a:r>
          </a:p>
          <a:p>
            <a:pPr marL="0" indent="0" algn="just">
              <a:buNone/>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4</a:t>
            </a:fld>
            <a:endParaRPr lang="en-US"/>
          </a:p>
        </p:txBody>
      </p:sp>
    </p:spTree>
    <p:extLst>
      <p:ext uri="{BB962C8B-B14F-4D97-AF65-F5344CB8AC3E}">
        <p14:creationId xmlns:p14="http://schemas.microsoft.com/office/powerpoint/2010/main" val="20742236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Depth of Information</a:t>
            </a:r>
            <a:endParaRPr lang="en-US" b="1" dirty="0"/>
          </a:p>
        </p:txBody>
      </p:sp>
      <p:sp>
        <p:nvSpPr>
          <p:cNvPr id="3" name="Content Placeholder 2"/>
          <p:cNvSpPr>
            <a:spLocks noGrp="1"/>
          </p:cNvSpPr>
          <p:nvPr>
            <p:ph sz="quarter" idx="13"/>
          </p:nvPr>
        </p:nvSpPr>
        <p:spPr/>
        <p:txBody>
          <a:bodyPr>
            <a:normAutofit/>
          </a:bodyPr>
          <a:lstStyle/>
          <a:p>
            <a:pPr algn="just"/>
            <a:r>
              <a:rPr lang="en-US" dirty="0" smtClean="0"/>
              <a:t>Refers </a:t>
            </a:r>
            <a:r>
              <a:rPr lang="en-US" dirty="0"/>
              <a:t>to how rich and detailed the information is that the technique usually produces and the extent to which the technique is </a:t>
            </a:r>
            <a:r>
              <a:rPr lang="en-US" dirty="0" smtClean="0"/>
              <a:t>useful for </a:t>
            </a:r>
            <a:r>
              <a:rPr lang="en-US" dirty="0"/>
              <a:t>obtaining not only facts and opinions but also an understanding of </a:t>
            </a:r>
            <a:r>
              <a:rPr lang="en-US" i="1" dirty="0"/>
              <a:t>why </a:t>
            </a:r>
            <a:r>
              <a:rPr lang="en-US" dirty="0"/>
              <a:t>those facts </a:t>
            </a:r>
            <a:r>
              <a:rPr lang="en-US" dirty="0" smtClean="0"/>
              <a:t>and opinions </a:t>
            </a:r>
            <a:r>
              <a:rPr lang="en-US" dirty="0"/>
              <a:t>exist. </a:t>
            </a:r>
            <a:endParaRPr lang="en-US" dirty="0" smtClean="0"/>
          </a:p>
          <a:p>
            <a:pPr algn="just"/>
            <a:r>
              <a:rPr lang="en-US" b="1" dirty="0" smtClean="0"/>
              <a:t>Interviews</a:t>
            </a:r>
            <a:r>
              <a:rPr lang="en-US" dirty="0" smtClean="0"/>
              <a:t> </a:t>
            </a:r>
            <a:r>
              <a:rPr lang="en-US" dirty="0"/>
              <a:t>and </a:t>
            </a:r>
            <a:r>
              <a:rPr lang="en-US" b="1" dirty="0"/>
              <a:t>JAD</a:t>
            </a:r>
            <a:r>
              <a:rPr lang="en-US" dirty="0"/>
              <a:t> sessions are very useful for providing a good depth of rich</a:t>
            </a:r>
            <a:br>
              <a:rPr lang="en-US" dirty="0"/>
            </a:br>
            <a:r>
              <a:rPr lang="en-US" dirty="0"/>
              <a:t>and detailed information and helping the analyst to understand the reasons behind them. </a:t>
            </a:r>
            <a:endParaRPr lang="en-US" dirty="0" smtClean="0"/>
          </a:p>
          <a:p>
            <a:pPr algn="just"/>
            <a:r>
              <a:rPr lang="en-US" b="1" dirty="0" smtClean="0"/>
              <a:t>Document</a:t>
            </a:r>
            <a:r>
              <a:rPr lang="en-US" dirty="0" smtClean="0"/>
              <a:t> </a:t>
            </a:r>
            <a:r>
              <a:rPr lang="en-US" dirty="0"/>
              <a:t>analysis and </a:t>
            </a:r>
            <a:r>
              <a:rPr lang="en-US" b="1" dirty="0"/>
              <a:t>observation</a:t>
            </a:r>
            <a:r>
              <a:rPr lang="en-US" dirty="0"/>
              <a:t> are useful for obtaining facts, but </a:t>
            </a:r>
            <a:r>
              <a:rPr lang="en-US" dirty="0" smtClean="0"/>
              <a:t>little beyond </a:t>
            </a:r>
            <a:r>
              <a:rPr lang="en-US" dirty="0"/>
              <a:t>that. </a:t>
            </a:r>
            <a:endParaRPr lang="en-US" dirty="0" smtClean="0"/>
          </a:p>
          <a:p>
            <a:pPr algn="just"/>
            <a:r>
              <a:rPr lang="en-US" b="1" dirty="0" smtClean="0"/>
              <a:t>Questionnaires</a:t>
            </a:r>
            <a:r>
              <a:rPr lang="en-US" dirty="0" smtClean="0"/>
              <a:t> </a:t>
            </a:r>
            <a:r>
              <a:rPr lang="en-US" dirty="0"/>
              <a:t>can provide a medium depth of information, soliciting both </a:t>
            </a:r>
            <a:r>
              <a:rPr lang="en-US" dirty="0" smtClean="0"/>
              <a:t>facts and </a:t>
            </a:r>
            <a:r>
              <a:rPr lang="en-US" dirty="0"/>
              <a:t>opinions with little understanding of why they exist</a:t>
            </a:r>
            <a:r>
              <a:rPr lang="en-US" dirty="0" smtClean="0"/>
              <a:t>.</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60955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Breadth of </a:t>
            </a:r>
            <a:r>
              <a:rPr lang="en-US" b="1" dirty="0" smtClean="0"/>
              <a:t>Information</a:t>
            </a:r>
            <a:endParaRPr lang="en-US" dirty="0"/>
          </a:p>
        </p:txBody>
      </p:sp>
      <p:sp>
        <p:nvSpPr>
          <p:cNvPr id="3" name="Content Placeholder 2"/>
          <p:cNvSpPr>
            <a:spLocks noGrp="1"/>
          </p:cNvSpPr>
          <p:nvPr>
            <p:ph sz="quarter" idx="13"/>
          </p:nvPr>
        </p:nvSpPr>
        <p:spPr/>
        <p:txBody>
          <a:bodyPr>
            <a:normAutofit/>
          </a:bodyPr>
          <a:lstStyle/>
          <a:p>
            <a:pPr algn="just"/>
            <a:r>
              <a:rPr lang="en-US" dirty="0" smtClean="0"/>
              <a:t>Refers </a:t>
            </a:r>
            <a:r>
              <a:rPr lang="en-US" dirty="0"/>
              <a:t>to the range of information and information sources that can be easily collected using the chosen technique. </a:t>
            </a:r>
            <a:endParaRPr lang="en-US" dirty="0" smtClean="0"/>
          </a:p>
          <a:p>
            <a:pPr algn="just"/>
            <a:r>
              <a:rPr lang="en-US" b="1" dirty="0" smtClean="0"/>
              <a:t>Questionnaires</a:t>
            </a:r>
            <a:r>
              <a:rPr lang="en-US" dirty="0" smtClean="0"/>
              <a:t> and </a:t>
            </a:r>
            <a:r>
              <a:rPr lang="en-US" b="1" dirty="0" smtClean="0"/>
              <a:t>document</a:t>
            </a:r>
            <a:r>
              <a:rPr lang="en-US" dirty="0" smtClean="0"/>
              <a:t> </a:t>
            </a:r>
            <a:r>
              <a:rPr lang="en-US" b="1" dirty="0"/>
              <a:t>analysis</a:t>
            </a:r>
            <a:r>
              <a:rPr lang="en-US" dirty="0"/>
              <a:t> are both easily capable of soliciting a wide range of information from a </a:t>
            </a:r>
            <a:r>
              <a:rPr lang="en-US" dirty="0" smtClean="0"/>
              <a:t>large number </a:t>
            </a:r>
            <a:r>
              <a:rPr lang="en-US" dirty="0"/>
              <a:t>of information sources. </a:t>
            </a:r>
            <a:endParaRPr lang="en-US" dirty="0" smtClean="0"/>
          </a:p>
          <a:p>
            <a:pPr algn="just"/>
            <a:r>
              <a:rPr lang="en-US" b="1" dirty="0" smtClean="0"/>
              <a:t>Interviews</a:t>
            </a:r>
            <a:r>
              <a:rPr lang="en-US" dirty="0" smtClean="0"/>
              <a:t> </a:t>
            </a:r>
            <a:r>
              <a:rPr lang="en-US" dirty="0"/>
              <a:t>and </a:t>
            </a:r>
            <a:r>
              <a:rPr lang="en-US" b="1" dirty="0"/>
              <a:t>observation</a:t>
            </a:r>
            <a:r>
              <a:rPr lang="en-US" dirty="0"/>
              <a:t> require the analyst </a:t>
            </a:r>
            <a:r>
              <a:rPr lang="en-US" dirty="0" smtClean="0"/>
              <a:t>to visit </a:t>
            </a:r>
            <a:r>
              <a:rPr lang="en-US" dirty="0"/>
              <a:t>each information source individually and, therefore, take more time. </a:t>
            </a:r>
            <a:endParaRPr lang="en-US" dirty="0" smtClean="0"/>
          </a:p>
          <a:p>
            <a:pPr algn="just"/>
            <a:r>
              <a:rPr lang="en-US" b="1" dirty="0" smtClean="0"/>
              <a:t>JAD</a:t>
            </a:r>
            <a:r>
              <a:rPr lang="en-US" dirty="0" smtClean="0"/>
              <a:t> </a:t>
            </a:r>
            <a:r>
              <a:rPr lang="en-US" dirty="0"/>
              <a:t>sessions are </a:t>
            </a:r>
            <a:r>
              <a:rPr lang="en-US" dirty="0" smtClean="0"/>
              <a:t>in the </a:t>
            </a:r>
            <a:r>
              <a:rPr lang="en-US" dirty="0"/>
              <a:t>middle because many information sources are brought together at the same time</a:t>
            </a:r>
            <a:r>
              <a:rPr lang="en-US" dirty="0" smtClean="0"/>
              <a:t>. </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7497719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Integration of Information</a:t>
            </a:r>
            <a:r>
              <a:rPr lang="en-US" dirty="0"/>
              <a:t/>
            </a:r>
            <a:br>
              <a:rPr lang="en-US" dirty="0"/>
            </a:br>
            <a:endParaRPr lang="en-US" dirty="0"/>
          </a:p>
        </p:txBody>
      </p:sp>
      <p:sp>
        <p:nvSpPr>
          <p:cNvPr id="3" name="Content Placeholder 2"/>
          <p:cNvSpPr>
            <a:spLocks noGrp="1"/>
          </p:cNvSpPr>
          <p:nvPr>
            <p:ph sz="quarter" idx="13"/>
          </p:nvPr>
        </p:nvSpPr>
        <p:spPr/>
        <p:txBody>
          <a:bodyPr>
            <a:normAutofit fontScale="92500" lnSpcReduction="20000"/>
          </a:bodyPr>
          <a:lstStyle/>
          <a:p>
            <a:pPr algn="just"/>
            <a:r>
              <a:rPr lang="en-US" dirty="0"/>
              <a:t>One of the most challenging aspects of requirements gathering is integrating the information from different sources. </a:t>
            </a:r>
            <a:endParaRPr lang="en-US" dirty="0" smtClean="0"/>
          </a:p>
          <a:p>
            <a:pPr algn="just"/>
            <a:r>
              <a:rPr lang="en-US" dirty="0" smtClean="0"/>
              <a:t>Simply </a:t>
            </a:r>
            <a:r>
              <a:rPr lang="en-US" dirty="0"/>
              <a:t>put, </a:t>
            </a:r>
            <a:r>
              <a:rPr lang="en-US" dirty="0" smtClean="0"/>
              <a:t>different </a:t>
            </a:r>
            <a:r>
              <a:rPr lang="en-US" dirty="0"/>
              <a:t>people </a:t>
            </a:r>
            <a:r>
              <a:rPr lang="en-US" dirty="0" smtClean="0"/>
              <a:t>can provide conflicting </a:t>
            </a:r>
            <a:r>
              <a:rPr lang="en-US" dirty="0"/>
              <a:t>information. Combining this information and attempting to </a:t>
            </a:r>
            <a:r>
              <a:rPr lang="en-US" dirty="0" smtClean="0"/>
              <a:t>resolve differences </a:t>
            </a:r>
            <a:r>
              <a:rPr lang="en-US" dirty="0"/>
              <a:t>in opinions or facts is usually very time consuming because it means </a:t>
            </a:r>
            <a:r>
              <a:rPr lang="en-US" dirty="0" smtClean="0"/>
              <a:t>contacting each </a:t>
            </a:r>
            <a:r>
              <a:rPr lang="en-US" dirty="0"/>
              <a:t>information source in turn, explaining the discrepancy, and attempting to refine </a:t>
            </a:r>
            <a:r>
              <a:rPr lang="en-US" dirty="0" smtClean="0"/>
              <a:t>the information</a:t>
            </a:r>
            <a:r>
              <a:rPr lang="en-US" dirty="0"/>
              <a:t>. </a:t>
            </a:r>
            <a:endParaRPr lang="en-US" dirty="0" smtClean="0"/>
          </a:p>
          <a:p>
            <a:pPr algn="just"/>
            <a:r>
              <a:rPr lang="en-US" dirty="0" smtClean="0"/>
              <a:t>All </a:t>
            </a:r>
            <a:r>
              <a:rPr lang="en-US" dirty="0"/>
              <a:t>techniques </a:t>
            </a:r>
            <a:r>
              <a:rPr lang="en-US" dirty="0" smtClean="0"/>
              <a:t>suffer </a:t>
            </a:r>
            <a:r>
              <a:rPr lang="en-US" dirty="0"/>
              <a:t>integration problems to some degree, but </a:t>
            </a:r>
            <a:r>
              <a:rPr lang="en-US" b="1" dirty="0"/>
              <a:t>JAD</a:t>
            </a:r>
            <a:r>
              <a:rPr lang="en-US" dirty="0"/>
              <a:t> sessions are designed</a:t>
            </a:r>
            <a:br>
              <a:rPr lang="en-US" dirty="0"/>
            </a:br>
            <a:r>
              <a:rPr lang="en-US" dirty="0"/>
              <a:t>to improve integration because all information is integrated when it is collected, not afterward. </a:t>
            </a:r>
            <a:r>
              <a:rPr lang="en-US" dirty="0" smtClean="0"/>
              <a:t>The </a:t>
            </a:r>
            <a:r>
              <a:rPr lang="en-US" dirty="0"/>
              <a:t>immediate integration of information is the </a:t>
            </a:r>
            <a:r>
              <a:rPr lang="en-US" dirty="0" smtClean="0"/>
              <a:t>single most </a:t>
            </a:r>
            <a:r>
              <a:rPr lang="en-US" dirty="0"/>
              <a:t>important benefit of JAD that distinguishes it from other </a:t>
            </a:r>
            <a:r>
              <a:rPr lang="en-US" dirty="0" smtClean="0"/>
              <a:t>techniques.</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4592434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a:t>
            </a:r>
            <a:r>
              <a:rPr lang="en-US" b="1" dirty="0" smtClean="0"/>
              <a:t>Involvement</a:t>
            </a:r>
            <a:endParaRPr lang="en-US" dirty="0"/>
          </a:p>
        </p:txBody>
      </p:sp>
      <p:sp>
        <p:nvSpPr>
          <p:cNvPr id="3" name="Content Placeholder 2"/>
          <p:cNvSpPr>
            <a:spLocks noGrp="1"/>
          </p:cNvSpPr>
          <p:nvPr>
            <p:ph sz="quarter" idx="13"/>
          </p:nvPr>
        </p:nvSpPr>
        <p:spPr/>
        <p:txBody>
          <a:bodyPr>
            <a:normAutofit/>
          </a:bodyPr>
          <a:lstStyle/>
          <a:p>
            <a:r>
              <a:rPr lang="en-US" dirty="0"/>
              <a:t>R</a:t>
            </a:r>
            <a:r>
              <a:rPr lang="en-US" dirty="0" smtClean="0"/>
              <a:t>efers </a:t>
            </a:r>
            <a:r>
              <a:rPr lang="en-US" dirty="0"/>
              <a:t>to the amount of time and energy the </a:t>
            </a:r>
            <a:r>
              <a:rPr lang="en-US" dirty="0" smtClean="0"/>
              <a:t>intended users </a:t>
            </a:r>
            <a:r>
              <a:rPr lang="en-US" dirty="0"/>
              <a:t>of the new system must devote to the analysis process. </a:t>
            </a:r>
            <a:endParaRPr lang="en-US" dirty="0" smtClean="0"/>
          </a:p>
          <a:p>
            <a:r>
              <a:rPr lang="en-US" dirty="0" smtClean="0"/>
              <a:t>It </a:t>
            </a:r>
            <a:r>
              <a:rPr lang="en-US" dirty="0"/>
              <a:t>is generally agreed that as </a:t>
            </a:r>
            <a:r>
              <a:rPr lang="en-US" dirty="0" smtClean="0"/>
              <a:t>users become </a:t>
            </a:r>
            <a:r>
              <a:rPr lang="en-US" dirty="0"/>
              <a:t>more </a:t>
            </a:r>
            <a:r>
              <a:rPr lang="en-US" dirty="0" smtClean="0"/>
              <a:t>involved, </a:t>
            </a:r>
            <a:r>
              <a:rPr lang="en-US" dirty="0"/>
              <a:t>the chance of success increases. </a:t>
            </a:r>
            <a:endParaRPr lang="en-US" dirty="0" smtClean="0"/>
          </a:p>
          <a:p>
            <a:pPr algn="just"/>
            <a:r>
              <a:rPr lang="en-US" dirty="0" smtClean="0"/>
              <a:t>User involvement </a:t>
            </a:r>
            <a:r>
              <a:rPr lang="en-US" dirty="0"/>
              <a:t>can have a </a:t>
            </a:r>
            <a:r>
              <a:rPr lang="en-US" dirty="0" smtClean="0"/>
              <a:t>significant </a:t>
            </a:r>
            <a:r>
              <a:rPr lang="en-US" dirty="0"/>
              <a:t>cost, and not all users are willing to contribute valuable</a:t>
            </a:r>
            <a:br>
              <a:rPr lang="en-US" dirty="0"/>
            </a:br>
            <a:r>
              <a:rPr lang="en-US" dirty="0"/>
              <a:t>time and energy. </a:t>
            </a:r>
            <a:endParaRPr lang="en-US" dirty="0" smtClean="0"/>
          </a:p>
          <a:p>
            <a:pPr algn="just"/>
            <a:r>
              <a:rPr lang="en-US" b="1" dirty="0" smtClean="0"/>
              <a:t>Questionnaires</a:t>
            </a:r>
            <a:r>
              <a:rPr lang="en-US" dirty="0"/>
              <a:t>, </a:t>
            </a:r>
            <a:r>
              <a:rPr lang="en-US" b="1" dirty="0"/>
              <a:t>document analysis</a:t>
            </a:r>
            <a:r>
              <a:rPr lang="en-US" dirty="0"/>
              <a:t>, and </a:t>
            </a:r>
            <a:r>
              <a:rPr lang="en-US" b="1" dirty="0"/>
              <a:t>observation</a:t>
            </a:r>
            <a:r>
              <a:rPr lang="en-US" dirty="0"/>
              <a:t> place the least </a:t>
            </a:r>
            <a:r>
              <a:rPr lang="en-US" dirty="0" smtClean="0"/>
              <a:t>burden on users.</a:t>
            </a:r>
          </a:p>
          <a:p>
            <a:pPr algn="just"/>
            <a:r>
              <a:rPr lang="en-US" b="1" dirty="0" smtClean="0"/>
              <a:t>JAD</a:t>
            </a:r>
            <a:r>
              <a:rPr lang="en-US" dirty="0" smtClean="0"/>
              <a:t> </a:t>
            </a:r>
            <a:r>
              <a:rPr lang="en-US" dirty="0"/>
              <a:t>sessions require the greatest effort</a:t>
            </a:r>
            <a:r>
              <a:rPr lang="en-US" dirty="0" smtClean="0"/>
              <a: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7627599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a:t>
            </a:r>
          </a:p>
        </p:txBody>
      </p:sp>
      <p:sp>
        <p:nvSpPr>
          <p:cNvPr id="3" name="Content Placeholder 2"/>
          <p:cNvSpPr>
            <a:spLocks noGrp="1"/>
          </p:cNvSpPr>
          <p:nvPr>
            <p:ph sz="quarter" idx="13"/>
          </p:nvPr>
        </p:nvSpPr>
        <p:spPr/>
        <p:txBody>
          <a:bodyPr>
            <a:normAutofit/>
          </a:bodyPr>
          <a:lstStyle/>
          <a:p>
            <a:r>
              <a:rPr lang="en-US" dirty="0" smtClean="0"/>
              <a:t>Is </a:t>
            </a:r>
            <a:r>
              <a:rPr lang="en-US" dirty="0"/>
              <a:t>always an important consideration. </a:t>
            </a:r>
            <a:endParaRPr lang="en-US" dirty="0" smtClean="0"/>
          </a:p>
          <a:p>
            <a:pPr algn="just"/>
            <a:r>
              <a:rPr lang="en-US" b="1" dirty="0" smtClean="0"/>
              <a:t>Questionnaires</a:t>
            </a:r>
            <a:r>
              <a:rPr lang="en-US" dirty="0"/>
              <a:t>, </a:t>
            </a:r>
            <a:r>
              <a:rPr lang="en-US" b="1" dirty="0" smtClean="0"/>
              <a:t>document analysis</a:t>
            </a:r>
            <a:r>
              <a:rPr lang="en-US" dirty="0"/>
              <a:t>, and </a:t>
            </a:r>
            <a:r>
              <a:rPr lang="en-US" b="1" dirty="0"/>
              <a:t>observation</a:t>
            </a:r>
            <a:r>
              <a:rPr lang="en-US" dirty="0"/>
              <a:t> are low-cost techniques (although observation can be quite </a:t>
            </a:r>
            <a:r>
              <a:rPr lang="en-US" dirty="0" smtClean="0"/>
              <a:t>time consuming</a:t>
            </a:r>
            <a:r>
              <a:rPr lang="en-US" dirty="0"/>
              <a:t>). </a:t>
            </a:r>
            <a:endParaRPr lang="en-US" dirty="0" smtClean="0"/>
          </a:p>
          <a:p>
            <a:pPr algn="just"/>
            <a:r>
              <a:rPr lang="en-US" b="1" dirty="0" smtClean="0"/>
              <a:t>Interviews</a:t>
            </a:r>
            <a:r>
              <a:rPr lang="en-US" dirty="0" smtClean="0"/>
              <a:t> </a:t>
            </a:r>
            <a:r>
              <a:rPr lang="en-US" dirty="0"/>
              <a:t>and </a:t>
            </a:r>
            <a:r>
              <a:rPr lang="en-US" b="1" dirty="0"/>
              <a:t>JAD</a:t>
            </a:r>
            <a:r>
              <a:rPr lang="en-US" dirty="0"/>
              <a:t> sessions generally have moderate costs. In general, JAD sessions are much more expensive initially, because they require many users to be absent </a:t>
            </a:r>
            <a:r>
              <a:rPr lang="en-US" dirty="0" smtClean="0"/>
              <a:t>from their </a:t>
            </a:r>
            <a:r>
              <a:rPr lang="en-US" dirty="0"/>
              <a:t>offices for significant periods of time, and they </a:t>
            </a:r>
            <a:r>
              <a:rPr lang="en-US" dirty="0" smtClean="0"/>
              <a:t>often </a:t>
            </a:r>
            <a:r>
              <a:rPr lang="en-US" dirty="0"/>
              <a:t>involve highly paid consultants</a:t>
            </a:r>
            <a:r>
              <a:rPr lang="en-US" dirty="0" smtClean="0"/>
              <a:t>. However</a:t>
            </a:r>
            <a:r>
              <a:rPr lang="en-US" dirty="0"/>
              <a:t>, JAD sessions significantly reduce the time spent in information integration </a:t>
            </a:r>
            <a:r>
              <a:rPr lang="en-US" dirty="0" smtClean="0"/>
              <a:t>and thus </a:t>
            </a:r>
            <a:r>
              <a:rPr lang="en-US" dirty="0"/>
              <a:t>can cost less in the long term</a:t>
            </a:r>
            <a:r>
              <a:rPr lang="en-US" dirty="0" smtClean="0"/>
              <a: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3338206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76872"/>
            <a:ext cx="8229600" cy="1143000"/>
          </a:xfrm>
        </p:spPr>
        <p:txBody>
          <a:bodyPr/>
          <a:lstStyle/>
          <a:p>
            <a:pPr algn="ctr"/>
            <a:r>
              <a:rPr lang="en-US" dirty="0" smtClean="0"/>
              <a:t>Requirements specification</a:t>
            </a:r>
            <a:endParaRPr lang="en-US"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45</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4093898263"/>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down the requirements in a requirements document.</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46</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4035574464"/>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905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a:t>
            </a:r>
            <a:r>
              <a:rPr lang="en-GB" dirty="0">
                <a:solidFill>
                  <a:srgbClr val="00B050"/>
                </a:solidFill>
              </a:rPr>
              <a:t>standard</a:t>
            </a:r>
            <a:r>
              <a:rPr lang="en-GB" dirty="0"/>
              <a:t> format and use it for all requirements.</a:t>
            </a:r>
          </a:p>
          <a:p>
            <a:r>
              <a:rPr lang="en-GB" dirty="0"/>
              <a:t>Use language in a </a:t>
            </a:r>
            <a:r>
              <a:rPr lang="en-GB" dirty="0">
                <a:solidFill>
                  <a:srgbClr val="00B050"/>
                </a:solidFill>
              </a:rPr>
              <a:t>consistent</a:t>
            </a:r>
            <a:r>
              <a:rPr lang="en-GB" dirty="0"/>
              <a:t> way. Use shall for mandatory requirements, should for desirable requirements.</a:t>
            </a:r>
          </a:p>
          <a:p>
            <a:r>
              <a:rPr lang="en-GB" dirty="0"/>
              <a:t>Use text </a:t>
            </a:r>
            <a:r>
              <a:rPr lang="en-GB" dirty="0">
                <a:solidFill>
                  <a:schemeClr val="tx1"/>
                </a:solidFill>
              </a:rPr>
              <a:t>highlighting</a:t>
            </a:r>
            <a:r>
              <a:rPr lang="en-GB" dirty="0"/>
              <a:t> to identify </a:t>
            </a:r>
            <a:r>
              <a:rPr lang="en-GB" dirty="0">
                <a:solidFill>
                  <a:srgbClr val="00B050"/>
                </a:solidFill>
              </a:rPr>
              <a:t>key parts </a:t>
            </a:r>
            <a:r>
              <a:rPr lang="en-GB" dirty="0"/>
              <a:t>of the requirement.</a:t>
            </a:r>
          </a:p>
          <a:p>
            <a:r>
              <a:rPr lang="en-GB" dirty="0"/>
              <a:t>Avoid the use of computer </a:t>
            </a:r>
            <a:r>
              <a:rPr lang="en-GB" dirty="0">
                <a:solidFill>
                  <a:srgbClr val="FF0000"/>
                </a:solidFill>
              </a:rPr>
              <a:t>jargon</a:t>
            </a:r>
            <a:r>
              <a:rPr lang="en-GB" dirty="0" smtClean="0"/>
              <a:t>.</a:t>
            </a:r>
          </a:p>
          <a:p>
            <a:r>
              <a:rPr lang="en-GB" dirty="0" smtClean="0"/>
              <a:t>Include an </a:t>
            </a:r>
            <a:r>
              <a:rPr lang="en-GB" dirty="0" smtClean="0">
                <a:solidFill>
                  <a:srgbClr val="92D050"/>
                </a:solidFill>
              </a:rPr>
              <a:t>explanation</a:t>
            </a:r>
            <a:r>
              <a:rPr lang="en-GB" dirty="0" smtClean="0"/>
              <a:t> (rationale) of why a requirement is necessary.</a:t>
            </a:r>
            <a:endParaRPr lang="en-GB" dirty="0"/>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47</a:t>
            </a:fld>
            <a:endParaRPr lang="en-US">
              <a:solidFill>
                <a:prstClr val="black">
                  <a:tint val="75000"/>
                </a:prstClr>
              </a:solidFill>
              <a:latin typeface="Calibri"/>
            </a:endParaRPr>
          </a:p>
        </p:txBody>
      </p:sp>
    </p:spTree>
    <p:extLst>
      <p:ext uri="{BB962C8B-B14F-4D97-AF65-F5344CB8AC3E}">
        <p14:creationId xmlns:p14="http://schemas.microsoft.com/office/powerpoint/2010/main" val="1665027386"/>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dirty="0"/>
              <a:t>Lack of clarity </a:t>
            </a:r>
          </a:p>
          <a:p>
            <a:pPr lvl="1"/>
            <a:r>
              <a:rPr lang="en-GB" dirty="0"/>
              <a:t>Precision is difficult without making the document </a:t>
            </a:r>
            <a:r>
              <a:rPr lang="en-GB" dirty="0" smtClean="0"/>
              <a:t>to </a:t>
            </a:r>
            <a:r>
              <a:rPr lang="en-GB" dirty="0"/>
              <a:t>read.</a:t>
            </a:r>
          </a:p>
          <a:p>
            <a:r>
              <a:rPr lang="en-GB" dirty="0"/>
              <a:t>Requirements confusion</a:t>
            </a:r>
          </a:p>
          <a:p>
            <a:pPr lvl="1"/>
            <a:r>
              <a:rPr lang="en-GB" dirty="0"/>
              <a:t>Functional and non-functional requirements tend to be mixed-up.</a:t>
            </a:r>
          </a:p>
          <a:p>
            <a:r>
              <a:rPr lang="en-GB" dirty="0"/>
              <a:t>Requirements amalgamation</a:t>
            </a:r>
          </a:p>
          <a:p>
            <a:pPr lvl="1"/>
            <a:r>
              <a:rPr lang="en-GB" dirty="0"/>
              <a:t>Several different requirements may be expressed together.</a:t>
            </a: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48</a:t>
            </a:fld>
            <a:endParaRPr lang="en-US">
              <a:solidFill>
                <a:prstClr val="black">
                  <a:tint val="75000"/>
                </a:prstClr>
              </a:solidFill>
              <a:latin typeface="Calibri"/>
            </a:endParaRPr>
          </a:p>
        </p:txBody>
      </p:sp>
    </p:spTree>
    <p:extLst>
      <p:ext uri="{BB962C8B-B14F-4D97-AF65-F5344CB8AC3E}">
        <p14:creationId xmlns:p14="http://schemas.microsoft.com/office/powerpoint/2010/main" val="306189855"/>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r>
              <a:rPr lang="en-US" dirty="0" smtClean="0"/>
              <a:t>This works well for some types of requirements e.g. requirements for embedded control system but is sometimes too rigid for writing business system requirements.</a:t>
            </a:r>
            <a:endParaRPr lang="en-US"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49</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1818400969"/>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Let’s Start</a:t>
            </a:r>
            <a:endParaRPr lang="en-US" b="1" dirty="0"/>
          </a:p>
        </p:txBody>
      </p:sp>
    </p:spTree>
    <p:extLst>
      <p:ext uri="{BB962C8B-B14F-4D97-AF65-F5344CB8AC3E}">
        <p14:creationId xmlns:p14="http://schemas.microsoft.com/office/powerpoint/2010/main" val="13102943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document(I)</a:t>
            </a:r>
            <a:endParaRPr lang="en-US" dirty="0"/>
          </a:p>
        </p:txBody>
      </p:sp>
      <p:sp>
        <p:nvSpPr>
          <p:cNvPr id="3" name="Content Placeholder 2"/>
          <p:cNvSpPr>
            <a:spLocks noGrp="1"/>
          </p:cNvSpPr>
          <p:nvPr>
            <p:ph sz="quarter" idx="13"/>
          </p:nvPr>
        </p:nvSpPr>
        <p:spPr/>
        <p:txBody>
          <a:bodyPr>
            <a:normAutofit/>
          </a:bodyPr>
          <a:lstStyle/>
          <a:p>
            <a:r>
              <a:rPr lang="en-US" dirty="0" smtClean="0"/>
              <a:t>Is a straightforward </a:t>
            </a:r>
            <a:r>
              <a:rPr lang="en-US" dirty="0"/>
              <a:t>text report that simply lists the functional and nonfunctional </a:t>
            </a:r>
            <a:r>
              <a:rPr lang="en-US" dirty="0" smtClean="0"/>
              <a:t>requirements.</a:t>
            </a:r>
          </a:p>
          <a:p>
            <a:pPr algn="just"/>
            <a:r>
              <a:rPr lang="en-US" dirty="0"/>
              <a:t>Sometimes business requirements are </a:t>
            </a:r>
            <a:r>
              <a:rPr lang="en-US" dirty="0">
                <a:solidFill>
                  <a:srgbClr val="00B050"/>
                </a:solidFill>
              </a:rPr>
              <a:t>prioritized</a:t>
            </a:r>
            <a:r>
              <a:rPr lang="en-US" dirty="0"/>
              <a:t> on the requirements definition. </a:t>
            </a:r>
            <a:r>
              <a:rPr lang="en-US" dirty="0" smtClean="0"/>
              <a:t>They can </a:t>
            </a:r>
            <a:r>
              <a:rPr lang="en-US" dirty="0"/>
              <a:t>be ranked as having high, medium, or low importance in the new system, or they </a:t>
            </a:r>
            <a:r>
              <a:rPr lang="en-US" dirty="0" smtClean="0"/>
              <a:t>can be labeled </a:t>
            </a:r>
            <a:r>
              <a:rPr lang="en-US" dirty="0"/>
              <a:t>with the version of the system that will address the requirement (e.g., release </a:t>
            </a:r>
            <a:r>
              <a:rPr lang="en-US" dirty="0" smtClean="0"/>
              <a:t>1). This </a:t>
            </a:r>
            <a:r>
              <a:rPr lang="en-US" dirty="0"/>
              <a:t>practice is particularly important when using object-oriented methodologies since they deliver systems in an incremental manner</a:t>
            </a:r>
            <a:r>
              <a:rPr lang="en-US" dirty="0" smtClean="0"/>
              <a:t>.</a:t>
            </a:r>
          </a:p>
          <a:p>
            <a:pPr algn="just"/>
            <a:r>
              <a:rPr lang="en-US" dirty="0"/>
              <a:t>The most important purpose of the requirements </a:t>
            </a:r>
            <a:r>
              <a:rPr lang="en-US" dirty="0" smtClean="0"/>
              <a:t>definition, is </a:t>
            </a:r>
            <a:r>
              <a:rPr lang="en-US" dirty="0"/>
              <a:t>to define the scope of the system. </a:t>
            </a:r>
          </a:p>
          <a:p>
            <a:pPr algn="just"/>
            <a:r>
              <a:rPr lang="en-US" dirty="0" smtClean="0"/>
              <a:t>When </a:t>
            </a:r>
            <a:r>
              <a:rPr lang="en-US" dirty="0"/>
              <a:t>discrepancies arise, the document serves as the place to clarify.</a:t>
            </a:r>
          </a:p>
          <a:p>
            <a:pPr algn="just"/>
            <a:endParaRPr lang="en-US" dirty="0" smtClean="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4648611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3853855" cy="1596177"/>
          </a:xfrm>
        </p:spPr>
        <p:txBody>
          <a:bodyPr/>
          <a:lstStyle/>
          <a:p>
            <a:r>
              <a:rPr lang="en-US" dirty="0" smtClean="0"/>
              <a:t>An Example</a:t>
            </a:r>
            <a:endParaRPr lang="en-US" dirty="0"/>
          </a:p>
        </p:txBody>
      </p:sp>
      <p:sp>
        <p:nvSpPr>
          <p:cNvPr id="3" name="Content Placeholder 2"/>
          <p:cNvSpPr>
            <a:spLocks noGrp="1"/>
          </p:cNvSpPr>
          <p:nvPr>
            <p:ph sz="quarter" idx="13"/>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pic>
        <p:nvPicPr>
          <p:cNvPr id="5" name="Picture 4"/>
          <p:cNvPicPr>
            <a:picLocks noChangeAspect="1"/>
          </p:cNvPicPr>
          <p:nvPr/>
        </p:nvPicPr>
        <p:blipFill>
          <a:blip r:embed="rId2"/>
          <a:stretch>
            <a:fillRect/>
          </a:stretch>
        </p:blipFill>
        <p:spPr>
          <a:xfrm>
            <a:off x="4767630" y="261111"/>
            <a:ext cx="5943600" cy="6440135"/>
          </a:xfrm>
          <a:prstGeom prst="rect">
            <a:avLst/>
          </a:prstGeom>
        </p:spPr>
      </p:pic>
    </p:spTree>
    <p:extLst>
      <p:ext uri="{BB962C8B-B14F-4D97-AF65-F5344CB8AC3E}">
        <p14:creationId xmlns:p14="http://schemas.microsoft.com/office/powerpoint/2010/main" val="14761567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The</a:t>
            </a:r>
            <a:r>
              <a:rPr lang="en-GB" dirty="0" smtClean="0"/>
              <a:t> software requirements </a:t>
            </a:r>
            <a:r>
              <a:rPr lang="en-GB" dirty="0"/>
              <a:t>document</a:t>
            </a:r>
          </a:p>
        </p:txBody>
      </p:sp>
      <p:sp>
        <p:nvSpPr>
          <p:cNvPr id="16387" name="Rectangle 3"/>
          <p:cNvSpPr>
            <a:spLocks noGrp="1" noChangeArrowheads="1"/>
          </p:cNvSpPr>
          <p:nvPr>
            <p:ph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a:t>
            </a:r>
            <a:r>
              <a:rPr lang="en-GB" dirty="0">
                <a:solidFill>
                  <a:srgbClr val="00B050"/>
                </a:solidFill>
              </a:rPr>
              <a:t>WHAT</a:t>
            </a:r>
            <a:r>
              <a:rPr lang="en-GB" dirty="0"/>
              <a:t> the system should do rather than </a:t>
            </a:r>
            <a:r>
              <a:rPr lang="en-GB" dirty="0">
                <a:solidFill>
                  <a:srgbClr val="C00000"/>
                </a:solidFill>
              </a:rPr>
              <a:t>HOW</a:t>
            </a:r>
            <a:r>
              <a:rPr lang="en-GB" dirty="0"/>
              <a:t> it should do </a:t>
            </a:r>
            <a:r>
              <a:rPr lang="en-GB" dirty="0" smtClean="0"/>
              <a:t>it.</a:t>
            </a:r>
            <a:endParaRPr lang="en-GB"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52</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3488639810"/>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245" y="2348880"/>
            <a:ext cx="8239555" cy="1143000"/>
          </a:xfrm>
        </p:spPr>
        <p:txBody>
          <a:bodyPr/>
          <a:lstStyle/>
          <a:p>
            <a:pPr algn="ctr"/>
            <a:r>
              <a:rPr lang="en-US" dirty="0" smtClean="0"/>
              <a:t>Requirements validation</a:t>
            </a:r>
            <a:endParaRPr lang="en-US"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53</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3299269260"/>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54</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1675549622"/>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dirty="0">
                <a:solidFill>
                  <a:srgbClr val="000000"/>
                </a:solidFill>
              </a:rPr>
              <a:t>Validity. Does the system provide the functions which best support the customer’s needs?</a:t>
            </a:r>
          </a:p>
          <a:p>
            <a:r>
              <a:rPr lang="en-GB" dirty="0">
                <a:solidFill>
                  <a:srgbClr val="000000"/>
                </a:solidFill>
              </a:rPr>
              <a:t>Consistency. Are there any requirements conflicts?</a:t>
            </a:r>
          </a:p>
          <a:p>
            <a:r>
              <a:rPr lang="en-GB" dirty="0">
                <a:solidFill>
                  <a:srgbClr val="000000"/>
                </a:solidFill>
              </a:rPr>
              <a:t>Completeness. Are all functions required by the customer included?</a:t>
            </a:r>
          </a:p>
          <a:p>
            <a:r>
              <a:rPr lang="en-GB" dirty="0">
                <a:solidFill>
                  <a:srgbClr val="000000"/>
                </a:solidFill>
              </a:rPr>
              <a:t>Realism. Can the requirements be implemented given available budget and technology</a:t>
            </a:r>
          </a:p>
          <a:p>
            <a:r>
              <a:rPr lang="en-GB" dirty="0">
                <a:solidFill>
                  <a:srgbClr val="000000"/>
                </a:solidFill>
              </a:rPr>
              <a:t>Verifiability. Can the requirements be checked?</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55</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261949891"/>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905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a:t>
            </a:r>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56</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3396276357"/>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57</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164363826"/>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76872"/>
            <a:ext cx="8229600" cy="1143000"/>
          </a:xfrm>
        </p:spPr>
        <p:txBody>
          <a:bodyPr/>
          <a:lstStyle/>
          <a:p>
            <a:pPr algn="ctr"/>
            <a:r>
              <a:rPr lang="en-US" dirty="0" smtClean="0"/>
              <a:t>Requirements change</a:t>
            </a:r>
            <a:endParaRPr lang="en-US"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58</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510591102"/>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59</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1799025119"/>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Steps(I) </a:t>
            </a:r>
            <a:endParaRPr lang="en-US" dirty="0"/>
          </a:p>
        </p:txBody>
      </p:sp>
      <p:sp>
        <p:nvSpPr>
          <p:cNvPr id="3" name="Content Placeholder 2"/>
          <p:cNvSpPr>
            <a:spLocks noGrp="1"/>
          </p:cNvSpPr>
          <p:nvPr>
            <p:ph sz="quarter" idx="13"/>
          </p:nvPr>
        </p:nvSpPr>
        <p:spPr>
          <a:xfrm>
            <a:off x="913774" y="2367092"/>
            <a:ext cx="10363826" cy="4373342"/>
          </a:xfrm>
        </p:spPr>
        <p:txBody>
          <a:bodyPr>
            <a:normAutofit/>
          </a:bodyPr>
          <a:lstStyle/>
          <a:p>
            <a:pPr marL="457200" indent="-457200">
              <a:buFont typeface="+mj-lt"/>
              <a:buAutoNum type="arabicPeriod"/>
            </a:pPr>
            <a:r>
              <a:rPr lang="en-US" dirty="0" smtClean="0">
                <a:solidFill>
                  <a:srgbClr val="FF0000"/>
                </a:solidFill>
              </a:rPr>
              <a:t>Preparing proposal</a:t>
            </a:r>
          </a:p>
          <a:p>
            <a:pPr marL="457200" indent="-457200">
              <a:buFont typeface="+mj-lt"/>
              <a:buAutoNum type="arabicPeriod"/>
            </a:pPr>
            <a:r>
              <a:rPr lang="en-US" dirty="0" smtClean="0">
                <a:solidFill>
                  <a:srgbClr val="00B050"/>
                </a:solidFill>
              </a:rPr>
              <a:t>Requirements determination</a:t>
            </a:r>
          </a:p>
          <a:p>
            <a:pPr lvl="1">
              <a:buFont typeface="Wingdings" panose="05000000000000000000" pitchFamily="2" charset="2"/>
              <a:buChar char="Ø"/>
            </a:pPr>
            <a:r>
              <a:rPr lang="en-US" dirty="0" smtClean="0">
                <a:solidFill>
                  <a:srgbClr val="00B050"/>
                </a:solidFill>
              </a:rPr>
              <a:t>User story</a:t>
            </a:r>
          </a:p>
          <a:p>
            <a:pPr marL="457200" indent="-457200">
              <a:buFont typeface="+mj-lt"/>
              <a:buAutoNum type="arabicPeriod"/>
            </a:pPr>
            <a:r>
              <a:rPr lang="en-US" dirty="0" smtClean="0">
                <a:solidFill>
                  <a:srgbClr val="00B050"/>
                </a:solidFill>
              </a:rPr>
              <a:t>Abstract Business Process Modelling</a:t>
            </a:r>
          </a:p>
          <a:p>
            <a:pPr marL="457200" indent="-457200">
              <a:buFont typeface="+mj-lt"/>
              <a:buAutoNum type="arabicPeriod"/>
            </a:pPr>
            <a:r>
              <a:rPr lang="en-US" dirty="0" smtClean="0">
                <a:solidFill>
                  <a:srgbClr val="0070C0"/>
                </a:solidFill>
              </a:rPr>
              <a:t>Analysis </a:t>
            </a:r>
          </a:p>
          <a:p>
            <a:pPr lvl="1">
              <a:buFont typeface="Wingdings" panose="05000000000000000000" pitchFamily="2" charset="2"/>
              <a:buChar char="Ø"/>
            </a:pPr>
            <a:r>
              <a:rPr lang="en-US" dirty="0" smtClean="0">
                <a:solidFill>
                  <a:srgbClr val="0070C0"/>
                </a:solidFill>
              </a:rPr>
              <a:t>Functional Modelling</a:t>
            </a:r>
          </a:p>
          <a:p>
            <a:pPr lvl="1">
              <a:buFont typeface="Wingdings" panose="05000000000000000000" pitchFamily="2" charset="2"/>
              <a:buChar char="Ø"/>
            </a:pPr>
            <a:r>
              <a:rPr lang="en-US" dirty="0" smtClean="0">
                <a:solidFill>
                  <a:srgbClr val="0070C0"/>
                </a:solidFill>
              </a:rPr>
              <a:t>Structural Modelling</a:t>
            </a:r>
          </a:p>
          <a:p>
            <a:pPr lvl="1">
              <a:buFont typeface="Wingdings" panose="05000000000000000000" pitchFamily="2" charset="2"/>
              <a:buChar char="Ø"/>
            </a:pPr>
            <a:r>
              <a:rPr lang="en-US" dirty="0" smtClean="0">
                <a:solidFill>
                  <a:srgbClr val="0070C0"/>
                </a:solidFill>
              </a:rPr>
              <a:t>Behavioral Modelling</a:t>
            </a:r>
          </a:p>
          <a:p>
            <a:pPr marL="914400" lvl="1"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6</a:t>
            </a:fld>
            <a:endParaRPr lang="en-US"/>
          </a:p>
        </p:txBody>
      </p:sp>
    </p:spTree>
    <p:extLst>
      <p:ext uri="{BB962C8B-B14F-4D97-AF65-F5344CB8AC3E}">
        <p14:creationId xmlns:p14="http://schemas.microsoft.com/office/powerpoint/2010/main" val="34899290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60</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2815832550"/>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61</a:t>
            </a:fld>
            <a:endParaRPr lang="en-US">
              <a:solidFill>
                <a:prstClr val="black">
                  <a:tint val="75000"/>
                </a:prstClr>
              </a:solidFill>
              <a:latin typeface="Calibri"/>
            </a:endParaRPr>
          </a:p>
        </p:txBody>
      </p:sp>
      <p:pic>
        <p:nvPicPr>
          <p:cNvPr id="4" name="Picture 3" descr="4.17 ReqEvolution.eps"/>
          <p:cNvPicPr>
            <a:picLocks noChangeAspect="1"/>
          </p:cNvPicPr>
          <p:nvPr/>
        </p:nvPicPr>
        <p:blipFill>
          <a:blip r:embed="rId2"/>
          <a:stretch>
            <a:fillRect/>
          </a:stretch>
        </p:blipFill>
        <p:spPr>
          <a:xfrm>
            <a:off x="3657601" y="2514600"/>
            <a:ext cx="5005917" cy="2514600"/>
          </a:xfrm>
          <a:prstGeom prst="rect">
            <a:avLst/>
          </a:prstGeom>
        </p:spPr>
      </p:pic>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3171392411"/>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pPr algn="just"/>
            <a:r>
              <a:rPr lang="en-GB" dirty="0"/>
              <a:t>Requirements management is the process of managing changing requirements during the requirements engineering process and system development.</a:t>
            </a:r>
          </a:p>
          <a:p>
            <a:r>
              <a:rPr lang="en-GB" dirty="0" smtClean="0"/>
              <a:t>New requirements emerge as a system is being developed and after it has gone into use.</a:t>
            </a:r>
          </a:p>
          <a:p>
            <a:pPr algn="just"/>
            <a:r>
              <a:rPr lang="en-US" dirty="0" smtClean="0"/>
              <a:t>You need to keep track of individual requirements and maintain </a:t>
            </a:r>
            <a:r>
              <a:rPr lang="en-US" dirty="0" smtClean="0">
                <a:solidFill>
                  <a:srgbClr val="00B050"/>
                </a:solidFill>
              </a:rPr>
              <a:t>links between dependent requirements</a:t>
            </a:r>
            <a:r>
              <a:rPr lang="en-US" dirty="0" smtClean="0"/>
              <a:t> so that you can assess the impact of requirements changes. You need to establish a formal process for making change proposals and linking these to system requirements.</a:t>
            </a:r>
            <a:r>
              <a:rPr lang="en-GB" dirty="0" smtClean="0"/>
              <a:t> </a:t>
            </a:r>
            <a:endParaRPr lang="en-GB"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62</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2149968393"/>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sz="quarter" idx="13"/>
          </p:nvPr>
        </p:nvSpPr>
        <p:spPr/>
        <p:txBody>
          <a:bodyPr>
            <a:normAutofit/>
          </a:bodyPr>
          <a:lstStyle/>
          <a:p>
            <a:r>
              <a:rPr lang="en-GB" altLang="en-US" b="1" dirty="0">
                <a:solidFill>
                  <a:schemeClr val="tx2"/>
                </a:solidFill>
              </a:rPr>
              <a:t>Dennis, </a:t>
            </a:r>
            <a:r>
              <a:rPr lang="en-GB" altLang="en-US" b="1" dirty="0" err="1">
                <a:solidFill>
                  <a:schemeClr val="tx2"/>
                </a:solidFill>
              </a:rPr>
              <a:t>Wixon</a:t>
            </a:r>
            <a:r>
              <a:rPr lang="en-GB" altLang="en-US" b="1" dirty="0">
                <a:solidFill>
                  <a:schemeClr val="tx2"/>
                </a:solidFill>
              </a:rPr>
              <a:t>, </a:t>
            </a:r>
            <a:r>
              <a:rPr lang="en-GB" altLang="en-US" b="1" dirty="0" err="1">
                <a:solidFill>
                  <a:schemeClr val="tx2"/>
                </a:solidFill>
              </a:rPr>
              <a:t>Tegarden</a:t>
            </a:r>
            <a:r>
              <a:rPr lang="en-US" altLang="en-US" dirty="0"/>
              <a:t>, “</a:t>
            </a:r>
            <a:r>
              <a:rPr lang="en-US" b="1" dirty="0"/>
              <a:t>System Analysis and Design, An Object Oriented Approach with UML”, 5</a:t>
            </a:r>
            <a:r>
              <a:rPr lang="pt-BR" altLang="en-US" b="1" dirty="0"/>
              <a:t>th Edition, </a:t>
            </a:r>
            <a:r>
              <a:rPr lang="pt-BR" altLang="en-US" b="1" dirty="0" smtClean="0"/>
              <a:t>2015.</a:t>
            </a:r>
          </a:p>
          <a:p>
            <a:r>
              <a:rPr lang="pt-BR" b="1" dirty="0" smtClean="0"/>
              <a:t>Summerville, “Software Emgineering”,  10th Edition, 2014. </a:t>
            </a:r>
            <a:endParaRPr lang="en-US" dirty="0"/>
          </a:p>
          <a:p>
            <a:pPr algn="just"/>
            <a:endParaRPr lang="en-US" dirty="0" smtClean="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287157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Steps(II) </a:t>
            </a:r>
            <a:endParaRPr lang="en-US" dirty="0"/>
          </a:p>
        </p:txBody>
      </p:sp>
      <p:sp>
        <p:nvSpPr>
          <p:cNvPr id="3" name="Content Placeholder 2"/>
          <p:cNvSpPr>
            <a:spLocks noGrp="1"/>
          </p:cNvSpPr>
          <p:nvPr>
            <p:ph sz="quarter" idx="13"/>
          </p:nvPr>
        </p:nvSpPr>
        <p:spPr/>
        <p:txBody>
          <a:bodyPr/>
          <a:lstStyle/>
          <a:p>
            <a:pPr marL="457200" indent="-457200">
              <a:buFont typeface="+mj-lt"/>
              <a:buAutoNum type="arabicPeriod" startAt="5"/>
            </a:pPr>
            <a:r>
              <a:rPr lang="en-US" dirty="0" smtClean="0">
                <a:solidFill>
                  <a:srgbClr val="0070C0"/>
                </a:solidFill>
              </a:rPr>
              <a:t>Design </a:t>
            </a:r>
          </a:p>
          <a:p>
            <a:pPr lvl="1">
              <a:buFont typeface="Wingdings" panose="05000000000000000000" pitchFamily="2" charset="2"/>
              <a:buChar char="Ø"/>
            </a:pPr>
            <a:r>
              <a:rPr lang="en-US" dirty="0" smtClean="0">
                <a:solidFill>
                  <a:srgbClr val="0070C0"/>
                </a:solidFill>
              </a:rPr>
              <a:t>Optimization </a:t>
            </a:r>
          </a:p>
          <a:p>
            <a:pPr lvl="1">
              <a:buFont typeface="Wingdings" panose="05000000000000000000" pitchFamily="2" charset="2"/>
              <a:buChar char="Ø"/>
            </a:pPr>
            <a:r>
              <a:rPr lang="en-US" dirty="0" smtClean="0">
                <a:solidFill>
                  <a:srgbClr val="0070C0"/>
                </a:solidFill>
              </a:rPr>
              <a:t>Database Management </a:t>
            </a:r>
          </a:p>
          <a:p>
            <a:pPr lvl="1">
              <a:buFont typeface="Wingdings" panose="05000000000000000000" pitchFamily="2" charset="2"/>
              <a:buChar char="Ø"/>
            </a:pPr>
            <a:r>
              <a:rPr lang="en-US" dirty="0" smtClean="0">
                <a:solidFill>
                  <a:srgbClr val="0070C0"/>
                </a:solidFill>
              </a:rPr>
              <a:t>User Interface </a:t>
            </a:r>
          </a:p>
          <a:p>
            <a:pPr lvl="1">
              <a:buFont typeface="Wingdings" panose="05000000000000000000" pitchFamily="2" charset="2"/>
              <a:buChar char="Ø"/>
            </a:pPr>
            <a:r>
              <a:rPr lang="en-US" dirty="0" smtClean="0">
                <a:solidFill>
                  <a:srgbClr val="0070C0"/>
                </a:solidFill>
              </a:rPr>
              <a:t>Physical Architecture </a:t>
            </a:r>
          </a:p>
          <a:p>
            <a:pPr marL="800100" lvl="1" indent="-342900">
              <a:buFont typeface="+mj-lt"/>
              <a:buAutoNum type="arabicPeriod" startAt="5"/>
            </a:pPr>
            <a:endParaRPr lang="en-US" dirty="0">
              <a:solidFill>
                <a:srgbClr val="FF0000"/>
              </a:solidFill>
            </a:endParaRPr>
          </a:p>
        </p:txBody>
      </p:sp>
      <p:sp>
        <p:nvSpPr>
          <p:cNvPr id="4" name="Slide Number Placeholder 3"/>
          <p:cNvSpPr>
            <a:spLocks noGrp="1"/>
          </p:cNvSpPr>
          <p:nvPr>
            <p:ph type="sldNum" sz="quarter" idx="12"/>
          </p:nvPr>
        </p:nvSpPr>
        <p:spPr/>
        <p:txBody>
          <a:bodyPr/>
          <a:lstStyle/>
          <a:p>
            <a:fld id="{744B347F-5038-41A8-84D6-1416E88477ED}" type="slidenum">
              <a:rPr lang="en-US" smtClean="0"/>
              <a:t>7</a:t>
            </a:fld>
            <a:endParaRPr lang="en-US"/>
          </a:p>
        </p:txBody>
      </p:sp>
    </p:spTree>
    <p:extLst>
      <p:ext uri="{BB962C8B-B14F-4D97-AF65-F5344CB8AC3E}">
        <p14:creationId xmlns:p14="http://schemas.microsoft.com/office/powerpoint/2010/main" val="3777618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that </a:t>
            </a:r>
            <a:r>
              <a:rPr lang="en-GB" dirty="0" smtClean="0"/>
              <a:t>a customer </a:t>
            </a:r>
            <a:r>
              <a:rPr lang="en-GB" dirty="0"/>
              <a:t>requires from a system and the </a:t>
            </a:r>
            <a:r>
              <a:rPr lang="en-GB" dirty="0">
                <a:solidFill>
                  <a:srgbClr val="00B050"/>
                </a:solidFill>
              </a:rPr>
              <a:t>constraints</a:t>
            </a:r>
            <a:r>
              <a:rPr lang="en-GB" dirty="0"/>
              <a:t> under which it operates and is developed</a:t>
            </a:r>
            <a:r>
              <a:rPr lang="en-GB" dirty="0" smtClean="0"/>
              <a:t>.</a:t>
            </a:r>
            <a:endParaRPr lang="fa-IR" dirty="0" smtClean="0"/>
          </a:p>
          <a:p>
            <a:pPr marL="0" indent="0">
              <a:buNone/>
            </a:pPr>
            <a:endParaRPr lang="en-GB"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8</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421632801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requirement?</a:t>
            </a:r>
            <a:endParaRPr lang="en-US" dirty="0"/>
          </a:p>
        </p:txBody>
      </p:sp>
      <p:sp>
        <p:nvSpPr>
          <p:cNvPr id="3" name="Content Placeholder 2"/>
          <p:cNvSpPr>
            <a:spLocks noGrp="1"/>
          </p:cNvSpPr>
          <p:nvPr>
            <p:ph sz="quarter" idx="13"/>
          </p:nvPr>
        </p:nvSpPr>
        <p:spPr/>
        <p:txBody>
          <a:bodyPr/>
          <a:lstStyle/>
          <a:p>
            <a:r>
              <a:rPr lang="en-US" dirty="0"/>
              <a:t>Requirement is : </a:t>
            </a:r>
            <a:r>
              <a:rPr lang="en-US" dirty="0">
                <a:solidFill>
                  <a:srgbClr val="00B050"/>
                </a:solidFill>
              </a:rPr>
              <a:t>new system’s capabilities</a:t>
            </a:r>
            <a:r>
              <a:rPr lang="en-US" dirty="0" smtClean="0"/>
              <a:t>.</a:t>
            </a:r>
          </a:p>
          <a:p>
            <a:pPr algn="just"/>
            <a:r>
              <a:rPr lang="en-US" dirty="0"/>
              <a:t>A </a:t>
            </a:r>
            <a:r>
              <a:rPr lang="en-US" i="1" dirty="0"/>
              <a:t>requirement </a:t>
            </a:r>
            <a:r>
              <a:rPr lang="en-US" dirty="0"/>
              <a:t>is simply a statement of what the system must do or what characteristic it</a:t>
            </a:r>
            <a:br>
              <a:rPr lang="en-US" dirty="0"/>
            </a:br>
            <a:r>
              <a:rPr lang="en-US" dirty="0"/>
              <a:t>must have. </a:t>
            </a:r>
            <a:endParaRPr lang="en-US" dirty="0" smtClean="0"/>
          </a:p>
          <a:p>
            <a:pPr algn="just"/>
            <a:r>
              <a:rPr lang="en-US" dirty="0" smtClean="0"/>
              <a:t>During </a:t>
            </a:r>
            <a:r>
              <a:rPr lang="en-US" dirty="0"/>
              <a:t>analysis, requirements are written from the perspective of the businessperson, and they focus on the “what” of the system. </a:t>
            </a:r>
            <a:endParaRPr lang="en-US" dirty="0" smtClean="0"/>
          </a:p>
          <a:p>
            <a:pPr lvl="1" algn="just"/>
            <a:r>
              <a:rPr lang="en-US" dirty="0" smtClean="0"/>
              <a:t>Focus </a:t>
            </a:r>
            <a:r>
              <a:rPr lang="en-US" dirty="0"/>
              <a:t>on the </a:t>
            </a:r>
            <a:r>
              <a:rPr lang="en-US" dirty="0" smtClean="0"/>
              <a:t>needs of </a:t>
            </a:r>
            <a:r>
              <a:rPr lang="en-US" dirty="0"/>
              <a:t>the business user, </a:t>
            </a:r>
            <a:r>
              <a:rPr lang="en-US" i="1" dirty="0" smtClean="0"/>
              <a:t>business </a:t>
            </a:r>
            <a:r>
              <a:rPr lang="en-US" i="1" dirty="0"/>
              <a:t>requirements </a:t>
            </a:r>
            <a:r>
              <a:rPr lang="en-US" dirty="0" smtClean="0"/>
              <a:t>(user requirements</a:t>
            </a:r>
            <a:r>
              <a:rPr lang="en-US" dirty="0"/>
              <a:t>). </a:t>
            </a:r>
            <a:endParaRPr lang="en-US" dirty="0" smtClean="0"/>
          </a:p>
          <a:p>
            <a:pPr marL="0" indent="0" algn="just">
              <a:buNone/>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405833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2904</TotalTime>
  <Words>3158</Words>
  <Application>Microsoft Office PowerPoint</Application>
  <PresentationFormat>Widescreen</PresentationFormat>
  <Paragraphs>433</Paragraphs>
  <Slides>63</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63</vt:i4>
      </vt:variant>
    </vt:vector>
  </HeadingPairs>
  <TitlesOfParts>
    <vt:vector size="72" baseType="lpstr">
      <vt:lpstr>ＭＳ Ｐゴシック</vt:lpstr>
      <vt:lpstr>Arial</vt:lpstr>
      <vt:lpstr>Calibri</vt:lpstr>
      <vt:lpstr>Times New Roman</vt:lpstr>
      <vt:lpstr>Tw Cen MT</vt:lpstr>
      <vt:lpstr>Wingdings</vt:lpstr>
      <vt:lpstr>Zapf Dingbats</vt:lpstr>
      <vt:lpstr>Droplet</vt:lpstr>
      <vt:lpstr>SE10 slides</vt:lpstr>
      <vt:lpstr>Software Engineering I </vt:lpstr>
      <vt:lpstr>Requirements Engineering</vt:lpstr>
      <vt:lpstr>Software Development Life Cycle</vt:lpstr>
      <vt:lpstr>Introduction </vt:lpstr>
      <vt:lpstr>Let’s Start</vt:lpstr>
      <vt:lpstr>Steps(I) </vt:lpstr>
      <vt:lpstr>Steps(II) </vt:lpstr>
      <vt:lpstr>Requirements engineering</vt:lpstr>
      <vt:lpstr>What is requirement?</vt:lpstr>
      <vt:lpstr>System stakeholders</vt:lpstr>
      <vt:lpstr>Agile methods and requirements</vt:lpstr>
      <vt:lpstr>Functional and non-functional requirements</vt:lpstr>
      <vt:lpstr>Functional Requirements </vt:lpstr>
      <vt:lpstr>Functional requirements</vt:lpstr>
      <vt:lpstr>Mentcare system: functional requirements</vt:lpstr>
      <vt:lpstr>Requirements imprecision</vt:lpstr>
      <vt:lpstr>Requirements completeness and consistency</vt:lpstr>
      <vt:lpstr>Non-functional Requirements </vt:lpstr>
      <vt:lpstr>Non-functional requirements</vt:lpstr>
      <vt:lpstr>Non-functional requirements implementation</vt:lpstr>
      <vt:lpstr>Metrics for specifying nonfunctional requirements</vt:lpstr>
      <vt:lpstr>Requirements engineering processes</vt:lpstr>
      <vt:lpstr>Requirements engineering processes</vt:lpstr>
      <vt:lpstr>Requirements elicitation and analysis</vt:lpstr>
      <vt:lpstr>Requirements elicitation</vt:lpstr>
      <vt:lpstr>Problems of requirements elicitation</vt:lpstr>
      <vt:lpstr>Process activities</vt:lpstr>
      <vt:lpstr>Requirements discovery</vt:lpstr>
      <vt:lpstr>Requirements Determination(I)</vt:lpstr>
      <vt:lpstr>Requirements Determination(II) </vt:lpstr>
      <vt:lpstr>Requirements gathering </vt:lpstr>
      <vt:lpstr>Interviewing</vt:lpstr>
      <vt:lpstr>Interviews in practice</vt:lpstr>
      <vt:lpstr>Problems with interviews</vt:lpstr>
      <vt:lpstr>Requirements Gathering  Techniques(I)</vt:lpstr>
      <vt:lpstr>Requirements Gathering  Techniques(II)</vt:lpstr>
      <vt:lpstr>Which one is appropriate?</vt:lpstr>
      <vt:lpstr>PowerPoint Presentation</vt:lpstr>
      <vt:lpstr>Type of Information </vt:lpstr>
      <vt:lpstr>Depth of Information</vt:lpstr>
      <vt:lpstr>Breadth of Information</vt:lpstr>
      <vt:lpstr>Integration of Information </vt:lpstr>
      <vt:lpstr>User Involvement</vt:lpstr>
      <vt:lpstr>Cost</vt:lpstr>
      <vt:lpstr>Requirements specification</vt:lpstr>
      <vt:lpstr>Requirements specification</vt:lpstr>
      <vt:lpstr>Guidelines for writing requirements</vt:lpstr>
      <vt:lpstr>Problems with natural language</vt:lpstr>
      <vt:lpstr>Structured specifications</vt:lpstr>
      <vt:lpstr>Requirements document(I)</vt:lpstr>
      <vt:lpstr>An Example</vt:lpstr>
      <vt:lpstr>The software requirements document</vt:lpstr>
      <vt:lpstr>Requirements validation</vt:lpstr>
      <vt:lpstr>Requirements validation</vt:lpstr>
      <vt:lpstr>Requirements checking</vt:lpstr>
      <vt:lpstr>Requirements validation techniques</vt:lpstr>
      <vt:lpstr>Requirements reviews</vt:lpstr>
      <vt:lpstr>Requirements change</vt:lpstr>
      <vt:lpstr>Changing requirements</vt:lpstr>
      <vt:lpstr>Changing requirements</vt:lpstr>
      <vt:lpstr>Requirements evolution </vt:lpstr>
      <vt:lpstr>Requirements management</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drmahmoodzadeh</dc:creator>
  <cp:lastModifiedBy>Mahmoudzadeh Pc</cp:lastModifiedBy>
  <cp:revision>189</cp:revision>
  <dcterms:created xsi:type="dcterms:W3CDTF">2017-08-12T07:11:04Z</dcterms:created>
  <dcterms:modified xsi:type="dcterms:W3CDTF">2022-11-13T08:50:37Z</dcterms:modified>
</cp:coreProperties>
</file>