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41.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74.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40.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4.xml" ContentType="application/vnd.openxmlformats-officedocument.presentationml.notesSlide+xml"/>
  <Override PartName="/ppt/slideLayouts/slideLayout12.xml" ContentType="application/vnd.openxmlformats-officedocument.presentationml.slideLayou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9.xml" ContentType="application/vnd.openxmlformats-officedocument.presentationml.notesSlide+xml"/>
  <Override PartName="/ppt/slideLayouts/slideLayout15.xml" ContentType="application/vnd.openxmlformats-officedocument.presentationml.slideLayout+xml"/>
  <Override PartName="/ppt/notesSlides/notesSlide13.xml" ContentType="application/vnd.openxmlformats-officedocument.presentationml.notesSlide+xml"/>
  <Override PartName="/ppt/slideLayouts/slideLayout16.xml" ContentType="application/vnd.openxmlformats-officedocument.presentationml.slideLayout+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slideLayouts/slideLayout17.xml" ContentType="application/vnd.openxmlformats-officedocument.presentationml.slideLayout+xml"/>
  <Override PartName="/ppt/notesSlides/notesSlide11.xml" ContentType="application/vnd.openxmlformats-officedocument.presentationml.notesSlide+xml"/>
  <Override PartName="/ppt/notesSlides/notesSlide3.xml" ContentType="application/vnd.openxmlformats-officedocument.presentationml.notesSlide+xml"/>
  <Override PartName="/ppt/slideLayouts/slideLayout8.xml" ContentType="application/vnd.openxmlformats-officedocument.presentationml.slideLayout+xml"/>
  <Override PartName="/ppt/notesSlides/notesSlide21.xml" ContentType="application/vnd.openxmlformats-officedocument.presentationml.notesSlide+xml"/>
  <Override PartName="/ppt/notesSlides/notesSlide35.xml" ContentType="application/vnd.openxmlformats-officedocument.presentationml.notesSlide+xml"/>
  <Override PartName="/ppt/slideLayouts/slideLayout4.xml" ContentType="application/vnd.openxmlformats-officedocument.presentationml.slideLayout+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slideLayouts/slideLayout7.xml" ContentType="application/vnd.openxmlformats-officedocument.presentationml.slideLayout+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notesSlides/notesSlide20.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6" r:id="rId1"/>
  </p:sldMasterIdLst>
  <p:notesMasterIdLst>
    <p:notesMasterId r:id="rId76"/>
  </p:notesMasterIdLst>
  <p:sldIdLst>
    <p:sldId id="256" r:id="rId2"/>
    <p:sldId id="559" r:id="rId3"/>
    <p:sldId id="261" r:id="rId4"/>
    <p:sldId id="558" r:id="rId5"/>
    <p:sldId id="502" r:id="rId6"/>
    <p:sldId id="503" r:id="rId7"/>
    <p:sldId id="517" r:id="rId8"/>
    <p:sldId id="504" r:id="rId9"/>
    <p:sldId id="562" r:id="rId10"/>
    <p:sldId id="518" r:id="rId11"/>
    <p:sldId id="505" r:id="rId12"/>
    <p:sldId id="506" r:id="rId13"/>
    <p:sldId id="508" r:id="rId14"/>
    <p:sldId id="509" r:id="rId15"/>
    <p:sldId id="510" r:id="rId16"/>
    <p:sldId id="511" r:id="rId17"/>
    <p:sldId id="512" r:id="rId18"/>
    <p:sldId id="548" r:id="rId19"/>
    <p:sldId id="549" r:id="rId20"/>
    <p:sldId id="514" r:id="rId21"/>
    <p:sldId id="550" r:id="rId22"/>
    <p:sldId id="551" r:id="rId23"/>
    <p:sldId id="552" r:id="rId24"/>
    <p:sldId id="553" r:id="rId25"/>
    <p:sldId id="521" r:id="rId26"/>
    <p:sldId id="522" r:id="rId27"/>
    <p:sldId id="523" r:id="rId28"/>
    <p:sldId id="524" r:id="rId29"/>
    <p:sldId id="403" r:id="rId30"/>
    <p:sldId id="525" r:id="rId31"/>
    <p:sldId id="554" r:id="rId32"/>
    <p:sldId id="527" r:id="rId33"/>
    <p:sldId id="528" r:id="rId34"/>
    <p:sldId id="529" r:id="rId35"/>
    <p:sldId id="555" r:id="rId36"/>
    <p:sldId id="530" r:id="rId37"/>
    <p:sldId id="531" r:id="rId38"/>
    <p:sldId id="257" r:id="rId39"/>
    <p:sldId id="288" r:id="rId40"/>
    <p:sldId id="290" r:id="rId41"/>
    <p:sldId id="291" r:id="rId42"/>
    <p:sldId id="292" r:id="rId43"/>
    <p:sldId id="293" r:id="rId44"/>
    <p:sldId id="294" r:id="rId45"/>
    <p:sldId id="314" r:id="rId46"/>
    <p:sldId id="532" r:id="rId47"/>
    <p:sldId id="533" r:id="rId48"/>
    <p:sldId id="534" r:id="rId49"/>
    <p:sldId id="535" r:id="rId50"/>
    <p:sldId id="557" r:id="rId51"/>
    <p:sldId id="536" r:id="rId52"/>
    <p:sldId id="295" r:id="rId53"/>
    <p:sldId id="538" r:id="rId54"/>
    <p:sldId id="539" r:id="rId55"/>
    <p:sldId id="540" r:id="rId56"/>
    <p:sldId id="541" r:id="rId57"/>
    <p:sldId id="299" r:id="rId58"/>
    <p:sldId id="298" r:id="rId59"/>
    <p:sldId id="309" r:id="rId60"/>
    <p:sldId id="307" r:id="rId61"/>
    <p:sldId id="542" r:id="rId62"/>
    <p:sldId id="543" r:id="rId63"/>
    <p:sldId id="544" r:id="rId64"/>
    <p:sldId id="300" r:id="rId65"/>
    <p:sldId id="306" r:id="rId66"/>
    <p:sldId id="545" r:id="rId67"/>
    <p:sldId id="301" r:id="rId68"/>
    <p:sldId id="547" r:id="rId69"/>
    <p:sldId id="546" r:id="rId70"/>
    <p:sldId id="312" r:id="rId71"/>
    <p:sldId id="561" r:id="rId72"/>
    <p:sldId id="313" r:id="rId73"/>
    <p:sldId id="560" r:id="rId74"/>
    <p:sldId id="321"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customXml" Target="../customXml/item2.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445D54-C061-48B7-9D02-1A8854D70F05}" type="datetimeFigureOut">
              <a:rPr lang="en-US" smtClean="0"/>
              <a:t>2/23/2023</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67A064-6E9E-435E-BA75-2DDB4A7EC2D8}" type="slidenum">
              <a:rPr lang="en-US" smtClean="0"/>
              <a:t>‹#›</a:t>
            </a:fld>
            <a:endParaRPr lang="en-US"/>
          </a:p>
        </p:txBody>
      </p:sp>
    </p:spTree>
    <p:extLst>
      <p:ext uri="{BB962C8B-B14F-4D97-AF65-F5344CB8AC3E}">
        <p14:creationId xmlns:p14="http://schemas.microsoft.com/office/powerpoint/2010/main" val="4003569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a:t>
            </a:fld>
            <a:endParaRPr lang="en-GB" dirty="0"/>
          </a:p>
        </p:txBody>
      </p:sp>
    </p:spTree>
    <p:extLst>
      <p:ext uri="{BB962C8B-B14F-4D97-AF65-F5344CB8AC3E}">
        <p14:creationId xmlns:p14="http://schemas.microsoft.com/office/powerpoint/2010/main" val="1711638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B4D57-1D7A-4213-909C-8A32D07FE974}" type="slidenum">
              <a:rPr lang="en-US" smtClean="0"/>
              <a:t>45</a:t>
            </a:fld>
            <a:endParaRPr lang="en-US"/>
          </a:p>
        </p:txBody>
      </p:sp>
    </p:spTree>
    <p:extLst>
      <p:ext uri="{BB962C8B-B14F-4D97-AF65-F5344CB8AC3E}">
        <p14:creationId xmlns:p14="http://schemas.microsoft.com/office/powerpoint/2010/main" val="1780385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B4D57-1D7A-4213-909C-8A32D07FE974}" type="slidenum">
              <a:rPr lang="en-US" smtClean="0"/>
              <a:t>46</a:t>
            </a:fld>
            <a:endParaRPr lang="en-US"/>
          </a:p>
        </p:txBody>
      </p:sp>
    </p:spTree>
    <p:extLst>
      <p:ext uri="{BB962C8B-B14F-4D97-AF65-F5344CB8AC3E}">
        <p14:creationId xmlns:p14="http://schemas.microsoft.com/office/powerpoint/2010/main" val="2519391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B4D57-1D7A-4213-909C-8A32D07FE974}" type="slidenum">
              <a:rPr lang="en-US" smtClean="0"/>
              <a:t>47</a:t>
            </a:fld>
            <a:endParaRPr lang="en-US"/>
          </a:p>
        </p:txBody>
      </p:sp>
    </p:spTree>
    <p:extLst>
      <p:ext uri="{BB962C8B-B14F-4D97-AF65-F5344CB8AC3E}">
        <p14:creationId xmlns:p14="http://schemas.microsoft.com/office/powerpoint/2010/main" val="1121973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B4D57-1D7A-4213-909C-8A32D07FE974}" type="slidenum">
              <a:rPr lang="en-US" smtClean="0"/>
              <a:t>48</a:t>
            </a:fld>
            <a:endParaRPr lang="en-US"/>
          </a:p>
        </p:txBody>
      </p:sp>
    </p:spTree>
    <p:extLst>
      <p:ext uri="{BB962C8B-B14F-4D97-AF65-F5344CB8AC3E}">
        <p14:creationId xmlns:p14="http://schemas.microsoft.com/office/powerpoint/2010/main" val="1410173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B4D57-1D7A-4213-909C-8A32D07FE974}" type="slidenum">
              <a:rPr lang="en-US" smtClean="0"/>
              <a:t>49</a:t>
            </a:fld>
            <a:endParaRPr lang="en-US"/>
          </a:p>
        </p:txBody>
      </p:sp>
    </p:spTree>
    <p:extLst>
      <p:ext uri="{BB962C8B-B14F-4D97-AF65-F5344CB8AC3E}">
        <p14:creationId xmlns:p14="http://schemas.microsoft.com/office/powerpoint/2010/main" val="3922980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B4D57-1D7A-4213-909C-8A32D07FE974}" type="slidenum">
              <a:rPr lang="en-US" smtClean="0"/>
              <a:t>50</a:t>
            </a:fld>
            <a:endParaRPr lang="en-US"/>
          </a:p>
        </p:txBody>
      </p:sp>
    </p:spTree>
    <p:extLst>
      <p:ext uri="{BB962C8B-B14F-4D97-AF65-F5344CB8AC3E}">
        <p14:creationId xmlns:p14="http://schemas.microsoft.com/office/powerpoint/2010/main" val="21091200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B4D57-1D7A-4213-909C-8A32D07FE974}" type="slidenum">
              <a:rPr lang="en-US" smtClean="0"/>
              <a:t>51</a:t>
            </a:fld>
            <a:endParaRPr lang="en-US"/>
          </a:p>
        </p:txBody>
      </p:sp>
    </p:spTree>
    <p:extLst>
      <p:ext uri="{BB962C8B-B14F-4D97-AF65-F5344CB8AC3E}">
        <p14:creationId xmlns:p14="http://schemas.microsoft.com/office/powerpoint/2010/main" val="39483556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B4D57-1D7A-4213-909C-8A32D07FE974}" type="slidenum">
              <a:rPr lang="en-US" smtClean="0"/>
              <a:t>52</a:t>
            </a:fld>
            <a:endParaRPr lang="en-US"/>
          </a:p>
        </p:txBody>
      </p:sp>
    </p:spTree>
    <p:extLst>
      <p:ext uri="{BB962C8B-B14F-4D97-AF65-F5344CB8AC3E}">
        <p14:creationId xmlns:p14="http://schemas.microsoft.com/office/powerpoint/2010/main" val="17803853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B4D57-1D7A-4213-909C-8A32D07FE974}" type="slidenum">
              <a:rPr lang="en-US" smtClean="0"/>
              <a:t>53</a:t>
            </a:fld>
            <a:endParaRPr lang="en-US"/>
          </a:p>
        </p:txBody>
      </p:sp>
    </p:spTree>
    <p:extLst>
      <p:ext uri="{BB962C8B-B14F-4D97-AF65-F5344CB8AC3E}">
        <p14:creationId xmlns:p14="http://schemas.microsoft.com/office/powerpoint/2010/main" val="36369935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B4D57-1D7A-4213-909C-8A32D07FE974}" type="slidenum">
              <a:rPr lang="en-US" smtClean="0"/>
              <a:t>54</a:t>
            </a:fld>
            <a:endParaRPr lang="en-US"/>
          </a:p>
        </p:txBody>
      </p:sp>
    </p:spTree>
    <p:extLst>
      <p:ext uri="{BB962C8B-B14F-4D97-AF65-F5344CB8AC3E}">
        <p14:creationId xmlns:p14="http://schemas.microsoft.com/office/powerpoint/2010/main" val="1629255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2F1577D6-5A89-4579-B782-9F115D6976CC}" type="slidenum">
              <a:rPr lang="en-GB" smtClean="0"/>
              <a:t>14</a:t>
            </a:fld>
            <a:endParaRPr lang="en-GB"/>
          </a:p>
        </p:txBody>
      </p:sp>
    </p:spTree>
    <p:extLst>
      <p:ext uri="{BB962C8B-B14F-4D97-AF65-F5344CB8AC3E}">
        <p14:creationId xmlns:p14="http://schemas.microsoft.com/office/powerpoint/2010/main" val="32274689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B4D57-1D7A-4213-909C-8A32D07FE974}" type="slidenum">
              <a:rPr lang="en-US" smtClean="0"/>
              <a:t>55</a:t>
            </a:fld>
            <a:endParaRPr lang="en-US"/>
          </a:p>
        </p:txBody>
      </p:sp>
    </p:spTree>
    <p:extLst>
      <p:ext uri="{BB962C8B-B14F-4D97-AF65-F5344CB8AC3E}">
        <p14:creationId xmlns:p14="http://schemas.microsoft.com/office/powerpoint/2010/main" val="11572704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B4D57-1D7A-4213-909C-8A32D07FE974}" type="slidenum">
              <a:rPr lang="en-US" smtClean="0"/>
              <a:t>56</a:t>
            </a:fld>
            <a:endParaRPr lang="en-US"/>
          </a:p>
        </p:txBody>
      </p:sp>
    </p:spTree>
    <p:extLst>
      <p:ext uri="{BB962C8B-B14F-4D97-AF65-F5344CB8AC3E}">
        <p14:creationId xmlns:p14="http://schemas.microsoft.com/office/powerpoint/2010/main" val="28973806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B4D57-1D7A-4213-909C-8A32D07FE974}" type="slidenum">
              <a:rPr lang="en-US" smtClean="0"/>
              <a:t>57</a:t>
            </a:fld>
            <a:endParaRPr lang="en-US"/>
          </a:p>
        </p:txBody>
      </p:sp>
    </p:spTree>
    <p:extLst>
      <p:ext uri="{BB962C8B-B14F-4D97-AF65-F5344CB8AC3E}">
        <p14:creationId xmlns:p14="http://schemas.microsoft.com/office/powerpoint/2010/main" val="17803853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B4D57-1D7A-4213-909C-8A32D07FE974}" type="slidenum">
              <a:rPr lang="en-US" smtClean="0"/>
              <a:t>58</a:t>
            </a:fld>
            <a:endParaRPr lang="en-US"/>
          </a:p>
        </p:txBody>
      </p:sp>
    </p:spTree>
    <p:extLst>
      <p:ext uri="{BB962C8B-B14F-4D97-AF65-F5344CB8AC3E}">
        <p14:creationId xmlns:p14="http://schemas.microsoft.com/office/powerpoint/2010/main" val="17803853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B4D57-1D7A-4213-909C-8A32D07FE974}" type="slidenum">
              <a:rPr lang="en-US" smtClean="0"/>
              <a:t>59</a:t>
            </a:fld>
            <a:endParaRPr lang="en-US"/>
          </a:p>
        </p:txBody>
      </p:sp>
    </p:spTree>
    <p:extLst>
      <p:ext uri="{BB962C8B-B14F-4D97-AF65-F5344CB8AC3E}">
        <p14:creationId xmlns:p14="http://schemas.microsoft.com/office/powerpoint/2010/main" val="17803853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B4D57-1D7A-4213-909C-8A32D07FE974}" type="slidenum">
              <a:rPr lang="en-US" smtClean="0"/>
              <a:t>60</a:t>
            </a:fld>
            <a:endParaRPr lang="en-US"/>
          </a:p>
        </p:txBody>
      </p:sp>
    </p:spTree>
    <p:extLst>
      <p:ext uri="{BB962C8B-B14F-4D97-AF65-F5344CB8AC3E}">
        <p14:creationId xmlns:p14="http://schemas.microsoft.com/office/powerpoint/2010/main" val="17803853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B4D57-1D7A-4213-909C-8A32D07FE974}" type="slidenum">
              <a:rPr lang="en-US" smtClean="0"/>
              <a:t>61</a:t>
            </a:fld>
            <a:endParaRPr lang="en-US"/>
          </a:p>
        </p:txBody>
      </p:sp>
    </p:spTree>
    <p:extLst>
      <p:ext uri="{BB962C8B-B14F-4D97-AF65-F5344CB8AC3E}">
        <p14:creationId xmlns:p14="http://schemas.microsoft.com/office/powerpoint/2010/main" val="9409393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B4D57-1D7A-4213-909C-8A32D07FE974}" type="slidenum">
              <a:rPr lang="en-US" smtClean="0"/>
              <a:t>62</a:t>
            </a:fld>
            <a:endParaRPr lang="en-US"/>
          </a:p>
        </p:txBody>
      </p:sp>
    </p:spTree>
    <p:extLst>
      <p:ext uri="{BB962C8B-B14F-4D97-AF65-F5344CB8AC3E}">
        <p14:creationId xmlns:p14="http://schemas.microsoft.com/office/powerpoint/2010/main" val="9776294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B4D57-1D7A-4213-909C-8A32D07FE974}" type="slidenum">
              <a:rPr lang="en-US" smtClean="0"/>
              <a:t>63</a:t>
            </a:fld>
            <a:endParaRPr lang="en-US"/>
          </a:p>
        </p:txBody>
      </p:sp>
    </p:spTree>
    <p:extLst>
      <p:ext uri="{BB962C8B-B14F-4D97-AF65-F5344CB8AC3E}">
        <p14:creationId xmlns:p14="http://schemas.microsoft.com/office/powerpoint/2010/main" val="23853925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B4D57-1D7A-4213-909C-8A32D07FE974}" type="slidenum">
              <a:rPr lang="en-US" smtClean="0"/>
              <a:t>64</a:t>
            </a:fld>
            <a:endParaRPr lang="en-US"/>
          </a:p>
        </p:txBody>
      </p:sp>
    </p:spTree>
    <p:extLst>
      <p:ext uri="{BB962C8B-B14F-4D97-AF65-F5344CB8AC3E}">
        <p14:creationId xmlns:p14="http://schemas.microsoft.com/office/powerpoint/2010/main" val="1780385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2F1577D6-5A89-4579-B782-9F115D6976CC}" type="slidenum">
              <a:rPr lang="en-GB" smtClean="0"/>
              <a:t>32</a:t>
            </a:fld>
            <a:endParaRPr lang="en-GB"/>
          </a:p>
        </p:txBody>
      </p:sp>
    </p:spTree>
    <p:extLst>
      <p:ext uri="{BB962C8B-B14F-4D97-AF65-F5344CB8AC3E}">
        <p14:creationId xmlns:p14="http://schemas.microsoft.com/office/powerpoint/2010/main" val="29378661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B4D57-1D7A-4213-909C-8A32D07FE974}" type="slidenum">
              <a:rPr lang="en-US" smtClean="0"/>
              <a:t>65</a:t>
            </a:fld>
            <a:endParaRPr lang="en-US"/>
          </a:p>
        </p:txBody>
      </p:sp>
    </p:spTree>
    <p:extLst>
      <p:ext uri="{BB962C8B-B14F-4D97-AF65-F5344CB8AC3E}">
        <p14:creationId xmlns:p14="http://schemas.microsoft.com/office/powerpoint/2010/main" val="17803853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B4D57-1D7A-4213-909C-8A32D07FE974}" type="slidenum">
              <a:rPr lang="en-US" smtClean="0"/>
              <a:t>66</a:t>
            </a:fld>
            <a:endParaRPr lang="en-US"/>
          </a:p>
        </p:txBody>
      </p:sp>
    </p:spTree>
    <p:extLst>
      <p:ext uri="{BB962C8B-B14F-4D97-AF65-F5344CB8AC3E}">
        <p14:creationId xmlns:p14="http://schemas.microsoft.com/office/powerpoint/2010/main" val="17200298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B4D57-1D7A-4213-909C-8A32D07FE974}" type="slidenum">
              <a:rPr lang="en-US" smtClean="0"/>
              <a:t>67</a:t>
            </a:fld>
            <a:endParaRPr lang="en-US"/>
          </a:p>
        </p:txBody>
      </p:sp>
    </p:spTree>
    <p:extLst>
      <p:ext uri="{BB962C8B-B14F-4D97-AF65-F5344CB8AC3E}">
        <p14:creationId xmlns:p14="http://schemas.microsoft.com/office/powerpoint/2010/main" val="17803853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B4D57-1D7A-4213-909C-8A32D07FE974}" type="slidenum">
              <a:rPr lang="en-US" smtClean="0"/>
              <a:t>68</a:t>
            </a:fld>
            <a:endParaRPr lang="en-US"/>
          </a:p>
        </p:txBody>
      </p:sp>
    </p:spTree>
    <p:extLst>
      <p:ext uri="{BB962C8B-B14F-4D97-AF65-F5344CB8AC3E}">
        <p14:creationId xmlns:p14="http://schemas.microsoft.com/office/powerpoint/2010/main" val="30820003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B4D57-1D7A-4213-909C-8A32D07FE974}" type="slidenum">
              <a:rPr lang="en-US" smtClean="0"/>
              <a:t>69</a:t>
            </a:fld>
            <a:endParaRPr lang="en-US"/>
          </a:p>
        </p:txBody>
      </p:sp>
    </p:spTree>
    <p:extLst>
      <p:ext uri="{BB962C8B-B14F-4D97-AF65-F5344CB8AC3E}">
        <p14:creationId xmlns:p14="http://schemas.microsoft.com/office/powerpoint/2010/main" val="24292279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B4D57-1D7A-4213-909C-8A32D07FE974}" type="slidenum">
              <a:rPr lang="en-US" smtClean="0"/>
              <a:t>70</a:t>
            </a:fld>
            <a:endParaRPr lang="en-US"/>
          </a:p>
        </p:txBody>
      </p:sp>
    </p:spTree>
    <p:extLst>
      <p:ext uri="{BB962C8B-B14F-4D97-AF65-F5344CB8AC3E}">
        <p14:creationId xmlns:p14="http://schemas.microsoft.com/office/powerpoint/2010/main" val="17803853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B4D57-1D7A-4213-909C-8A32D07FE974}" type="slidenum">
              <a:rPr lang="en-US" smtClean="0"/>
              <a:t>71</a:t>
            </a:fld>
            <a:endParaRPr lang="en-US"/>
          </a:p>
        </p:txBody>
      </p:sp>
    </p:spTree>
    <p:extLst>
      <p:ext uri="{BB962C8B-B14F-4D97-AF65-F5344CB8AC3E}">
        <p14:creationId xmlns:p14="http://schemas.microsoft.com/office/powerpoint/2010/main" val="19709343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B4D57-1D7A-4213-909C-8A32D07FE974}" type="slidenum">
              <a:rPr lang="en-US" smtClean="0"/>
              <a:t>72</a:t>
            </a:fld>
            <a:endParaRPr lang="en-US"/>
          </a:p>
        </p:txBody>
      </p:sp>
    </p:spTree>
    <p:extLst>
      <p:ext uri="{BB962C8B-B14F-4D97-AF65-F5344CB8AC3E}">
        <p14:creationId xmlns:p14="http://schemas.microsoft.com/office/powerpoint/2010/main" val="17803853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B4D57-1D7A-4213-909C-8A32D07FE974}" type="slidenum">
              <a:rPr lang="en-US" smtClean="0"/>
              <a:t>73</a:t>
            </a:fld>
            <a:endParaRPr lang="en-US"/>
          </a:p>
        </p:txBody>
      </p:sp>
    </p:spTree>
    <p:extLst>
      <p:ext uri="{BB962C8B-B14F-4D97-AF65-F5344CB8AC3E}">
        <p14:creationId xmlns:p14="http://schemas.microsoft.com/office/powerpoint/2010/main" val="507828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B4D57-1D7A-4213-909C-8A32D07FE974}" type="slidenum">
              <a:rPr lang="en-US" smtClean="0"/>
              <a:t>39</a:t>
            </a:fld>
            <a:endParaRPr lang="en-US"/>
          </a:p>
        </p:txBody>
      </p:sp>
    </p:spTree>
    <p:extLst>
      <p:ext uri="{BB962C8B-B14F-4D97-AF65-F5344CB8AC3E}">
        <p14:creationId xmlns:p14="http://schemas.microsoft.com/office/powerpoint/2010/main" val="1780385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B4D57-1D7A-4213-909C-8A32D07FE974}" type="slidenum">
              <a:rPr lang="en-US" smtClean="0"/>
              <a:t>40</a:t>
            </a:fld>
            <a:endParaRPr lang="en-US"/>
          </a:p>
        </p:txBody>
      </p:sp>
    </p:spTree>
    <p:extLst>
      <p:ext uri="{BB962C8B-B14F-4D97-AF65-F5344CB8AC3E}">
        <p14:creationId xmlns:p14="http://schemas.microsoft.com/office/powerpoint/2010/main" val="1780385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B4D57-1D7A-4213-909C-8A32D07FE974}" type="slidenum">
              <a:rPr lang="en-US" smtClean="0"/>
              <a:t>41</a:t>
            </a:fld>
            <a:endParaRPr lang="en-US"/>
          </a:p>
        </p:txBody>
      </p:sp>
    </p:spTree>
    <p:extLst>
      <p:ext uri="{BB962C8B-B14F-4D97-AF65-F5344CB8AC3E}">
        <p14:creationId xmlns:p14="http://schemas.microsoft.com/office/powerpoint/2010/main" val="1780385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B4D57-1D7A-4213-909C-8A32D07FE974}" type="slidenum">
              <a:rPr lang="en-US" smtClean="0"/>
              <a:t>42</a:t>
            </a:fld>
            <a:endParaRPr lang="en-US"/>
          </a:p>
        </p:txBody>
      </p:sp>
    </p:spTree>
    <p:extLst>
      <p:ext uri="{BB962C8B-B14F-4D97-AF65-F5344CB8AC3E}">
        <p14:creationId xmlns:p14="http://schemas.microsoft.com/office/powerpoint/2010/main" val="1780385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Splice</a:t>
            </a:r>
            <a:r>
              <a:rPr lang="fr-FR" dirty="0"/>
              <a:t>() va prendre au minimum deux arguments : la position à partir de laquelle les nouveaux éléments devront être ajoutés et combien d’éléments doivent être enlevés.</a:t>
            </a:r>
            <a:endParaRPr lang="en-US" dirty="0"/>
          </a:p>
        </p:txBody>
      </p:sp>
      <p:sp>
        <p:nvSpPr>
          <p:cNvPr id="4" name="Slide Number Placeholder 3"/>
          <p:cNvSpPr>
            <a:spLocks noGrp="1"/>
          </p:cNvSpPr>
          <p:nvPr>
            <p:ph type="sldNum" sz="quarter" idx="10"/>
          </p:nvPr>
        </p:nvSpPr>
        <p:spPr/>
        <p:txBody>
          <a:bodyPr/>
          <a:lstStyle/>
          <a:p>
            <a:fld id="{96BB4D57-1D7A-4213-909C-8A32D07FE974}" type="slidenum">
              <a:rPr lang="en-US" smtClean="0"/>
              <a:t>43</a:t>
            </a:fld>
            <a:endParaRPr lang="en-US"/>
          </a:p>
        </p:txBody>
      </p:sp>
    </p:spTree>
    <p:extLst>
      <p:ext uri="{BB962C8B-B14F-4D97-AF65-F5344CB8AC3E}">
        <p14:creationId xmlns:p14="http://schemas.microsoft.com/office/powerpoint/2010/main" val="1780385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B4D57-1D7A-4213-909C-8A32D07FE974}" type="slidenum">
              <a:rPr lang="en-US" smtClean="0"/>
              <a:t>44</a:t>
            </a:fld>
            <a:endParaRPr lang="en-US"/>
          </a:p>
        </p:txBody>
      </p:sp>
    </p:spTree>
    <p:extLst>
      <p:ext uri="{BB962C8B-B14F-4D97-AF65-F5344CB8AC3E}">
        <p14:creationId xmlns:p14="http://schemas.microsoft.com/office/powerpoint/2010/main" val="1780385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3144F-2117-4809-8A68-4DBC8935E7D4}" type="slidenum">
              <a:rPr lang="en-US" smtClean="0"/>
              <a:t>‹#›</a:t>
            </a:fld>
            <a:endParaRPr lang="en-US"/>
          </a:p>
        </p:txBody>
      </p:sp>
    </p:spTree>
    <p:extLst>
      <p:ext uri="{BB962C8B-B14F-4D97-AF65-F5344CB8AC3E}">
        <p14:creationId xmlns:p14="http://schemas.microsoft.com/office/powerpoint/2010/main" val="900485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3144F-2117-4809-8A68-4DBC8935E7D4}" type="slidenum">
              <a:rPr lang="en-US" smtClean="0"/>
              <a:t>‹#›</a:t>
            </a:fld>
            <a:endParaRPr lang="en-US"/>
          </a:p>
        </p:txBody>
      </p:sp>
    </p:spTree>
    <p:extLst>
      <p:ext uri="{BB962C8B-B14F-4D97-AF65-F5344CB8AC3E}">
        <p14:creationId xmlns:p14="http://schemas.microsoft.com/office/powerpoint/2010/main" val="2603523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3144F-2117-4809-8A68-4DBC8935E7D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86979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3144F-2117-4809-8A68-4DBC8935E7D4}" type="slidenum">
              <a:rPr lang="en-US" smtClean="0"/>
              <a:t>‹#›</a:t>
            </a:fld>
            <a:endParaRPr lang="en-US"/>
          </a:p>
        </p:txBody>
      </p:sp>
    </p:spTree>
    <p:extLst>
      <p:ext uri="{BB962C8B-B14F-4D97-AF65-F5344CB8AC3E}">
        <p14:creationId xmlns:p14="http://schemas.microsoft.com/office/powerpoint/2010/main" val="3547868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3144F-2117-4809-8A68-4DBC8935E7D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2669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3144F-2117-4809-8A68-4DBC8935E7D4}" type="slidenum">
              <a:rPr lang="en-US" smtClean="0"/>
              <a:t>‹#›</a:t>
            </a:fld>
            <a:endParaRPr lang="en-US"/>
          </a:p>
        </p:txBody>
      </p:sp>
    </p:spTree>
    <p:extLst>
      <p:ext uri="{BB962C8B-B14F-4D97-AF65-F5344CB8AC3E}">
        <p14:creationId xmlns:p14="http://schemas.microsoft.com/office/powerpoint/2010/main" val="985563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3144F-2117-4809-8A68-4DBC8935E7D4}" type="slidenum">
              <a:rPr lang="en-US" smtClean="0"/>
              <a:t>‹#›</a:t>
            </a:fld>
            <a:endParaRPr lang="en-US"/>
          </a:p>
        </p:txBody>
      </p:sp>
    </p:spTree>
    <p:extLst>
      <p:ext uri="{BB962C8B-B14F-4D97-AF65-F5344CB8AC3E}">
        <p14:creationId xmlns:p14="http://schemas.microsoft.com/office/powerpoint/2010/main" val="242531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3144F-2117-4809-8A68-4DBC8935E7D4}" type="slidenum">
              <a:rPr lang="en-US" smtClean="0"/>
              <a:t>‹#›</a:t>
            </a:fld>
            <a:endParaRPr lang="en-US"/>
          </a:p>
        </p:txBody>
      </p:sp>
    </p:spTree>
    <p:extLst>
      <p:ext uri="{BB962C8B-B14F-4D97-AF65-F5344CB8AC3E}">
        <p14:creationId xmlns:p14="http://schemas.microsoft.com/office/powerpoint/2010/main" val="42377400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entere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831685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3144F-2117-4809-8A68-4DBC8935E7D4}" type="slidenum">
              <a:rPr lang="en-US" smtClean="0"/>
              <a:t>‹#›</a:t>
            </a:fld>
            <a:endParaRPr lang="en-US"/>
          </a:p>
        </p:txBody>
      </p:sp>
    </p:spTree>
    <p:extLst>
      <p:ext uri="{BB962C8B-B14F-4D97-AF65-F5344CB8AC3E}">
        <p14:creationId xmlns:p14="http://schemas.microsoft.com/office/powerpoint/2010/main" val="2688504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3144F-2117-4809-8A68-4DBC8935E7D4}" type="slidenum">
              <a:rPr lang="en-US" smtClean="0"/>
              <a:t>‹#›</a:t>
            </a:fld>
            <a:endParaRPr lang="en-US"/>
          </a:p>
        </p:txBody>
      </p:sp>
    </p:spTree>
    <p:extLst>
      <p:ext uri="{BB962C8B-B14F-4D97-AF65-F5344CB8AC3E}">
        <p14:creationId xmlns:p14="http://schemas.microsoft.com/office/powerpoint/2010/main" val="2532020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3144F-2117-4809-8A68-4DBC8935E7D4}" type="slidenum">
              <a:rPr lang="en-US" smtClean="0"/>
              <a:t>‹#›</a:t>
            </a:fld>
            <a:endParaRPr lang="en-US"/>
          </a:p>
        </p:txBody>
      </p:sp>
    </p:spTree>
    <p:extLst>
      <p:ext uri="{BB962C8B-B14F-4D97-AF65-F5344CB8AC3E}">
        <p14:creationId xmlns:p14="http://schemas.microsoft.com/office/powerpoint/2010/main" val="2316994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B3144F-2117-4809-8A68-4DBC8935E7D4}" type="slidenum">
              <a:rPr lang="en-US" smtClean="0"/>
              <a:t>‹#›</a:t>
            </a:fld>
            <a:endParaRPr lang="en-US"/>
          </a:p>
        </p:txBody>
      </p:sp>
    </p:spTree>
    <p:extLst>
      <p:ext uri="{BB962C8B-B14F-4D97-AF65-F5344CB8AC3E}">
        <p14:creationId xmlns:p14="http://schemas.microsoft.com/office/powerpoint/2010/main" val="3109015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B3144F-2117-4809-8A68-4DBC8935E7D4}" type="slidenum">
              <a:rPr lang="en-US" smtClean="0"/>
              <a:t>‹#›</a:t>
            </a:fld>
            <a:endParaRPr lang="en-US"/>
          </a:p>
        </p:txBody>
      </p:sp>
    </p:spTree>
    <p:extLst>
      <p:ext uri="{BB962C8B-B14F-4D97-AF65-F5344CB8AC3E}">
        <p14:creationId xmlns:p14="http://schemas.microsoft.com/office/powerpoint/2010/main" val="905006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B3144F-2117-4809-8A68-4DBC8935E7D4}" type="slidenum">
              <a:rPr lang="en-US" smtClean="0"/>
              <a:t>‹#›</a:t>
            </a:fld>
            <a:endParaRPr lang="en-US"/>
          </a:p>
        </p:txBody>
      </p:sp>
    </p:spTree>
    <p:extLst>
      <p:ext uri="{BB962C8B-B14F-4D97-AF65-F5344CB8AC3E}">
        <p14:creationId xmlns:p14="http://schemas.microsoft.com/office/powerpoint/2010/main" val="2213809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3144F-2117-4809-8A68-4DBC8935E7D4}" type="slidenum">
              <a:rPr lang="en-US" smtClean="0"/>
              <a:t>‹#›</a:t>
            </a:fld>
            <a:endParaRPr lang="en-US"/>
          </a:p>
        </p:txBody>
      </p:sp>
    </p:spTree>
    <p:extLst>
      <p:ext uri="{BB962C8B-B14F-4D97-AF65-F5344CB8AC3E}">
        <p14:creationId xmlns:p14="http://schemas.microsoft.com/office/powerpoint/2010/main" val="2805985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3144F-2117-4809-8A68-4DBC8935E7D4}" type="slidenum">
              <a:rPr lang="en-US" smtClean="0"/>
              <a:t>‹#›</a:t>
            </a:fld>
            <a:endParaRPr lang="en-US"/>
          </a:p>
        </p:txBody>
      </p:sp>
    </p:spTree>
    <p:extLst>
      <p:ext uri="{BB962C8B-B14F-4D97-AF65-F5344CB8AC3E}">
        <p14:creationId xmlns:p14="http://schemas.microsoft.com/office/powerpoint/2010/main" val="3167589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6B3144F-2117-4809-8A68-4DBC8935E7D4}" type="slidenum">
              <a:rPr lang="en-US" smtClean="0"/>
              <a:t>‹#›</a:t>
            </a:fld>
            <a:endParaRPr lang="en-US"/>
          </a:p>
        </p:txBody>
      </p:sp>
    </p:spTree>
    <p:extLst>
      <p:ext uri="{BB962C8B-B14F-4D97-AF65-F5344CB8AC3E}">
        <p14:creationId xmlns:p14="http://schemas.microsoft.com/office/powerpoint/2010/main" val="1863153635"/>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 id="2147483849" r:id="rId13"/>
    <p:sldLayoutId id="2147483850" r:id="rId14"/>
    <p:sldLayoutId id="2147483851" r:id="rId15"/>
    <p:sldLayoutId id="2147483852" r:id="rId16"/>
    <p:sldLayoutId id="2147483853" r:id="rId17"/>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oleObject" Target="../embeddings/oleObject2.bin"/><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www.w3schools.com/jsref/" TargetMode="External"/><Relationship Id="rId2" Type="http://schemas.openxmlformats.org/officeDocument/2006/relationships/hyperlink" Target="https://developer.mozilla.org/fr/docs/Web/JavaScrip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2"/>
          <p:cNvSpPr txBox="1"/>
          <p:nvPr/>
        </p:nvSpPr>
        <p:spPr>
          <a:xfrm>
            <a:off x="1239222" y="1589022"/>
            <a:ext cx="9332362" cy="770415"/>
          </a:xfrm>
          <a:prstGeom prst="rect">
            <a:avLst/>
          </a:prstGeom>
          <a:noFill/>
          <a:ln>
            <a:noFill/>
          </a:ln>
        </p:spPr>
        <p:txBody>
          <a:bodyPr lIns="81646" tIns="40823" rIns="81646" bIns="40823">
            <a:noAutofit/>
          </a:bodyPr>
          <a:lstStyle/>
          <a:p>
            <a:r>
              <a:rPr lang="en-GB" sz="3600" spc="-1" dirty="0">
                <a:solidFill>
                  <a:srgbClr val="666666"/>
                </a:solidFill>
                <a:latin typeface="Arial"/>
                <a:ea typeface="Lucida Sans Unicode"/>
              </a:rPr>
              <a:t>CM 4 : </a:t>
            </a:r>
            <a:r>
              <a:rPr lang="fr-FR" sz="3600" spc="-1" dirty="0">
                <a:solidFill>
                  <a:srgbClr val="666666"/>
                </a:solidFill>
                <a:latin typeface="Arial"/>
                <a:ea typeface="Lucida Sans Unicode"/>
              </a:rPr>
              <a:t>JavaScript</a:t>
            </a:r>
            <a:endParaRPr lang="en-GB" sz="3600" spc="-1" dirty="0">
              <a:solidFill>
                <a:srgbClr val="666666"/>
              </a:solidFill>
              <a:ea typeface="Lucida Sans Unicode"/>
            </a:endParaRPr>
          </a:p>
          <a:p>
            <a:endParaRPr lang="en-GB" sz="3600" spc="-1" dirty="0">
              <a:solidFill>
                <a:srgbClr val="666666"/>
              </a:solidFill>
              <a:ea typeface="Lucida Sans Unicode"/>
            </a:endParaRPr>
          </a:p>
          <a:p>
            <a:r>
              <a:rPr lang="en-GB" sz="3600" spc="-1" dirty="0">
                <a:solidFill>
                  <a:srgbClr val="666666"/>
                </a:solidFill>
                <a:latin typeface="Arial"/>
              </a:rPr>
              <a:t>                         </a:t>
            </a:r>
            <a:endParaRPr lang="en-GB" sz="3600" spc="-1" dirty="0">
              <a:latin typeface="Arial"/>
            </a:endParaRPr>
          </a:p>
        </p:txBody>
      </p:sp>
      <p:sp>
        <p:nvSpPr>
          <p:cNvPr id="2" name="ZoneTexte 1">
            <a:extLst>
              <a:ext uri="{FF2B5EF4-FFF2-40B4-BE49-F238E27FC236}">
                <a16:creationId xmlns:a16="http://schemas.microsoft.com/office/drawing/2014/main" id="{0C4CFCAD-5804-4F2A-88E0-0ED9686E180B}"/>
              </a:ext>
            </a:extLst>
          </p:cNvPr>
          <p:cNvSpPr txBox="1"/>
          <p:nvPr/>
        </p:nvSpPr>
        <p:spPr>
          <a:xfrm>
            <a:off x="961636" y="404910"/>
            <a:ext cx="6582747" cy="707886"/>
          </a:xfrm>
          <a:prstGeom prst="rect">
            <a:avLst/>
          </a:prstGeom>
          <a:noFill/>
        </p:spPr>
        <p:txBody>
          <a:bodyPr wrap="square" rtlCol="0">
            <a:spAutoFit/>
          </a:bodyPr>
          <a:lstStyle/>
          <a:p>
            <a:r>
              <a:rPr lang="fr-FR" sz="4000" dirty="0"/>
              <a:t>Programmation</a:t>
            </a:r>
            <a:r>
              <a:rPr lang="en-US" sz="4000" dirty="0"/>
              <a:t> Web</a:t>
            </a:r>
          </a:p>
        </p:txBody>
      </p:sp>
      <p:sp>
        <p:nvSpPr>
          <p:cNvPr id="3" name="Rectangle 2">
            <a:extLst>
              <a:ext uri="{FF2B5EF4-FFF2-40B4-BE49-F238E27FC236}">
                <a16:creationId xmlns:a16="http://schemas.microsoft.com/office/drawing/2014/main" id="{EC637B6D-9D24-4C74-B372-88C2D23AA836}"/>
              </a:ext>
            </a:extLst>
          </p:cNvPr>
          <p:cNvSpPr/>
          <p:nvPr/>
        </p:nvSpPr>
        <p:spPr>
          <a:xfrm>
            <a:off x="2600130" y="2818045"/>
            <a:ext cx="6096000" cy="1384995"/>
          </a:xfrm>
          <a:prstGeom prst="rect">
            <a:avLst/>
          </a:prstGeom>
        </p:spPr>
        <p:txBody>
          <a:bodyPr>
            <a:spAutoFit/>
          </a:bodyPr>
          <a:lstStyle/>
          <a:p>
            <a:r>
              <a:rPr lang="en-GB" spc="-1" dirty="0">
                <a:solidFill>
                  <a:srgbClr val="666666"/>
                </a:solidFill>
                <a:latin typeface="Arial"/>
              </a:rPr>
              <a:t>                         </a:t>
            </a:r>
            <a:r>
              <a:rPr lang="en-GB" sz="2800" spc="-1" dirty="0">
                <a:solidFill>
                  <a:srgbClr val="666666"/>
                </a:solidFill>
                <a:latin typeface="Arial"/>
              </a:rPr>
              <a:t>Mussab Zneika</a:t>
            </a:r>
          </a:p>
          <a:p>
            <a:r>
              <a:rPr lang="en-GB" sz="2800" spc="-1" dirty="0">
                <a:solidFill>
                  <a:srgbClr val="666666"/>
                </a:solidFill>
                <a:latin typeface="Arial"/>
              </a:rPr>
              <a:t>                       CY-Tech</a:t>
            </a:r>
          </a:p>
          <a:p>
            <a:r>
              <a:rPr lang="en-GB" sz="2800" spc="-1" dirty="0">
                <a:solidFill>
                  <a:srgbClr val="666666"/>
                </a:solidFill>
                <a:latin typeface="Arial"/>
              </a:rPr>
              <a:t>                       2022-2023</a:t>
            </a:r>
            <a:endParaRPr lang="en-GB" sz="2800"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Rectangle 2"/>
          <p:cNvSpPr>
            <a:spLocks noGrp="1" noChangeArrowheads="1"/>
          </p:cNvSpPr>
          <p:nvPr>
            <p:ph type="title"/>
          </p:nvPr>
        </p:nvSpPr>
        <p:spPr bwMode="auto">
          <a:xfrm>
            <a:off x="481391" y="87086"/>
            <a:ext cx="8596668" cy="566057"/>
          </a:xfrm>
        </p:spPr>
        <p:txBody>
          <a:bodyPr>
            <a:normAutofit fontScale="90000"/>
          </a:bodyPr>
          <a:lstStyle/>
          <a:p>
            <a:pPr>
              <a:defRPr/>
            </a:pPr>
            <a:r>
              <a:rPr lang="en-US" sz="3266" b="1" dirty="0">
                <a:solidFill>
                  <a:schemeClr val="tx1">
                    <a:lumMod val="50000"/>
                    <a:lumOff val="50000"/>
                  </a:schemeClr>
                </a:solidFill>
                <a:latin typeface="Times New Roman" pitchFamily="18" charset="0"/>
                <a:cs typeface="Times New Roman" pitchFamily="18" charset="0"/>
              </a:rPr>
              <a:t>Variables</a:t>
            </a:r>
            <a:endParaRPr lang="en-US" sz="3266" b="1" cap="small" spc="-1" dirty="0">
              <a:solidFill>
                <a:srgbClr val="666666"/>
              </a:solidFill>
              <a:latin typeface="Arial"/>
              <a:ea typeface="+mn-ea"/>
              <a:cs typeface="+mn-cs"/>
            </a:endParaRPr>
          </a:p>
        </p:txBody>
      </p:sp>
      <p:sp>
        <p:nvSpPr>
          <p:cNvPr id="5" name="Content Placeholder 2">
            <a:extLst>
              <a:ext uri="{FF2B5EF4-FFF2-40B4-BE49-F238E27FC236}">
                <a16:creationId xmlns:a16="http://schemas.microsoft.com/office/drawing/2014/main" id="{C72DC6BD-8BA2-4D07-A84A-40BBD5BC67FC}"/>
              </a:ext>
            </a:extLst>
          </p:cNvPr>
          <p:cNvSpPr>
            <a:spLocks noGrp="1"/>
          </p:cNvSpPr>
          <p:nvPr>
            <p:ph idx="1"/>
          </p:nvPr>
        </p:nvSpPr>
        <p:spPr>
          <a:xfrm>
            <a:off x="2111215" y="1011999"/>
            <a:ext cx="8229627" cy="4899326"/>
          </a:xfrm>
        </p:spPr>
        <p:txBody>
          <a:bodyPr>
            <a:normAutofit lnSpcReduction="10000"/>
          </a:bodyPr>
          <a:lstStyle/>
          <a:p>
            <a:pPr>
              <a:buClr>
                <a:schemeClr val="tx2"/>
              </a:buClr>
              <a:buFont typeface="Wingdings" panose="05000000000000000000" pitchFamily="2" charset="2"/>
              <a:buChar char="§"/>
            </a:pPr>
            <a:r>
              <a:rPr lang="fr-FR" sz="2903" dirty="0"/>
              <a:t>Contraintes concernant les noms de variables : </a:t>
            </a:r>
          </a:p>
          <a:p>
            <a:pPr lvl="1">
              <a:buClr>
                <a:schemeClr val="tx2"/>
              </a:buClr>
              <a:buFont typeface="Wingdings" panose="05000000000000000000" pitchFamily="2" charset="2"/>
              <a:buChar char="§"/>
            </a:pPr>
            <a:r>
              <a:rPr lang="fr-FR" sz="1996" dirty="0"/>
              <a:t>Les noms de variables ne peuvent contenir que des lettres, chiffres, ou le caractère "_" (</a:t>
            </a:r>
            <a:r>
              <a:rPr lang="fr-FR" sz="1996" dirty="0" err="1"/>
              <a:t>underscore</a:t>
            </a:r>
            <a:r>
              <a:rPr lang="fr-FR" sz="1996" dirty="0"/>
              <a:t>) </a:t>
            </a:r>
          </a:p>
          <a:p>
            <a:pPr marL="829544" lvl="2" indent="0">
              <a:buClr>
                <a:schemeClr val="tx2"/>
              </a:buClr>
              <a:buNone/>
            </a:pPr>
            <a:r>
              <a:rPr lang="fr-FR" dirty="0">
                <a:solidFill>
                  <a:schemeClr val="tx2">
                    <a:lumMod val="60000"/>
                    <a:lumOff val="40000"/>
                  </a:schemeClr>
                </a:solidFill>
              </a:rPr>
              <a:t>    var </a:t>
            </a:r>
            <a:r>
              <a:rPr lang="fr-FR" dirty="0" err="1">
                <a:solidFill>
                  <a:schemeClr val="tx2">
                    <a:lumMod val="60000"/>
                    <a:lumOff val="40000"/>
                  </a:schemeClr>
                </a:solidFill>
              </a:rPr>
              <a:t>Mon_Prenom</a:t>
            </a:r>
            <a:r>
              <a:rPr lang="fr-FR" dirty="0">
                <a:solidFill>
                  <a:schemeClr val="tx2">
                    <a:lumMod val="60000"/>
                    <a:lumOff val="40000"/>
                  </a:schemeClr>
                </a:solidFill>
              </a:rPr>
              <a:t>; // correct</a:t>
            </a:r>
          </a:p>
          <a:p>
            <a:pPr lvl="1">
              <a:buClr>
                <a:schemeClr val="tx2"/>
              </a:buClr>
              <a:buFont typeface="Wingdings" panose="05000000000000000000" pitchFamily="2" charset="2"/>
              <a:buChar char="§"/>
            </a:pPr>
            <a:r>
              <a:rPr lang="fr-FR" sz="1996" dirty="0"/>
              <a:t>Les caractères spéciaux et accentués sont interdits : </a:t>
            </a:r>
          </a:p>
          <a:p>
            <a:pPr marL="414772" lvl="1" indent="0">
              <a:buClr>
                <a:schemeClr val="tx2"/>
              </a:buClr>
              <a:buNone/>
            </a:pPr>
            <a:r>
              <a:rPr lang="fr-FR" sz="1814" dirty="0"/>
              <a:t>          </a:t>
            </a:r>
            <a:r>
              <a:rPr lang="fr-FR" sz="1814" dirty="0">
                <a:solidFill>
                  <a:schemeClr val="tx2">
                    <a:lumMod val="60000"/>
                    <a:lumOff val="40000"/>
                  </a:schemeClr>
                </a:solidFill>
              </a:rPr>
              <a:t>var </a:t>
            </a:r>
            <a:r>
              <a:rPr lang="fr-FR" sz="1814" dirty="0" err="1">
                <a:solidFill>
                  <a:schemeClr val="tx2">
                    <a:lumMod val="60000"/>
                    <a:lumOff val="40000"/>
                  </a:schemeClr>
                </a:solidFill>
              </a:rPr>
              <a:t>Mon_Prénom</a:t>
            </a:r>
            <a:r>
              <a:rPr lang="fr-FR" sz="1814" dirty="0">
                <a:solidFill>
                  <a:schemeClr val="tx2">
                    <a:lumMod val="60000"/>
                    <a:lumOff val="40000"/>
                  </a:schemeClr>
                </a:solidFill>
              </a:rPr>
              <a:t>; // incorrect</a:t>
            </a:r>
          </a:p>
          <a:p>
            <a:pPr lvl="1">
              <a:buClr>
                <a:schemeClr val="tx2"/>
              </a:buClr>
              <a:buFont typeface="Wingdings" panose="05000000000000000000" pitchFamily="2" charset="2"/>
              <a:buChar char="§"/>
            </a:pPr>
            <a:r>
              <a:rPr lang="fr-FR" sz="1996" dirty="0"/>
              <a:t>Attention aux majuscules et minuscules : </a:t>
            </a:r>
          </a:p>
          <a:p>
            <a:pPr marL="414772" lvl="1" indent="0">
              <a:buClr>
                <a:schemeClr val="tx2"/>
              </a:buClr>
              <a:buNone/>
            </a:pPr>
            <a:r>
              <a:rPr lang="fr-FR" sz="1814" dirty="0">
                <a:solidFill>
                  <a:schemeClr val="tx2">
                    <a:lumMod val="60000"/>
                    <a:lumOff val="40000"/>
                  </a:schemeClr>
                </a:solidFill>
              </a:rPr>
              <a:t>         </a:t>
            </a:r>
            <a:r>
              <a:rPr lang="fr-FR" sz="1814" dirty="0" err="1">
                <a:solidFill>
                  <a:schemeClr val="tx2">
                    <a:lumMod val="60000"/>
                    <a:lumOff val="40000"/>
                  </a:schemeClr>
                </a:solidFill>
              </a:rPr>
              <a:t>MonPrenom</a:t>
            </a:r>
            <a:r>
              <a:rPr lang="fr-FR" sz="1814" dirty="0">
                <a:solidFill>
                  <a:schemeClr val="tx2">
                    <a:lumMod val="60000"/>
                    <a:lumOff val="40000"/>
                  </a:schemeClr>
                </a:solidFill>
              </a:rPr>
              <a:t> est différent de </a:t>
            </a:r>
            <a:r>
              <a:rPr lang="fr-FR" sz="1814" dirty="0" err="1">
                <a:solidFill>
                  <a:schemeClr val="tx2">
                    <a:lumMod val="60000"/>
                    <a:lumOff val="40000"/>
                  </a:schemeClr>
                </a:solidFill>
              </a:rPr>
              <a:t>Monprenom</a:t>
            </a:r>
            <a:r>
              <a:rPr lang="fr-FR" sz="1814" dirty="0">
                <a:solidFill>
                  <a:schemeClr val="tx2">
                    <a:lumMod val="60000"/>
                    <a:lumOff val="40000"/>
                  </a:schemeClr>
                </a:solidFill>
              </a:rPr>
              <a:t>. </a:t>
            </a:r>
          </a:p>
          <a:p>
            <a:pPr lvl="1">
              <a:buClr>
                <a:schemeClr val="tx2"/>
              </a:buClr>
              <a:buFont typeface="Wingdings" panose="05000000000000000000" pitchFamily="2" charset="2"/>
              <a:buChar char="§"/>
            </a:pPr>
            <a:r>
              <a:rPr lang="fr-FR" sz="1996" dirty="0"/>
              <a:t>Un nom de variable ne peut contenir d'espaces. </a:t>
            </a:r>
          </a:p>
          <a:p>
            <a:pPr marL="414772" lvl="1" indent="0">
              <a:buClr>
                <a:schemeClr val="tx2"/>
              </a:buClr>
              <a:buNone/>
            </a:pPr>
            <a:r>
              <a:rPr lang="fr-FR" sz="1814" dirty="0"/>
              <a:t>          </a:t>
            </a:r>
            <a:r>
              <a:rPr lang="fr-FR" sz="1814" dirty="0">
                <a:solidFill>
                  <a:schemeClr val="tx2">
                    <a:lumMod val="60000"/>
                    <a:lumOff val="40000"/>
                  </a:schemeClr>
                </a:solidFill>
              </a:rPr>
              <a:t>var Mon </a:t>
            </a:r>
            <a:r>
              <a:rPr lang="fr-FR" sz="1814" dirty="0" err="1">
                <a:solidFill>
                  <a:schemeClr val="tx2">
                    <a:lumMod val="60000"/>
                    <a:lumOff val="40000"/>
                  </a:schemeClr>
                </a:solidFill>
              </a:rPr>
              <a:t>Prenom</a:t>
            </a:r>
            <a:r>
              <a:rPr lang="fr-FR" sz="1814" dirty="0">
                <a:solidFill>
                  <a:schemeClr val="tx2">
                    <a:lumMod val="60000"/>
                    <a:lumOff val="40000"/>
                  </a:schemeClr>
                </a:solidFill>
              </a:rPr>
              <a:t>; // incorrect</a:t>
            </a:r>
          </a:p>
          <a:p>
            <a:pPr lvl="1">
              <a:buClr>
                <a:schemeClr val="tx2"/>
              </a:buClr>
              <a:buFont typeface="Wingdings" panose="05000000000000000000" pitchFamily="2" charset="2"/>
              <a:buChar char="§"/>
            </a:pPr>
            <a:r>
              <a:rPr lang="fr-FR" sz="1996" dirty="0"/>
              <a:t>Les mots réservés JavaScript ne peuvent être utilisés comme noms de variable.</a:t>
            </a:r>
          </a:p>
        </p:txBody>
      </p:sp>
    </p:spTree>
    <p:extLst>
      <p:ext uri="{BB962C8B-B14F-4D97-AF65-F5344CB8AC3E}">
        <p14:creationId xmlns:p14="http://schemas.microsoft.com/office/powerpoint/2010/main" val="2252073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Rectangle 2"/>
          <p:cNvSpPr>
            <a:spLocks noGrp="1" noChangeArrowheads="1"/>
          </p:cNvSpPr>
          <p:nvPr>
            <p:ph type="title"/>
          </p:nvPr>
        </p:nvSpPr>
        <p:spPr bwMode="auto">
          <a:xfrm>
            <a:off x="537375" y="-80865"/>
            <a:ext cx="8596668" cy="1320800"/>
          </a:xfrm>
        </p:spPr>
        <p:txBody>
          <a:bodyPr/>
          <a:lstStyle/>
          <a:p>
            <a:pPr>
              <a:defRPr/>
            </a:pPr>
            <a:r>
              <a:rPr lang="fr-FR" sz="3266" b="1" dirty="0">
                <a:solidFill>
                  <a:schemeClr val="tx1">
                    <a:lumMod val="50000"/>
                    <a:lumOff val="50000"/>
                  </a:schemeClr>
                </a:solidFill>
                <a:latin typeface="Times New Roman" pitchFamily="18" charset="0"/>
                <a:cs typeface="Times New Roman" pitchFamily="18" charset="0"/>
              </a:rPr>
              <a:t>Portée</a:t>
            </a:r>
            <a:r>
              <a:rPr lang="en-US" sz="3266" b="1" dirty="0">
                <a:solidFill>
                  <a:schemeClr val="tx1">
                    <a:lumMod val="50000"/>
                    <a:lumOff val="50000"/>
                  </a:schemeClr>
                </a:solidFill>
                <a:latin typeface="Times New Roman" pitchFamily="18" charset="0"/>
                <a:cs typeface="Times New Roman" pitchFamily="18" charset="0"/>
              </a:rPr>
              <a:t> des variables</a:t>
            </a:r>
            <a:endParaRPr lang="en-US" sz="3266" b="1" cap="small" spc="-1" dirty="0">
              <a:solidFill>
                <a:srgbClr val="666666"/>
              </a:solidFill>
              <a:latin typeface="Arial"/>
              <a:ea typeface="+mn-ea"/>
              <a:cs typeface="+mn-cs"/>
            </a:endParaRPr>
          </a:p>
        </p:txBody>
      </p:sp>
      <p:sp>
        <p:nvSpPr>
          <p:cNvPr id="8" name="Content Placeholder 2">
            <a:extLst>
              <a:ext uri="{FF2B5EF4-FFF2-40B4-BE49-F238E27FC236}">
                <a16:creationId xmlns:a16="http://schemas.microsoft.com/office/drawing/2014/main" id="{0E7613EE-42DD-4153-AA43-41AEA15DF760}"/>
              </a:ext>
            </a:extLst>
          </p:cNvPr>
          <p:cNvSpPr>
            <a:spLocks noGrp="1"/>
          </p:cNvSpPr>
          <p:nvPr>
            <p:ph idx="1"/>
          </p:nvPr>
        </p:nvSpPr>
        <p:spPr>
          <a:xfrm>
            <a:off x="1841867" y="946675"/>
            <a:ext cx="8229627" cy="4105872"/>
          </a:xfrm>
        </p:spPr>
        <p:txBody>
          <a:bodyPr/>
          <a:lstStyle/>
          <a:p>
            <a:pPr>
              <a:buClr>
                <a:schemeClr val="tx2"/>
              </a:buClr>
              <a:buSzPct val="100000"/>
              <a:buFont typeface="Symbol" panose="05050102010706020507" pitchFamily="18" charset="2"/>
              <a:buChar char="·"/>
            </a:pPr>
            <a:r>
              <a:rPr lang="fr-FR" sz="2540" dirty="0"/>
              <a:t>Globale</a:t>
            </a:r>
            <a:r>
              <a:rPr lang="en-US" sz="2540" dirty="0"/>
              <a:t> : </a:t>
            </a:r>
          </a:p>
          <a:p>
            <a:pPr lvl="2">
              <a:buClr>
                <a:schemeClr val="tx2"/>
              </a:buClr>
              <a:buFont typeface="Wingdings" panose="05000000000000000000" pitchFamily="2" charset="2"/>
              <a:buChar char="§"/>
            </a:pPr>
            <a:r>
              <a:rPr lang="fr-FR" sz="2177" dirty="0"/>
              <a:t>    Variable déclarée en début de script.</a:t>
            </a:r>
          </a:p>
          <a:p>
            <a:pPr lvl="2">
              <a:buClr>
                <a:schemeClr val="tx2"/>
              </a:buClr>
              <a:buFont typeface="Wingdings" panose="05000000000000000000" pitchFamily="2" charset="2"/>
              <a:buChar char="§"/>
            </a:pPr>
            <a:r>
              <a:rPr lang="fr-FR" sz="2177" dirty="0"/>
              <a:t>    Accessible à n'importe quel endroit du  programme.</a:t>
            </a:r>
          </a:p>
          <a:p>
            <a:pPr>
              <a:buClr>
                <a:schemeClr val="tx2"/>
              </a:buClr>
              <a:buSzPct val="100000"/>
              <a:buFont typeface="Symbol" panose="05050102010706020507" pitchFamily="18" charset="2"/>
              <a:buChar char="·"/>
            </a:pPr>
            <a:r>
              <a:rPr lang="en-US" sz="2540" dirty="0"/>
              <a:t>Locale :</a:t>
            </a:r>
          </a:p>
          <a:p>
            <a:pPr lvl="2">
              <a:buClr>
                <a:schemeClr val="tx2"/>
              </a:buClr>
              <a:buFont typeface="Wingdings" panose="05000000000000000000" pitchFamily="2" charset="2"/>
              <a:buChar char="§"/>
            </a:pPr>
            <a:r>
              <a:rPr lang="fr-FR" sz="2177" dirty="0"/>
              <a:t>    Variable déclarée à l'intérieur d'une fonction.</a:t>
            </a:r>
          </a:p>
          <a:p>
            <a:pPr lvl="2">
              <a:buClr>
                <a:schemeClr val="tx2"/>
              </a:buClr>
              <a:buFont typeface="Wingdings" panose="05000000000000000000" pitchFamily="2" charset="2"/>
              <a:buChar char="§"/>
            </a:pPr>
            <a:r>
              <a:rPr lang="fr-FR" sz="2177" dirty="0"/>
              <a:t>    Accessible uniquement dans la fonction.</a:t>
            </a:r>
          </a:p>
          <a:p>
            <a:pPr lvl="1"/>
            <a:endParaRPr lang="en-US" dirty="0"/>
          </a:p>
        </p:txBody>
      </p:sp>
      <p:sp>
        <p:nvSpPr>
          <p:cNvPr id="5" name="Text Box 5">
            <a:extLst>
              <a:ext uri="{FF2B5EF4-FFF2-40B4-BE49-F238E27FC236}">
                <a16:creationId xmlns:a16="http://schemas.microsoft.com/office/drawing/2014/main" id="{FA288B0F-2625-4D9B-B969-1566F10EAE23}"/>
              </a:ext>
            </a:extLst>
          </p:cNvPr>
          <p:cNvSpPr>
            <a:spLocks/>
          </p:cNvSpPr>
          <p:nvPr/>
        </p:nvSpPr>
        <p:spPr bwMode="auto">
          <a:xfrm>
            <a:off x="1655894" y="3968438"/>
            <a:ext cx="8508267" cy="2549416"/>
          </a:xfrm>
          <a:prstGeom prst="rect">
            <a:avLst/>
          </a:prstGeom>
          <a:solidFill>
            <a:srgbClr val="CCECFF"/>
          </a:solidFill>
          <a:ln>
            <a:noFill/>
          </a:ln>
          <a:effectLst>
            <a:outerShdw dist="35921" dir="2700000" algn="ctr" rotWithShape="0">
              <a:schemeClr val="bg2"/>
            </a:outerShdw>
          </a:effectLst>
        </p:spPr>
        <p:txBody>
          <a:bodyPr wrap="square">
            <a:spAutoFit/>
          </a:bodyPr>
          <a:lstStyle/>
          <a:p>
            <a:endParaRPr lang="en-US" sz="1996" dirty="0">
              <a:solidFill>
                <a:srgbClr val="0000FF"/>
              </a:solidFill>
              <a:latin typeface="Courier New" panose="02070309020205020404" pitchFamily="49" charset="0"/>
            </a:endParaRPr>
          </a:p>
          <a:p>
            <a:endParaRPr lang="fr-FR" sz="1996" b="1" i="1" dirty="0">
              <a:solidFill>
                <a:srgbClr val="000080"/>
              </a:solidFill>
              <a:latin typeface="Courier New" panose="02070309020205020404" pitchFamily="49" charset="0"/>
            </a:endParaRPr>
          </a:p>
          <a:p>
            <a:r>
              <a:rPr lang="fr-FR" sz="1996" b="1" i="1" dirty="0">
                <a:solidFill>
                  <a:srgbClr val="000080"/>
                </a:solidFill>
                <a:latin typeface="Courier New" panose="02070309020205020404" pitchFamily="49" charset="0"/>
              </a:rPr>
              <a:t>var</a:t>
            </a:r>
            <a:r>
              <a:rPr lang="fr-FR" sz="1996" dirty="0">
                <a:solidFill>
                  <a:srgbClr val="000000"/>
                </a:solidFill>
                <a:latin typeface="Courier New" panose="02070309020205020404" pitchFamily="49" charset="0"/>
              </a:rPr>
              <a:t> message </a:t>
            </a:r>
            <a:r>
              <a:rPr lang="fr-FR" sz="1996" b="1" dirty="0">
                <a:solidFill>
                  <a:srgbClr val="000000"/>
                </a:solidFill>
                <a:latin typeface="Courier New" panose="02070309020205020404" pitchFamily="49" charset="0"/>
              </a:rPr>
              <a:t>=</a:t>
            </a:r>
            <a:r>
              <a:rPr lang="fr-FR" sz="1996" dirty="0">
                <a:solidFill>
                  <a:srgbClr val="000000"/>
                </a:solidFill>
                <a:latin typeface="Courier New" panose="02070309020205020404" pitchFamily="49" charset="0"/>
              </a:rPr>
              <a:t> </a:t>
            </a:r>
            <a:r>
              <a:rPr lang="fr-FR" sz="1996" dirty="0">
                <a:solidFill>
                  <a:srgbClr val="808080"/>
                </a:solidFill>
                <a:latin typeface="Courier New" panose="02070309020205020404" pitchFamily="49" charset="0"/>
              </a:rPr>
              <a:t>'Ici la variable globale !’</a:t>
            </a:r>
            <a:r>
              <a:rPr lang="fr-FR" sz="1996" b="1" dirty="0">
                <a:solidFill>
                  <a:srgbClr val="000000"/>
                </a:solidFill>
                <a:latin typeface="Courier New" panose="02070309020205020404" pitchFamily="49" charset="0"/>
              </a:rPr>
              <a:t>;</a:t>
            </a:r>
          </a:p>
          <a:p>
            <a:r>
              <a:rPr lang="fr-FR" sz="1996" b="1" i="1" dirty="0" err="1">
                <a:solidFill>
                  <a:srgbClr val="000080"/>
                </a:solidFill>
                <a:latin typeface="Courier New" panose="02070309020205020404" pitchFamily="49" charset="0"/>
              </a:rPr>
              <a:t>function</a:t>
            </a:r>
            <a:r>
              <a:rPr lang="fr-FR" sz="1996" dirty="0">
                <a:solidFill>
                  <a:srgbClr val="000000"/>
                </a:solidFill>
                <a:latin typeface="Courier New" panose="02070309020205020404" pitchFamily="49" charset="0"/>
              </a:rPr>
              <a:t> </a:t>
            </a:r>
            <a:r>
              <a:rPr lang="fr-FR" sz="1996" dirty="0" err="1">
                <a:solidFill>
                  <a:srgbClr val="000000"/>
                </a:solidFill>
                <a:latin typeface="Courier New" panose="02070309020205020404" pitchFamily="49" charset="0"/>
              </a:rPr>
              <a:t>showMsg</a:t>
            </a:r>
            <a:r>
              <a:rPr lang="fr-FR" sz="1996" b="1" dirty="0">
                <a:solidFill>
                  <a:srgbClr val="000000"/>
                </a:solidFill>
                <a:latin typeface="Courier New" panose="02070309020205020404" pitchFamily="49" charset="0"/>
              </a:rPr>
              <a:t>()</a:t>
            </a:r>
            <a:r>
              <a:rPr lang="fr-FR" sz="1996" dirty="0">
                <a:solidFill>
                  <a:srgbClr val="000000"/>
                </a:solidFill>
                <a:latin typeface="Courier New" panose="02070309020205020404" pitchFamily="49" charset="0"/>
              </a:rPr>
              <a:t> </a:t>
            </a:r>
            <a:r>
              <a:rPr lang="fr-FR" sz="1996" b="1" dirty="0">
                <a:solidFill>
                  <a:srgbClr val="000000"/>
                </a:solidFill>
                <a:latin typeface="Courier New" panose="02070309020205020404" pitchFamily="49" charset="0"/>
              </a:rPr>
              <a:t>{</a:t>
            </a:r>
            <a:r>
              <a:rPr lang="fr-FR" sz="1996" dirty="0">
                <a:solidFill>
                  <a:srgbClr val="000000"/>
                </a:solidFill>
                <a:latin typeface="Courier New" panose="02070309020205020404" pitchFamily="49" charset="0"/>
              </a:rPr>
              <a:t> </a:t>
            </a:r>
          </a:p>
          <a:p>
            <a:r>
              <a:rPr lang="fr-FR" sz="1996" b="1" i="1" dirty="0">
                <a:solidFill>
                  <a:srgbClr val="000080"/>
                </a:solidFill>
                <a:latin typeface="Courier New" panose="02070309020205020404" pitchFamily="49" charset="0"/>
              </a:rPr>
              <a:t>var</a:t>
            </a:r>
            <a:r>
              <a:rPr lang="fr-FR" sz="1996" dirty="0">
                <a:solidFill>
                  <a:srgbClr val="000000"/>
                </a:solidFill>
                <a:latin typeface="Courier New" panose="02070309020205020404" pitchFamily="49" charset="0"/>
              </a:rPr>
              <a:t> message </a:t>
            </a:r>
            <a:r>
              <a:rPr lang="fr-FR" sz="1996" b="1" dirty="0">
                <a:solidFill>
                  <a:srgbClr val="000000"/>
                </a:solidFill>
                <a:latin typeface="Courier New" panose="02070309020205020404" pitchFamily="49" charset="0"/>
              </a:rPr>
              <a:t>=</a:t>
            </a:r>
            <a:r>
              <a:rPr lang="fr-FR" sz="1996" dirty="0">
                <a:solidFill>
                  <a:srgbClr val="000000"/>
                </a:solidFill>
                <a:latin typeface="Courier New" panose="02070309020205020404" pitchFamily="49" charset="0"/>
              </a:rPr>
              <a:t> </a:t>
            </a:r>
            <a:r>
              <a:rPr lang="fr-FR" sz="1996" dirty="0">
                <a:solidFill>
                  <a:srgbClr val="808080"/>
                </a:solidFill>
                <a:latin typeface="Courier New" panose="02070309020205020404" pitchFamily="49" charset="0"/>
              </a:rPr>
              <a:t>'Ici la variable locale !’</a:t>
            </a:r>
            <a:r>
              <a:rPr lang="fr-FR" sz="1996" b="1" dirty="0">
                <a:solidFill>
                  <a:srgbClr val="000000"/>
                </a:solidFill>
                <a:latin typeface="Courier New" panose="02070309020205020404" pitchFamily="49" charset="0"/>
              </a:rPr>
              <a:t>;</a:t>
            </a:r>
            <a:r>
              <a:rPr lang="fr-FR" sz="1996" dirty="0">
                <a:solidFill>
                  <a:srgbClr val="000000"/>
                </a:solidFill>
                <a:latin typeface="Courier New" panose="02070309020205020404" pitchFamily="49" charset="0"/>
              </a:rPr>
              <a:t> </a:t>
            </a:r>
          </a:p>
          <a:p>
            <a:r>
              <a:rPr lang="fr-FR" sz="1996" dirty="0" err="1">
                <a:solidFill>
                  <a:srgbClr val="000000"/>
                </a:solidFill>
                <a:latin typeface="Courier New" panose="02070309020205020404" pitchFamily="49" charset="0"/>
              </a:rPr>
              <a:t>alert</a:t>
            </a:r>
            <a:r>
              <a:rPr lang="fr-FR" sz="1996" b="1" dirty="0">
                <a:solidFill>
                  <a:srgbClr val="000000"/>
                </a:solidFill>
                <a:latin typeface="Courier New" panose="02070309020205020404" pitchFamily="49" charset="0"/>
              </a:rPr>
              <a:t>(</a:t>
            </a:r>
            <a:r>
              <a:rPr lang="fr-FR" sz="1996" dirty="0">
                <a:solidFill>
                  <a:srgbClr val="000000"/>
                </a:solidFill>
                <a:latin typeface="Courier New" panose="02070309020205020404" pitchFamily="49" charset="0"/>
              </a:rPr>
              <a:t>message</a:t>
            </a:r>
            <a:r>
              <a:rPr lang="fr-FR" sz="1996" b="1" dirty="0">
                <a:solidFill>
                  <a:srgbClr val="000000"/>
                </a:solidFill>
                <a:latin typeface="Courier New" panose="02070309020205020404" pitchFamily="49" charset="0"/>
              </a:rPr>
              <a:t>);</a:t>
            </a:r>
            <a:r>
              <a:rPr lang="fr-FR" sz="1996" dirty="0">
                <a:solidFill>
                  <a:srgbClr val="000000"/>
                </a:solidFill>
                <a:latin typeface="Courier New" panose="02070309020205020404" pitchFamily="49" charset="0"/>
              </a:rPr>
              <a:t> </a:t>
            </a:r>
            <a:r>
              <a:rPr lang="fr-FR" sz="1996" b="1" dirty="0">
                <a:solidFill>
                  <a:srgbClr val="000000"/>
                </a:solidFill>
                <a:latin typeface="Courier New" panose="02070309020205020404" pitchFamily="49" charset="0"/>
              </a:rPr>
              <a:t>}</a:t>
            </a:r>
            <a:r>
              <a:rPr lang="fr-FR" sz="1996" dirty="0">
                <a:solidFill>
                  <a:srgbClr val="000000"/>
                </a:solidFill>
                <a:latin typeface="Courier New" panose="02070309020205020404" pitchFamily="49" charset="0"/>
              </a:rPr>
              <a:t> </a:t>
            </a:r>
          </a:p>
          <a:p>
            <a:r>
              <a:rPr lang="fr-FR" sz="1996" dirty="0" err="1">
                <a:solidFill>
                  <a:srgbClr val="000000"/>
                </a:solidFill>
                <a:latin typeface="Courier New" panose="02070309020205020404" pitchFamily="49" charset="0"/>
              </a:rPr>
              <a:t>showMsg</a:t>
            </a:r>
            <a:r>
              <a:rPr lang="fr-FR" sz="1996" b="1" dirty="0">
                <a:solidFill>
                  <a:srgbClr val="000000"/>
                </a:solidFill>
                <a:latin typeface="Courier New" panose="02070309020205020404" pitchFamily="49" charset="0"/>
              </a:rPr>
              <a:t>();</a:t>
            </a:r>
            <a:r>
              <a:rPr lang="fr-FR" sz="1996" dirty="0">
                <a:solidFill>
                  <a:srgbClr val="000000"/>
                </a:solidFill>
                <a:latin typeface="Courier New" panose="02070309020205020404" pitchFamily="49" charset="0"/>
              </a:rPr>
              <a:t>      </a:t>
            </a:r>
            <a:r>
              <a:rPr lang="fr-FR" sz="1996" dirty="0">
                <a:solidFill>
                  <a:srgbClr val="008000"/>
                </a:solidFill>
                <a:latin typeface="Courier New" panose="02070309020205020404" pitchFamily="49" charset="0"/>
              </a:rPr>
              <a:t>// On affiche la variable locale</a:t>
            </a:r>
            <a:r>
              <a:rPr lang="fr-FR" sz="1996" dirty="0">
                <a:solidFill>
                  <a:srgbClr val="000000"/>
                </a:solidFill>
                <a:latin typeface="Courier New" panose="02070309020205020404" pitchFamily="49" charset="0"/>
              </a:rPr>
              <a:t> </a:t>
            </a:r>
            <a:r>
              <a:rPr lang="fr-FR" sz="1996" dirty="0" err="1">
                <a:solidFill>
                  <a:srgbClr val="000000"/>
                </a:solidFill>
                <a:latin typeface="Courier New" panose="02070309020205020404" pitchFamily="49" charset="0"/>
              </a:rPr>
              <a:t>alert</a:t>
            </a:r>
            <a:r>
              <a:rPr lang="fr-FR" sz="1996" b="1" dirty="0">
                <a:solidFill>
                  <a:srgbClr val="000000"/>
                </a:solidFill>
                <a:latin typeface="Courier New" panose="02070309020205020404" pitchFamily="49" charset="0"/>
              </a:rPr>
              <a:t>(</a:t>
            </a:r>
            <a:r>
              <a:rPr lang="fr-FR" sz="1996" dirty="0">
                <a:solidFill>
                  <a:srgbClr val="000000"/>
                </a:solidFill>
                <a:latin typeface="Courier New" panose="02070309020205020404" pitchFamily="49" charset="0"/>
              </a:rPr>
              <a:t>message</a:t>
            </a:r>
            <a:r>
              <a:rPr lang="fr-FR" sz="1996" b="1" dirty="0">
                <a:solidFill>
                  <a:srgbClr val="000000"/>
                </a:solidFill>
                <a:latin typeface="Courier New" panose="02070309020205020404" pitchFamily="49" charset="0"/>
              </a:rPr>
              <a:t>);</a:t>
            </a:r>
            <a:r>
              <a:rPr lang="fr-FR" sz="1996" dirty="0">
                <a:solidFill>
                  <a:srgbClr val="000000"/>
                </a:solidFill>
                <a:latin typeface="Courier New" panose="02070309020205020404" pitchFamily="49" charset="0"/>
              </a:rPr>
              <a:t> </a:t>
            </a:r>
            <a:r>
              <a:rPr lang="fr-FR" sz="1996" dirty="0">
                <a:solidFill>
                  <a:srgbClr val="008000"/>
                </a:solidFill>
                <a:latin typeface="Courier New" panose="02070309020205020404" pitchFamily="49" charset="0"/>
              </a:rPr>
              <a:t>// Puis la variable globale</a:t>
            </a:r>
            <a:endParaRPr lang="fr-FR" sz="1996" dirty="0"/>
          </a:p>
        </p:txBody>
      </p:sp>
      <p:sp>
        <p:nvSpPr>
          <p:cNvPr id="6" name="Text Box 6">
            <a:extLst>
              <a:ext uri="{FF2B5EF4-FFF2-40B4-BE49-F238E27FC236}">
                <a16:creationId xmlns:a16="http://schemas.microsoft.com/office/drawing/2014/main" id="{B721951A-2E8D-45FF-B7F6-A3AE4D5247F6}"/>
              </a:ext>
            </a:extLst>
          </p:cNvPr>
          <p:cNvSpPr>
            <a:spLocks/>
          </p:cNvSpPr>
          <p:nvPr/>
        </p:nvSpPr>
        <p:spPr bwMode="auto">
          <a:xfrm>
            <a:off x="8436240" y="3968438"/>
            <a:ext cx="1658261" cy="371512"/>
          </a:xfrm>
          <a:prstGeom prst="rect">
            <a:avLst/>
          </a:prstGeom>
          <a:noFill/>
          <a:ln w="9525">
            <a:solidFill>
              <a:schemeClr val="tx1"/>
            </a:solidFill>
            <a:miter lim="800000"/>
            <a:headEnd/>
            <a:tailEnd/>
          </a:ln>
        </p:spPr>
        <p:txBody>
          <a:bodyPr wrap="square">
            <a:spAutoFit/>
          </a:bodyPr>
          <a:lstStyle/>
          <a:p>
            <a:pPr>
              <a:defRPr/>
            </a:pPr>
            <a:r>
              <a:rPr lang="fr-FR" sz="1814" dirty="0" err="1">
                <a:solidFill>
                  <a:schemeClr val="accent2"/>
                </a:solidFill>
              </a:rPr>
              <a:t>javaScript</a:t>
            </a:r>
            <a:endParaRPr sz="1633" dirty="0">
              <a:solidFill>
                <a:schemeClr val="accent2"/>
              </a:solidFill>
            </a:endParaRPr>
          </a:p>
        </p:txBody>
      </p:sp>
    </p:spTree>
    <p:extLst>
      <p:ext uri="{BB962C8B-B14F-4D97-AF65-F5344CB8AC3E}">
        <p14:creationId xmlns:p14="http://schemas.microsoft.com/office/powerpoint/2010/main" val="4291887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Rectangle 2"/>
          <p:cNvSpPr>
            <a:spLocks noGrp="1" noChangeArrowheads="1"/>
          </p:cNvSpPr>
          <p:nvPr>
            <p:ph type="title"/>
          </p:nvPr>
        </p:nvSpPr>
        <p:spPr bwMode="auto">
          <a:xfrm>
            <a:off x="1849917" y="0"/>
            <a:ext cx="8229627" cy="289249"/>
          </a:xfrm>
        </p:spPr>
        <p:txBody>
          <a:bodyPr>
            <a:normAutofit fontScale="90000"/>
          </a:bodyPr>
          <a:lstStyle/>
          <a:p>
            <a:pPr>
              <a:defRPr/>
            </a:pPr>
            <a:r>
              <a:rPr lang="en-US" sz="3266" b="1" dirty="0">
                <a:solidFill>
                  <a:schemeClr val="tx1">
                    <a:lumMod val="50000"/>
                    <a:lumOff val="50000"/>
                  </a:schemeClr>
                </a:solidFill>
                <a:latin typeface="Times New Roman" pitchFamily="18" charset="0"/>
                <a:cs typeface="Times New Roman" pitchFamily="18" charset="0"/>
              </a:rPr>
              <a:t>Conversions de types </a:t>
            </a:r>
            <a:endParaRPr lang="en-US" sz="3266" b="1" cap="small" spc="-1" dirty="0">
              <a:solidFill>
                <a:srgbClr val="666666"/>
              </a:solidFill>
              <a:latin typeface="Arial"/>
              <a:ea typeface="+mn-ea"/>
              <a:cs typeface="+mn-cs"/>
            </a:endParaRPr>
          </a:p>
        </p:txBody>
      </p:sp>
      <p:sp>
        <p:nvSpPr>
          <p:cNvPr id="7" name="Content Placeholder 2">
            <a:extLst>
              <a:ext uri="{FF2B5EF4-FFF2-40B4-BE49-F238E27FC236}">
                <a16:creationId xmlns:a16="http://schemas.microsoft.com/office/drawing/2014/main" id="{C970D424-CA8B-4638-8931-A3301DF84917}"/>
              </a:ext>
            </a:extLst>
          </p:cNvPr>
          <p:cNvSpPr>
            <a:spLocks noGrp="1"/>
          </p:cNvSpPr>
          <p:nvPr>
            <p:ph idx="1"/>
          </p:nvPr>
        </p:nvSpPr>
        <p:spPr>
          <a:xfrm>
            <a:off x="2045890" y="881351"/>
            <a:ext cx="8361517" cy="3919461"/>
          </a:xfrm>
        </p:spPr>
        <p:txBody>
          <a:bodyPr>
            <a:normAutofit/>
          </a:bodyPr>
          <a:lstStyle/>
          <a:p>
            <a:pPr>
              <a:buClr>
                <a:schemeClr val="tx2"/>
              </a:buClr>
              <a:buFont typeface="Symbol" panose="05050102010706020507" pitchFamily="18" charset="2"/>
              <a:buChar char="·"/>
            </a:pPr>
            <a:r>
              <a:rPr lang="fr-FR" sz="2177" dirty="0"/>
              <a:t>Une chaîne des caractères dont les caractères représentent un nombre est convertie</a:t>
            </a:r>
            <a:r>
              <a:rPr lang="en-US" sz="2177" dirty="0"/>
              <a:t> </a:t>
            </a:r>
            <a:r>
              <a:rPr lang="fr-FR" sz="2177" dirty="0"/>
              <a:t>en</a:t>
            </a:r>
            <a:r>
              <a:rPr lang="en-US" sz="2177" dirty="0"/>
              <a:t> </a:t>
            </a:r>
            <a:r>
              <a:rPr lang="fr-FR" sz="2177" dirty="0"/>
              <a:t>nombre.</a:t>
            </a:r>
          </a:p>
          <a:p>
            <a:pPr>
              <a:buClr>
                <a:schemeClr val="tx2"/>
              </a:buClr>
              <a:buFont typeface="Symbol" panose="05050102010706020507" pitchFamily="18" charset="2"/>
              <a:buChar char="·"/>
            </a:pPr>
            <a:r>
              <a:rPr lang="fr-FR" sz="2177" dirty="0"/>
              <a:t> Dans un expression avec l’opérateur </a:t>
            </a:r>
            <a:r>
              <a:rPr lang="fr-FR" sz="2177" b="1" dirty="0"/>
              <a:t>+ </a:t>
            </a:r>
            <a:r>
              <a:rPr lang="fr-FR" sz="2177" dirty="0"/>
              <a:t>c’est la conversion vers chaine </a:t>
            </a:r>
            <a:r>
              <a:rPr lang="en-US" sz="2177" dirty="0"/>
              <a:t>qui </a:t>
            </a:r>
            <a:r>
              <a:rPr lang="fr-FR" sz="2177" dirty="0"/>
              <a:t>l’emporte</a:t>
            </a:r>
          </a:p>
          <a:p>
            <a:pPr>
              <a:buClr>
                <a:schemeClr val="tx2"/>
              </a:buClr>
              <a:buFont typeface="Symbol" panose="05050102010706020507" pitchFamily="18" charset="2"/>
              <a:buChar char="·"/>
            </a:pPr>
            <a:r>
              <a:rPr lang="en-US" sz="2177" b="1" dirty="0" err="1"/>
              <a:t>NaN</a:t>
            </a:r>
            <a:r>
              <a:rPr lang="en-US" sz="2177" b="1" dirty="0"/>
              <a:t> </a:t>
            </a:r>
            <a:r>
              <a:rPr lang="en-US" sz="2177" dirty="0"/>
              <a:t>: </a:t>
            </a:r>
            <a:r>
              <a:rPr lang="en-US" sz="2177" i="1" dirty="0"/>
              <a:t>Not a Number </a:t>
            </a:r>
            <a:r>
              <a:rPr lang="fr-FR" sz="2177" dirty="0"/>
              <a:t>valeur de conversion pour toute expression qui ne peut être </a:t>
            </a:r>
            <a:r>
              <a:rPr lang="en-US" sz="2177" dirty="0"/>
              <a:t> </a:t>
            </a:r>
            <a:r>
              <a:rPr lang="fr-FR" sz="2177" dirty="0"/>
              <a:t>convertie</a:t>
            </a:r>
            <a:r>
              <a:rPr lang="en-US" sz="2177" dirty="0"/>
              <a:t> en un </a:t>
            </a:r>
            <a:r>
              <a:rPr lang="fr-FR" sz="2177" dirty="0"/>
              <a:t>nombre</a:t>
            </a:r>
            <a:r>
              <a:rPr lang="en-US" sz="2177" dirty="0"/>
              <a:t> </a:t>
            </a:r>
            <a:r>
              <a:rPr lang="fr-FR" sz="2177" dirty="0"/>
              <a:t>peut se tester avec fonction </a:t>
            </a:r>
            <a:r>
              <a:rPr lang="fr-FR" sz="2177" b="1" dirty="0" err="1"/>
              <a:t>isNaN</a:t>
            </a:r>
            <a:r>
              <a:rPr lang="fr-FR" sz="2177" dirty="0"/>
              <a:t>.</a:t>
            </a:r>
          </a:p>
        </p:txBody>
      </p:sp>
      <p:sp>
        <p:nvSpPr>
          <p:cNvPr id="5" name="Text Box 5">
            <a:extLst>
              <a:ext uri="{FF2B5EF4-FFF2-40B4-BE49-F238E27FC236}">
                <a16:creationId xmlns:a16="http://schemas.microsoft.com/office/drawing/2014/main" id="{6C004D12-8684-4263-AF7A-EFF6F1D2B466}"/>
              </a:ext>
            </a:extLst>
          </p:cNvPr>
          <p:cNvSpPr>
            <a:spLocks/>
          </p:cNvSpPr>
          <p:nvPr/>
        </p:nvSpPr>
        <p:spPr bwMode="auto">
          <a:xfrm>
            <a:off x="2231859" y="4082243"/>
            <a:ext cx="7465743" cy="1767472"/>
          </a:xfrm>
          <a:prstGeom prst="rect">
            <a:avLst/>
          </a:prstGeom>
          <a:solidFill>
            <a:srgbClr val="CCECFF"/>
          </a:solidFill>
          <a:ln>
            <a:noFill/>
          </a:ln>
          <a:effectLst>
            <a:outerShdw dist="35921" dir="2700000" algn="ctr" rotWithShape="0">
              <a:schemeClr val="bg2"/>
            </a:outerShdw>
          </a:effectLst>
        </p:spPr>
        <p:txBody>
          <a:bodyPr wrap="square">
            <a:spAutoFit/>
          </a:bodyPr>
          <a:lstStyle/>
          <a:p>
            <a:r>
              <a:rPr lang="fr-FR" sz="2177" dirty="0">
                <a:solidFill>
                  <a:srgbClr val="808080"/>
                </a:solidFill>
                <a:latin typeface="Courier New" panose="02070309020205020404" pitchFamily="49" charset="0"/>
              </a:rPr>
              <a:t>"9"</a:t>
            </a:r>
            <a:r>
              <a:rPr lang="fr-FR" sz="2177" dirty="0">
                <a:solidFill>
                  <a:srgbClr val="000000"/>
                </a:solidFill>
                <a:latin typeface="Courier New" panose="02070309020205020404" pitchFamily="49" charset="0"/>
              </a:rPr>
              <a:t> </a:t>
            </a:r>
            <a:r>
              <a:rPr lang="fr-FR" sz="2177" b="1" dirty="0">
                <a:solidFill>
                  <a:srgbClr val="000000"/>
                </a:solidFill>
                <a:latin typeface="Courier New" panose="02070309020205020404" pitchFamily="49" charset="0"/>
              </a:rPr>
              <a:t>*</a:t>
            </a:r>
            <a:r>
              <a:rPr lang="fr-FR" sz="2177" dirty="0">
                <a:solidFill>
                  <a:srgbClr val="FF0000"/>
                </a:solidFill>
                <a:latin typeface="Courier New" panose="02070309020205020404" pitchFamily="49" charset="0"/>
              </a:rPr>
              <a:t>3</a:t>
            </a:r>
            <a:r>
              <a:rPr lang="fr-FR" sz="2177" b="1" dirty="0">
                <a:solidFill>
                  <a:srgbClr val="000000"/>
                </a:solidFill>
                <a:latin typeface="Courier New" panose="02070309020205020404" pitchFamily="49" charset="0"/>
              </a:rPr>
              <a:t>;</a:t>
            </a:r>
            <a:r>
              <a:rPr lang="fr-FR" sz="2177" dirty="0">
                <a:solidFill>
                  <a:srgbClr val="000000"/>
                </a:solidFill>
                <a:latin typeface="Courier New" panose="02070309020205020404" pitchFamily="49" charset="0"/>
              </a:rPr>
              <a:t> </a:t>
            </a:r>
            <a:r>
              <a:rPr lang="fr-FR" sz="2177" dirty="0">
                <a:solidFill>
                  <a:srgbClr val="008000"/>
                </a:solidFill>
                <a:latin typeface="Courier New" panose="02070309020205020404" pitchFamily="49" charset="0"/>
              </a:rPr>
              <a:t>// -&gt; 27</a:t>
            </a:r>
            <a:r>
              <a:rPr lang="fr-FR" sz="2177" dirty="0">
                <a:solidFill>
                  <a:srgbClr val="000000"/>
                </a:solidFill>
                <a:latin typeface="Courier New" panose="02070309020205020404" pitchFamily="49" charset="0"/>
              </a:rPr>
              <a:t> </a:t>
            </a:r>
          </a:p>
          <a:p>
            <a:r>
              <a:rPr lang="fr-FR" sz="2177" dirty="0">
                <a:solidFill>
                  <a:srgbClr val="808080"/>
                </a:solidFill>
                <a:latin typeface="Courier New" panose="02070309020205020404" pitchFamily="49" charset="0"/>
              </a:rPr>
              <a:t>"100"</a:t>
            </a:r>
            <a:r>
              <a:rPr lang="fr-FR" sz="2177" dirty="0">
                <a:solidFill>
                  <a:srgbClr val="000000"/>
                </a:solidFill>
                <a:latin typeface="Courier New" panose="02070309020205020404" pitchFamily="49" charset="0"/>
              </a:rPr>
              <a:t> </a:t>
            </a:r>
            <a:r>
              <a:rPr lang="fr-FR" sz="2177" b="1" dirty="0">
                <a:solidFill>
                  <a:srgbClr val="000000"/>
                </a:solidFill>
                <a:latin typeface="Courier New" panose="02070309020205020404" pitchFamily="49" charset="0"/>
              </a:rPr>
              <a:t>-</a:t>
            </a:r>
            <a:r>
              <a:rPr lang="fr-FR" sz="2177" dirty="0">
                <a:solidFill>
                  <a:srgbClr val="FF0000"/>
                </a:solidFill>
                <a:latin typeface="Courier New" panose="02070309020205020404" pitchFamily="49" charset="0"/>
              </a:rPr>
              <a:t>2</a:t>
            </a:r>
            <a:r>
              <a:rPr lang="fr-FR" sz="2177" b="1" dirty="0">
                <a:solidFill>
                  <a:srgbClr val="000000"/>
                </a:solidFill>
                <a:latin typeface="Courier New" panose="02070309020205020404" pitchFamily="49" charset="0"/>
              </a:rPr>
              <a:t>;</a:t>
            </a:r>
            <a:r>
              <a:rPr lang="fr-FR" sz="2177" dirty="0">
                <a:solidFill>
                  <a:srgbClr val="000000"/>
                </a:solidFill>
                <a:latin typeface="Courier New" panose="02070309020205020404" pitchFamily="49" charset="0"/>
              </a:rPr>
              <a:t> </a:t>
            </a:r>
            <a:r>
              <a:rPr lang="fr-FR" sz="2177" dirty="0">
                <a:solidFill>
                  <a:srgbClr val="008000"/>
                </a:solidFill>
                <a:latin typeface="Courier New" panose="02070309020205020404" pitchFamily="49" charset="0"/>
              </a:rPr>
              <a:t>// -&gt; 98</a:t>
            </a:r>
            <a:r>
              <a:rPr lang="fr-FR" sz="2177" dirty="0">
                <a:solidFill>
                  <a:srgbClr val="000000"/>
                </a:solidFill>
                <a:latin typeface="Courier New" panose="02070309020205020404" pitchFamily="49" charset="0"/>
              </a:rPr>
              <a:t> </a:t>
            </a:r>
          </a:p>
          <a:p>
            <a:r>
              <a:rPr lang="fr-FR" sz="2177" dirty="0">
                <a:solidFill>
                  <a:srgbClr val="808080"/>
                </a:solidFill>
                <a:latin typeface="Courier New" panose="02070309020205020404" pitchFamily="49" charset="0"/>
              </a:rPr>
              <a:t>"99"</a:t>
            </a:r>
            <a:r>
              <a:rPr lang="fr-FR" sz="2177" b="1" dirty="0">
                <a:solidFill>
                  <a:srgbClr val="000000"/>
                </a:solidFill>
                <a:latin typeface="Courier New" panose="02070309020205020404" pitchFamily="49" charset="0"/>
              </a:rPr>
              <a:t>+</a:t>
            </a:r>
            <a:r>
              <a:rPr lang="fr-FR" sz="2177" dirty="0">
                <a:solidFill>
                  <a:srgbClr val="FF0000"/>
                </a:solidFill>
                <a:latin typeface="Courier New" panose="02070309020205020404" pitchFamily="49" charset="0"/>
              </a:rPr>
              <a:t>5</a:t>
            </a:r>
            <a:r>
              <a:rPr lang="fr-FR" sz="2177" dirty="0">
                <a:solidFill>
                  <a:srgbClr val="000000"/>
                </a:solidFill>
                <a:latin typeface="Courier New" panose="02070309020205020404" pitchFamily="49" charset="0"/>
              </a:rPr>
              <a:t> </a:t>
            </a:r>
            <a:r>
              <a:rPr lang="fr-FR" sz="2177" dirty="0">
                <a:solidFill>
                  <a:srgbClr val="008000"/>
                </a:solidFill>
                <a:latin typeface="Courier New" panose="02070309020205020404" pitchFamily="49" charset="0"/>
              </a:rPr>
              <a:t>// -&gt; "995" </a:t>
            </a:r>
          </a:p>
          <a:p>
            <a:r>
              <a:rPr lang="fr-FR" sz="2177" dirty="0">
                <a:solidFill>
                  <a:srgbClr val="808080"/>
                </a:solidFill>
                <a:latin typeface="Courier New" panose="02070309020205020404" pitchFamily="49" charset="0"/>
              </a:rPr>
              <a:t>"deux"</a:t>
            </a:r>
            <a:r>
              <a:rPr lang="fr-FR" sz="2177" dirty="0">
                <a:solidFill>
                  <a:srgbClr val="000000"/>
                </a:solidFill>
                <a:latin typeface="Courier New" panose="02070309020205020404" pitchFamily="49" charset="0"/>
              </a:rPr>
              <a:t> </a:t>
            </a:r>
            <a:r>
              <a:rPr lang="fr-FR" sz="2177" b="1" dirty="0">
                <a:solidFill>
                  <a:srgbClr val="000000"/>
                </a:solidFill>
                <a:latin typeface="Courier New" panose="02070309020205020404" pitchFamily="49" charset="0"/>
              </a:rPr>
              <a:t>*</a:t>
            </a:r>
            <a:r>
              <a:rPr lang="fr-FR" sz="2177" dirty="0">
                <a:solidFill>
                  <a:srgbClr val="FF0000"/>
                </a:solidFill>
                <a:latin typeface="Courier New" panose="02070309020205020404" pitchFamily="49" charset="0"/>
              </a:rPr>
              <a:t>3</a:t>
            </a:r>
            <a:r>
              <a:rPr lang="fr-FR" sz="2177" b="1" dirty="0">
                <a:solidFill>
                  <a:srgbClr val="000000"/>
                </a:solidFill>
                <a:latin typeface="Courier New" panose="02070309020205020404" pitchFamily="49" charset="0"/>
              </a:rPr>
              <a:t>;</a:t>
            </a:r>
            <a:r>
              <a:rPr lang="fr-FR" sz="2177" dirty="0">
                <a:solidFill>
                  <a:srgbClr val="000000"/>
                </a:solidFill>
                <a:latin typeface="Courier New" panose="02070309020205020404" pitchFamily="49" charset="0"/>
              </a:rPr>
              <a:t> </a:t>
            </a:r>
            <a:r>
              <a:rPr lang="fr-FR" sz="2177" dirty="0">
                <a:solidFill>
                  <a:srgbClr val="008000"/>
                </a:solidFill>
                <a:latin typeface="Courier New" panose="02070309020205020404" pitchFamily="49" charset="0"/>
              </a:rPr>
              <a:t>// -&gt; NaN</a:t>
            </a:r>
            <a:r>
              <a:rPr lang="fr-FR" sz="2177" dirty="0">
                <a:solidFill>
                  <a:srgbClr val="000000"/>
                </a:solidFill>
                <a:latin typeface="Courier New" panose="02070309020205020404" pitchFamily="49" charset="0"/>
              </a:rPr>
              <a:t> </a:t>
            </a:r>
          </a:p>
          <a:p>
            <a:r>
              <a:rPr lang="fr-FR" sz="2177" dirty="0" err="1">
                <a:solidFill>
                  <a:srgbClr val="000000"/>
                </a:solidFill>
                <a:latin typeface="Courier New" panose="02070309020205020404" pitchFamily="49" charset="0"/>
              </a:rPr>
              <a:t>isNaN</a:t>
            </a:r>
            <a:r>
              <a:rPr lang="fr-FR" sz="2177" dirty="0">
                <a:solidFill>
                  <a:srgbClr val="000000"/>
                </a:solidFill>
                <a:latin typeface="Courier New" panose="02070309020205020404" pitchFamily="49" charset="0"/>
              </a:rPr>
              <a:t> </a:t>
            </a:r>
            <a:r>
              <a:rPr lang="fr-FR" sz="2177" b="1" dirty="0">
                <a:solidFill>
                  <a:srgbClr val="000000"/>
                </a:solidFill>
                <a:latin typeface="Courier New" panose="02070309020205020404" pitchFamily="49" charset="0"/>
              </a:rPr>
              <a:t>(</a:t>
            </a:r>
            <a:r>
              <a:rPr lang="fr-FR" sz="2177" dirty="0">
                <a:solidFill>
                  <a:srgbClr val="808080"/>
                </a:solidFill>
                <a:latin typeface="Courier New" panose="02070309020205020404" pitchFamily="49" charset="0"/>
              </a:rPr>
              <a:t>"deux"</a:t>
            </a:r>
            <a:r>
              <a:rPr lang="fr-FR" sz="2177" dirty="0">
                <a:solidFill>
                  <a:srgbClr val="000000"/>
                </a:solidFill>
                <a:latin typeface="Courier New" panose="02070309020205020404" pitchFamily="49" charset="0"/>
              </a:rPr>
              <a:t> </a:t>
            </a:r>
            <a:r>
              <a:rPr lang="fr-FR" sz="2177" b="1" dirty="0">
                <a:solidFill>
                  <a:srgbClr val="000000"/>
                </a:solidFill>
                <a:latin typeface="Courier New" panose="02070309020205020404" pitchFamily="49" charset="0"/>
              </a:rPr>
              <a:t>*</a:t>
            </a:r>
            <a:r>
              <a:rPr lang="fr-FR" sz="2177" dirty="0">
                <a:solidFill>
                  <a:srgbClr val="FF0000"/>
                </a:solidFill>
                <a:latin typeface="Courier New" panose="02070309020205020404" pitchFamily="49" charset="0"/>
              </a:rPr>
              <a:t>3</a:t>
            </a:r>
            <a:r>
              <a:rPr lang="fr-FR" sz="2177" b="1" dirty="0">
                <a:solidFill>
                  <a:srgbClr val="000000"/>
                </a:solidFill>
                <a:latin typeface="Courier New" panose="02070309020205020404" pitchFamily="49" charset="0"/>
              </a:rPr>
              <a:t>)</a:t>
            </a:r>
            <a:r>
              <a:rPr lang="fr-FR" sz="2177" dirty="0">
                <a:solidFill>
                  <a:srgbClr val="000000"/>
                </a:solidFill>
                <a:latin typeface="Courier New" panose="02070309020205020404" pitchFamily="49" charset="0"/>
              </a:rPr>
              <a:t> </a:t>
            </a:r>
            <a:r>
              <a:rPr lang="fr-FR" sz="2177" b="1" dirty="0">
                <a:solidFill>
                  <a:srgbClr val="000000"/>
                </a:solidFill>
                <a:latin typeface="Courier New" panose="02070309020205020404" pitchFamily="49" charset="0"/>
              </a:rPr>
              <a:t>;</a:t>
            </a:r>
            <a:r>
              <a:rPr lang="fr-FR" sz="2177" dirty="0">
                <a:solidFill>
                  <a:srgbClr val="000000"/>
                </a:solidFill>
                <a:latin typeface="Courier New" panose="02070309020205020404" pitchFamily="49" charset="0"/>
              </a:rPr>
              <a:t> </a:t>
            </a:r>
            <a:r>
              <a:rPr lang="fr-FR" sz="2177" dirty="0">
                <a:solidFill>
                  <a:srgbClr val="008000"/>
                </a:solidFill>
                <a:latin typeface="Courier New" panose="02070309020205020404" pitchFamily="49" charset="0"/>
              </a:rPr>
              <a:t>// -&gt; </a:t>
            </a:r>
            <a:r>
              <a:rPr lang="fr-FR" sz="2177" dirty="0" err="1">
                <a:solidFill>
                  <a:srgbClr val="008000"/>
                </a:solidFill>
                <a:latin typeface="Courier New" panose="02070309020205020404" pitchFamily="49" charset="0"/>
              </a:rPr>
              <a:t>true</a:t>
            </a:r>
            <a:endParaRPr lang="fr-FR" sz="2177" dirty="0"/>
          </a:p>
        </p:txBody>
      </p:sp>
      <p:sp>
        <p:nvSpPr>
          <p:cNvPr id="6" name="Text Box 6">
            <a:extLst>
              <a:ext uri="{FF2B5EF4-FFF2-40B4-BE49-F238E27FC236}">
                <a16:creationId xmlns:a16="http://schemas.microsoft.com/office/drawing/2014/main" id="{BCDA0EF3-8CC1-40E8-8C20-A7711C11C712}"/>
              </a:ext>
            </a:extLst>
          </p:cNvPr>
          <p:cNvSpPr>
            <a:spLocks/>
          </p:cNvSpPr>
          <p:nvPr/>
        </p:nvSpPr>
        <p:spPr bwMode="auto">
          <a:xfrm>
            <a:off x="8033584" y="4082243"/>
            <a:ext cx="1658261" cy="371512"/>
          </a:xfrm>
          <a:prstGeom prst="rect">
            <a:avLst/>
          </a:prstGeom>
          <a:noFill/>
          <a:ln w="9525">
            <a:solidFill>
              <a:schemeClr val="tx1"/>
            </a:solidFill>
            <a:miter lim="800000"/>
            <a:headEnd/>
            <a:tailEnd/>
          </a:ln>
        </p:spPr>
        <p:txBody>
          <a:bodyPr wrap="square">
            <a:spAutoFit/>
          </a:bodyPr>
          <a:lstStyle/>
          <a:p>
            <a:pPr>
              <a:defRPr/>
            </a:pPr>
            <a:r>
              <a:rPr lang="fr-FR" sz="1814" dirty="0" err="1">
                <a:solidFill>
                  <a:schemeClr val="accent2"/>
                </a:solidFill>
              </a:rPr>
              <a:t>javaScript</a:t>
            </a:r>
            <a:endParaRPr sz="1633" dirty="0">
              <a:solidFill>
                <a:schemeClr val="accent2"/>
              </a:solidFill>
            </a:endParaRPr>
          </a:p>
        </p:txBody>
      </p:sp>
    </p:spTree>
    <p:extLst>
      <p:ext uri="{BB962C8B-B14F-4D97-AF65-F5344CB8AC3E}">
        <p14:creationId xmlns:p14="http://schemas.microsoft.com/office/powerpoint/2010/main" val="1835073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Rectangle 2"/>
          <p:cNvSpPr>
            <a:spLocks noGrp="1" noChangeArrowheads="1"/>
          </p:cNvSpPr>
          <p:nvPr>
            <p:ph type="title"/>
          </p:nvPr>
        </p:nvSpPr>
        <p:spPr bwMode="auto">
          <a:xfrm>
            <a:off x="1719269" y="-47857"/>
            <a:ext cx="8229627" cy="597325"/>
          </a:xfrm>
        </p:spPr>
        <p:txBody>
          <a:bodyPr>
            <a:normAutofit fontScale="90000"/>
          </a:bodyPr>
          <a:lstStyle/>
          <a:p>
            <a:pPr>
              <a:defRPr/>
            </a:pPr>
            <a:br>
              <a:rPr lang="en-US" sz="3266" b="1" dirty="0">
                <a:solidFill>
                  <a:schemeClr val="tx1">
                    <a:lumMod val="50000"/>
                    <a:lumOff val="50000"/>
                  </a:schemeClr>
                </a:solidFill>
                <a:latin typeface="Times New Roman" pitchFamily="18" charset="0"/>
                <a:cs typeface="Times New Roman" pitchFamily="18" charset="0"/>
              </a:rPr>
            </a:br>
            <a:r>
              <a:rPr lang="en-US" sz="3266" b="1" dirty="0">
                <a:solidFill>
                  <a:schemeClr val="tx1">
                    <a:lumMod val="50000"/>
                    <a:lumOff val="50000"/>
                  </a:schemeClr>
                </a:solidFill>
                <a:latin typeface="Times New Roman" pitchFamily="18" charset="0"/>
                <a:cs typeface="Times New Roman" pitchFamily="18" charset="0"/>
              </a:rPr>
              <a:t> Conversions de types </a:t>
            </a:r>
            <a:endParaRPr lang="en-US" sz="3266" b="1" cap="small" spc="-1" dirty="0">
              <a:solidFill>
                <a:srgbClr val="666666"/>
              </a:solidFill>
              <a:latin typeface="Arial"/>
              <a:ea typeface="+mn-ea"/>
              <a:cs typeface="+mn-cs"/>
            </a:endParaRPr>
          </a:p>
        </p:txBody>
      </p:sp>
      <p:sp>
        <p:nvSpPr>
          <p:cNvPr id="8" name="Content Placeholder 2">
            <a:extLst>
              <a:ext uri="{FF2B5EF4-FFF2-40B4-BE49-F238E27FC236}">
                <a16:creationId xmlns:a16="http://schemas.microsoft.com/office/drawing/2014/main" id="{67928EDA-D91B-4210-95C8-CD657F0DEC2F}"/>
              </a:ext>
            </a:extLst>
          </p:cNvPr>
          <p:cNvSpPr>
            <a:spLocks noGrp="1"/>
          </p:cNvSpPr>
          <p:nvPr>
            <p:ph idx="1"/>
          </p:nvPr>
        </p:nvSpPr>
        <p:spPr>
          <a:xfrm>
            <a:off x="1690009" y="425817"/>
            <a:ext cx="8064249" cy="5026784"/>
          </a:xfrm>
        </p:spPr>
        <p:txBody>
          <a:bodyPr>
            <a:normAutofit/>
          </a:bodyPr>
          <a:lstStyle/>
          <a:p>
            <a:pPr marL="0" indent="0">
              <a:buNone/>
            </a:pPr>
            <a:endParaRPr lang="en-US" sz="1996" dirty="0">
              <a:solidFill>
                <a:schemeClr val="accent1"/>
              </a:solidFill>
            </a:endParaRPr>
          </a:p>
          <a:p>
            <a:pPr marL="0" indent="0">
              <a:buNone/>
            </a:pPr>
            <a:endParaRPr lang="en-US" sz="1996" dirty="0">
              <a:solidFill>
                <a:schemeClr val="accent1"/>
              </a:solidFill>
            </a:endParaRPr>
          </a:p>
          <a:p>
            <a:pPr marL="0" indent="0">
              <a:buNone/>
            </a:pPr>
            <a:r>
              <a:rPr lang="en-US" sz="1996" dirty="0">
                <a:solidFill>
                  <a:schemeClr val="accent1"/>
                </a:solidFill>
              </a:rPr>
              <a:t>String(): </a:t>
            </a:r>
            <a:r>
              <a:rPr lang="fr-FR" sz="1996" dirty="0"/>
              <a:t>La fonction String () convertit la valeur d'un objet à une chaîne. </a:t>
            </a:r>
            <a:endParaRPr lang="en-US" sz="1996" dirty="0"/>
          </a:p>
          <a:p>
            <a:pPr>
              <a:buClr>
                <a:schemeClr val="tx2"/>
              </a:buClr>
              <a:buFont typeface="Symbol" panose="05050102010706020507" pitchFamily="18" charset="2"/>
              <a:buChar char="·"/>
            </a:pPr>
            <a:r>
              <a:rPr lang="en-US" sz="1996" dirty="0">
                <a:solidFill>
                  <a:schemeClr val="accent1"/>
                </a:solidFill>
              </a:rPr>
              <a:t>Number(): </a:t>
            </a:r>
            <a:r>
              <a:rPr lang="fr-FR" sz="1996" dirty="0"/>
              <a:t>La fonction </a:t>
            </a:r>
            <a:r>
              <a:rPr lang="fr-FR" sz="1996" dirty="0" err="1"/>
              <a:t>Number</a:t>
            </a:r>
            <a:r>
              <a:rPr lang="fr-FR" sz="1996" dirty="0"/>
              <a:t> () convertit l'argument d'objet en un numéro qui représente la valeur de l'objet. </a:t>
            </a:r>
            <a:endParaRPr lang="en-US" sz="1996" dirty="0"/>
          </a:p>
          <a:p>
            <a:pPr>
              <a:buClr>
                <a:schemeClr val="tx2"/>
              </a:buClr>
              <a:buFont typeface="Symbol" panose="05050102010706020507" pitchFamily="18" charset="2"/>
              <a:buChar char="·"/>
            </a:pPr>
            <a:r>
              <a:rPr lang="en-US" sz="1996" dirty="0"/>
              <a:t> </a:t>
            </a:r>
            <a:r>
              <a:rPr lang="en-US" sz="1996" dirty="0" err="1">
                <a:solidFill>
                  <a:schemeClr val="accent1"/>
                </a:solidFill>
              </a:rPr>
              <a:t>parseInt</a:t>
            </a:r>
            <a:r>
              <a:rPr lang="en-US" sz="1996" dirty="0">
                <a:solidFill>
                  <a:schemeClr val="accent1"/>
                </a:solidFill>
              </a:rPr>
              <a:t>(string, base) </a:t>
            </a:r>
            <a:r>
              <a:rPr lang="en-US" sz="1996" dirty="0"/>
              <a:t>:</a:t>
            </a:r>
            <a:r>
              <a:rPr lang="fr-FR" sz="1996" dirty="0"/>
              <a:t>analyse une chaîne de caractère fournie en argument et renvoie un entier exprimé dans une base donnée.</a:t>
            </a:r>
            <a:r>
              <a:rPr lang="en-US" sz="1996" dirty="0"/>
              <a:t> </a:t>
            </a:r>
          </a:p>
          <a:p>
            <a:pPr>
              <a:buClr>
                <a:schemeClr val="tx2"/>
              </a:buClr>
              <a:buFont typeface="Symbol" panose="05050102010706020507" pitchFamily="18" charset="2"/>
              <a:buChar char="·"/>
            </a:pPr>
            <a:r>
              <a:rPr lang="en-US" sz="1996" dirty="0"/>
              <a:t> </a:t>
            </a:r>
            <a:r>
              <a:rPr lang="en-US" sz="1996" dirty="0" err="1">
                <a:solidFill>
                  <a:schemeClr val="accent1"/>
                </a:solidFill>
              </a:rPr>
              <a:t>parseFloat</a:t>
            </a:r>
            <a:r>
              <a:rPr lang="en-US" sz="1996" dirty="0">
                <a:solidFill>
                  <a:schemeClr val="accent1"/>
                </a:solidFill>
              </a:rPr>
              <a:t> (String):</a:t>
            </a:r>
            <a:r>
              <a:rPr lang="fr-FR" sz="1996" dirty="0"/>
              <a:t>analyse une chaîne et renvoie un nombre réel. </a:t>
            </a:r>
          </a:p>
        </p:txBody>
      </p:sp>
      <p:sp>
        <p:nvSpPr>
          <p:cNvPr id="7" name="Text Box 5">
            <a:extLst>
              <a:ext uri="{FF2B5EF4-FFF2-40B4-BE49-F238E27FC236}">
                <a16:creationId xmlns:a16="http://schemas.microsoft.com/office/drawing/2014/main" id="{606E6063-7145-4AD8-8ADF-F63D3F8E1358}"/>
              </a:ext>
            </a:extLst>
          </p:cNvPr>
          <p:cNvSpPr>
            <a:spLocks/>
          </p:cNvSpPr>
          <p:nvPr/>
        </p:nvSpPr>
        <p:spPr bwMode="auto">
          <a:xfrm>
            <a:off x="2028895" y="3553708"/>
            <a:ext cx="8229627" cy="2325765"/>
          </a:xfrm>
          <a:prstGeom prst="rect">
            <a:avLst/>
          </a:prstGeom>
          <a:solidFill>
            <a:srgbClr val="CCECFF"/>
          </a:solidFill>
          <a:ln>
            <a:noFill/>
          </a:ln>
          <a:effectLst>
            <a:outerShdw dist="35921" dir="2700000" algn="ctr" rotWithShape="0">
              <a:schemeClr val="bg2"/>
            </a:outerShdw>
          </a:effectLst>
        </p:spPr>
        <p:txBody>
          <a:bodyPr wrap="square">
            <a:spAutoFit/>
          </a:bodyPr>
          <a:lstStyle/>
          <a:p>
            <a:r>
              <a:rPr lang="fr-FR" sz="1814" b="1" i="1" dirty="0">
                <a:solidFill>
                  <a:srgbClr val="000080"/>
                </a:solidFill>
                <a:latin typeface="Courier New" panose="02070309020205020404" pitchFamily="49" charset="0"/>
              </a:rPr>
              <a:t>var</a:t>
            </a:r>
            <a:r>
              <a:rPr lang="fr-FR" sz="1814" dirty="0">
                <a:solidFill>
                  <a:srgbClr val="000000"/>
                </a:solidFill>
                <a:latin typeface="Courier New" panose="02070309020205020404" pitchFamily="49" charset="0"/>
              </a:rPr>
              <a:t> str1</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String</a:t>
            </a:r>
            <a:r>
              <a:rPr lang="fr-FR" sz="1814" b="1" dirty="0">
                <a:solidFill>
                  <a:srgbClr val="000000"/>
                </a:solidFill>
                <a:latin typeface="Courier New" panose="02070309020205020404" pitchFamily="49" charset="0"/>
              </a:rPr>
              <a:t>(</a:t>
            </a:r>
            <a:r>
              <a:rPr lang="fr-FR" sz="1814" dirty="0">
                <a:solidFill>
                  <a:srgbClr val="FF0000"/>
                </a:solidFill>
                <a:latin typeface="Courier New" panose="02070309020205020404" pitchFamily="49" charset="0"/>
              </a:rPr>
              <a:t>33.33</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a:t>
            </a:r>
            <a:r>
              <a:rPr lang="fr-FR" sz="1814" dirty="0">
                <a:solidFill>
                  <a:srgbClr val="008000"/>
                </a:solidFill>
                <a:latin typeface="Courier New" panose="02070309020205020404" pitchFamily="49" charset="0"/>
              </a:rPr>
              <a:t>// str1 est "33.33"</a:t>
            </a:r>
            <a:r>
              <a:rPr lang="fr-FR" sz="1814" dirty="0">
                <a:solidFill>
                  <a:srgbClr val="000000"/>
                </a:solidFill>
                <a:latin typeface="Courier New" panose="02070309020205020404" pitchFamily="49" charset="0"/>
              </a:rPr>
              <a:t> </a:t>
            </a:r>
          </a:p>
          <a:p>
            <a:r>
              <a:rPr lang="fr-FR" sz="1814" b="1" i="1" dirty="0">
                <a:solidFill>
                  <a:srgbClr val="000080"/>
                </a:solidFill>
                <a:latin typeface="Courier New" panose="02070309020205020404" pitchFamily="49" charset="0"/>
              </a:rPr>
              <a:t>var</a:t>
            </a:r>
            <a:r>
              <a:rPr lang="fr-FR" sz="1814" dirty="0">
                <a:solidFill>
                  <a:srgbClr val="000000"/>
                </a:solidFill>
                <a:latin typeface="Courier New" panose="02070309020205020404" pitchFamily="49" charset="0"/>
              </a:rPr>
              <a:t> num1</a:t>
            </a:r>
            <a:r>
              <a:rPr lang="fr-FR" sz="1814" b="1" dirty="0">
                <a:solidFill>
                  <a:srgbClr val="000000"/>
                </a:solidFill>
                <a:latin typeface="Courier New" panose="02070309020205020404" pitchFamily="49" charset="0"/>
              </a:rPr>
              <a:t>=</a:t>
            </a:r>
            <a:r>
              <a:rPr lang="fr-FR" sz="1814" dirty="0">
                <a:solidFill>
                  <a:srgbClr val="FF0000"/>
                </a:solidFill>
                <a:latin typeface="Courier New" panose="02070309020205020404" pitchFamily="49" charset="0"/>
              </a:rPr>
              <a:t>6.6</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a:t>
            </a:r>
            <a:r>
              <a:rPr lang="fr-FR" sz="1814" b="1" i="1" dirty="0">
                <a:solidFill>
                  <a:srgbClr val="000080"/>
                </a:solidFill>
                <a:latin typeface="Courier New" panose="02070309020205020404" pitchFamily="49" charset="0"/>
              </a:rPr>
              <a:t>var</a:t>
            </a:r>
            <a:r>
              <a:rPr lang="fr-FR" sz="1814" dirty="0">
                <a:solidFill>
                  <a:srgbClr val="000000"/>
                </a:solidFill>
                <a:latin typeface="Courier New" panose="02070309020205020404" pitchFamily="49" charset="0"/>
              </a:rPr>
              <a:t> str2</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num1.toString</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a:t>
            </a:r>
            <a:r>
              <a:rPr lang="fr-FR" sz="1814" dirty="0">
                <a:solidFill>
                  <a:srgbClr val="008000"/>
                </a:solidFill>
                <a:latin typeface="Courier New" panose="02070309020205020404" pitchFamily="49" charset="0"/>
              </a:rPr>
              <a:t>//str2 est "6.6"</a:t>
            </a:r>
            <a:r>
              <a:rPr lang="fr-FR" sz="1814" dirty="0">
                <a:solidFill>
                  <a:srgbClr val="000000"/>
                </a:solidFill>
                <a:latin typeface="Courier New" panose="02070309020205020404" pitchFamily="49" charset="0"/>
              </a:rPr>
              <a:t> </a:t>
            </a:r>
            <a:r>
              <a:rPr lang="fr-FR" sz="1814" b="1" i="1" dirty="0">
                <a:solidFill>
                  <a:srgbClr val="000080"/>
                </a:solidFill>
                <a:latin typeface="Courier New" panose="02070309020205020404" pitchFamily="49" charset="0"/>
              </a:rPr>
              <a:t>var</a:t>
            </a:r>
            <a:r>
              <a:rPr lang="fr-FR" sz="1814" dirty="0">
                <a:solidFill>
                  <a:srgbClr val="000000"/>
                </a:solidFill>
                <a:latin typeface="Courier New" panose="02070309020205020404" pitchFamily="49" charset="0"/>
              </a:rPr>
              <a:t> num2</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a:t>
            </a:r>
            <a:r>
              <a:rPr lang="fr-FR" sz="1814" dirty="0" err="1">
                <a:solidFill>
                  <a:srgbClr val="000000"/>
                </a:solidFill>
                <a:latin typeface="Courier New" panose="02070309020205020404" pitchFamily="49" charset="0"/>
              </a:rPr>
              <a:t>Number</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str1</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a:t>
            </a:r>
            <a:r>
              <a:rPr lang="fr-FR" sz="1814" dirty="0">
                <a:solidFill>
                  <a:srgbClr val="008000"/>
                </a:solidFill>
                <a:latin typeface="Courier New" panose="02070309020205020404" pitchFamily="49" charset="0"/>
              </a:rPr>
              <a:t>// num2 est 33.33</a:t>
            </a:r>
            <a:r>
              <a:rPr lang="fr-FR" sz="1814" dirty="0">
                <a:solidFill>
                  <a:srgbClr val="000000"/>
                </a:solidFill>
                <a:latin typeface="Courier New" panose="02070309020205020404" pitchFamily="49" charset="0"/>
              </a:rPr>
              <a:t> </a:t>
            </a:r>
          </a:p>
          <a:p>
            <a:r>
              <a:rPr lang="fr-FR" sz="1814" b="1" i="1" dirty="0">
                <a:solidFill>
                  <a:srgbClr val="000080"/>
                </a:solidFill>
                <a:latin typeface="Courier New" panose="02070309020205020404" pitchFamily="49" charset="0"/>
              </a:rPr>
              <a:t>var</a:t>
            </a:r>
            <a:r>
              <a:rPr lang="fr-FR" sz="1814" dirty="0">
                <a:solidFill>
                  <a:srgbClr val="000000"/>
                </a:solidFill>
                <a:latin typeface="Courier New" panose="02070309020205020404" pitchFamily="49" charset="0"/>
              </a:rPr>
              <a:t> num3</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str1 </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a:t>
            </a:r>
            <a:r>
              <a:rPr lang="fr-FR" sz="1814" dirty="0">
                <a:solidFill>
                  <a:srgbClr val="FF0000"/>
                </a:solidFill>
                <a:latin typeface="Courier New" panose="02070309020205020404" pitchFamily="49" charset="0"/>
              </a:rPr>
              <a:t>0</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a:t>
            </a:r>
            <a:r>
              <a:rPr lang="fr-FR" sz="1814" dirty="0">
                <a:solidFill>
                  <a:srgbClr val="008000"/>
                </a:solidFill>
                <a:latin typeface="Courier New" panose="02070309020205020404" pitchFamily="49" charset="0"/>
              </a:rPr>
              <a:t>// num3 </a:t>
            </a:r>
            <a:r>
              <a:rPr lang="fr-FR" sz="1814" dirty="0" err="1">
                <a:solidFill>
                  <a:srgbClr val="008000"/>
                </a:solidFill>
                <a:latin typeface="Courier New" panose="02070309020205020404" pitchFamily="49" charset="0"/>
              </a:rPr>
              <a:t>now</a:t>
            </a:r>
            <a:r>
              <a:rPr lang="fr-FR" sz="1814" dirty="0">
                <a:solidFill>
                  <a:srgbClr val="008000"/>
                </a:solidFill>
                <a:latin typeface="Courier New" panose="02070309020205020404" pitchFamily="49" charset="0"/>
              </a:rPr>
              <a:t> </a:t>
            </a:r>
            <a:r>
              <a:rPr lang="fr-FR" sz="1814" dirty="0" err="1">
                <a:solidFill>
                  <a:srgbClr val="008000"/>
                </a:solidFill>
                <a:latin typeface="Courier New" panose="02070309020205020404" pitchFamily="49" charset="0"/>
              </a:rPr>
              <a:t>is</a:t>
            </a:r>
            <a:r>
              <a:rPr lang="fr-FR" sz="1814" dirty="0">
                <a:solidFill>
                  <a:srgbClr val="008000"/>
                </a:solidFill>
                <a:latin typeface="Courier New" panose="02070309020205020404" pitchFamily="49" charset="0"/>
              </a:rPr>
              <a:t> 33.33</a:t>
            </a:r>
          </a:p>
          <a:p>
            <a:r>
              <a:rPr lang="fr-FR" sz="1814" b="1" i="1" dirty="0">
                <a:solidFill>
                  <a:srgbClr val="000080"/>
                </a:solidFill>
                <a:latin typeface="Courier New" panose="02070309020205020404" pitchFamily="49" charset="0"/>
              </a:rPr>
              <a:t>var</a:t>
            </a:r>
            <a:r>
              <a:rPr lang="fr-FR" sz="1814" dirty="0">
                <a:solidFill>
                  <a:srgbClr val="000000"/>
                </a:solidFill>
                <a:latin typeface="Courier New" panose="02070309020205020404" pitchFamily="49" charset="0"/>
              </a:rPr>
              <a:t> num4</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a:t>
            </a:r>
            <a:r>
              <a:rPr lang="fr-FR" sz="1814" dirty="0" err="1">
                <a:solidFill>
                  <a:srgbClr val="000000"/>
                </a:solidFill>
                <a:latin typeface="Courier New" panose="02070309020205020404" pitchFamily="49" charset="0"/>
              </a:rPr>
              <a:t>parseInt</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str1</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a:t>
            </a:r>
            <a:r>
              <a:rPr lang="fr-FR" sz="1814" dirty="0">
                <a:solidFill>
                  <a:srgbClr val="008000"/>
                </a:solidFill>
                <a:latin typeface="Courier New" panose="02070309020205020404" pitchFamily="49" charset="0"/>
              </a:rPr>
              <a:t>// num4 </a:t>
            </a:r>
            <a:r>
              <a:rPr lang="fr-FR" sz="1814" dirty="0" err="1">
                <a:solidFill>
                  <a:srgbClr val="008000"/>
                </a:solidFill>
                <a:latin typeface="Courier New" panose="02070309020205020404" pitchFamily="49" charset="0"/>
              </a:rPr>
              <a:t>now</a:t>
            </a:r>
            <a:r>
              <a:rPr lang="fr-FR" sz="1814" dirty="0">
                <a:solidFill>
                  <a:srgbClr val="008000"/>
                </a:solidFill>
                <a:latin typeface="Courier New" panose="02070309020205020404" pitchFamily="49" charset="0"/>
              </a:rPr>
              <a:t> </a:t>
            </a:r>
            <a:r>
              <a:rPr lang="fr-FR" sz="1814" dirty="0" err="1">
                <a:solidFill>
                  <a:srgbClr val="008000"/>
                </a:solidFill>
                <a:latin typeface="Courier New" panose="02070309020205020404" pitchFamily="49" charset="0"/>
              </a:rPr>
              <a:t>is</a:t>
            </a:r>
            <a:r>
              <a:rPr lang="fr-FR" sz="1814" dirty="0">
                <a:solidFill>
                  <a:srgbClr val="008000"/>
                </a:solidFill>
                <a:latin typeface="Courier New" panose="02070309020205020404" pitchFamily="49" charset="0"/>
              </a:rPr>
              <a:t> 33</a:t>
            </a:r>
            <a:r>
              <a:rPr lang="fr-FR" sz="1814" dirty="0">
                <a:solidFill>
                  <a:srgbClr val="000000"/>
                </a:solidFill>
                <a:latin typeface="Courier New" panose="02070309020205020404" pitchFamily="49" charset="0"/>
              </a:rPr>
              <a:t> </a:t>
            </a:r>
          </a:p>
          <a:p>
            <a:r>
              <a:rPr lang="fr-FR" sz="1814" b="1" i="1" dirty="0">
                <a:solidFill>
                  <a:srgbClr val="000080"/>
                </a:solidFill>
                <a:latin typeface="Courier New" panose="02070309020205020404" pitchFamily="49" charset="0"/>
              </a:rPr>
              <a:t>var</a:t>
            </a:r>
            <a:r>
              <a:rPr lang="fr-FR" sz="1814" dirty="0">
                <a:solidFill>
                  <a:srgbClr val="000000"/>
                </a:solidFill>
                <a:latin typeface="Courier New" panose="02070309020205020404" pitchFamily="49" charset="0"/>
              </a:rPr>
              <a:t> num5</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a:t>
            </a:r>
            <a:r>
              <a:rPr lang="fr-FR" sz="1814" dirty="0" err="1">
                <a:solidFill>
                  <a:srgbClr val="000000"/>
                </a:solidFill>
                <a:latin typeface="Courier New" panose="02070309020205020404" pitchFamily="49" charset="0"/>
              </a:rPr>
              <a:t>parseFloat</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str1</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a:t>
            </a:r>
            <a:r>
              <a:rPr lang="fr-FR" sz="1814" dirty="0">
                <a:solidFill>
                  <a:srgbClr val="008000"/>
                </a:solidFill>
                <a:latin typeface="Courier New" panose="02070309020205020404" pitchFamily="49" charset="0"/>
              </a:rPr>
              <a:t>// num5 </a:t>
            </a:r>
            <a:r>
              <a:rPr lang="fr-FR" sz="1814" dirty="0" err="1">
                <a:solidFill>
                  <a:srgbClr val="008000"/>
                </a:solidFill>
                <a:latin typeface="Courier New" panose="02070309020205020404" pitchFamily="49" charset="0"/>
              </a:rPr>
              <a:t>now</a:t>
            </a:r>
            <a:r>
              <a:rPr lang="fr-FR" sz="1814" dirty="0">
                <a:solidFill>
                  <a:srgbClr val="008000"/>
                </a:solidFill>
                <a:latin typeface="Courier New" panose="02070309020205020404" pitchFamily="49" charset="0"/>
              </a:rPr>
              <a:t> </a:t>
            </a:r>
            <a:r>
              <a:rPr lang="fr-FR" sz="1814" dirty="0" err="1">
                <a:solidFill>
                  <a:srgbClr val="008000"/>
                </a:solidFill>
                <a:latin typeface="Courier New" panose="02070309020205020404" pitchFamily="49" charset="0"/>
              </a:rPr>
              <a:t>is</a:t>
            </a:r>
            <a:r>
              <a:rPr lang="fr-FR" sz="1814" dirty="0">
                <a:solidFill>
                  <a:srgbClr val="008000"/>
                </a:solidFill>
                <a:latin typeface="Courier New" panose="02070309020205020404" pitchFamily="49" charset="0"/>
              </a:rPr>
              <a:t> 33.33</a:t>
            </a:r>
          </a:p>
          <a:p>
            <a:r>
              <a:rPr lang="fr-FR" sz="1814" b="1" i="1" dirty="0">
                <a:solidFill>
                  <a:srgbClr val="000080"/>
                </a:solidFill>
                <a:latin typeface="Courier New" panose="02070309020205020404" pitchFamily="49" charset="0"/>
              </a:rPr>
              <a:t>var</a:t>
            </a:r>
            <a:r>
              <a:rPr lang="fr-FR" sz="1814" dirty="0">
                <a:solidFill>
                  <a:srgbClr val="000000"/>
                </a:solidFill>
                <a:latin typeface="Courier New" panose="02070309020205020404" pitchFamily="49" charset="0"/>
              </a:rPr>
              <a:t> num6</a:t>
            </a:r>
            <a:r>
              <a:rPr lang="fr-FR" sz="1814" b="1" dirty="0">
                <a:solidFill>
                  <a:srgbClr val="000000"/>
                </a:solidFill>
                <a:latin typeface="Courier New" panose="02070309020205020404" pitchFamily="49" charset="0"/>
              </a:rPr>
              <a:t>=</a:t>
            </a:r>
            <a:r>
              <a:rPr lang="fr-FR" sz="1814" dirty="0" err="1">
                <a:solidFill>
                  <a:srgbClr val="000000"/>
                </a:solidFill>
                <a:latin typeface="Courier New" panose="02070309020205020404" pitchFamily="49" charset="0"/>
              </a:rPr>
              <a:t>Number</a:t>
            </a:r>
            <a:r>
              <a:rPr lang="fr-FR" sz="1814" b="1" dirty="0">
                <a:solidFill>
                  <a:srgbClr val="000000"/>
                </a:solidFill>
                <a:latin typeface="Courier New" panose="02070309020205020404" pitchFamily="49" charset="0"/>
              </a:rPr>
              <a:t>(</a:t>
            </a:r>
            <a:r>
              <a:rPr lang="fr-FR" sz="1814" dirty="0">
                <a:solidFill>
                  <a:srgbClr val="808080"/>
                </a:solidFill>
                <a:latin typeface="Courier New" panose="02070309020205020404" pitchFamily="49" charset="0"/>
              </a:rPr>
              <a:t>"555 444"</a:t>
            </a:r>
            <a:r>
              <a:rPr lang="fr-FR" sz="1814" b="1" dirty="0">
                <a:solidFill>
                  <a:srgbClr val="000000"/>
                </a:solidFill>
                <a:latin typeface="Courier New" panose="02070309020205020404" pitchFamily="49" charset="0"/>
              </a:rPr>
              <a:t>)</a:t>
            </a:r>
            <a:r>
              <a:rPr lang="fr-FR" sz="1814" dirty="0">
                <a:solidFill>
                  <a:srgbClr val="008000"/>
                </a:solidFill>
                <a:latin typeface="Courier New" panose="02070309020205020404" pitchFamily="49" charset="0"/>
              </a:rPr>
              <a:t>// NaN</a:t>
            </a:r>
            <a:r>
              <a:rPr lang="fr-FR" sz="1814" dirty="0">
                <a:solidFill>
                  <a:srgbClr val="000000"/>
                </a:solidFill>
                <a:latin typeface="Courier New" panose="02070309020205020404" pitchFamily="49" charset="0"/>
              </a:rPr>
              <a:t> </a:t>
            </a:r>
          </a:p>
          <a:p>
            <a:r>
              <a:rPr lang="fr-FR" sz="1814" b="1" i="1" dirty="0">
                <a:solidFill>
                  <a:srgbClr val="000080"/>
                </a:solidFill>
                <a:latin typeface="Courier New" panose="02070309020205020404" pitchFamily="49" charset="0"/>
              </a:rPr>
              <a:t>var</a:t>
            </a:r>
            <a:r>
              <a:rPr lang="fr-FR" sz="1814" dirty="0">
                <a:solidFill>
                  <a:srgbClr val="000000"/>
                </a:solidFill>
                <a:latin typeface="Courier New" panose="02070309020205020404" pitchFamily="49" charset="0"/>
              </a:rPr>
              <a:t> num7</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a:t>
            </a:r>
            <a:r>
              <a:rPr lang="fr-FR" sz="1814" dirty="0" err="1">
                <a:solidFill>
                  <a:srgbClr val="000000"/>
                </a:solidFill>
                <a:latin typeface="Courier New" panose="02070309020205020404" pitchFamily="49" charset="0"/>
              </a:rPr>
              <a:t>Number</a:t>
            </a:r>
            <a:r>
              <a:rPr lang="fr-FR" sz="1814" b="1" dirty="0">
                <a:solidFill>
                  <a:srgbClr val="000000"/>
                </a:solidFill>
                <a:latin typeface="Courier New" panose="02070309020205020404" pitchFamily="49" charset="0"/>
              </a:rPr>
              <a:t>(</a:t>
            </a:r>
            <a:r>
              <a:rPr lang="fr-FR" sz="1814" dirty="0">
                <a:solidFill>
                  <a:srgbClr val="808080"/>
                </a:solidFill>
                <a:latin typeface="Courier New" panose="02070309020205020404" pitchFamily="49" charset="0"/>
              </a:rPr>
              <a:t>"4rt"</a:t>
            </a:r>
            <a:r>
              <a:rPr lang="fr-FR" sz="1814" b="1" dirty="0">
                <a:solidFill>
                  <a:srgbClr val="000000"/>
                </a:solidFill>
                <a:latin typeface="Courier New" panose="02070309020205020404" pitchFamily="49" charset="0"/>
              </a:rPr>
              <a:t>)</a:t>
            </a:r>
            <a:r>
              <a:rPr lang="fr-FR" sz="1814" dirty="0">
                <a:solidFill>
                  <a:srgbClr val="008000"/>
                </a:solidFill>
                <a:latin typeface="Courier New" panose="02070309020205020404" pitchFamily="49" charset="0"/>
              </a:rPr>
              <a:t>//NaN</a:t>
            </a:r>
            <a:endParaRPr lang="fr-FR" sz="2540" dirty="0"/>
          </a:p>
        </p:txBody>
      </p:sp>
      <p:sp>
        <p:nvSpPr>
          <p:cNvPr id="10" name="Text Box 6">
            <a:extLst>
              <a:ext uri="{FF2B5EF4-FFF2-40B4-BE49-F238E27FC236}">
                <a16:creationId xmlns:a16="http://schemas.microsoft.com/office/drawing/2014/main" id="{542D2F72-8472-4C63-8391-9E0C45CC373D}"/>
              </a:ext>
            </a:extLst>
          </p:cNvPr>
          <p:cNvSpPr>
            <a:spLocks/>
          </p:cNvSpPr>
          <p:nvPr/>
        </p:nvSpPr>
        <p:spPr bwMode="auto">
          <a:xfrm>
            <a:off x="8601135" y="3523362"/>
            <a:ext cx="1658261" cy="371512"/>
          </a:xfrm>
          <a:prstGeom prst="rect">
            <a:avLst/>
          </a:prstGeom>
          <a:noFill/>
          <a:ln w="9525">
            <a:solidFill>
              <a:schemeClr val="tx1"/>
            </a:solidFill>
            <a:miter lim="800000"/>
            <a:headEnd/>
            <a:tailEnd/>
          </a:ln>
        </p:spPr>
        <p:txBody>
          <a:bodyPr wrap="square">
            <a:spAutoFit/>
          </a:bodyPr>
          <a:lstStyle/>
          <a:p>
            <a:pPr>
              <a:defRPr/>
            </a:pPr>
            <a:r>
              <a:rPr lang="fr-FR" sz="1814" dirty="0" err="1">
                <a:solidFill>
                  <a:schemeClr val="accent2"/>
                </a:solidFill>
              </a:rPr>
              <a:t>javaScript</a:t>
            </a:r>
            <a:endParaRPr sz="1633" dirty="0">
              <a:solidFill>
                <a:schemeClr val="accent2"/>
              </a:solidFill>
            </a:endParaRPr>
          </a:p>
        </p:txBody>
      </p:sp>
    </p:spTree>
    <p:extLst>
      <p:ext uri="{BB962C8B-B14F-4D97-AF65-F5344CB8AC3E}">
        <p14:creationId xmlns:p14="http://schemas.microsoft.com/office/powerpoint/2010/main" val="2156073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Rectangle 2"/>
          <p:cNvSpPr>
            <a:spLocks noGrp="1" noChangeArrowheads="1"/>
          </p:cNvSpPr>
          <p:nvPr>
            <p:ph type="title"/>
          </p:nvPr>
        </p:nvSpPr>
        <p:spPr bwMode="auto">
          <a:xfrm>
            <a:off x="1719269" y="-47857"/>
            <a:ext cx="8229627" cy="597325"/>
          </a:xfrm>
        </p:spPr>
        <p:txBody>
          <a:bodyPr/>
          <a:lstStyle/>
          <a:p>
            <a:pPr>
              <a:defRPr/>
            </a:pPr>
            <a:r>
              <a:rPr lang="en-US" sz="3266" b="1" dirty="0" err="1">
                <a:solidFill>
                  <a:schemeClr val="tx1">
                    <a:lumMod val="50000"/>
                    <a:lumOff val="50000"/>
                  </a:schemeClr>
                </a:solidFill>
                <a:latin typeface="Times New Roman" pitchFamily="18" charset="0"/>
                <a:cs typeface="Times New Roman" pitchFamily="18" charset="0"/>
              </a:rPr>
              <a:t>parseInt</a:t>
            </a:r>
            <a:r>
              <a:rPr lang="en-US" sz="3266" b="1" dirty="0">
                <a:solidFill>
                  <a:schemeClr val="tx1">
                    <a:lumMod val="50000"/>
                    <a:lumOff val="50000"/>
                  </a:schemeClr>
                </a:solidFill>
                <a:latin typeface="Times New Roman" pitchFamily="18" charset="0"/>
                <a:cs typeface="Times New Roman" pitchFamily="18" charset="0"/>
              </a:rPr>
              <a:t> et </a:t>
            </a:r>
            <a:r>
              <a:rPr lang="en-US" sz="3266" b="1" dirty="0" err="1">
                <a:solidFill>
                  <a:schemeClr val="tx1">
                    <a:lumMod val="50000"/>
                    <a:lumOff val="50000"/>
                  </a:schemeClr>
                </a:solidFill>
                <a:latin typeface="Times New Roman" pitchFamily="18" charset="0"/>
                <a:cs typeface="Times New Roman" pitchFamily="18" charset="0"/>
              </a:rPr>
              <a:t>parseFloat</a:t>
            </a:r>
            <a:endParaRPr lang="en-US" sz="3266" b="1" cap="small" spc="-1" dirty="0">
              <a:solidFill>
                <a:srgbClr val="666666"/>
              </a:solidFill>
              <a:latin typeface="Arial"/>
              <a:ea typeface="+mn-ea"/>
              <a:cs typeface="+mn-cs"/>
            </a:endParaRPr>
          </a:p>
        </p:txBody>
      </p:sp>
      <p:sp>
        <p:nvSpPr>
          <p:cNvPr id="7" name="Content Placeholder 2">
            <a:extLst>
              <a:ext uri="{FF2B5EF4-FFF2-40B4-BE49-F238E27FC236}">
                <a16:creationId xmlns:a16="http://schemas.microsoft.com/office/drawing/2014/main" id="{8359BA58-C770-4D7E-A0EC-7F7598192D11}"/>
              </a:ext>
            </a:extLst>
          </p:cNvPr>
          <p:cNvSpPr>
            <a:spLocks noGrp="1"/>
          </p:cNvSpPr>
          <p:nvPr>
            <p:ph idx="1"/>
          </p:nvPr>
        </p:nvSpPr>
        <p:spPr>
          <a:xfrm>
            <a:off x="1869156" y="1077905"/>
            <a:ext cx="7949635" cy="4105872"/>
          </a:xfrm>
        </p:spPr>
        <p:txBody>
          <a:bodyPr>
            <a:normAutofit/>
          </a:bodyPr>
          <a:lstStyle/>
          <a:p>
            <a:pPr>
              <a:buClr>
                <a:schemeClr val="tx2"/>
              </a:buClr>
              <a:buFont typeface="Symbol" panose="05050102010706020507" pitchFamily="18" charset="2"/>
              <a:buChar char="·"/>
            </a:pPr>
            <a:r>
              <a:rPr lang="fr-FR" sz="2177" dirty="0"/>
              <a:t>Convertissent une chaîne en nombre (entier ou réel)</a:t>
            </a:r>
          </a:p>
          <a:p>
            <a:pPr>
              <a:buClr>
                <a:schemeClr val="tx2"/>
              </a:buClr>
              <a:buFont typeface="Symbol" panose="05050102010706020507" pitchFamily="18" charset="2"/>
              <a:buChar char="·"/>
            </a:pPr>
            <a:r>
              <a:rPr lang="fr-FR" sz="2177" dirty="0"/>
              <a:t>Seul le premier nombre dans la chaîne est retourné, les autres caractères sont  ignorés</a:t>
            </a:r>
          </a:p>
          <a:p>
            <a:pPr>
              <a:buClr>
                <a:schemeClr val="tx2"/>
              </a:buClr>
              <a:buFont typeface="Symbol" panose="05050102010706020507" pitchFamily="18" charset="2"/>
              <a:buChar char="·"/>
            </a:pPr>
            <a:r>
              <a:rPr lang="fr-FR" sz="2177" dirty="0"/>
              <a:t>Si le premier caractère ne peut  être converti en un nombre, le résultat</a:t>
            </a:r>
            <a:r>
              <a:rPr lang="en-US" sz="2177" dirty="0"/>
              <a:t> sera </a:t>
            </a:r>
            <a:r>
              <a:rPr lang="en-US" sz="2177" b="1" dirty="0" err="1"/>
              <a:t>NaN</a:t>
            </a:r>
            <a:endParaRPr lang="en-US" sz="2177" b="1" dirty="0"/>
          </a:p>
          <a:p>
            <a:pPr>
              <a:buClr>
                <a:schemeClr val="tx2"/>
              </a:buClr>
              <a:buFont typeface="Symbol" panose="05050102010706020507" pitchFamily="18" charset="2"/>
              <a:buChar char="·"/>
            </a:pPr>
            <a:r>
              <a:rPr lang="en-US" sz="2177" dirty="0"/>
              <a:t>Les </a:t>
            </a:r>
            <a:r>
              <a:rPr lang="fr-FR" sz="2177" dirty="0"/>
              <a:t>espaces</a:t>
            </a:r>
            <a:r>
              <a:rPr lang="en-US" sz="2177" dirty="0"/>
              <a:t> </a:t>
            </a:r>
            <a:r>
              <a:rPr lang="fr-FR" sz="2177" dirty="0"/>
              <a:t>en</a:t>
            </a:r>
            <a:r>
              <a:rPr lang="en-US" sz="2177" dirty="0"/>
              <a:t> </a:t>
            </a:r>
            <a:r>
              <a:rPr lang="fr-FR" sz="2177" dirty="0"/>
              <a:t>tête</a:t>
            </a:r>
            <a:r>
              <a:rPr lang="en-US" sz="2177" dirty="0"/>
              <a:t> </a:t>
            </a:r>
            <a:r>
              <a:rPr lang="fr-FR" sz="2177" dirty="0"/>
              <a:t>sont</a:t>
            </a:r>
            <a:r>
              <a:rPr lang="en-US" sz="2177" dirty="0"/>
              <a:t> </a:t>
            </a:r>
            <a:r>
              <a:rPr lang="fr-FR" sz="2177" dirty="0"/>
              <a:t>ignorés</a:t>
            </a:r>
          </a:p>
          <a:p>
            <a:pPr>
              <a:buClr>
                <a:schemeClr val="tx2"/>
              </a:buClr>
              <a:buFont typeface="Symbol" panose="05050102010706020507" pitchFamily="18" charset="2"/>
              <a:buChar char="·"/>
            </a:pPr>
            <a:endParaRPr lang="fr-FR" sz="2177" dirty="0"/>
          </a:p>
          <a:p>
            <a:pPr>
              <a:buClr>
                <a:schemeClr val="tx2"/>
              </a:buClr>
              <a:buFont typeface="Symbol" panose="05050102010706020507" pitchFamily="18" charset="2"/>
              <a:buChar char="·"/>
            </a:pPr>
            <a:endParaRPr lang="fr-FR" sz="2177" dirty="0"/>
          </a:p>
        </p:txBody>
      </p:sp>
      <p:sp>
        <p:nvSpPr>
          <p:cNvPr id="5" name="Text Box 5">
            <a:extLst>
              <a:ext uri="{FF2B5EF4-FFF2-40B4-BE49-F238E27FC236}">
                <a16:creationId xmlns:a16="http://schemas.microsoft.com/office/drawing/2014/main" id="{B847D128-7397-417D-A127-C8953EC44A46}"/>
              </a:ext>
            </a:extLst>
          </p:cNvPr>
          <p:cNvSpPr>
            <a:spLocks/>
          </p:cNvSpPr>
          <p:nvPr/>
        </p:nvSpPr>
        <p:spPr bwMode="auto">
          <a:xfrm>
            <a:off x="1981187" y="4082243"/>
            <a:ext cx="8229627" cy="2046586"/>
          </a:xfrm>
          <a:prstGeom prst="rect">
            <a:avLst/>
          </a:prstGeom>
          <a:solidFill>
            <a:srgbClr val="CCECFF"/>
          </a:solidFill>
          <a:ln>
            <a:noFill/>
          </a:ln>
          <a:effectLst>
            <a:outerShdw dist="35921" dir="2700000" algn="ctr" rotWithShape="0">
              <a:schemeClr val="bg2"/>
            </a:outerShdw>
          </a:effectLst>
        </p:spPr>
        <p:txBody>
          <a:bodyPr wrap="square">
            <a:spAutoFit/>
          </a:bodyPr>
          <a:lstStyle/>
          <a:p>
            <a:r>
              <a:rPr lang="fr-FR" sz="1814" dirty="0" err="1">
                <a:solidFill>
                  <a:srgbClr val="000000"/>
                </a:solidFill>
                <a:latin typeface="Courier New" panose="02070309020205020404" pitchFamily="49" charset="0"/>
              </a:rPr>
              <a:t>parseFloat</a:t>
            </a:r>
            <a:r>
              <a:rPr lang="fr-FR" sz="1814" b="1" dirty="0">
                <a:solidFill>
                  <a:srgbClr val="000000"/>
                </a:solidFill>
                <a:latin typeface="Courier New" panose="02070309020205020404" pitchFamily="49" charset="0"/>
              </a:rPr>
              <a:t>(</a:t>
            </a:r>
            <a:r>
              <a:rPr lang="fr-FR" sz="1814" dirty="0">
                <a:solidFill>
                  <a:srgbClr val="808080"/>
                </a:solidFill>
                <a:latin typeface="Courier New" panose="02070309020205020404" pitchFamily="49" charset="0"/>
              </a:rPr>
              <a:t>" 1.24 "</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a:t>
            </a:r>
            <a:r>
              <a:rPr lang="fr-FR" sz="1814" dirty="0">
                <a:solidFill>
                  <a:srgbClr val="008000"/>
                </a:solidFill>
                <a:latin typeface="Courier New" panose="02070309020205020404" pitchFamily="49" charset="0"/>
              </a:rPr>
              <a:t>// -&gt; 1.24</a:t>
            </a:r>
          </a:p>
          <a:p>
            <a:r>
              <a:rPr lang="fr-FR" sz="1814" dirty="0" err="1">
                <a:solidFill>
                  <a:srgbClr val="000000"/>
                </a:solidFill>
                <a:latin typeface="Courier New" panose="02070309020205020404" pitchFamily="49" charset="0"/>
              </a:rPr>
              <a:t>parseInt</a:t>
            </a:r>
            <a:r>
              <a:rPr lang="fr-FR" sz="1814" b="1" dirty="0">
                <a:solidFill>
                  <a:srgbClr val="000000"/>
                </a:solidFill>
                <a:latin typeface="Courier New" panose="02070309020205020404" pitchFamily="49" charset="0"/>
              </a:rPr>
              <a:t>(</a:t>
            </a:r>
            <a:r>
              <a:rPr lang="fr-FR" sz="1814" dirty="0">
                <a:solidFill>
                  <a:srgbClr val="808080"/>
                </a:solidFill>
                <a:latin typeface="Courier New" panose="02070309020205020404" pitchFamily="49" charset="0"/>
              </a:rPr>
              <a:t>"42"</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a:t>
            </a:r>
            <a:r>
              <a:rPr lang="fr-FR" sz="1814" dirty="0">
                <a:solidFill>
                  <a:srgbClr val="008000"/>
                </a:solidFill>
                <a:latin typeface="Courier New" panose="02070309020205020404" pitchFamily="49" charset="0"/>
              </a:rPr>
              <a:t>// -&gt; 42</a:t>
            </a:r>
            <a:r>
              <a:rPr lang="fr-FR" sz="1814" dirty="0">
                <a:solidFill>
                  <a:srgbClr val="000000"/>
                </a:solidFill>
                <a:latin typeface="Courier New" panose="02070309020205020404" pitchFamily="49" charset="0"/>
              </a:rPr>
              <a:t> </a:t>
            </a:r>
          </a:p>
          <a:p>
            <a:r>
              <a:rPr lang="fr-FR" sz="1814" dirty="0" err="1">
                <a:solidFill>
                  <a:srgbClr val="000000"/>
                </a:solidFill>
                <a:latin typeface="Courier New" panose="02070309020205020404" pitchFamily="49" charset="0"/>
              </a:rPr>
              <a:t>parseInt</a:t>
            </a:r>
            <a:r>
              <a:rPr lang="fr-FR" sz="1814" dirty="0">
                <a:solidFill>
                  <a:srgbClr val="000000"/>
                </a:solidFill>
                <a:latin typeface="Courier New" panose="02070309020205020404" pitchFamily="49" charset="0"/>
              </a:rPr>
              <a:t> </a:t>
            </a:r>
            <a:r>
              <a:rPr lang="fr-FR" sz="1814" b="1" dirty="0">
                <a:solidFill>
                  <a:srgbClr val="000000"/>
                </a:solidFill>
                <a:latin typeface="Courier New" panose="02070309020205020404" pitchFamily="49" charset="0"/>
              </a:rPr>
              <a:t>(</a:t>
            </a:r>
            <a:r>
              <a:rPr lang="fr-FR" sz="1814" dirty="0">
                <a:solidFill>
                  <a:srgbClr val="808080"/>
                </a:solidFill>
                <a:latin typeface="Courier New" panose="02070309020205020404" pitchFamily="49" charset="0"/>
              </a:rPr>
              <a:t>"42 est la </a:t>
            </a:r>
            <a:r>
              <a:rPr lang="fr-FR" sz="1814" dirty="0" err="1">
                <a:solidFill>
                  <a:srgbClr val="808080"/>
                </a:solidFill>
                <a:latin typeface="Courier New" panose="02070309020205020404" pitchFamily="49" charset="0"/>
              </a:rPr>
              <a:t>reponse</a:t>
            </a:r>
            <a:r>
              <a:rPr lang="fr-FR" sz="1814" dirty="0">
                <a:solidFill>
                  <a:srgbClr val="808080"/>
                </a:solidFill>
                <a:latin typeface="Courier New" panose="02070309020205020404" pitchFamily="49" charset="0"/>
              </a:rPr>
              <a:t> "</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a:t>
            </a:r>
            <a:r>
              <a:rPr lang="fr-FR" sz="1814" dirty="0">
                <a:solidFill>
                  <a:srgbClr val="008000"/>
                </a:solidFill>
                <a:latin typeface="Courier New" panose="02070309020205020404" pitchFamily="49" charset="0"/>
              </a:rPr>
              <a:t>// -&gt; 42</a:t>
            </a:r>
            <a:r>
              <a:rPr lang="fr-FR" sz="1814" dirty="0">
                <a:solidFill>
                  <a:srgbClr val="000000"/>
                </a:solidFill>
                <a:latin typeface="Courier New" panose="02070309020205020404" pitchFamily="49" charset="0"/>
              </a:rPr>
              <a:t> </a:t>
            </a:r>
          </a:p>
          <a:p>
            <a:r>
              <a:rPr lang="fr-FR" sz="1814" dirty="0" err="1">
                <a:solidFill>
                  <a:srgbClr val="000000"/>
                </a:solidFill>
                <a:latin typeface="Courier New" panose="02070309020205020404" pitchFamily="49" charset="0"/>
              </a:rPr>
              <a:t>parseInt</a:t>
            </a:r>
            <a:r>
              <a:rPr lang="fr-FR" sz="1814" dirty="0">
                <a:solidFill>
                  <a:srgbClr val="000000"/>
                </a:solidFill>
                <a:latin typeface="Courier New" panose="02070309020205020404" pitchFamily="49" charset="0"/>
              </a:rPr>
              <a:t> </a:t>
            </a:r>
            <a:r>
              <a:rPr lang="fr-FR" sz="1814" b="1" dirty="0">
                <a:solidFill>
                  <a:srgbClr val="000000"/>
                </a:solidFill>
                <a:latin typeface="Courier New" panose="02070309020205020404" pitchFamily="49" charset="0"/>
              </a:rPr>
              <a:t>(</a:t>
            </a:r>
            <a:r>
              <a:rPr lang="fr-FR" sz="1814" dirty="0">
                <a:solidFill>
                  <a:srgbClr val="808080"/>
                </a:solidFill>
                <a:latin typeface="Courier New" panose="02070309020205020404" pitchFamily="49" charset="0"/>
              </a:rPr>
              <a:t>" 42 est la </a:t>
            </a:r>
            <a:r>
              <a:rPr lang="fr-FR" sz="1814" dirty="0" err="1">
                <a:solidFill>
                  <a:srgbClr val="808080"/>
                </a:solidFill>
                <a:latin typeface="Courier New" panose="02070309020205020404" pitchFamily="49" charset="0"/>
              </a:rPr>
              <a:t>reponse</a:t>
            </a:r>
            <a:r>
              <a:rPr lang="fr-FR" sz="1814" dirty="0">
                <a:solidFill>
                  <a:srgbClr val="808080"/>
                </a:solidFill>
                <a:latin typeface="Courier New" panose="02070309020205020404" pitchFamily="49" charset="0"/>
              </a:rPr>
              <a:t> "</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a:t>
            </a:r>
            <a:r>
              <a:rPr lang="fr-FR" sz="1814" dirty="0">
                <a:solidFill>
                  <a:srgbClr val="008000"/>
                </a:solidFill>
                <a:latin typeface="Courier New" panose="02070309020205020404" pitchFamily="49" charset="0"/>
              </a:rPr>
              <a:t>// -&gt; 42</a:t>
            </a:r>
          </a:p>
          <a:p>
            <a:r>
              <a:rPr lang="fr-FR" sz="1814" dirty="0" err="1">
                <a:solidFill>
                  <a:srgbClr val="000000"/>
                </a:solidFill>
                <a:latin typeface="Courier New" panose="02070309020205020404" pitchFamily="49" charset="0"/>
              </a:rPr>
              <a:t>parseInt</a:t>
            </a:r>
            <a:r>
              <a:rPr lang="fr-FR" sz="1814" dirty="0">
                <a:solidFill>
                  <a:srgbClr val="000000"/>
                </a:solidFill>
                <a:latin typeface="Courier New" panose="02070309020205020404" pitchFamily="49" charset="0"/>
              </a:rPr>
              <a:t> </a:t>
            </a:r>
            <a:r>
              <a:rPr lang="fr-FR" sz="1814" b="1" dirty="0">
                <a:solidFill>
                  <a:srgbClr val="000000"/>
                </a:solidFill>
                <a:latin typeface="Courier New" panose="02070309020205020404" pitchFamily="49" charset="0"/>
              </a:rPr>
              <a:t>(</a:t>
            </a:r>
            <a:r>
              <a:rPr lang="fr-FR" sz="1814" dirty="0">
                <a:solidFill>
                  <a:srgbClr val="808080"/>
                </a:solidFill>
                <a:latin typeface="Courier New" panose="02070309020205020404" pitchFamily="49" charset="0"/>
              </a:rPr>
              <a:t>"4rt "</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a:t>
            </a:r>
            <a:r>
              <a:rPr lang="fr-FR" sz="1814" dirty="0">
                <a:solidFill>
                  <a:srgbClr val="008000"/>
                </a:solidFill>
                <a:latin typeface="Courier New" panose="02070309020205020404" pitchFamily="49" charset="0"/>
              </a:rPr>
              <a:t>// -&gt; 4</a:t>
            </a:r>
            <a:r>
              <a:rPr lang="fr-FR" sz="1814" dirty="0">
                <a:solidFill>
                  <a:srgbClr val="000000"/>
                </a:solidFill>
                <a:latin typeface="Courier New" panose="02070309020205020404" pitchFamily="49" charset="0"/>
              </a:rPr>
              <a:t> </a:t>
            </a:r>
          </a:p>
          <a:p>
            <a:r>
              <a:rPr lang="fr-FR" sz="1814" dirty="0" err="1">
                <a:solidFill>
                  <a:srgbClr val="000000"/>
                </a:solidFill>
                <a:latin typeface="Courier New" panose="02070309020205020404" pitchFamily="49" charset="0"/>
              </a:rPr>
              <a:t>parseInt</a:t>
            </a:r>
            <a:r>
              <a:rPr lang="fr-FR" sz="1814" dirty="0">
                <a:solidFill>
                  <a:srgbClr val="000000"/>
                </a:solidFill>
                <a:latin typeface="Courier New" panose="02070309020205020404" pitchFamily="49" charset="0"/>
              </a:rPr>
              <a:t> </a:t>
            </a:r>
            <a:r>
              <a:rPr lang="fr-FR" sz="1814" b="1" dirty="0">
                <a:solidFill>
                  <a:srgbClr val="000000"/>
                </a:solidFill>
                <a:latin typeface="Courier New" panose="02070309020205020404" pitchFamily="49" charset="0"/>
              </a:rPr>
              <a:t>(</a:t>
            </a:r>
            <a:r>
              <a:rPr lang="fr-FR" sz="1814" dirty="0">
                <a:solidFill>
                  <a:srgbClr val="808080"/>
                </a:solidFill>
                <a:latin typeface="Courier New" panose="02070309020205020404" pitchFamily="49" charset="0"/>
              </a:rPr>
              <a:t>"555 444"</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a:t>
            </a:r>
            <a:r>
              <a:rPr lang="fr-FR" sz="1814" dirty="0">
                <a:solidFill>
                  <a:srgbClr val="008000"/>
                </a:solidFill>
                <a:latin typeface="Courier New" panose="02070309020205020404" pitchFamily="49" charset="0"/>
              </a:rPr>
              <a:t>// -&gt; 555</a:t>
            </a:r>
          </a:p>
          <a:p>
            <a:r>
              <a:rPr lang="fr-FR" sz="1814" dirty="0" err="1">
                <a:solidFill>
                  <a:srgbClr val="000000"/>
                </a:solidFill>
                <a:latin typeface="Courier New" panose="02070309020205020404" pitchFamily="49" charset="0"/>
              </a:rPr>
              <a:t>parseInt</a:t>
            </a:r>
            <a:r>
              <a:rPr lang="fr-FR" sz="1814" dirty="0">
                <a:solidFill>
                  <a:srgbClr val="000000"/>
                </a:solidFill>
                <a:latin typeface="Courier New" panose="02070309020205020404" pitchFamily="49" charset="0"/>
              </a:rPr>
              <a:t> </a:t>
            </a:r>
            <a:r>
              <a:rPr lang="fr-FR" sz="1814" b="1" dirty="0">
                <a:solidFill>
                  <a:srgbClr val="000000"/>
                </a:solidFill>
                <a:latin typeface="Courier New" panose="02070309020205020404" pitchFamily="49" charset="0"/>
              </a:rPr>
              <a:t>(</a:t>
            </a:r>
            <a:r>
              <a:rPr lang="fr-FR" sz="1814" dirty="0">
                <a:solidFill>
                  <a:srgbClr val="808080"/>
                </a:solidFill>
                <a:latin typeface="Courier New" panose="02070309020205020404" pitchFamily="49" charset="0"/>
              </a:rPr>
              <a:t>" </a:t>
            </a:r>
            <a:r>
              <a:rPr lang="fr-FR" sz="1814" dirty="0" err="1">
                <a:solidFill>
                  <a:srgbClr val="808080"/>
                </a:solidFill>
                <a:latin typeface="Courier New" panose="02070309020205020404" pitchFamily="49" charset="0"/>
              </a:rPr>
              <a:t>reponse</a:t>
            </a:r>
            <a:r>
              <a:rPr lang="fr-FR" sz="1814" dirty="0">
                <a:solidFill>
                  <a:srgbClr val="808080"/>
                </a:solidFill>
                <a:latin typeface="Courier New" panose="02070309020205020404" pitchFamily="49" charset="0"/>
              </a:rPr>
              <a:t> = 42"</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a:t>
            </a:r>
            <a:r>
              <a:rPr lang="fr-FR" sz="1814" dirty="0">
                <a:solidFill>
                  <a:srgbClr val="008000"/>
                </a:solidFill>
                <a:latin typeface="Courier New" panose="02070309020205020404" pitchFamily="49" charset="0"/>
              </a:rPr>
              <a:t>// -&gt; NaN</a:t>
            </a:r>
            <a:endParaRPr lang="fr-FR" sz="1814" dirty="0"/>
          </a:p>
        </p:txBody>
      </p:sp>
      <p:sp>
        <p:nvSpPr>
          <p:cNvPr id="6" name="Text Box 6">
            <a:extLst>
              <a:ext uri="{FF2B5EF4-FFF2-40B4-BE49-F238E27FC236}">
                <a16:creationId xmlns:a16="http://schemas.microsoft.com/office/drawing/2014/main" id="{3C621464-5609-482A-B830-E550917ED42C}"/>
              </a:ext>
            </a:extLst>
          </p:cNvPr>
          <p:cNvSpPr>
            <a:spLocks/>
          </p:cNvSpPr>
          <p:nvPr/>
        </p:nvSpPr>
        <p:spPr bwMode="auto">
          <a:xfrm>
            <a:off x="8536431" y="4045957"/>
            <a:ext cx="1658261" cy="371512"/>
          </a:xfrm>
          <a:prstGeom prst="rect">
            <a:avLst/>
          </a:prstGeom>
          <a:noFill/>
          <a:ln w="9525">
            <a:solidFill>
              <a:schemeClr val="tx1"/>
            </a:solidFill>
            <a:miter lim="800000"/>
            <a:headEnd/>
            <a:tailEnd/>
          </a:ln>
        </p:spPr>
        <p:txBody>
          <a:bodyPr wrap="square">
            <a:spAutoFit/>
          </a:bodyPr>
          <a:lstStyle/>
          <a:p>
            <a:pPr>
              <a:defRPr/>
            </a:pPr>
            <a:r>
              <a:rPr lang="fr-FR" sz="1814" dirty="0" err="1">
                <a:solidFill>
                  <a:schemeClr val="accent2"/>
                </a:solidFill>
              </a:rPr>
              <a:t>javaScript</a:t>
            </a:r>
            <a:endParaRPr sz="1633" dirty="0">
              <a:solidFill>
                <a:schemeClr val="accent2"/>
              </a:solidFill>
            </a:endParaRPr>
          </a:p>
        </p:txBody>
      </p:sp>
    </p:spTree>
    <p:extLst>
      <p:ext uri="{BB962C8B-B14F-4D97-AF65-F5344CB8AC3E}">
        <p14:creationId xmlns:p14="http://schemas.microsoft.com/office/powerpoint/2010/main" val="3415200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Rectangle 2"/>
          <p:cNvSpPr>
            <a:spLocks noGrp="1" noChangeArrowheads="1"/>
          </p:cNvSpPr>
          <p:nvPr>
            <p:ph type="title"/>
          </p:nvPr>
        </p:nvSpPr>
        <p:spPr bwMode="auto">
          <a:xfrm>
            <a:off x="1719269" y="-47857"/>
            <a:ext cx="8229627" cy="597325"/>
          </a:xfrm>
        </p:spPr>
        <p:txBody>
          <a:bodyPr/>
          <a:lstStyle/>
          <a:p>
            <a:pPr>
              <a:defRPr/>
            </a:pPr>
            <a:r>
              <a:rPr lang="en-US" sz="3266" b="1" dirty="0">
                <a:solidFill>
                  <a:schemeClr val="tx1">
                    <a:lumMod val="50000"/>
                    <a:lumOff val="50000"/>
                  </a:schemeClr>
                </a:solidFill>
                <a:latin typeface="Times New Roman" pitchFamily="18" charset="0"/>
                <a:cs typeface="Times New Roman" pitchFamily="18" charset="0"/>
              </a:rPr>
              <a:t>Entrées/sorties </a:t>
            </a:r>
            <a:endParaRPr lang="en-US" sz="3266" b="1" cap="small" spc="-1" dirty="0">
              <a:solidFill>
                <a:srgbClr val="666666"/>
              </a:solidFill>
              <a:latin typeface="Arial"/>
              <a:ea typeface="+mn-ea"/>
              <a:cs typeface="+mn-cs"/>
            </a:endParaRPr>
          </a:p>
        </p:txBody>
      </p:sp>
      <p:graphicFrame>
        <p:nvGraphicFramePr>
          <p:cNvPr id="8" name="Table 7">
            <a:extLst>
              <a:ext uri="{FF2B5EF4-FFF2-40B4-BE49-F238E27FC236}">
                <a16:creationId xmlns:a16="http://schemas.microsoft.com/office/drawing/2014/main" id="{7A497AA7-D9F8-4CB1-B1D4-CFB126D75A07}"/>
              </a:ext>
            </a:extLst>
          </p:cNvPr>
          <p:cNvGraphicFramePr>
            <a:graphicFrameLocks noGrp="1"/>
          </p:cNvGraphicFramePr>
          <p:nvPr>
            <p:extLst/>
          </p:nvPr>
        </p:nvGraphicFramePr>
        <p:xfrm>
          <a:off x="1861007" y="950406"/>
          <a:ext cx="8087889" cy="1029996"/>
        </p:xfrm>
        <a:graphic>
          <a:graphicData uri="http://schemas.openxmlformats.org/drawingml/2006/table">
            <a:tbl>
              <a:tblPr firstRow="1" bandRow="1">
                <a:tableStyleId>{7DF18680-E054-41AD-8BC1-D1AEF772440D}</a:tableStyleId>
              </a:tblPr>
              <a:tblGrid>
                <a:gridCol w="8087889">
                  <a:extLst>
                    <a:ext uri="{9D8B030D-6E8A-4147-A177-3AD203B41FA5}">
                      <a16:colId xmlns:a16="http://schemas.microsoft.com/office/drawing/2014/main" val="20000"/>
                    </a:ext>
                  </a:extLst>
                </a:gridCol>
              </a:tblGrid>
              <a:tr h="449327">
                <a:tc>
                  <a:txBody>
                    <a:bodyPr/>
                    <a:lstStyle/>
                    <a:p>
                      <a:r>
                        <a:rPr lang="en-US" sz="1600" b="0" u="none" strike="noStrike" kern="1200" baseline="0" dirty="0">
                          <a:solidFill>
                            <a:schemeClr val="lt1"/>
                          </a:solidFill>
                        </a:rPr>
                        <a:t>prompt()</a:t>
                      </a:r>
                      <a:endParaRPr lang="en-US" sz="1600" dirty="0"/>
                    </a:p>
                  </a:txBody>
                  <a:tcPr marL="82953" marR="82953" marT="41476" marB="41476"/>
                </a:tc>
                <a:extLst>
                  <a:ext uri="{0D108BD9-81ED-4DB2-BD59-A6C34878D82A}">
                    <a16:rowId xmlns:a16="http://schemas.microsoft.com/office/drawing/2014/main" val="10000"/>
                  </a:ext>
                </a:extLst>
              </a:tr>
              <a:tr h="580669">
                <a:tc>
                  <a:txBody>
                    <a:bodyPr/>
                    <a:lstStyle/>
                    <a:p>
                      <a:r>
                        <a:rPr lang="fr-FR" sz="1600" b="0" u="none" strike="noStrike" kern="1200" baseline="0" dirty="0">
                          <a:solidFill>
                            <a:schemeClr val="dk1"/>
                          </a:solidFill>
                        </a:rPr>
                        <a:t>Ouvre une boite de dialogue avec une zone saisie et 2 boutons OK et</a:t>
                      </a:r>
                    </a:p>
                    <a:p>
                      <a:r>
                        <a:rPr lang="en-US" sz="1600" b="0" u="none" strike="noStrike" kern="1200" baseline="0" dirty="0" err="1">
                          <a:solidFill>
                            <a:schemeClr val="dk1"/>
                          </a:solidFill>
                        </a:rPr>
                        <a:t>Annuler</a:t>
                      </a:r>
                      <a:endParaRPr lang="en-US" sz="1600" dirty="0"/>
                    </a:p>
                  </a:txBody>
                  <a:tcPr marL="82953" marR="82953" marT="41476" marB="41476"/>
                </a:tc>
                <a:extLst>
                  <a:ext uri="{0D108BD9-81ED-4DB2-BD59-A6C34878D82A}">
                    <a16:rowId xmlns:a16="http://schemas.microsoft.com/office/drawing/2014/main" val="10001"/>
                  </a:ext>
                </a:extLst>
              </a:tr>
            </a:tbl>
          </a:graphicData>
        </a:graphic>
      </p:graphicFrame>
      <p:graphicFrame>
        <p:nvGraphicFramePr>
          <p:cNvPr id="9" name="Table 8">
            <a:extLst>
              <a:ext uri="{FF2B5EF4-FFF2-40B4-BE49-F238E27FC236}">
                <a16:creationId xmlns:a16="http://schemas.microsoft.com/office/drawing/2014/main" id="{2795BA11-4B02-4E87-8945-42B13D015283}"/>
              </a:ext>
            </a:extLst>
          </p:cNvPr>
          <p:cNvGraphicFramePr>
            <a:graphicFrameLocks noGrp="1"/>
          </p:cNvGraphicFramePr>
          <p:nvPr>
            <p:extLst/>
          </p:nvPr>
        </p:nvGraphicFramePr>
        <p:xfrm>
          <a:off x="1891565" y="2889572"/>
          <a:ext cx="8087889" cy="912480"/>
        </p:xfrm>
        <a:graphic>
          <a:graphicData uri="http://schemas.openxmlformats.org/drawingml/2006/table">
            <a:tbl>
              <a:tblPr firstRow="1" bandRow="1">
                <a:tableStyleId>{7DF18680-E054-41AD-8BC1-D1AEF772440D}</a:tableStyleId>
              </a:tblPr>
              <a:tblGrid>
                <a:gridCol w="8087889">
                  <a:extLst>
                    <a:ext uri="{9D8B030D-6E8A-4147-A177-3AD203B41FA5}">
                      <a16:colId xmlns:a16="http://schemas.microsoft.com/office/drawing/2014/main" val="20000"/>
                    </a:ext>
                  </a:extLst>
                </a:gridCol>
              </a:tblGrid>
              <a:tr h="331811">
                <a:tc>
                  <a:txBody>
                    <a:bodyPr/>
                    <a:lstStyle/>
                    <a:p>
                      <a:r>
                        <a:rPr lang="en-US" sz="1600" b="0" u="none" strike="noStrike" kern="1200" baseline="0" dirty="0">
                          <a:solidFill>
                            <a:schemeClr val="lt1"/>
                          </a:solidFill>
                        </a:rPr>
                        <a:t>confirm()</a:t>
                      </a:r>
                      <a:endParaRPr lang="en-US" sz="1600" dirty="0"/>
                    </a:p>
                  </a:txBody>
                  <a:tcPr marL="82953" marR="82953" marT="41476" marB="41476"/>
                </a:tc>
                <a:extLst>
                  <a:ext uri="{0D108BD9-81ED-4DB2-BD59-A6C34878D82A}">
                    <a16:rowId xmlns:a16="http://schemas.microsoft.com/office/drawing/2014/main" val="10000"/>
                  </a:ext>
                </a:extLst>
              </a:tr>
              <a:tr h="580669">
                <a:tc>
                  <a:txBody>
                    <a:bodyPr/>
                    <a:lstStyle/>
                    <a:p>
                      <a:r>
                        <a:rPr lang="fr-FR" sz="1600" b="0" u="none" strike="noStrike" kern="1200" baseline="0" dirty="0">
                          <a:solidFill>
                            <a:schemeClr val="dk1"/>
                          </a:solidFill>
                        </a:rPr>
                        <a:t>Ouvre une boite de dialogue avec 2 boutons OK et Annuler, retourne un</a:t>
                      </a:r>
                    </a:p>
                    <a:p>
                      <a:r>
                        <a:rPr lang="en-US" sz="1600" b="0" u="none" strike="noStrike" kern="1200" baseline="0" dirty="0" err="1">
                          <a:solidFill>
                            <a:schemeClr val="dk1"/>
                          </a:solidFill>
                        </a:rPr>
                        <a:t>booleen</a:t>
                      </a:r>
                      <a:endParaRPr lang="en-US" sz="1600" dirty="0"/>
                    </a:p>
                  </a:txBody>
                  <a:tcPr marL="82953" marR="82953" marT="41476" marB="41476"/>
                </a:tc>
                <a:extLst>
                  <a:ext uri="{0D108BD9-81ED-4DB2-BD59-A6C34878D82A}">
                    <a16:rowId xmlns:a16="http://schemas.microsoft.com/office/drawing/2014/main" val="10001"/>
                  </a:ext>
                </a:extLst>
              </a:tr>
            </a:tbl>
          </a:graphicData>
        </a:graphic>
      </p:graphicFrame>
      <p:graphicFrame>
        <p:nvGraphicFramePr>
          <p:cNvPr id="11" name="Table 10">
            <a:extLst>
              <a:ext uri="{FF2B5EF4-FFF2-40B4-BE49-F238E27FC236}">
                <a16:creationId xmlns:a16="http://schemas.microsoft.com/office/drawing/2014/main" id="{59535890-B403-4855-887C-E0B3332E0F6F}"/>
              </a:ext>
            </a:extLst>
          </p:cNvPr>
          <p:cNvGraphicFramePr>
            <a:graphicFrameLocks noGrp="1"/>
          </p:cNvGraphicFramePr>
          <p:nvPr>
            <p:extLst/>
          </p:nvPr>
        </p:nvGraphicFramePr>
        <p:xfrm>
          <a:off x="2052056" y="4670163"/>
          <a:ext cx="8087889" cy="781138"/>
        </p:xfrm>
        <a:graphic>
          <a:graphicData uri="http://schemas.openxmlformats.org/drawingml/2006/table">
            <a:tbl>
              <a:tblPr firstRow="1" bandRow="1">
                <a:tableStyleId>{7DF18680-E054-41AD-8BC1-D1AEF772440D}</a:tableStyleId>
              </a:tblPr>
              <a:tblGrid>
                <a:gridCol w="8087889">
                  <a:extLst>
                    <a:ext uri="{9D8B030D-6E8A-4147-A177-3AD203B41FA5}">
                      <a16:colId xmlns:a16="http://schemas.microsoft.com/office/drawing/2014/main" val="20000"/>
                    </a:ext>
                  </a:extLst>
                </a:gridCol>
              </a:tblGrid>
              <a:tr h="331811">
                <a:tc>
                  <a:txBody>
                    <a:bodyPr/>
                    <a:lstStyle/>
                    <a:p>
                      <a:r>
                        <a:rPr lang="en-US" sz="1600" b="0" u="none" strike="noStrike" kern="1200" baseline="0" dirty="0">
                          <a:solidFill>
                            <a:schemeClr val="lt1"/>
                          </a:solidFill>
                        </a:rPr>
                        <a:t>alert()</a:t>
                      </a:r>
                      <a:endParaRPr lang="en-US" sz="1600" dirty="0"/>
                    </a:p>
                  </a:txBody>
                  <a:tcPr marL="82953" marR="82953" marT="41476" marB="41476"/>
                </a:tc>
                <a:extLst>
                  <a:ext uri="{0D108BD9-81ED-4DB2-BD59-A6C34878D82A}">
                    <a16:rowId xmlns:a16="http://schemas.microsoft.com/office/drawing/2014/main" val="10000"/>
                  </a:ext>
                </a:extLst>
              </a:tr>
              <a:tr h="449327">
                <a:tc>
                  <a:txBody>
                    <a:bodyPr/>
                    <a:lstStyle/>
                    <a:p>
                      <a:r>
                        <a:rPr lang="fr-FR" sz="1600" b="0" u="none" strike="noStrike" kern="1200" baseline="0" dirty="0">
                          <a:solidFill>
                            <a:schemeClr val="dk1"/>
                          </a:solidFill>
                        </a:rPr>
                        <a:t>Permet d'</a:t>
                      </a:r>
                      <a:r>
                        <a:rPr lang="fr-FR" sz="1600" b="0" u="none" strike="noStrike" kern="1200" baseline="0" dirty="0" err="1">
                          <a:solidFill>
                            <a:schemeClr val="dk1"/>
                          </a:solidFill>
                        </a:rPr>
                        <a:t>ecrire</a:t>
                      </a:r>
                      <a:r>
                        <a:rPr lang="fr-FR" sz="1600" b="0" u="none" strike="noStrike" kern="1200" baseline="0" dirty="0">
                          <a:solidFill>
                            <a:schemeClr val="dk1"/>
                          </a:solidFill>
                        </a:rPr>
                        <a:t> un message dans une fenêtre</a:t>
                      </a:r>
                      <a:endParaRPr lang="en-US" sz="1600" dirty="0"/>
                    </a:p>
                  </a:txBody>
                  <a:tcPr marL="82953" marR="82953" marT="41476" marB="41476"/>
                </a:tc>
                <a:extLst>
                  <a:ext uri="{0D108BD9-81ED-4DB2-BD59-A6C34878D82A}">
                    <a16:rowId xmlns:a16="http://schemas.microsoft.com/office/drawing/2014/main" val="10001"/>
                  </a:ext>
                </a:extLst>
              </a:tr>
            </a:tbl>
          </a:graphicData>
        </a:graphic>
      </p:graphicFrame>
      <p:graphicFrame>
        <p:nvGraphicFramePr>
          <p:cNvPr id="6" name="Object 4">
            <a:extLst>
              <a:ext uri="{FF2B5EF4-FFF2-40B4-BE49-F238E27FC236}">
                <a16:creationId xmlns:a16="http://schemas.microsoft.com/office/drawing/2014/main" id="{28816F4A-8C1A-4F58-8CFD-553CC76E5F14}"/>
              </a:ext>
            </a:extLst>
          </p:cNvPr>
          <p:cNvGraphicFramePr>
            <a:graphicFrameLocks noChangeAspect="1"/>
          </p:cNvGraphicFramePr>
          <p:nvPr>
            <p:extLst/>
          </p:nvPr>
        </p:nvGraphicFramePr>
        <p:xfrm>
          <a:off x="8593114" y="5052100"/>
          <a:ext cx="1365263" cy="1080113"/>
        </p:xfrm>
        <a:graphic>
          <a:graphicData uri="http://schemas.openxmlformats.org/presentationml/2006/ole">
            <mc:AlternateContent xmlns:mc="http://schemas.openxmlformats.org/markup-compatibility/2006">
              <mc:Choice xmlns:v="urn:schemas-microsoft-com:vml" Requires="v">
                <p:oleObj spid="_x0000_s1041" name="Bitmap Image" r:id="rId3" imgW="1504983" imgH="1190583" progId="Paint.Picture">
                  <p:embed/>
                </p:oleObj>
              </mc:Choice>
              <mc:Fallback>
                <p:oleObj name="Bitmap Image" r:id="rId3" imgW="1504983" imgH="1190583" progId="Paint.Picture">
                  <p:embed/>
                  <p:pic>
                    <p:nvPicPr>
                      <p:cNvPr id="6" name="Object 4">
                        <a:extLst>
                          <a:ext uri="{FF2B5EF4-FFF2-40B4-BE49-F238E27FC236}">
                            <a16:creationId xmlns:a16="http://schemas.microsoft.com/office/drawing/2014/main" id="{28816F4A-8C1A-4F58-8CFD-553CC76E5F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3114" y="5052100"/>
                        <a:ext cx="1365263" cy="108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5">
            <a:extLst>
              <a:ext uri="{FF2B5EF4-FFF2-40B4-BE49-F238E27FC236}">
                <a16:creationId xmlns:a16="http://schemas.microsoft.com/office/drawing/2014/main" id="{102D106D-AE8A-4C82-8A6C-9ED87DD7CE80}"/>
              </a:ext>
            </a:extLst>
          </p:cNvPr>
          <p:cNvGraphicFramePr>
            <a:graphicFrameLocks noChangeAspect="1"/>
          </p:cNvGraphicFramePr>
          <p:nvPr>
            <p:extLst/>
          </p:nvPr>
        </p:nvGraphicFramePr>
        <p:xfrm>
          <a:off x="8607417" y="3474446"/>
          <a:ext cx="2030613" cy="1071472"/>
        </p:xfrm>
        <a:graphic>
          <a:graphicData uri="http://schemas.openxmlformats.org/presentationml/2006/ole">
            <mc:AlternateContent xmlns:mc="http://schemas.openxmlformats.org/markup-compatibility/2006">
              <mc:Choice xmlns:v="urn:schemas-microsoft-com:vml" Requires="v">
                <p:oleObj spid="_x0000_s1042" name="Bitmap Image" r:id="rId5" imgW="2238342" imgH="1181155" progId="Paint.Picture">
                  <p:embed/>
                </p:oleObj>
              </mc:Choice>
              <mc:Fallback>
                <p:oleObj name="Bitmap Image" r:id="rId5" imgW="2238342" imgH="1181155" progId="Paint.Picture">
                  <p:embed/>
                  <p:pic>
                    <p:nvPicPr>
                      <p:cNvPr id="7" name="Object 5">
                        <a:extLst>
                          <a:ext uri="{FF2B5EF4-FFF2-40B4-BE49-F238E27FC236}">
                            <a16:creationId xmlns:a16="http://schemas.microsoft.com/office/drawing/2014/main" id="{102D106D-AE8A-4C82-8A6C-9ED87DD7CE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07417" y="3474446"/>
                        <a:ext cx="2030613" cy="1071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6">
            <a:extLst>
              <a:ext uri="{FF2B5EF4-FFF2-40B4-BE49-F238E27FC236}">
                <a16:creationId xmlns:a16="http://schemas.microsoft.com/office/drawing/2014/main" id="{EB0BAC5A-22F2-40F5-B6FE-03FC4704C6AC}"/>
              </a:ext>
            </a:extLst>
          </p:cNvPr>
          <p:cNvGraphicFramePr>
            <a:graphicFrameLocks noChangeAspect="1"/>
          </p:cNvGraphicFramePr>
          <p:nvPr>
            <p:extLst/>
          </p:nvPr>
        </p:nvGraphicFramePr>
        <p:xfrm>
          <a:off x="7141190" y="1702497"/>
          <a:ext cx="4018022" cy="1062832"/>
        </p:xfrm>
        <a:graphic>
          <a:graphicData uri="http://schemas.openxmlformats.org/presentationml/2006/ole">
            <mc:AlternateContent xmlns:mc="http://schemas.openxmlformats.org/markup-compatibility/2006">
              <mc:Choice xmlns:v="urn:schemas-microsoft-com:vml" Requires="v">
                <p:oleObj spid="_x0000_s1043" name="Bitmap Image" r:id="rId7" imgW="4428687" imgH="1171388" progId="Paint.Picture">
                  <p:embed/>
                </p:oleObj>
              </mc:Choice>
              <mc:Fallback>
                <p:oleObj name="Bitmap Image" r:id="rId7" imgW="4428687" imgH="1171388" progId="Paint.Picture">
                  <p:embed/>
                  <p:pic>
                    <p:nvPicPr>
                      <p:cNvPr id="10" name="Object 6">
                        <a:extLst>
                          <a:ext uri="{FF2B5EF4-FFF2-40B4-BE49-F238E27FC236}">
                            <a16:creationId xmlns:a16="http://schemas.microsoft.com/office/drawing/2014/main" id="{EB0BAC5A-22F2-40F5-B6FE-03FC4704C6A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41190" y="1702497"/>
                        <a:ext cx="4018022" cy="1062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43164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Rectangle 2"/>
          <p:cNvSpPr>
            <a:spLocks noGrp="1" noChangeArrowheads="1"/>
          </p:cNvSpPr>
          <p:nvPr>
            <p:ph type="title"/>
          </p:nvPr>
        </p:nvSpPr>
        <p:spPr bwMode="auto">
          <a:xfrm>
            <a:off x="1719269" y="-47857"/>
            <a:ext cx="8229627" cy="597325"/>
          </a:xfrm>
        </p:spPr>
        <p:txBody>
          <a:bodyPr/>
          <a:lstStyle/>
          <a:p>
            <a:pPr>
              <a:defRPr/>
            </a:pPr>
            <a:r>
              <a:rPr lang="en-US" sz="3266" b="1" dirty="0">
                <a:solidFill>
                  <a:schemeClr val="tx1">
                    <a:lumMod val="50000"/>
                    <a:lumOff val="50000"/>
                  </a:schemeClr>
                </a:solidFill>
                <a:latin typeface="Times New Roman" pitchFamily="18" charset="0"/>
                <a:cs typeface="Times New Roman" pitchFamily="18" charset="0"/>
              </a:rPr>
              <a:t>Entrées/sorties </a:t>
            </a:r>
            <a:endParaRPr lang="en-US" sz="3266" cap="small" spc="-1" dirty="0">
              <a:solidFill>
                <a:srgbClr val="666666"/>
              </a:solidFill>
              <a:latin typeface="Arial"/>
              <a:ea typeface="+mn-ea"/>
              <a:cs typeface="+mn-cs"/>
            </a:endParaRPr>
          </a:p>
        </p:txBody>
      </p:sp>
      <p:graphicFrame>
        <p:nvGraphicFramePr>
          <p:cNvPr id="5" name="Table 4">
            <a:extLst>
              <a:ext uri="{FF2B5EF4-FFF2-40B4-BE49-F238E27FC236}">
                <a16:creationId xmlns:a16="http://schemas.microsoft.com/office/drawing/2014/main" id="{6E9B9FFB-96FA-42C5-9E96-5EAE3EC7903C}"/>
              </a:ext>
            </a:extLst>
          </p:cNvPr>
          <p:cNvGraphicFramePr>
            <a:graphicFrameLocks noGrp="1"/>
          </p:cNvGraphicFramePr>
          <p:nvPr>
            <p:extLst/>
          </p:nvPr>
        </p:nvGraphicFramePr>
        <p:xfrm>
          <a:off x="1719269" y="1077324"/>
          <a:ext cx="8763000" cy="2934145"/>
        </p:xfrm>
        <a:graphic>
          <a:graphicData uri="http://schemas.openxmlformats.org/drawingml/2006/table">
            <a:tbl>
              <a:tblPr firstRow="1" bandRow="1">
                <a:tableStyleId>{5FD0F851-EC5A-4D38-B0AD-8093EC10F338}</a:tableStyleId>
              </a:tblPr>
              <a:tblGrid>
                <a:gridCol w="8763000">
                  <a:extLst>
                    <a:ext uri="{9D8B030D-6E8A-4147-A177-3AD203B41FA5}">
                      <a16:colId xmlns:a16="http://schemas.microsoft.com/office/drawing/2014/main" val="20000"/>
                    </a:ext>
                  </a:extLst>
                </a:gridCol>
              </a:tblGrid>
              <a:tr h="52002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dirty="0">
                          <a:solidFill>
                            <a:schemeClr val="tx1">
                              <a:lumMod val="50000"/>
                              <a:lumOff val="50000"/>
                            </a:schemeClr>
                          </a:solidFill>
                        </a:rPr>
                        <a:t>Exercise</a:t>
                      </a:r>
                      <a:r>
                        <a:rPr lang="en-US" sz="2800" b="1" baseline="0" dirty="0">
                          <a:solidFill>
                            <a:schemeClr val="tx1">
                              <a:lumMod val="50000"/>
                              <a:lumOff val="50000"/>
                            </a:schemeClr>
                          </a:solidFill>
                        </a:rPr>
                        <a:t> 1</a:t>
                      </a:r>
                      <a:endParaRPr lang="en-US" sz="2800" b="1" i="0" kern="1200" dirty="0">
                        <a:solidFill>
                          <a:schemeClr val="lt1"/>
                        </a:solidFill>
                        <a:effectLst/>
                        <a:latin typeface="+mn-lt"/>
                        <a:ea typeface="+mn-ea"/>
                        <a:cs typeface="+mn-cs"/>
                      </a:endParaRPr>
                    </a:p>
                  </a:txBody>
                  <a:tcPr/>
                </a:tc>
                <a:extLst>
                  <a:ext uri="{0D108BD9-81ED-4DB2-BD59-A6C34878D82A}">
                    <a16:rowId xmlns:a16="http://schemas.microsoft.com/office/drawing/2014/main" val="10000"/>
                  </a:ext>
                </a:extLst>
              </a:tr>
              <a:tr h="2414116">
                <a:tc>
                  <a:txBody>
                    <a:bodyPr/>
                    <a:lstStyle/>
                    <a:p>
                      <a:pPr algn="just">
                        <a:buClr>
                          <a:schemeClr val="tx2"/>
                        </a:buClr>
                        <a:buFont typeface="Symbol" panose="05050102010706020507" pitchFamily="18" charset="2"/>
                        <a:buChar char="·"/>
                      </a:pPr>
                      <a:r>
                        <a:rPr lang="fr-FR" sz="2500" dirty="0"/>
                        <a:t>Ecrire un script qui affiche le message " Bonjour World !" dans une boite de dialogue. </a:t>
                      </a:r>
                    </a:p>
                    <a:p>
                      <a:pPr algn="just">
                        <a:buClr>
                          <a:schemeClr val="tx2"/>
                        </a:buClr>
                        <a:buFont typeface="Symbol" panose="05050102010706020507" pitchFamily="18" charset="2"/>
                        <a:buChar char="·"/>
                      </a:pPr>
                      <a:endParaRPr lang="fr-FR" sz="2500" dirty="0"/>
                    </a:p>
                    <a:p>
                      <a:pPr algn="just">
                        <a:buClr>
                          <a:schemeClr val="tx2"/>
                        </a:buClr>
                        <a:buFont typeface="Symbol" panose="05050102010706020507" pitchFamily="18" charset="2"/>
                        <a:buChar char="·"/>
                      </a:pPr>
                      <a:r>
                        <a:rPr lang="fr-FR" sz="2500" dirty="0"/>
                        <a:t>Améliorer le script pour qu’il permette de demander le Prénom de l’utilisateur et afficher « Bonjour ‘votre prénom’».</a:t>
                      </a:r>
                      <a:endParaRPr lang="en-US" sz="25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03277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Rectangle 2"/>
          <p:cNvSpPr>
            <a:spLocks noGrp="1" noChangeArrowheads="1"/>
          </p:cNvSpPr>
          <p:nvPr>
            <p:ph type="title"/>
          </p:nvPr>
        </p:nvSpPr>
        <p:spPr bwMode="auto">
          <a:xfrm>
            <a:off x="1719269" y="-47857"/>
            <a:ext cx="8229627" cy="597325"/>
          </a:xfrm>
        </p:spPr>
        <p:txBody>
          <a:bodyPr/>
          <a:lstStyle/>
          <a:p>
            <a:pPr>
              <a:defRPr/>
            </a:pPr>
            <a:r>
              <a:rPr lang="en-US" sz="3266" b="1" kern="0" dirty="0">
                <a:solidFill>
                  <a:prstClr val="black">
                    <a:lumMod val="50000"/>
                    <a:lumOff val="50000"/>
                  </a:prstClr>
                </a:solidFill>
                <a:latin typeface="Times New Roman" pitchFamily="18" charset="0"/>
                <a:cs typeface="Times New Roman" pitchFamily="18" charset="0"/>
              </a:rPr>
              <a:t>Entrées/sorties </a:t>
            </a:r>
            <a:endParaRPr lang="en-US" sz="2903" cap="small" spc="-1" dirty="0">
              <a:solidFill>
                <a:srgbClr val="666666"/>
              </a:solidFill>
              <a:latin typeface="Arial"/>
              <a:ea typeface="+mn-ea"/>
              <a:cs typeface="+mn-cs"/>
            </a:endParaRPr>
          </a:p>
        </p:txBody>
      </p:sp>
      <p:sp>
        <p:nvSpPr>
          <p:cNvPr id="5" name="Text Box 5">
            <a:extLst>
              <a:ext uri="{FF2B5EF4-FFF2-40B4-BE49-F238E27FC236}">
                <a16:creationId xmlns:a16="http://schemas.microsoft.com/office/drawing/2014/main" id="{F02E2F8F-A1A0-4816-B30E-0E3C4890294E}"/>
              </a:ext>
            </a:extLst>
          </p:cNvPr>
          <p:cNvSpPr>
            <a:spLocks/>
          </p:cNvSpPr>
          <p:nvPr/>
        </p:nvSpPr>
        <p:spPr bwMode="auto">
          <a:xfrm>
            <a:off x="1664760" y="1697903"/>
            <a:ext cx="5552570" cy="1739515"/>
          </a:xfrm>
          <a:prstGeom prst="rect">
            <a:avLst/>
          </a:prstGeom>
          <a:solidFill>
            <a:srgbClr val="CCECFF"/>
          </a:solidFill>
          <a:ln>
            <a:noFill/>
          </a:ln>
          <a:effectLst>
            <a:outerShdw dist="35921" dir="2700000" algn="ctr" rotWithShape="0">
              <a:schemeClr val="bg2"/>
            </a:outerShdw>
          </a:effectLst>
        </p:spPr>
        <p:txBody>
          <a:bodyPr wrap="square">
            <a:spAutoFit/>
          </a:bodyPr>
          <a:lstStyle/>
          <a:p>
            <a:endParaRPr lang="en-US" sz="1633" dirty="0">
              <a:solidFill>
                <a:srgbClr val="0000FF"/>
              </a:solidFill>
              <a:latin typeface="Courier New" panose="02070309020205020404" pitchFamily="49" charset="0"/>
            </a:endParaRPr>
          </a:p>
          <a:p>
            <a:r>
              <a:rPr lang="fr-FR" sz="1814" dirty="0">
                <a:solidFill>
                  <a:srgbClr val="0000FF"/>
                </a:solidFill>
                <a:latin typeface="Courier New" panose="02070309020205020404" pitchFamily="49" charset="0"/>
              </a:rPr>
              <a:t>&lt;script</a:t>
            </a:r>
            <a:r>
              <a:rPr lang="fr-FR" sz="1814" dirty="0">
                <a:solidFill>
                  <a:srgbClr val="000000"/>
                </a:solidFill>
                <a:latin typeface="Courier New" panose="02070309020205020404" pitchFamily="49" charset="0"/>
              </a:rPr>
              <a:t> </a:t>
            </a:r>
            <a:r>
              <a:rPr lang="fr-FR" sz="1814" dirty="0">
                <a:solidFill>
                  <a:srgbClr val="FF0000"/>
                </a:solidFill>
                <a:latin typeface="Courier New" panose="02070309020205020404" pitchFamily="49" charset="0"/>
              </a:rPr>
              <a:t>type</a:t>
            </a:r>
            <a:r>
              <a:rPr lang="fr-FR" sz="1814" dirty="0">
                <a:solidFill>
                  <a:srgbClr val="000000"/>
                </a:solidFill>
                <a:latin typeface="Courier New" panose="02070309020205020404" pitchFamily="49" charset="0"/>
              </a:rPr>
              <a:t>=</a:t>
            </a:r>
            <a:r>
              <a:rPr lang="fr-FR" sz="1814" b="1" dirty="0">
                <a:solidFill>
                  <a:srgbClr val="8000FF"/>
                </a:solidFill>
                <a:latin typeface="Courier New" panose="02070309020205020404" pitchFamily="49" charset="0"/>
              </a:rPr>
              <a:t>"</a:t>
            </a:r>
            <a:r>
              <a:rPr lang="fr-FR" sz="1814" b="1" dirty="0" err="1">
                <a:solidFill>
                  <a:srgbClr val="8000FF"/>
                </a:solidFill>
                <a:latin typeface="Courier New" panose="02070309020205020404" pitchFamily="49" charset="0"/>
              </a:rPr>
              <a:t>text</a:t>
            </a:r>
            <a:r>
              <a:rPr lang="fr-FR" sz="1814" b="1" dirty="0">
                <a:solidFill>
                  <a:srgbClr val="8000FF"/>
                </a:solidFill>
                <a:latin typeface="Courier New" panose="02070309020205020404" pitchFamily="49" charset="0"/>
              </a:rPr>
              <a:t>/javascript"</a:t>
            </a:r>
            <a:r>
              <a:rPr lang="fr-FR" sz="1814" dirty="0">
                <a:solidFill>
                  <a:srgbClr val="0000FF"/>
                </a:solidFill>
                <a:latin typeface="Courier New" panose="02070309020205020404" pitchFamily="49" charset="0"/>
              </a:rPr>
              <a:t>&gt;</a:t>
            </a:r>
          </a:p>
          <a:p>
            <a:r>
              <a:rPr lang="fr-FR" sz="1814" b="1" i="1" dirty="0">
                <a:solidFill>
                  <a:srgbClr val="000080"/>
                </a:solidFill>
                <a:latin typeface="Courier New" panose="02070309020205020404" pitchFamily="49" charset="0"/>
              </a:rPr>
              <a:t>var</a:t>
            </a:r>
            <a:r>
              <a:rPr lang="fr-FR" sz="1814" dirty="0">
                <a:solidFill>
                  <a:srgbClr val="000000"/>
                </a:solidFill>
                <a:latin typeface="Courier New" panose="02070309020205020404" pitchFamily="49" charset="0"/>
              </a:rPr>
              <a:t> a </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prompt</a:t>
            </a:r>
            <a:r>
              <a:rPr lang="fr-FR" sz="1814" b="1" dirty="0">
                <a:solidFill>
                  <a:srgbClr val="000000"/>
                </a:solidFill>
                <a:latin typeface="Courier New" panose="02070309020205020404" pitchFamily="49" charset="0"/>
              </a:rPr>
              <a:t>(</a:t>
            </a:r>
            <a:r>
              <a:rPr lang="fr-FR" sz="1814" dirty="0">
                <a:solidFill>
                  <a:srgbClr val="808080"/>
                </a:solidFill>
                <a:latin typeface="Courier New" panose="02070309020205020404" pitchFamily="49" charset="0"/>
              </a:rPr>
              <a:t>"Donnez votre nom : "</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a:t>
            </a:r>
            <a:r>
              <a:rPr lang="fr-FR" sz="1814" dirty="0" err="1">
                <a:solidFill>
                  <a:srgbClr val="000000"/>
                </a:solidFill>
                <a:latin typeface="Courier New" panose="02070309020205020404" pitchFamily="49" charset="0"/>
              </a:rPr>
              <a:t>alert</a:t>
            </a:r>
            <a:r>
              <a:rPr lang="fr-FR" sz="1814" b="1" dirty="0">
                <a:solidFill>
                  <a:srgbClr val="000000"/>
                </a:solidFill>
                <a:latin typeface="Courier New" panose="02070309020205020404" pitchFamily="49" charset="0"/>
              </a:rPr>
              <a:t>(</a:t>
            </a:r>
            <a:r>
              <a:rPr lang="fr-FR" sz="1814" dirty="0">
                <a:solidFill>
                  <a:srgbClr val="808080"/>
                </a:solidFill>
                <a:latin typeface="Courier New" panose="02070309020205020404" pitchFamily="49" charset="0"/>
              </a:rPr>
              <a:t>" Bonjour . "</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a</a:t>
            </a:r>
            <a:r>
              <a:rPr lang="fr-FR" sz="1814" b="1" dirty="0">
                <a:solidFill>
                  <a:srgbClr val="000000"/>
                </a:solidFill>
                <a:latin typeface="Courier New" panose="02070309020205020404" pitchFamily="49" charset="0"/>
              </a:rPr>
              <a:t>);</a:t>
            </a:r>
          </a:p>
          <a:p>
            <a:r>
              <a:rPr lang="fr-FR" sz="1814" dirty="0">
                <a:solidFill>
                  <a:srgbClr val="008000"/>
                </a:solidFill>
                <a:latin typeface="Courier New" panose="02070309020205020404" pitchFamily="49" charset="0"/>
              </a:rPr>
              <a:t>//</a:t>
            </a:r>
            <a:r>
              <a:rPr lang="fr-FR" sz="1814" dirty="0" err="1">
                <a:solidFill>
                  <a:srgbClr val="008000"/>
                </a:solidFill>
                <a:latin typeface="Courier New" panose="02070309020205020404" pitchFamily="49" charset="0"/>
              </a:rPr>
              <a:t>document.write</a:t>
            </a:r>
            <a:r>
              <a:rPr lang="fr-FR" sz="1814" dirty="0">
                <a:solidFill>
                  <a:srgbClr val="008000"/>
                </a:solidFill>
                <a:latin typeface="Courier New" panose="02070309020205020404" pitchFamily="49" charset="0"/>
              </a:rPr>
              <a:t>("Bonjour... "+a);</a:t>
            </a:r>
            <a:r>
              <a:rPr lang="fr-FR" sz="1814" dirty="0">
                <a:solidFill>
                  <a:srgbClr val="000000"/>
                </a:solidFill>
                <a:latin typeface="Courier New" panose="02070309020205020404" pitchFamily="49" charset="0"/>
              </a:rPr>
              <a:t> </a:t>
            </a:r>
            <a:r>
              <a:rPr lang="fr-FR" sz="1814" dirty="0">
                <a:solidFill>
                  <a:srgbClr val="0000FF"/>
                </a:solidFill>
                <a:latin typeface="Courier New" panose="02070309020205020404" pitchFamily="49" charset="0"/>
              </a:rPr>
              <a:t>&lt;/script&gt;</a:t>
            </a:r>
            <a:endParaRPr lang="fr-FR" sz="1814" dirty="0"/>
          </a:p>
        </p:txBody>
      </p:sp>
      <p:sp>
        <p:nvSpPr>
          <p:cNvPr id="6" name="Text Box 3">
            <a:extLst>
              <a:ext uri="{FF2B5EF4-FFF2-40B4-BE49-F238E27FC236}">
                <a16:creationId xmlns:a16="http://schemas.microsoft.com/office/drawing/2014/main" id="{56804A9F-BE0F-407B-97DC-A6AD0DA1EE0C}"/>
              </a:ext>
            </a:extLst>
          </p:cNvPr>
          <p:cNvSpPr>
            <a:spLocks/>
          </p:cNvSpPr>
          <p:nvPr/>
        </p:nvSpPr>
        <p:spPr bwMode="auto">
          <a:xfrm>
            <a:off x="7870574" y="2557587"/>
            <a:ext cx="2232025" cy="371512"/>
          </a:xfrm>
          <a:prstGeom prst="rect">
            <a:avLst/>
          </a:prstGeom>
          <a:noFill/>
          <a:ln w="38100" cmpd="dbl">
            <a:solidFill>
              <a:schemeClr val="tx1"/>
            </a:solidFill>
            <a:miter lim="800000"/>
            <a:headEnd/>
            <a:tailEnd/>
          </a:ln>
        </p:spPr>
        <p:txBody>
          <a:bodyPr>
            <a:spAutoFit/>
          </a:bodyPr>
          <a:lstStyle/>
          <a:p>
            <a:pPr algn="ctr">
              <a:defRPr/>
            </a:pPr>
            <a:r>
              <a:rPr lang="fr-FR" sz="1814" b="1" dirty="0"/>
              <a:t>Le Résultat</a:t>
            </a:r>
            <a:endParaRPr sz="1633" dirty="0"/>
          </a:p>
        </p:txBody>
      </p:sp>
      <p:sp>
        <p:nvSpPr>
          <p:cNvPr id="8" name="Text Box 6">
            <a:extLst>
              <a:ext uri="{FF2B5EF4-FFF2-40B4-BE49-F238E27FC236}">
                <a16:creationId xmlns:a16="http://schemas.microsoft.com/office/drawing/2014/main" id="{3AC13A4E-DD1D-4CB9-BE3B-A0C09A0B0947}"/>
              </a:ext>
            </a:extLst>
          </p:cNvPr>
          <p:cNvSpPr>
            <a:spLocks/>
          </p:cNvSpPr>
          <p:nvPr/>
        </p:nvSpPr>
        <p:spPr bwMode="auto">
          <a:xfrm>
            <a:off x="5388249" y="1634156"/>
            <a:ext cx="1658261" cy="371512"/>
          </a:xfrm>
          <a:prstGeom prst="rect">
            <a:avLst/>
          </a:prstGeom>
          <a:noFill/>
          <a:ln w="9525">
            <a:solidFill>
              <a:schemeClr val="tx1"/>
            </a:solidFill>
            <a:miter lim="800000"/>
            <a:headEnd/>
            <a:tailEnd/>
          </a:ln>
        </p:spPr>
        <p:txBody>
          <a:bodyPr wrap="square">
            <a:spAutoFit/>
          </a:bodyPr>
          <a:lstStyle/>
          <a:p>
            <a:pPr>
              <a:defRPr/>
            </a:pPr>
            <a:r>
              <a:rPr lang="fr-FR" sz="1814" dirty="0" err="1">
                <a:solidFill>
                  <a:schemeClr val="accent2"/>
                </a:solidFill>
              </a:rPr>
              <a:t>javaScript</a:t>
            </a:r>
            <a:endParaRPr sz="1633" dirty="0">
              <a:solidFill>
                <a:schemeClr val="accent2"/>
              </a:solidFill>
            </a:endParaRPr>
          </a:p>
        </p:txBody>
      </p:sp>
      <p:pic>
        <p:nvPicPr>
          <p:cNvPr id="12" name="Picture 11">
            <a:extLst>
              <a:ext uri="{FF2B5EF4-FFF2-40B4-BE49-F238E27FC236}">
                <a16:creationId xmlns:a16="http://schemas.microsoft.com/office/drawing/2014/main" id="{8DFC7FED-A4BE-40E8-93F0-C71821103B30}"/>
              </a:ext>
            </a:extLst>
          </p:cNvPr>
          <p:cNvPicPr>
            <a:picLocks noChangeAspect="1"/>
          </p:cNvPicPr>
          <p:nvPr/>
        </p:nvPicPr>
        <p:blipFill>
          <a:blip r:embed="rId2"/>
          <a:stretch>
            <a:fillRect/>
          </a:stretch>
        </p:blipFill>
        <p:spPr>
          <a:xfrm>
            <a:off x="7205652" y="2918349"/>
            <a:ext cx="3473645" cy="1529441"/>
          </a:xfrm>
          <a:prstGeom prst="rect">
            <a:avLst/>
          </a:prstGeom>
        </p:spPr>
      </p:pic>
      <p:pic>
        <p:nvPicPr>
          <p:cNvPr id="14" name="Picture 13">
            <a:extLst>
              <a:ext uri="{FF2B5EF4-FFF2-40B4-BE49-F238E27FC236}">
                <a16:creationId xmlns:a16="http://schemas.microsoft.com/office/drawing/2014/main" id="{74430502-9B7E-4AE6-9DD0-DBC22D9189AC}"/>
              </a:ext>
            </a:extLst>
          </p:cNvPr>
          <p:cNvPicPr>
            <a:picLocks noChangeAspect="1"/>
          </p:cNvPicPr>
          <p:nvPr/>
        </p:nvPicPr>
        <p:blipFill>
          <a:blip r:embed="rId3"/>
          <a:stretch>
            <a:fillRect/>
          </a:stretch>
        </p:blipFill>
        <p:spPr>
          <a:xfrm>
            <a:off x="7240216" y="4697059"/>
            <a:ext cx="3404517" cy="1408468"/>
          </a:xfrm>
          <a:prstGeom prst="rect">
            <a:avLst/>
          </a:prstGeom>
        </p:spPr>
      </p:pic>
      <p:graphicFrame>
        <p:nvGraphicFramePr>
          <p:cNvPr id="15" name="Table 14">
            <a:extLst>
              <a:ext uri="{FF2B5EF4-FFF2-40B4-BE49-F238E27FC236}">
                <a16:creationId xmlns:a16="http://schemas.microsoft.com/office/drawing/2014/main" id="{B7DF20DB-06DD-4C35-9FB8-7A093194A0C9}"/>
              </a:ext>
            </a:extLst>
          </p:cNvPr>
          <p:cNvGraphicFramePr>
            <a:graphicFrameLocks noGrp="1"/>
          </p:cNvGraphicFramePr>
          <p:nvPr>
            <p:extLst/>
          </p:nvPr>
        </p:nvGraphicFramePr>
        <p:xfrm>
          <a:off x="1664761" y="855806"/>
          <a:ext cx="8763000" cy="478553"/>
        </p:xfrm>
        <a:graphic>
          <a:graphicData uri="http://schemas.openxmlformats.org/drawingml/2006/table">
            <a:tbl>
              <a:tblPr firstRow="1" bandRow="1">
                <a:tableStyleId>{F5AB1C69-6EDB-4FF4-983F-18BD219EF322}</a:tableStyleId>
              </a:tblPr>
              <a:tblGrid>
                <a:gridCol w="8763000">
                  <a:extLst>
                    <a:ext uri="{9D8B030D-6E8A-4147-A177-3AD203B41FA5}">
                      <a16:colId xmlns:a16="http://schemas.microsoft.com/office/drawing/2014/main" val="20000"/>
                    </a:ext>
                  </a:extLst>
                </a:gridCol>
              </a:tblGrid>
              <a:tr h="4785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500" b="1" dirty="0">
                          <a:solidFill>
                            <a:schemeClr val="tx1">
                              <a:lumMod val="50000"/>
                              <a:lumOff val="50000"/>
                            </a:schemeClr>
                          </a:solidFill>
                        </a:rPr>
                        <a:t>Exercise 1: solution</a:t>
                      </a:r>
                    </a:p>
                  </a:txBody>
                  <a:tcPr>
                    <a:solidFill>
                      <a:schemeClr val="accent5">
                        <a:lumMod val="40000"/>
                        <a:lumOff val="6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419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Rectangle 2"/>
          <p:cNvSpPr>
            <a:spLocks noGrp="1" noChangeArrowheads="1"/>
          </p:cNvSpPr>
          <p:nvPr>
            <p:ph type="title"/>
          </p:nvPr>
        </p:nvSpPr>
        <p:spPr bwMode="auto">
          <a:xfrm>
            <a:off x="1719269" y="-47857"/>
            <a:ext cx="8229627" cy="597325"/>
          </a:xfrm>
        </p:spPr>
        <p:txBody>
          <a:bodyPr/>
          <a:lstStyle/>
          <a:p>
            <a:pPr>
              <a:defRPr/>
            </a:pPr>
            <a:r>
              <a:rPr lang="en-US" sz="3266" b="1" dirty="0">
                <a:solidFill>
                  <a:schemeClr val="tx1">
                    <a:lumMod val="50000"/>
                    <a:lumOff val="50000"/>
                  </a:schemeClr>
                </a:solidFill>
                <a:latin typeface="Times New Roman" pitchFamily="18" charset="0"/>
                <a:cs typeface="Times New Roman" pitchFamily="18" charset="0"/>
              </a:rPr>
              <a:t>Entrées/sorties </a:t>
            </a:r>
            <a:endParaRPr lang="en-US" sz="3266" cap="small" spc="-1" dirty="0">
              <a:solidFill>
                <a:srgbClr val="666666"/>
              </a:solidFill>
              <a:latin typeface="Arial"/>
              <a:ea typeface="+mn-ea"/>
              <a:cs typeface="+mn-cs"/>
            </a:endParaRPr>
          </a:p>
        </p:txBody>
      </p:sp>
      <p:graphicFrame>
        <p:nvGraphicFramePr>
          <p:cNvPr id="5" name="Table 4">
            <a:extLst>
              <a:ext uri="{FF2B5EF4-FFF2-40B4-BE49-F238E27FC236}">
                <a16:creationId xmlns:a16="http://schemas.microsoft.com/office/drawing/2014/main" id="{6E9B9FFB-96FA-42C5-9E96-5EAE3EC7903C}"/>
              </a:ext>
            </a:extLst>
          </p:cNvPr>
          <p:cNvGraphicFramePr>
            <a:graphicFrameLocks noGrp="1"/>
          </p:cNvGraphicFramePr>
          <p:nvPr>
            <p:extLst/>
          </p:nvPr>
        </p:nvGraphicFramePr>
        <p:xfrm>
          <a:off x="1719269" y="1077323"/>
          <a:ext cx="8763000" cy="1708749"/>
        </p:xfrm>
        <a:graphic>
          <a:graphicData uri="http://schemas.openxmlformats.org/drawingml/2006/table">
            <a:tbl>
              <a:tblPr firstRow="1" bandRow="1">
                <a:tableStyleId>{5FD0F851-EC5A-4D38-B0AD-8093EC10F338}</a:tableStyleId>
              </a:tblPr>
              <a:tblGrid>
                <a:gridCol w="8763000">
                  <a:extLst>
                    <a:ext uri="{9D8B030D-6E8A-4147-A177-3AD203B41FA5}">
                      <a16:colId xmlns:a16="http://schemas.microsoft.com/office/drawing/2014/main" val="20000"/>
                    </a:ext>
                  </a:extLst>
                </a:gridCol>
              </a:tblGrid>
              <a:tr h="52002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dirty="0">
                          <a:solidFill>
                            <a:schemeClr val="tx1">
                              <a:lumMod val="50000"/>
                              <a:lumOff val="50000"/>
                            </a:schemeClr>
                          </a:solidFill>
                        </a:rPr>
                        <a:t>Exercise</a:t>
                      </a:r>
                      <a:r>
                        <a:rPr lang="en-US" sz="2800" b="1" baseline="0" dirty="0">
                          <a:solidFill>
                            <a:schemeClr val="tx1">
                              <a:lumMod val="50000"/>
                              <a:lumOff val="50000"/>
                            </a:schemeClr>
                          </a:solidFill>
                        </a:rPr>
                        <a:t> 2</a:t>
                      </a:r>
                      <a:endParaRPr lang="en-US" sz="2800" b="1" i="0" kern="1200" dirty="0">
                        <a:solidFill>
                          <a:schemeClr val="lt1"/>
                        </a:solidFill>
                        <a:effectLst/>
                        <a:latin typeface="+mn-lt"/>
                        <a:ea typeface="+mn-ea"/>
                        <a:cs typeface="+mn-cs"/>
                      </a:endParaRPr>
                    </a:p>
                  </a:txBody>
                  <a:tcPr/>
                </a:tc>
                <a:extLst>
                  <a:ext uri="{0D108BD9-81ED-4DB2-BD59-A6C34878D82A}">
                    <a16:rowId xmlns:a16="http://schemas.microsoft.com/office/drawing/2014/main" val="10000"/>
                  </a:ext>
                </a:extLst>
              </a:tr>
              <a:tr h="1188720">
                <a:tc>
                  <a:txBody>
                    <a:bodyPr/>
                    <a:lstStyle/>
                    <a:p>
                      <a:pPr algn="just">
                        <a:buClr>
                          <a:schemeClr val="tx2"/>
                        </a:buClr>
                        <a:buFont typeface="Symbol" panose="05050102010706020507" pitchFamily="18" charset="2"/>
                        <a:buChar char="·"/>
                      </a:pPr>
                      <a:r>
                        <a:rPr lang="fr-FR" sz="2500" dirty="0"/>
                        <a:t>Ecrire un script qui demande à l’utilisateur de saisir deux nombres entiers puis affiche leur somme.</a:t>
                      </a:r>
                      <a:endParaRPr lang="en-US" sz="25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88105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Rectangle 2"/>
          <p:cNvSpPr>
            <a:spLocks noGrp="1" noChangeArrowheads="1"/>
          </p:cNvSpPr>
          <p:nvPr>
            <p:ph type="title"/>
          </p:nvPr>
        </p:nvSpPr>
        <p:spPr bwMode="auto">
          <a:xfrm>
            <a:off x="1719269" y="-47857"/>
            <a:ext cx="8229627" cy="597325"/>
          </a:xfrm>
        </p:spPr>
        <p:txBody>
          <a:bodyPr/>
          <a:lstStyle/>
          <a:p>
            <a:pPr>
              <a:defRPr/>
            </a:pPr>
            <a:r>
              <a:rPr lang="en-US" sz="3266" b="1" kern="0" dirty="0">
                <a:solidFill>
                  <a:prstClr val="black">
                    <a:lumMod val="50000"/>
                    <a:lumOff val="50000"/>
                  </a:prstClr>
                </a:solidFill>
                <a:latin typeface="Times New Roman" pitchFamily="18" charset="0"/>
                <a:cs typeface="Times New Roman" pitchFamily="18" charset="0"/>
              </a:rPr>
              <a:t>Entrées/sorties </a:t>
            </a:r>
            <a:endParaRPr lang="en-US" sz="2903" cap="small" spc="-1" dirty="0">
              <a:solidFill>
                <a:srgbClr val="666666"/>
              </a:solidFill>
              <a:latin typeface="Arial"/>
              <a:ea typeface="+mn-ea"/>
              <a:cs typeface="+mn-cs"/>
            </a:endParaRPr>
          </a:p>
        </p:txBody>
      </p:sp>
      <p:graphicFrame>
        <p:nvGraphicFramePr>
          <p:cNvPr id="15" name="Table 14">
            <a:extLst>
              <a:ext uri="{FF2B5EF4-FFF2-40B4-BE49-F238E27FC236}">
                <a16:creationId xmlns:a16="http://schemas.microsoft.com/office/drawing/2014/main" id="{B7DF20DB-06DD-4C35-9FB8-7A093194A0C9}"/>
              </a:ext>
            </a:extLst>
          </p:cNvPr>
          <p:cNvGraphicFramePr>
            <a:graphicFrameLocks noGrp="1"/>
          </p:cNvGraphicFramePr>
          <p:nvPr>
            <p:extLst/>
          </p:nvPr>
        </p:nvGraphicFramePr>
        <p:xfrm>
          <a:off x="1664761" y="855806"/>
          <a:ext cx="8763000" cy="478553"/>
        </p:xfrm>
        <a:graphic>
          <a:graphicData uri="http://schemas.openxmlformats.org/drawingml/2006/table">
            <a:tbl>
              <a:tblPr firstRow="1" bandRow="1">
                <a:tableStyleId>{F5AB1C69-6EDB-4FF4-983F-18BD219EF322}</a:tableStyleId>
              </a:tblPr>
              <a:tblGrid>
                <a:gridCol w="8763000">
                  <a:extLst>
                    <a:ext uri="{9D8B030D-6E8A-4147-A177-3AD203B41FA5}">
                      <a16:colId xmlns:a16="http://schemas.microsoft.com/office/drawing/2014/main" val="20000"/>
                    </a:ext>
                  </a:extLst>
                </a:gridCol>
              </a:tblGrid>
              <a:tr h="4785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500" b="1" dirty="0">
                          <a:solidFill>
                            <a:schemeClr val="tx1">
                              <a:lumMod val="50000"/>
                              <a:lumOff val="50000"/>
                            </a:schemeClr>
                          </a:solidFill>
                        </a:rPr>
                        <a:t>Exercise 2: solution</a:t>
                      </a:r>
                    </a:p>
                  </a:txBody>
                  <a:tcPr>
                    <a:solidFill>
                      <a:schemeClr val="accent5">
                        <a:lumMod val="40000"/>
                        <a:lumOff val="60000"/>
                      </a:schemeClr>
                    </a:solidFill>
                  </a:tcPr>
                </a:tc>
                <a:extLst>
                  <a:ext uri="{0D108BD9-81ED-4DB2-BD59-A6C34878D82A}">
                    <a16:rowId xmlns:a16="http://schemas.microsoft.com/office/drawing/2014/main" val="10000"/>
                  </a:ext>
                </a:extLst>
              </a:tr>
            </a:tbl>
          </a:graphicData>
        </a:graphic>
      </p:graphicFrame>
      <p:sp>
        <p:nvSpPr>
          <p:cNvPr id="9" name="Text Box 5">
            <a:extLst>
              <a:ext uri="{FF2B5EF4-FFF2-40B4-BE49-F238E27FC236}">
                <a16:creationId xmlns:a16="http://schemas.microsoft.com/office/drawing/2014/main" id="{71CBDA5A-D6AF-438D-9076-8D7431842E2F}"/>
              </a:ext>
            </a:extLst>
          </p:cNvPr>
          <p:cNvSpPr>
            <a:spLocks/>
          </p:cNvSpPr>
          <p:nvPr/>
        </p:nvSpPr>
        <p:spPr bwMode="auto">
          <a:xfrm>
            <a:off x="1719268" y="1725296"/>
            <a:ext cx="7251003" cy="1851341"/>
          </a:xfrm>
          <a:prstGeom prst="rect">
            <a:avLst/>
          </a:prstGeom>
          <a:solidFill>
            <a:srgbClr val="CCECFF"/>
          </a:solidFill>
          <a:ln>
            <a:noFill/>
          </a:ln>
          <a:effectLst>
            <a:outerShdw dist="35921" dir="2700000" algn="ctr" rotWithShape="0">
              <a:schemeClr val="bg2"/>
            </a:outerShdw>
          </a:effectLst>
        </p:spPr>
        <p:txBody>
          <a:bodyPr wrap="square">
            <a:spAutoFit/>
          </a:bodyPr>
          <a:lstStyle/>
          <a:p>
            <a:endParaRPr lang="en-US" sz="1633" dirty="0">
              <a:solidFill>
                <a:srgbClr val="0000FF"/>
              </a:solidFill>
              <a:latin typeface="Courier New" panose="02070309020205020404" pitchFamily="49" charset="0"/>
            </a:endParaRPr>
          </a:p>
          <a:p>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a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prompt</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"Entrez le premier nombre"</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b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prompt</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"Entrez le </a:t>
            </a:r>
            <a:r>
              <a:rPr lang="fr-FR" sz="1633" dirty="0" err="1">
                <a:solidFill>
                  <a:srgbClr val="808080"/>
                </a:solidFill>
                <a:latin typeface="Courier New" panose="02070309020205020404" pitchFamily="49" charset="0"/>
              </a:rPr>
              <a:t>deuxieme</a:t>
            </a:r>
            <a:r>
              <a:rPr lang="fr-FR" sz="1633" dirty="0">
                <a:solidFill>
                  <a:srgbClr val="808080"/>
                </a:solidFill>
                <a:latin typeface="Courier New" panose="02070309020205020404" pitchFamily="49" charset="0"/>
              </a:rPr>
              <a:t> nombre"</a:t>
            </a:r>
            <a:r>
              <a:rPr lang="fr-FR" sz="1633" b="1" dirty="0">
                <a:solidFill>
                  <a:srgbClr val="000000"/>
                </a:solidFill>
                <a:latin typeface="Courier New" panose="02070309020205020404" pitchFamily="49" charset="0"/>
              </a:rPr>
              <a:t>);</a:t>
            </a:r>
          </a:p>
          <a:p>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somme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parseInt</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a</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parseInt</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b</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dirty="0" err="1">
                <a:solidFill>
                  <a:srgbClr val="000000"/>
                </a:solidFill>
                <a:latin typeface="Courier New" panose="02070309020205020404" pitchFamily="49" charset="0"/>
              </a:rPr>
              <a:t>alert</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"La somme de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a</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 et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b</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 </a:t>
            </a:r>
            <a:r>
              <a:rPr lang="fr-FR" sz="1633" dirty="0" err="1">
                <a:solidFill>
                  <a:srgbClr val="808080"/>
                </a:solidFill>
                <a:latin typeface="Courier New" panose="02070309020205020404" pitchFamily="49" charset="0"/>
              </a:rPr>
              <a:t>egal</a:t>
            </a:r>
            <a:r>
              <a:rPr lang="fr-FR" sz="1633" dirty="0">
                <a:solidFill>
                  <a:srgbClr val="808080"/>
                </a:solidFill>
                <a:latin typeface="Courier New" panose="02070309020205020404" pitchFamily="49" charset="0"/>
              </a:rPr>
              <a:t> à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somme</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008000"/>
                </a:solidFill>
                <a:latin typeface="Courier New" panose="02070309020205020404" pitchFamily="49" charset="0"/>
              </a:rPr>
              <a:t>//</a:t>
            </a:r>
            <a:r>
              <a:rPr lang="fr-FR" sz="1633" dirty="0" err="1">
                <a:solidFill>
                  <a:srgbClr val="008000"/>
                </a:solidFill>
                <a:latin typeface="Courier New" panose="02070309020205020404" pitchFamily="49" charset="0"/>
              </a:rPr>
              <a:t>document.write</a:t>
            </a:r>
            <a:r>
              <a:rPr lang="fr-FR" sz="1633" dirty="0">
                <a:solidFill>
                  <a:srgbClr val="008000"/>
                </a:solidFill>
                <a:latin typeface="Courier New" panose="02070309020205020404" pitchFamily="49" charset="0"/>
              </a:rPr>
              <a:t>("La somme de "+a+" et "+b+" </a:t>
            </a:r>
            <a:r>
              <a:rPr lang="fr-FR" sz="1633" dirty="0" err="1">
                <a:solidFill>
                  <a:srgbClr val="008000"/>
                </a:solidFill>
                <a:latin typeface="Courier New" panose="02070309020205020404" pitchFamily="49" charset="0"/>
              </a:rPr>
              <a:t>egal</a:t>
            </a:r>
            <a:r>
              <a:rPr lang="fr-FR" sz="1633" dirty="0">
                <a:solidFill>
                  <a:srgbClr val="008000"/>
                </a:solidFill>
                <a:latin typeface="Courier New" panose="02070309020205020404" pitchFamily="49" charset="0"/>
              </a:rPr>
              <a:t> à "+ somme);</a:t>
            </a:r>
            <a:endParaRPr lang="fr-FR" sz="1814" dirty="0"/>
          </a:p>
        </p:txBody>
      </p:sp>
      <p:sp>
        <p:nvSpPr>
          <p:cNvPr id="10" name="Text Box 3">
            <a:extLst>
              <a:ext uri="{FF2B5EF4-FFF2-40B4-BE49-F238E27FC236}">
                <a16:creationId xmlns:a16="http://schemas.microsoft.com/office/drawing/2014/main" id="{456AEEDE-BF81-4744-A7E0-42349D7DF417}"/>
              </a:ext>
            </a:extLst>
          </p:cNvPr>
          <p:cNvSpPr>
            <a:spLocks/>
          </p:cNvSpPr>
          <p:nvPr/>
        </p:nvSpPr>
        <p:spPr bwMode="auto">
          <a:xfrm>
            <a:off x="4005621" y="3823583"/>
            <a:ext cx="2232025" cy="371512"/>
          </a:xfrm>
          <a:prstGeom prst="rect">
            <a:avLst/>
          </a:prstGeom>
          <a:noFill/>
          <a:ln w="38100" cmpd="dbl">
            <a:solidFill>
              <a:schemeClr val="tx1"/>
            </a:solidFill>
            <a:miter lim="800000"/>
            <a:headEnd/>
            <a:tailEnd/>
          </a:ln>
        </p:spPr>
        <p:txBody>
          <a:bodyPr>
            <a:spAutoFit/>
          </a:bodyPr>
          <a:lstStyle/>
          <a:p>
            <a:pPr algn="ctr">
              <a:defRPr/>
            </a:pPr>
            <a:r>
              <a:rPr lang="fr-FR" sz="1814" b="1" dirty="0"/>
              <a:t>Le Résultat</a:t>
            </a:r>
            <a:endParaRPr sz="1633" dirty="0"/>
          </a:p>
        </p:txBody>
      </p:sp>
      <p:sp>
        <p:nvSpPr>
          <p:cNvPr id="11" name="Text Box 6">
            <a:extLst>
              <a:ext uri="{FF2B5EF4-FFF2-40B4-BE49-F238E27FC236}">
                <a16:creationId xmlns:a16="http://schemas.microsoft.com/office/drawing/2014/main" id="{3E4C7E6B-F65C-41FF-A913-B48426EA1506}"/>
              </a:ext>
            </a:extLst>
          </p:cNvPr>
          <p:cNvSpPr>
            <a:spLocks/>
          </p:cNvSpPr>
          <p:nvPr/>
        </p:nvSpPr>
        <p:spPr bwMode="auto">
          <a:xfrm>
            <a:off x="7141190" y="1707184"/>
            <a:ext cx="1658261" cy="371512"/>
          </a:xfrm>
          <a:prstGeom prst="rect">
            <a:avLst/>
          </a:prstGeom>
          <a:noFill/>
          <a:ln w="9525">
            <a:solidFill>
              <a:schemeClr val="tx1"/>
            </a:solidFill>
            <a:miter lim="800000"/>
            <a:headEnd/>
            <a:tailEnd/>
          </a:ln>
        </p:spPr>
        <p:txBody>
          <a:bodyPr wrap="square">
            <a:spAutoFit/>
          </a:bodyPr>
          <a:lstStyle/>
          <a:p>
            <a:pPr>
              <a:defRPr/>
            </a:pPr>
            <a:r>
              <a:rPr lang="fr-FR" sz="1814" dirty="0" err="1">
                <a:solidFill>
                  <a:schemeClr val="accent2"/>
                </a:solidFill>
              </a:rPr>
              <a:t>javaScript</a:t>
            </a:r>
            <a:endParaRPr sz="1633" dirty="0">
              <a:solidFill>
                <a:schemeClr val="accent2"/>
              </a:solidFill>
            </a:endParaRPr>
          </a:p>
        </p:txBody>
      </p:sp>
      <p:pic>
        <p:nvPicPr>
          <p:cNvPr id="13" name="Picture 12">
            <a:extLst>
              <a:ext uri="{FF2B5EF4-FFF2-40B4-BE49-F238E27FC236}">
                <a16:creationId xmlns:a16="http://schemas.microsoft.com/office/drawing/2014/main" id="{552D3D41-6867-45B5-8028-C71C79F06F4E}"/>
              </a:ext>
            </a:extLst>
          </p:cNvPr>
          <p:cNvPicPr>
            <a:picLocks noChangeAspect="1"/>
          </p:cNvPicPr>
          <p:nvPr/>
        </p:nvPicPr>
        <p:blipFill>
          <a:blip r:embed="rId2"/>
          <a:stretch>
            <a:fillRect/>
          </a:stretch>
        </p:blipFill>
        <p:spPr bwMode="auto">
          <a:xfrm>
            <a:off x="1886084" y="4497080"/>
            <a:ext cx="2232025" cy="1030589"/>
          </a:xfrm>
          <a:prstGeom prst="rect">
            <a:avLst/>
          </a:prstGeom>
        </p:spPr>
      </p:pic>
      <p:pic>
        <p:nvPicPr>
          <p:cNvPr id="16" name="Picture 15">
            <a:extLst>
              <a:ext uri="{FF2B5EF4-FFF2-40B4-BE49-F238E27FC236}">
                <a16:creationId xmlns:a16="http://schemas.microsoft.com/office/drawing/2014/main" id="{8D3B3D9C-A6E1-4304-9597-F108119D10F1}"/>
              </a:ext>
            </a:extLst>
          </p:cNvPr>
          <p:cNvPicPr>
            <a:picLocks noChangeAspect="1"/>
          </p:cNvPicPr>
          <p:nvPr/>
        </p:nvPicPr>
        <p:blipFill>
          <a:blip r:embed="rId3"/>
          <a:stretch>
            <a:fillRect/>
          </a:stretch>
        </p:blipFill>
        <p:spPr bwMode="auto">
          <a:xfrm>
            <a:off x="4332242" y="4554309"/>
            <a:ext cx="2232025" cy="1124446"/>
          </a:xfrm>
          <a:prstGeom prst="rect">
            <a:avLst/>
          </a:prstGeom>
        </p:spPr>
      </p:pic>
      <p:pic>
        <p:nvPicPr>
          <p:cNvPr id="17" name="Picture 16">
            <a:extLst>
              <a:ext uri="{FF2B5EF4-FFF2-40B4-BE49-F238E27FC236}">
                <a16:creationId xmlns:a16="http://schemas.microsoft.com/office/drawing/2014/main" id="{26DE16C8-19C6-48EB-9F77-7123F69B0220}"/>
              </a:ext>
            </a:extLst>
          </p:cNvPr>
          <p:cNvPicPr>
            <a:picLocks noChangeAspect="1"/>
          </p:cNvPicPr>
          <p:nvPr/>
        </p:nvPicPr>
        <p:blipFill>
          <a:blip r:embed="rId4"/>
          <a:stretch>
            <a:fillRect/>
          </a:stretch>
        </p:blipFill>
        <p:spPr bwMode="auto">
          <a:xfrm>
            <a:off x="7169478" y="4529612"/>
            <a:ext cx="2808947" cy="1170395"/>
          </a:xfrm>
          <a:prstGeom prst="rect">
            <a:avLst/>
          </a:prstGeom>
        </p:spPr>
      </p:pic>
    </p:spTree>
    <p:extLst>
      <p:ext uri="{BB962C8B-B14F-4D97-AF65-F5344CB8AC3E}">
        <p14:creationId xmlns:p14="http://schemas.microsoft.com/office/powerpoint/2010/main" val="3769339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Rectangle 2"/>
          <p:cNvSpPr>
            <a:spLocks noGrp="1" noChangeArrowheads="1"/>
          </p:cNvSpPr>
          <p:nvPr>
            <p:ph type="title"/>
          </p:nvPr>
        </p:nvSpPr>
        <p:spPr bwMode="auto">
          <a:xfrm>
            <a:off x="565367" y="0"/>
            <a:ext cx="8596668" cy="671804"/>
          </a:xfrm>
        </p:spPr>
        <p:txBody>
          <a:bodyPr/>
          <a:lstStyle/>
          <a:p>
            <a:pPr>
              <a:defRPr/>
            </a:pPr>
            <a:r>
              <a:rPr lang="en-US" sz="3266" b="1" dirty="0">
                <a:solidFill>
                  <a:schemeClr val="tx1">
                    <a:lumMod val="50000"/>
                    <a:lumOff val="50000"/>
                  </a:schemeClr>
                </a:solidFill>
                <a:latin typeface="Times New Roman" pitchFamily="18" charset="0"/>
                <a:cs typeface="Times New Roman" pitchFamily="18" charset="0"/>
              </a:rPr>
              <a:t>Introduction(1)</a:t>
            </a:r>
            <a:endParaRPr sz="3266" b="1" cap="small" spc="-1" dirty="0">
              <a:solidFill>
                <a:srgbClr val="666666"/>
              </a:solidFill>
              <a:latin typeface="Arial"/>
              <a:ea typeface="+mn-ea"/>
              <a:cs typeface="+mn-cs"/>
            </a:endParaRPr>
          </a:p>
        </p:txBody>
      </p:sp>
      <p:sp>
        <p:nvSpPr>
          <p:cNvPr id="6" name="Content Placeholder 2">
            <a:extLst>
              <a:ext uri="{FF2B5EF4-FFF2-40B4-BE49-F238E27FC236}">
                <a16:creationId xmlns:a16="http://schemas.microsoft.com/office/drawing/2014/main" id="{153C5901-3989-4D86-A0C7-F68C92A3D945}"/>
              </a:ext>
            </a:extLst>
          </p:cNvPr>
          <p:cNvSpPr>
            <a:spLocks noGrp="1"/>
          </p:cNvSpPr>
          <p:nvPr>
            <p:ph idx="1"/>
          </p:nvPr>
        </p:nvSpPr>
        <p:spPr>
          <a:xfrm>
            <a:off x="1871943" y="1011999"/>
            <a:ext cx="8470140" cy="4572705"/>
          </a:xfrm>
        </p:spPr>
        <p:txBody>
          <a:bodyPr>
            <a:noAutofit/>
          </a:bodyPr>
          <a:lstStyle/>
          <a:p>
            <a:pPr algn="just">
              <a:buClr>
                <a:schemeClr val="tx2"/>
              </a:buClr>
              <a:buFont typeface="Symbol" panose="05050102010706020507" pitchFamily="18" charset="2"/>
              <a:buChar char="·"/>
            </a:pPr>
            <a:r>
              <a:rPr lang="fr-FR" sz="2177" dirty="0"/>
              <a:t>JavaScript (également appelé JS) est un langage de programmation que vous pouvez utiliser pour ajouter des fonctions intéressantes et importantes à vos pages Web. </a:t>
            </a:r>
          </a:p>
          <a:p>
            <a:pPr algn="just">
              <a:buClr>
                <a:schemeClr val="tx2"/>
              </a:buClr>
              <a:buFont typeface="Symbol" panose="05050102010706020507" pitchFamily="18" charset="2"/>
              <a:buChar char="·"/>
            </a:pPr>
            <a:endParaRPr lang="fr-FR" sz="2177" dirty="0"/>
          </a:p>
          <a:p>
            <a:pPr algn="just">
              <a:buClr>
                <a:schemeClr val="tx2"/>
              </a:buClr>
              <a:buFont typeface="Symbol" panose="05050102010706020507" pitchFamily="18" charset="2"/>
              <a:buChar char="·"/>
            </a:pPr>
            <a:r>
              <a:rPr lang="fr-FR" sz="2177" dirty="0"/>
              <a:t>Parfois, il est également appelé langage de script (JavaScript) avec l'implication qu'il est en quelque sorte plus facile de scripter que de programmer.</a:t>
            </a:r>
          </a:p>
          <a:p>
            <a:pPr algn="just">
              <a:buClr>
                <a:schemeClr val="tx2"/>
              </a:buClr>
              <a:buFont typeface="Symbol" panose="05050102010706020507" pitchFamily="18" charset="2"/>
              <a:buChar char="·"/>
            </a:pPr>
            <a:endParaRPr lang="fr-FR" sz="2177" dirty="0"/>
          </a:p>
          <a:p>
            <a:pPr algn="just">
              <a:buClr>
                <a:schemeClr val="tx2"/>
              </a:buClr>
              <a:buFont typeface="Symbol" panose="05050102010706020507" pitchFamily="18" charset="2"/>
              <a:buChar char="·"/>
            </a:pPr>
            <a:r>
              <a:rPr lang="fr-FR" sz="2177" dirty="0"/>
              <a:t>JavaScript a été créé par Netscape.</a:t>
            </a:r>
          </a:p>
          <a:p>
            <a:pPr marL="0" indent="0" algn="just">
              <a:buClr>
                <a:schemeClr val="tx2"/>
              </a:buClr>
              <a:buNone/>
            </a:pPr>
            <a:endParaRPr lang="fr-FR" sz="2177" dirty="0"/>
          </a:p>
          <a:p>
            <a:pPr algn="just">
              <a:buClr>
                <a:schemeClr val="tx2"/>
              </a:buClr>
              <a:buFont typeface="Symbol" panose="05050102010706020507" pitchFamily="18" charset="2"/>
              <a:buChar char="·"/>
            </a:pPr>
            <a:r>
              <a:rPr lang="fr-FR" sz="2177" dirty="0"/>
              <a:t>JavaScript n'est pas Java, les deux sont comparables en syntaxe, mais JAVA Script vous permet d'incorporer des fonctionnalités simples directement dans votre code HTML, plutôt que d'écrire du matériel à compiler comme avec JAVA. </a:t>
            </a:r>
            <a:endParaRPr lang="en-US" sz="2177" dirty="0">
              <a:solidFill>
                <a:schemeClr val="accent1"/>
              </a:solidFill>
            </a:endParaRPr>
          </a:p>
        </p:txBody>
      </p:sp>
    </p:spTree>
    <p:extLst>
      <p:ext uri="{BB962C8B-B14F-4D97-AF65-F5344CB8AC3E}">
        <p14:creationId xmlns:p14="http://schemas.microsoft.com/office/powerpoint/2010/main" val="638208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Rectangle 2"/>
          <p:cNvSpPr>
            <a:spLocks noGrp="1" noChangeArrowheads="1"/>
          </p:cNvSpPr>
          <p:nvPr>
            <p:ph type="title"/>
          </p:nvPr>
        </p:nvSpPr>
        <p:spPr bwMode="auto">
          <a:xfrm>
            <a:off x="1719269" y="-47857"/>
            <a:ext cx="8229627" cy="597325"/>
          </a:xfrm>
        </p:spPr>
        <p:txBody>
          <a:bodyPr/>
          <a:lstStyle/>
          <a:p>
            <a:pPr>
              <a:defRPr/>
            </a:pPr>
            <a:r>
              <a:rPr lang="en-US" sz="3266" b="1" dirty="0">
                <a:solidFill>
                  <a:schemeClr val="tx1">
                    <a:lumMod val="50000"/>
                    <a:lumOff val="50000"/>
                  </a:schemeClr>
                </a:solidFill>
                <a:latin typeface="Times New Roman" pitchFamily="18" charset="0"/>
                <a:cs typeface="Times New Roman" pitchFamily="18" charset="0"/>
              </a:rPr>
              <a:t>Les conditions</a:t>
            </a:r>
            <a:endParaRPr lang="en-US" sz="3266" b="1" cap="small" spc="-1" dirty="0">
              <a:solidFill>
                <a:srgbClr val="666666"/>
              </a:solidFill>
              <a:latin typeface="Arial"/>
              <a:ea typeface="+mn-ea"/>
              <a:cs typeface="+mn-cs"/>
            </a:endParaRPr>
          </a:p>
        </p:txBody>
      </p:sp>
      <p:sp>
        <p:nvSpPr>
          <p:cNvPr id="6" name="Content Placeholder 8">
            <a:extLst>
              <a:ext uri="{FF2B5EF4-FFF2-40B4-BE49-F238E27FC236}">
                <a16:creationId xmlns:a16="http://schemas.microsoft.com/office/drawing/2014/main" id="{CEE99404-23FD-4C5B-B9D4-ECD81A111DF1}"/>
              </a:ext>
            </a:extLst>
          </p:cNvPr>
          <p:cNvSpPr>
            <a:spLocks noGrp="1"/>
          </p:cNvSpPr>
          <p:nvPr>
            <p:ph idx="1"/>
          </p:nvPr>
        </p:nvSpPr>
        <p:spPr>
          <a:xfrm>
            <a:off x="2111215" y="946675"/>
            <a:ext cx="7154671" cy="3947455"/>
          </a:xfrm>
        </p:spPr>
        <p:txBody>
          <a:bodyPr>
            <a:normAutofit/>
          </a:bodyPr>
          <a:lstStyle/>
          <a:p>
            <a:pPr>
              <a:buClr>
                <a:schemeClr val="tx2"/>
              </a:buClr>
              <a:buFont typeface="Symbol" panose="05050102010706020507" pitchFamily="18" charset="2"/>
              <a:buChar char="·"/>
            </a:pPr>
            <a:r>
              <a:rPr lang="en-US" sz="2177" b="1" dirty="0">
                <a:solidFill>
                  <a:srgbClr val="004D4D"/>
                </a:solidFill>
                <a:latin typeface="Lucida Console" panose="020B0609040504020204" pitchFamily="49" charset="0"/>
              </a:rPr>
              <a:t>if (</a:t>
            </a:r>
            <a:r>
              <a:rPr lang="fr-FR" sz="2177" b="1" dirty="0">
                <a:solidFill>
                  <a:srgbClr val="004D4D"/>
                </a:solidFill>
                <a:latin typeface="Lucida Console" panose="020B0609040504020204" pitchFamily="49" charset="0"/>
              </a:rPr>
              <a:t>conditions</a:t>
            </a:r>
            <a:r>
              <a:rPr lang="en-US" sz="2177" b="1" dirty="0">
                <a:solidFill>
                  <a:srgbClr val="004D4D"/>
                </a:solidFill>
                <a:latin typeface="Lucida Console" panose="020B0609040504020204" pitchFamily="49" charset="0"/>
              </a:rPr>
              <a:t>) {} </a:t>
            </a:r>
            <a:r>
              <a:rPr lang="en-US" altLang="fr-FR" sz="2177" b="1" dirty="0">
                <a:solidFill>
                  <a:srgbClr val="004D4D"/>
                </a:solidFill>
                <a:latin typeface="Lucida Console" panose="020B0609040504020204" pitchFamily="49" charset="0"/>
              </a:rPr>
              <a:t>else if (conditions</a:t>
            </a:r>
            <a:r>
              <a:rPr lang="el-GR" altLang="fr-FR" sz="2177" b="1" dirty="0">
                <a:solidFill>
                  <a:srgbClr val="004D4D"/>
                </a:solidFill>
                <a:latin typeface="Lucida Console" panose="020B0609040504020204" pitchFamily="49" charset="0"/>
              </a:rPr>
              <a:t> ) </a:t>
            </a:r>
            <a:r>
              <a:rPr lang="en-US" sz="2177" b="1" dirty="0">
                <a:solidFill>
                  <a:srgbClr val="004D4D"/>
                </a:solidFill>
                <a:latin typeface="Lucida Console" panose="020B0609040504020204" pitchFamily="49" charset="0"/>
              </a:rPr>
              <a:t>else{}</a:t>
            </a:r>
            <a:endParaRPr lang="en-US" sz="2177" dirty="0"/>
          </a:p>
          <a:p>
            <a:pPr lvl="1">
              <a:buClr>
                <a:schemeClr val="tx2"/>
              </a:buClr>
              <a:buFont typeface="Wingdings" panose="05000000000000000000" pitchFamily="2" charset="2"/>
              <a:buChar char="§"/>
            </a:pPr>
            <a:r>
              <a:rPr lang="fr-FR" dirty="0"/>
              <a:t>la partie </a:t>
            </a:r>
            <a:r>
              <a:rPr lang="fr-FR" b="1" dirty="0" err="1"/>
              <a:t>else</a:t>
            </a:r>
            <a:r>
              <a:rPr lang="fr-FR" b="1" dirty="0"/>
              <a:t> </a:t>
            </a:r>
            <a:r>
              <a:rPr lang="fr-FR" dirty="0"/>
              <a:t>n’est pas obligatoire</a:t>
            </a:r>
            <a:endParaRPr lang="en-US" dirty="0"/>
          </a:p>
          <a:p>
            <a:pPr lvl="1">
              <a:buClr>
                <a:schemeClr val="tx2"/>
              </a:buClr>
              <a:buFont typeface="Wingdings" panose="05000000000000000000" pitchFamily="2" charset="2"/>
              <a:buChar char="§"/>
            </a:pPr>
            <a:r>
              <a:rPr lang="sv-SE" b="1" dirty="0"/>
              <a:t>false</a:t>
            </a:r>
            <a:r>
              <a:rPr lang="sv-SE" dirty="0"/>
              <a:t>, </a:t>
            </a:r>
            <a:r>
              <a:rPr lang="sv-SE" i="1" dirty="0"/>
              <a:t>0</a:t>
            </a:r>
            <a:r>
              <a:rPr lang="sv-SE" dirty="0"/>
              <a:t>, </a:t>
            </a:r>
            <a:r>
              <a:rPr lang="sv-SE" i="1" dirty="0"/>
              <a:t>""</a:t>
            </a:r>
            <a:r>
              <a:rPr lang="sv-SE" dirty="0"/>
              <a:t>, </a:t>
            </a:r>
            <a:r>
              <a:rPr lang="sv-SE" b="1" dirty="0"/>
              <a:t>NaN</a:t>
            </a:r>
            <a:r>
              <a:rPr lang="sv-SE" dirty="0"/>
              <a:t>, </a:t>
            </a:r>
            <a:r>
              <a:rPr lang="sv-SE" b="1" dirty="0"/>
              <a:t>null</a:t>
            </a:r>
            <a:r>
              <a:rPr lang="sv-SE" dirty="0"/>
              <a:t>, </a:t>
            </a:r>
            <a:r>
              <a:rPr lang="sv-SE" b="1" dirty="0"/>
              <a:t>undefined </a:t>
            </a:r>
            <a:r>
              <a:rPr lang="sv-SE" dirty="0"/>
              <a:t>valent </a:t>
            </a:r>
            <a:r>
              <a:rPr lang="sv-SE" b="1" dirty="0"/>
              <a:t>false</a:t>
            </a:r>
            <a:r>
              <a:rPr lang="sv-SE" dirty="0"/>
              <a:t>,</a:t>
            </a:r>
          </a:p>
          <a:p>
            <a:pPr marL="674004" lvl="1" indent="-311079">
              <a:buClr>
                <a:schemeClr val="tx2"/>
              </a:buClr>
              <a:buFont typeface="Wingdings" panose="05000000000000000000" pitchFamily="2" charset="2"/>
              <a:buChar char="§"/>
            </a:pPr>
            <a:r>
              <a:rPr lang="fr-FR" dirty="0"/>
              <a:t>     tout le reste vaut </a:t>
            </a:r>
            <a:r>
              <a:rPr lang="fr-FR" b="1" dirty="0" err="1"/>
              <a:t>true</a:t>
            </a:r>
            <a:endParaRPr lang="fr-FR" b="1" dirty="0"/>
          </a:p>
          <a:p>
            <a:pPr lvl="1">
              <a:buClr>
                <a:schemeClr val="tx2"/>
              </a:buClr>
              <a:buFont typeface="Wingdings" panose="05000000000000000000" pitchFamily="2" charset="2"/>
              <a:buChar char="§"/>
            </a:pPr>
            <a:r>
              <a:rPr lang="fr-FR" dirty="0"/>
              <a:t>Egalité</a:t>
            </a:r>
            <a:r>
              <a:rPr lang="en-US" dirty="0"/>
              <a:t> : ==, !=</a:t>
            </a:r>
          </a:p>
          <a:p>
            <a:pPr lvl="1">
              <a:buClr>
                <a:schemeClr val="tx2"/>
              </a:buClr>
              <a:buFont typeface="Wingdings" panose="05000000000000000000" pitchFamily="2" charset="2"/>
              <a:buChar char="§"/>
            </a:pPr>
            <a:r>
              <a:rPr lang="fr-FR" dirty="0"/>
              <a:t>inférieur</a:t>
            </a:r>
            <a:r>
              <a:rPr lang="en-US" dirty="0"/>
              <a:t>, </a:t>
            </a:r>
            <a:r>
              <a:rPr lang="fr-FR" dirty="0"/>
              <a:t>supérieur</a:t>
            </a:r>
            <a:r>
              <a:rPr lang="en-US" dirty="0"/>
              <a:t> : =&lt;, &gt;=, &gt;, &lt;</a:t>
            </a:r>
          </a:p>
          <a:p>
            <a:pPr lvl="1">
              <a:buClr>
                <a:schemeClr val="tx2"/>
              </a:buClr>
              <a:buFont typeface="Wingdings" panose="05000000000000000000" pitchFamily="2" charset="2"/>
              <a:buChar char="§"/>
            </a:pPr>
            <a:r>
              <a:rPr lang="fr-FR" dirty="0"/>
              <a:t>Identique à : ===, !== (teste valeur et type)</a:t>
            </a:r>
          </a:p>
          <a:p>
            <a:pPr marL="777697" lvl="2" indent="0">
              <a:buClr>
                <a:schemeClr val="accent6"/>
              </a:buClr>
              <a:buNone/>
            </a:pPr>
            <a:r>
              <a:rPr lang="en-US" sz="2177" dirty="0"/>
              <a:t>('1' == 1) // true</a:t>
            </a:r>
          </a:p>
          <a:p>
            <a:pPr marL="777697" lvl="2" indent="0">
              <a:buClr>
                <a:schemeClr val="accent6"/>
              </a:buClr>
              <a:buNone/>
            </a:pPr>
            <a:r>
              <a:rPr lang="en-US" sz="2177" dirty="0"/>
              <a:t>('1' === 1) // false </a:t>
            </a:r>
          </a:p>
          <a:p>
            <a:endParaRPr lang="en-US" dirty="0"/>
          </a:p>
          <a:p>
            <a:pPr marL="0" indent="0">
              <a:buNone/>
            </a:pPr>
            <a:endParaRPr lang="en-US" dirty="0"/>
          </a:p>
        </p:txBody>
      </p:sp>
    </p:spTree>
    <p:extLst>
      <p:ext uri="{BB962C8B-B14F-4D97-AF65-F5344CB8AC3E}">
        <p14:creationId xmlns:p14="http://schemas.microsoft.com/office/powerpoint/2010/main" val="4046019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Rectangle 2"/>
          <p:cNvSpPr>
            <a:spLocks noGrp="1" noChangeArrowheads="1"/>
          </p:cNvSpPr>
          <p:nvPr>
            <p:ph type="title"/>
          </p:nvPr>
        </p:nvSpPr>
        <p:spPr bwMode="auto">
          <a:xfrm>
            <a:off x="1719269" y="-47857"/>
            <a:ext cx="8229627" cy="597325"/>
          </a:xfrm>
        </p:spPr>
        <p:txBody>
          <a:bodyPr/>
          <a:lstStyle/>
          <a:p>
            <a:pPr>
              <a:defRPr/>
            </a:pPr>
            <a:r>
              <a:rPr lang="en-US" sz="3266" b="1" dirty="0">
                <a:solidFill>
                  <a:schemeClr val="tx1">
                    <a:lumMod val="50000"/>
                    <a:lumOff val="50000"/>
                  </a:schemeClr>
                </a:solidFill>
                <a:latin typeface="Times New Roman" pitchFamily="18" charset="0"/>
                <a:cs typeface="Times New Roman" pitchFamily="18" charset="0"/>
              </a:rPr>
              <a:t>les conditions</a:t>
            </a:r>
            <a:endParaRPr lang="en-US" sz="3266" cap="small" spc="-1" dirty="0">
              <a:solidFill>
                <a:srgbClr val="666666"/>
              </a:solidFill>
              <a:latin typeface="Arial"/>
              <a:ea typeface="+mn-ea"/>
              <a:cs typeface="+mn-cs"/>
            </a:endParaRPr>
          </a:p>
        </p:txBody>
      </p:sp>
      <p:graphicFrame>
        <p:nvGraphicFramePr>
          <p:cNvPr id="5" name="Table 4">
            <a:extLst>
              <a:ext uri="{FF2B5EF4-FFF2-40B4-BE49-F238E27FC236}">
                <a16:creationId xmlns:a16="http://schemas.microsoft.com/office/drawing/2014/main" id="{6E9B9FFB-96FA-42C5-9E96-5EAE3EC7903C}"/>
              </a:ext>
            </a:extLst>
          </p:cNvPr>
          <p:cNvGraphicFramePr>
            <a:graphicFrameLocks noGrp="1"/>
          </p:cNvGraphicFramePr>
          <p:nvPr>
            <p:extLst/>
          </p:nvPr>
        </p:nvGraphicFramePr>
        <p:xfrm>
          <a:off x="1719269" y="1077323"/>
          <a:ext cx="8763000" cy="2159920"/>
        </p:xfrm>
        <a:graphic>
          <a:graphicData uri="http://schemas.openxmlformats.org/drawingml/2006/table">
            <a:tbl>
              <a:tblPr firstRow="1" bandRow="1">
                <a:tableStyleId>{5FD0F851-EC5A-4D38-B0AD-8093EC10F338}</a:tableStyleId>
              </a:tblPr>
              <a:tblGrid>
                <a:gridCol w="8763000">
                  <a:extLst>
                    <a:ext uri="{9D8B030D-6E8A-4147-A177-3AD203B41FA5}">
                      <a16:colId xmlns:a16="http://schemas.microsoft.com/office/drawing/2014/main" val="20000"/>
                    </a:ext>
                  </a:extLst>
                </a:gridCol>
              </a:tblGrid>
              <a:tr h="52002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dirty="0">
                          <a:solidFill>
                            <a:schemeClr val="tx1">
                              <a:lumMod val="50000"/>
                              <a:lumOff val="50000"/>
                            </a:schemeClr>
                          </a:solidFill>
                        </a:rPr>
                        <a:t>Exercise</a:t>
                      </a:r>
                      <a:r>
                        <a:rPr lang="en-US" sz="2800" b="1" baseline="0" dirty="0">
                          <a:solidFill>
                            <a:schemeClr val="tx1">
                              <a:lumMod val="50000"/>
                              <a:lumOff val="50000"/>
                            </a:schemeClr>
                          </a:solidFill>
                        </a:rPr>
                        <a:t> 3</a:t>
                      </a:r>
                      <a:endParaRPr lang="en-US" sz="2800" b="1" i="0" kern="1200" dirty="0">
                        <a:solidFill>
                          <a:schemeClr val="lt1"/>
                        </a:solidFill>
                        <a:effectLst/>
                        <a:latin typeface="+mn-lt"/>
                        <a:ea typeface="+mn-ea"/>
                        <a:cs typeface="+mn-cs"/>
                      </a:endParaRPr>
                    </a:p>
                  </a:txBody>
                  <a:tcPr/>
                </a:tc>
                <a:extLst>
                  <a:ext uri="{0D108BD9-81ED-4DB2-BD59-A6C34878D82A}">
                    <a16:rowId xmlns:a16="http://schemas.microsoft.com/office/drawing/2014/main" val="10000"/>
                  </a:ext>
                </a:extLst>
              </a:tr>
              <a:tr h="1639891">
                <a:tc>
                  <a:txBody>
                    <a:bodyPr/>
                    <a:lstStyle/>
                    <a:p>
                      <a:pPr algn="just">
                        <a:buClr>
                          <a:schemeClr val="tx2"/>
                        </a:buClr>
                        <a:buFont typeface="Symbol" panose="05050102010706020507" pitchFamily="18" charset="2"/>
                        <a:buChar char="·"/>
                      </a:pPr>
                      <a:r>
                        <a:rPr lang="fr-FR" sz="2500" dirty="0"/>
                        <a:t>Demander le nom de l'utilisateur au chargement de la page. Demander ensuite une confirmation du nom de l'utilisateur. Si le nom est confirmé, afficher ce dernier dans une boîte de dialogue</a:t>
                      </a:r>
                      <a:endParaRPr lang="en-US" sz="25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33007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Rectangle 2"/>
          <p:cNvSpPr>
            <a:spLocks noGrp="1" noChangeArrowheads="1"/>
          </p:cNvSpPr>
          <p:nvPr>
            <p:ph type="title"/>
          </p:nvPr>
        </p:nvSpPr>
        <p:spPr bwMode="auto">
          <a:xfrm>
            <a:off x="1719269" y="-47857"/>
            <a:ext cx="8229627" cy="597325"/>
          </a:xfrm>
        </p:spPr>
        <p:txBody>
          <a:bodyPr/>
          <a:lstStyle/>
          <a:p>
            <a:pPr>
              <a:defRPr/>
            </a:pPr>
            <a:r>
              <a:rPr lang="en-US" sz="3266" b="1" dirty="0">
                <a:solidFill>
                  <a:schemeClr val="tx1">
                    <a:lumMod val="50000"/>
                    <a:lumOff val="50000"/>
                  </a:schemeClr>
                </a:solidFill>
                <a:latin typeface="Times New Roman" pitchFamily="18" charset="0"/>
                <a:cs typeface="Times New Roman" pitchFamily="18" charset="0"/>
              </a:rPr>
              <a:t>les conditions</a:t>
            </a:r>
            <a:endParaRPr lang="en-US" sz="2903" cap="small" spc="-1" dirty="0">
              <a:solidFill>
                <a:srgbClr val="666666"/>
              </a:solidFill>
              <a:latin typeface="Arial"/>
              <a:ea typeface="+mn-ea"/>
              <a:cs typeface="+mn-cs"/>
            </a:endParaRPr>
          </a:p>
        </p:txBody>
      </p:sp>
      <p:graphicFrame>
        <p:nvGraphicFramePr>
          <p:cNvPr id="15" name="Table 14">
            <a:extLst>
              <a:ext uri="{FF2B5EF4-FFF2-40B4-BE49-F238E27FC236}">
                <a16:creationId xmlns:a16="http://schemas.microsoft.com/office/drawing/2014/main" id="{B7DF20DB-06DD-4C35-9FB8-7A093194A0C9}"/>
              </a:ext>
            </a:extLst>
          </p:cNvPr>
          <p:cNvGraphicFramePr>
            <a:graphicFrameLocks noGrp="1"/>
          </p:cNvGraphicFramePr>
          <p:nvPr>
            <p:extLst/>
          </p:nvPr>
        </p:nvGraphicFramePr>
        <p:xfrm>
          <a:off x="1664761" y="855806"/>
          <a:ext cx="8763000" cy="478553"/>
        </p:xfrm>
        <a:graphic>
          <a:graphicData uri="http://schemas.openxmlformats.org/drawingml/2006/table">
            <a:tbl>
              <a:tblPr firstRow="1" bandRow="1">
                <a:tableStyleId>{F5AB1C69-6EDB-4FF4-983F-18BD219EF322}</a:tableStyleId>
              </a:tblPr>
              <a:tblGrid>
                <a:gridCol w="8763000">
                  <a:extLst>
                    <a:ext uri="{9D8B030D-6E8A-4147-A177-3AD203B41FA5}">
                      <a16:colId xmlns:a16="http://schemas.microsoft.com/office/drawing/2014/main" val="20000"/>
                    </a:ext>
                  </a:extLst>
                </a:gridCol>
              </a:tblGrid>
              <a:tr h="4785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500" b="1" dirty="0">
                          <a:solidFill>
                            <a:schemeClr val="tx1">
                              <a:lumMod val="50000"/>
                              <a:lumOff val="50000"/>
                            </a:schemeClr>
                          </a:solidFill>
                        </a:rPr>
                        <a:t>Exercise 3: solution</a:t>
                      </a:r>
                    </a:p>
                  </a:txBody>
                  <a:tcPr>
                    <a:solidFill>
                      <a:schemeClr val="accent5">
                        <a:lumMod val="40000"/>
                        <a:lumOff val="60000"/>
                      </a:schemeClr>
                    </a:solidFill>
                  </a:tcPr>
                </a:tc>
                <a:extLst>
                  <a:ext uri="{0D108BD9-81ED-4DB2-BD59-A6C34878D82A}">
                    <a16:rowId xmlns:a16="http://schemas.microsoft.com/office/drawing/2014/main" val="10000"/>
                  </a:ext>
                </a:extLst>
              </a:tr>
            </a:tbl>
          </a:graphicData>
        </a:graphic>
      </p:graphicFrame>
      <p:sp>
        <p:nvSpPr>
          <p:cNvPr id="12" name="Text Box 5">
            <a:extLst>
              <a:ext uri="{FF2B5EF4-FFF2-40B4-BE49-F238E27FC236}">
                <a16:creationId xmlns:a16="http://schemas.microsoft.com/office/drawing/2014/main" id="{698829D1-9E47-4E28-88C1-88A231FB43CC}"/>
              </a:ext>
            </a:extLst>
          </p:cNvPr>
          <p:cNvSpPr>
            <a:spLocks/>
          </p:cNvSpPr>
          <p:nvPr/>
        </p:nvSpPr>
        <p:spPr bwMode="auto">
          <a:xfrm>
            <a:off x="2470499" y="1991864"/>
            <a:ext cx="7251003" cy="2353914"/>
          </a:xfrm>
          <a:prstGeom prst="rect">
            <a:avLst/>
          </a:prstGeom>
          <a:solidFill>
            <a:srgbClr val="CCECFF"/>
          </a:solidFill>
          <a:ln>
            <a:noFill/>
          </a:ln>
          <a:effectLst>
            <a:outerShdw dist="35921" dir="2700000" algn="ctr" rotWithShape="0">
              <a:schemeClr val="bg2"/>
            </a:outerShdw>
          </a:effectLst>
        </p:spPr>
        <p:txBody>
          <a:bodyPr wrap="square">
            <a:spAutoFit/>
          </a:bodyPr>
          <a:lstStyle/>
          <a:p>
            <a:endParaRPr lang="en-US" sz="1633" dirty="0">
              <a:solidFill>
                <a:srgbClr val="0000FF"/>
              </a:solidFill>
              <a:latin typeface="Courier New" panose="02070309020205020404" pitchFamily="49" charset="0"/>
            </a:endParaRPr>
          </a:p>
          <a:p>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a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prompt</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"Donnez votre nom : "</a:t>
            </a:r>
            <a:r>
              <a:rPr lang="fr-FR" sz="1633" b="1" dirty="0">
                <a:solidFill>
                  <a:srgbClr val="000000"/>
                </a:solidFill>
                <a:latin typeface="Courier New" panose="02070309020205020404" pitchFamily="49" charset="0"/>
              </a:rPr>
              <a:t>);</a:t>
            </a:r>
          </a:p>
          <a:p>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b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prompt</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"confirmez votre nom :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b="1" i="1" dirty="0">
                <a:solidFill>
                  <a:srgbClr val="000080"/>
                </a:solidFill>
                <a:latin typeface="Courier New" panose="02070309020205020404" pitchFamily="49" charset="0"/>
              </a:rPr>
              <a:t>if</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a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b</a:t>
            </a:r>
            <a:r>
              <a:rPr lang="fr-FR" sz="1633" b="1" dirty="0">
                <a:solidFill>
                  <a:srgbClr val="000000"/>
                </a:solidFill>
                <a:latin typeface="Courier New" panose="02070309020205020404" pitchFamily="49" charset="0"/>
              </a:rPr>
              <a:t>){</a:t>
            </a:r>
          </a:p>
          <a:p>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alert</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"Le nom est :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a</a:t>
            </a:r>
            <a:r>
              <a:rPr lang="fr-FR" sz="1633" b="1" dirty="0">
                <a:solidFill>
                  <a:srgbClr val="000000"/>
                </a:solidFill>
                <a:latin typeface="Courier New" panose="02070309020205020404" pitchFamily="49" charset="0"/>
              </a:rPr>
              <a:t>);</a:t>
            </a:r>
          </a:p>
          <a:p>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b="1" i="1" dirty="0" err="1">
                <a:solidFill>
                  <a:srgbClr val="000080"/>
                </a:solidFill>
                <a:latin typeface="Courier New" panose="02070309020205020404" pitchFamily="49" charset="0"/>
              </a:rPr>
              <a:t>else</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p>
          <a:p>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alert</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a:t>
            </a:r>
            <a:r>
              <a:rPr lang="fr-FR" sz="1633" dirty="0" err="1">
                <a:solidFill>
                  <a:srgbClr val="808080"/>
                </a:solidFill>
                <a:latin typeface="Courier New" panose="02070309020205020404" pitchFamily="49" charset="0"/>
              </a:rPr>
              <a:t>Error</a:t>
            </a:r>
            <a:r>
              <a:rPr lang="fr-FR" sz="1633" dirty="0">
                <a:solidFill>
                  <a:srgbClr val="808080"/>
                </a:solidFill>
                <a:latin typeface="Courier New" panose="02070309020205020404" pitchFamily="49" charset="0"/>
              </a:rPr>
              <a:t>"</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b="1" dirty="0">
                <a:solidFill>
                  <a:srgbClr val="000000"/>
                </a:solidFill>
                <a:latin typeface="Courier New" panose="02070309020205020404" pitchFamily="49" charset="0"/>
              </a:rPr>
              <a:t>}</a:t>
            </a:r>
            <a:endParaRPr lang="fr-FR" sz="1633" dirty="0">
              <a:solidFill>
                <a:srgbClr val="000000"/>
              </a:solidFill>
              <a:latin typeface="Courier New" panose="02070309020205020404" pitchFamily="49" charset="0"/>
            </a:endParaRPr>
          </a:p>
        </p:txBody>
      </p:sp>
      <p:sp>
        <p:nvSpPr>
          <p:cNvPr id="14" name="Text Box 6">
            <a:extLst>
              <a:ext uri="{FF2B5EF4-FFF2-40B4-BE49-F238E27FC236}">
                <a16:creationId xmlns:a16="http://schemas.microsoft.com/office/drawing/2014/main" id="{8DE1EA6C-3C7D-4D8F-9717-56BCB935B718}"/>
              </a:ext>
            </a:extLst>
          </p:cNvPr>
          <p:cNvSpPr>
            <a:spLocks/>
          </p:cNvSpPr>
          <p:nvPr/>
        </p:nvSpPr>
        <p:spPr bwMode="auto">
          <a:xfrm>
            <a:off x="7892420" y="1973753"/>
            <a:ext cx="1658261" cy="371512"/>
          </a:xfrm>
          <a:prstGeom prst="rect">
            <a:avLst/>
          </a:prstGeom>
          <a:noFill/>
          <a:ln w="9525">
            <a:solidFill>
              <a:schemeClr val="tx1"/>
            </a:solidFill>
            <a:miter lim="800000"/>
            <a:headEnd/>
            <a:tailEnd/>
          </a:ln>
        </p:spPr>
        <p:txBody>
          <a:bodyPr wrap="square">
            <a:spAutoFit/>
          </a:bodyPr>
          <a:lstStyle/>
          <a:p>
            <a:pPr>
              <a:defRPr/>
            </a:pPr>
            <a:r>
              <a:rPr lang="fr-FR" sz="1814" dirty="0" err="1">
                <a:solidFill>
                  <a:schemeClr val="accent2"/>
                </a:solidFill>
              </a:rPr>
              <a:t>javaScript</a:t>
            </a:r>
            <a:endParaRPr sz="1633" dirty="0">
              <a:solidFill>
                <a:schemeClr val="accent2"/>
              </a:solidFill>
            </a:endParaRPr>
          </a:p>
        </p:txBody>
      </p:sp>
    </p:spTree>
    <p:extLst>
      <p:ext uri="{BB962C8B-B14F-4D97-AF65-F5344CB8AC3E}">
        <p14:creationId xmlns:p14="http://schemas.microsoft.com/office/powerpoint/2010/main" val="2502304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Rectangle 2"/>
          <p:cNvSpPr>
            <a:spLocks noGrp="1" noChangeArrowheads="1"/>
          </p:cNvSpPr>
          <p:nvPr>
            <p:ph type="title"/>
          </p:nvPr>
        </p:nvSpPr>
        <p:spPr bwMode="auto">
          <a:xfrm>
            <a:off x="1719269" y="-47857"/>
            <a:ext cx="8229627" cy="597325"/>
          </a:xfrm>
        </p:spPr>
        <p:txBody>
          <a:bodyPr/>
          <a:lstStyle/>
          <a:p>
            <a:pPr>
              <a:defRPr/>
            </a:pPr>
            <a:r>
              <a:rPr lang="en-US" sz="3266" b="1" dirty="0">
                <a:solidFill>
                  <a:schemeClr val="tx1">
                    <a:lumMod val="50000"/>
                    <a:lumOff val="50000"/>
                  </a:schemeClr>
                </a:solidFill>
                <a:latin typeface="Times New Roman" pitchFamily="18" charset="0"/>
                <a:cs typeface="Times New Roman" pitchFamily="18" charset="0"/>
              </a:rPr>
              <a:t>les conditions</a:t>
            </a:r>
            <a:endParaRPr lang="en-US" sz="3266" cap="small" spc="-1" dirty="0">
              <a:solidFill>
                <a:srgbClr val="666666"/>
              </a:solidFill>
              <a:latin typeface="Arial"/>
              <a:ea typeface="+mn-ea"/>
              <a:cs typeface="+mn-cs"/>
            </a:endParaRPr>
          </a:p>
        </p:txBody>
      </p:sp>
      <p:graphicFrame>
        <p:nvGraphicFramePr>
          <p:cNvPr id="5" name="Table 4">
            <a:extLst>
              <a:ext uri="{FF2B5EF4-FFF2-40B4-BE49-F238E27FC236}">
                <a16:creationId xmlns:a16="http://schemas.microsoft.com/office/drawing/2014/main" id="{6E9B9FFB-96FA-42C5-9E96-5EAE3EC7903C}"/>
              </a:ext>
            </a:extLst>
          </p:cNvPr>
          <p:cNvGraphicFramePr>
            <a:graphicFrameLocks noGrp="1"/>
          </p:cNvGraphicFramePr>
          <p:nvPr>
            <p:extLst/>
          </p:nvPr>
        </p:nvGraphicFramePr>
        <p:xfrm>
          <a:off x="1719269" y="1077323"/>
          <a:ext cx="8763000" cy="2159920"/>
        </p:xfrm>
        <a:graphic>
          <a:graphicData uri="http://schemas.openxmlformats.org/drawingml/2006/table">
            <a:tbl>
              <a:tblPr firstRow="1" bandRow="1">
                <a:tableStyleId>{5FD0F851-EC5A-4D38-B0AD-8093EC10F338}</a:tableStyleId>
              </a:tblPr>
              <a:tblGrid>
                <a:gridCol w="8763000">
                  <a:extLst>
                    <a:ext uri="{9D8B030D-6E8A-4147-A177-3AD203B41FA5}">
                      <a16:colId xmlns:a16="http://schemas.microsoft.com/office/drawing/2014/main" val="20000"/>
                    </a:ext>
                  </a:extLst>
                </a:gridCol>
              </a:tblGrid>
              <a:tr h="52002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dirty="0">
                          <a:solidFill>
                            <a:schemeClr val="tx1">
                              <a:lumMod val="50000"/>
                              <a:lumOff val="50000"/>
                            </a:schemeClr>
                          </a:solidFill>
                        </a:rPr>
                        <a:t>Exercise</a:t>
                      </a:r>
                      <a:r>
                        <a:rPr lang="en-US" sz="2800" b="1" baseline="0" dirty="0">
                          <a:solidFill>
                            <a:schemeClr val="tx1">
                              <a:lumMod val="50000"/>
                              <a:lumOff val="50000"/>
                            </a:schemeClr>
                          </a:solidFill>
                        </a:rPr>
                        <a:t> 4</a:t>
                      </a:r>
                      <a:endParaRPr lang="en-US" sz="2800" b="1" i="0" kern="1200" dirty="0">
                        <a:solidFill>
                          <a:schemeClr val="lt1"/>
                        </a:solidFill>
                        <a:effectLst/>
                        <a:latin typeface="+mn-lt"/>
                        <a:ea typeface="+mn-ea"/>
                        <a:cs typeface="+mn-cs"/>
                      </a:endParaRPr>
                    </a:p>
                  </a:txBody>
                  <a:tcPr/>
                </a:tc>
                <a:extLst>
                  <a:ext uri="{0D108BD9-81ED-4DB2-BD59-A6C34878D82A}">
                    <a16:rowId xmlns:a16="http://schemas.microsoft.com/office/drawing/2014/main" val="10000"/>
                  </a:ext>
                </a:extLst>
              </a:tr>
              <a:tr h="1639891">
                <a:tc>
                  <a:txBody>
                    <a:bodyPr/>
                    <a:lstStyle/>
                    <a:p>
                      <a:pPr algn="just">
                        <a:buClr>
                          <a:schemeClr val="tx2"/>
                        </a:buClr>
                        <a:buFont typeface="Symbol" panose="05050102010706020507" pitchFamily="18" charset="2"/>
                        <a:buChar char="·"/>
                      </a:pPr>
                      <a:r>
                        <a:rPr lang="fr-FR" sz="2500" dirty="0"/>
                        <a:t>Ecrire un script permettant de résoudre une équation du second degré : a𝑥^2+bx+c=0. Ce script  devra demander à l’utilisateur les valeurs de a, b et c ; puis donner le résultat. </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33200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Rectangle 2"/>
          <p:cNvSpPr>
            <a:spLocks noGrp="1" noChangeArrowheads="1"/>
          </p:cNvSpPr>
          <p:nvPr>
            <p:ph type="title"/>
          </p:nvPr>
        </p:nvSpPr>
        <p:spPr bwMode="auto">
          <a:xfrm>
            <a:off x="1719269" y="-47857"/>
            <a:ext cx="8229627" cy="597325"/>
          </a:xfrm>
        </p:spPr>
        <p:txBody>
          <a:bodyPr/>
          <a:lstStyle/>
          <a:p>
            <a:pPr>
              <a:defRPr/>
            </a:pPr>
            <a:r>
              <a:rPr lang="en-US" sz="3266" b="1" dirty="0">
                <a:solidFill>
                  <a:schemeClr val="tx1">
                    <a:lumMod val="50000"/>
                    <a:lumOff val="50000"/>
                  </a:schemeClr>
                </a:solidFill>
                <a:latin typeface="Times New Roman" pitchFamily="18" charset="0"/>
                <a:cs typeface="Times New Roman" pitchFamily="18" charset="0"/>
              </a:rPr>
              <a:t>les conditions</a:t>
            </a:r>
            <a:endParaRPr lang="en-US" sz="2903" cap="small" spc="-1" dirty="0">
              <a:solidFill>
                <a:srgbClr val="666666"/>
              </a:solidFill>
              <a:latin typeface="Arial"/>
              <a:ea typeface="+mn-ea"/>
              <a:cs typeface="+mn-cs"/>
            </a:endParaRPr>
          </a:p>
        </p:txBody>
      </p:sp>
      <p:graphicFrame>
        <p:nvGraphicFramePr>
          <p:cNvPr id="15" name="Table 14">
            <a:extLst>
              <a:ext uri="{FF2B5EF4-FFF2-40B4-BE49-F238E27FC236}">
                <a16:creationId xmlns:a16="http://schemas.microsoft.com/office/drawing/2014/main" id="{B7DF20DB-06DD-4C35-9FB8-7A093194A0C9}"/>
              </a:ext>
            </a:extLst>
          </p:cNvPr>
          <p:cNvGraphicFramePr>
            <a:graphicFrameLocks noGrp="1"/>
          </p:cNvGraphicFramePr>
          <p:nvPr>
            <p:extLst/>
          </p:nvPr>
        </p:nvGraphicFramePr>
        <p:xfrm>
          <a:off x="1523521" y="758994"/>
          <a:ext cx="8763000" cy="478553"/>
        </p:xfrm>
        <a:graphic>
          <a:graphicData uri="http://schemas.openxmlformats.org/drawingml/2006/table">
            <a:tbl>
              <a:tblPr firstRow="1" bandRow="1">
                <a:tableStyleId>{F5AB1C69-6EDB-4FF4-983F-18BD219EF322}</a:tableStyleId>
              </a:tblPr>
              <a:tblGrid>
                <a:gridCol w="8763000">
                  <a:extLst>
                    <a:ext uri="{9D8B030D-6E8A-4147-A177-3AD203B41FA5}">
                      <a16:colId xmlns:a16="http://schemas.microsoft.com/office/drawing/2014/main" val="20000"/>
                    </a:ext>
                  </a:extLst>
                </a:gridCol>
              </a:tblGrid>
              <a:tr h="4785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500" b="1" dirty="0">
                          <a:solidFill>
                            <a:schemeClr val="tx1">
                              <a:lumMod val="50000"/>
                              <a:lumOff val="50000"/>
                            </a:schemeClr>
                          </a:solidFill>
                        </a:rPr>
                        <a:t>Exercise 4: solution</a:t>
                      </a:r>
                    </a:p>
                  </a:txBody>
                  <a:tcPr>
                    <a:solidFill>
                      <a:schemeClr val="accent5">
                        <a:lumMod val="40000"/>
                        <a:lumOff val="60000"/>
                      </a:schemeClr>
                    </a:solidFill>
                  </a:tcPr>
                </a:tc>
                <a:extLst>
                  <a:ext uri="{0D108BD9-81ED-4DB2-BD59-A6C34878D82A}">
                    <a16:rowId xmlns:a16="http://schemas.microsoft.com/office/drawing/2014/main" val="10000"/>
                  </a:ext>
                </a:extLst>
              </a:tr>
            </a:tbl>
          </a:graphicData>
        </a:graphic>
      </p:graphicFrame>
      <p:sp>
        <p:nvSpPr>
          <p:cNvPr id="6" name="Text Box 5">
            <a:extLst>
              <a:ext uri="{FF2B5EF4-FFF2-40B4-BE49-F238E27FC236}">
                <a16:creationId xmlns:a16="http://schemas.microsoft.com/office/drawing/2014/main" id="{71AF9DB8-2C8B-467D-963E-65612BC16205}"/>
              </a:ext>
            </a:extLst>
          </p:cNvPr>
          <p:cNvSpPr>
            <a:spLocks/>
          </p:cNvSpPr>
          <p:nvPr/>
        </p:nvSpPr>
        <p:spPr bwMode="auto">
          <a:xfrm>
            <a:off x="1980566" y="1255658"/>
            <a:ext cx="7251003" cy="5089663"/>
          </a:xfrm>
          <a:prstGeom prst="rect">
            <a:avLst/>
          </a:prstGeom>
          <a:solidFill>
            <a:srgbClr val="CCECFF"/>
          </a:solidFill>
          <a:ln>
            <a:noFill/>
          </a:ln>
          <a:effectLst>
            <a:outerShdw dist="35921" dir="2700000" algn="ctr" rotWithShape="0">
              <a:schemeClr val="bg2"/>
            </a:outerShdw>
          </a:effectLst>
        </p:spPr>
        <p:txBody>
          <a:bodyPr wrap="square">
            <a:spAutoFit/>
          </a:bodyPr>
          <a:lstStyle/>
          <a:p>
            <a:endParaRPr lang="en-US" sz="1633" dirty="0">
              <a:solidFill>
                <a:srgbClr val="0000FF"/>
              </a:solidFill>
              <a:latin typeface="Courier New" panose="02070309020205020404" pitchFamily="49" charset="0"/>
            </a:endParaRPr>
          </a:p>
          <a:p>
            <a:r>
              <a:rPr lang="en-US" sz="1814" b="1" i="1" dirty="0">
                <a:solidFill>
                  <a:srgbClr val="000080"/>
                </a:solidFill>
                <a:latin typeface="Courier New" panose="02070309020205020404" pitchFamily="49" charset="0"/>
              </a:rPr>
              <a:t>var</a:t>
            </a:r>
            <a:r>
              <a:rPr lang="en-US" sz="1814" dirty="0">
                <a:solidFill>
                  <a:srgbClr val="000000"/>
                </a:solidFill>
                <a:latin typeface="Courier New" panose="02070309020205020404" pitchFamily="49" charset="0"/>
              </a:rPr>
              <a:t> a</a:t>
            </a:r>
            <a:r>
              <a:rPr lang="en-US" sz="1814" b="1" dirty="0">
                <a:solidFill>
                  <a:srgbClr val="000000"/>
                </a:solidFill>
                <a:latin typeface="Courier New" panose="02070309020205020404" pitchFamily="49" charset="0"/>
              </a:rPr>
              <a:t>,</a:t>
            </a:r>
            <a:r>
              <a:rPr lang="en-US" sz="1814" dirty="0">
                <a:solidFill>
                  <a:srgbClr val="000000"/>
                </a:solidFill>
                <a:latin typeface="Courier New" panose="02070309020205020404" pitchFamily="49" charset="0"/>
              </a:rPr>
              <a:t> b</a:t>
            </a:r>
            <a:r>
              <a:rPr lang="en-US" sz="1814" b="1" dirty="0">
                <a:solidFill>
                  <a:srgbClr val="000000"/>
                </a:solidFill>
                <a:latin typeface="Courier New" panose="02070309020205020404" pitchFamily="49" charset="0"/>
              </a:rPr>
              <a:t>,</a:t>
            </a:r>
            <a:r>
              <a:rPr lang="en-US" sz="1814" dirty="0">
                <a:solidFill>
                  <a:srgbClr val="000000"/>
                </a:solidFill>
                <a:latin typeface="Courier New" panose="02070309020205020404" pitchFamily="49" charset="0"/>
              </a:rPr>
              <a:t> c</a:t>
            </a:r>
            <a:r>
              <a:rPr lang="en-US" sz="1814" b="1" dirty="0">
                <a:solidFill>
                  <a:srgbClr val="000000"/>
                </a:solidFill>
                <a:latin typeface="Courier New" panose="02070309020205020404" pitchFamily="49" charset="0"/>
              </a:rPr>
              <a:t>,</a:t>
            </a:r>
            <a:r>
              <a:rPr lang="en-US" sz="1814" dirty="0">
                <a:solidFill>
                  <a:srgbClr val="000000"/>
                </a:solidFill>
                <a:latin typeface="Courier New" panose="02070309020205020404" pitchFamily="49" charset="0"/>
              </a:rPr>
              <a:t> </a:t>
            </a:r>
            <a:r>
              <a:rPr lang="en-US" sz="1814" dirty="0" err="1">
                <a:solidFill>
                  <a:srgbClr val="000000"/>
                </a:solidFill>
                <a:latin typeface="Courier New" panose="02070309020205020404" pitchFamily="49" charset="0"/>
              </a:rPr>
              <a:t>root_part</a:t>
            </a:r>
            <a:r>
              <a:rPr lang="en-US" sz="1814" b="1" dirty="0">
                <a:solidFill>
                  <a:srgbClr val="000000"/>
                </a:solidFill>
                <a:latin typeface="Courier New" panose="02070309020205020404" pitchFamily="49" charset="0"/>
              </a:rPr>
              <a:t>,</a:t>
            </a:r>
            <a:r>
              <a:rPr lang="en-US" sz="1814" dirty="0">
                <a:solidFill>
                  <a:srgbClr val="000000"/>
                </a:solidFill>
                <a:latin typeface="Courier New" panose="02070309020205020404" pitchFamily="49" charset="0"/>
              </a:rPr>
              <a:t> </a:t>
            </a:r>
            <a:r>
              <a:rPr lang="en-US" sz="1814" dirty="0" err="1">
                <a:solidFill>
                  <a:srgbClr val="000000"/>
                </a:solidFill>
                <a:latin typeface="Courier New" panose="02070309020205020404" pitchFamily="49" charset="0"/>
              </a:rPr>
              <a:t>denom</a:t>
            </a:r>
            <a:r>
              <a:rPr lang="en-US" sz="1814" b="1" dirty="0">
                <a:solidFill>
                  <a:srgbClr val="000000"/>
                </a:solidFill>
                <a:latin typeface="Courier New" panose="02070309020205020404" pitchFamily="49" charset="0"/>
              </a:rPr>
              <a:t>,</a:t>
            </a:r>
            <a:r>
              <a:rPr lang="en-US" sz="1814" dirty="0">
                <a:solidFill>
                  <a:srgbClr val="000000"/>
                </a:solidFill>
                <a:latin typeface="Courier New" panose="02070309020205020404" pitchFamily="49" charset="0"/>
              </a:rPr>
              <a:t> root1</a:t>
            </a:r>
            <a:r>
              <a:rPr lang="en-US" sz="1814" b="1" dirty="0">
                <a:solidFill>
                  <a:srgbClr val="000000"/>
                </a:solidFill>
                <a:latin typeface="Courier New" panose="02070309020205020404" pitchFamily="49" charset="0"/>
              </a:rPr>
              <a:t>,</a:t>
            </a:r>
            <a:r>
              <a:rPr lang="en-US" sz="1814" dirty="0">
                <a:solidFill>
                  <a:srgbClr val="000000"/>
                </a:solidFill>
                <a:latin typeface="Courier New" panose="02070309020205020404" pitchFamily="49" charset="0"/>
              </a:rPr>
              <a:t> root2</a:t>
            </a:r>
            <a:r>
              <a:rPr lang="en-US" sz="1814" b="1" dirty="0">
                <a:solidFill>
                  <a:srgbClr val="000000"/>
                </a:solidFill>
                <a:latin typeface="Courier New" panose="02070309020205020404" pitchFamily="49" charset="0"/>
              </a:rPr>
              <a:t>;</a:t>
            </a:r>
          </a:p>
          <a:p>
            <a:r>
              <a:rPr lang="en-US" sz="1814" dirty="0">
                <a:solidFill>
                  <a:srgbClr val="000000"/>
                </a:solidFill>
                <a:latin typeface="Courier New" panose="02070309020205020404" pitchFamily="49" charset="0"/>
              </a:rPr>
              <a:t>a </a:t>
            </a:r>
            <a:r>
              <a:rPr lang="en-US" sz="1814" b="1" dirty="0">
                <a:solidFill>
                  <a:srgbClr val="000000"/>
                </a:solidFill>
                <a:latin typeface="Courier New" panose="02070309020205020404" pitchFamily="49" charset="0"/>
              </a:rPr>
              <a:t>=</a:t>
            </a:r>
            <a:r>
              <a:rPr lang="en-US" sz="1814" dirty="0">
                <a:solidFill>
                  <a:srgbClr val="000000"/>
                </a:solidFill>
                <a:latin typeface="Courier New" panose="02070309020205020404" pitchFamily="49" charset="0"/>
              </a:rPr>
              <a:t> prompt</a:t>
            </a:r>
            <a:r>
              <a:rPr lang="en-US" sz="1814" b="1" dirty="0">
                <a:solidFill>
                  <a:srgbClr val="000000"/>
                </a:solidFill>
                <a:latin typeface="Courier New" panose="02070309020205020404" pitchFamily="49" charset="0"/>
              </a:rPr>
              <a:t>(</a:t>
            </a:r>
            <a:r>
              <a:rPr lang="en-US" sz="1814" dirty="0">
                <a:solidFill>
                  <a:srgbClr val="808080"/>
                </a:solidFill>
                <a:latin typeface="Courier New" panose="02070309020205020404" pitchFamily="49" charset="0"/>
              </a:rPr>
              <a:t>"What is the value of 'a'? \n"</a:t>
            </a:r>
            <a:r>
              <a:rPr lang="en-US" sz="1814" b="1" dirty="0">
                <a:solidFill>
                  <a:srgbClr val="000000"/>
                </a:solidFill>
                <a:latin typeface="Courier New" panose="02070309020205020404" pitchFamily="49" charset="0"/>
              </a:rPr>
              <a:t>,</a:t>
            </a:r>
            <a:r>
              <a:rPr lang="en-US" sz="1814" dirty="0">
                <a:solidFill>
                  <a:srgbClr val="000000"/>
                </a:solidFill>
                <a:latin typeface="Courier New" panose="02070309020205020404" pitchFamily="49" charset="0"/>
              </a:rPr>
              <a:t> </a:t>
            </a:r>
            <a:r>
              <a:rPr lang="en-US" sz="1814" dirty="0">
                <a:solidFill>
                  <a:srgbClr val="808080"/>
                </a:solidFill>
                <a:latin typeface="Courier New" panose="02070309020205020404" pitchFamily="49" charset="0"/>
              </a:rPr>
              <a:t>"1"</a:t>
            </a:r>
            <a:r>
              <a:rPr lang="en-US" sz="1814" b="1" dirty="0">
                <a:solidFill>
                  <a:srgbClr val="000000"/>
                </a:solidFill>
                <a:latin typeface="Courier New" panose="02070309020205020404" pitchFamily="49" charset="0"/>
              </a:rPr>
              <a:t>);</a:t>
            </a:r>
            <a:r>
              <a:rPr lang="en-US" sz="1814" dirty="0">
                <a:solidFill>
                  <a:srgbClr val="000000"/>
                </a:solidFill>
                <a:latin typeface="Courier New" panose="02070309020205020404" pitchFamily="49" charset="0"/>
              </a:rPr>
              <a:t> </a:t>
            </a:r>
          </a:p>
          <a:p>
            <a:r>
              <a:rPr lang="en-US" sz="1814" dirty="0">
                <a:solidFill>
                  <a:srgbClr val="000000"/>
                </a:solidFill>
                <a:latin typeface="Courier New" panose="02070309020205020404" pitchFamily="49" charset="0"/>
              </a:rPr>
              <a:t>b </a:t>
            </a:r>
            <a:r>
              <a:rPr lang="en-US" sz="1814" b="1" dirty="0">
                <a:solidFill>
                  <a:srgbClr val="000000"/>
                </a:solidFill>
                <a:latin typeface="Courier New" panose="02070309020205020404" pitchFamily="49" charset="0"/>
              </a:rPr>
              <a:t>=</a:t>
            </a:r>
            <a:r>
              <a:rPr lang="en-US" sz="1814" dirty="0">
                <a:solidFill>
                  <a:srgbClr val="000000"/>
                </a:solidFill>
                <a:latin typeface="Courier New" panose="02070309020205020404" pitchFamily="49" charset="0"/>
              </a:rPr>
              <a:t> prompt</a:t>
            </a:r>
            <a:r>
              <a:rPr lang="en-US" sz="1814" b="1" dirty="0">
                <a:solidFill>
                  <a:srgbClr val="000000"/>
                </a:solidFill>
                <a:latin typeface="Courier New" panose="02070309020205020404" pitchFamily="49" charset="0"/>
              </a:rPr>
              <a:t>(</a:t>
            </a:r>
            <a:r>
              <a:rPr lang="en-US" sz="1814" dirty="0">
                <a:solidFill>
                  <a:srgbClr val="808080"/>
                </a:solidFill>
                <a:latin typeface="Courier New" panose="02070309020205020404" pitchFamily="49" charset="0"/>
              </a:rPr>
              <a:t>"What is the value of 'b'? \n"</a:t>
            </a:r>
            <a:r>
              <a:rPr lang="en-US" sz="1814" b="1" dirty="0">
                <a:solidFill>
                  <a:srgbClr val="000000"/>
                </a:solidFill>
                <a:latin typeface="Courier New" panose="02070309020205020404" pitchFamily="49" charset="0"/>
              </a:rPr>
              <a:t>,</a:t>
            </a:r>
            <a:r>
              <a:rPr lang="en-US" sz="1814" dirty="0">
                <a:solidFill>
                  <a:srgbClr val="000000"/>
                </a:solidFill>
                <a:latin typeface="Courier New" panose="02070309020205020404" pitchFamily="49" charset="0"/>
              </a:rPr>
              <a:t> </a:t>
            </a:r>
            <a:r>
              <a:rPr lang="en-US" sz="1814" dirty="0">
                <a:solidFill>
                  <a:srgbClr val="808080"/>
                </a:solidFill>
                <a:latin typeface="Courier New" panose="02070309020205020404" pitchFamily="49" charset="0"/>
              </a:rPr>
              <a:t>""</a:t>
            </a:r>
            <a:r>
              <a:rPr lang="en-US" sz="1814" b="1" dirty="0">
                <a:solidFill>
                  <a:srgbClr val="000000"/>
                </a:solidFill>
                <a:latin typeface="Courier New" panose="02070309020205020404" pitchFamily="49" charset="0"/>
              </a:rPr>
              <a:t>);</a:t>
            </a:r>
          </a:p>
          <a:p>
            <a:r>
              <a:rPr lang="en-US" sz="1814" dirty="0">
                <a:solidFill>
                  <a:srgbClr val="000000"/>
                </a:solidFill>
                <a:latin typeface="Courier New" panose="02070309020205020404" pitchFamily="49" charset="0"/>
              </a:rPr>
              <a:t>c </a:t>
            </a:r>
            <a:r>
              <a:rPr lang="en-US" sz="1814" b="1" dirty="0">
                <a:solidFill>
                  <a:srgbClr val="000000"/>
                </a:solidFill>
                <a:latin typeface="Courier New" panose="02070309020205020404" pitchFamily="49" charset="0"/>
              </a:rPr>
              <a:t>=</a:t>
            </a:r>
            <a:r>
              <a:rPr lang="en-US" sz="1814" dirty="0">
                <a:solidFill>
                  <a:srgbClr val="000000"/>
                </a:solidFill>
                <a:latin typeface="Courier New" panose="02070309020205020404" pitchFamily="49" charset="0"/>
              </a:rPr>
              <a:t> prompt</a:t>
            </a:r>
            <a:r>
              <a:rPr lang="en-US" sz="1814" b="1" dirty="0">
                <a:solidFill>
                  <a:srgbClr val="000000"/>
                </a:solidFill>
                <a:latin typeface="Courier New" panose="02070309020205020404" pitchFamily="49" charset="0"/>
              </a:rPr>
              <a:t>(</a:t>
            </a:r>
            <a:r>
              <a:rPr lang="en-US" sz="1814" dirty="0">
                <a:solidFill>
                  <a:srgbClr val="808080"/>
                </a:solidFill>
                <a:latin typeface="Courier New" panose="02070309020205020404" pitchFamily="49" charset="0"/>
              </a:rPr>
              <a:t>"What is the value of 'c'? \n"</a:t>
            </a:r>
            <a:r>
              <a:rPr lang="en-US" sz="1814" b="1" dirty="0">
                <a:solidFill>
                  <a:srgbClr val="000000"/>
                </a:solidFill>
                <a:latin typeface="Courier New" panose="02070309020205020404" pitchFamily="49" charset="0"/>
              </a:rPr>
              <a:t>,</a:t>
            </a:r>
            <a:r>
              <a:rPr lang="en-US" sz="1814" dirty="0">
                <a:solidFill>
                  <a:srgbClr val="000000"/>
                </a:solidFill>
                <a:latin typeface="Courier New" panose="02070309020205020404" pitchFamily="49" charset="0"/>
              </a:rPr>
              <a:t> </a:t>
            </a:r>
            <a:r>
              <a:rPr lang="en-US" sz="1814" dirty="0">
                <a:solidFill>
                  <a:srgbClr val="808080"/>
                </a:solidFill>
                <a:latin typeface="Courier New" panose="02070309020205020404" pitchFamily="49" charset="0"/>
              </a:rPr>
              <a:t>""</a:t>
            </a:r>
            <a:r>
              <a:rPr lang="en-US" sz="1814" b="1" dirty="0">
                <a:solidFill>
                  <a:srgbClr val="000000"/>
                </a:solidFill>
                <a:latin typeface="Courier New" panose="02070309020205020404" pitchFamily="49" charset="0"/>
              </a:rPr>
              <a:t>);</a:t>
            </a:r>
            <a:r>
              <a:rPr lang="en-US" sz="1814" dirty="0">
                <a:solidFill>
                  <a:srgbClr val="000000"/>
                </a:solidFill>
                <a:latin typeface="Courier New" panose="02070309020205020404" pitchFamily="49" charset="0"/>
              </a:rPr>
              <a:t> </a:t>
            </a:r>
          </a:p>
          <a:p>
            <a:r>
              <a:rPr lang="en-US" sz="1814" dirty="0">
                <a:solidFill>
                  <a:srgbClr val="008000"/>
                </a:solidFill>
                <a:latin typeface="Courier New" panose="02070309020205020404" pitchFamily="49" charset="0"/>
              </a:rPr>
              <a:t>// Compute the square root and denominator of the result</a:t>
            </a:r>
            <a:r>
              <a:rPr lang="en-US" sz="1814" dirty="0">
                <a:solidFill>
                  <a:srgbClr val="000000"/>
                </a:solidFill>
                <a:latin typeface="Courier New" panose="02070309020205020404" pitchFamily="49" charset="0"/>
              </a:rPr>
              <a:t> </a:t>
            </a:r>
            <a:r>
              <a:rPr lang="en-US" sz="1814" dirty="0" err="1">
                <a:solidFill>
                  <a:srgbClr val="000000"/>
                </a:solidFill>
                <a:latin typeface="Courier New" panose="02070309020205020404" pitchFamily="49" charset="0"/>
              </a:rPr>
              <a:t>root_part</a:t>
            </a:r>
            <a:r>
              <a:rPr lang="en-US" sz="1814" dirty="0">
                <a:solidFill>
                  <a:srgbClr val="000000"/>
                </a:solidFill>
                <a:latin typeface="Courier New" panose="02070309020205020404" pitchFamily="49" charset="0"/>
              </a:rPr>
              <a:t> </a:t>
            </a:r>
            <a:r>
              <a:rPr lang="en-US" sz="1814" b="1" dirty="0">
                <a:solidFill>
                  <a:srgbClr val="000000"/>
                </a:solidFill>
                <a:latin typeface="Courier New" panose="02070309020205020404" pitchFamily="49" charset="0"/>
              </a:rPr>
              <a:t>=</a:t>
            </a:r>
            <a:r>
              <a:rPr lang="en-US" sz="1814" dirty="0">
                <a:solidFill>
                  <a:srgbClr val="000000"/>
                </a:solidFill>
                <a:latin typeface="Courier New" panose="02070309020205020404" pitchFamily="49" charset="0"/>
              </a:rPr>
              <a:t> </a:t>
            </a:r>
            <a:r>
              <a:rPr lang="en-US" sz="1814" dirty="0" err="1">
                <a:solidFill>
                  <a:srgbClr val="000000"/>
                </a:solidFill>
                <a:latin typeface="Courier New" panose="02070309020205020404" pitchFamily="49" charset="0"/>
              </a:rPr>
              <a:t>Math.sqrt</a:t>
            </a:r>
            <a:r>
              <a:rPr lang="en-US" sz="1814" b="1" dirty="0">
                <a:solidFill>
                  <a:srgbClr val="000000"/>
                </a:solidFill>
                <a:latin typeface="Courier New" panose="02070309020205020404" pitchFamily="49" charset="0"/>
              </a:rPr>
              <a:t>(</a:t>
            </a:r>
            <a:r>
              <a:rPr lang="en-US" sz="1814" dirty="0">
                <a:solidFill>
                  <a:srgbClr val="000000"/>
                </a:solidFill>
                <a:latin typeface="Courier New" panose="02070309020205020404" pitchFamily="49" charset="0"/>
              </a:rPr>
              <a:t>b </a:t>
            </a:r>
            <a:r>
              <a:rPr lang="en-US" sz="1814" b="1" dirty="0">
                <a:solidFill>
                  <a:srgbClr val="000000"/>
                </a:solidFill>
                <a:latin typeface="Courier New" panose="02070309020205020404" pitchFamily="49" charset="0"/>
              </a:rPr>
              <a:t>*</a:t>
            </a:r>
            <a:r>
              <a:rPr lang="en-US" sz="1814" dirty="0">
                <a:solidFill>
                  <a:srgbClr val="000000"/>
                </a:solidFill>
                <a:latin typeface="Courier New" panose="02070309020205020404" pitchFamily="49" charset="0"/>
              </a:rPr>
              <a:t> b </a:t>
            </a:r>
            <a:r>
              <a:rPr lang="en-US" sz="1814" b="1" dirty="0">
                <a:solidFill>
                  <a:srgbClr val="000000"/>
                </a:solidFill>
                <a:latin typeface="Courier New" panose="02070309020205020404" pitchFamily="49" charset="0"/>
              </a:rPr>
              <a:t>-</a:t>
            </a:r>
            <a:r>
              <a:rPr lang="en-US" sz="1814" dirty="0">
                <a:solidFill>
                  <a:srgbClr val="000000"/>
                </a:solidFill>
                <a:latin typeface="Courier New" panose="02070309020205020404" pitchFamily="49" charset="0"/>
              </a:rPr>
              <a:t> </a:t>
            </a:r>
            <a:r>
              <a:rPr lang="en-US" sz="1814" dirty="0">
                <a:solidFill>
                  <a:srgbClr val="FF0000"/>
                </a:solidFill>
                <a:latin typeface="Courier New" panose="02070309020205020404" pitchFamily="49" charset="0"/>
              </a:rPr>
              <a:t>4.0</a:t>
            </a:r>
            <a:r>
              <a:rPr lang="en-US" sz="1814" dirty="0">
                <a:solidFill>
                  <a:srgbClr val="000000"/>
                </a:solidFill>
                <a:latin typeface="Courier New" panose="02070309020205020404" pitchFamily="49" charset="0"/>
              </a:rPr>
              <a:t> </a:t>
            </a:r>
            <a:r>
              <a:rPr lang="en-US" sz="1814" b="1" dirty="0">
                <a:solidFill>
                  <a:srgbClr val="000000"/>
                </a:solidFill>
                <a:latin typeface="Courier New" panose="02070309020205020404" pitchFamily="49" charset="0"/>
              </a:rPr>
              <a:t>*</a:t>
            </a:r>
            <a:r>
              <a:rPr lang="en-US" sz="1814" dirty="0">
                <a:solidFill>
                  <a:srgbClr val="000000"/>
                </a:solidFill>
                <a:latin typeface="Courier New" panose="02070309020205020404" pitchFamily="49" charset="0"/>
              </a:rPr>
              <a:t> a </a:t>
            </a:r>
            <a:r>
              <a:rPr lang="en-US" sz="1814" b="1" dirty="0">
                <a:solidFill>
                  <a:srgbClr val="000000"/>
                </a:solidFill>
                <a:latin typeface="Courier New" panose="02070309020205020404" pitchFamily="49" charset="0"/>
              </a:rPr>
              <a:t>*</a:t>
            </a:r>
            <a:r>
              <a:rPr lang="en-US" sz="1814" dirty="0">
                <a:solidFill>
                  <a:srgbClr val="000000"/>
                </a:solidFill>
                <a:latin typeface="Courier New" panose="02070309020205020404" pitchFamily="49" charset="0"/>
              </a:rPr>
              <a:t> c</a:t>
            </a:r>
            <a:r>
              <a:rPr lang="en-US" sz="1814" b="1" dirty="0">
                <a:solidFill>
                  <a:srgbClr val="000000"/>
                </a:solidFill>
                <a:latin typeface="Courier New" panose="02070309020205020404" pitchFamily="49" charset="0"/>
              </a:rPr>
              <a:t>);</a:t>
            </a:r>
          </a:p>
          <a:p>
            <a:r>
              <a:rPr lang="en-US" sz="1814" dirty="0" err="1">
                <a:solidFill>
                  <a:srgbClr val="000000"/>
                </a:solidFill>
                <a:latin typeface="Courier New" panose="02070309020205020404" pitchFamily="49" charset="0"/>
              </a:rPr>
              <a:t>denom</a:t>
            </a:r>
            <a:r>
              <a:rPr lang="en-US" sz="1814" dirty="0">
                <a:solidFill>
                  <a:srgbClr val="000000"/>
                </a:solidFill>
                <a:latin typeface="Courier New" panose="02070309020205020404" pitchFamily="49" charset="0"/>
              </a:rPr>
              <a:t> </a:t>
            </a:r>
            <a:r>
              <a:rPr lang="en-US" sz="1814" b="1" dirty="0">
                <a:solidFill>
                  <a:srgbClr val="000000"/>
                </a:solidFill>
                <a:latin typeface="Courier New" panose="02070309020205020404" pitchFamily="49" charset="0"/>
              </a:rPr>
              <a:t>=</a:t>
            </a:r>
            <a:r>
              <a:rPr lang="en-US" sz="1814" dirty="0">
                <a:solidFill>
                  <a:srgbClr val="000000"/>
                </a:solidFill>
                <a:latin typeface="Courier New" panose="02070309020205020404" pitchFamily="49" charset="0"/>
              </a:rPr>
              <a:t> </a:t>
            </a:r>
            <a:r>
              <a:rPr lang="en-US" sz="1814" dirty="0">
                <a:solidFill>
                  <a:srgbClr val="FF0000"/>
                </a:solidFill>
                <a:latin typeface="Courier New" panose="02070309020205020404" pitchFamily="49" charset="0"/>
              </a:rPr>
              <a:t>2.0</a:t>
            </a:r>
            <a:r>
              <a:rPr lang="en-US" sz="1814" dirty="0">
                <a:solidFill>
                  <a:srgbClr val="000000"/>
                </a:solidFill>
                <a:latin typeface="Courier New" panose="02070309020205020404" pitchFamily="49" charset="0"/>
              </a:rPr>
              <a:t> </a:t>
            </a:r>
            <a:r>
              <a:rPr lang="en-US" sz="1814" b="1" dirty="0">
                <a:solidFill>
                  <a:srgbClr val="000000"/>
                </a:solidFill>
                <a:latin typeface="Courier New" panose="02070309020205020404" pitchFamily="49" charset="0"/>
              </a:rPr>
              <a:t>*</a:t>
            </a:r>
            <a:r>
              <a:rPr lang="en-US" sz="1814" dirty="0">
                <a:solidFill>
                  <a:srgbClr val="000000"/>
                </a:solidFill>
                <a:latin typeface="Courier New" panose="02070309020205020404" pitchFamily="49" charset="0"/>
              </a:rPr>
              <a:t> a</a:t>
            </a:r>
            <a:r>
              <a:rPr lang="en-US" sz="1814" b="1" dirty="0">
                <a:solidFill>
                  <a:srgbClr val="000000"/>
                </a:solidFill>
                <a:latin typeface="Courier New" panose="02070309020205020404" pitchFamily="49" charset="0"/>
              </a:rPr>
              <a:t>;</a:t>
            </a:r>
            <a:r>
              <a:rPr lang="en-US" sz="1814" dirty="0">
                <a:solidFill>
                  <a:srgbClr val="000000"/>
                </a:solidFill>
                <a:latin typeface="Courier New" panose="02070309020205020404" pitchFamily="49" charset="0"/>
              </a:rPr>
              <a:t> </a:t>
            </a:r>
          </a:p>
          <a:p>
            <a:r>
              <a:rPr lang="en-US" sz="1814" dirty="0">
                <a:solidFill>
                  <a:srgbClr val="000000"/>
                </a:solidFill>
                <a:latin typeface="Courier New" panose="02070309020205020404" pitchFamily="49" charset="0"/>
              </a:rPr>
              <a:t>root1 </a:t>
            </a:r>
            <a:r>
              <a:rPr lang="en-US" sz="1814" b="1" dirty="0">
                <a:solidFill>
                  <a:srgbClr val="000000"/>
                </a:solidFill>
                <a:latin typeface="Courier New" panose="02070309020205020404" pitchFamily="49" charset="0"/>
              </a:rPr>
              <a:t>=</a:t>
            </a:r>
            <a:r>
              <a:rPr lang="en-US" sz="1814" dirty="0">
                <a:solidFill>
                  <a:srgbClr val="000000"/>
                </a:solidFill>
                <a:latin typeface="Courier New" panose="02070309020205020404" pitchFamily="49" charset="0"/>
              </a:rPr>
              <a:t> </a:t>
            </a:r>
            <a:r>
              <a:rPr lang="en-US" sz="1814" b="1" dirty="0">
                <a:solidFill>
                  <a:srgbClr val="000000"/>
                </a:solidFill>
                <a:latin typeface="Courier New" panose="02070309020205020404" pitchFamily="49" charset="0"/>
              </a:rPr>
              <a:t>(-</a:t>
            </a:r>
            <a:r>
              <a:rPr lang="en-US" sz="1814" dirty="0">
                <a:solidFill>
                  <a:srgbClr val="000000"/>
                </a:solidFill>
                <a:latin typeface="Courier New" panose="02070309020205020404" pitchFamily="49" charset="0"/>
              </a:rPr>
              <a:t>b </a:t>
            </a:r>
            <a:r>
              <a:rPr lang="en-US" sz="1814" b="1" dirty="0">
                <a:solidFill>
                  <a:srgbClr val="000000"/>
                </a:solidFill>
                <a:latin typeface="Courier New" panose="02070309020205020404" pitchFamily="49" charset="0"/>
              </a:rPr>
              <a:t>+</a:t>
            </a:r>
            <a:r>
              <a:rPr lang="en-US" sz="1814" dirty="0">
                <a:solidFill>
                  <a:srgbClr val="000000"/>
                </a:solidFill>
                <a:latin typeface="Courier New" panose="02070309020205020404" pitchFamily="49" charset="0"/>
              </a:rPr>
              <a:t> </a:t>
            </a:r>
            <a:r>
              <a:rPr lang="en-US" sz="1814" dirty="0" err="1">
                <a:solidFill>
                  <a:srgbClr val="000000"/>
                </a:solidFill>
                <a:latin typeface="Courier New" panose="02070309020205020404" pitchFamily="49" charset="0"/>
              </a:rPr>
              <a:t>root_part</a:t>
            </a:r>
            <a:r>
              <a:rPr lang="en-US" sz="1814" b="1" dirty="0">
                <a:solidFill>
                  <a:srgbClr val="000000"/>
                </a:solidFill>
                <a:latin typeface="Courier New" panose="02070309020205020404" pitchFamily="49" charset="0"/>
              </a:rPr>
              <a:t>)</a:t>
            </a:r>
            <a:r>
              <a:rPr lang="en-US" sz="1814" dirty="0">
                <a:solidFill>
                  <a:srgbClr val="000000"/>
                </a:solidFill>
                <a:latin typeface="Courier New" panose="02070309020205020404" pitchFamily="49" charset="0"/>
              </a:rPr>
              <a:t> </a:t>
            </a:r>
            <a:r>
              <a:rPr lang="en-US" sz="1814" b="1" dirty="0">
                <a:solidFill>
                  <a:srgbClr val="000000"/>
                </a:solidFill>
                <a:latin typeface="Courier New" panose="02070309020205020404" pitchFamily="49" charset="0"/>
              </a:rPr>
              <a:t>/</a:t>
            </a:r>
            <a:r>
              <a:rPr lang="en-US" sz="1814" dirty="0">
                <a:solidFill>
                  <a:srgbClr val="000000"/>
                </a:solidFill>
                <a:latin typeface="Courier New" panose="02070309020205020404" pitchFamily="49" charset="0"/>
              </a:rPr>
              <a:t> </a:t>
            </a:r>
            <a:r>
              <a:rPr lang="en-US" sz="1814" dirty="0" err="1">
                <a:solidFill>
                  <a:srgbClr val="000000"/>
                </a:solidFill>
                <a:latin typeface="Courier New" panose="02070309020205020404" pitchFamily="49" charset="0"/>
              </a:rPr>
              <a:t>denom</a:t>
            </a:r>
            <a:r>
              <a:rPr lang="en-US" sz="1814" b="1" dirty="0">
                <a:solidFill>
                  <a:srgbClr val="000000"/>
                </a:solidFill>
                <a:latin typeface="Courier New" panose="02070309020205020404" pitchFamily="49" charset="0"/>
              </a:rPr>
              <a:t>;</a:t>
            </a:r>
            <a:r>
              <a:rPr lang="en-US" sz="1814" dirty="0">
                <a:solidFill>
                  <a:srgbClr val="000000"/>
                </a:solidFill>
                <a:latin typeface="Courier New" panose="02070309020205020404" pitchFamily="49" charset="0"/>
              </a:rPr>
              <a:t> </a:t>
            </a:r>
          </a:p>
          <a:p>
            <a:r>
              <a:rPr lang="en-US" sz="1814" dirty="0">
                <a:solidFill>
                  <a:srgbClr val="000000"/>
                </a:solidFill>
                <a:latin typeface="Courier New" panose="02070309020205020404" pitchFamily="49" charset="0"/>
              </a:rPr>
              <a:t>root2 </a:t>
            </a:r>
            <a:r>
              <a:rPr lang="en-US" sz="1814" b="1" dirty="0">
                <a:solidFill>
                  <a:srgbClr val="000000"/>
                </a:solidFill>
                <a:latin typeface="Courier New" panose="02070309020205020404" pitchFamily="49" charset="0"/>
              </a:rPr>
              <a:t>=</a:t>
            </a:r>
            <a:r>
              <a:rPr lang="en-US" sz="1814" dirty="0">
                <a:solidFill>
                  <a:srgbClr val="000000"/>
                </a:solidFill>
                <a:latin typeface="Courier New" panose="02070309020205020404" pitchFamily="49" charset="0"/>
              </a:rPr>
              <a:t> </a:t>
            </a:r>
            <a:r>
              <a:rPr lang="en-US" sz="1814" b="1" dirty="0">
                <a:solidFill>
                  <a:srgbClr val="000000"/>
                </a:solidFill>
                <a:latin typeface="Courier New" panose="02070309020205020404" pitchFamily="49" charset="0"/>
              </a:rPr>
              <a:t>(-</a:t>
            </a:r>
            <a:r>
              <a:rPr lang="en-US" sz="1814" dirty="0">
                <a:solidFill>
                  <a:srgbClr val="000000"/>
                </a:solidFill>
                <a:latin typeface="Courier New" panose="02070309020205020404" pitchFamily="49" charset="0"/>
              </a:rPr>
              <a:t>b </a:t>
            </a:r>
            <a:r>
              <a:rPr lang="en-US" sz="1814" b="1" dirty="0">
                <a:solidFill>
                  <a:srgbClr val="000000"/>
                </a:solidFill>
                <a:latin typeface="Courier New" panose="02070309020205020404" pitchFamily="49" charset="0"/>
              </a:rPr>
              <a:t>-</a:t>
            </a:r>
            <a:r>
              <a:rPr lang="en-US" sz="1814" dirty="0">
                <a:solidFill>
                  <a:srgbClr val="000000"/>
                </a:solidFill>
                <a:latin typeface="Courier New" panose="02070309020205020404" pitchFamily="49" charset="0"/>
              </a:rPr>
              <a:t> </a:t>
            </a:r>
            <a:r>
              <a:rPr lang="en-US" sz="1814" dirty="0" err="1">
                <a:solidFill>
                  <a:srgbClr val="000000"/>
                </a:solidFill>
                <a:latin typeface="Courier New" panose="02070309020205020404" pitchFamily="49" charset="0"/>
              </a:rPr>
              <a:t>root_part</a:t>
            </a:r>
            <a:r>
              <a:rPr lang="en-US" sz="1814" b="1" dirty="0">
                <a:solidFill>
                  <a:srgbClr val="000000"/>
                </a:solidFill>
                <a:latin typeface="Courier New" panose="02070309020205020404" pitchFamily="49" charset="0"/>
              </a:rPr>
              <a:t>)</a:t>
            </a:r>
            <a:r>
              <a:rPr lang="en-US" sz="1814" dirty="0">
                <a:solidFill>
                  <a:srgbClr val="000000"/>
                </a:solidFill>
                <a:latin typeface="Courier New" panose="02070309020205020404" pitchFamily="49" charset="0"/>
              </a:rPr>
              <a:t> </a:t>
            </a:r>
            <a:r>
              <a:rPr lang="en-US" sz="1814" b="1" dirty="0">
                <a:solidFill>
                  <a:srgbClr val="000000"/>
                </a:solidFill>
                <a:latin typeface="Courier New" panose="02070309020205020404" pitchFamily="49" charset="0"/>
              </a:rPr>
              <a:t>/</a:t>
            </a:r>
            <a:r>
              <a:rPr lang="en-US" sz="1814" dirty="0">
                <a:solidFill>
                  <a:srgbClr val="000000"/>
                </a:solidFill>
                <a:latin typeface="Courier New" panose="02070309020205020404" pitchFamily="49" charset="0"/>
              </a:rPr>
              <a:t> </a:t>
            </a:r>
            <a:r>
              <a:rPr lang="en-US" sz="1814" dirty="0" err="1">
                <a:solidFill>
                  <a:srgbClr val="000000"/>
                </a:solidFill>
                <a:latin typeface="Courier New" panose="02070309020205020404" pitchFamily="49" charset="0"/>
              </a:rPr>
              <a:t>denom</a:t>
            </a:r>
            <a:r>
              <a:rPr lang="en-US" sz="1814" b="1" dirty="0">
                <a:solidFill>
                  <a:srgbClr val="000000"/>
                </a:solidFill>
                <a:latin typeface="Courier New" panose="02070309020205020404" pitchFamily="49" charset="0"/>
              </a:rPr>
              <a:t>;</a:t>
            </a:r>
            <a:r>
              <a:rPr lang="en-US" sz="1814" dirty="0">
                <a:solidFill>
                  <a:srgbClr val="000000"/>
                </a:solidFill>
                <a:latin typeface="Courier New" panose="02070309020205020404" pitchFamily="49" charset="0"/>
              </a:rPr>
              <a:t> </a:t>
            </a:r>
          </a:p>
          <a:p>
            <a:r>
              <a:rPr lang="en-US" sz="1814" b="1" i="1" dirty="0">
                <a:solidFill>
                  <a:srgbClr val="000080"/>
                </a:solidFill>
                <a:latin typeface="Courier New" panose="02070309020205020404" pitchFamily="49" charset="0"/>
              </a:rPr>
              <a:t>if</a:t>
            </a:r>
            <a:r>
              <a:rPr lang="en-US" sz="1814" dirty="0">
                <a:solidFill>
                  <a:srgbClr val="000000"/>
                </a:solidFill>
                <a:latin typeface="Courier New" panose="02070309020205020404" pitchFamily="49" charset="0"/>
              </a:rPr>
              <a:t> </a:t>
            </a:r>
            <a:r>
              <a:rPr lang="en-US" sz="1814" b="1" dirty="0">
                <a:solidFill>
                  <a:srgbClr val="000000"/>
                </a:solidFill>
                <a:latin typeface="Courier New" panose="02070309020205020404" pitchFamily="49" charset="0"/>
              </a:rPr>
              <a:t>(</a:t>
            </a:r>
            <a:r>
              <a:rPr lang="en-US" sz="1814" dirty="0" err="1">
                <a:solidFill>
                  <a:srgbClr val="000000"/>
                </a:solidFill>
                <a:latin typeface="Courier New" panose="02070309020205020404" pitchFamily="49" charset="0"/>
              </a:rPr>
              <a:t>isNaN</a:t>
            </a:r>
            <a:r>
              <a:rPr lang="en-US" sz="1814" b="1" dirty="0">
                <a:solidFill>
                  <a:srgbClr val="000000"/>
                </a:solidFill>
                <a:latin typeface="Courier New" panose="02070309020205020404" pitchFamily="49" charset="0"/>
              </a:rPr>
              <a:t>(</a:t>
            </a:r>
            <a:r>
              <a:rPr lang="en-US" sz="1814" dirty="0">
                <a:solidFill>
                  <a:srgbClr val="000000"/>
                </a:solidFill>
                <a:latin typeface="Courier New" panose="02070309020205020404" pitchFamily="49" charset="0"/>
              </a:rPr>
              <a:t>root1</a:t>
            </a:r>
            <a:r>
              <a:rPr lang="en-US" sz="1814" b="1" dirty="0">
                <a:solidFill>
                  <a:srgbClr val="000000"/>
                </a:solidFill>
                <a:latin typeface="Courier New" panose="02070309020205020404" pitchFamily="49" charset="0"/>
              </a:rPr>
              <a:t>))</a:t>
            </a:r>
            <a:r>
              <a:rPr lang="en-US" sz="1814" dirty="0">
                <a:solidFill>
                  <a:srgbClr val="000000"/>
                </a:solidFill>
                <a:latin typeface="Courier New" panose="02070309020205020404" pitchFamily="49" charset="0"/>
              </a:rPr>
              <a:t> </a:t>
            </a:r>
            <a:r>
              <a:rPr lang="en-US" sz="1814" b="1" dirty="0">
                <a:solidFill>
                  <a:srgbClr val="000000"/>
                </a:solidFill>
                <a:latin typeface="Courier New" panose="02070309020205020404" pitchFamily="49" charset="0"/>
              </a:rPr>
              <a:t>{</a:t>
            </a:r>
            <a:r>
              <a:rPr lang="en-US" sz="1814" dirty="0">
                <a:solidFill>
                  <a:srgbClr val="000000"/>
                </a:solidFill>
                <a:latin typeface="Courier New" panose="02070309020205020404" pitchFamily="49" charset="0"/>
              </a:rPr>
              <a:t> </a:t>
            </a:r>
          </a:p>
          <a:p>
            <a:pPr lvl="1"/>
            <a:r>
              <a:rPr lang="en-US" sz="1814" dirty="0">
                <a:solidFill>
                  <a:srgbClr val="000000"/>
                </a:solidFill>
                <a:latin typeface="Courier New" panose="02070309020205020404" pitchFamily="49" charset="0"/>
              </a:rPr>
              <a:t>alert</a:t>
            </a:r>
            <a:r>
              <a:rPr lang="en-US" sz="1814" b="1" dirty="0">
                <a:solidFill>
                  <a:srgbClr val="000000"/>
                </a:solidFill>
                <a:latin typeface="Courier New" panose="02070309020205020404" pitchFamily="49" charset="0"/>
              </a:rPr>
              <a:t>(</a:t>
            </a:r>
            <a:r>
              <a:rPr lang="en-US" sz="1814" dirty="0">
                <a:solidFill>
                  <a:srgbClr val="808080"/>
                </a:solidFill>
                <a:latin typeface="Courier New" panose="02070309020205020404" pitchFamily="49" charset="0"/>
              </a:rPr>
              <a:t>"No real roots !"</a:t>
            </a:r>
            <a:r>
              <a:rPr lang="en-US" sz="1814" b="1" dirty="0">
                <a:solidFill>
                  <a:srgbClr val="000000"/>
                </a:solidFill>
                <a:latin typeface="Courier New" panose="02070309020205020404" pitchFamily="49" charset="0"/>
              </a:rPr>
              <a:t>);</a:t>
            </a:r>
          </a:p>
          <a:p>
            <a:r>
              <a:rPr lang="en-US" sz="1814" b="1" dirty="0">
                <a:solidFill>
                  <a:srgbClr val="000000"/>
                </a:solidFill>
                <a:latin typeface="Courier New" panose="02070309020205020404" pitchFamily="49" charset="0"/>
              </a:rPr>
              <a:t>}</a:t>
            </a:r>
            <a:r>
              <a:rPr lang="en-US" sz="1814" dirty="0">
                <a:solidFill>
                  <a:srgbClr val="000000"/>
                </a:solidFill>
                <a:latin typeface="Courier New" panose="02070309020205020404" pitchFamily="49" charset="0"/>
              </a:rPr>
              <a:t> </a:t>
            </a:r>
          </a:p>
          <a:p>
            <a:endParaRPr lang="en-US" sz="1814" b="1" i="1" dirty="0">
              <a:solidFill>
                <a:srgbClr val="000000"/>
              </a:solidFill>
              <a:latin typeface="Courier New" panose="02070309020205020404" pitchFamily="49" charset="0"/>
            </a:endParaRPr>
          </a:p>
          <a:p>
            <a:r>
              <a:rPr lang="en-US" sz="1814" b="1" i="1" dirty="0">
                <a:solidFill>
                  <a:srgbClr val="000080"/>
                </a:solidFill>
                <a:latin typeface="Courier New" panose="02070309020205020404" pitchFamily="49" charset="0"/>
              </a:rPr>
              <a:t>else</a:t>
            </a:r>
            <a:r>
              <a:rPr lang="en-US" sz="1814" b="1" dirty="0">
                <a:solidFill>
                  <a:srgbClr val="000000"/>
                </a:solidFill>
                <a:latin typeface="Courier New" panose="02070309020205020404" pitchFamily="49" charset="0"/>
              </a:rPr>
              <a:t>{</a:t>
            </a:r>
            <a:r>
              <a:rPr lang="en-US" sz="1814" dirty="0">
                <a:solidFill>
                  <a:srgbClr val="000000"/>
                </a:solidFill>
                <a:latin typeface="Courier New" panose="02070309020205020404" pitchFamily="49" charset="0"/>
              </a:rPr>
              <a:t> </a:t>
            </a:r>
          </a:p>
          <a:p>
            <a:pPr lvl="1"/>
            <a:r>
              <a:rPr lang="en-US" sz="1814" dirty="0">
                <a:solidFill>
                  <a:srgbClr val="000000"/>
                </a:solidFill>
                <a:latin typeface="Courier New" panose="02070309020205020404" pitchFamily="49" charset="0"/>
              </a:rPr>
              <a:t>alert</a:t>
            </a:r>
            <a:r>
              <a:rPr lang="en-US" sz="1814" b="1" dirty="0">
                <a:solidFill>
                  <a:srgbClr val="000000"/>
                </a:solidFill>
                <a:latin typeface="Courier New" panose="02070309020205020404" pitchFamily="49" charset="0"/>
              </a:rPr>
              <a:t>(</a:t>
            </a:r>
            <a:r>
              <a:rPr lang="en-US" sz="1814" dirty="0">
                <a:solidFill>
                  <a:srgbClr val="808080"/>
                </a:solidFill>
                <a:latin typeface="Courier New" panose="02070309020205020404" pitchFamily="49" charset="0"/>
              </a:rPr>
              <a:t>"The first root is: "</a:t>
            </a:r>
            <a:r>
              <a:rPr lang="en-US" sz="1814" b="1" dirty="0">
                <a:solidFill>
                  <a:srgbClr val="000000"/>
                </a:solidFill>
                <a:latin typeface="Courier New" panose="02070309020205020404" pitchFamily="49" charset="0"/>
              </a:rPr>
              <a:t>+</a:t>
            </a:r>
            <a:r>
              <a:rPr lang="en-US" sz="1814" dirty="0">
                <a:solidFill>
                  <a:srgbClr val="000000"/>
                </a:solidFill>
                <a:latin typeface="Courier New" panose="02070309020205020404" pitchFamily="49" charset="0"/>
              </a:rPr>
              <a:t> root1</a:t>
            </a:r>
            <a:r>
              <a:rPr lang="en-US" sz="1814" b="1" dirty="0">
                <a:solidFill>
                  <a:srgbClr val="000000"/>
                </a:solidFill>
                <a:latin typeface="Courier New" panose="02070309020205020404" pitchFamily="49" charset="0"/>
              </a:rPr>
              <a:t>);</a:t>
            </a:r>
          </a:p>
          <a:p>
            <a:pPr lvl="1"/>
            <a:r>
              <a:rPr lang="en-US" sz="1814" dirty="0">
                <a:solidFill>
                  <a:srgbClr val="000000"/>
                </a:solidFill>
                <a:latin typeface="Courier New" panose="02070309020205020404" pitchFamily="49" charset="0"/>
              </a:rPr>
              <a:t>alert</a:t>
            </a:r>
            <a:r>
              <a:rPr lang="en-US" sz="1814" b="1" dirty="0">
                <a:solidFill>
                  <a:srgbClr val="000000"/>
                </a:solidFill>
                <a:latin typeface="Courier New" panose="02070309020205020404" pitchFamily="49" charset="0"/>
              </a:rPr>
              <a:t>(</a:t>
            </a:r>
            <a:r>
              <a:rPr lang="en-US" sz="1814" dirty="0">
                <a:solidFill>
                  <a:srgbClr val="808080"/>
                </a:solidFill>
                <a:latin typeface="Courier New" panose="02070309020205020404" pitchFamily="49" charset="0"/>
              </a:rPr>
              <a:t>"The second root is: "</a:t>
            </a:r>
            <a:r>
              <a:rPr lang="en-US" sz="1814" b="1" dirty="0">
                <a:solidFill>
                  <a:srgbClr val="000000"/>
                </a:solidFill>
                <a:latin typeface="Courier New" panose="02070309020205020404" pitchFamily="49" charset="0"/>
              </a:rPr>
              <a:t>+</a:t>
            </a:r>
            <a:r>
              <a:rPr lang="en-US" sz="1814" dirty="0">
                <a:solidFill>
                  <a:srgbClr val="000000"/>
                </a:solidFill>
                <a:latin typeface="Courier New" panose="02070309020205020404" pitchFamily="49" charset="0"/>
              </a:rPr>
              <a:t>root2</a:t>
            </a:r>
            <a:r>
              <a:rPr lang="en-US" sz="1814" b="1" dirty="0">
                <a:solidFill>
                  <a:srgbClr val="000000"/>
                </a:solidFill>
                <a:latin typeface="Courier New" panose="02070309020205020404" pitchFamily="49" charset="0"/>
              </a:rPr>
              <a:t>);</a:t>
            </a:r>
            <a:r>
              <a:rPr lang="en-US" sz="1814" dirty="0">
                <a:solidFill>
                  <a:srgbClr val="000000"/>
                </a:solidFill>
                <a:latin typeface="Courier New" panose="02070309020205020404" pitchFamily="49" charset="0"/>
              </a:rPr>
              <a:t> </a:t>
            </a:r>
          </a:p>
          <a:p>
            <a:r>
              <a:rPr lang="en-US" sz="1814" b="1" dirty="0">
                <a:solidFill>
                  <a:srgbClr val="000000"/>
                </a:solidFill>
                <a:latin typeface="Courier New" panose="02070309020205020404" pitchFamily="49" charset="0"/>
              </a:rPr>
              <a:t>}</a:t>
            </a:r>
            <a:r>
              <a:rPr lang="en-US" sz="1814" dirty="0">
                <a:solidFill>
                  <a:srgbClr val="000000"/>
                </a:solidFill>
                <a:latin typeface="Courier New" panose="02070309020205020404" pitchFamily="49" charset="0"/>
              </a:rPr>
              <a:t> </a:t>
            </a:r>
            <a:endParaRPr lang="en-US" sz="1814" dirty="0"/>
          </a:p>
        </p:txBody>
      </p:sp>
      <p:sp>
        <p:nvSpPr>
          <p:cNvPr id="7" name="Text Box 6">
            <a:extLst>
              <a:ext uri="{FF2B5EF4-FFF2-40B4-BE49-F238E27FC236}">
                <a16:creationId xmlns:a16="http://schemas.microsoft.com/office/drawing/2014/main" id="{C8206C7A-084A-417E-8551-07EEC1EDFB1E}"/>
              </a:ext>
            </a:extLst>
          </p:cNvPr>
          <p:cNvSpPr>
            <a:spLocks/>
          </p:cNvSpPr>
          <p:nvPr/>
        </p:nvSpPr>
        <p:spPr bwMode="auto">
          <a:xfrm>
            <a:off x="7402487" y="1237547"/>
            <a:ext cx="1658261" cy="371512"/>
          </a:xfrm>
          <a:prstGeom prst="rect">
            <a:avLst/>
          </a:prstGeom>
          <a:noFill/>
          <a:ln w="9525">
            <a:solidFill>
              <a:schemeClr val="tx1"/>
            </a:solidFill>
            <a:miter lim="800000"/>
            <a:headEnd/>
            <a:tailEnd/>
          </a:ln>
        </p:spPr>
        <p:txBody>
          <a:bodyPr wrap="square">
            <a:spAutoFit/>
          </a:bodyPr>
          <a:lstStyle/>
          <a:p>
            <a:pPr>
              <a:defRPr/>
            </a:pPr>
            <a:r>
              <a:rPr lang="fr-FR" sz="1814" dirty="0" err="1">
                <a:solidFill>
                  <a:schemeClr val="accent2"/>
                </a:solidFill>
              </a:rPr>
              <a:t>javaScript</a:t>
            </a:r>
            <a:endParaRPr sz="1633" dirty="0">
              <a:solidFill>
                <a:schemeClr val="accent2"/>
              </a:solidFill>
            </a:endParaRPr>
          </a:p>
        </p:txBody>
      </p:sp>
    </p:spTree>
    <p:extLst>
      <p:ext uri="{BB962C8B-B14F-4D97-AF65-F5344CB8AC3E}">
        <p14:creationId xmlns:p14="http://schemas.microsoft.com/office/powerpoint/2010/main" val="4028979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Rectangle 2"/>
          <p:cNvSpPr>
            <a:spLocks noGrp="1" noChangeArrowheads="1"/>
          </p:cNvSpPr>
          <p:nvPr>
            <p:ph type="title"/>
          </p:nvPr>
        </p:nvSpPr>
        <p:spPr bwMode="auto">
          <a:xfrm>
            <a:off x="1719269" y="-47857"/>
            <a:ext cx="8229627" cy="597325"/>
          </a:xfrm>
        </p:spPr>
        <p:txBody>
          <a:bodyPr/>
          <a:lstStyle/>
          <a:p>
            <a:pPr>
              <a:defRPr/>
            </a:pPr>
            <a:r>
              <a:rPr lang="en-US" sz="3266" b="1" dirty="0">
                <a:solidFill>
                  <a:schemeClr val="tx1">
                    <a:lumMod val="50000"/>
                    <a:lumOff val="50000"/>
                  </a:schemeClr>
                </a:solidFill>
                <a:latin typeface="Times New Roman" pitchFamily="18" charset="0"/>
                <a:cs typeface="Times New Roman" pitchFamily="18" charset="0"/>
              </a:rPr>
              <a:t>Les </a:t>
            </a:r>
            <a:r>
              <a:rPr lang="en-US" sz="3266" b="1" dirty="0" err="1">
                <a:solidFill>
                  <a:schemeClr val="tx1">
                    <a:lumMod val="50000"/>
                    <a:lumOff val="50000"/>
                  </a:schemeClr>
                </a:solidFill>
                <a:latin typeface="Times New Roman" pitchFamily="18" charset="0"/>
                <a:cs typeface="Times New Roman" pitchFamily="18" charset="0"/>
              </a:rPr>
              <a:t>Boucles</a:t>
            </a:r>
            <a:endParaRPr lang="en-US" sz="3266" b="1" cap="small" spc="-1" dirty="0">
              <a:solidFill>
                <a:srgbClr val="666666"/>
              </a:solidFill>
              <a:latin typeface="Arial"/>
              <a:ea typeface="+mn-ea"/>
              <a:cs typeface="+mn-cs"/>
            </a:endParaRPr>
          </a:p>
        </p:txBody>
      </p:sp>
      <p:sp>
        <p:nvSpPr>
          <p:cNvPr id="7" name="Content Placeholder 8">
            <a:extLst>
              <a:ext uri="{FF2B5EF4-FFF2-40B4-BE49-F238E27FC236}">
                <a16:creationId xmlns:a16="http://schemas.microsoft.com/office/drawing/2014/main" id="{51508539-8B77-46B7-A9A7-1F4B4E147EF7}"/>
              </a:ext>
            </a:extLst>
          </p:cNvPr>
          <p:cNvSpPr>
            <a:spLocks noGrp="1"/>
          </p:cNvSpPr>
          <p:nvPr>
            <p:ph idx="1"/>
          </p:nvPr>
        </p:nvSpPr>
        <p:spPr>
          <a:xfrm>
            <a:off x="1938284" y="1451673"/>
            <a:ext cx="7465744" cy="4105872"/>
          </a:xfrm>
        </p:spPr>
        <p:txBody>
          <a:bodyPr/>
          <a:lstStyle/>
          <a:p>
            <a:pPr>
              <a:buClr>
                <a:schemeClr val="tx2"/>
              </a:buClr>
              <a:buFont typeface="Symbol" panose="05050102010706020507" pitchFamily="18" charset="2"/>
              <a:buChar char="·"/>
            </a:pPr>
            <a:r>
              <a:rPr lang="en-US" dirty="0"/>
              <a:t>Boucle for :</a:t>
            </a:r>
          </a:p>
          <a:p>
            <a:pPr marL="0" indent="0">
              <a:buNone/>
            </a:pPr>
            <a:r>
              <a:rPr lang="en-US" dirty="0"/>
              <a:t>         for (i=0; i&lt;5; i++) {…}</a:t>
            </a:r>
          </a:p>
          <a:p>
            <a:pPr marL="0" indent="0">
              <a:buNone/>
            </a:pPr>
            <a:endParaRPr lang="en-US" dirty="0"/>
          </a:p>
          <a:p>
            <a:pPr>
              <a:buClr>
                <a:schemeClr val="tx2"/>
              </a:buClr>
              <a:buFont typeface="Symbol" panose="05050102010706020507" pitchFamily="18" charset="2"/>
              <a:buChar char="·"/>
            </a:pPr>
            <a:r>
              <a:rPr lang="en-US" dirty="0"/>
              <a:t> Boucle while :</a:t>
            </a:r>
          </a:p>
          <a:p>
            <a:pPr marL="0" indent="0">
              <a:buNone/>
            </a:pPr>
            <a:r>
              <a:rPr lang="en-US" dirty="0"/>
              <a:t>       while (test) {…}</a:t>
            </a:r>
          </a:p>
          <a:p>
            <a:pPr marL="0" indent="0">
              <a:buNone/>
            </a:pPr>
            <a:endParaRPr lang="en-US" dirty="0"/>
          </a:p>
          <a:p>
            <a:pPr>
              <a:buClr>
                <a:schemeClr val="tx2"/>
              </a:buClr>
              <a:buFont typeface="Symbol" panose="05050102010706020507" pitchFamily="18" charset="2"/>
              <a:buChar char="·"/>
            </a:pPr>
            <a:r>
              <a:rPr lang="en-US" dirty="0"/>
              <a:t>Boucle Do , while</a:t>
            </a:r>
          </a:p>
          <a:p>
            <a:pPr marL="0" indent="0">
              <a:buNone/>
            </a:pPr>
            <a:r>
              <a:rPr lang="en-US" dirty="0"/>
              <a:t>        do {…} while (test);</a:t>
            </a:r>
          </a:p>
          <a:p>
            <a:endParaRPr lang="en-US" dirty="0"/>
          </a:p>
        </p:txBody>
      </p:sp>
    </p:spTree>
    <p:extLst>
      <p:ext uri="{BB962C8B-B14F-4D97-AF65-F5344CB8AC3E}">
        <p14:creationId xmlns:p14="http://schemas.microsoft.com/office/powerpoint/2010/main" val="4090487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Rectangle 2"/>
          <p:cNvSpPr>
            <a:spLocks noGrp="1" noChangeArrowheads="1"/>
          </p:cNvSpPr>
          <p:nvPr>
            <p:ph type="title"/>
          </p:nvPr>
        </p:nvSpPr>
        <p:spPr bwMode="auto">
          <a:xfrm>
            <a:off x="1719269" y="-47857"/>
            <a:ext cx="8229627" cy="597325"/>
          </a:xfrm>
        </p:spPr>
        <p:txBody>
          <a:bodyPr/>
          <a:lstStyle/>
          <a:p>
            <a:pPr>
              <a:defRPr/>
            </a:pPr>
            <a:r>
              <a:rPr lang="en-US" sz="3266" b="1" dirty="0">
                <a:solidFill>
                  <a:schemeClr val="tx1">
                    <a:lumMod val="50000"/>
                    <a:lumOff val="50000"/>
                  </a:schemeClr>
                </a:solidFill>
                <a:latin typeface="Times New Roman" pitchFamily="18" charset="0"/>
                <a:cs typeface="Times New Roman" pitchFamily="18" charset="0"/>
              </a:rPr>
              <a:t>Les </a:t>
            </a:r>
            <a:r>
              <a:rPr lang="en-US" sz="3266" b="1" dirty="0" err="1">
                <a:solidFill>
                  <a:schemeClr val="tx1">
                    <a:lumMod val="50000"/>
                    <a:lumOff val="50000"/>
                  </a:schemeClr>
                </a:solidFill>
                <a:latin typeface="Times New Roman" pitchFamily="18" charset="0"/>
                <a:cs typeface="Times New Roman" pitchFamily="18" charset="0"/>
              </a:rPr>
              <a:t>Boucles</a:t>
            </a:r>
            <a:r>
              <a:rPr lang="en-US" sz="3266" b="1" dirty="0">
                <a:solidFill>
                  <a:schemeClr val="tx1">
                    <a:lumMod val="50000"/>
                    <a:lumOff val="50000"/>
                  </a:schemeClr>
                </a:solidFill>
                <a:latin typeface="Times New Roman" pitchFamily="18" charset="0"/>
                <a:cs typeface="Times New Roman" pitchFamily="18" charset="0"/>
              </a:rPr>
              <a:t>: For</a:t>
            </a:r>
            <a:endParaRPr lang="en-US" sz="3266" b="1" cap="small" spc="-1" dirty="0">
              <a:solidFill>
                <a:srgbClr val="666666"/>
              </a:solidFill>
              <a:latin typeface="Arial"/>
              <a:ea typeface="+mn-ea"/>
              <a:cs typeface="+mn-cs"/>
            </a:endParaRPr>
          </a:p>
        </p:txBody>
      </p:sp>
      <p:sp>
        <p:nvSpPr>
          <p:cNvPr id="8" name="TextBox 7">
            <a:extLst>
              <a:ext uri="{FF2B5EF4-FFF2-40B4-BE49-F238E27FC236}">
                <a16:creationId xmlns:a16="http://schemas.microsoft.com/office/drawing/2014/main" id="{0A79041B-EEB3-4DB1-BDCF-821089B2E3A8}"/>
              </a:ext>
            </a:extLst>
          </p:cNvPr>
          <p:cNvSpPr txBox="1"/>
          <p:nvPr/>
        </p:nvSpPr>
        <p:spPr>
          <a:xfrm>
            <a:off x="2062316" y="1008043"/>
            <a:ext cx="8034895" cy="2437527"/>
          </a:xfrm>
          <a:prstGeom prst="rect">
            <a:avLst/>
          </a:prstGeom>
          <a:noFill/>
        </p:spPr>
        <p:txBody>
          <a:bodyPr wrap="square">
            <a:spAutoFit/>
          </a:bodyPr>
          <a:lstStyle/>
          <a:p>
            <a:pPr marL="311079" indent="-311079">
              <a:buClr>
                <a:schemeClr val="tx2"/>
              </a:buClr>
              <a:buFont typeface="Symbol" panose="05050102010706020507" pitchFamily="18" charset="2"/>
              <a:buChar char="·"/>
            </a:pPr>
            <a:r>
              <a:rPr lang="fr-FR" sz="2177" dirty="0"/>
              <a:t>Syntaxe comme en C, C++, Java… </a:t>
            </a:r>
          </a:p>
          <a:p>
            <a:pPr marL="311079" indent="-311079">
              <a:buClr>
                <a:schemeClr val="tx2"/>
              </a:buClr>
              <a:buFont typeface="Symbol" panose="05050102010706020507" pitchFamily="18" charset="2"/>
              <a:buChar char="·"/>
            </a:pPr>
            <a:r>
              <a:rPr lang="fr-FR" sz="2177" dirty="0"/>
              <a:t>Il répète les instructions dans le corps selon une condition</a:t>
            </a:r>
          </a:p>
          <a:p>
            <a:pPr marL="311079" indent="-311079">
              <a:buClr>
                <a:schemeClr val="tx2"/>
              </a:buClr>
              <a:buFont typeface="Symbol" panose="05050102010706020507" pitchFamily="18" charset="2"/>
              <a:buChar char="·"/>
            </a:pPr>
            <a:r>
              <a:rPr lang="fr-FR" sz="2177" dirty="0"/>
              <a:t>L'initialisation s'exécute en premier.</a:t>
            </a:r>
          </a:p>
          <a:p>
            <a:pPr marL="311079" indent="-311079">
              <a:buClr>
                <a:schemeClr val="tx2"/>
              </a:buClr>
              <a:buFont typeface="Symbol" panose="05050102010706020507" pitchFamily="18" charset="2"/>
              <a:buChar char="·"/>
            </a:pPr>
            <a:r>
              <a:rPr lang="fr-FR" sz="2177" dirty="0"/>
              <a:t>Si la condition est fausse, c'est fini.</a:t>
            </a:r>
          </a:p>
          <a:p>
            <a:pPr marL="311079" indent="-311079">
              <a:buClr>
                <a:schemeClr val="tx2"/>
              </a:buClr>
              <a:buFont typeface="Symbol" panose="05050102010706020507" pitchFamily="18" charset="2"/>
              <a:buChar char="·"/>
            </a:pPr>
            <a:r>
              <a:rPr lang="fr-FR" sz="2177" dirty="0"/>
              <a:t>Si la condition est vraie, les instructions du corps s'exécutent. Alors le corps exécute le pas.</a:t>
            </a:r>
          </a:p>
          <a:p>
            <a:pPr marL="311079" indent="-311079">
              <a:buClr>
                <a:schemeClr val="tx2"/>
              </a:buClr>
              <a:buFont typeface="Symbol" panose="05050102010706020507" pitchFamily="18" charset="2"/>
              <a:buChar char="·"/>
            </a:pPr>
            <a:r>
              <a:rPr lang="fr-FR" sz="2177" dirty="0"/>
              <a:t>La condition est vérifiée à nouveau, et ainsi de suite. </a:t>
            </a:r>
            <a:endParaRPr lang="en-US" sz="2177" dirty="0"/>
          </a:p>
        </p:txBody>
      </p:sp>
      <p:sp>
        <p:nvSpPr>
          <p:cNvPr id="9" name="Rectangle 8">
            <a:extLst>
              <a:ext uri="{FF2B5EF4-FFF2-40B4-BE49-F238E27FC236}">
                <a16:creationId xmlns:a16="http://schemas.microsoft.com/office/drawing/2014/main" id="{EDA6616E-6B59-4594-BBA2-5D467E6C2FE0}"/>
              </a:ext>
            </a:extLst>
          </p:cNvPr>
          <p:cNvSpPr/>
          <p:nvPr/>
        </p:nvSpPr>
        <p:spPr>
          <a:xfrm>
            <a:off x="2633810" y="3895739"/>
            <a:ext cx="7463401" cy="1432443"/>
          </a:xfrm>
          <a:prstGeom prst="rect">
            <a:avLst/>
          </a:prstGeom>
          <a:solidFill>
            <a:schemeClr val="bg1"/>
          </a:solidFill>
        </p:spPr>
        <p:txBody>
          <a:bodyPr wrap="square">
            <a:spAutoFit/>
          </a:bodyPr>
          <a:lstStyle>
            <a:lvl1pPr>
              <a:defRPr sz="2000">
                <a:solidFill>
                  <a:schemeClr val="tx1"/>
                </a:solidFill>
                <a:latin typeface="Tahoma" panose="020B0604030504040204" pitchFamily="34" charset="0"/>
                <a:ea typeface="MS PGothic" panose="020B0600070205080204" pitchFamily="34" charset="-128"/>
              </a:defRPr>
            </a:lvl1pPr>
            <a:lvl2pPr marL="742950" indent="-285750">
              <a:defRPr sz="2000">
                <a:solidFill>
                  <a:schemeClr val="tx1"/>
                </a:solidFill>
                <a:latin typeface="Tahoma" panose="020B0604030504040204" pitchFamily="34" charset="0"/>
                <a:ea typeface="MS PGothic" panose="020B0600070205080204" pitchFamily="34" charset="-128"/>
              </a:defRPr>
            </a:lvl2pPr>
            <a:lvl3pPr marL="1143000" indent="-228600">
              <a:defRPr sz="2000">
                <a:solidFill>
                  <a:schemeClr val="tx1"/>
                </a:solidFill>
                <a:latin typeface="Tahoma" panose="020B0604030504040204" pitchFamily="34" charset="0"/>
                <a:ea typeface="MS PGothic" panose="020B0600070205080204" pitchFamily="34" charset="-128"/>
              </a:defRPr>
            </a:lvl3pPr>
            <a:lvl4pPr marL="1600200" indent="-228600">
              <a:defRPr sz="2000">
                <a:solidFill>
                  <a:schemeClr val="tx1"/>
                </a:solidFill>
                <a:latin typeface="Tahoma" panose="020B0604030504040204" pitchFamily="34" charset="0"/>
                <a:ea typeface="MS PGothic" panose="020B0600070205080204" pitchFamily="34" charset="-128"/>
              </a:defRPr>
            </a:lvl4pPr>
            <a:lvl5pPr marL="2057400" indent="-228600">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MS PGothic" panose="020B0600070205080204" pitchFamily="34" charset="-128"/>
              </a:defRPr>
            </a:lvl9pPr>
          </a:lstStyle>
          <a:p>
            <a:r>
              <a:rPr lang="en-US" altLang="fr-FR" sz="2177" b="1" dirty="0">
                <a:solidFill>
                  <a:srgbClr val="004D4D"/>
                </a:solidFill>
                <a:latin typeface="Lucida Console" panose="020B0609040504020204" pitchFamily="49" charset="0"/>
              </a:rPr>
              <a:t>for (</a:t>
            </a:r>
            <a:r>
              <a:rPr lang="fr-FR" altLang="fr-FR" sz="2177" b="1" dirty="0">
                <a:solidFill>
                  <a:srgbClr val="004D4D"/>
                </a:solidFill>
                <a:latin typeface="Lucida Console" panose="020B0609040504020204" pitchFamily="49" charset="0"/>
              </a:rPr>
              <a:t>initialisation</a:t>
            </a:r>
            <a:r>
              <a:rPr lang="en-US" altLang="fr-FR" sz="2177" b="1" dirty="0">
                <a:solidFill>
                  <a:srgbClr val="004D4D"/>
                </a:solidFill>
                <a:latin typeface="Lucida Console" panose="020B0609040504020204" pitchFamily="49" charset="0"/>
              </a:rPr>
              <a:t> ; </a:t>
            </a:r>
            <a:r>
              <a:rPr lang="fr-FR" altLang="fr-FR" sz="2177" b="1" dirty="0">
                <a:solidFill>
                  <a:srgbClr val="004D4D"/>
                </a:solidFill>
                <a:latin typeface="Lucida Console" panose="020B0609040504020204" pitchFamily="49" charset="0"/>
              </a:rPr>
              <a:t>conditions</a:t>
            </a:r>
            <a:r>
              <a:rPr lang="en-US" altLang="fr-FR" sz="2177" b="1" dirty="0">
                <a:solidFill>
                  <a:srgbClr val="004D4D"/>
                </a:solidFill>
                <a:latin typeface="Lucida Console" panose="020B0609040504020204" pitchFamily="49" charset="0"/>
              </a:rPr>
              <a:t>; </a:t>
            </a:r>
            <a:r>
              <a:rPr lang="fr-FR" altLang="fr-FR" sz="2177" b="1" dirty="0">
                <a:solidFill>
                  <a:srgbClr val="004D4D"/>
                </a:solidFill>
                <a:latin typeface="Lucida Console" panose="020B0609040504020204" pitchFamily="49" charset="0"/>
              </a:rPr>
              <a:t>étape </a:t>
            </a:r>
            <a:r>
              <a:rPr lang="en-US" altLang="fr-FR" sz="2177" b="1" dirty="0">
                <a:solidFill>
                  <a:srgbClr val="004D4D"/>
                </a:solidFill>
                <a:latin typeface="Lucida Console" panose="020B0609040504020204" pitchFamily="49" charset="0"/>
              </a:rPr>
              <a:t> </a:t>
            </a:r>
            <a:r>
              <a:rPr lang="el-GR" altLang="fr-FR" sz="2177" b="1" dirty="0">
                <a:solidFill>
                  <a:srgbClr val="004D4D"/>
                </a:solidFill>
                <a:latin typeface="Lucida Console" panose="020B0609040504020204" pitchFamily="49" charset="0"/>
              </a:rPr>
              <a:t>) {</a:t>
            </a:r>
          </a:p>
          <a:p>
            <a:r>
              <a:rPr lang="el-GR" altLang="fr-FR" sz="2177" b="1" dirty="0">
                <a:solidFill>
                  <a:srgbClr val="004D4D"/>
                </a:solidFill>
                <a:latin typeface="Lucida Console" panose="020B0609040504020204" pitchFamily="49" charset="0"/>
              </a:rPr>
              <a:t>    </a:t>
            </a:r>
            <a:r>
              <a:rPr lang="fr-FR" altLang="fr-FR" sz="2177" b="1" dirty="0">
                <a:solidFill>
                  <a:srgbClr val="004D4D"/>
                </a:solidFill>
                <a:latin typeface="Lucida Console" panose="020B0609040504020204" pitchFamily="49" charset="0"/>
              </a:rPr>
              <a:t>corps</a:t>
            </a:r>
            <a:endParaRPr lang="en-US" altLang="fr-FR" sz="2177" b="1" dirty="0">
              <a:solidFill>
                <a:srgbClr val="004D4D"/>
              </a:solidFill>
              <a:latin typeface="Lucida Console" panose="020B0609040504020204" pitchFamily="49" charset="0"/>
            </a:endParaRPr>
          </a:p>
          <a:p>
            <a:r>
              <a:rPr lang="el-GR" altLang="fr-FR" sz="2177" b="1" dirty="0">
                <a:solidFill>
                  <a:srgbClr val="004D4D"/>
                </a:solidFill>
                <a:latin typeface="Lucida Console" panose="020B0609040504020204" pitchFamily="49" charset="0"/>
              </a:rPr>
              <a:t>}</a:t>
            </a:r>
            <a:endParaRPr lang="en-US" altLang="fr-FR" sz="2177" b="1" dirty="0">
              <a:solidFill>
                <a:srgbClr val="004D4D"/>
              </a:solidFill>
              <a:latin typeface="Lucida Console" panose="020B0609040504020204" pitchFamily="49" charset="0"/>
            </a:endParaRPr>
          </a:p>
        </p:txBody>
      </p:sp>
    </p:spTree>
    <p:extLst>
      <p:ext uri="{BB962C8B-B14F-4D97-AF65-F5344CB8AC3E}">
        <p14:creationId xmlns:p14="http://schemas.microsoft.com/office/powerpoint/2010/main" val="36284401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Rectangle 2"/>
          <p:cNvSpPr>
            <a:spLocks noGrp="1" noChangeArrowheads="1"/>
          </p:cNvSpPr>
          <p:nvPr>
            <p:ph type="title"/>
          </p:nvPr>
        </p:nvSpPr>
        <p:spPr bwMode="auto">
          <a:xfrm>
            <a:off x="1719269" y="-47857"/>
            <a:ext cx="8229627" cy="597325"/>
          </a:xfrm>
        </p:spPr>
        <p:txBody>
          <a:bodyPr/>
          <a:lstStyle/>
          <a:p>
            <a:pPr>
              <a:defRPr/>
            </a:pPr>
            <a:r>
              <a:rPr lang="en-US" sz="3266" b="1" dirty="0">
                <a:solidFill>
                  <a:schemeClr val="tx1">
                    <a:lumMod val="50000"/>
                    <a:lumOff val="50000"/>
                  </a:schemeClr>
                </a:solidFill>
                <a:latin typeface="Times New Roman" pitchFamily="18" charset="0"/>
                <a:cs typeface="Times New Roman" pitchFamily="18" charset="0"/>
              </a:rPr>
              <a:t>Les </a:t>
            </a:r>
            <a:r>
              <a:rPr lang="en-US" sz="3266" b="1" dirty="0" err="1">
                <a:solidFill>
                  <a:schemeClr val="tx1">
                    <a:lumMod val="50000"/>
                    <a:lumOff val="50000"/>
                  </a:schemeClr>
                </a:solidFill>
                <a:latin typeface="Times New Roman" pitchFamily="18" charset="0"/>
                <a:cs typeface="Times New Roman" pitchFamily="18" charset="0"/>
              </a:rPr>
              <a:t>Boucles</a:t>
            </a:r>
            <a:r>
              <a:rPr lang="en-US" sz="3266" b="1" dirty="0">
                <a:solidFill>
                  <a:schemeClr val="tx1">
                    <a:lumMod val="50000"/>
                    <a:lumOff val="50000"/>
                  </a:schemeClr>
                </a:solidFill>
                <a:latin typeface="Times New Roman" pitchFamily="18" charset="0"/>
                <a:cs typeface="Times New Roman" pitchFamily="18" charset="0"/>
              </a:rPr>
              <a:t>: While</a:t>
            </a:r>
            <a:endParaRPr lang="en-US" sz="3266" b="1" cap="small" spc="-1" dirty="0">
              <a:solidFill>
                <a:srgbClr val="666666"/>
              </a:solidFill>
              <a:latin typeface="Arial"/>
              <a:ea typeface="+mn-ea"/>
              <a:cs typeface="+mn-cs"/>
            </a:endParaRPr>
          </a:p>
        </p:txBody>
      </p:sp>
      <p:sp>
        <p:nvSpPr>
          <p:cNvPr id="8" name="TextBox 7">
            <a:extLst>
              <a:ext uri="{FF2B5EF4-FFF2-40B4-BE49-F238E27FC236}">
                <a16:creationId xmlns:a16="http://schemas.microsoft.com/office/drawing/2014/main" id="{0A79041B-EEB3-4DB1-BDCF-821089B2E3A8}"/>
              </a:ext>
            </a:extLst>
          </p:cNvPr>
          <p:cNvSpPr txBox="1"/>
          <p:nvPr/>
        </p:nvSpPr>
        <p:spPr>
          <a:xfrm>
            <a:off x="2062316" y="1008043"/>
            <a:ext cx="8034895" cy="2437527"/>
          </a:xfrm>
          <a:prstGeom prst="rect">
            <a:avLst/>
          </a:prstGeom>
          <a:noFill/>
        </p:spPr>
        <p:txBody>
          <a:bodyPr wrap="square">
            <a:spAutoFit/>
          </a:bodyPr>
          <a:lstStyle/>
          <a:p>
            <a:pPr marL="311079" indent="-311079">
              <a:buClr>
                <a:schemeClr val="tx2"/>
              </a:buClr>
              <a:buFont typeface="Symbol" panose="05050102010706020507" pitchFamily="18" charset="2"/>
              <a:buChar char="·"/>
            </a:pPr>
            <a:r>
              <a:rPr lang="fr-FR" sz="2177" dirty="0"/>
              <a:t>Syntaxe comme en C, C++, Java… </a:t>
            </a:r>
          </a:p>
          <a:p>
            <a:pPr marL="311079" indent="-311079">
              <a:buClr>
                <a:schemeClr val="tx2"/>
              </a:buClr>
              <a:buFont typeface="Symbol" panose="05050102010706020507" pitchFamily="18" charset="2"/>
              <a:buChar char="·"/>
            </a:pPr>
            <a:r>
              <a:rPr lang="fr-FR" sz="2177" dirty="0"/>
              <a:t>Il répète les instructions dans le corps selon une condition.</a:t>
            </a:r>
          </a:p>
          <a:p>
            <a:pPr marL="311079" indent="-311079">
              <a:buClr>
                <a:schemeClr val="tx2"/>
              </a:buClr>
              <a:buFont typeface="Symbol" panose="05050102010706020507" pitchFamily="18" charset="2"/>
              <a:buChar char="·"/>
            </a:pPr>
            <a:r>
              <a:rPr lang="fr-FR" sz="2177" dirty="0"/>
              <a:t>La condition est vérifiée en premier</a:t>
            </a:r>
          </a:p>
          <a:p>
            <a:pPr marL="311079" indent="-311079">
              <a:buClr>
                <a:schemeClr val="tx2"/>
              </a:buClr>
              <a:buFont typeface="Symbol" panose="05050102010706020507" pitchFamily="18" charset="2"/>
              <a:buChar char="·"/>
            </a:pPr>
            <a:r>
              <a:rPr lang="fr-FR" sz="2177" dirty="0"/>
              <a:t>Si la condition est fausse, c'est fini.</a:t>
            </a:r>
          </a:p>
          <a:p>
            <a:pPr marL="311079" indent="-311079">
              <a:buClr>
                <a:schemeClr val="tx2"/>
              </a:buClr>
              <a:buFont typeface="Symbol" panose="05050102010706020507" pitchFamily="18" charset="2"/>
              <a:buChar char="·"/>
            </a:pPr>
            <a:r>
              <a:rPr lang="fr-FR" sz="2177" dirty="0"/>
              <a:t>Si la condition est vraie, les instructions du corps s'exécutent. Alors le corps exécute le pas.</a:t>
            </a:r>
          </a:p>
          <a:p>
            <a:pPr marL="311079" indent="-311079">
              <a:buClr>
                <a:schemeClr val="tx2"/>
              </a:buClr>
              <a:buFont typeface="Symbol" panose="05050102010706020507" pitchFamily="18" charset="2"/>
              <a:buChar char="·"/>
            </a:pPr>
            <a:r>
              <a:rPr lang="fr-FR" sz="2177" dirty="0"/>
              <a:t>La condition est vérifiée à nouveau, et ainsi de suite. </a:t>
            </a:r>
            <a:endParaRPr lang="en-US" sz="2177" dirty="0"/>
          </a:p>
        </p:txBody>
      </p:sp>
      <p:sp>
        <p:nvSpPr>
          <p:cNvPr id="9" name="Rectangle 8">
            <a:extLst>
              <a:ext uri="{FF2B5EF4-FFF2-40B4-BE49-F238E27FC236}">
                <a16:creationId xmlns:a16="http://schemas.microsoft.com/office/drawing/2014/main" id="{EDA6616E-6B59-4594-BBA2-5D467E6C2FE0}"/>
              </a:ext>
            </a:extLst>
          </p:cNvPr>
          <p:cNvSpPr/>
          <p:nvPr/>
        </p:nvSpPr>
        <p:spPr>
          <a:xfrm>
            <a:off x="2633810" y="3895739"/>
            <a:ext cx="6597759" cy="1097416"/>
          </a:xfrm>
          <a:prstGeom prst="rect">
            <a:avLst/>
          </a:prstGeom>
          <a:solidFill>
            <a:schemeClr val="bg1"/>
          </a:solidFill>
        </p:spPr>
        <p:txBody>
          <a:bodyPr wrap="square">
            <a:spAutoFit/>
          </a:bodyPr>
          <a:lstStyle>
            <a:lvl1pPr>
              <a:defRPr sz="2000">
                <a:solidFill>
                  <a:schemeClr val="tx1"/>
                </a:solidFill>
                <a:latin typeface="Tahoma" panose="020B0604030504040204" pitchFamily="34" charset="0"/>
                <a:ea typeface="MS PGothic" panose="020B0600070205080204" pitchFamily="34" charset="-128"/>
              </a:defRPr>
            </a:lvl1pPr>
            <a:lvl2pPr marL="742950" indent="-285750">
              <a:defRPr sz="2000">
                <a:solidFill>
                  <a:schemeClr val="tx1"/>
                </a:solidFill>
                <a:latin typeface="Tahoma" panose="020B0604030504040204" pitchFamily="34" charset="0"/>
                <a:ea typeface="MS PGothic" panose="020B0600070205080204" pitchFamily="34" charset="-128"/>
              </a:defRPr>
            </a:lvl2pPr>
            <a:lvl3pPr marL="1143000" indent="-228600">
              <a:defRPr sz="2000">
                <a:solidFill>
                  <a:schemeClr val="tx1"/>
                </a:solidFill>
                <a:latin typeface="Tahoma" panose="020B0604030504040204" pitchFamily="34" charset="0"/>
                <a:ea typeface="MS PGothic" panose="020B0600070205080204" pitchFamily="34" charset="-128"/>
              </a:defRPr>
            </a:lvl3pPr>
            <a:lvl4pPr marL="1600200" indent="-228600">
              <a:defRPr sz="2000">
                <a:solidFill>
                  <a:schemeClr val="tx1"/>
                </a:solidFill>
                <a:latin typeface="Tahoma" panose="020B0604030504040204" pitchFamily="34" charset="0"/>
                <a:ea typeface="MS PGothic" panose="020B0600070205080204" pitchFamily="34" charset="-128"/>
              </a:defRPr>
            </a:lvl4pPr>
            <a:lvl5pPr marL="2057400" indent="-228600">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MS PGothic" panose="020B0600070205080204" pitchFamily="34" charset="-128"/>
              </a:defRPr>
            </a:lvl9pPr>
          </a:lstStyle>
          <a:p>
            <a:r>
              <a:rPr lang="en-US" altLang="fr-FR" sz="2177" b="1" dirty="0">
                <a:solidFill>
                  <a:srgbClr val="004D4D"/>
                </a:solidFill>
                <a:latin typeface="Lucida Console" panose="020B0609040504020204" pitchFamily="49" charset="0"/>
                <a:cs typeface="Cambria" panose="02040503050406030204" pitchFamily="18" charset="0"/>
              </a:rPr>
              <a:t>while (conditions </a:t>
            </a:r>
            <a:r>
              <a:rPr lang="el-GR" altLang="fr-FR" sz="2177" b="1" dirty="0">
                <a:solidFill>
                  <a:srgbClr val="004D4D"/>
                </a:solidFill>
                <a:latin typeface="Lucida Console" panose="020B0609040504020204" pitchFamily="49" charset="0"/>
                <a:cs typeface="Cambria" panose="02040503050406030204" pitchFamily="18" charset="0"/>
              </a:rPr>
              <a:t>) {</a:t>
            </a:r>
          </a:p>
          <a:p>
            <a:r>
              <a:rPr lang="el-GR" altLang="fr-FR" sz="2177" b="1" dirty="0">
                <a:solidFill>
                  <a:srgbClr val="004D4D"/>
                </a:solidFill>
                <a:latin typeface="Lucida Console" panose="020B0609040504020204" pitchFamily="49" charset="0"/>
                <a:cs typeface="Cambria" panose="02040503050406030204" pitchFamily="18" charset="0"/>
              </a:rPr>
              <a:t> </a:t>
            </a:r>
            <a:r>
              <a:rPr lang="fr-FR" altLang="fr-FR" sz="2177" b="1" dirty="0">
                <a:solidFill>
                  <a:srgbClr val="004D4D"/>
                </a:solidFill>
                <a:latin typeface="Lucida Console" panose="020B0609040504020204" pitchFamily="49" charset="0"/>
              </a:rPr>
              <a:t>corps</a:t>
            </a:r>
            <a:endParaRPr lang="en-US" altLang="fr-FR" sz="2177" b="1" dirty="0">
              <a:solidFill>
                <a:srgbClr val="004D4D"/>
              </a:solidFill>
              <a:latin typeface="Lucida Console" panose="020B0609040504020204" pitchFamily="49" charset="0"/>
              <a:cs typeface="Cambria" panose="02040503050406030204" pitchFamily="18" charset="0"/>
            </a:endParaRPr>
          </a:p>
          <a:p>
            <a:r>
              <a:rPr lang="el-GR" altLang="fr-FR" sz="2177" b="1" dirty="0">
                <a:solidFill>
                  <a:srgbClr val="004D4D"/>
                </a:solidFill>
                <a:latin typeface="Lucida Console" panose="020B0609040504020204" pitchFamily="49" charset="0"/>
                <a:cs typeface="Cambria" panose="02040503050406030204" pitchFamily="18" charset="0"/>
              </a:rPr>
              <a:t>}</a:t>
            </a:r>
            <a:endParaRPr lang="en-US" altLang="fr-FR" sz="2177" b="1" dirty="0">
              <a:solidFill>
                <a:srgbClr val="004D4D"/>
              </a:solidFill>
              <a:latin typeface="Lucida Console" panose="020B0609040504020204" pitchFamily="49" charset="0"/>
              <a:cs typeface="Cambria" panose="02040503050406030204" pitchFamily="18" charset="0"/>
            </a:endParaRPr>
          </a:p>
        </p:txBody>
      </p:sp>
    </p:spTree>
    <p:extLst>
      <p:ext uri="{BB962C8B-B14F-4D97-AF65-F5344CB8AC3E}">
        <p14:creationId xmlns:p14="http://schemas.microsoft.com/office/powerpoint/2010/main" val="2998555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Rectangle 2"/>
          <p:cNvSpPr>
            <a:spLocks noGrp="1" noChangeArrowheads="1"/>
          </p:cNvSpPr>
          <p:nvPr>
            <p:ph type="title"/>
          </p:nvPr>
        </p:nvSpPr>
        <p:spPr bwMode="auto">
          <a:xfrm>
            <a:off x="1719269" y="-47857"/>
            <a:ext cx="8229627" cy="597325"/>
          </a:xfrm>
        </p:spPr>
        <p:txBody>
          <a:bodyPr/>
          <a:lstStyle/>
          <a:p>
            <a:pPr>
              <a:defRPr/>
            </a:pPr>
            <a:r>
              <a:rPr lang="en-US" sz="3266" b="1" dirty="0">
                <a:solidFill>
                  <a:schemeClr val="tx1">
                    <a:lumMod val="50000"/>
                    <a:lumOff val="50000"/>
                  </a:schemeClr>
                </a:solidFill>
                <a:latin typeface="Times New Roman" pitchFamily="18" charset="0"/>
                <a:cs typeface="Times New Roman" pitchFamily="18" charset="0"/>
              </a:rPr>
              <a:t>Les </a:t>
            </a:r>
            <a:r>
              <a:rPr lang="en-US" sz="3266" b="1" dirty="0" err="1">
                <a:solidFill>
                  <a:schemeClr val="tx1">
                    <a:lumMod val="50000"/>
                    <a:lumOff val="50000"/>
                  </a:schemeClr>
                </a:solidFill>
                <a:latin typeface="Times New Roman" pitchFamily="18" charset="0"/>
                <a:cs typeface="Times New Roman" pitchFamily="18" charset="0"/>
              </a:rPr>
              <a:t>Boucles</a:t>
            </a:r>
            <a:r>
              <a:rPr lang="en-US" sz="3266" b="1" dirty="0">
                <a:solidFill>
                  <a:schemeClr val="tx1">
                    <a:lumMod val="50000"/>
                    <a:lumOff val="50000"/>
                  </a:schemeClr>
                </a:solidFill>
                <a:latin typeface="Times New Roman" pitchFamily="18" charset="0"/>
                <a:cs typeface="Times New Roman" pitchFamily="18" charset="0"/>
              </a:rPr>
              <a:t>: Do, While</a:t>
            </a:r>
            <a:endParaRPr lang="en-US" sz="3266" b="1" cap="small" spc="-1" dirty="0">
              <a:solidFill>
                <a:srgbClr val="666666"/>
              </a:solidFill>
              <a:latin typeface="Arial"/>
              <a:ea typeface="+mn-ea"/>
              <a:cs typeface="+mn-cs"/>
            </a:endParaRPr>
          </a:p>
        </p:txBody>
      </p:sp>
      <p:sp>
        <p:nvSpPr>
          <p:cNvPr id="8" name="TextBox 7">
            <a:extLst>
              <a:ext uri="{FF2B5EF4-FFF2-40B4-BE49-F238E27FC236}">
                <a16:creationId xmlns:a16="http://schemas.microsoft.com/office/drawing/2014/main" id="{0A79041B-EEB3-4DB1-BDCF-821089B2E3A8}"/>
              </a:ext>
            </a:extLst>
          </p:cNvPr>
          <p:cNvSpPr txBox="1"/>
          <p:nvPr/>
        </p:nvSpPr>
        <p:spPr>
          <a:xfrm>
            <a:off x="2062316" y="1008043"/>
            <a:ext cx="8034895" cy="2772554"/>
          </a:xfrm>
          <a:prstGeom prst="rect">
            <a:avLst/>
          </a:prstGeom>
          <a:noFill/>
        </p:spPr>
        <p:txBody>
          <a:bodyPr wrap="square">
            <a:spAutoFit/>
          </a:bodyPr>
          <a:lstStyle/>
          <a:p>
            <a:pPr marL="311079" indent="-311079">
              <a:buClr>
                <a:schemeClr val="tx2"/>
              </a:buClr>
              <a:buFont typeface="Symbol" panose="05050102010706020507" pitchFamily="18" charset="2"/>
              <a:buChar char="·"/>
            </a:pPr>
            <a:r>
              <a:rPr lang="fr-FR" sz="2177" dirty="0"/>
              <a:t>Syntaxe comme en C, C++, Java… </a:t>
            </a:r>
          </a:p>
          <a:p>
            <a:pPr marL="311079" indent="-311079">
              <a:buClr>
                <a:schemeClr val="tx2"/>
              </a:buClr>
              <a:buFont typeface="Symbol" panose="05050102010706020507" pitchFamily="18" charset="2"/>
              <a:buChar char="·"/>
            </a:pPr>
            <a:r>
              <a:rPr lang="fr-FR" sz="2177" dirty="0"/>
              <a:t>Il répète les instructions dans le corps selon une condition.</a:t>
            </a:r>
          </a:p>
          <a:p>
            <a:pPr marL="311079" indent="-311079">
              <a:buClr>
                <a:schemeClr val="tx2"/>
              </a:buClr>
              <a:buFont typeface="Symbol" panose="05050102010706020507" pitchFamily="18" charset="2"/>
              <a:buChar char="·"/>
            </a:pPr>
            <a:r>
              <a:rPr lang="fr-FR" sz="2177" b="1" dirty="0"/>
              <a:t>Initialement, le corps est exécuté une fois </a:t>
            </a:r>
          </a:p>
          <a:p>
            <a:pPr marL="311079" indent="-311079">
              <a:buClr>
                <a:schemeClr val="tx2"/>
              </a:buClr>
              <a:buFont typeface="Symbol" panose="05050102010706020507" pitchFamily="18" charset="2"/>
              <a:buChar char="·"/>
            </a:pPr>
            <a:r>
              <a:rPr lang="fr-FR" sz="2177" b="1" dirty="0"/>
              <a:t>La condition est vérifiée </a:t>
            </a:r>
          </a:p>
          <a:p>
            <a:pPr marL="311079" indent="-311079">
              <a:buClr>
                <a:schemeClr val="tx2"/>
              </a:buClr>
              <a:buFont typeface="Symbol" panose="05050102010706020507" pitchFamily="18" charset="2"/>
              <a:buChar char="·"/>
            </a:pPr>
            <a:r>
              <a:rPr lang="fr-FR" sz="2177" dirty="0"/>
              <a:t>Si la condition est fausse, c'est fini.</a:t>
            </a:r>
          </a:p>
          <a:p>
            <a:pPr marL="311079" indent="-311079">
              <a:buClr>
                <a:schemeClr val="tx2"/>
              </a:buClr>
              <a:buFont typeface="Symbol" panose="05050102010706020507" pitchFamily="18" charset="2"/>
              <a:buChar char="·"/>
            </a:pPr>
            <a:r>
              <a:rPr lang="fr-FR" sz="2177" dirty="0"/>
              <a:t>Si la condition est vraie, les instructions du corps s'exécutent. Alors le corps exécute le pas.</a:t>
            </a:r>
          </a:p>
          <a:p>
            <a:pPr marL="311079" indent="-311079">
              <a:buClr>
                <a:schemeClr val="tx2"/>
              </a:buClr>
              <a:buFont typeface="Symbol" panose="05050102010706020507" pitchFamily="18" charset="2"/>
              <a:buChar char="·"/>
            </a:pPr>
            <a:r>
              <a:rPr lang="fr-FR" sz="2177" dirty="0"/>
              <a:t>La condition est vérifiée à nouveau, et ainsi de suite. </a:t>
            </a:r>
            <a:endParaRPr lang="en-US" sz="2177" dirty="0"/>
          </a:p>
        </p:txBody>
      </p:sp>
      <p:sp>
        <p:nvSpPr>
          <p:cNvPr id="9" name="Rectangle 8">
            <a:extLst>
              <a:ext uri="{FF2B5EF4-FFF2-40B4-BE49-F238E27FC236}">
                <a16:creationId xmlns:a16="http://schemas.microsoft.com/office/drawing/2014/main" id="{EDA6616E-6B59-4594-BBA2-5D467E6C2FE0}"/>
              </a:ext>
            </a:extLst>
          </p:cNvPr>
          <p:cNvSpPr/>
          <p:nvPr/>
        </p:nvSpPr>
        <p:spPr>
          <a:xfrm>
            <a:off x="2633810" y="3895739"/>
            <a:ext cx="6597759" cy="1097416"/>
          </a:xfrm>
          <a:prstGeom prst="rect">
            <a:avLst/>
          </a:prstGeom>
          <a:solidFill>
            <a:schemeClr val="bg1"/>
          </a:solidFill>
        </p:spPr>
        <p:txBody>
          <a:bodyPr wrap="square">
            <a:spAutoFit/>
          </a:bodyPr>
          <a:lstStyle>
            <a:lvl1pPr>
              <a:defRPr sz="2000">
                <a:solidFill>
                  <a:schemeClr val="tx1"/>
                </a:solidFill>
                <a:latin typeface="Tahoma" panose="020B0604030504040204" pitchFamily="34" charset="0"/>
                <a:ea typeface="MS PGothic" panose="020B0600070205080204" pitchFamily="34" charset="-128"/>
              </a:defRPr>
            </a:lvl1pPr>
            <a:lvl2pPr marL="742950" indent="-285750">
              <a:defRPr sz="2000">
                <a:solidFill>
                  <a:schemeClr val="tx1"/>
                </a:solidFill>
                <a:latin typeface="Tahoma" panose="020B0604030504040204" pitchFamily="34" charset="0"/>
                <a:ea typeface="MS PGothic" panose="020B0600070205080204" pitchFamily="34" charset="-128"/>
              </a:defRPr>
            </a:lvl2pPr>
            <a:lvl3pPr marL="1143000" indent="-228600">
              <a:defRPr sz="2000">
                <a:solidFill>
                  <a:schemeClr val="tx1"/>
                </a:solidFill>
                <a:latin typeface="Tahoma" panose="020B0604030504040204" pitchFamily="34" charset="0"/>
                <a:ea typeface="MS PGothic" panose="020B0600070205080204" pitchFamily="34" charset="-128"/>
              </a:defRPr>
            </a:lvl3pPr>
            <a:lvl4pPr marL="1600200" indent="-228600">
              <a:defRPr sz="2000">
                <a:solidFill>
                  <a:schemeClr val="tx1"/>
                </a:solidFill>
                <a:latin typeface="Tahoma" panose="020B0604030504040204" pitchFamily="34" charset="0"/>
                <a:ea typeface="MS PGothic" panose="020B0600070205080204" pitchFamily="34" charset="-128"/>
              </a:defRPr>
            </a:lvl4pPr>
            <a:lvl5pPr marL="2057400" indent="-228600">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MS PGothic" panose="020B0600070205080204" pitchFamily="34" charset="-128"/>
              </a:defRPr>
            </a:lvl9pPr>
          </a:lstStyle>
          <a:p>
            <a:r>
              <a:rPr lang="en-US" altLang="fr-FR" sz="2177" b="1" dirty="0">
                <a:solidFill>
                  <a:srgbClr val="004D4D"/>
                </a:solidFill>
                <a:latin typeface="Lucida Console" panose="020B0609040504020204" pitchFamily="49" charset="0"/>
                <a:cs typeface="Cambria" panose="02040503050406030204" pitchFamily="18" charset="0"/>
              </a:rPr>
              <a:t>do</a:t>
            </a:r>
            <a:r>
              <a:rPr lang="el-GR" altLang="fr-FR" sz="2177" b="1" dirty="0">
                <a:solidFill>
                  <a:srgbClr val="004D4D"/>
                </a:solidFill>
                <a:latin typeface="Lucida Console" panose="020B0609040504020204" pitchFamily="49" charset="0"/>
                <a:cs typeface="Cambria" panose="02040503050406030204" pitchFamily="18" charset="0"/>
              </a:rPr>
              <a:t>{</a:t>
            </a:r>
          </a:p>
          <a:p>
            <a:r>
              <a:rPr lang="el-GR" altLang="fr-FR" sz="2177" b="1" dirty="0">
                <a:solidFill>
                  <a:srgbClr val="004D4D"/>
                </a:solidFill>
                <a:latin typeface="Lucida Console" panose="020B0609040504020204" pitchFamily="49" charset="0"/>
                <a:cs typeface="Cambria" panose="02040503050406030204" pitchFamily="18" charset="0"/>
              </a:rPr>
              <a:t> </a:t>
            </a:r>
            <a:r>
              <a:rPr lang="fr-FR" altLang="fr-FR" sz="2177" b="1" dirty="0">
                <a:solidFill>
                  <a:srgbClr val="004D4D"/>
                </a:solidFill>
                <a:latin typeface="Lucida Console" panose="020B0609040504020204" pitchFamily="49" charset="0"/>
              </a:rPr>
              <a:t>corps</a:t>
            </a:r>
            <a:endParaRPr lang="en-US" altLang="fr-FR" sz="2177" b="1" dirty="0">
              <a:solidFill>
                <a:srgbClr val="004D4D"/>
              </a:solidFill>
              <a:latin typeface="Lucida Console" panose="020B0609040504020204" pitchFamily="49" charset="0"/>
              <a:cs typeface="Cambria" panose="02040503050406030204" pitchFamily="18" charset="0"/>
            </a:endParaRPr>
          </a:p>
          <a:p>
            <a:r>
              <a:rPr lang="el-GR" altLang="fr-FR" sz="2177" b="1" dirty="0">
                <a:solidFill>
                  <a:srgbClr val="004D4D"/>
                </a:solidFill>
                <a:latin typeface="Lucida Console" panose="020B0609040504020204" pitchFamily="49" charset="0"/>
                <a:cs typeface="Cambria" panose="02040503050406030204" pitchFamily="18" charset="0"/>
              </a:rPr>
              <a:t>}</a:t>
            </a:r>
            <a:r>
              <a:rPr lang="fr-FR" altLang="fr-FR" sz="2177" b="1" dirty="0" err="1">
                <a:solidFill>
                  <a:srgbClr val="004D4D"/>
                </a:solidFill>
                <a:latin typeface="Lucida Console" panose="020B0609040504020204" pitchFamily="49" charset="0"/>
                <a:cs typeface="Cambria" panose="02040503050406030204" pitchFamily="18" charset="0"/>
              </a:rPr>
              <a:t>while</a:t>
            </a:r>
            <a:r>
              <a:rPr lang="fr-FR" altLang="fr-FR" sz="2177" b="1" dirty="0">
                <a:solidFill>
                  <a:srgbClr val="004D4D"/>
                </a:solidFill>
                <a:latin typeface="Lucida Console" panose="020B0609040504020204" pitchFamily="49" charset="0"/>
                <a:cs typeface="Cambria" panose="02040503050406030204" pitchFamily="18" charset="0"/>
              </a:rPr>
              <a:t>(</a:t>
            </a:r>
            <a:r>
              <a:rPr lang="fr-FR" sz="2177" b="1" dirty="0"/>
              <a:t>conditions</a:t>
            </a:r>
            <a:r>
              <a:rPr lang="fr-FR" altLang="fr-FR" sz="2177" b="1" dirty="0">
                <a:solidFill>
                  <a:srgbClr val="004D4D"/>
                </a:solidFill>
                <a:latin typeface="Lucida Console" panose="020B0609040504020204" pitchFamily="49" charset="0"/>
                <a:cs typeface="Cambria" panose="02040503050406030204" pitchFamily="18" charset="0"/>
              </a:rPr>
              <a:t>);</a:t>
            </a:r>
            <a:endParaRPr lang="en-US" altLang="fr-FR" sz="2177" b="1" dirty="0">
              <a:solidFill>
                <a:srgbClr val="004D4D"/>
              </a:solidFill>
              <a:latin typeface="Lucida Console" panose="020B0609040504020204" pitchFamily="49" charset="0"/>
              <a:cs typeface="Cambria" panose="02040503050406030204" pitchFamily="18" charset="0"/>
            </a:endParaRPr>
          </a:p>
        </p:txBody>
      </p:sp>
    </p:spTree>
    <p:extLst>
      <p:ext uri="{BB962C8B-B14F-4D97-AF65-F5344CB8AC3E}">
        <p14:creationId xmlns:p14="http://schemas.microsoft.com/office/powerpoint/2010/main" val="40672040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342B44A8-D350-430A-B7A9-C617A823D80E}"/>
              </a:ext>
            </a:extLst>
          </p:cNvPr>
          <p:cNvSpPr>
            <a:spLocks noGrp="1"/>
          </p:cNvSpPr>
          <p:nvPr>
            <p:ph type="title"/>
          </p:nvPr>
        </p:nvSpPr>
        <p:spPr>
          <a:xfrm>
            <a:off x="668003" y="115077"/>
            <a:ext cx="8596668" cy="1320800"/>
          </a:xfrm>
        </p:spPr>
        <p:txBody>
          <a:bodyPr/>
          <a:lstStyle/>
          <a:p>
            <a:r>
              <a:rPr lang="en-US" altLang="fr-FR" sz="3266" b="1" dirty="0">
                <a:solidFill>
                  <a:schemeClr val="tx1">
                    <a:lumMod val="50000"/>
                    <a:lumOff val="50000"/>
                  </a:schemeClr>
                </a:solidFill>
                <a:latin typeface="Times New Roman" pitchFamily="18" charset="0"/>
                <a:cs typeface="Times New Roman" pitchFamily="18" charset="0"/>
              </a:rPr>
              <a:t>break</a:t>
            </a:r>
          </a:p>
        </p:txBody>
      </p:sp>
      <p:sp>
        <p:nvSpPr>
          <p:cNvPr id="3" name="Content Placeholder 2">
            <a:extLst>
              <a:ext uri="{FF2B5EF4-FFF2-40B4-BE49-F238E27FC236}">
                <a16:creationId xmlns:a16="http://schemas.microsoft.com/office/drawing/2014/main" id="{D2D860AB-B753-4521-A80C-FD86A1E60C97}"/>
              </a:ext>
            </a:extLst>
          </p:cNvPr>
          <p:cNvSpPr>
            <a:spLocks noGrp="1"/>
          </p:cNvSpPr>
          <p:nvPr>
            <p:ph idx="1"/>
          </p:nvPr>
        </p:nvSpPr>
        <p:spPr>
          <a:xfrm>
            <a:off x="1981187" y="859916"/>
            <a:ext cx="8229627" cy="5138169"/>
          </a:xfrm>
        </p:spPr>
        <p:txBody>
          <a:bodyPr/>
          <a:lstStyle/>
          <a:p>
            <a:pPr marL="311079" indent="-311079">
              <a:buClr>
                <a:schemeClr val="tx2"/>
              </a:buClr>
              <a:buFont typeface="Symbol" panose="05050102010706020507" pitchFamily="18" charset="2"/>
              <a:buChar char="·"/>
            </a:pPr>
            <a:r>
              <a:rPr lang="fr-FR" sz="2540" dirty="0"/>
              <a:t>Syntaxe comme en C, C++, Java… </a:t>
            </a:r>
          </a:p>
          <a:p>
            <a:pPr marL="311079" indent="-311079">
              <a:buClr>
                <a:schemeClr val="tx2"/>
              </a:buClr>
              <a:buFont typeface="Symbol" panose="05050102010706020507" pitchFamily="18" charset="2"/>
              <a:buChar char="·"/>
            </a:pPr>
            <a:r>
              <a:rPr lang="fr-FR" altLang="fr-FR" dirty="0"/>
              <a:t>Peut apparaître dans l'un des contrôles suivants :</a:t>
            </a:r>
          </a:p>
          <a:p>
            <a:pPr marL="414772" lvl="1" indent="0">
              <a:buNone/>
            </a:pPr>
            <a:r>
              <a:rPr lang="en-US" altLang="fr-FR" b="1" dirty="0">
                <a:solidFill>
                  <a:srgbClr val="004D4D"/>
                </a:solidFill>
                <a:latin typeface="Lucida Console" panose="020B0609040504020204" pitchFamily="49" charset="0"/>
                <a:ea typeface="Cambria" panose="02040503050406030204" pitchFamily="18" charset="0"/>
                <a:cs typeface="Cambria" panose="02040503050406030204" pitchFamily="18" charset="0"/>
              </a:rPr>
              <a:t>   for</a:t>
            </a:r>
            <a:r>
              <a:rPr lang="en-US" altLang="fr-FR" dirty="0">
                <a:latin typeface="Cambria" panose="02040503050406030204" pitchFamily="18" charset="0"/>
                <a:ea typeface="Cambria" panose="02040503050406030204" pitchFamily="18" charset="0"/>
                <a:cs typeface="Cambria" panose="02040503050406030204" pitchFamily="18" charset="0"/>
              </a:rPr>
              <a:t>, </a:t>
            </a:r>
            <a:r>
              <a:rPr lang="en-US" altLang="fr-FR" b="1" dirty="0">
                <a:solidFill>
                  <a:srgbClr val="004D4D"/>
                </a:solidFill>
                <a:latin typeface="Lucida Console" panose="020B0609040504020204" pitchFamily="49" charset="0"/>
                <a:ea typeface="Cambria" panose="02040503050406030204" pitchFamily="18" charset="0"/>
                <a:cs typeface="Cambria" panose="02040503050406030204" pitchFamily="18" charset="0"/>
              </a:rPr>
              <a:t>while</a:t>
            </a:r>
            <a:r>
              <a:rPr lang="en-US" altLang="fr-FR" dirty="0">
                <a:latin typeface="Cambria" panose="02040503050406030204" pitchFamily="18" charset="0"/>
                <a:ea typeface="Cambria" panose="02040503050406030204" pitchFamily="18" charset="0"/>
                <a:cs typeface="Cambria" panose="02040503050406030204" pitchFamily="18" charset="0"/>
              </a:rPr>
              <a:t>, </a:t>
            </a:r>
            <a:r>
              <a:rPr lang="en-US" altLang="fr-FR" b="1" dirty="0">
                <a:solidFill>
                  <a:srgbClr val="004D4D"/>
                </a:solidFill>
                <a:latin typeface="Lucida Console" panose="020B0609040504020204" pitchFamily="49" charset="0"/>
                <a:ea typeface="Cambria" panose="02040503050406030204" pitchFamily="18" charset="0"/>
                <a:cs typeface="Cambria" panose="02040503050406030204" pitchFamily="18" charset="0"/>
              </a:rPr>
              <a:t>do…</a:t>
            </a:r>
            <a:r>
              <a:rPr lang="en-US" altLang="fr-FR" b="1" dirty="0">
                <a:solidFill>
                  <a:srgbClr val="678930"/>
                </a:solidFill>
                <a:latin typeface="Lucida Console" panose="020B0609040504020204" pitchFamily="49" charset="0"/>
                <a:ea typeface="Cambria" panose="02040503050406030204" pitchFamily="18" charset="0"/>
                <a:cs typeface="Cambria" panose="02040503050406030204" pitchFamily="18" charset="0"/>
              </a:rPr>
              <a:t> </a:t>
            </a:r>
            <a:r>
              <a:rPr lang="en-US" altLang="fr-FR" b="1" dirty="0">
                <a:solidFill>
                  <a:srgbClr val="004D4D"/>
                </a:solidFill>
                <a:latin typeface="Lucida Console" panose="020B0609040504020204" pitchFamily="49" charset="0"/>
                <a:ea typeface="Cambria" panose="02040503050406030204" pitchFamily="18" charset="0"/>
                <a:cs typeface="Cambria" panose="02040503050406030204" pitchFamily="18" charset="0"/>
              </a:rPr>
              <a:t>while</a:t>
            </a:r>
            <a:r>
              <a:rPr lang="en-US" altLang="fr-FR" dirty="0">
                <a:latin typeface="Cambria" panose="02040503050406030204" pitchFamily="18" charset="0"/>
                <a:ea typeface="Cambria" panose="02040503050406030204" pitchFamily="18" charset="0"/>
                <a:cs typeface="Cambria" panose="02040503050406030204" pitchFamily="18" charset="0"/>
              </a:rPr>
              <a:t>, </a:t>
            </a:r>
            <a:r>
              <a:rPr lang="en-US" altLang="fr-FR" b="1" dirty="0">
                <a:solidFill>
                  <a:srgbClr val="004D4D"/>
                </a:solidFill>
                <a:latin typeface="Lucida Console" panose="020B0609040504020204" pitchFamily="49" charset="0"/>
                <a:ea typeface="Cambria" panose="02040503050406030204" pitchFamily="18" charset="0"/>
                <a:cs typeface="Cambria" panose="02040503050406030204" pitchFamily="18" charset="0"/>
              </a:rPr>
              <a:t>switch</a:t>
            </a:r>
          </a:p>
          <a:p>
            <a:pPr marL="311079" indent="-311079">
              <a:buClr>
                <a:schemeClr val="tx2"/>
              </a:buClr>
              <a:buFont typeface="Symbol" panose="05050102010706020507" pitchFamily="18" charset="2"/>
              <a:buChar char="·"/>
            </a:pPr>
            <a:r>
              <a:rPr lang="fr-FR" altLang="fr-FR" dirty="0"/>
              <a:t>Il arrête le flux et continue immédiatement après</a:t>
            </a:r>
          </a:p>
          <a:p>
            <a:pPr marL="311079" indent="-311079">
              <a:buClr>
                <a:schemeClr val="tx2"/>
              </a:buClr>
              <a:buFont typeface="Symbol" panose="05050102010706020507" pitchFamily="18" charset="2"/>
              <a:buChar char="·"/>
            </a:pPr>
            <a:r>
              <a:rPr lang="fr-FR" altLang="fr-FR" dirty="0"/>
              <a:t>Plus de répétitions après </a:t>
            </a:r>
            <a:r>
              <a:rPr lang="en-US" altLang="fr-FR" b="1" dirty="0">
                <a:solidFill>
                  <a:srgbClr val="004D4D"/>
                </a:solidFill>
                <a:latin typeface="Lucida Console" panose="020B0609040504020204" pitchFamily="49" charset="0"/>
                <a:cs typeface="Cambria" panose="02040503050406030204" pitchFamily="18" charset="0"/>
              </a:rPr>
              <a:t>break</a:t>
            </a:r>
          </a:p>
        </p:txBody>
      </p:sp>
      <p:sp>
        <p:nvSpPr>
          <p:cNvPr id="5" name="Text Box 5">
            <a:extLst>
              <a:ext uri="{FF2B5EF4-FFF2-40B4-BE49-F238E27FC236}">
                <a16:creationId xmlns:a16="http://schemas.microsoft.com/office/drawing/2014/main" id="{5C42015B-4E43-4D43-B0B8-5405B9857F62}"/>
              </a:ext>
            </a:extLst>
          </p:cNvPr>
          <p:cNvSpPr>
            <a:spLocks/>
          </p:cNvSpPr>
          <p:nvPr/>
        </p:nvSpPr>
        <p:spPr bwMode="auto">
          <a:xfrm>
            <a:off x="2176539" y="2973081"/>
            <a:ext cx="5802250" cy="2102627"/>
          </a:xfrm>
          <a:prstGeom prst="rect">
            <a:avLst/>
          </a:prstGeom>
          <a:solidFill>
            <a:srgbClr val="CCECFF"/>
          </a:solidFill>
          <a:ln>
            <a:noFill/>
          </a:ln>
          <a:effectLst>
            <a:outerShdw dist="35921" dir="2700000" algn="ctr" rotWithShape="0">
              <a:schemeClr val="bg2"/>
            </a:outerShdw>
          </a:effectLst>
        </p:spPr>
        <p:txBody>
          <a:bodyPr wrap="square">
            <a:spAutoFit/>
          </a:bodyPr>
          <a:lstStyle/>
          <a:p>
            <a:endParaRPr lang="en-US" sz="1633" dirty="0">
              <a:solidFill>
                <a:srgbClr val="0000FF"/>
              </a:solidFill>
              <a:latin typeface="Courier New" panose="02070309020205020404" pitchFamily="49" charset="0"/>
            </a:endParaRPr>
          </a:p>
          <a:p>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i</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b="1" i="1" dirty="0">
                <a:solidFill>
                  <a:srgbClr val="000080"/>
                </a:solidFill>
                <a:latin typeface="Courier New" panose="02070309020205020404" pitchFamily="49" charset="0"/>
              </a:rPr>
              <a:t>for</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i</a:t>
            </a:r>
            <a:r>
              <a:rPr lang="fr-FR" sz="1633" b="1" dirty="0">
                <a:solidFill>
                  <a:srgbClr val="000000"/>
                </a:solidFill>
                <a:latin typeface="Courier New" panose="02070309020205020404" pitchFamily="49" charset="0"/>
              </a:rPr>
              <a:t>=</a:t>
            </a:r>
            <a:r>
              <a:rPr lang="fr-FR" sz="1633" dirty="0">
                <a:solidFill>
                  <a:srgbClr val="FF0000"/>
                </a:solidFill>
                <a:latin typeface="Courier New" panose="02070309020205020404" pitchFamily="49" charset="0"/>
              </a:rPr>
              <a:t>0</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i</a:t>
            </a:r>
            <a:r>
              <a:rPr lang="fr-FR" sz="1633" b="1" dirty="0">
                <a:solidFill>
                  <a:srgbClr val="000000"/>
                </a:solidFill>
                <a:latin typeface="Courier New" panose="02070309020205020404" pitchFamily="49" charset="0"/>
              </a:rPr>
              <a:t>&lt;</a:t>
            </a:r>
            <a:r>
              <a:rPr lang="fr-FR" sz="1633" dirty="0">
                <a:solidFill>
                  <a:srgbClr val="FF0000"/>
                </a:solidFill>
                <a:latin typeface="Courier New" panose="02070309020205020404" pitchFamily="49" charset="0"/>
              </a:rPr>
              <a:t>6</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i</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b="1" i="1" dirty="0">
                <a:solidFill>
                  <a:srgbClr val="000080"/>
                </a:solidFill>
                <a:latin typeface="Courier New" panose="02070309020205020404" pitchFamily="49" charset="0"/>
              </a:rPr>
              <a:t>if</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i</a:t>
            </a:r>
            <a:r>
              <a:rPr lang="fr-FR" sz="1633" b="1" dirty="0">
                <a:solidFill>
                  <a:srgbClr val="000000"/>
                </a:solidFill>
                <a:latin typeface="Courier New" panose="02070309020205020404" pitchFamily="49" charset="0"/>
              </a:rPr>
              <a:t>==</a:t>
            </a:r>
            <a:r>
              <a:rPr lang="fr-FR" sz="1633" dirty="0">
                <a:solidFill>
                  <a:srgbClr val="FF0000"/>
                </a:solidFill>
                <a:latin typeface="Courier New" panose="02070309020205020404" pitchFamily="49" charset="0"/>
              </a:rPr>
              <a:t>4</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i="1" dirty="0">
                <a:solidFill>
                  <a:srgbClr val="000080"/>
                </a:solidFill>
                <a:latin typeface="Courier New" panose="02070309020205020404" pitchFamily="49" charset="0"/>
              </a:rPr>
              <a:t>break</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dirty="0" err="1">
                <a:solidFill>
                  <a:srgbClr val="000000"/>
                </a:solidFill>
                <a:latin typeface="Courier New" panose="02070309020205020404" pitchFamily="49" charset="0"/>
              </a:rPr>
              <a:t>document.write</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i</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"&lt;</a:t>
            </a:r>
            <a:r>
              <a:rPr lang="fr-FR" sz="1633" dirty="0" err="1">
                <a:solidFill>
                  <a:srgbClr val="808080"/>
                </a:solidFill>
                <a:latin typeface="Courier New" panose="02070309020205020404" pitchFamily="49" charset="0"/>
              </a:rPr>
              <a:t>br</a:t>
            </a:r>
            <a:r>
              <a:rPr lang="fr-FR" sz="1633" dirty="0">
                <a:solidFill>
                  <a:srgbClr val="808080"/>
                </a:solidFill>
                <a:latin typeface="Courier New" panose="02070309020205020404" pitchFamily="49" charset="0"/>
              </a:rPr>
              <a:t>&gt;"</a:t>
            </a:r>
            <a:r>
              <a:rPr lang="fr-FR" sz="1633" b="1" dirty="0">
                <a:solidFill>
                  <a:srgbClr val="000000"/>
                </a:solidFill>
                <a:latin typeface="Courier New" panose="02070309020205020404" pitchFamily="49" charset="0"/>
              </a:rPr>
              <a:t>);</a:t>
            </a:r>
          </a:p>
          <a:p>
            <a:r>
              <a:rPr lang="fr-FR" sz="1633" dirty="0">
                <a:solidFill>
                  <a:srgbClr val="000000"/>
                </a:solidFill>
                <a:latin typeface="Courier New" panose="02070309020205020404" pitchFamily="49" charset="0"/>
              </a:rPr>
              <a:t> </a:t>
            </a:r>
          </a:p>
          <a:p>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dirty="0" err="1">
                <a:solidFill>
                  <a:srgbClr val="000000"/>
                </a:solidFill>
                <a:latin typeface="Courier New" panose="02070309020205020404" pitchFamily="49" charset="0"/>
              </a:rPr>
              <a:t>document.write</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"i </a:t>
            </a:r>
            <a:r>
              <a:rPr lang="fr-FR" sz="1633" dirty="0" err="1">
                <a:solidFill>
                  <a:srgbClr val="808080"/>
                </a:solidFill>
                <a:latin typeface="Courier New" panose="02070309020205020404" pitchFamily="49" charset="0"/>
              </a:rPr>
              <a:t>after</a:t>
            </a:r>
            <a:r>
              <a:rPr lang="fr-FR" sz="1633" dirty="0">
                <a:solidFill>
                  <a:srgbClr val="808080"/>
                </a:solidFill>
                <a:latin typeface="Courier New" panose="02070309020205020404" pitchFamily="49" charset="0"/>
              </a:rPr>
              <a:t> the for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i</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"&lt;</a:t>
            </a:r>
            <a:r>
              <a:rPr lang="fr-FR" sz="1633" dirty="0" err="1">
                <a:solidFill>
                  <a:srgbClr val="808080"/>
                </a:solidFill>
                <a:latin typeface="Courier New" panose="02070309020205020404" pitchFamily="49" charset="0"/>
              </a:rPr>
              <a:t>br</a:t>
            </a:r>
            <a:r>
              <a:rPr lang="fr-FR" sz="1633" dirty="0">
                <a:solidFill>
                  <a:srgbClr val="808080"/>
                </a:solidFill>
                <a:latin typeface="Courier New" panose="02070309020205020404" pitchFamily="49" charset="0"/>
              </a:rPr>
              <a:t>&gt;"</a:t>
            </a:r>
            <a:r>
              <a:rPr lang="fr-FR" sz="1633" b="1" dirty="0">
                <a:solidFill>
                  <a:srgbClr val="000000"/>
                </a:solidFill>
                <a:latin typeface="Courier New" panose="02070309020205020404" pitchFamily="49" charset="0"/>
              </a:rPr>
              <a:t>);</a:t>
            </a:r>
            <a:endParaRPr lang="fr-FR" sz="1814" dirty="0"/>
          </a:p>
        </p:txBody>
      </p:sp>
      <p:sp>
        <p:nvSpPr>
          <p:cNvPr id="6" name="Text Box 6">
            <a:extLst>
              <a:ext uri="{FF2B5EF4-FFF2-40B4-BE49-F238E27FC236}">
                <a16:creationId xmlns:a16="http://schemas.microsoft.com/office/drawing/2014/main" id="{93552304-CA98-4376-A30D-72AEA8369B8A}"/>
              </a:ext>
            </a:extLst>
          </p:cNvPr>
          <p:cNvSpPr>
            <a:spLocks/>
          </p:cNvSpPr>
          <p:nvPr/>
        </p:nvSpPr>
        <p:spPr bwMode="auto">
          <a:xfrm>
            <a:off x="6320528" y="2973080"/>
            <a:ext cx="1658261" cy="371512"/>
          </a:xfrm>
          <a:prstGeom prst="rect">
            <a:avLst/>
          </a:prstGeom>
          <a:noFill/>
          <a:ln w="9525">
            <a:solidFill>
              <a:schemeClr val="tx1"/>
            </a:solidFill>
            <a:miter lim="800000"/>
            <a:headEnd/>
            <a:tailEnd/>
          </a:ln>
        </p:spPr>
        <p:txBody>
          <a:bodyPr wrap="square">
            <a:spAutoFit/>
          </a:bodyPr>
          <a:lstStyle/>
          <a:p>
            <a:pPr>
              <a:defRPr/>
            </a:pPr>
            <a:r>
              <a:rPr lang="fr-FR" sz="1814" dirty="0" err="1">
                <a:solidFill>
                  <a:schemeClr val="accent2"/>
                </a:solidFill>
              </a:rPr>
              <a:t>javaScript</a:t>
            </a:r>
            <a:endParaRPr sz="1633" dirty="0">
              <a:solidFill>
                <a:schemeClr val="accent2"/>
              </a:solidFill>
            </a:endParaRPr>
          </a:p>
        </p:txBody>
      </p:sp>
      <p:sp>
        <p:nvSpPr>
          <p:cNvPr id="7" name="Text Box 3">
            <a:extLst>
              <a:ext uri="{FF2B5EF4-FFF2-40B4-BE49-F238E27FC236}">
                <a16:creationId xmlns:a16="http://schemas.microsoft.com/office/drawing/2014/main" id="{8A89D304-F8E8-41D5-9B76-F9A09D99FFEE}"/>
              </a:ext>
            </a:extLst>
          </p:cNvPr>
          <p:cNvSpPr>
            <a:spLocks/>
          </p:cNvSpPr>
          <p:nvPr/>
        </p:nvSpPr>
        <p:spPr bwMode="auto">
          <a:xfrm>
            <a:off x="8257398" y="3248619"/>
            <a:ext cx="2232025" cy="371512"/>
          </a:xfrm>
          <a:prstGeom prst="rect">
            <a:avLst/>
          </a:prstGeom>
          <a:noFill/>
          <a:ln w="38100" cmpd="dbl">
            <a:solidFill>
              <a:schemeClr val="tx1"/>
            </a:solidFill>
            <a:miter lim="800000"/>
            <a:headEnd/>
            <a:tailEnd/>
          </a:ln>
        </p:spPr>
        <p:txBody>
          <a:bodyPr>
            <a:spAutoFit/>
          </a:bodyPr>
          <a:lstStyle/>
          <a:p>
            <a:pPr algn="ctr">
              <a:defRPr/>
            </a:pPr>
            <a:r>
              <a:rPr lang="fr-FR" sz="1814" b="1" dirty="0"/>
              <a:t>Le Résultat</a:t>
            </a:r>
            <a:endParaRPr sz="1633" dirty="0"/>
          </a:p>
        </p:txBody>
      </p:sp>
      <p:pic>
        <p:nvPicPr>
          <p:cNvPr id="8" name="Picture 7">
            <a:extLst>
              <a:ext uri="{FF2B5EF4-FFF2-40B4-BE49-F238E27FC236}">
                <a16:creationId xmlns:a16="http://schemas.microsoft.com/office/drawing/2014/main" id="{EC171667-D013-4DFB-971A-DC020117309D}"/>
              </a:ext>
            </a:extLst>
          </p:cNvPr>
          <p:cNvPicPr>
            <a:picLocks noChangeAspect="1"/>
          </p:cNvPicPr>
          <p:nvPr/>
        </p:nvPicPr>
        <p:blipFill>
          <a:blip r:embed="rId2"/>
          <a:stretch>
            <a:fillRect/>
          </a:stretch>
        </p:blipFill>
        <p:spPr>
          <a:xfrm>
            <a:off x="8191367" y="3609381"/>
            <a:ext cx="2356951" cy="158957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Rectangle 2"/>
          <p:cNvSpPr>
            <a:spLocks noGrp="1" noChangeArrowheads="1"/>
          </p:cNvSpPr>
          <p:nvPr>
            <p:ph type="title"/>
          </p:nvPr>
        </p:nvSpPr>
        <p:spPr bwMode="auto">
          <a:xfrm>
            <a:off x="481391" y="152400"/>
            <a:ext cx="8596668" cy="556727"/>
          </a:xfrm>
        </p:spPr>
        <p:txBody>
          <a:bodyPr>
            <a:normAutofit fontScale="90000"/>
          </a:bodyPr>
          <a:lstStyle/>
          <a:p>
            <a:pPr>
              <a:defRPr/>
            </a:pPr>
            <a:r>
              <a:rPr lang="en-US" sz="3266" b="1" dirty="0">
                <a:solidFill>
                  <a:schemeClr val="tx1">
                    <a:lumMod val="50000"/>
                    <a:lumOff val="50000"/>
                  </a:schemeClr>
                </a:solidFill>
                <a:latin typeface="Times New Roman" pitchFamily="18" charset="0"/>
                <a:cs typeface="Times New Roman" pitchFamily="18" charset="0"/>
              </a:rPr>
              <a:t>Introduction(2)</a:t>
            </a:r>
            <a:endParaRPr sz="3266" b="1" cap="small" spc="-1" dirty="0">
              <a:solidFill>
                <a:srgbClr val="666666"/>
              </a:solidFill>
              <a:latin typeface="Arial"/>
              <a:ea typeface="+mn-ea"/>
              <a:cs typeface="+mn-cs"/>
            </a:endParaRPr>
          </a:p>
        </p:txBody>
      </p:sp>
      <p:sp>
        <p:nvSpPr>
          <p:cNvPr id="6" name="Content Placeholder 2">
            <a:extLst>
              <a:ext uri="{FF2B5EF4-FFF2-40B4-BE49-F238E27FC236}">
                <a16:creationId xmlns:a16="http://schemas.microsoft.com/office/drawing/2014/main" id="{153C5901-3989-4D86-A0C7-F68C92A3D945}"/>
              </a:ext>
            </a:extLst>
          </p:cNvPr>
          <p:cNvSpPr>
            <a:spLocks noGrp="1"/>
          </p:cNvSpPr>
          <p:nvPr>
            <p:ph idx="1"/>
          </p:nvPr>
        </p:nvSpPr>
        <p:spPr>
          <a:xfrm>
            <a:off x="1871943" y="1011999"/>
            <a:ext cx="8339491" cy="4638029"/>
          </a:xfrm>
        </p:spPr>
        <p:txBody>
          <a:bodyPr>
            <a:noAutofit/>
          </a:bodyPr>
          <a:lstStyle/>
          <a:p>
            <a:pPr algn="just">
              <a:buClr>
                <a:schemeClr val="tx2"/>
              </a:buClr>
              <a:buFont typeface="Symbol" panose="05050102010706020507" pitchFamily="18" charset="2"/>
              <a:buChar char="·"/>
            </a:pPr>
            <a:r>
              <a:rPr lang="fr-FR" sz="2177" dirty="0"/>
              <a:t>Le Javascript est un langage "de script" simplifié orienté objet</a:t>
            </a:r>
          </a:p>
          <a:p>
            <a:pPr algn="just">
              <a:buClr>
                <a:schemeClr val="tx2"/>
              </a:buClr>
              <a:buFont typeface="Symbol" panose="05050102010706020507" pitchFamily="18" charset="2"/>
              <a:buChar char="·"/>
            </a:pPr>
            <a:endParaRPr lang="fr-FR" sz="2177" dirty="0"/>
          </a:p>
          <a:p>
            <a:pPr algn="just">
              <a:buClr>
                <a:schemeClr val="tx2"/>
              </a:buClr>
              <a:buFont typeface="Symbol" panose="05050102010706020507" pitchFamily="18" charset="2"/>
              <a:buChar char="·"/>
            </a:pPr>
            <a:r>
              <a:rPr lang="fr-FR" sz="2177" dirty="0"/>
              <a:t>Javascript permet de rendre dynamique un site internet développé en HTML:</a:t>
            </a:r>
          </a:p>
          <a:p>
            <a:pPr lvl="1" algn="just">
              <a:buFont typeface="Wingdings" panose="05000000000000000000" pitchFamily="2" charset="2"/>
              <a:buChar char="§"/>
            </a:pPr>
            <a:r>
              <a:rPr lang="fr-FR" sz="1814" dirty="0"/>
              <a:t>Validation de formulaires, calculs, messages,</a:t>
            </a:r>
          </a:p>
          <a:p>
            <a:pPr lvl="1" algn="just">
              <a:buFont typeface="Wingdings" panose="05000000000000000000" pitchFamily="2" charset="2"/>
              <a:buChar char="§"/>
            </a:pPr>
            <a:r>
              <a:rPr lang="fr-FR" sz="1814" dirty="0"/>
              <a:t>Modification de la page web,</a:t>
            </a:r>
          </a:p>
          <a:p>
            <a:pPr lvl="1" algn="just">
              <a:buFont typeface="Wingdings" panose="05000000000000000000" pitchFamily="2" charset="2"/>
              <a:buChar char="§"/>
            </a:pPr>
            <a:r>
              <a:rPr lang="fr-FR" sz="1814" dirty="0"/>
              <a:t>Communication avec un serveur directement (AJAX)</a:t>
            </a:r>
          </a:p>
          <a:p>
            <a:pPr lvl="1" algn="just">
              <a:buClr>
                <a:schemeClr val="tx2"/>
              </a:buClr>
              <a:buFont typeface="Symbol" panose="05050102010706020507" pitchFamily="18" charset="2"/>
              <a:buChar char="·"/>
            </a:pPr>
            <a:endParaRPr lang="fr-FR" sz="1814" dirty="0"/>
          </a:p>
          <a:p>
            <a:pPr algn="just">
              <a:buClr>
                <a:schemeClr val="tx2"/>
              </a:buClr>
              <a:buFont typeface="Symbol" panose="05050102010706020507" pitchFamily="18" charset="2"/>
              <a:buChar char="·"/>
            </a:pPr>
            <a:r>
              <a:rPr lang="fr-FR" sz="2177" dirty="0"/>
              <a:t>Javascript est standardisé par un comité spécialisé, l'ECMA (</a:t>
            </a:r>
            <a:r>
              <a:rPr lang="fr-FR" sz="2177" dirty="0" err="1"/>
              <a:t>European</a:t>
            </a:r>
            <a:r>
              <a:rPr lang="fr-FR" sz="2177" dirty="0"/>
              <a:t> Computer Manufactures Association).</a:t>
            </a:r>
          </a:p>
          <a:p>
            <a:pPr algn="just">
              <a:buClr>
                <a:schemeClr val="tx2"/>
              </a:buClr>
              <a:buFont typeface="Symbol" panose="05050102010706020507" pitchFamily="18" charset="2"/>
              <a:buChar char="·"/>
            </a:pPr>
            <a:endParaRPr lang="fr-FR" sz="2177" dirty="0">
              <a:solidFill>
                <a:schemeClr val="accent1"/>
              </a:solidFill>
            </a:endParaRPr>
          </a:p>
          <a:p>
            <a:pPr algn="just">
              <a:buClr>
                <a:schemeClr val="tx2"/>
              </a:buClr>
              <a:buFont typeface="Symbol" panose="05050102010706020507" pitchFamily="18" charset="2"/>
              <a:buChar char="·"/>
            </a:pPr>
            <a:r>
              <a:rPr lang="fr-FR" sz="2177" dirty="0"/>
              <a:t>Javascript est  Supporté par la plupart des navigateurs web.</a:t>
            </a:r>
            <a:endParaRPr lang="en-US" sz="2177"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342B44A8-D350-430A-B7A9-C617A823D80E}"/>
              </a:ext>
            </a:extLst>
          </p:cNvPr>
          <p:cNvSpPr>
            <a:spLocks noGrp="1"/>
          </p:cNvSpPr>
          <p:nvPr>
            <p:ph type="title"/>
          </p:nvPr>
        </p:nvSpPr>
        <p:spPr>
          <a:xfrm>
            <a:off x="686664" y="68425"/>
            <a:ext cx="8596668" cy="1320800"/>
          </a:xfrm>
        </p:spPr>
        <p:txBody>
          <a:bodyPr/>
          <a:lstStyle/>
          <a:p>
            <a:r>
              <a:rPr lang="en-US" altLang="fr-FR" sz="3266" b="1" dirty="0">
                <a:solidFill>
                  <a:schemeClr val="tx1">
                    <a:lumMod val="50000"/>
                    <a:lumOff val="50000"/>
                  </a:schemeClr>
                </a:solidFill>
                <a:latin typeface="Times New Roman" pitchFamily="18" charset="0"/>
                <a:cs typeface="Times New Roman" pitchFamily="18" charset="0"/>
              </a:rPr>
              <a:t>continue</a:t>
            </a:r>
          </a:p>
        </p:txBody>
      </p:sp>
      <p:sp>
        <p:nvSpPr>
          <p:cNvPr id="3" name="Content Placeholder 2">
            <a:extLst>
              <a:ext uri="{FF2B5EF4-FFF2-40B4-BE49-F238E27FC236}">
                <a16:creationId xmlns:a16="http://schemas.microsoft.com/office/drawing/2014/main" id="{D2D860AB-B753-4521-A80C-FD86A1E60C97}"/>
              </a:ext>
            </a:extLst>
          </p:cNvPr>
          <p:cNvSpPr>
            <a:spLocks noGrp="1"/>
          </p:cNvSpPr>
          <p:nvPr>
            <p:ph idx="1"/>
          </p:nvPr>
        </p:nvSpPr>
        <p:spPr>
          <a:xfrm>
            <a:off x="1981187" y="859916"/>
            <a:ext cx="8229627" cy="5138169"/>
          </a:xfrm>
        </p:spPr>
        <p:txBody>
          <a:bodyPr/>
          <a:lstStyle/>
          <a:p>
            <a:pPr marL="311079" indent="-311079">
              <a:buClr>
                <a:schemeClr val="tx2"/>
              </a:buClr>
              <a:buFont typeface="Symbol" panose="05050102010706020507" pitchFamily="18" charset="2"/>
              <a:buChar char="·"/>
            </a:pPr>
            <a:r>
              <a:rPr lang="fr-FR" sz="2540" dirty="0"/>
              <a:t>Syntaxe comme en C, C++, Java… </a:t>
            </a:r>
          </a:p>
          <a:p>
            <a:pPr marL="311079" indent="-311079">
              <a:buClr>
                <a:schemeClr val="tx2"/>
              </a:buClr>
              <a:buFont typeface="Symbol" panose="05050102010706020507" pitchFamily="18" charset="2"/>
              <a:buChar char="·"/>
            </a:pPr>
            <a:r>
              <a:rPr lang="fr-FR" altLang="fr-FR" dirty="0"/>
              <a:t>Peut apparaître dans l'un des contrôles suivants :</a:t>
            </a:r>
          </a:p>
          <a:p>
            <a:pPr marL="414772" lvl="1" indent="0">
              <a:buNone/>
            </a:pPr>
            <a:r>
              <a:rPr lang="en-US" altLang="fr-FR" b="1" dirty="0">
                <a:solidFill>
                  <a:srgbClr val="004D4D"/>
                </a:solidFill>
                <a:latin typeface="Lucida Console" panose="020B0609040504020204" pitchFamily="49" charset="0"/>
                <a:ea typeface="Cambria" panose="02040503050406030204" pitchFamily="18" charset="0"/>
                <a:cs typeface="Cambria" panose="02040503050406030204" pitchFamily="18" charset="0"/>
              </a:rPr>
              <a:t>   for</a:t>
            </a:r>
            <a:r>
              <a:rPr lang="en-US" altLang="fr-FR" dirty="0">
                <a:latin typeface="Cambria" panose="02040503050406030204" pitchFamily="18" charset="0"/>
                <a:ea typeface="Cambria" panose="02040503050406030204" pitchFamily="18" charset="0"/>
                <a:cs typeface="Cambria" panose="02040503050406030204" pitchFamily="18" charset="0"/>
              </a:rPr>
              <a:t>, </a:t>
            </a:r>
            <a:r>
              <a:rPr lang="en-US" altLang="fr-FR" b="1" dirty="0">
                <a:solidFill>
                  <a:srgbClr val="004D4D"/>
                </a:solidFill>
                <a:latin typeface="Lucida Console" panose="020B0609040504020204" pitchFamily="49" charset="0"/>
                <a:ea typeface="Cambria" panose="02040503050406030204" pitchFamily="18" charset="0"/>
                <a:cs typeface="Cambria" panose="02040503050406030204" pitchFamily="18" charset="0"/>
              </a:rPr>
              <a:t>while</a:t>
            </a:r>
            <a:r>
              <a:rPr lang="en-US" altLang="fr-FR" dirty="0">
                <a:latin typeface="Cambria" panose="02040503050406030204" pitchFamily="18" charset="0"/>
                <a:ea typeface="Cambria" panose="02040503050406030204" pitchFamily="18" charset="0"/>
                <a:cs typeface="Cambria" panose="02040503050406030204" pitchFamily="18" charset="0"/>
              </a:rPr>
              <a:t>, </a:t>
            </a:r>
            <a:r>
              <a:rPr lang="en-US" altLang="fr-FR" b="1" dirty="0">
                <a:solidFill>
                  <a:srgbClr val="004D4D"/>
                </a:solidFill>
                <a:latin typeface="Lucida Console" panose="020B0609040504020204" pitchFamily="49" charset="0"/>
                <a:ea typeface="Cambria" panose="02040503050406030204" pitchFamily="18" charset="0"/>
                <a:cs typeface="Cambria" panose="02040503050406030204" pitchFamily="18" charset="0"/>
              </a:rPr>
              <a:t>do…</a:t>
            </a:r>
            <a:r>
              <a:rPr lang="en-US" altLang="fr-FR" b="1" dirty="0">
                <a:solidFill>
                  <a:srgbClr val="678930"/>
                </a:solidFill>
                <a:latin typeface="Lucida Console" panose="020B0609040504020204" pitchFamily="49" charset="0"/>
                <a:ea typeface="Cambria" panose="02040503050406030204" pitchFamily="18" charset="0"/>
                <a:cs typeface="Cambria" panose="02040503050406030204" pitchFamily="18" charset="0"/>
              </a:rPr>
              <a:t> </a:t>
            </a:r>
            <a:r>
              <a:rPr lang="en-US" altLang="fr-FR" b="1" dirty="0">
                <a:solidFill>
                  <a:srgbClr val="004D4D"/>
                </a:solidFill>
                <a:latin typeface="Lucida Console" panose="020B0609040504020204" pitchFamily="49" charset="0"/>
                <a:ea typeface="Cambria" panose="02040503050406030204" pitchFamily="18" charset="0"/>
                <a:cs typeface="Cambria" panose="02040503050406030204" pitchFamily="18" charset="0"/>
              </a:rPr>
              <a:t>while</a:t>
            </a:r>
          </a:p>
          <a:p>
            <a:pPr marL="311079" indent="-311079">
              <a:buClr>
                <a:schemeClr val="tx2"/>
              </a:buClr>
              <a:buFont typeface="Symbol" panose="05050102010706020507" pitchFamily="18" charset="2"/>
              <a:buChar char="·"/>
            </a:pPr>
            <a:r>
              <a:rPr lang="fr-FR" altLang="fr-FR" dirty="0"/>
              <a:t>Il arrête le flux et continue de vérifier </a:t>
            </a:r>
            <a:r>
              <a:rPr lang="fr-FR" dirty="0"/>
              <a:t>la condition.</a:t>
            </a:r>
            <a:endParaRPr lang="fr-FR" altLang="fr-FR" dirty="0"/>
          </a:p>
          <a:p>
            <a:pPr marL="311079" indent="-311079">
              <a:buClr>
                <a:schemeClr val="tx2"/>
              </a:buClr>
              <a:buFont typeface="Symbol" panose="05050102010706020507" pitchFamily="18" charset="2"/>
              <a:buChar char="·"/>
            </a:pPr>
            <a:r>
              <a:rPr lang="fr-FR" altLang="fr-FR" dirty="0"/>
              <a:t>D'autres répétitions peuvent se produire après </a:t>
            </a:r>
            <a:r>
              <a:rPr lang="fr-FR" altLang="fr-FR" b="1" dirty="0">
                <a:solidFill>
                  <a:srgbClr val="004D4D"/>
                </a:solidFill>
                <a:latin typeface="Lucida Console" panose="020B0609040504020204" pitchFamily="49" charset="0"/>
              </a:rPr>
              <a:t>continue.</a:t>
            </a:r>
            <a:endParaRPr lang="en-US" altLang="fr-FR" b="1" dirty="0">
              <a:solidFill>
                <a:srgbClr val="004D4D"/>
              </a:solidFill>
              <a:latin typeface="Lucida Console" panose="020B0609040504020204" pitchFamily="49" charset="0"/>
              <a:cs typeface="Cambria" panose="02040503050406030204" pitchFamily="18" charset="0"/>
            </a:endParaRPr>
          </a:p>
        </p:txBody>
      </p:sp>
      <p:sp>
        <p:nvSpPr>
          <p:cNvPr id="5" name="Text Box 5">
            <a:extLst>
              <a:ext uri="{FF2B5EF4-FFF2-40B4-BE49-F238E27FC236}">
                <a16:creationId xmlns:a16="http://schemas.microsoft.com/office/drawing/2014/main" id="{5C42015B-4E43-4D43-B0B8-5405B9857F62}"/>
              </a:ext>
            </a:extLst>
          </p:cNvPr>
          <p:cNvSpPr>
            <a:spLocks/>
          </p:cNvSpPr>
          <p:nvPr/>
        </p:nvSpPr>
        <p:spPr bwMode="auto">
          <a:xfrm>
            <a:off x="2176539" y="3431896"/>
            <a:ext cx="5802250" cy="2102627"/>
          </a:xfrm>
          <a:prstGeom prst="rect">
            <a:avLst/>
          </a:prstGeom>
          <a:solidFill>
            <a:srgbClr val="CCECFF"/>
          </a:solidFill>
          <a:ln>
            <a:noFill/>
          </a:ln>
          <a:effectLst>
            <a:outerShdw dist="35921" dir="2700000" algn="ctr" rotWithShape="0">
              <a:schemeClr val="bg2"/>
            </a:outerShdw>
          </a:effectLst>
        </p:spPr>
        <p:txBody>
          <a:bodyPr wrap="square">
            <a:spAutoFit/>
          </a:bodyPr>
          <a:lstStyle/>
          <a:p>
            <a:endParaRPr lang="en-US" sz="1633" dirty="0">
              <a:solidFill>
                <a:srgbClr val="0000FF"/>
              </a:solidFill>
              <a:latin typeface="Courier New" panose="02070309020205020404" pitchFamily="49" charset="0"/>
            </a:endParaRPr>
          </a:p>
          <a:p>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i</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b="1" i="1" dirty="0">
                <a:solidFill>
                  <a:srgbClr val="000080"/>
                </a:solidFill>
                <a:latin typeface="Courier New" panose="02070309020205020404" pitchFamily="49" charset="0"/>
              </a:rPr>
              <a:t>for</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i</a:t>
            </a:r>
            <a:r>
              <a:rPr lang="fr-FR" sz="1633" b="1" dirty="0">
                <a:solidFill>
                  <a:srgbClr val="000000"/>
                </a:solidFill>
                <a:latin typeface="Courier New" panose="02070309020205020404" pitchFamily="49" charset="0"/>
              </a:rPr>
              <a:t>=</a:t>
            </a:r>
            <a:r>
              <a:rPr lang="fr-FR" sz="1633" dirty="0">
                <a:solidFill>
                  <a:srgbClr val="FF0000"/>
                </a:solidFill>
                <a:latin typeface="Courier New" panose="02070309020205020404" pitchFamily="49" charset="0"/>
              </a:rPr>
              <a:t>0</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i</a:t>
            </a:r>
            <a:r>
              <a:rPr lang="fr-FR" sz="1633" b="1" dirty="0">
                <a:solidFill>
                  <a:srgbClr val="000000"/>
                </a:solidFill>
                <a:latin typeface="Courier New" panose="02070309020205020404" pitchFamily="49" charset="0"/>
              </a:rPr>
              <a:t>&lt;</a:t>
            </a:r>
            <a:r>
              <a:rPr lang="fr-FR" sz="1633" dirty="0">
                <a:solidFill>
                  <a:srgbClr val="FF0000"/>
                </a:solidFill>
                <a:latin typeface="Courier New" panose="02070309020205020404" pitchFamily="49" charset="0"/>
              </a:rPr>
              <a:t>6</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i</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b="1" i="1" dirty="0">
                <a:solidFill>
                  <a:srgbClr val="000080"/>
                </a:solidFill>
                <a:latin typeface="Courier New" panose="02070309020205020404" pitchFamily="49" charset="0"/>
              </a:rPr>
              <a:t>if</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i</a:t>
            </a:r>
            <a:r>
              <a:rPr lang="fr-FR" sz="1633" b="1" dirty="0">
                <a:solidFill>
                  <a:srgbClr val="000000"/>
                </a:solidFill>
                <a:latin typeface="Courier New" panose="02070309020205020404" pitchFamily="49" charset="0"/>
              </a:rPr>
              <a:t>==</a:t>
            </a:r>
            <a:r>
              <a:rPr lang="fr-FR" sz="1633" dirty="0">
                <a:solidFill>
                  <a:srgbClr val="FF0000"/>
                </a:solidFill>
                <a:latin typeface="Courier New" panose="02070309020205020404" pitchFamily="49" charset="0"/>
              </a:rPr>
              <a:t>4</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i="1" dirty="0" err="1">
                <a:solidFill>
                  <a:srgbClr val="000080"/>
                </a:solidFill>
                <a:latin typeface="Courier New" panose="02070309020205020404" pitchFamily="49" charset="0"/>
              </a:rPr>
              <a:t>contnue</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dirty="0" err="1">
                <a:solidFill>
                  <a:srgbClr val="000000"/>
                </a:solidFill>
                <a:latin typeface="Courier New" panose="02070309020205020404" pitchFamily="49" charset="0"/>
              </a:rPr>
              <a:t>document.write</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i</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"&lt;</a:t>
            </a:r>
            <a:r>
              <a:rPr lang="fr-FR" sz="1633" dirty="0" err="1">
                <a:solidFill>
                  <a:srgbClr val="808080"/>
                </a:solidFill>
                <a:latin typeface="Courier New" panose="02070309020205020404" pitchFamily="49" charset="0"/>
              </a:rPr>
              <a:t>br</a:t>
            </a:r>
            <a:r>
              <a:rPr lang="fr-FR" sz="1633" dirty="0">
                <a:solidFill>
                  <a:srgbClr val="808080"/>
                </a:solidFill>
                <a:latin typeface="Courier New" panose="02070309020205020404" pitchFamily="49" charset="0"/>
              </a:rPr>
              <a:t>&gt;"</a:t>
            </a:r>
            <a:r>
              <a:rPr lang="fr-FR" sz="1633" b="1" dirty="0">
                <a:solidFill>
                  <a:srgbClr val="000000"/>
                </a:solidFill>
                <a:latin typeface="Courier New" panose="02070309020205020404" pitchFamily="49" charset="0"/>
              </a:rPr>
              <a:t>);</a:t>
            </a:r>
          </a:p>
          <a:p>
            <a:r>
              <a:rPr lang="fr-FR" sz="1633" dirty="0">
                <a:solidFill>
                  <a:srgbClr val="000000"/>
                </a:solidFill>
                <a:latin typeface="Courier New" panose="02070309020205020404" pitchFamily="49" charset="0"/>
              </a:rPr>
              <a:t> </a:t>
            </a:r>
          </a:p>
          <a:p>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dirty="0" err="1">
                <a:solidFill>
                  <a:srgbClr val="000000"/>
                </a:solidFill>
                <a:latin typeface="Courier New" panose="02070309020205020404" pitchFamily="49" charset="0"/>
              </a:rPr>
              <a:t>document.write</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"i </a:t>
            </a:r>
            <a:r>
              <a:rPr lang="fr-FR" sz="1633" dirty="0" err="1">
                <a:solidFill>
                  <a:srgbClr val="808080"/>
                </a:solidFill>
                <a:latin typeface="Courier New" panose="02070309020205020404" pitchFamily="49" charset="0"/>
              </a:rPr>
              <a:t>after</a:t>
            </a:r>
            <a:r>
              <a:rPr lang="fr-FR" sz="1633" dirty="0">
                <a:solidFill>
                  <a:srgbClr val="808080"/>
                </a:solidFill>
                <a:latin typeface="Courier New" panose="02070309020205020404" pitchFamily="49" charset="0"/>
              </a:rPr>
              <a:t> the for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i</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"&lt;</a:t>
            </a:r>
            <a:r>
              <a:rPr lang="fr-FR" sz="1633" dirty="0" err="1">
                <a:solidFill>
                  <a:srgbClr val="808080"/>
                </a:solidFill>
                <a:latin typeface="Courier New" panose="02070309020205020404" pitchFamily="49" charset="0"/>
              </a:rPr>
              <a:t>br</a:t>
            </a:r>
            <a:r>
              <a:rPr lang="fr-FR" sz="1633" dirty="0">
                <a:solidFill>
                  <a:srgbClr val="808080"/>
                </a:solidFill>
                <a:latin typeface="Courier New" panose="02070309020205020404" pitchFamily="49" charset="0"/>
              </a:rPr>
              <a:t>&gt;"</a:t>
            </a:r>
            <a:r>
              <a:rPr lang="fr-FR" sz="1633" b="1" dirty="0">
                <a:solidFill>
                  <a:srgbClr val="000000"/>
                </a:solidFill>
                <a:latin typeface="Courier New" panose="02070309020205020404" pitchFamily="49" charset="0"/>
              </a:rPr>
              <a:t>);</a:t>
            </a:r>
            <a:endParaRPr lang="fr-FR" sz="1814" dirty="0"/>
          </a:p>
        </p:txBody>
      </p:sp>
      <p:sp>
        <p:nvSpPr>
          <p:cNvPr id="6" name="Text Box 6">
            <a:extLst>
              <a:ext uri="{FF2B5EF4-FFF2-40B4-BE49-F238E27FC236}">
                <a16:creationId xmlns:a16="http://schemas.microsoft.com/office/drawing/2014/main" id="{93552304-CA98-4376-A30D-72AEA8369B8A}"/>
              </a:ext>
            </a:extLst>
          </p:cNvPr>
          <p:cNvSpPr>
            <a:spLocks/>
          </p:cNvSpPr>
          <p:nvPr/>
        </p:nvSpPr>
        <p:spPr bwMode="auto">
          <a:xfrm>
            <a:off x="6320528" y="3431896"/>
            <a:ext cx="1658261" cy="371512"/>
          </a:xfrm>
          <a:prstGeom prst="rect">
            <a:avLst/>
          </a:prstGeom>
          <a:noFill/>
          <a:ln w="9525">
            <a:solidFill>
              <a:schemeClr val="tx1"/>
            </a:solidFill>
            <a:miter lim="800000"/>
            <a:headEnd/>
            <a:tailEnd/>
          </a:ln>
        </p:spPr>
        <p:txBody>
          <a:bodyPr wrap="square">
            <a:spAutoFit/>
          </a:bodyPr>
          <a:lstStyle/>
          <a:p>
            <a:pPr>
              <a:defRPr/>
            </a:pPr>
            <a:r>
              <a:rPr lang="fr-FR" sz="1814" dirty="0" err="1">
                <a:solidFill>
                  <a:schemeClr val="accent2"/>
                </a:solidFill>
              </a:rPr>
              <a:t>javaScript</a:t>
            </a:r>
            <a:endParaRPr sz="1633" dirty="0">
              <a:solidFill>
                <a:schemeClr val="accent2"/>
              </a:solidFill>
            </a:endParaRPr>
          </a:p>
        </p:txBody>
      </p:sp>
      <p:sp>
        <p:nvSpPr>
          <p:cNvPr id="7" name="Text Box 3">
            <a:extLst>
              <a:ext uri="{FF2B5EF4-FFF2-40B4-BE49-F238E27FC236}">
                <a16:creationId xmlns:a16="http://schemas.microsoft.com/office/drawing/2014/main" id="{8A89D304-F8E8-41D5-9B76-F9A09D99FFEE}"/>
              </a:ext>
            </a:extLst>
          </p:cNvPr>
          <p:cNvSpPr>
            <a:spLocks/>
          </p:cNvSpPr>
          <p:nvPr/>
        </p:nvSpPr>
        <p:spPr bwMode="auto">
          <a:xfrm>
            <a:off x="8257398" y="3707434"/>
            <a:ext cx="2232025" cy="371512"/>
          </a:xfrm>
          <a:prstGeom prst="rect">
            <a:avLst/>
          </a:prstGeom>
          <a:noFill/>
          <a:ln w="38100" cmpd="dbl">
            <a:solidFill>
              <a:schemeClr val="tx1"/>
            </a:solidFill>
            <a:miter lim="800000"/>
            <a:headEnd/>
            <a:tailEnd/>
          </a:ln>
        </p:spPr>
        <p:txBody>
          <a:bodyPr>
            <a:spAutoFit/>
          </a:bodyPr>
          <a:lstStyle/>
          <a:p>
            <a:pPr algn="ctr">
              <a:defRPr/>
            </a:pPr>
            <a:r>
              <a:rPr lang="fr-FR" sz="1814" b="1" dirty="0"/>
              <a:t>Le Résultat</a:t>
            </a:r>
            <a:endParaRPr sz="1633" dirty="0"/>
          </a:p>
        </p:txBody>
      </p:sp>
      <p:pic>
        <p:nvPicPr>
          <p:cNvPr id="9" name="Picture 8">
            <a:extLst>
              <a:ext uri="{FF2B5EF4-FFF2-40B4-BE49-F238E27FC236}">
                <a16:creationId xmlns:a16="http://schemas.microsoft.com/office/drawing/2014/main" id="{17204CE6-67CF-4E13-A7BD-DF9DEAA9E310}"/>
              </a:ext>
            </a:extLst>
          </p:cNvPr>
          <p:cNvPicPr>
            <a:picLocks noChangeAspect="1"/>
          </p:cNvPicPr>
          <p:nvPr/>
        </p:nvPicPr>
        <p:blipFill>
          <a:blip r:embed="rId2"/>
          <a:stretch>
            <a:fillRect/>
          </a:stretch>
        </p:blipFill>
        <p:spPr>
          <a:xfrm>
            <a:off x="8257398" y="4068196"/>
            <a:ext cx="2107103" cy="1690730"/>
          </a:xfrm>
          <a:prstGeom prst="rect">
            <a:avLst/>
          </a:prstGeom>
        </p:spPr>
      </p:pic>
    </p:spTree>
    <p:extLst>
      <p:ext uri="{BB962C8B-B14F-4D97-AF65-F5344CB8AC3E}">
        <p14:creationId xmlns:p14="http://schemas.microsoft.com/office/powerpoint/2010/main" val="896913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Rectangle 2"/>
          <p:cNvSpPr>
            <a:spLocks noGrp="1" noChangeArrowheads="1"/>
          </p:cNvSpPr>
          <p:nvPr>
            <p:ph type="title"/>
          </p:nvPr>
        </p:nvSpPr>
        <p:spPr bwMode="auto">
          <a:xfrm>
            <a:off x="1719269" y="-47857"/>
            <a:ext cx="8229627" cy="597325"/>
          </a:xfrm>
        </p:spPr>
        <p:txBody>
          <a:bodyPr/>
          <a:lstStyle/>
          <a:p>
            <a:pPr>
              <a:defRPr/>
            </a:pPr>
            <a:r>
              <a:rPr lang="en-US" sz="3266" b="1" dirty="0">
                <a:solidFill>
                  <a:schemeClr val="tx1">
                    <a:lumMod val="50000"/>
                    <a:lumOff val="50000"/>
                  </a:schemeClr>
                </a:solidFill>
                <a:latin typeface="Times New Roman" pitchFamily="18" charset="0"/>
                <a:cs typeface="Times New Roman" pitchFamily="18" charset="0"/>
              </a:rPr>
              <a:t>Les </a:t>
            </a:r>
            <a:r>
              <a:rPr lang="en-US" sz="3266" b="1" dirty="0" err="1">
                <a:solidFill>
                  <a:schemeClr val="tx1">
                    <a:lumMod val="50000"/>
                    <a:lumOff val="50000"/>
                  </a:schemeClr>
                </a:solidFill>
                <a:latin typeface="Times New Roman" pitchFamily="18" charset="0"/>
                <a:cs typeface="Times New Roman" pitchFamily="18" charset="0"/>
              </a:rPr>
              <a:t>Boucles</a:t>
            </a:r>
            <a:endParaRPr lang="en-US" sz="3266" cap="small" spc="-1" dirty="0">
              <a:solidFill>
                <a:srgbClr val="666666"/>
              </a:solidFill>
              <a:latin typeface="Arial"/>
              <a:ea typeface="+mn-ea"/>
              <a:cs typeface="+mn-cs"/>
            </a:endParaRPr>
          </a:p>
        </p:txBody>
      </p:sp>
      <p:graphicFrame>
        <p:nvGraphicFramePr>
          <p:cNvPr id="5" name="Table 4">
            <a:extLst>
              <a:ext uri="{FF2B5EF4-FFF2-40B4-BE49-F238E27FC236}">
                <a16:creationId xmlns:a16="http://schemas.microsoft.com/office/drawing/2014/main" id="{6E9B9FFB-96FA-42C5-9E96-5EAE3EC7903C}"/>
              </a:ext>
            </a:extLst>
          </p:cNvPr>
          <p:cNvGraphicFramePr>
            <a:graphicFrameLocks noGrp="1"/>
          </p:cNvGraphicFramePr>
          <p:nvPr>
            <p:extLst/>
          </p:nvPr>
        </p:nvGraphicFramePr>
        <p:xfrm>
          <a:off x="1719269" y="1077323"/>
          <a:ext cx="8763000" cy="1772807"/>
        </p:xfrm>
        <a:graphic>
          <a:graphicData uri="http://schemas.openxmlformats.org/drawingml/2006/table">
            <a:tbl>
              <a:tblPr firstRow="1" bandRow="1">
                <a:tableStyleId>{5FD0F851-EC5A-4D38-B0AD-8093EC10F338}</a:tableStyleId>
              </a:tblPr>
              <a:tblGrid>
                <a:gridCol w="8763000">
                  <a:extLst>
                    <a:ext uri="{9D8B030D-6E8A-4147-A177-3AD203B41FA5}">
                      <a16:colId xmlns:a16="http://schemas.microsoft.com/office/drawing/2014/main" val="20000"/>
                    </a:ext>
                  </a:extLst>
                </a:gridCol>
              </a:tblGrid>
              <a:tr h="52002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dirty="0">
                          <a:solidFill>
                            <a:schemeClr val="tx1">
                              <a:lumMod val="50000"/>
                              <a:lumOff val="50000"/>
                            </a:schemeClr>
                          </a:solidFill>
                        </a:rPr>
                        <a:t>Exercise</a:t>
                      </a:r>
                      <a:r>
                        <a:rPr lang="en-US" sz="2800" b="1" baseline="0" dirty="0">
                          <a:solidFill>
                            <a:schemeClr val="tx1">
                              <a:lumMod val="50000"/>
                              <a:lumOff val="50000"/>
                            </a:schemeClr>
                          </a:solidFill>
                        </a:rPr>
                        <a:t> 5</a:t>
                      </a:r>
                      <a:endParaRPr lang="en-US" sz="2800" b="1" i="0" kern="1200" dirty="0">
                        <a:solidFill>
                          <a:schemeClr val="lt1"/>
                        </a:solidFill>
                        <a:effectLst/>
                        <a:latin typeface="+mn-lt"/>
                        <a:ea typeface="+mn-ea"/>
                        <a:cs typeface="+mn-cs"/>
                      </a:endParaRPr>
                    </a:p>
                  </a:txBody>
                  <a:tcPr/>
                </a:tc>
                <a:extLst>
                  <a:ext uri="{0D108BD9-81ED-4DB2-BD59-A6C34878D82A}">
                    <a16:rowId xmlns:a16="http://schemas.microsoft.com/office/drawing/2014/main" val="10000"/>
                  </a:ext>
                </a:extLst>
              </a:tr>
              <a:tr h="1252778">
                <a:tc>
                  <a:txBody>
                    <a:bodyPr/>
                    <a:lstStyle/>
                    <a:p>
                      <a:pPr marL="0" marR="0" lvl="0" indent="0" algn="just" defTabSz="914400" eaLnBrk="1" fontAlgn="auto" latinLnBrk="0" hangingPunct="1">
                        <a:lnSpc>
                          <a:spcPct val="100000"/>
                        </a:lnSpc>
                        <a:spcBef>
                          <a:spcPts val="0"/>
                        </a:spcBef>
                        <a:spcAft>
                          <a:spcPts val="0"/>
                        </a:spcAft>
                        <a:buClr>
                          <a:schemeClr val="tx2"/>
                        </a:buClr>
                        <a:buSzTx/>
                        <a:buFont typeface="Symbol" panose="05050102010706020507" pitchFamily="18" charset="2"/>
                        <a:buChar char="·"/>
                        <a:tabLst/>
                        <a:defRPr/>
                      </a:pPr>
                      <a:r>
                        <a:rPr lang="fr-FR" sz="2500" dirty="0"/>
                        <a:t>Ecrire une page HTML faisant apparaitre la table de multiplication pour les entiers compris entre 1 et 9 et présenter le résultat dans un tableau [10x 10].</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48331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Rectangle 2"/>
          <p:cNvSpPr>
            <a:spLocks noGrp="1" noChangeArrowheads="1"/>
          </p:cNvSpPr>
          <p:nvPr>
            <p:ph type="title"/>
          </p:nvPr>
        </p:nvSpPr>
        <p:spPr bwMode="auto">
          <a:xfrm>
            <a:off x="1719269" y="-47857"/>
            <a:ext cx="8229627" cy="597325"/>
          </a:xfrm>
        </p:spPr>
        <p:txBody>
          <a:bodyPr/>
          <a:lstStyle/>
          <a:p>
            <a:pPr>
              <a:defRPr/>
            </a:pPr>
            <a:r>
              <a:rPr lang="en-US" sz="3266" b="1" dirty="0">
                <a:solidFill>
                  <a:schemeClr val="tx1">
                    <a:lumMod val="50000"/>
                    <a:lumOff val="50000"/>
                  </a:schemeClr>
                </a:solidFill>
                <a:latin typeface="Times New Roman" pitchFamily="18" charset="0"/>
                <a:cs typeface="Times New Roman" pitchFamily="18" charset="0"/>
              </a:rPr>
              <a:t>Les </a:t>
            </a:r>
            <a:r>
              <a:rPr lang="en-US" sz="3266" b="1" dirty="0" err="1">
                <a:solidFill>
                  <a:schemeClr val="tx1">
                    <a:lumMod val="50000"/>
                    <a:lumOff val="50000"/>
                  </a:schemeClr>
                </a:solidFill>
                <a:latin typeface="Times New Roman" pitchFamily="18" charset="0"/>
                <a:cs typeface="Times New Roman" pitchFamily="18" charset="0"/>
              </a:rPr>
              <a:t>Boucles</a:t>
            </a:r>
            <a:endParaRPr lang="en-US" sz="3266" cap="small" spc="-1" dirty="0">
              <a:solidFill>
                <a:srgbClr val="666666"/>
              </a:solidFill>
              <a:latin typeface="Arial"/>
              <a:ea typeface="+mn-ea"/>
              <a:cs typeface="+mn-cs"/>
            </a:endParaRPr>
          </a:p>
        </p:txBody>
      </p:sp>
      <p:sp>
        <p:nvSpPr>
          <p:cNvPr id="6" name="Text Box 5">
            <a:extLst>
              <a:ext uri="{FF2B5EF4-FFF2-40B4-BE49-F238E27FC236}">
                <a16:creationId xmlns:a16="http://schemas.microsoft.com/office/drawing/2014/main" id="{DDBDD65E-838D-4893-AECE-669D76229107}"/>
              </a:ext>
            </a:extLst>
          </p:cNvPr>
          <p:cNvSpPr>
            <a:spLocks/>
          </p:cNvSpPr>
          <p:nvPr/>
        </p:nvSpPr>
        <p:spPr bwMode="auto">
          <a:xfrm>
            <a:off x="1804976" y="1039578"/>
            <a:ext cx="8229627" cy="5927713"/>
          </a:xfrm>
          <a:prstGeom prst="rect">
            <a:avLst/>
          </a:prstGeom>
          <a:solidFill>
            <a:srgbClr val="CCECFF"/>
          </a:solidFill>
          <a:ln>
            <a:noFill/>
          </a:ln>
          <a:effectLst>
            <a:outerShdw dist="35921" dir="2700000" algn="ctr" rotWithShape="0">
              <a:schemeClr val="bg2"/>
            </a:outerShdw>
          </a:effectLst>
        </p:spPr>
        <p:txBody>
          <a:bodyPr wrap="square">
            <a:spAutoFit/>
          </a:bodyPr>
          <a:lstStyle/>
          <a:p>
            <a:endParaRPr lang="en-US" sz="1633" dirty="0">
              <a:solidFill>
                <a:srgbClr val="0000FF"/>
              </a:solidFill>
              <a:latin typeface="Courier New" panose="02070309020205020404" pitchFamily="49" charset="0"/>
            </a:endParaRPr>
          </a:p>
          <a:p>
            <a:r>
              <a:rPr lang="fr-FR" sz="1633" dirty="0" err="1">
                <a:solidFill>
                  <a:srgbClr val="000000"/>
                </a:solidFill>
                <a:latin typeface="Courier New" panose="02070309020205020404" pitchFamily="49" charset="0"/>
              </a:rPr>
              <a:t>document.write</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"&lt;center&gt;"</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dirty="0">
                <a:solidFill>
                  <a:srgbClr val="008000"/>
                </a:solidFill>
                <a:latin typeface="Courier New" panose="02070309020205020404" pitchFamily="49" charset="0"/>
              </a:rPr>
              <a:t>/* Mettre un titre pour la table */</a:t>
            </a:r>
            <a:r>
              <a:rPr lang="fr-FR" sz="1633" dirty="0">
                <a:solidFill>
                  <a:srgbClr val="000000"/>
                </a:solidFill>
                <a:latin typeface="Courier New" panose="02070309020205020404" pitchFamily="49" charset="0"/>
              </a:rPr>
              <a:t> </a:t>
            </a:r>
          </a:p>
          <a:p>
            <a:r>
              <a:rPr lang="fr-FR" sz="1633" dirty="0" err="1">
                <a:solidFill>
                  <a:srgbClr val="000000"/>
                </a:solidFill>
                <a:latin typeface="Courier New" panose="02070309020205020404" pitchFamily="49" charset="0"/>
              </a:rPr>
              <a:t>document.write</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"&lt;</a:t>
            </a:r>
            <a:r>
              <a:rPr lang="fr-FR" sz="1633" dirty="0" err="1">
                <a:solidFill>
                  <a:srgbClr val="808080"/>
                </a:solidFill>
                <a:latin typeface="Courier New" panose="02070309020205020404" pitchFamily="49" charset="0"/>
              </a:rPr>
              <a:t>caption</a:t>
            </a:r>
            <a:r>
              <a:rPr lang="fr-FR" sz="1633" dirty="0">
                <a:solidFill>
                  <a:srgbClr val="808080"/>
                </a:solidFill>
                <a:latin typeface="Courier New" panose="02070309020205020404" pitchFamily="49" charset="0"/>
              </a:rPr>
              <a:t>&gt; Table de multiplication&lt;/</a:t>
            </a:r>
            <a:r>
              <a:rPr lang="fr-FR" sz="1633" dirty="0" err="1">
                <a:solidFill>
                  <a:srgbClr val="808080"/>
                </a:solidFill>
                <a:latin typeface="Courier New" panose="02070309020205020404" pitchFamily="49" charset="0"/>
              </a:rPr>
              <a:t>caption</a:t>
            </a:r>
            <a:r>
              <a:rPr lang="fr-FR" sz="1633" dirty="0">
                <a:solidFill>
                  <a:srgbClr val="808080"/>
                </a:solidFill>
                <a:latin typeface="Courier New" panose="02070309020205020404" pitchFamily="49" charset="0"/>
              </a:rPr>
              <a:t>&gt;"</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dirty="0">
                <a:solidFill>
                  <a:srgbClr val="008000"/>
                </a:solidFill>
                <a:latin typeface="Courier New" panose="02070309020205020404" pitchFamily="49" charset="0"/>
              </a:rPr>
              <a:t>/* Créer la table*/</a:t>
            </a:r>
            <a:r>
              <a:rPr lang="fr-FR" sz="1633" dirty="0">
                <a:solidFill>
                  <a:srgbClr val="000000"/>
                </a:solidFill>
                <a:latin typeface="Courier New" panose="02070309020205020404" pitchFamily="49" charset="0"/>
              </a:rPr>
              <a:t> </a:t>
            </a:r>
          </a:p>
          <a:p>
            <a:r>
              <a:rPr lang="fr-FR" sz="1633" dirty="0" err="1">
                <a:solidFill>
                  <a:srgbClr val="000000"/>
                </a:solidFill>
                <a:latin typeface="Courier New" panose="02070309020205020404" pitchFamily="49" charset="0"/>
              </a:rPr>
              <a:t>document.write</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"&lt;table border=4&gt;"</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dirty="0">
                <a:solidFill>
                  <a:srgbClr val="008000"/>
                </a:solidFill>
                <a:latin typeface="Courier New" panose="02070309020205020404" pitchFamily="49" charset="0"/>
              </a:rPr>
              <a:t>/* Créer la première ligne */</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document.write</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"&lt;tr&gt;&lt;td&gt;"</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"x"</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"&lt;/td&gt;"</a:t>
            </a:r>
            <a:r>
              <a:rPr lang="fr-FR" sz="1633" b="1" dirty="0">
                <a:solidFill>
                  <a:srgbClr val="000000"/>
                </a:solidFill>
                <a:latin typeface="Courier New" panose="02070309020205020404" pitchFamily="49" charset="0"/>
              </a:rPr>
              <a:t>);</a:t>
            </a:r>
          </a:p>
          <a:p>
            <a:r>
              <a:rPr lang="fr-FR" sz="1633" b="1" i="1" dirty="0">
                <a:solidFill>
                  <a:srgbClr val="000080"/>
                </a:solidFill>
                <a:latin typeface="Courier New" panose="02070309020205020404" pitchFamily="49" charset="0"/>
              </a:rPr>
              <a:t>for</a:t>
            </a:r>
            <a:r>
              <a:rPr lang="fr-FR" sz="1633" b="1" dirty="0">
                <a:solidFill>
                  <a:srgbClr val="000000"/>
                </a:solidFill>
                <a:latin typeface="Courier New" panose="02070309020205020404" pitchFamily="49" charset="0"/>
              </a:rPr>
              <a:t>(</a:t>
            </a:r>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i</a:t>
            </a:r>
            <a:r>
              <a:rPr lang="fr-FR" sz="1633" b="1" dirty="0">
                <a:solidFill>
                  <a:srgbClr val="000000"/>
                </a:solidFill>
                <a:latin typeface="Courier New" panose="02070309020205020404" pitchFamily="49" charset="0"/>
              </a:rPr>
              <a:t>=</a:t>
            </a:r>
            <a:r>
              <a:rPr lang="fr-FR" sz="1633" dirty="0">
                <a:solidFill>
                  <a:srgbClr val="FF0000"/>
                </a:solidFill>
                <a:latin typeface="Courier New" panose="02070309020205020404" pitchFamily="49" charset="0"/>
              </a:rPr>
              <a:t>1</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i</a:t>
            </a:r>
            <a:r>
              <a:rPr lang="fr-FR" sz="1633" b="1" dirty="0">
                <a:solidFill>
                  <a:srgbClr val="000000"/>
                </a:solidFill>
                <a:latin typeface="Courier New" panose="02070309020205020404" pitchFamily="49" charset="0"/>
              </a:rPr>
              <a:t>&lt;=</a:t>
            </a:r>
            <a:r>
              <a:rPr lang="fr-FR" sz="1633" dirty="0">
                <a:solidFill>
                  <a:srgbClr val="FF0000"/>
                </a:solidFill>
                <a:latin typeface="Courier New" panose="02070309020205020404" pitchFamily="49" charset="0"/>
              </a:rPr>
              <a:t>9</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i</a:t>
            </a:r>
            <a:r>
              <a:rPr lang="fr-FR" sz="1633" b="1" dirty="0">
                <a:solidFill>
                  <a:srgbClr val="000000"/>
                </a:solidFill>
                <a:latin typeface="Courier New" panose="02070309020205020404" pitchFamily="49" charset="0"/>
              </a:rPr>
              <a:t>++)</a:t>
            </a:r>
          </a:p>
          <a:p>
            <a:pPr lvl="1"/>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document.write</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"&lt;td&gt;"</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i</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"&lt;/td&gt;"</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b="1" i="1" dirty="0">
                <a:solidFill>
                  <a:srgbClr val="000080"/>
                </a:solidFill>
                <a:latin typeface="Courier New" panose="02070309020205020404" pitchFamily="49" charset="0"/>
              </a:rPr>
              <a:t>for</a:t>
            </a:r>
            <a:r>
              <a:rPr lang="fr-FR" sz="1633" b="1" dirty="0">
                <a:solidFill>
                  <a:srgbClr val="000000"/>
                </a:solidFill>
                <a:latin typeface="Courier New" panose="02070309020205020404" pitchFamily="49" charset="0"/>
              </a:rPr>
              <a:t>(</a:t>
            </a:r>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i</a:t>
            </a:r>
            <a:r>
              <a:rPr lang="fr-FR" sz="1633" b="1" dirty="0">
                <a:solidFill>
                  <a:srgbClr val="000000"/>
                </a:solidFill>
                <a:latin typeface="Courier New" panose="02070309020205020404" pitchFamily="49" charset="0"/>
              </a:rPr>
              <a:t>=</a:t>
            </a:r>
            <a:r>
              <a:rPr lang="fr-FR" sz="1633" dirty="0">
                <a:solidFill>
                  <a:srgbClr val="FF0000"/>
                </a:solidFill>
                <a:latin typeface="Courier New" panose="02070309020205020404" pitchFamily="49" charset="0"/>
              </a:rPr>
              <a:t>1</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i</a:t>
            </a:r>
            <a:r>
              <a:rPr lang="fr-FR" sz="1633" b="1" dirty="0">
                <a:solidFill>
                  <a:srgbClr val="000000"/>
                </a:solidFill>
                <a:latin typeface="Courier New" panose="02070309020205020404" pitchFamily="49" charset="0"/>
              </a:rPr>
              <a:t>&lt;</a:t>
            </a:r>
            <a:r>
              <a:rPr lang="fr-FR" sz="1633" dirty="0">
                <a:solidFill>
                  <a:srgbClr val="FF0000"/>
                </a:solidFill>
                <a:latin typeface="Courier New" panose="02070309020205020404" pitchFamily="49" charset="0"/>
              </a:rPr>
              <a:t>10</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i</a:t>
            </a:r>
            <a:r>
              <a:rPr lang="fr-FR" sz="1633" b="1" dirty="0">
                <a:solidFill>
                  <a:srgbClr val="000000"/>
                </a:solidFill>
                <a:latin typeface="Courier New" panose="02070309020205020404" pitchFamily="49" charset="0"/>
              </a:rPr>
              <a:t>++){</a:t>
            </a:r>
          </a:p>
          <a:p>
            <a:r>
              <a:rPr lang="fr-FR" sz="1633" dirty="0">
                <a:solidFill>
                  <a:srgbClr val="000000"/>
                </a:solidFill>
                <a:latin typeface="Courier New" panose="02070309020205020404" pitchFamily="49" charset="0"/>
              </a:rPr>
              <a:t>    </a:t>
            </a:r>
            <a:r>
              <a:rPr lang="fr-FR" sz="1633" dirty="0">
                <a:solidFill>
                  <a:srgbClr val="008000"/>
                </a:solidFill>
                <a:latin typeface="Courier New" panose="02070309020205020404" pitchFamily="49" charset="0"/>
              </a:rPr>
              <a:t>/* Créer la ligne numéro i*/</a:t>
            </a:r>
            <a:r>
              <a:rPr lang="fr-FR" sz="1633" dirty="0">
                <a:solidFill>
                  <a:srgbClr val="000000"/>
                </a:solidFill>
                <a:latin typeface="Courier New" panose="02070309020205020404" pitchFamily="49" charset="0"/>
              </a:rPr>
              <a:t> </a:t>
            </a:r>
          </a:p>
          <a:p>
            <a:pPr lvl="1"/>
            <a:r>
              <a:rPr lang="fr-FR" sz="1633" dirty="0" err="1">
                <a:solidFill>
                  <a:srgbClr val="000000"/>
                </a:solidFill>
                <a:latin typeface="Courier New" panose="02070309020205020404" pitchFamily="49" charset="0"/>
              </a:rPr>
              <a:t>document.write</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"&lt;tr&gt;"</a:t>
            </a:r>
            <a:r>
              <a:rPr lang="fr-FR" sz="1633" b="1" dirty="0">
                <a:solidFill>
                  <a:srgbClr val="000000"/>
                </a:solidFill>
                <a:latin typeface="Courier New" panose="02070309020205020404" pitchFamily="49" charset="0"/>
              </a:rPr>
              <a:t>);</a:t>
            </a:r>
          </a:p>
          <a:p>
            <a:pPr lvl="1"/>
            <a:r>
              <a:rPr lang="fr-FR" sz="1633" dirty="0" err="1">
                <a:solidFill>
                  <a:srgbClr val="000000"/>
                </a:solidFill>
                <a:latin typeface="Courier New" panose="02070309020205020404" pitchFamily="49" charset="0"/>
              </a:rPr>
              <a:t>document.write</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"&lt;td&gt;"</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i</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"&lt;/td&gt;"</a:t>
            </a:r>
            <a:r>
              <a:rPr lang="fr-FR" sz="1633" b="1" dirty="0">
                <a:solidFill>
                  <a:srgbClr val="000000"/>
                </a:solidFill>
                <a:latin typeface="Courier New" panose="02070309020205020404" pitchFamily="49" charset="0"/>
              </a:rPr>
              <a:t>);</a:t>
            </a:r>
          </a:p>
          <a:p>
            <a:pPr lvl="1"/>
            <a:r>
              <a:rPr lang="fr-FR" sz="1633" b="1" i="1" dirty="0">
                <a:solidFill>
                  <a:srgbClr val="000080"/>
                </a:solidFill>
                <a:latin typeface="Courier New" panose="02070309020205020404" pitchFamily="49" charset="0"/>
              </a:rPr>
              <a:t>for</a:t>
            </a:r>
            <a:r>
              <a:rPr lang="fr-FR" sz="1633" b="1" dirty="0">
                <a:solidFill>
                  <a:srgbClr val="000000"/>
                </a:solidFill>
                <a:latin typeface="Courier New" panose="02070309020205020404" pitchFamily="49" charset="0"/>
              </a:rPr>
              <a:t>(</a:t>
            </a:r>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j</a:t>
            </a:r>
            <a:r>
              <a:rPr lang="fr-FR" sz="1633" b="1" dirty="0">
                <a:solidFill>
                  <a:srgbClr val="000000"/>
                </a:solidFill>
                <a:latin typeface="Courier New" panose="02070309020205020404" pitchFamily="49" charset="0"/>
              </a:rPr>
              <a:t>=</a:t>
            </a:r>
            <a:r>
              <a:rPr lang="fr-FR" sz="1633" dirty="0">
                <a:solidFill>
                  <a:srgbClr val="FF0000"/>
                </a:solidFill>
                <a:latin typeface="Courier New" panose="02070309020205020404" pitchFamily="49" charset="0"/>
              </a:rPr>
              <a:t>1</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j</a:t>
            </a:r>
            <a:r>
              <a:rPr lang="fr-FR" sz="1633" b="1" dirty="0">
                <a:solidFill>
                  <a:srgbClr val="000000"/>
                </a:solidFill>
                <a:latin typeface="Courier New" panose="02070309020205020404" pitchFamily="49" charset="0"/>
              </a:rPr>
              <a:t>&lt;=</a:t>
            </a:r>
            <a:r>
              <a:rPr lang="fr-FR" sz="1633" dirty="0">
                <a:solidFill>
                  <a:srgbClr val="FF0000"/>
                </a:solidFill>
                <a:latin typeface="Courier New" panose="02070309020205020404" pitchFamily="49" charset="0"/>
              </a:rPr>
              <a:t>9</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j</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pPr lvl="2"/>
            <a:r>
              <a:rPr lang="fr-FR" sz="1633" dirty="0">
                <a:solidFill>
                  <a:srgbClr val="008000"/>
                </a:solidFill>
                <a:latin typeface="Courier New" panose="02070309020205020404" pitchFamily="49" charset="0"/>
              </a:rPr>
              <a:t>/* Créer la colonne numéro j*/</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document.write</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"&lt;td&gt;"</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i</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j</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"&lt;/td&gt;"</a:t>
            </a:r>
            <a:r>
              <a:rPr lang="fr-FR" sz="1633" b="1" dirty="0">
                <a:solidFill>
                  <a:srgbClr val="000000"/>
                </a:solidFill>
                <a:latin typeface="Courier New" panose="02070309020205020404" pitchFamily="49" charset="0"/>
              </a:rPr>
              <a:t>);</a:t>
            </a:r>
          </a:p>
          <a:p>
            <a:pPr lvl="2"/>
            <a:endParaRPr lang="fr-FR" sz="1633" b="1" dirty="0">
              <a:solidFill>
                <a:srgbClr val="000000"/>
              </a:solidFill>
              <a:latin typeface="Courier New" panose="02070309020205020404" pitchFamily="49" charset="0"/>
            </a:endParaRPr>
          </a:p>
          <a:p>
            <a:pPr lvl="2"/>
            <a:r>
              <a:rPr lang="fr-FR" sz="1633" b="1" dirty="0">
                <a:solidFill>
                  <a:srgbClr val="000000"/>
                </a:solidFill>
                <a:latin typeface="Courier New" panose="02070309020205020404" pitchFamily="49" charset="0"/>
              </a:rPr>
              <a:t>}</a:t>
            </a:r>
          </a:p>
          <a:p>
            <a:pPr lvl="1"/>
            <a:r>
              <a:rPr lang="fr-FR" sz="1633" dirty="0" err="1">
                <a:solidFill>
                  <a:srgbClr val="000000"/>
                </a:solidFill>
                <a:latin typeface="Courier New" panose="02070309020205020404" pitchFamily="49" charset="0"/>
              </a:rPr>
              <a:t>document.write</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"&lt;/tr&gt;"</a:t>
            </a:r>
            <a:r>
              <a:rPr lang="fr-FR" sz="1633" b="1" dirty="0">
                <a:solidFill>
                  <a:srgbClr val="000000"/>
                </a:solidFill>
                <a:latin typeface="Courier New" panose="02070309020205020404" pitchFamily="49" charset="0"/>
              </a:rPr>
              <a:t>);}</a:t>
            </a:r>
          </a:p>
          <a:p>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document.write</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"&lt;/table&gt;"</a:t>
            </a:r>
            <a:r>
              <a:rPr lang="fr-FR" sz="1633" b="1" dirty="0">
                <a:solidFill>
                  <a:srgbClr val="000000"/>
                </a:solidFill>
                <a:latin typeface="Courier New" panose="02070309020205020404" pitchFamily="49" charset="0"/>
              </a:rPr>
              <a:t>);</a:t>
            </a:r>
          </a:p>
          <a:p>
            <a:r>
              <a:rPr lang="fr-FR" sz="1814" dirty="0" err="1">
                <a:solidFill>
                  <a:srgbClr val="000000"/>
                </a:solidFill>
                <a:latin typeface="Courier New" panose="02070309020205020404" pitchFamily="49" charset="0"/>
              </a:rPr>
              <a:t>document.write</a:t>
            </a:r>
            <a:r>
              <a:rPr lang="fr-FR" sz="1814" b="1">
                <a:solidFill>
                  <a:srgbClr val="000000"/>
                </a:solidFill>
                <a:latin typeface="Courier New" panose="02070309020205020404" pitchFamily="49" charset="0"/>
              </a:rPr>
              <a:t>(</a:t>
            </a:r>
            <a:r>
              <a:rPr lang="fr-FR" sz="1814">
                <a:solidFill>
                  <a:srgbClr val="808080"/>
                </a:solidFill>
                <a:latin typeface="Courier New" panose="02070309020205020404" pitchFamily="49" charset="0"/>
              </a:rPr>
              <a:t>"&lt;/center&gt;"</a:t>
            </a:r>
            <a:r>
              <a:rPr lang="fr-FR" sz="1814" b="1">
                <a:solidFill>
                  <a:srgbClr val="000000"/>
                </a:solidFill>
                <a:latin typeface="Courier New" panose="02070309020205020404" pitchFamily="49" charset="0"/>
              </a:rPr>
              <a:t>);</a:t>
            </a:r>
            <a:r>
              <a:rPr lang="fr-FR" sz="1814">
                <a:solidFill>
                  <a:srgbClr val="000000"/>
                </a:solidFill>
                <a:latin typeface="Courier New" panose="02070309020205020404" pitchFamily="49" charset="0"/>
              </a:rPr>
              <a:t> </a:t>
            </a:r>
          </a:p>
          <a:p>
            <a:endParaRPr lang="en-US" sz="1814" dirty="0"/>
          </a:p>
        </p:txBody>
      </p:sp>
      <p:sp>
        <p:nvSpPr>
          <p:cNvPr id="7" name="Text Box 6">
            <a:extLst>
              <a:ext uri="{FF2B5EF4-FFF2-40B4-BE49-F238E27FC236}">
                <a16:creationId xmlns:a16="http://schemas.microsoft.com/office/drawing/2014/main" id="{D5BCA9F4-55D8-45B6-BFBB-73E8943A5101}"/>
              </a:ext>
            </a:extLst>
          </p:cNvPr>
          <p:cNvSpPr>
            <a:spLocks/>
          </p:cNvSpPr>
          <p:nvPr/>
        </p:nvSpPr>
        <p:spPr bwMode="auto">
          <a:xfrm>
            <a:off x="8376342" y="1028179"/>
            <a:ext cx="1658261" cy="371512"/>
          </a:xfrm>
          <a:prstGeom prst="rect">
            <a:avLst/>
          </a:prstGeom>
          <a:noFill/>
          <a:ln w="9525">
            <a:solidFill>
              <a:schemeClr val="tx1"/>
            </a:solidFill>
            <a:miter lim="800000"/>
            <a:headEnd/>
            <a:tailEnd/>
          </a:ln>
        </p:spPr>
        <p:txBody>
          <a:bodyPr wrap="square">
            <a:spAutoFit/>
          </a:bodyPr>
          <a:lstStyle/>
          <a:p>
            <a:pPr>
              <a:defRPr/>
            </a:pPr>
            <a:r>
              <a:rPr lang="fr-FR" sz="1814" dirty="0" err="1">
                <a:solidFill>
                  <a:schemeClr val="accent2"/>
                </a:solidFill>
              </a:rPr>
              <a:t>javaScript</a:t>
            </a:r>
            <a:endParaRPr sz="1633" dirty="0">
              <a:solidFill>
                <a:schemeClr val="accent2"/>
              </a:solidFill>
            </a:endParaRPr>
          </a:p>
        </p:txBody>
      </p:sp>
      <p:pic>
        <p:nvPicPr>
          <p:cNvPr id="9" name="Picture 8">
            <a:extLst>
              <a:ext uri="{FF2B5EF4-FFF2-40B4-BE49-F238E27FC236}">
                <a16:creationId xmlns:a16="http://schemas.microsoft.com/office/drawing/2014/main" id="{A9E31072-D61F-4BDC-97C8-5AC39B81AFC5}"/>
              </a:ext>
            </a:extLst>
          </p:cNvPr>
          <p:cNvPicPr>
            <a:picLocks noChangeAspect="1"/>
          </p:cNvPicPr>
          <p:nvPr/>
        </p:nvPicPr>
        <p:blipFill>
          <a:blip r:embed="rId3"/>
          <a:stretch>
            <a:fillRect/>
          </a:stretch>
        </p:blipFill>
        <p:spPr>
          <a:xfrm>
            <a:off x="7533136" y="3011847"/>
            <a:ext cx="2807706" cy="3168863"/>
          </a:xfrm>
          <a:prstGeom prst="rect">
            <a:avLst/>
          </a:prstGeom>
        </p:spPr>
      </p:pic>
      <p:sp>
        <p:nvSpPr>
          <p:cNvPr id="10" name="Text Box 3">
            <a:extLst>
              <a:ext uri="{FF2B5EF4-FFF2-40B4-BE49-F238E27FC236}">
                <a16:creationId xmlns:a16="http://schemas.microsoft.com/office/drawing/2014/main" id="{006DEF67-F214-419D-AB0E-47C324D28D4C}"/>
              </a:ext>
            </a:extLst>
          </p:cNvPr>
          <p:cNvSpPr>
            <a:spLocks/>
          </p:cNvSpPr>
          <p:nvPr/>
        </p:nvSpPr>
        <p:spPr bwMode="auto">
          <a:xfrm>
            <a:off x="7747538" y="2645384"/>
            <a:ext cx="2232025" cy="371512"/>
          </a:xfrm>
          <a:prstGeom prst="rect">
            <a:avLst/>
          </a:prstGeom>
          <a:noFill/>
          <a:ln w="38100" cmpd="dbl">
            <a:solidFill>
              <a:schemeClr val="tx1"/>
            </a:solidFill>
            <a:miter lim="800000"/>
            <a:headEnd/>
            <a:tailEnd/>
          </a:ln>
        </p:spPr>
        <p:txBody>
          <a:bodyPr>
            <a:spAutoFit/>
          </a:bodyPr>
          <a:lstStyle/>
          <a:p>
            <a:pPr algn="ctr">
              <a:defRPr/>
            </a:pPr>
            <a:r>
              <a:rPr lang="fr-FR" sz="1814" b="1" dirty="0"/>
              <a:t>Le Résultat</a:t>
            </a:r>
            <a:endParaRPr sz="1633" dirty="0"/>
          </a:p>
        </p:txBody>
      </p:sp>
      <p:graphicFrame>
        <p:nvGraphicFramePr>
          <p:cNvPr id="13" name="Table 12">
            <a:extLst>
              <a:ext uri="{FF2B5EF4-FFF2-40B4-BE49-F238E27FC236}">
                <a16:creationId xmlns:a16="http://schemas.microsoft.com/office/drawing/2014/main" id="{076A291E-68FF-4DF0-9826-4731EFF85ADF}"/>
              </a:ext>
            </a:extLst>
          </p:cNvPr>
          <p:cNvGraphicFramePr>
            <a:graphicFrameLocks noGrp="1"/>
          </p:cNvGraphicFramePr>
          <p:nvPr>
            <p:extLst/>
          </p:nvPr>
        </p:nvGraphicFramePr>
        <p:xfrm>
          <a:off x="1452582" y="628484"/>
          <a:ext cx="8763000" cy="478553"/>
        </p:xfrm>
        <a:graphic>
          <a:graphicData uri="http://schemas.openxmlformats.org/drawingml/2006/table">
            <a:tbl>
              <a:tblPr firstRow="1" bandRow="1">
                <a:tableStyleId>{F5AB1C69-6EDB-4FF4-983F-18BD219EF322}</a:tableStyleId>
              </a:tblPr>
              <a:tblGrid>
                <a:gridCol w="8763000">
                  <a:extLst>
                    <a:ext uri="{9D8B030D-6E8A-4147-A177-3AD203B41FA5}">
                      <a16:colId xmlns:a16="http://schemas.microsoft.com/office/drawing/2014/main" val="20000"/>
                    </a:ext>
                  </a:extLst>
                </a:gridCol>
              </a:tblGrid>
              <a:tr h="4785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500" b="1" dirty="0">
                          <a:solidFill>
                            <a:schemeClr val="tx1">
                              <a:lumMod val="50000"/>
                              <a:lumOff val="50000"/>
                            </a:schemeClr>
                          </a:solidFill>
                        </a:rPr>
                        <a:t>Exercise 5: solution</a:t>
                      </a:r>
                    </a:p>
                  </a:txBody>
                  <a:tcPr>
                    <a:solidFill>
                      <a:schemeClr val="accent5">
                        <a:lumMod val="40000"/>
                        <a:lumOff val="6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004247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Rectangle 2"/>
          <p:cNvSpPr>
            <a:spLocks noGrp="1" noChangeArrowheads="1"/>
          </p:cNvSpPr>
          <p:nvPr>
            <p:ph type="title"/>
          </p:nvPr>
        </p:nvSpPr>
        <p:spPr bwMode="auto">
          <a:xfrm>
            <a:off x="1719269" y="-47857"/>
            <a:ext cx="8229627" cy="597325"/>
          </a:xfrm>
        </p:spPr>
        <p:txBody>
          <a:bodyPr/>
          <a:lstStyle/>
          <a:p>
            <a:pPr>
              <a:defRPr/>
            </a:pPr>
            <a:r>
              <a:rPr lang="en-US" sz="3266" b="1" dirty="0" err="1">
                <a:solidFill>
                  <a:schemeClr val="tx1">
                    <a:lumMod val="50000"/>
                    <a:lumOff val="50000"/>
                  </a:schemeClr>
                </a:solidFill>
                <a:latin typeface="Times New Roman" pitchFamily="18" charset="0"/>
                <a:cs typeface="Times New Roman" pitchFamily="18" charset="0"/>
              </a:rPr>
              <a:t>Fonctions</a:t>
            </a:r>
            <a:endParaRPr lang="en-US" sz="3266" b="1" cap="small" spc="-1" dirty="0">
              <a:solidFill>
                <a:srgbClr val="666666"/>
              </a:solidFill>
              <a:latin typeface="Arial"/>
              <a:ea typeface="+mn-ea"/>
              <a:cs typeface="+mn-cs"/>
            </a:endParaRPr>
          </a:p>
        </p:txBody>
      </p:sp>
      <p:sp>
        <p:nvSpPr>
          <p:cNvPr id="6" name="Content Placeholder 8">
            <a:extLst>
              <a:ext uri="{FF2B5EF4-FFF2-40B4-BE49-F238E27FC236}">
                <a16:creationId xmlns:a16="http://schemas.microsoft.com/office/drawing/2014/main" id="{2F628200-0DF3-4583-8199-C02126CC94E7}"/>
              </a:ext>
            </a:extLst>
          </p:cNvPr>
          <p:cNvSpPr>
            <a:spLocks noGrp="1"/>
          </p:cNvSpPr>
          <p:nvPr>
            <p:ph idx="1"/>
          </p:nvPr>
        </p:nvSpPr>
        <p:spPr>
          <a:xfrm>
            <a:off x="2121183" y="1011999"/>
            <a:ext cx="7949635" cy="4147635"/>
          </a:xfrm>
        </p:spPr>
        <p:txBody>
          <a:bodyPr>
            <a:normAutofit lnSpcReduction="10000"/>
          </a:bodyPr>
          <a:lstStyle/>
          <a:p>
            <a:pPr>
              <a:buClr>
                <a:schemeClr val="tx2"/>
              </a:buClr>
              <a:buFont typeface="Symbol" panose="05050102010706020507" pitchFamily="18" charset="2"/>
              <a:buChar char="·"/>
            </a:pPr>
            <a:r>
              <a:rPr lang="fr-FR" dirty="0"/>
              <a:t>L</a:t>
            </a:r>
            <a:r>
              <a:rPr lang="fr-FR" sz="2540" dirty="0"/>
              <a:t>e mot-clef </a:t>
            </a:r>
            <a:r>
              <a:rPr lang="fr-FR" b="1" dirty="0" err="1">
                <a:solidFill>
                  <a:schemeClr val="accent5"/>
                </a:solidFill>
              </a:rPr>
              <a:t>function</a:t>
            </a:r>
            <a:r>
              <a:rPr lang="fr-FR" sz="2540" b="1" dirty="0"/>
              <a:t> </a:t>
            </a:r>
            <a:r>
              <a:rPr lang="fr-FR" sz="2540" dirty="0"/>
              <a:t>permet de définir une donnée de type fonction</a:t>
            </a:r>
            <a:endParaRPr lang="en-US" sz="2540" dirty="0"/>
          </a:p>
          <a:p>
            <a:pPr>
              <a:buClr>
                <a:schemeClr val="tx2"/>
              </a:buClr>
              <a:buFont typeface="Symbol" panose="05050102010706020507" pitchFamily="18" charset="2"/>
              <a:buChar char="·"/>
            </a:pPr>
            <a:r>
              <a:rPr lang="fr-FR" dirty="0"/>
              <a:t>O</a:t>
            </a:r>
            <a:r>
              <a:rPr lang="fr-FR" sz="2540" dirty="0"/>
              <a:t>n précise entre parenthèses les </a:t>
            </a:r>
            <a:r>
              <a:rPr lang="fr-FR" sz="2540" b="1" dirty="0"/>
              <a:t>paramètres formels</a:t>
            </a:r>
            <a:r>
              <a:rPr lang="fr-FR" sz="2540" dirty="0"/>
              <a:t>, séparés par </a:t>
            </a:r>
            <a:r>
              <a:rPr lang="en-US" sz="2540" dirty="0"/>
              <a:t>des virgules</a:t>
            </a:r>
          </a:p>
          <a:p>
            <a:pPr>
              <a:buClr>
                <a:schemeClr val="tx2"/>
              </a:buClr>
              <a:buFont typeface="Symbol" panose="05050102010706020507" pitchFamily="18" charset="2"/>
              <a:buChar char="·"/>
            </a:pPr>
            <a:r>
              <a:rPr lang="fr-FR" dirty="0"/>
              <a:t>L</a:t>
            </a:r>
            <a:r>
              <a:rPr lang="fr-FR" sz="2540" dirty="0"/>
              <a:t>e corps de la fonction est noté entre accolades</a:t>
            </a:r>
          </a:p>
          <a:p>
            <a:pPr marL="0" indent="0">
              <a:buClr>
                <a:schemeClr val="accent6"/>
              </a:buClr>
              <a:buNone/>
            </a:pPr>
            <a:endParaRPr lang="fr-FR" sz="2540" dirty="0"/>
          </a:p>
          <a:p>
            <a:pPr marL="0" indent="0">
              <a:buNone/>
            </a:pPr>
            <a:r>
              <a:rPr lang="fr-FR" sz="2540" dirty="0"/>
              <a:t>        </a:t>
            </a:r>
            <a:r>
              <a:rPr lang="en-US" sz="2540" b="1" dirty="0">
                <a:solidFill>
                  <a:schemeClr val="accent5"/>
                </a:solidFill>
              </a:rPr>
              <a:t>function( </a:t>
            </a:r>
            <a:r>
              <a:rPr lang="en-US" sz="2540" i="1" dirty="0"/>
              <a:t>param1, param2, ...) {</a:t>
            </a:r>
          </a:p>
          <a:p>
            <a:pPr marL="0" indent="0">
              <a:buNone/>
            </a:pPr>
            <a:r>
              <a:rPr lang="en-US" sz="2540" dirty="0"/>
              <a:t>         ... </a:t>
            </a:r>
            <a:r>
              <a:rPr lang="en-US" sz="2540" i="1" dirty="0"/>
              <a:t>corps de la </a:t>
            </a:r>
            <a:r>
              <a:rPr lang="fr-FR" sz="2540" i="1" dirty="0"/>
              <a:t>fonction</a:t>
            </a:r>
          </a:p>
          <a:p>
            <a:pPr marL="0" indent="0">
              <a:buNone/>
            </a:pPr>
            <a:r>
              <a:rPr lang="en-US" sz="2540" dirty="0"/>
              <a:t>                 }</a:t>
            </a:r>
          </a:p>
        </p:txBody>
      </p:sp>
    </p:spTree>
    <p:extLst>
      <p:ext uri="{BB962C8B-B14F-4D97-AF65-F5344CB8AC3E}">
        <p14:creationId xmlns:p14="http://schemas.microsoft.com/office/powerpoint/2010/main" val="29509031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Rectangle 2"/>
          <p:cNvSpPr>
            <a:spLocks noGrp="1" noChangeArrowheads="1"/>
          </p:cNvSpPr>
          <p:nvPr>
            <p:ph type="title"/>
          </p:nvPr>
        </p:nvSpPr>
        <p:spPr bwMode="auto">
          <a:xfrm>
            <a:off x="1719269" y="-47857"/>
            <a:ext cx="8229627" cy="597325"/>
          </a:xfrm>
        </p:spPr>
        <p:txBody>
          <a:bodyPr/>
          <a:lstStyle/>
          <a:p>
            <a:pPr>
              <a:defRPr/>
            </a:pPr>
            <a:r>
              <a:rPr lang="en-US" sz="3266" b="1" dirty="0" err="1">
                <a:solidFill>
                  <a:schemeClr val="tx1">
                    <a:lumMod val="50000"/>
                    <a:lumOff val="50000"/>
                  </a:schemeClr>
                </a:solidFill>
                <a:latin typeface="Times New Roman" pitchFamily="18" charset="0"/>
                <a:cs typeface="Times New Roman" pitchFamily="18" charset="0"/>
              </a:rPr>
              <a:t>Fonctions</a:t>
            </a:r>
            <a:endParaRPr lang="en-US" sz="3266" b="1" cap="small" spc="-1" dirty="0">
              <a:solidFill>
                <a:srgbClr val="666666"/>
              </a:solidFill>
              <a:latin typeface="Arial"/>
              <a:ea typeface="+mn-ea"/>
              <a:cs typeface="+mn-cs"/>
            </a:endParaRPr>
          </a:p>
        </p:txBody>
      </p:sp>
      <p:sp>
        <p:nvSpPr>
          <p:cNvPr id="6" name="Content Placeholder 8">
            <a:extLst>
              <a:ext uri="{FF2B5EF4-FFF2-40B4-BE49-F238E27FC236}">
                <a16:creationId xmlns:a16="http://schemas.microsoft.com/office/drawing/2014/main" id="{2F628200-0DF3-4583-8199-C02126CC94E7}"/>
              </a:ext>
            </a:extLst>
          </p:cNvPr>
          <p:cNvSpPr>
            <a:spLocks noGrp="1"/>
          </p:cNvSpPr>
          <p:nvPr>
            <p:ph idx="1"/>
          </p:nvPr>
        </p:nvSpPr>
        <p:spPr>
          <a:xfrm>
            <a:off x="1859265" y="783364"/>
            <a:ext cx="7949635" cy="3462191"/>
          </a:xfrm>
        </p:spPr>
        <p:txBody>
          <a:bodyPr>
            <a:normAutofit/>
          </a:bodyPr>
          <a:lstStyle/>
          <a:p>
            <a:pPr>
              <a:buClr>
                <a:schemeClr val="tx2"/>
              </a:buClr>
              <a:buFont typeface="Symbol" panose="05050102010706020507" pitchFamily="18" charset="2"/>
              <a:buChar char="·"/>
            </a:pPr>
            <a:r>
              <a:rPr lang="fr-FR" sz="2177" dirty="0"/>
              <a:t>Le mot-clef </a:t>
            </a:r>
            <a:r>
              <a:rPr lang="fr-FR" sz="2177" b="1" dirty="0" err="1">
                <a:solidFill>
                  <a:schemeClr val="accent5"/>
                </a:solidFill>
              </a:rPr>
              <a:t>function</a:t>
            </a:r>
            <a:r>
              <a:rPr lang="fr-FR" sz="2177" b="1" dirty="0"/>
              <a:t> </a:t>
            </a:r>
            <a:r>
              <a:rPr lang="fr-FR" sz="2177" dirty="0"/>
              <a:t>permet de définir une donnée de type fonction</a:t>
            </a:r>
            <a:endParaRPr lang="en-US" sz="2177" dirty="0"/>
          </a:p>
          <a:p>
            <a:pPr>
              <a:buClr>
                <a:schemeClr val="tx2"/>
              </a:buClr>
              <a:buFont typeface="Symbol" panose="05050102010706020507" pitchFamily="18" charset="2"/>
              <a:buChar char="·"/>
            </a:pPr>
            <a:r>
              <a:rPr lang="fr-FR" sz="2177" dirty="0"/>
              <a:t>On précise entre parenthèses les </a:t>
            </a:r>
            <a:r>
              <a:rPr lang="fr-FR" sz="2177" b="1" dirty="0"/>
              <a:t>paramètres formels</a:t>
            </a:r>
            <a:r>
              <a:rPr lang="fr-FR" sz="2177" dirty="0"/>
              <a:t>, séparés par </a:t>
            </a:r>
            <a:r>
              <a:rPr lang="en-US" sz="2177" dirty="0"/>
              <a:t>des virgules</a:t>
            </a:r>
          </a:p>
          <a:p>
            <a:pPr>
              <a:buClr>
                <a:schemeClr val="tx2"/>
              </a:buClr>
              <a:buFont typeface="Symbol" panose="05050102010706020507" pitchFamily="18" charset="2"/>
              <a:buChar char="·"/>
            </a:pPr>
            <a:r>
              <a:rPr lang="fr-FR" sz="2177" dirty="0"/>
              <a:t>Le corps de la fonction est noté entre accolades</a:t>
            </a:r>
          </a:p>
          <a:p>
            <a:pPr marL="0" indent="0">
              <a:buNone/>
            </a:pPr>
            <a:r>
              <a:rPr lang="fr-FR" sz="2177" dirty="0"/>
              <a:t>        </a:t>
            </a:r>
            <a:r>
              <a:rPr lang="en-US" sz="2177" b="1" dirty="0">
                <a:solidFill>
                  <a:schemeClr val="accent5"/>
                </a:solidFill>
              </a:rPr>
              <a:t>function( </a:t>
            </a:r>
            <a:r>
              <a:rPr lang="en-US" sz="2177" i="1" dirty="0"/>
              <a:t>param1, param2, ...) {</a:t>
            </a:r>
          </a:p>
          <a:p>
            <a:pPr marL="0" indent="0">
              <a:buNone/>
            </a:pPr>
            <a:r>
              <a:rPr lang="en-US" sz="2177" dirty="0"/>
              <a:t>         ... </a:t>
            </a:r>
            <a:r>
              <a:rPr lang="en-US" sz="2177" i="1" dirty="0"/>
              <a:t>corps de la </a:t>
            </a:r>
            <a:r>
              <a:rPr lang="fr-FR" sz="2177" i="1" dirty="0"/>
              <a:t>fonction</a:t>
            </a:r>
          </a:p>
          <a:p>
            <a:pPr marL="0" indent="0">
              <a:buNone/>
            </a:pPr>
            <a:r>
              <a:rPr lang="en-US" sz="2177" dirty="0"/>
              <a:t>                 }</a:t>
            </a:r>
          </a:p>
        </p:txBody>
      </p:sp>
      <p:sp>
        <p:nvSpPr>
          <p:cNvPr id="5" name="Text Box 5">
            <a:extLst>
              <a:ext uri="{FF2B5EF4-FFF2-40B4-BE49-F238E27FC236}">
                <a16:creationId xmlns:a16="http://schemas.microsoft.com/office/drawing/2014/main" id="{1306F3B8-315C-4F52-A8B2-36E7C7B22199}"/>
              </a:ext>
            </a:extLst>
          </p:cNvPr>
          <p:cNvSpPr>
            <a:spLocks/>
          </p:cNvSpPr>
          <p:nvPr/>
        </p:nvSpPr>
        <p:spPr bwMode="auto">
          <a:xfrm>
            <a:off x="2405040" y="3690297"/>
            <a:ext cx="7693620" cy="2605200"/>
          </a:xfrm>
          <a:prstGeom prst="rect">
            <a:avLst/>
          </a:prstGeom>
          <a:solidFill>
            <a:srgbClr val="CCECFF"/>
          </a:solidFill>
          <a:ln>
            <a:noFill/>
          </a:ln>
          <a:effectLst>
            <a:outerShdw dist="35921" dir="2700000" algn="ctr" rotWithShape="0">
              <a:schemeClr val="bg2"/>
            </a:outerShdw>
          </a:effectLst>
        </p:spPr>
        <p:txBody>
          <a:bodyPr wrap="square">
            <a:spAutoFit/>
          </a:bodyPr>
          <a:lstStyle/>
          <a:p>
            <a:r>
              <a:rPr lang="fr-FR" sz="1633" dirty="0">
                <a:solidFill>
                  <a:srgbClr val="0000FF"/>
                </a:solidFill>
                <a:latin typeface="Courier New" panose="02070309020205020404" pitchFamily="49" charset="0"/>
              </a:rPr>
              <a:t>&lt;script</a:t>
            </a:r>
            <a:r>
              <a:rPr lang="fr-FR" sz="1633" dirty="0">
                <a:solidFill>
                  <a:srgbClr val="000000"/>
                </a:solidFill>
                <a:latin typeface="Courier New" panose="02070309020205020404" pitchFamily="49" charset="0"/>
              </a:rPr>
              <a:t> </a:t>
            </a:r>
            <a:r>
              <a:rPr lang="fr-FR" sz="1633" dirty="0">
                <a:solidFill>
                  <a:srgbClr val="FF0000"/>
                </a:solidFill>
                <a:latin typeface="Courier New" panose="02070309020205020404" pitchFamily="49" charset="0"/>
              </a:rPr>
              <a:t>type</a:t>
            </a:r>
            <a:r>
              <a:rPr lang="fr-FR" sz="1633" dirty="0">
                <a:solidFill>
                  <a:srgbClr val="000000"/>
                </a:solidFill>
                <a:latin typeface="Courier New" panose="02070309020205020404" pitchFamily="49" charset="0"/>
              </a:rPr>
              <a:t>=</a:t>
            </a:r>
            <a:r>
              <a:rPr lang="fr-FR" sz="1633" b="1" dirty="0">
                <a:solidFill>
                  <a:srgbClr val="8000FF"/>
                </a:solidFill>
                <a:latin typeface="Courier New" panose="02070309020205020404" pitchFamily="49" charset="0"/>
              </a:rPr>
              <a:t>"</a:t>
            </a:r>
            <a:r>
              <a:rPr lang="fr-FR" sz="1633" b="1" dirty="0" err="1">
                <a:solidFill>
                  <a:srgbClr val="8000FF"/>
                </a:solidFill>
                <a:latin typeface="Courier New" panose="02070309020205020404" pitchFamily="49" charset="0"/>
              </a:rPr>
              <a:t>text</a:t>
            </a:r>
            <a:r>
              <a:rPr lang="fr-FR" sz="1633" b="1" dirty="0">
                <a:solidFill>
                  <a:srgbClr val="8000FF"/>
                </a:solidFill>
                <a:latin typeface="Courier New" panose="02070309020205020404" pitchFamily="49" charset="0"/>
              </a:rPr>
              <a:t>/javascript"</a:t>
            </a:r>
            <a:r>
              <a:rPr lang="fr-FR" sz="1633" dirty="0">
                <a:solidFill>
                  <a:srgbClr val="0000FF"/>
                </a:solidFill>
                <a:latin typeface="Courier New" panose="02070309020205020404" pitchFamily="49" charset="0"/>
              </a:rPr>
              <a:t>&gt;</a:t>
            </a:r>
          </a:p>
          <a:p>
            <a:r>
              <a:rPr lang="fr-FR" sz="1633" b="1" i="1" dirty="0" err="1">
                <a:solidFill>
                  <a:srgbClr val="000080"/>
                </a:solidFill>
                <a:latin typeface="Courier New" panose="02070309020205020404" pitchFamily="49" charset="0"/>
              </a:rPr>
              <a:t>function</a:t>
            </a:r>
            <a:r>
              <a:rPr lang="fr-FR" sz="1633" dirty="0">
                <a:solidFill>
                  <a:srgbClr val="000000"/>
                </a:solidFill>
                <a:latin typeface="Courier New" panose="02070309020205020404" pitchFamily="49" charset="0"/>
              </a:rPr>
              <a:t> fac</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n</a:t>
            </a:r>
            <a:r>
              <a:rPr lang="fr-FR" sz="1633" b="1" dirty="0">
                <a:solidFill>
                  <a:srgbClr val="000000"/>
                </a:solidFill>
                <a:latin typeface="Courier New" panose="02070309020205020404" pitchFamily="49" charset="0"/>
              </a:rPr>
              <a:t>){</a:t>
            </a:r>
          </a:p>
          <a:p>
            <a:r>
              <a:rPr lang="fr-FR" sz="1633" dirty="0">
                <a:solidFill>
                  <a:srgbClr val="000000"/>
                </a:solidFill>
                <a:latin typeface="Courier New" panose="02070309020205020404" pitchFamily="49" charset="0"/>
              </a:rPr>
              <a:t> </a:t>
            </a:r>
            <a:r>
              <a:rPr lang="fr-FR" sz="1633" b="1" i="1" dirty="0">
                <a:solidFill>
                  <a:srgbClr val="000080"/>
                </a:solidFill>
                <a:latin typeface="Courier New" panose="02070309020205020404" pitchFamily="49" charset="0"/>
              </a:rPr>
              <a:t>if</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n </a:t>
            </a:r>
            <a:r>
              <a:rPr lang="fr-FR" sz="1633" b="1" dirty="0">
                <a:solidFill>
                  <a:srgbClr val="000000"/>
                </a:solidFill>
                <a:latin typeface="Courier New" panose="02070309020205020404" pitchFamily="49" charset="0"/>
              </a:rPr>
              <a:t>&lt;</a:t>
            </a:r>
            <a:r>
              <a:rPr lang="fr-FR" sz="1633" dirty="0">
                <a:solidFill>
                  <a:srgbClr val="000000"/>
                </a:solidFill>
                <a:latin typeface="Courier New" panose="02070309020205020404" pitchFamily="49" charset="0"/>
              </a:rPr>
              <a:t> </a:t>
            </a:r>
            <a:r>
              <a:rPr lang="fr-FR" sz="1633" dirty="0">
                <a:solidFill>
                  <a:srgbClr val="FF0000"/>
                </a:solidFill>
                <a:latin typeface="Courier New" panose="02070309020205020404" pitchFamily="49" charset="0"/>
              </a:rPr>
              <a:t>2</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pPr lvl="1"/>
            <a:r>
              <a:rPr lang="fr-FR" sz="1633" b="1" i="1" dirty="0">
                <a:solidFill>
                  <a:srgbClr val="000000"/>
                </a:solidFill>
                <a:latin typeface="Courier New" panose="02070309020205020404" pitchFamily="49" charset="0"/>
              </a:rPr>
              <a:t> </a:t>
            </a:r>
            <a:r>
              <a:rPr lang="fr-FR" sz="1633" b="1" i="1" dirty="0">
                <a:solidFill>
                  <a:srgbClr val="000080"/>
                </a:solidFill>
                <a:latin typeface="Courier New" panose="02070309020205020404" pitchFamily="49" charset="0"/>
              </a:rPr>
              <a:t>return</a:t>
            </a:r>
            <a:r>
              <a:rPr lang="fr-FR" sz="1633" dirty="0">
                <a:solidFill>
                  <a:srgbClr val="000000"/>
                </a:solidFill>
                <a:latin typeface="Courier New" panose="02070309020205020404" pitchFamily="49" charset="0"/>
              </a:rPr>
              <a:t> </a:t>
            </a:r>
            <a:r>
              <a:rPr lang="fr-FR" sz="1633" dirty="0">
                <a:solidFill>
                  <a:srgbClr val="FF0000"/>
                </a:solidFill>
                <a:latin typeface="Courier New" panose="02070309020205020404" pitchFamily="49" charset="0"/>
              </a:rPr>
              <a:t>1</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p>
          <a:p>
            <a:r>
              <a:rPr lang="fr-FR" sz="1633" dirty="0">
                <a:solidFill>
                  <a:srgbClr val="000000"/>
                </a:solidFill>
                <a:latin typeface="Courier New" panose="02070309020205020404" pitchFamily="49" charset="0"/>
              </a:rPr>
              <a:t> </a:t>
            </a:r>
            <a:r>
              <a:rPr lang="fr-FR" sz="1633" b="1" i="1" dirty="0" err="1">
                <a:solidFill>
                  <a:srgbClr val="000080"/>
                </a:solidFill>
                <a:latin typeface="Courier New" panose="02070309020205020404" pitchFamily="49" charset="0"/>
              </a:rPr>
              <a:t>else</a:t>
            </a:r>
            <a:r>
              <a:rPr lang="fr-FR" sz="1633" b="1" dirty="0">
                <a:solidFill>
                  <a:srgbClr val="000000"/>
                </a:solidFill>
                <a:latin typeface="Courier New" panose="02070309020205020404" pitchFamily="49" charset="0"/>
              </a:rPr>
              <a:t>{</a:t>
            </a:r>
          </a:p>
          <a:p>
            <a:pPr lvl="1"/>
            <a:r>
              <a:rPr lang="fr-FR" sz="1633" dirty="0">
                <a:solidFill>
                  <a:srgbClr val="000000"/>
                </a:solidFill>
                <a:latin typeface="Courier New" panose="02070309020205020404" pitchFamily="49" charset="0"/>
              </a:rPr>
              <a:t> </a:t>
            </a:r>
            <a:r>
              <a:rPr lang="fr-FR" sz="1633" b="1" i="1" dirty="0">
                <a:solidFill>
                  <a:srgbClr val="000080"/>
                </a:solidFill>
                <a:latin typeface="Courier New" panose="02070309020205020404" pitchFamily="49" charset="0"/>
              </a:rPr>
              <a:t>return</a:t>
            </a:r>
            <a:r>
              <a:rPr lang="fr-FR" sz="1633" dirty="0">
                <a:solidFill>
                  <a:srgbClr val="000000"/>
                </a:solidFill>
                <a:latin typeface="Courier New" panose="02070309020205020404" pitchFamily="49" charset="0"/>
              </a:rPr>
              <a:t> n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fac</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n</a:t>
            </a:r>
            <a:r>
              <a:rPr lang="fr-FR" sz="1633" b="1" dirty="0">
                <a:solidFill>
                  <a:srgbClr val="000000"/>
                </a:solidFill>
                <a:latin typeface="Courier New" panose="02070309020205020404" pitchFamily="49" charset="0"/>
              </a:rPr>
              <a:t>-</a:t>
            </a:r>
            <a:r>
              <a:rPr lang="fr-FR" sz="1633" dirty="0">
                <a:solidFill>
                  <a:srgbClr val="FF0000"/>
                </a:solidFill>
                <a:latin typeface="Courier New" panose="02070309020205020404" pitchFamily="49" charset="0"/>
              </a:rPr>
              <a:t>1</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p>
          <a:p>
            <a:r>
              <a:rPr lang="fr-FR" sz="1633" b="1" dirty="0">
                <a:solidFill>
                  <a:srgbClr val="000000"/>
                </a:solidFill>
                <a:latin typeface="Courier New" panose="02070309020205020404" pitchFamily="49" charset="0"/>
              </a:rPr>
              <a:t>}</a:t>
            </a:r>
          </a:p>
          <a:p>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x</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fac</a:t>
            </a:r>
            <a:r>
              <a:rPr lang="fr-FR" sz="1633" b="1" dirty="0">
                <a:solidFill>
                  <a:srgbClr val="000000"/>
                </a:solidFill>
                <a:latin typeface="Courier New" panose="02070309020205020404" pitchFamily="49" charset="0"/>
              </a:rPr>
              <a:t>(</a:t>
            </a:r>
            <a:r>
              <a:rPr lang="fr-FR" sz="1633" dirty="0">
                <a:solidFill>
                  <a:srgbClr val="FF0000"/>
                </a:solidFill>
                <a:latin typeface="Courier New" panose="02070309020205020404" pitchFamily="49" charset="0"/>
              </a:rPr>
              <a:t>5</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dirty="0" err="1">
                <a:solidFill>
                  <a:srgbClr val="000000"/>
                </a:solidFill>
                <a:latin typeface="Courier New" panose="02070309020205020404" pitchFamily="49" charset="0"/>
              </a:rPr>
              <a:t>document.write</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x</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dirty="0">
                <a:solidFill>
                  <a:srgbClr val="0000FF"/>
                </a:solidFill>
                <a:latin typeface="Courier New" panose="02070309020205020404" pitchFamily="49" charset="0"/>
              </a:rPr>
              <a:t>&lt;/script&gt;</a:t>
            </a:r>
            <a:endParaRPr lang="fr-FR" sz="1814" dirty="0"/>
          </a:p>
        </p:txBody>
      </p:sp>
      <p:sp>
        <p:nvSpPr>
          <p:cNvPr id="7" name="Text Box 6">
            <a:extLst>
              <a:ext uri="{FF2B5EF4-FFF2-40B4-BE49-F238E27FC236}">
                <a16:creationId xmlns:a16="http://schemas.microsoft.com/office/drawing/2014/main" id="{A8D78494-9396-4006-92CE-B382AB6B900B}"/>
              </a:ext>
            </a:extLst>
          </p:cNvPr>
          <p:cNvSpPr>
            <a:spLocks/>
          </p:cNvSpPr>
          <p:nvPr/>
        </p:nvSpPr>
        <p:spPr bwMode="auto">
          <a:xfrm>
            <a:off x="8440398" y="3685331"/>
            <a:ext cx="1658261" cy="371512"/>
          </a:xfrm>
          <a:prstGeom prst="rect">
            <a:avLst/>
          </a:prstGeom>
          <a:noFill/>
          <a:ln w="9525">
            <a:solidFill>
              <a:schemeClr val="tx1"/>
            </a:solidFill>
            <a:miter lim="800000"/>
            <a:headEnd/>
            <a:tailEnd/>
          </a:ln>
        </p:spPr>
        <p:txBody>
          <a:bodyPr wrap="square">
            <a:spAutoFit/>
          </a:bodyPr>
          <a:lstStyle/>
          <a:p>
            <a:pPr>
              <a:defRPr/>
            </a:pPr>
            <a:r>
              <a:rPr lang="fr-FR" sz="1814" dirty="0" err="1">
                <a:solidFill>
                  <a:schemeClr val="accent2"/>
                </a:solidFill>
              </a:rPr>
              <a:t>javaScript</a:t>
            </a:r>
            <a:endParaRPr sz="1633" dirty="0">
              <a:solidFill>
                <a:schemeClr val="accent2"/>
              </a:solidFill>
            </a:endParaRPr>
          </a:p>
        </p:txBody>
      </p:sp>
    </p:spTree>
    <p:extLst>
      <p:ext uri="{BB962C8B-B14F-4D97-AF65-F5344CB8AC3E}">
        <p14:creationId xmlns:p14="http://schemas.microsoft.com/office/powerpoint/2010/main" val="21663931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Rectangle 2"/>
          <p:cNvSpPr>
            <a:spLocks noGrp="1" noChangeArrowheads="1"/>
          </p:cNvSpPr>
          <p:nvPr>
            <p:ph type="title"/>
          </p:nvPr>
        </p:nvSpPr>
        <p:spPr bwMode="auto">
          <a:xfrm>
            <a:off x="1719269" y="-47857"/>
            <a:ext cx="8229627" cy="597325"/>
          </a:xfrm>
        </p:spPr>
        <p:txBody>
          <a:bodyPr/>
          <a:lstStyle/>
          <a:p>
            <a:pPr>
              <a:defRPr/>
            </a:pPr>
            <a:r>
              <a:rPr lang="en-US" sz="3266" b="1" dirty="0" err="1">
                <a:solidFill>
                  <a:schemeClr val="tx1">
                    <a:lumMod val="50000"/>
                    <a:lumOff val="50000"/>
                  </a:schemeClr>
                </a:solidFill>
                <a:latin typeface="Times New Roman" pitchFamily="18" charset="0"/>
                <a:cs typeface="Times New Roman" pitchFamily="18" charset="0"/>
              </a:rPr>
              <a:t>Fonctions</a:t>
            </a:r>
            <a:endParaRPr lang="en-US" sz="3266" b="1" cap="small" spc="-1" dirty="0">
              <a:solidFill>
                <a:srgbClr val="666666"/>
              </a:solidFill>
              <a:latin typeface="Arial"/>
              <a:ea typeface="+mn-ea"/>
              <a:cs typeface="+mn-cs"/>
            </a:endParaRPr>
          </a:p>
        </p:txBody>
      </p:sp>
      <p:sp>
        <p:nvSpPr>
          <p:cNvPr id="6" name="Content Placeholder 8">
            <a:extLst>
              <a:ext uri="{FF2B5EF4-FFF2-40B4-BE49-F238E27FC236}">
                <a16:creationId xmlns:a16="http://schemas.microsoft.com/office/drawing/2014/main" id="{2F628200-0DF3-4583-8199-C02126CC94E7}"/>
              </a:ext>
            </a:extLst>
          </p:cNvPr>
          <p:cNvSpPr>
            <a:spLocks noGrp="1"/>
          </p:cNvSpPr>
          <p:nvPr>
            <p:ph idx="1"/>
          </p:nvPr>
        </p:nvSpPr>
        <p:spPr>
          <a:xfrm>
            <a:off x="1859265" y="783364"/>
            <a:ext cx="7949635" cy="3462191"/>
          </a:xfrm>
        </p:spPr>
        <p:txBody>
          <a:bodyPr>
            <a:normAutofit/>
          </a:bodyPr>
          <a:lstStyle/>
          <a:p>
            <a:pPr>
              <a:buClr>
                <a:schemeClr val="tx2"/>
              </a:buClr>
              <a:buFont typeface="Symbol" panose="05050102010706020507" pitchFamily="18" charset="2"/>
              <a:buChar char="·"/>
            </a:pPr>
            <a:r>
              <a:rPr lang="fr-FR" sz="2177" dirty="0"/>
              <a:t>Le mot-clef </a:t>
            </a:r>
            <a:r>
              <a:rPr lang="fr-FR" sz="2177" b="1" dirty="0" err="1">
                <a:solidFill>
                  <a:schemeClr val="accent5"/>
                </a:solidFill>
              </a:rPr>
              <a:t>function</a:t>
            </a:r>
            <a:r>
              <a:rPr lang="fr-FR" sz="2177" b="1" dirty="0"/>
              <a:t> </a:t>
            </a:r>
            <a:r>
              <a:rPr lang="fr-FR" sz="2177" dirty="0"/>
              <a:t>permet de définir une donnée de type fonction</a:t>
            </a:r>
            <a:endParaRPr lang="en-US" sz="2177" dirty="0"/>
          </a:p>
          <a:p>
            <a:pPr>
              <a:buClr>
                <a:schemeClr val="tx2"/>
              </a:buClr>
              <a:buFont typeface="Symbol" panose="05050102010706020507" pitchFamily="18" charset="2"/>
              <a:buChar char="·"/>
            </a:pPr>
            <a:r>
              <a:rPr lang="fr-FR" sz="2177" dirty="0"/>
              <a:t>On précise entre parenthèses les </a:t>
            </a:r>
            <a:r>
              <a:rPr lang="fr-FR" sz="2177" b="1" dirty="0"/>
              <a:t>paramètres formels</a:t>
            </a:r>
            <a:r>
              <a:rPr lang="fr-FR" sz="2177" dirty="0"/>
              <a:t>, séparés par </a:t>
            </a:r>
            <a:r>
              <a:rPr lang="en-US" sz="2177" dirty="0"/>
              <a:t>des virgules</a:t>
            </a:r>
          </a:p>
          <a:p>
            <a:pPr>
              <a:buClr>
                <a:schemeClr val="tx2"/>
              </a:buClr>
              <a:buFont typeface="Symbol" panose="05050102010706020507" pitchFamily="18" charset="2"/>
              <a:buChar char="·"/>
            </a:pPr>
            <a:r>
              <a:rPr lang="fr-FR" sz="2177" dirty="0"/>
              <a:t>Le corps de la fonction est noté entre accolades</a:t>
            </a:r>
          </a:p>
          <a:p>
            <a:pPr marL="0" indent="0">
              <a:buNone/>
            </a:pPr>
            <a:r>
              <a:rPr lang="fr-FR" sz="2177" dirty="0"/>
              <a:t>        </a:t>
            </a:r>
            <a:r>
              <a:rPr lang="en-US" sz="2177" b="1" dirty="0">
                <a:solidFill>
                  <a:schemeClr val="accent5"/>
                </a:solidFill>
              </a:rPr>
              <a:t>function( </a:t>
            </a:r>
            <a:r>
              <a:rPr lang="en-US" sz="2177" i="1" dirty="0"/>
              <a:t>param1, param2, ...) {</a:t>
            </a:r>
          </a:p>
          <a:p>
            <a:pPr marL="0" indent="0">
              <a:buNone/>
            </a:pPr>
            <a:r>
              <a:rPr lang="en-US" sz="2177" dirty="0"/>
              <a:t>         ... </a:t>
            </a:r>
            <a:r>
              <a:rPr lang="en-US" sz="2177" i="1" dirty="0"/>
              <a:t>corps de la </a:t>
            </a:r>
            <a:r>
              <a:rPr lang="fr-FR" sz="2177" i="1" dirty="0"/>
              <a:t>fonction</a:t>
            </a:r>
          </a:p>
          <a:p>
            <a:pPr marL="0" indent="0">
              <a:buNone/>
            </a:pPr>
            <a:r>
              <a:rPr lang="en-US" sz="2177" dirty="0"/>
              <a:t>                 }</a:t>
            </a:r>
          </a:p>
        </p:txBody>
      </p:sp>
      <p:sp>
        <p:nvSpPr>
          <p:cNvPr id="5" name="Text Box 5">
            <a:extLst>
              <a:ext uri="{FF2B5EF4-FFF2-40B4-BE49-F238E27FC236}">
                <a16:creationId xmlns:a16="http://schemas.microsoft.com/office/drawing/2014/main" id="{1306F3B8-315C-4F52-A8B2-36E7C7B22199}"/>
              </a:ext>
            </a:extLst>
          </p:cNvPr>
          <p:cNvSpPr>
            <a:spLocks/>
          </p:cNvSpPr>
          <p:nvPr/>
        </p:nvSpPr>
        <p:spPr bwMode="auto">
          <a:xfrm>
            <a:off x="2405040" y="3690297"/>
            <a:ext cx="7693620" cy="2605200"/>
          </a:xfrm>
          <a:prstGeom prst="rect">
            <a:avLst/>
          </a:prstGeom>
          <a:solidFill>
            <a:srgbClr val="CCECFF"/>
          </a:solidFill>
          <a:ln>
            <a:noFill/>
          </a:ln>
          <a:effectLst>
            <a:outerShdw dist="35921" dir="2700000" algn="ctr" rotWithShape="0">
              <a:schemeClr val="bg2"/>
            </a:outerShdw>
          </a:effectLst>
        </p:spPr>
        <p:txBody>
          <a:bodyPr wrap="square">
            <a:spAutoFit/>
          </a:bodyPr>
          <a:lstStyle/>
          <a:p>
            <a:r>
              <a:rPr lang="fr-FR" sz="1633" dirty="0">
                <a:solidFill>
                  <a:srgbClr val="0000FF"/>
                </a:solidFill>
                <a:latin typeface="Courier New" panose="02070309020205020404" pitchFamily="49" charset="0"/>
              </a:rPr>
              <a:t>&lt;script</a:t>
            </a:r>
            <a:r>
              <a:rPr lang="fr-FR" sz="1633" dirty="0">
                <a:solidFill>
                  <a:srgbClr val="000000"/>
                </a:solidFill>
                <a:latin typeface="Courier New" panose="02070309020205020404" pitchFamily="49" charset="0"/>
              </a:rPr>
              <a:t> </a:t>
            </a:r>
            <a:r>
              <a:rPr lang="fr-FR" sz="1633" dirty="0">
                <a:solidFill>
                  <a:srgbClr val="FF0000"/>
                </a:solidFill>
                <a:latin typeface="Courier New" panose="02070309020205020404" pitchFamily="49" charset="0"/>
              </a:rPr>
              <a:t>type</a:t>
            </a:r>
            <a:r>
              <a:rPr lang="fr-FR" sz="1633" dirty="0">
                <a:solidFill>
                  <a:srgbClr val="000000"/>
                </a:solidFill>
                <a:latin typeface="Courier New" panose="02070309020205020404" pitchFamily="49" charset="0"/>
              </a:rPr>
              <a:t>=</a:t>
            </a:r>
            <a:r>
              <a:rPr lang="fr-FR" sz="1633" b="1" dirty="0">
                <a:solidFill>
                  <a:srgbClr val="8000FF"/>
                </a:solidFill>
                <a:latin typeface="Courier New" panose="02070309020205020404" pitchFamily="49" charset="0"/>
              </a:rPr>
              <a:t>"</a:t>
            </a:r>
            <a:r>
              <a:rPr lang="fr-FR" sz="1633" b="1" dirty="0" err="1">
                <a:solidFill>
                  <a:srgbClr val="8000FF"/>
                </a:solidFill>
                <a:latin typeface="Courier New" panose="02070309020205020404" pitchFamily="49" charset="0"/>
              </a:rPr>
              <a:t>text</a:t>
            </a:r>
            <a:r>
              <a:rPr lang="fr-FR" sz="1633" b="1" dirty="0">
                <a:solidFill>
                  <a:srgbClr val="8000FF"/>
                </a:solidFill>
                <a:latin typeface="Courier New" panose="02070309020205020404" pitchFamily="49" charset="0"/>
              </a:rPr>
              <a:t>/javascript"</a:t>
            </a:r>
            <a:r>
              <a:rPr lang="fr-FR" sz="1633" dirty="0">
                <a:solidFill>
                  <a:srgbClr val="0000FF"/>
                </a:solidFill>
                <a:latin typeface="Courier New" panose="02070309020205020404" pitchFamily="49" charset="0"/>
              </a:rPr>
              <a:t>&gt;</a:t>
            </a:r>
          </a:p>
          <a:p>
            <a:r>
              <a:rPr lang="fr-FR" sz="1633" b="1" i="1" dirty="0" err="1">
                <a:solidFill>
                  <a:srgbClr val="000080"/>
                </a:solidFill>
                <a:latin typeface="Courier New" panose="02070309020205020404" pitchFamily="49" charset="0"/>
              </a:rPr>
              <a:t>function</a:t>
            </a:r>
            <a:r>
              <a:rPr lang="fr-FR" sz="1633" dirty="0">
                <a:solidFill>
                  <a:srgbClr val="000000"/>
                </a:solidFill>
                <a:latin typeface="Courier New" panose="02070309020205020404" pitchFamily="49" charset="0"/>
              </a:rPr>
              <a:t> fac</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n</a:t>
            </a:r>
            <a:r>
              <a:rPr lang="fr-FR" sz="1633" b="1" dirty="0">
                <a:solidFill>
                  <a:srgbClr val="000000"/>
                </a:solidFill>
                <a:latin typeface="Courier New" panose="02070309020205020404" pitchFamily="49" charset="0"/>
              </a:rPr>
              <a:t>){</a:t>
            </a:r>
          </a:p>
          <a:p>
            <a:r>
              <a:rPr lang="fr-FR" sz="1633" dirty="0">
                <a:solidFill>
                  <a:srgbClr val="000000"/>
                </a:solidFill>
                <a:latin typeface="Courier New" panose="02070309020205020404" pitchFamily="49" charset="0"/>
              </a:rPr>
              <a:t> </a:t>
            </a:r>
            <a:r>
              <a:rPr lang="fr-FR" sz="1633" b="1" i="1" dirty="0">
                <a:solidFill>
                  <a:srgbClr val="000080"/>
                </a:solidFill>
                <a:latin typeface="Courier New" panose="02070309020205020404" pitchFamily="49" charset="0"/>
              </a:rPr>
              <a:t>if</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n </a:t>
            </a:r>
            <a:r>
              <a:rPr lang="fr-FR" sz="1633" b="1" dirty="0">
                <a:solidFill>
                  <a:srgbClr val="000000"/>
                </a:solidFill>
                <a:latin typeface="Courier New" panose="02070309020205020404" pitchFamily="49" charset="0"/>
              </a:rPr>
              <a:t>&lt;</a:t>
            </a:r>
            <a:r>
              <a:rPr lang="fr-FR" sz="1633" dirty="0">
                <a:solidFill>
                  <a:srgbClr val="000000"/>
                </a:solidFill>
                <a:latin typeface="Courier New" panose="02070309020205020404" pitchFamily="49" charset="0"/>
              </a:rPr>
              <a:t> </a:t>
            </a:r>
            <a:r>
              <a:rPr lang="fr-FR" sz="1633" dirty="0">
                <a:solidFill>
                  <a:srgbClr val="FF0000"/>
                </a:solidFill>
                <a:latin typeface="Courier New" panose="02070309020205020404" pitchFamily="49" charset="0"/>
              </a:rPr>
              <a:t>2</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pPr lvl="1"/>
            <a:r>
              <a:rPr lang="fr-FR" sz="1633" b="1" i="1" dirty="0">
                <a:solidFill>
                  <a:srgbClr val="000000"/>
                </a:solidFill>
                <a:latin typeface="Courier New" panose="02070309020205020404" pitchFamily="49" charset="0"/>
              </a:rPr>
              <a:t> </a:t>
            </a:r>
            <a:r>
              <a:rPr lang="fr-FR" sz="1633" b="1" i="1" dirty="0">
                <a:solidFill>
                  <a:srgbClr val="000080"/>
                </a:solidFill>
                <a:latin typeface="Courier New" panose="02070309020205020404" pitchFamily="49" charset="0"/>
              </a:rPr>
              <a:t>return</a:t>
            </a:r>
            <a:r>
              <a:rPr lang="fr-FR" sz="1633" dirty="0">
                <a:solidFill>
                  <a:srgbClr val="000000"/>
                </a:solidFill>
                <a:latin typeface="Courier New" panose="02070309020205020404" pitchFamily="49" charset="0"/>
              </a:rPr>
              <a:t> </a:t>
            </a:r>
            <a:r>
              <a:rPr lang="fr-FR" sz="1633" dirty="0">
                <a:solidFill>
                  <a:srgbClr val="FF0000"/>
                </a:solidFill>
                <a:latin typeface="Courier New" panose="02070309020205020404" pitchFamily="49" charset="0"/>
              </a:rPr>
              <a:t>1</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p>
          <a:p>
            <a:r>
              <a:rPr lang="fr-FR" sz="1633" dirty="0">
                <a:solidFill>
                  <a:srgbClr val="000000"/>
                </a:solidFill>
                <a:latin typeface="Courier New" panose="02070309020205020404" pitchFamily="49" charset="0"/>
              </a:rPr>
              <a:t> </a:t>
            </a:r>
            <a:r>
              <a:rPr lang="fr-FR" sz="1633" b="1" i="1" dirty="0" err="1">
                <a:solidFill>
                  <a:srgbClr val="000080"/>
                </a:solidFill>
                <a:latin typeface="Courier New" panose="02070309020205020404" pitchFamily="49" charset="0"/>
              </a:rPr>
              <a:t>else</a:t>
            </a:r>
            <a:r>
              <a:rPr lang="fr-FR" sz="1633" b="1" dirty="0">
                <a:solidFill>
                  <a:srgbClr val="000000"/>
                </a:solidFill>
                <a:latin typeface="Courier New" panose="02070309020205020404" pitchFamily="49" charset="0"/>
              </a:rPr>
              <a:t>{</a:t>
            </a:r>
          </a:p>
          <a:p>
            <a:pPr lvl="1"/>
            <a:r>
              <a:rPr lang="fr-FR" sz="1633" dirty="0">
                <a:solidFill>
                  <a:srgbClr val="000000"/>
                </a:solidFill>
                <a:latin typeface="Courier New" panose="02070309020205020404" pitchFamily="49" charset="0"/>
              </a:rPr>
              <a:t> </a:t>
            </a:r>
            <a:r>
              <a:rPr lang="fr-FR" sz="1633" b="1" i="1" dirty="0">
                <a:solidFill>
                  <a:srgbClr val="000080"/>
                </a:solidFill>
                <a:latin typeface="Courier New" panose="02070309020205020404" pitchFamily="49" charset="0"/>
              </a:rPr>
              <a:t>return</a:t>
            </a:r>
            <a:r>
              <a:rPr lang="fr-FR" sz="1633" dirty="0">
                <a:solidFill>
                  <a:srgbClr val="000000"/>
                </a:solidFill>
                <a:latin typeface="Courier New" panose="02070309020205020404" pitchFamily="49" charset="0"/>
              </a:rPr>
              <a:t> n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fac</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n</a:t>
            </a:r>
            <a:r>
              <a:rPr lang="fr-FR" sz="1633" b="1" dirty="0">
                <a:solidFill>
                  <a:srgbClr val="000000"/>
                </a:solidFill>
                <a:latin typeface="Courier New" panose="02070309020205020404" pitchFamily="49" charset="0"/>
              </a:rPr>
              <a:t>-</a:t>
            </a:r>
            <a:r>
              <a:rPr lang="fr-FR" sz="1633" dirty="0">
                <a:solidFill>
                  <a:srgbClr val="FF0000"/>
                </a:solidFill>
                <a:latin typeface="Courier New" panose="02070309020205020404" pitchFamily="49" charset="0"/>
              </a:rPr>
              <a:t>1</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p>
          <a:p>
            <a:r>
              <a:rPr lang="fr-FR" sz="1633" b="1" dirty="0">
                <a:solidFill>
                  <a:srgbClr val="000000"/>
                </a:solidFill>
                <a:latin typeface="Courier New" panose="02070309020205020404" pitchFamily="49" charset="0"/>
              </a:rPr>
              <a:t>}</a:t>
            </a:r>
          </a:p>
          <a:p>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x</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fac</a:t>
            </a:r>
            <a:r>
              <a:rPr lang="fr-FR" sz="1633" b="1" dirty="0">
                <a:solidFill>
                  <a:srgbClr val="000000"/>
                </a:solidFill>
                <a:latin typeface="Courier New" panose="02070309020205020404" pitchFamily="49" charset="0"/>
              </a:rPr>
              <a:t>(</a:t>
            </a:r>
            <a:r>
              <a:rPr lang="fr-FR" sz="1633" dirty="0">
                <a:solidFill>
                  <a:srgbClr val="FF0000"/>
                </a:solidFill>
                <a:latin typeface="Courier New" panose="02070309020205020404" pitchFamily="49" charset="0"/>
              </a:rPr>
              <a:t>5</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dirty="0" err="1">
                <a:solidFill>
                  <a:srgbClr val="000000"/>
                </a:solidFill>
                <a:latin typeface="Courier New" panose="02070309020205020404" pitchFamily="49" charset="0"/>
              </a:rPr>
              <a:t>document.write</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x</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dirty="0">
                <a:solidFill>
                  <a:srgbClr val="0000FF"/>
                </a:solidFill>
                <a:latin typeface="Courier New" panose="02070309020205020404" pitchFamily="49" charset="0"/>
              </a:rPr>
              <a:t>&lt;/script&gt;</a:t>
            </a:r>
            <a:endParaRPr lang="fr-FR" sz="1814" dirty="0"/>
          </a:p>
        </p:txBody>
      </p:sp>
      <p:sp>
        <p:nvSpPr>
          <p:cNvPr id="7" name="Text Box 6">
            <a:extLst>
              <a:ext uri="{FF2B5EF4-FFF2-40B4-BE49-F238E27FC236}">
                <a16:creationId xmlns:a16="http://schemas.microsoft.com/office/drawing/2014/main" id="{A8D78494-9396-4006-92CE-B382AB6B900B}"/>
              </a:ext>
            </a:extLst>
          </p:cNvPr>
          <p:cNvSpPr>
            <a:spLocks/>
          </p:cNvSpPr>
          <p:nvPr/>
        </p:nvSpPr>
        <p:spPr bwMode="auto">
          <a:xfrm>
            <a:off x="8440398" y="3685331"/>
            <a:ext cx="1658261" cy="371512"/>
          </a:xfrm>
          <a:prstGeom prst="rect">
            <a:avLst/>
          </a:prstGeom>
          <a:noFill/>
          <a:ln w="9525">
            <a:solidFill>
              <a:schemeClr val="tx1"/>
            </a:solidFill>
            <a:miter lim="800000"/>
            <a:headEnd/>
            <a:tailEnd/>
          </a:ln>
        </p:spPr>
        <p:txBody>
          <a:bodyPr wrap="square">
            <a:spAutoFit/>
          </a:bodyPr>
          <a:lstStyle/>
          <a:p>
            <a:pPr>
              <a:defRPr/>
            </a:pPr>
            <a:r>
              <a:rPr lang="fr-FR" sz="1814" dirty="0" err="1">
                <a:solidFill>
                  <a:schemeClr val="accent2"/>
                </a:solidFill>
              </a:rPr>
              <a:t>javaScript</a:t>
            </a:r>
            <a:endParaRPr sz="1633" dirty="0">
              <a:solidFill>
                <a:schemeClr val="accent2"/>
              </a:solidFill>
            </a:endParaRPr>
          </a:p>
        </p:txBody>
      </p:sp>
    </p:spTree>
    <p:extLst>
      <p:ext uri="{BB962C8B-B14F-4D97-AF65-F5344CB8AC3E}">
        <p14:creationId xmlns:p14="http://schemas.microsoft.com/office/powerpoint/2010/main" val="34595343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Rectangle 2"/>
          <p:cNvSpPr>
            <a:spLocks noGrp="1" noChangeArrowheads="1"/>
          </p:cNvSpPr>
          <p:nvPr>
            <p:ph type="title"/>
          </p:nvPr>
        </p:nvSpPr>
        <p:spPr bwMode="auto">
          <a:xfrm>
            <a:off x="1719269" y="-47857"/>
            <a:ext cx="8229627" cy="597325"/>
          </a:xfrm>
        </p:spPr>
        <p:txBody>
          <a:bodyPr/>
          <a:lstStyle/>
          <a:p>
            <a:pPr>
              <a:defRPr/>
            </a:pPr>
            <a:r>
              <a:rPr lang="en-US" sz="3266" b="1" dirty="0" err="1">
                <a:solidFill>
                  <a:schemeClr val="tx1">
                    <a:lumMod val="50000"/>
                    <a:lumOff val="50000"/>
                  </a:schemeClr>
                </a:solidFill>
                <a:latin typeface="Times New Roman" pitchFamily="18" charset="0"/>
                <a:cs typeface="Times New Roman" pitchFamily="18" charset="0"/>
              </a:rPr>
              <a:t>Fonctions</a:t>
            </a:r>
            <a:endParaRPr lang="en-US" sz="3266" b="1" cap="small" spc="-1" dirty="0">
              <a:solidFill>
                <a:srgbClr val="666666"/>
              </a:solidFill>
              <a:latin typeface="Arial"/>
              <a:ea typeface="+mn-ea"/>
              <a:cs typeface="+mn-cs"/>
            </a:endParaRPr>
          </a:p>
        </p:txBody>
      </p:sp>
      <p:sp>
        <p:nvSpPr>
          <p:cNvPr id="5" name="Text Box 5">
            <a:extLst>
              <a:ext uri="{FF2B5EF4-FFF2-40B4-BE49-F238E27FC236}">
                <a16:creationId xmlns:a16="http://schemas.microsoft.com/office/drawing/2014/main" id="{1306F3B8-315C-4F52-A8B2-36E7C7B22199}"/>
              </a:ext>
            </a:extLst>
          </p:cNvPr>
          <p:cNvSpPr>
            <a:spLocks/>
          </p:cNvSpPr>
          <p:nvPr/>
        </p:nvSpPr>
        <p:spPr bwMode="auto">
          <a:xfrm>
            <a:off x="2093342" y="3063918"/>
            <a:ext cx="7693620" cy="3219151"/>
          </a:xfrm>
          <a:prstGeom prst="rect">
            <a:avLst/>
          </a:prstGeom>
          <a:solidFill>
            <a:srgbClr val="CCECFF"/>
          </a:solidFill>
          <a:ln>
            <a:noFill/>
          </a:ln>
          <a:effectLst>
            <a:outerShdw dist="35921" dir="2700000" algn="ctr" rotWithShape="0">
              <a:schemeClr val="bg2"/>
            </a:outerShdw>
          </a:effectLst>
        </p:spPr>
        <p:txBody>
          <a:bodyPr wrap="square">
            <a:spAutoFit/>
          </a:bodyPr>
          <a:lstStyle/>
          <a:p>
            <a:r>
              <a:rPr lang="fr-FR" sz="1814" b="1" i="1" dirty="0" err="1">
                <a:solidFill>
                  <a:srgbClr val="000080"/>
                </a:solidFill>
                <a:latin typeface="Courier New" panose="02070309020205020404" pitchFamily="49" charset="0"/>
              </a:rPr>
              <a:t>function</a:t>
            </a:r>
            <a:r>
              <a:rPr lang="fr-FR" sz="1814" dirty="0">
                <a:solidFill>
                  <a:srgbClr val="000000"/>
                </a:solidFill>
                <a:latin typeface="Courier New" panose="02070309020205020404" pitchFamily="49" charset="0"/>
              </a:rPr>
              <a:t> test</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argument1</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a:t>
            </a:r>
          </a:p>
          <a:p>
            <a:r>
              <a:rPr lang="fr-FR" sz="1814" dirty="0" err="1">
                <a:solidFill>
                  <a:srgbClr val="000000"/>
                </a:solidFill>
                <a:latin typeface="Courier New" panose="02070309020205020404" pitchFamily="49" charset="0"/>
              </a:rPr>
              <a:t>document.write</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a:t>
            </a:r>
            <a:r>
              <a:rPr lang="fr-FR" sz="1814" dirty="0">
                <a:solidFill>
                  <a:srgbClr val="808080"/>
                </a:solidFill>
                <a:latin typeface="Courier New" panose="02070309020205020404" pitchFamily="49" charset="0"/>
              </a:rPr>
              <a:t>" "</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argument1</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a:t>
            </a:r>
          </a:p>
          <a:p>
            <a:r>
              <a:rPr lang="fr-FR" sz="1814" dirty="0" err="1">
                <a:solidFill>
                  <a:srgbClr val="000000"/>
                </a:solidFill>
                <a:latin typeface="Courier New" panose="02070309020205020404" pitchFamily="49" charset="0"/>
              </a:rPr>
              <a:t>document.write</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a:t>
            </a:r>
            <a:r>
              <a:rPr lang="fr-FR" sz="1814" dirty="0">
                <a:solidFill>
                  <a:srgbClr val="808080"/>
                </a:solidFill>
                <a:latin typeface="Courier New" panose="02070309020205020404" pitchFamily="49" charset="0"/>
              </a:rPr>
              <a:t>" "</a:t>
            </a:r>
            <a:r>
              <a:rPr lang="fr-FR" sz="1814" b="1" dirty="0">
                <a:solidFill>
                  <a:srgbClr val="000000"/>
                </a:solidFill>
                <a:latin typeface="Courier New" panose="02070309020205020404" pitchFamily="49" charset="0"/>
              </a:rPr>
              <a:t>+</a:t>
            </a:r>
            <a:r>
              <a:rPr lang="fr-FR" sz="1814" dirty="0" err="1">
                <a:solidFill>
                  <a:srgbClr val="000000"/>
                </a:solidFill>
                <a:latin typeface="Courier New" panose="02070309020205020404" pitchFamily="49" charset="0"/>
              </a:rPr>
              <a:t>arguments.length</a:t>
            </a:r>
            <a:r>
              <a:rPr lang="fr-FR" sz="1814" b="1" dirty="0">
                <a:solidFill>
                  <a:srgbClr val="000000"/>
                </a:solidFill>
                <a:latin typeface="Courier New" panose="02070309020205020404" pitchFamily="49" charset="0"/>
              </a:rPr>
              <a:t>);</a:t>
            </a:r>
          </a:p>
          <a:p>
            <a:r>
              <a:rPr lang="fr-FR" sz="1814" b="1" i="1" dirty="0">
                <a:solidFill>
                  <a:srgbClr val="000080"/>
                </a:solidFill>
                <a:latin typeface="Courier New" panose="02070309020205020404" pitchFamily="49" charset="0"/>
              </a:rPr>
              <a:t>for</a:t>
            </a:r>
            <a:r>
              <a:rPr lang="fr-FR" sz="1814" dirty="0">
                <a:solidFill>
                  <a:srgbClr val="000000"/>
                </a:solidFill>
                <a:latin typeface="Courier New" panose="02070309020205020404" pitchFamily="49" charset="0"/>
              </a:rPr>
              <a:t> </a:t>
            </a:r>
            <a:r>
              <a:rPr lang="fr-FR" sz="1814" b="1" dirty="0">
                <a:solidFill>
                  <a:srgbClr val="000000"/>
                </a:solidFill>
                <a:latin typeface="Courier New" panose="02070309020205020404" pitchFamily="49" charset="0"/>
              </a:rPr>
              <a:t>(</a:t>
            </a:r>
            <a:r>
              <a:rPr lang="fr-FR" sz="1814" b="1" i="1" dirty="0">
                <a:solidFill>
                  <a:srgbClr val="000080"/>
                </a:solidFill>
                <a:latin typeface="Courier New" panose="02070309020205020404" pitchFamily="49" charset="0"/>
              </a:rPr>
              <a:t>var</a:t>
            </a:r>
            <a:r>
              <a:rPr lang="fr-FR" sz="1814" dirty="0">
                <a:solidFill>
                  <a:srgbClr val="000000"/>
                </a:solidFill>
                <a:latin typeface="Courier New" panose="02070309020205020404" pitchFamily="49" charset="0"/>
              </a:rPr>
              <a:t> i</a:t>
            </a:r>
            <a:r>
              <a:rPr lang="fr-FR" sz="1814" b="1" dirty="0">
                <a:solidFill>
                  <a:srgbClr val="000000"/>
                </a:solidFill>
                <a:latin typeface="Courier New" panose="02070309020205020404" pitchFamily="49" charset="0"/>
              </a:rPr>
              <a:t>=</a:t>
            </a:r>
            <a:r>
              <a:rPr lang="fr-FR" sz="1814" dirty="0">
                <a:solidFill>
                  <a:srgbClr val="FF0000"/>
                </a:solidFill>
                <a:latin typeface="Courier New" panose="02070309020205020404" pitchFamily="49" charset="0"/>
              </a:rPr>
              <a:t>0</a:t>
            </a:r>
            <a:r>
              <a:rPr lang="fr-FR" sz="1814" dirty="0">
                <a:solidFill>
                  <a:srgbClr val="000000"/>
                </a:solidFill>
                <a:latin typeface="Courier New" panose="02070309020205020404" pitchFamily="49" charset="0"/>
              </a:rPr>
              <a:t> </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i</a:t>
            </a:r>
            <a:r>
              <a:rPr lang="fr-FR" sz="1814" b="1" dirty="0">
                <a:solidFill>
                  <a:srgbClr val="000000"/>
                </a:solidFill>
                <a:latin typeface="Courier New" panose="02070309020205020404" pitchFamily="49" charset="0"/>
              </a:rPr>
              <a:t>&lt;</a:t>
            </a:r>
            <a:r>
              <a:rPr lang="fr-FR" sz="2177" b="1" dirty="0" err="1">
                <a:solidFill>
                  <a:srgbClr val="000000"/>
                </a:solidFill>
                <a:latin typeface="Courier New" panose="02070309020205020404" pitchFamily="49" charset="0"/>
              </a:rPr>
              <a:t>arguments.length</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i</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a:t>
            </a:r>
            <a:r>
              <a:rPr lang="fr-FR" sz="1814" b="1" dirty="0">
                <a:solidFill>
                  <a:srgbClr val="000000"/>
                </a:solidFill>
                <a:latin typeface="Courier New" panose="02070309020205020404" pitchFamily="49" charset="0"/>
              </a:rPr>
              <a:t>{</a:t>
            </a:r>
          </a:p>
          <a:p>
            <a:r>
              <a:rPr lang="fr-FR" sz="1814" dirty="0">
                <a:solidFill>
                  <a:srgbClr val="000000"/>
                </a:solidFill>
                <a:latin typeface="Courier New" panose="02070309020205020404" pitchFamily="49" charset="0"/>
              </a:rPr>
              <a:t> </a:t>
            </a:r>
            <a:r>
              <a:rPr lang="fr-FR" sz="1814" dirty="0" err="1">
                <a:solidFill>
                  <a:srgbClr val="000000"/>
                </a:solidFill>
                <a:latin typeface="Courier New" panose="02070309020205020404" pitchFamily="49" charset="0"/>
              </a:rPr>
              <a:t>document.write</a:t>
            </a:r>
            <a:r>
              <a:rPr lang="fr-FR" sz="1814" b="1" dirty="0">
                <a:solidFill>
                  <a:srgbClr val="000000"/>
                </a:solidFill>
                <a:latin typeface="Courier New" panose="02070309020205020404" pitchFamily="49" charset="0"/>
              </a:rPr>
              <a:t>(</a:t>
            </a:r>
            <a:r>
              <a:rPr lang="fr-FR" sz="1814" dirty="0">
                <a:solidFill>
                  <a:srgbClr val="808080"/>
                </a:solidFill>
                <a:latin typeface="Courier New" panose="02070309020205020404" pitchFamily="49" charset="0"/>
              </a:rPr>
              <a:t>" "</a:t>
            </a:r>
            <a:r>
              <a:rPr lang="fr-FR" sz="1814" dirty="0">
                <a:solidFill>
                  <a:srgbClr val="000000"/>
                </a:solidFill>
                <a:latin typeface="Courier New" panose="02070309020205020404" pitchFamily="49" charset="0"/>
              </a:rPr>
              <a:t> </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arguments</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i</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a:t>
            </a:r>
          </a:p>
          <a:p>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a:t>
            </a:r>
          </a:p>
          <a:p>
            <a:r>
              <a:rPr lang="fr-FR" sz="1814" dirty="0" err="1">
                <a:solidFill>
                  <a:srgbClr val="000000"/>
                </a:solidFill>
                <a:latin typeface="Courier New" panose="02070309020205020404" pitchFamily="49" charset="0"/>
              </a:rPr>
              <a:t>document.write</a:t>
            </a:r>
            <a:r>
              <a:rPr lang="fr-FR" sz="1814" b="1" dirty="0">
                <a:solidFill>
                  <a:srgbClr val="000000"/>
                </a:solidFill>
                <a:latin typeface="Courier New" panose="02070309020205020404" pitchFamily="49" charset="0"/>
              </a:rPr>
              <a:t>(</a:t>
            </a:r>
            <a:r>
              <a:rPr lang="fr-FR" sz="1814" dirty="0">
                <a:solidFill>
                  <a:srgbClr val="808080"/>
                </a:solidFill>
                <a:latin typeface="Courier New" panose="02070309020205020404" pitchFamily="49" charset="0"/>
              </a:rPr>
              <a:t>"&lt;</a:t>
            </a:r>
            <a:r>
              <a:rPr lang="fr-FR" sz="1814" dirty="0" err="1">
                <a:solidFill>
                  <a:srgbClr val="808080"/>
                </a:solidFill>
                <a:latin typeface="Courier New" panose="02070309020205020404" pitchFamily="49" charset="0"/>
              </a:rPr>
              <a:t>br</a:t>
            </a:r>
            <a:r>
              <a:rPr lang="fr-FR" sz="1814" dirty="0">
                <a:solidFill>
                  <a:srgbClr val="808080"/>
                </a:solidFill>
                <a:latin typeface="Courier New" panose="02070309020205020404" pitchFamily="49" charset="0"/>
              </a:rPr>
              <a:t>&gt;"</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a:t>
            </a:r>
          </a:p>
          <a:p>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a:t>
            </a:r>
          </a:p>
          <a:p>
            <a:r>
              <a:rPr lang="fr-FR" sz="1814" dirty="0">
                <a:solidFill>
                  <a:srgbClr val="000000"/>
                </a:solidFill>
                <a:latin typeface="Courier New" panose="02070309020205020404" pitchFamily="49" charset="0"/>
              </a:rPr>
              <a:t>test</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a:t>
            </a:r>
            <a:r>
              <a:rPr lang="fr-FR" sz="1814" dirty="0">
                <a:solidFill>
                  <a:srgbClr val="008000"/>
                </a:solidFill>
                <a:latin typeface="Courier New" panose="02070309020205020404" pitchFamily="49" charset="0"/>
              </a:rPr>
              <a:t>// undefined-0</a:t>
            </a:r>
          </a:p>
          <a:p>
            <a:r>
              <a:rPr lang="fr-FR" sz="1814" dirty="0">
                <a:solidFill>
                  <a:srgbClr val="000000"/>
                </a:solidFill>
                <a:latin typeface="Courier New" panose="02070309020205020404" pitchFamily="49" charset="0"/>
              </a:rPr>
              <a:t>test</a:t>
            </a:r>
            <a:r>
              <a:rPr lang="fr-FR" sz="1814" b="1" dirty="0">
                <a:solidFill>
                  <a:srgbClr val="000000"/>
                </a:solidFill>
                <a:latin typeface="Courier New" panose="02070309020205020404" pitchFamily="49" charset="0"/>
              </a:rPr>
              <a:t>(</a:t>
            </a:r>
            <a:r>
              <a:rPr lang="fr-FR" sz="1814" dirty="0">
                <a:solidFill>
                  <a:srgbClr val="808080"/>
                </a:solidFill>
                <a:latin typeface="Courier New" panose="02070309020205020404" pitchFamily="49" charset="0"/>
              </a:rPr>
              <a:t>"5"</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a:t>
            </a:r>
            <a:r>
              <a:rPr lang="fr-FR" sz="1814" dirty="0">
                <a:solidFill>
                  <a:srgbClr val="008000"/>
                </a:solidFill>
                <a:latin typeface="Courier New" panose="02070309020205020404" pitchFamily="49" charset="0"/>
              </a:rPr>
              <a:t>// 5 1 5</a:t>
            </a:r>
            <a:r>
              <a:rPr lang="fr-FR" sz="1814" dirty="0">
                <a:solidFill>
                  <a:srgbClr val="000000"/>
                </a:solidFill>
                <a:latin typeface="Courier New" panose="02070309020205020404" pitchFamily="49" charset="0"/>
              </a:rPr>
              <a:t> </a:t>
            </a:r>
          </a:p>
          <a:p>
            <a:r>
              <a:rPr lang="fr-FR" sz="1814" dirty="0">
                <a:solidFill>
                  <a:srgbClr val="000000"/>
                </a:solidFill>
                <a:latin typeface="Courier New" panose="02070309020205020404" pitchFamily="49" charset="0"/>
              </a:rPr>
              <a:t>test</a:t>
            </a:r>
            <a:r>
              <a:rPr lang="fr-FR" sz="1814" b="1" dirty="0">
                <a:solidFill>
                  <a:srgbClr val="000000"/>
                </a:solidFill>
                <a:latin typeface="Courier New" panose="02070309020205020404" pitchFamily="49" charset="0"/>
              </a:rPr>
              <a:t>(</a:t>
            </a:r>
            <a:r>
              <a:rPr lang="fr-FR" sz="1814" dirty="0">
                <a:solidFill>
                  <a:srgbClr val="808080"/>
                </a:solidFill>
                <a:latin typeface="Courier New" panose="02070309020205020404" pitchFamily="49" charset="0"/>
              </a:rPr>
              <a:t>"4"</a:t>
            </a:r>
            <a:r>
              <a:rPr lang="fr-FR" sz="1814" b="1" dirty="0">
                <a:solidFill>
                  <a:srgbClr val="000000"/>
                </a:solidFill>
                <a:latin typeface="Courier New" panose="02070309020205020404" pitchFamily="49" charset="0"/>
              </a:rPr>
              <a:t>,</a:t>
            </a:r>
            <a:r>
              <a:rPr lang="fr-FR" sz="1814" dirty="0">
                <a:solidFill>
                  <a:srgbClr val="808080"/>
                </a:solidFill>
                <a:latin typeface="Courier New" panose="02070309020205020404" pitchFamily="49" charset="0"/>
              </a:rPr>
              <a:t>"5"</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a:t>
            </a:r>
            <a:r>
              <a:rPr lang="fr-FR" sz="1814" dirty="0">
                <a:solidFill>
                  <a:srgbClr val="008000"/>
                </a:solidFill>
                <a:latin typeface="Courier New" panose="02070309020205020404" pitchFamily="49" charset="0"/>
              </a:rPr>
              <a:t>// 4 2 4 5</a:t>
            </a:r>
            <a:endParaRPr lang="fr-FR" sz="1814" dirty="0"/>
          </a:p>
        </p:txBody>
      </p:sp>
      <p:sp>
        <p:nvSpPr>
          <p:cNvPr id="7" name="Text Box 6">
            <a:extLst>
              <a:ext uri="{FF2B5EF4-FFF2-40B4-BE49-F238E27FC236}">
                <a16:creationId xmlns:a16="http://schemas.microsoft.com/office/drawing/2014/main" id="{A8D78494-9396-4006-92CE-B382AB6B900B}"/>
              </a:ext>
            </a:extLst>
          </p:cNvPr>
          <p:cNvSpPr>
            <a:spLocks/>
          </p:cNvSpPr>
          <p:nvPr/>
        </p:nvSpPr>
        <p:spPr bwMode="auto">
          <a:xfrm>
            <a:off x="8128700" y="3063917"/>
            <a:ext cx="1658261" cy="371512"/>
          </a:xfrm>
          <a:prstGeom prst="rect">
            <a:avLst/>
          </a:prstGeom>
          <a:noFill/>
          <a:ln w="9525">
            <a:solidFill>
              <a:schemeClr val="tx1"/>
            </a:solidFill>
            <a:miter lim="800000"/>
            <a:headEnd/>
            <a:tailEnd/>
          </a:ln>
        </p:spPr>
        <p:txBody>
          <a:bodyPr wrap="square">
            <a:spAutoFit/>
          </a:bodyPr>
          <a:lstStyle/>
          <a:p>
            <a:pPr>
              <a:defRPr/>
            </a:pPr>
            <a:r>
              <a:rPr lang="fr-FR" sz="1814" dirty="0" err="1">
                <a:solidFill>
                  <a:schemeClr val="accent2"/>
                </a:solidFill>
              </a:rPr>
              <a:t>javaScript</a:t>
            </a:r>
            <a:endParaRPr sz="1633" dirty="0">
              <a:solidFill>
                <a:schemeClr val="accent2"/>
              </a:solidFill>
            </a:endParaRPr>
          </a:p>
        </p:txBody>
      </p:sp>
      <p:sp>
        <p:nvSpPr>
          <p:cNvPr id="8" name="Content Placeholder 8">
            <a:extLst>
              <a:ext uri="{FF2B5EF4-FFF2-40B4-BE49-F238E27FC236}">
                <a16:creationId xmlns:a16="http://schemas.microsoft.com/office/drawing/2014/main" id="{7A078BCA-9266-4AE2-B534-910518943CC6}"/>
              </a:ext>
            </a:extLst>
          </p:cNvPr>
          <p:cNvSpPr>
            <a:spLocks noGrp="1"/>
          </p:cNvSpPr>
          <p:nvPr>
            <p:ph idx="1"/>
          </p:nvPr>
        </p:nvSpPr>
        <p:spPr>
          <a:xfrm>
            <a:off x="1999261" y="862546"/>
            <a:ext cx="7949635" cy="1913210"/>
          </a:xfrm>
        </p:spPr>
        <p:txBody>
          <a:bodyPr>
            <a:normAutofit/>
          </a:bodyPr>
          <a:lstStyle/>
          <a:p>
            <a:pPr>
              <a:buClr>
                <a:schemeClr val="tx2"/>
              </a:buClr>
              <a:buFont typeface="Symbol" panose="05050102010706020507" pitchFamily="18" charset="2"/>
              <a:buChar char="·"/>
            </a:pPr>
            <a:r>
              <a:rPr lang="fr-FR" sz="2540" dirty="0"/>
              <a:t>Pas de type dans la signature de la fonction</a:t>
            </a:r>
          </a:p>
          <a:p>
            <a:pPr>
              <a:buClr>
                <a:schemeClr val="tx2"/>
              </a:buClr>
              <a:buFont typeface="Symbol" panose="05050102010706020507" pitchFamily="18" charset="2"/>
              <a:buChar char="·"/>
            </a:pPr>
            <a:r>
              <a:rPr lang="fr-FR" sz="2540" dirty="0"/>
              <a:t>La déclaration d'arguments est optionnelle</a:t>
            </a:r>
          </a:p>
          <a:p>
            <a:pPr>
              <a:buClr>
                <a:schemeClr val="tx2"/>
              </a:buClr>
              <a:buFont typeface="Symbol" panose="05050102010706020507" pitchFamily="18" charset="2"/>
              <a:buChar char="·"/>
            </a:pPr>
            <a:r>
              <a:rPr lang="fr-FR" dirty="0"/>
              <a:t>On peut accéder aux arguments via la variable "</a:t>
            </a:r>
            <a:r>
              <a:rPr lang="fr-FR" dirty="0">
                <a:solidFill>
                  <a:schemeClr val="tx2">
                    <a:lumMod val="40000"/>
                    <a:lumOff val="60000"/>
                  </a:schemeClr>
                </a:solidFill>
              </a:rPr>
              <a:t>arguments</a:t>
            </a:r>
          </a:p>
          <a:p>
            <a:endParaRPr lang="fr-FR" sz="2540" dirty="0"/>
          </a:p>
        </p:txBody>
      </p:sp>
    </p:spTree>
    <p:extLst>
      <p:ext uri="{BB962C8B-B14F-4D97-AF65-F5344CB8AC3E}">
        <p14:creationId xmlns:p14="http://schemas.microsoft.com/office/powerpoint/2010/main" val="42509081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Rectangle 2"/>
          <p:cNvSpPr>
            <a:spLocks noGrp="1" noChangeArrowheads="1"/>
          </p:cNvSpPr>
          <p:nvPr>
            <p:ph type="title"/>
          </p:nvPr>
        </p:nvSpPr>
        <p:spPr bwMode="auto">
          <a:xfrm>
            <a:off x="1719269" y="-47857"/>
            <a:ext cx="8229627" cy="597325"/>
          </a:xfrm>
        </p:spPr>
        <p:txBody>
          <a:bodyPr/>
          <a:lstStyle/>
          <a:p>
            <a:pPr>
              <a:defRPr/>
            </a:pPr>
            <a:r>
              <a:rPr lang="en-US" sz="3266" b="1" kern="0" dirty="0" err="1">
                <a:solidFill>
                  <a:prstClr val="black">
                    <a:lumMod val="50000"/>
                    <a:lumOff val="50000"/>
                  </a:prstClr>
                </a:solidFill>
                <a:latin typeface="Times New Roman" pitchFamily="18" charset="0"/>
                <a:cs typeface="Times New Roman" pitchFamily="18" charset="0"/>
              </a:rPr>
              <a:t>Fonctions</a:t>
            </a:r>
            <a:endParaRPr lang="en-US" sz="2903" cap="small" spc="-1" dirty="0">
              <a:solidFill>
                <a:srgbClr val="666666"/>
              </a:solidFill>
              <a:latin typeface="Arial"/>
              <a:ea typeface="+mn-ea"/>
              <a:cs typeface="+mn-cs"/>
            </a:endParaRPr>
          </a:p>
        </p:txBody>
      </p:sp>
      <p:graphicFrame>
        <p:nvGraphicFramePr>
          <p:cNvPr id="6" name="Table 5">
            <a:extLst>
              <a:ext uri="{FF2B5EF4-FFF2-40B4-BE49-F238E27FC236}">
                <a16:creationId xmlns:a16="http://schemas.microsoft.com/office/drawing/2014/main" id="{CFEEA108-FDCF-451A-A241-4B6D0B98A9C0}"/>
              </a:ext>
            </a:extLst>
          </p:cNvPr>
          <p:cNvGraphicFramePr>
            <a:graphicFrameLocks noGrp="1"/>
          </p:cNvGraphicFramePr>
          <p:nvPr>
            <p:extLst/>
          </p:nvPr>
        </p:nvGraphicFramePr>
        <p:xfrm>
          <a:off x="1714500" y="946674"/>
          <a:ext cx="8763000" cy="1772807"/>
        </p:xfrm>
        <a:graphic>
          <a:graphicData uri="http://schemas.openxmlformats.org/drawingml/2006/table">
            <a:tbl>
              <a:tblPr firstRow="1" bandRow="1">
                <a:tableStyleId>{5FD0F851-EC5A-4D38-B0AD-8093EC10F338}</a:tableStyleId>
              </a:tblPr>
              <a:tblGrid>
                <a:gridCol w="8763000">
                  <a:extLst>
                    <a:ext uri="{9D8B030D-6E8A-4147-A177-3AD203B41FA5}">
                      <a16:colId xmlns:a16="http://schemas.microsoft.com/office/drawing/2014/main" val="20000"/>
                    </a:ext>
                  </a:extLst>
                </a:gridCol>
              </a:tblGrid>
              <a:tr h="52002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dirty="0">
                          <a:solidFill>
                            <a:schemeClr val="tx1">
                              <a:lumMod val="50000"/>
                              <a:lumOff val="50000"/>
                            </a:schemeClr>
                          </a:solidFill>
                        </a:rPr>
                        <a:t>Exercise</a:t>
                      </a:r>
                      <a:r>
                        <a:rPr lang="en-US" sz="2800" b="1" baseline="0" dirty="0">
                          <a:solidFill>
                            <a:schemeClr val="tx1">
                              <a:lumMod val="50000"/>
                              <a:lumOff val="50000"/>
                            </a:schemeClr>
                          </a:solidFill>
                        </a:rPr>
                        <a:t> 6</a:t>
                      </a:r>
                      <a:endParaRPr lang="en-US" sz="2800" b="1" i="0" kern="1200" dirty="0">
                        <a:solidFill>
                          <a:schemeClr val="lt1"/>
                        </a:solidFill>
                        <a:effectLst/>
                        <a:latin typeface="+mn-lt"/>
                        <a:ea typeface="+mn-ea"/>
                        <a:cs typeface="+mn-cs"/>
                      </a:endParaRPr>
                    </a:p>
                  </a:txBody>
                  <a:tcPr/>
                </a:tc>
                <a:extLst>
                  <a:ext uri="{0D108BD9-81ED-4DB2-BD59-A6C34878D82A}">
                    <a16:rowId xmlns:a16="http://schemas.microsoft.com/office/drawing/2014/main" val="10000"/>
                  </a:ext>
                </a:extLst>
              </a:tr>
              <a:tr h="1252778">
                <a:tc>
                  <a:txBody>
                    <a:bodyPr/>
                    <a:lstStyle/>
                    <a:p>
                      <a:pPr>
                        <a:buClr>
                          <a:schemeClr val="tx2"/>
                        </a:buClr>
                        <a:buFont typeface="Symbol" panose="05050102010706020507" pitchFamily="18" charset="2"/>
                        <a:buChar char="·"/>
                      </a:pPr>
                      <a:r>
                        <a:rPr lang="fr-FR" sz="2500" dirty="0"/>
                        <a:t>Créez une fonction qui fait la somme d'un nombre indéterminé d'entiers. </a:t>
                      </a:r>
                    </a:p>
                    <a:p>
                      <a:pPr>
                        <a:buClr>
                          <a:schemeClr val="tx2"/>
                        </a:buClr>
                        <a:buFont typeface="Symbol" panose="05050102010706020507" pitchFamily="18" charset="2"/>
                        <a:buChar char="·"/>
                      </a:pPr>
                      <a:r>
                        <a:rPr lang="fr-FR" sz="2500" dirty="0"/>
                        <a:t>Écrivez un script qui va tester cette fonction. </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466590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85074" y="794898"/>
            <a:ext cx="8883407" cy="2185214"/>
          </a:xfrm>
          <a:prstGeom prst="rect">
            <a:avLst/>
          </a:prstGeom>
        </p:spPr>
        <p:txBody>
          <a:bodyPr wrap="square">
            <a:spAutoFit/>
          </a:bodyPr>
          <a:lstStyle/>
          <a:p>
            <a:pPr marL="311079" indent="-311079">
              <a:buClr>
                <a:schemeClr val="tx2"/>
              </a:buClr>
              <a:buFont typeface="Symbol" panose="05050102010706020507" pitchFamily="18" charset="2"/>
              <a:buChar char="·"/>
            </a:pPr>
            <a:r>
              <a:rPr lang="fr-FR" sz="2000" dirty="0"/>
              <a:t>Un tableau permet de stocker plusieurs valeurs de même type, comme par exemple plusieurs entiers dans une seule variable.</a:t>
            </a:r>
          </a:p>
          <a:p>
            <a:pPr marL="311079" indent="-311079">
              <a:buClr>
                <a:schemeClr val="tx2"/>
              </a:buClr>
              <a:buFont typeface="Symbol" panose="05050102010706020507" pitchFamily="18" charset="2"/>
              <a:buChar char="·"/>
            </a:pPr>
            <a:endParaRPr lang="fr-FR" sz="2000" dirty="0"/>
          </a:p>
          <a:p>
            <a:pPr marL="311079" indent="-311079">
              <a:buClr>
                <a:schemeClr val="tx2"/>
              </a:buClr>
              <a:buFont typeface="Symbol" panose="05050102010706020507" pitchFamily="18" charset="2"/>
              <a:buChar char="·"/>
            </a:pPr>
            <a:r>
              <a:rPr lang="en-US" sz="2000" dirty="0"/>
              <a:t>En </a:t>
            </a:r>
            <a:r>
              <a:rPr lang="en-US" sz="2000" dirty="0" err="1"/>
              <a:t>javascript</a:t>
            </a:r>
            <a:r>
              <a:rPr lang="en-US" sz="2000" dirty="0"/>
              <a:t> : </a:t>
            </a:r>
            <a:r>
              <a:rPr lang="fr-FR" sz="2000" dirty="0"/>
              <a:t>la notion de </a:t>
            </a:r>
            <a:r>
              <a:rPr lang="fr-FR" sz="2000" b="1" dirty="0"/>
              <a:t>tableaux </a:t>
            </a:r>
            <a:r>
              <a:rPr lang="fr-FR" sz="2000" dirty="0"/>
              <a:t>n’est pas conventionnelle par rapport `a la plupart des  langages.</a:t>
            </a:r>
          </a:p>
          <a:p>
            <a:endParaRPr lang="fr-FR" dirty="0"/>
          </a:p>
          <a:p>
            <a:endParaRPr lang="en-US" dirty="0"/>
          </a:p>
        </p:txBody>
      </p:sp>
      <p:sp>
        <p:nvSpPr>
          <p:cNvPr id="6" name="Rounded Rectangle 5"/>
          <p:cNvSpPr/>
          <p:nvPr/>
        </p:nvSpPr>
        <p:spPr>
          <a:xfrm>
            <a:off x="1893607" y="2971800"/>
            <a:ext cx="8382000" cy="2667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000" b="1" dirty="0" err="1"/>
              <a:t>L’objet</a:t>
            </a:r>
            <a:r>
              <a:rPr lang="en-US" sz="2000" b="1" dirty="0"/>
              <a:t> Array:</a:t>
            </a:r>
          </a:p>
          <a:p>
            <a:endParaRPr lang="en-US" sz="2000" b="1" dirty="0"/>
          </a:p>
          <a:p>
            <a:r>
              <a:rPr lang="fr-FR" sz="2000" dirty="0"/>
              <a:t>il permet de représenter des tableaux mais qui sont aussi des collections (listes, piles, files)</a:t>
            </a:r>
          </a:p>
          <a:p>
            <a:endParaRPr lang="fr-FR" sz="2000" dirty="0"/>
          </a:p>
          <a:p>
            <a:r>
              <a:rPr lang="fr-FR" sz="2000" dirty="0"/>
              <a:t>Met `a disposition des méthodes </a:t>
            </a:r>
            <a:r>
              <a:rPr lang="fr-FR" sz="2000" b="1" dirty="0" err="1"/>
              <a:t>join</a:t>
            </a:r>
            <a:r>
              <a:rPr lang="fr-FR" sz="2000" b="1" dirty="0"/>
              <a:t>()</a:t>
            </a:r>
            <a:r>
              <a:rPr lang="fr-FR" sz="2000" dirty="0"/>
              <a:t>, </a:t>
            </a:r>
            <a:r>
              <a:rPr lang="fr-FR" sz="2000" b="1" dirty="0"/>
              <a:t>reverse()</a:t>
            </a:r>
            <a:r>
              <a:rPr lang="fr-FR" sz="2000" dirty="0"/>
              <a:t>, </a:t>
            </a:r>
            <a:r>
              <a:rPr lang="fr-FR" sz="2000" b="1" dirty="0"/>
              <a:t>sort()</a:t>
            </a:r>
            <a:r>
              <a:rPr lang="fr-FR" sz="2000" dirty="0"/>
              <a:t>, </a:t>
            </a:r>
            <a:r>
              <a:rPr lang="fr-FR" sz="2000" b="1" dirty="0"/>
              <a:t>push()</a:t>
            </a:r>
            <a:r>
              <a:rPr lang="fr-FR" sz="2000" dirty="0"/>
              <a:t>, </a:t>
            </a:r>
            <a:r>
              <a:rPr lang="fr-FR" sz="2000" b="1" dirty="0"/>
              <a:t>pop()</a:t>
            </a:r>
            <a:r>
              <a:rPr lang="fr-FR" sz="2000" dirty="0"/>
              <a:t>, etc.</a:t>
            </a:r>
            <a:endParaRPr lang="en-US" sz="2000" b="1" dirty="0"/>
          </a:p>
        </p:txBody>
      </p:sp>
      <p:sp>
        <p:nvSpPr>
          <p:cNvPr id="9" name="TextBox 8">
            <a:extLst>
              <a:ext uri="{FF2B5EF4-FFF2-40B4-BE49-F238E27FC236}">
                <a16:creationId xmlns:a16="http://schemas.microsoft.com/office/drawing/2014/main" id="{280041C9-35C0-4410-83AB-C243D0B0070F}"/>
              </a:ext>
            </a:extLst>
          </p:cNvPr>
          <p:cNvSpPr txBox="1"/>
          <p:nvPr/>
        </p:nvSpPr>
        <p:spPr>
          <a:xfrm>
            <a:off x="1893606" y="193552"/>
            <a:ext cx="4683056" cy="594906"/>
          </a:xfrm>
          <a:prstGeom prst="rect">
            <a:avLst/>
          </a:prstGeom>
          <a:noFill/>
        </p:spPr>
        <p:txBody>
          <a:bodyPr wrap="square">
            <a:spAutoFit/>
          </a:bodyPr>
          <a:lstStyle/>
          <a:p>
            <a:r>
              <a:rPr lang="en-US" sz="3266" b="1" dirty="0">
                <a:solidFill>
                  <a:prstClr val="black">
                    <a:lumMod val="50000"/>
                    <a:lumOff val="50000"/>
                  </a:prstClr>
                </a:solidFill>
                <a:latin typeface="Times New Roman" pitchFamily="18" charset="0"/>
                <a:cs typeface="Times New Roman" pitchFamily="18" charset="0"/>
              </a:rPr>
              <a:t>Tableaux</a:t>
            </a:r>
            <a:endParaRPr lang="en-US" sz="3266" b="1" dirty="0"/>
          </a:p>
        </p:txBody>
      </p:sp>
    </p:spTree>
    <p:extLst>
      <p:ext uri="{BB962C8B-B14F-4D97-AF65-F5344CB8AC3E}">
        <p14:creationId xmlns:p14="http://schemas.microsoft.com/office/powerpoint/2010/main" val="21998222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nvPr>
        </p:nvGraphicFramePr>
        <p:xfrm>
          <a:off x="1752600" y="914401"/>
          <a:ext cx="8610600" cy="3035443"/>
        </p:xfrm>
        <a:graphic>
          <a:graphicData uri="http://schemas.openxmlformats.org/drawingml/2006/table">
            <a:tbl>
              <a:tblPr firstRow="1" bandRow="1">
                <a:tableStyleId>{7DF18680-E054-41AD-8BC1-D1AEF772440D}</a:tableStyleId>
              </a:tblPr>
              <a:tblGrid>
                <a:gridCol w="8610600">
                  <a:extLst>
                    <a:ext uri="{9D8B030D-6E8A-4147-A177-3AD203B41FA5}">
                      <a16:colId xmlns:a16="http://schemas.microsoft.com/office/drawing/2014/main" val="20000"/>
                    </a:ext>
                  </a:extLst>
                </a:gridCol>
              </a:tblGrid>
              <a:tr h="423251">
                <a:tc>
                  <a:txBody>
                    <a:bodyPr/>
                    <a:lstStyle/>
                    <a:p>
                      <a:r>
                        <a:rPr lang="en-US" sz="2200" u="none" strike="noStrike" kern="1200" baseline="0" dirty="0" err="1">
                          <a:solidFill>
                            <a:schemeClr val="tx1"/>
                          </a:solidFill>
                        </a:rPr>
                        <a:t>Création</a:t>
                      </a:r>
                      <a:endParaRPr lang="en-US" sz="2200" dirty="0">
                        <a:solidFill>
                          <a:schemeClr val="tx1"/>
                        </a:solidFill>
                      </a:endParaRPr>
                    </a:p>
                  </a:txBody>
                  <a:tcPr>
                    <a:solidFill>
                      <a:schemeClr val="accent5">
                        <a:lumMod val="40000"/>
                        <a:lumOff val="60000"/>
                      </a:schemeClr>
                    </a:solidFill>
                  </a:tcPr>
                </a:tc>
                <a:extLst>
                  <a:ext uri="{0D108BD9-81ED-4DB2-BD59-A6C34878D82A}">
                    <a16:rowId xmlns:a16="http://schemas.microsoft.com/office/drawing/2014/main" val="10000"/>
                  </a:ext>
                </a:extLst>
              </a:tr>
              <a:tr h="2608723">
                <a:tc>
                  <a:txBody>
                    <a:bodyPr/>
                    <a:lstStyle/>
                    <a:p>
                      <a:pPr marL="342900" indent="-342900" algn="l" defTabSz="914400">
                        <a:buClr>
                          <a:schemeClr val="tx2"/>
                        </a:buClr>
                        <a:buFont typeface="Symbol" panose="05050102010706020507" pitchFamily="18" charset="2"/>
                        <a:buChar char="·"/>
                      </a:pPr>
                      <a:r>
                        <a:rPr lang="en-US" sz="1800" u="none" strike="noStrike" kern="1200" baseline="0" dirty="0" err="1">
                          <a:solidFill>
                            <a:schemeClr val="dk1"/>
                          </a:solidFill>
                          <a:latin typeface="+mn-lt"/>
                          <a:ea typeface="+mn-ea"/>
                          <a:cs typeface="+mn-cs"/>
                        </a:rPr>
                        <a:t>Constructeur</a:t>
                      </a:r>
                      <a:r>
                        <a:rPr lang="en-US" sz="1800" u="none" strike="noStrike" kern="1200" baseline="0" dirty="0">
                          <a:solidFill>
                            <a:schemeClr val="dk1"/>
                          </a:solidFill>
                          <a:latin typeface="+mn-lt"/>
                          <a:ea typeface="+mn-ea"/>
                          <a:cs typeface="+mn-cs"/>
                        </a:rPr>
                        <a:t> Array():</a:t>
                      </a:r>
                    </a:p>
                    <a:p>
                      <a:r>
                        <a:rPr lang="en-US" sz="1800" u="none" strike="noStrike" kern="1200" baseline="0" dirty="0"/>
                        <a:t>       </a:t>
                      </a:r>
                      <a:r>
                        <a:rPr lang="en-US" sz="1800" u="none" strike="noStrike" kern="1200" baseline="0" dirty="0" err="1">
                          <a:solidFill>
                            <a:srgbClr val="FF0000"/>
                          </a:solidFill>
                        </a:rPr>
                        <a:t>var</a:t>
                      </a:r>
                      <a:r>
                        <a:rPr lang="en-US" sz="1800" u="none" strike="noStrike" kern="1200" baseline="0" dirty="0">
                          <a:solidFill>
                            <a:srgbClr val="FF0000"/>
                          </a:solidFill>
                        </a:rPr>
                        <a:t> tab = new Array (10) ; // tableau de 10 ´</a:t>
                      </a:r>
                      <a:r>
                        <a:rPr lang="en-US" sz="1800" u="none" strike="noStrike" kern="1200" baseline="0" dirty="0" err="1">
                          <a:solidFill>
                            <a:srgbClr val="FF0000"/>
                          </a:solidFill>
                        </a:rPr>
                        <a:t>el´ements</a:t>
                      </a:r>
                      <a:endParaRPr lang="en-US" sz="1800" u="none" strike="noStrike" kern="1200" baseline="0" dirty="0">
                        <a:solidFill>
                          <a:srgbClr val="FF0000"/>
                        </a:solidFill>
                      </a:endParaRPr>
                    </a:p>
                    <a:p>
                      <a:pPr marL="342900" indent="-342900" algn="l" defTabSz="914400">
                        <a:buClr>
                          <a:schemeClr val="tx2"/>
                        </a:buClr>
                        <a:buFont typeface="Symbol" panose="05050102010706020507" pitchFamily="18" charset="2"/>
                        <a:buChar char="·"/>
                      </a:pPr>
                      <a:r>
                        <a:rPr lang="en-US" sz="1800" u="none" strike="noStrike" kern="1200" baseline="0" dirty="0">
                          <a:solidFill>
                            <a:schemeClr val="dk1"/>
                          </a:solidFill>
                          <a:latin typeface="+mn-lt"/>
                          <a:ea typeface="+mn-ea"/>
                          <a:cs typeface="+mn-cs"/>
                        </a:rPr>
                        <a:t>Expression </a:t>
                      </a:r>
                      <a:r>
                        <a:rPr lang="en-US" sz="1800" u="none" strike="noStrike" kern="1200" baseline="0" dirty="0" err="1">
                          <a:solidFill>
                            <a:schemeClr val="dk1"/>
                          </a:solidFill>
                          <a:latin typeface="+mn-lt"/>
                          <a:ea typeface="+mn-ea"/>
                          <a:cs typeface="+mn-cs"/>
                        </a:rPr>
                        <a:t>litt´erale</a:t>
                      </a:r>
                      <a:r>
                        <a:rPr lang="en-US" sz="1800" u="none" strike="noStrike" kern="1200" baseline="0" dirty="0">
                          <a:solidFill>
                            <a:schemeClr val="dk1"/>
                          </a:solidFill>
                          <a:latin typeface="+mn-lt"/>
                          <a:ea typeface="+mn-ea"/>
                          <a:cs typeface="+mn-cs"/>
                        </a:rPr>
                        <a:t>: </a:t>
                      </a:r>
                    </a:p>
                    <a:p>
                      <a:r>
                        <a:rPr lang="en-US" sz="1800" u="none" strike="noStrike" kern="1200" baseline="0" dirty="0"/>
                        <a:t>       </a:t>
                      </a:r>
                      <a:r>
                        <a:rPr lang="en-US" sz="1800" u="none" strike="noStrike" kern="1200" baseline="0" dirty="0" err="1">
                          <a:solidFill>
                            <a:srgbClr val="FF0000"/>
                          </a:solidFill>
                        </a:rPr>
                        <a:t>var</a:t>
                      </a:r>
                      <a:r>
                        <a:rPr lang="en-US" sz="1800" u="none" strike="noStrike" kern="1200" baseline="0" dirty="0">
                          <a:solidFill>
                            <a:srgbClr val="FF0000"/>
                          </a:solidFill>
                        </a:rPr>
                        <a:t> </a:t>
                      </a:r>
                      <a:r>
                        <a:rPr lang="en-US" sz="1800" u="none" strike="noStrike" kern="1200" baseline="0" dirty="0" err="1">
                          <a:solidFill>
                            <a:srgbClr val="FF0000"/>
                          </a:solidFill>
                        </a:rPr>
                        <a:t>tabVide</a:t>
                      </a:r>
                      <a:r>
                        <a:rPr lang="en-US" sz="1800" u="none" strike="noStrike" kern="1200" baseline="0" dirty="0">
                          <a:solidFill>
                            <a:srgbClr val="FF0000"/>
                          </a:solidFill>
                        </a:rPr>
                        <a:t> = [];</a:t>
                      </a:r>
                    </a:p>
                    <a:p>
                      <a:r>
                        <a:rPr lang="fr-FR" sz="1800" u="none" strike="noStrike" kern="1200" baseline="0" dirty="0">
                          <a:solidFill>
                            <a:srgbClr val="FF0000"/>
                          </a:solidFill>
                        </a:rPr>
                        <a:t>       var couleur = [" </a:t>
                      </a:r>
                      <a:r>
                        <a:rPr lang="fr-FR" sz="1800" u="none" strike="noStrike" kern="1200" baseline="0" dirty="0" err="1">
                          <a:solidFill>
                            <a:srgbClr val="FF0000"/>
                          </a:solidFill>
                        </a:rPr>
                        <a:t>trefle</a:t>
                      </a:r>
                      <a:r>
                        <a:rPr lang="fr-FR" sz="1800" u="none" strike="noStrike" kern="1200" baseline="0" dirty="0">
                          <a:solidFill>
                            <a:srgbClr val="FF0000"/>
                          </a:solidFill>
                        </a:rPr>
                        <a:t> ", " carreau ", " </a:t>
                      </a:r>
                      <a:r>
                        <a:rPr lang="fr-FR" sz="1800" u="none" strike="noStrike" kern="1200" baseline="0" dirty="0" err="1">
                          <a:solidFill>
                            <a:srgbClr val="FF0000"/>
                          </a:solidFill>
                        </a:rPr>
                        <a:t>coeur</a:t>
                      </a:r>
                      <a:r>
                        <a:rPr lang="fr-FR" sz="1800" u="none" strike="noStrike" kern="1200" baseline="0" dirty="0">
                          <a:solidFill>
                            <a:srgbClr val="FF0000"/>
                          </a:solidFill>
                        </a:rPr>
                        <a:t> ", " pique "];</a:t>
                      </a:r>
                      <a:endParaRPr lang="en-US" sz="1800" u="none" strike="noStrike" kern="1200" baseline="0" dirty="0">
                        <a:solidFill>
                          <a:srgbClr val="FF0000"/>
                        </a:solidFill>
                      </a:endParaRPr>
                    </a:p>
                    <a:p>
                      <a:pPr marL="342900" indent="-342900">
                        <a:buClr>
                          <a:schemeClr val="tx2"/>
                        </a:buClr>
                        <a:buFont typeface="Symbol" panose="05050102010706020507" pitchFamily="18" charset="2"/>
                        <a:buChar char="·"/>
                      </a:pPr>
                      <a:r>
                        <a:rPr lang="fr-FR" sz="1800" u="none" strike="noStrike" kern="1200" baseline="0" dirty="0"/>
                        <a:t>Ce qui est moins classique</a:t>
                      </a:r>
                    </a:p>
                    <a:p>
                      <a:pPr marL="742950" lvl="1" indent="-285750">
                        <a:buFont typeface="Wingdings" pitchFamily="2" charset="2"/>
                        <a:buChar char="ü"/>
                      </a:pPr>
                      <a:r>
                        <a:rPr lang="fr-FR" sz="1800" u="none" strike="noStrike" kern="1200" baseline="0" dirty="0"/>
                        <a:t>les </a:t>
                      </a:r>
                      <a:r>
                        <a:rPr lang="fr-FR" sz="1800" u="none" strike="noStrike" kern="1200" baseline="0" dirty="0" err="1"/>
                        <a:t>élements</a:t>
                      </a:r>
                      <a:r>
                        <a:rPr lang="fr-FR" sz="1800" u="none" strike="noStrike" kern="1200" baseline="0" dirty="0"/>
                        <a:t> d’un tableaux ne sont pas typés</a:t>
                      </a:r>
                    </a:p>
                    <a:p>
                      <a:r>
                        <a:rPr lang="en-US" sz="1800" u="none" strike="noStrike" kern="1200" baseline="0" dirty="0"/>
                        <a:t>              </a:t>
                      </a:r>
                      <a:r>
                        <a:rPr lang="en-US" sz="1800" u="none" strike="noStrike" kern="1200" baseline="0" dirty="0" err="1">
                          <a:solidFill>
                            <a:srgbClr val="FF0000"/>
                          </a:solidFill>
                        </a:rPr>
                        <a:t>var</a:t>
                      </a:r>
                      <a:r>
                        <a:rPr lang="en-US" sz="1800" u="none" strike="noStrike" kern="1200" baseline="0" dirty="0">
                          <a:solidFill>
                            <a:srgbClr val="FF0000"/>
                          </a:solidFill>
                        </a:rPr>
                        <a:t> tab = [12 , " </a:t>
                      </a:r>
                      <a:r>
                        <a:rPr lang="en-US" sz="1800" u="none" strike="noStrike" kern="1200" baseline="0" dirty="0" err="1">
                          <a:solidFill>
                            <a:srgbClr val="FF0000"/>
                          </a:solidFill>
                        </a:rPr>
                        <a:t>timoleon</a:t>
                      </a:r>
                      <a:r>
                        <a:rPr lang="en-US" sz="1800" u="none" strike="noStrike" kern="1200" baseline="0" dirty="0">
                          <a:solidFill>
                            <a:srgbClr val="FF0000"/>
                          </a:solidFill>
                        </a:rPr>
                        <a:t> ", true , 0, " </a:t>
                      </a:r>
                      <a:r>
                        <a:rPr lang="en-US" sz="1800" u="none" strike="noStrike" kern="1200" baseline="0" dirty="0" err="1">
                          <a:solidFill>
                            <a:srgbClr val="FF0000"/>
                          </a:solidFill>
                        </a:rPr>
                        <a:t>autre</a:t>
                      </a:r>
                      <a:r>
                        <a:rPr lang="en-US" sz="1800" u="none" strike="noStrike" kern="1200" baseline="0" dirty="0">
                          <a:solidFill>
                            <a:srgbClr val="FF0000"/>
                          </a:solidFill>
                        </a:rPr>
                        <a:t> "];</a:t>
                      </a:r>
                    </a:p>
                    <a:p>
                      <a:pPr marL="742950" lvl="1" indent="-285750">
                        <a:buFont typeface="Wingdings" pitchFamily="2" charset="2"/>
                        <a:buChar char="ü"/>
                      </a:pPr>
                      <a:r>
                        <a:rPr lang="en-US" sz="1800" u="none" strike="noStrike" kern="1200" baseline="0" dirty="0"/>
                        <a:t> les tableaux </a:t>
                      </a:r>
                      <a:r>
                        <a:rPr lang="en-US" sz="1800" u="none" strike="noStrike" kern="1200" baseline="0" dirty="0" err="1"/>
                        <a:t>sont</a:t>
                      </a:r>
                      <a:r>
                        <a:rPr lang="en-US" sz="1800" u="none" strike="noStrike" kern="1200" baseline="0" dirty="0"/>
                        <a:t> </a:t>
                      </a:r>
                      <a:r>
                        <a:rPr lang="en-US" sz="1800" u="none" strike="noStrike" kern="1200" baseline="0" dirty="0" err="1"/>
                        <a:t>dynamiques</a:t>
                      </a:r>
                      <a:endParaRPr lang="en-US" sz="1800" u="none" strike="noStrike" kern="1200" baseline="0" dirty="0"/>
                    </a:p>
                  </a:txBody>
                  <a:tcPr>
                    <a:solidFill>
                      <a:schemeClr val="bg1"/>
                    </a:solidFill>
                  </a:tcP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extLst/>
          </p:nvPr>
        </p:nvGraphicFramePr>
        <p:xfrm>
          <a:off x="1829269" y="4079137"/>
          <a:ext cx="8686800" cy="2209800"/>
        </p:xfrm>
        <a:graphic>
          <a:graphicData uri="http://schemas.openxmlformats.org/drawingml/2006/table">
            <a:tbl>
              <a:tblPr firstRow="1" bandRow="1">
                <a:tableStyleId>{7DF18680-E054-41AD-8BC1-D1AEF772440D}</a:tableStyleId>
              </a:tblPr>
              <a:tblGrid>
                <a:gridCol w="8686800">
                  <a:extLst>
                    <a:ext uri="{9D8B030D-6E8A-4147-A177-3AD203B41FA5}">
                      <a16:colId xmlns:a16="http://schemas.microsoft.com/office/drawing/2014/main" val="20000"/>
                    </a:ext>
                  </a:extLst>
                </a:gridCol>
              </a:tblGrid>
              <a:tr h="434715">
                <a:tc>
                  <a:txBody>
                    <a:bodyPr/>
                    <a:lstStyle/>
                    <a:p>
                      <a:r>
                        <a:rPr lang="fr-FR" sz="2200" b="1" u="none" strike="noStrike" kern="1200" baseline="0" noProof="0" dirty="0">
                          <a:solidFill>
                            <a:schemeClr val="tx1"/>
                          </a:solidFill>
                        </a:rPr>
                        <a:t>lecture/écriture des éléments</a:t>
                      </a:r>
                      <a:endParaRPr lang="fr-FR" sz="2200" noProof="0" dirty="0">
                        <a:solidFill>
                          <a:schemeClr val="tx1"/>
                        </a:solidFill>
                      </a:endParaRPr>
                    </a:p>
                  </a:txBody>
                  <a:tcPr>
                    <a:solidFill>
                      <a:schemeClr val="accent5">
                        <a:lumMod val="40000"/>
                        <a:lumOff val="60000"/>
                      </a:schemeClr>
                    </a:solidFill>
                  </a:tcPr>
                </a:tc>
                <a:extLst>
                  <a:ext uri="{0D108BD9-81ED-4DB2-BD59-A6C34878D82A}">
                    <a16:rowId xmlns:a16="http://schemas.microsoft.com/office/drawing/2014/main" val="10000"/>
                  </a:ext>
                </a:extLst>
              </a:tr>
              <a:tr h="1775085">
                <a:tc>
                  <a:txBody>
                    <a:bodyPr/>
                    <a:lstStyle/>
                    <a:p>
                      <a:pPr marL="342900" indent="-342900" algn="l" defTabSz="914400">
                        <a:buClr>
                          <a:schemeClr val="tx2"/>
                        </a:buClr>
                        <a:buFont typeface="Symbol" panose="05050102010706020507" pitchFamily="18" charset="2"/>
                        <a:buChar char="·"/>
                      </a:pPr>
                      <a:r>
                        <a:rPr lang="en-US" sz="1800" u="none" strike="noStrike" kern="1200" baseline="0" dirty="0">
                          <a:solidFill>
                            <a:schemeClr val="dk1"/>
                          </a:solidFill>
                          <a:latin typeface="+mn-lt"/>
                          <a:ea typeface="+mn-ea"/>
                          <a:cs typeface="+mn-cs"/>
                        </a:rPr>
                        <a:t>Premier </a:t>
                      </a:r>
                      <a:r>
                        <a:rPr lang="fr-FR" sz="1800" u="none" strike="noStrike" kern="1200" baseline="0" noProof="0" dirty="0">
                          <a:solidFill>
                            <a:schemeClr val="dk1"/>
                          </a:solidFill>
                          <a:latin typeface="+mn-lt"/>
                          <a:ea typeface="+mn-ea"/>
                          <a:cs typeface="+mn-cs"/>
                        </a:rPr>
                        <a:t>élément</a:t>
                      </a:r>
                      <a:r>
                        <a:rPr lang="en-US" sz="1800" u="none" strike="noStrike" kern="1200" baseline="0" dirty="0">
                          <a:solidFill>
                            <a:schemeClr val="dk1"/>
                          </a:solidFill>
                          <a:latin typeface="+mn-lt"/>
                          <a:ea typeface="+mn-ea"/>
                          <a:cs typeface="+mn-cs"/>
                        </a:rPr>
                        <a:t> : </a:t>
                      </a:r>
                      <a:r>
                        <a:rPr lang="en-US" sz="1800" u="none" strike="noStrike" kern="1200" baseline="0" dirty="0" err="1">
                          <a:solidFill>
                            <a:schemeClr val="dk1"/>
                          </a:solidFill>
                          <a:latin typeface="+mn-lt"/>
                          <a:ea typeface="+mn-ea"/>
                          <a:cs typeface="+mn-cs"/>
                        </a:rPr>
                        <a:t>indice</a:t>
                      </a:r>
                      <a:r>
                        <a:rPr lang="en-US" sz="1800" u="none" strike="noStrike" kern="1200" baseline="0" dirty="0">
                          <a:solidFill>
                            <a:schemeClr val="dk1"/>
                          </a:solidFill>
                          <a:latin typeface="+mn-lt"/>
                          <a:ea typeface="+mn-ea"/>
                          <a:cs typeface="+mn-cs"/>
                        </a:rPr>
                        <a:t> 0</a:t>
                      </a:r>
                    </a:p>
                    <a:p>
                      <a:pPr lvl="1"/>
                      <a:r>
                        <a:rPr lang="en-US" sz="1800" b="0" u="none" strike="noStrike" kern="1200" baseline="0" dirty="0" err="1">
                          <a:solidFill>
                            <a:srgbClr val="FF0000"/>
                          </a:solidFill>
                        </a:rPr>
                        <a:t>couleur</a:t>
                      </a:r>
                      <a:r>
                        <a:rPr lang="en-US" sz="1800" b="0" u="none" strike="noStrike" kern="1200" baseline="0" dirty="0">
                          <a:solidFill>
                            <a:srgbClr val="FF0000"/>
                          </a:solidFill>
                        </a:rPr>
                        <a:t> [0]; // -&gt; " </a:t>
                      </a:r>
                      <a:r>
                        <a:rPr lang="en-US" sz="1800" b="0" u="none" strike="noStrike" kern="1200" baseline="0" dirty="0" err="1">
                          <a:solidFill>
                            <a:srgbClr val="FF0000"/>
                          </a:solidFill>
                        </a:rPr>
                        <a:t>trefle</a:t>
                      </a:r>
                      <a:r>
                        <a:rPr lang="en-US" sz="1800" b="0" u="none" strike="noStrike" kern="1200" baseline="0" dirty="0">
                          <a:solidFill>
                            <a:srgbClr val="FF0000"/>
                          </a:solidFill>
                        </a:rPr>
                        <a:t> "</a:t>
                      </a:r>
                    </a:p>
                    <a:p>
                      <a:pPr lvl="1"/>
                      <a:r>
                        <a:rPr lang="en-US" sz="1800" b="0" u="none" strike="noStrike" kern="1200" baseline="0" dirty="0">
                          <a:solidFill>
                            <a:srgbClr val="FF0000"/>
                          </a:solidFill>
                        </a:rPr>
                        <a:t>tab [0]; // -&gt; undefined</a:t>
                      </a:r>
                    </a:p>
                    <a:p>
                      <a:pPr lvl="1"/>
                      <a:r>
                        <a:rPr lang="en-US" sz="1800" b="0" u="none" strike="noStrike" kern="1200" baseline="0" dirty="0">
                          <a:solidFill>
                            <a:srgbClr val="FF0000"/>
                          </a:solidFill>
                        </a:rPr>
                        <a:t>tab [1] = 3;</a:t>
                      </a:r>
                    </a:p>
                    <a:p>
                      <a:pPr marL="342900" lvl="0" indent="-342900" algn="l" defTabSz="914400">
                        <a:buClr>
                          <a:schemeClr val="tx2"/>
                        </a:buClr>
                        <a:buFont typeface="Symbol" panose="05050102010706020507" pitchFamily="18" charset="2"/>
                        <a:buChar char="·"/>
                      </a:pPr>
                      <a:r>
                        <a:rPr lang="en-US" sz="1800" u="none" strike="noStrike" kern="1200" baseline="0" dirty="0" err="1">
                          <a:solidFill>
                            <a:schemeClr val="dk1"/>
                          </a:solidFill>
                          <a:latin typeface="+mn-lt"/>
                          <a:ea typeface="+mn-ea"/>
                          <a:cs typeface="+mn-cs"/>
                        </a:rPr>
                        <a:t>Propriété</a:t>
                      </a:r>
                      <a:r>
                        <a:rPr lang="en-US" sz="1800" u="none" strike="noStrike" kern="1200" baseline="0" dirty="0">
                          <a:solidFill>
                            <a:schemeClr val="dk1"/>
                          </a:solidFill>
                          <a:latin typeface="+mn-lt"/>
                          <a:ea typeface="+mn-ea"/>
                          <a:cs typeface="+mn-cs"/>
                        </a:rPr>
                        <a:t>  </a:t>
                      </a:r>
                      <a:r>
                        <a:rPr lang="en-US" sz="1800" b="1" u="none" strike="noStrike" kern="1200" baseline="0" dirty="0">
                          <a:solidFill>
                            <a:schemeClr val="dk1"/>
                          </a:solidFill>
                        </a:rPr>
                        <a:t>length</a:t>
                      </a:r>
                    </a:p>
                    <a:p>
                      <a:pPr marL="457200" lvl="1" indent="0">
                        <a:buFont typeface="Wingdings" pitchFamily="2" charset="2"/>
                        <a:buNone/>
                      </a:pPr>
                      <a:r>
                        <a:rPr lang="en-US" sz="1800" b="0" u="none" strike="noStrike" kern="1200" baseline="0" dirty="0" err="1">
                          <a:solidFill>
                            <a:srgbClr val="FF0000"/>
                          </a:solidFill>
                        </a:rPr>
                        <a:t>tab.length</a:t>
                      </a:r>
                      <a:r>
                        <a:rPr lang="en-US" sz="1800" b="0" u="none" strike="noStrike" kern="1200" baseline="0" dirty="0">
                          <a:solidFill>
                            <a:srgbClr val="FF0000"/>
                          </a:solidFill>
                        </a:rPr>
                        <a:t> ;</a:t>
                      </a:r>
                      <a:endParaRPr lang="en-US" sz="1800" b="1" i="0" u="none" strike="noStrike" kern="1200" baseline="0" dirty="0">
                        <a:solidFill>
                          <a:srgbClr val="FF0000"/>
                        </a:solidFill>
                        <a:latin typeface="+mn-lt"/>
                        <a:ea typeface="+mn-ea"/>
                        <a:cs typeface="+mn-cs"/>
                      </a:endParaRPr>
                    </a:p>
                  </a:txBody>
                  <a:tcPr>
                    <a:solidFill>
                      <a:schemeClr val="bg1"/>
                    </a:solidFill>
                  </a:tcPr>
                </a:tc>
                <a:extLst>
                  <a:ext uri="{0D108BD9-81ED-4DB2-BD59-A6C34878D82A}">
                    <a16:rowId xmlns:a16="http://schemas.microsoft.com/office/drawing/2014/main" val="10001"/>
                  </a:ext>
                </a:extLst>
              </a:tr>
            </a:tbl>
          </a:graphicData>
        </a:graphic>
      </p:graphicFrame>
      <p:sp>
        <p:nvSpPr>
          <p:cNvPr id="13" name="TextBox 12">
            <a:extLst>
              <a:ext uri="{FF2B5EF4-FFF2-40B4-BE49-F238E27FC236}">
                <a16:creationId xmlns:a16="http://schemas.microsoft.com/office/drawing/2014/main" id="{1E34A104-EEE8-4711-AD0D-C06197DB0055}"/>
              </a:ext>
            </a:extLst>
          </p:cNvPr>
          <p:cNvSpPr txBox="1"/>
          <p:nvPr/>
        </p:nvSpPr>
        <p:spPr>
          <a:xfrm>
            <a:off x="1915242" y="195840"/>
            <a:ext cx="4569939" cy="594906"/>
          </a:xfrm>
          <a:prstGeom prst="rect">
            <a:avLst/>
          </a:prstGeom>
          <a:noFill/>
        </p:spPr>
        <p:txBody>
          <a:bodyPr wrap="square">
            <a:spAutoFit/>
          </a:bodyPr>
          <a:lstStyle/>
          <a:p>
            <a:r>
              <a:rPr lang="en-US" sz="3266" b="1" dirty="0">
                <a:solidFill>
                  <a:prstClr val="black">
                    <a:lumMod val="50000"/>
                    <a:lumOff val="50000"/>
                  </a:prstClr>
                </a:solidFill>
                <a:latin typeface="Times New Roman" pitchFamily="18" charset="0"/>
                <a:cs typeface="Times New Roman" pitchFamily="18" charset="0"/>
              </a:rPr>
              <a:t>Tableaux</a:t>
            </a:r>
          </a:p>
        </p:txBody>
      </p:sp>
    </p:spTree>
    <p:extLst>
      <p:ext uri="{BB962C8B-B14F-4D97-AF65-F5344CB8AC3E}">
        <p14:creationId xmlns:p14="http://schemas.microsoft.com/office/powerpoint/2010/main" val="4136354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Rectangle 2"/>
          <p:cNvSpPr>
            <a:spLocks noGrp="1" noChangeArrowheads="1"/>
          </p:cNvSpPr>
          <p:nvPr>
            <p:ph type="title"/>
          </p:nvPr>
        </p:nvSpPr>
        <p:spPr bwMode="auto">
          <a:xfrm>
            <a:off x="453399" y="152400"/>
            <a:ext cx="8596668" cy="650033"/>
          </a:xfrm>
        </p:spPr>
        <p:txBody>
          <a:bodyPr/>
          <a:lstStyle/>
          <a:p>
            <a:pPr>
              <a:defRPr/>
            </a:pPr>
            <a:r>
              <a:rPr lang="en-US" sz="3266" b="1" dirty="0">
                <a:solidFill>
                  <a:schemeClr val="tx1">
                    <a:lumMod val="50000"/>
                    <a:lumOff val="50000"/>
                  </a:schemeClr>
                </a:solidFill>
                <a:latin typeface="Times New Roman" pitchFamily="18" charset="0"/>
                <a:cs typeface="Times New Roman" pitchFamily="18" charset="0"/>
              </a:rPr>
              <a:t>HTML et JavaScript</a:t>
            </a:r>
            <a:endParaRPr sz="3266" b="1" cap="small" spc="-1" dirty="0">
              <a:solidFill>
                <a:srgbClr val="666666"/>
              </a:solidFill>
              <a:latin typeface="Arial"/>
              <a:ea typeface="+mn-ea"/>
              <a:cs typeface="+mn-cs"/>
            </a:endParaRPr>
          </a:p>
        </p:txBody>
      </p:sp>
      <p:sp>
        <p:nvSpPr>
          <p:cNvPr id="6" name="Content Placeholder 2">
            <a:extLst>
              <a:ext uri="{FF2B5EF4-FFF2-40B4-BE49-F238E27FC236}">
                <a16:creationId xmlns:a16="http://schemas.microsoft.com/office/drawing/2014/main" id="{153C5901-3989-4D86-A0C7-F68C92A3D945}"/>
              </a:ext>
            </a:extLst>
          </p:cNvPr>
          <p:cNvSpPr>
            <a:spLocks noGrp="1"/>
          </p:cNvSpPr>
          <p:nvPr>
            <p:ph idx="1"/>
          </p:nvPr>
        </p:nvSpPr>
        <p:spPr>
          <a:xfrm>
            <a:off x="1508050" y="1245264"/>
            <a:ext cx="7465744" cy="4105872"/>
          </a:xfrm>
        </p:spPr>
        <p:txBody>
          <a:bodyPr>
            <a:noAutofit/>
          </a:bodyPr>
          <a:lstStyle/>
          <a:p>
            <a:pPr marL="0" indent="0">
              <a:buNone/>
            </a:pPr>
            <a:r>
              <a:rPr lang="fr-FR" sz="2540" b="1" dirty="0"/>
              <a:t>Intégration de </a:t>
            </a:r>
            <a:r>
              <a:rPr lang="fr-FR" sz="2540" b="1" dirty="0" err="1"/>
              <a:t>javascript</a:t>
            </a:r>
            <a:r>
              <a:rPr lang="fr-FR" sz="2540" b="1" dirty="0"/>
              <a:t> dans la page html:</a:t>
            </a:r>
            <a:endParaRPr lang="fr-FR" sz="2540" dirty="0"/>
          </a:p>
          <a:p>
            <a:pPr lvl="1">
              <a:buClr>
                <a:schemeClr val="tx2"/>
              </a:buClr>
              <a:buSzPct val="120000"/>
              <a:buFont typeface="Symbol" panose="05050102010706020507" pitchFamily="18" charset="2"/>
              <a:buChar char="·"/>
            </a:pPr>
            <a:r>
              <a:rPr lang="fr-FR" sz="2177" dirty="0"/>
              <a:t>Directement dans le fichier HTML:</a:t>
            </a:r>
          </a:p>
          <a:p>
            <a:pPr lvl="2">
              <a:buClr>
                <a:schemeClr val="tx2"/>
              </a:buClr>
              <a:buSzPct val="120000"/>
              <a:buFont typeface="Wingdings" panose="05000000000000000000" pitchFamily="2" charset="2"/>
              <a:buChar char="§"/>
            </a:pPr>
            <a:r>
              <a:rPr lang="fr-FR" dirty="0"/>
              <a:t>&lt;script&gt; utilisé pour charger le code JavaScript</a:t>
            </a:r>
          </a:p>
          <a:p>
            <a:pPr lvl="2">
              <a:buClr>
                <a:schemeClr val="tx2"/>
              </a:buClr>
              <a:buSzPct val="120000"/>
              <a:buFont typeface="Wingdings" panose="05000000000000000000" pitchFamily="2" charset="2"/>
              <a:buChar char="§"/>
            </a:pPr>
            <a:r>
              <a:rPr lang="fr-FR" dirty="0"/>
              <a:t>Type Propriété avec une valeur "texte / javascript"</a:t>
            </a:r>
          </a:p>
          <a:p>
            <a:pPr marL="829544" lvl="2" indent="0">
              <a:buNone/>
            </a:pPr>
            <a:r>
              <a:rPr lang="en-US" b="1" dirty="0"/>
              <a:t>          </a:t>
            </a:r>
            <a:r>
              <a:rPr lang="en-US" b="1" dirty="0">
                <a:solidFill>
                  <a:schemeClr val="accent1"/>
                </a:solidFill>
              </a:rPr>
              <a:t>&lt;script type="text/</a:t>
            </a:r>
            <a:r>
              <a:rPr lang="en-US" b="1" dirty="0" err="1">
                <a:solidFill>
                  <a:schemeClr val="accent1"/>
                </a:solidFill>
              </a:rPr>
              <a:t>javascript</a:t>
            </a:r>
            <a:r>
              <a:rPr lang="en-US" b="1" dirty="0">
                <a:solidFill>
                  <a:schemeClr val="accent1"/>
                </a:solidFill>
              </a:rPr>
              <a:t>"&gt;</a:t>
            </a:r>
          </a:p>
          <a:p>
            <a:pPr marL="829544" lvl="2" indent="0">
              <a:buNone/>
            </a:pPr>
            <a:r>
              <a:rPr lang="en-US" dirty="0">
                <a:solidFill>
                  <a:schemeClr val="accent1"/>
                </a:solidFill>
              </a:rPr>
              <a:t>            ... </a:t>
            </a:r>
            <a:r>
              <a:rPr lang="en-US" i="1" dirty="0">
                <a:solidFill>
                  <a:schemeClr val="accent1"/>
                </a:solidFill>
              </a:rPr>
              <a:t>code </a:t>
            </a:r>
            <a:r>
              <a:rPr lang="en-US" i="1" dirty="0" err="1">
                <a:solidFill>
                  <a:schemeClr val="accent1"/>
                </a:solidFill>
              </a:rPr>
              <a:t>javascript</a:t>
            </a:r>
            <a:r>
              <a:rPr lang="en-US" i="1" dirty="0">
                <a:solidFill>
                  <a:schemeClr val="accent1"/>
                </a:solidFill>
              </a:rPr>
              <a:t> </a:t>
            </a:r>
            <a:r>
              <a:rPr lang="en-US" i="1" dirty="0" err="1">
                <a:solidFill>
                  <a:schemeClr val="accent1"/>
                </a:solidFill>
              </a:rPr>
              <a:t>ici</a:t>
            </a:r>
            <a:endParaRPr lang="en-US" i="1" dirty="0">
              <a:solidFill>
                <a:schemeClr val="accent1"/>
              </a:solidFill>
            </a:endParaRPr>
          </a:p>
          <a:p>
            <a:pPr marL="829544" lvl="2" indent="0">
              <a:buNone/>
            </a:pPr>
            <a:r>
              <a:rPr lang="en-US" b="1" dirty="0">
                <a:solidFill>
                  <a:schemeClr val="accent1"/>
                </a:solidFill>
              </a:rPr>
              <a:t>            &lt;/script&gt;</a:t>
            </a:r>
          </a:p>
          <a:p>
            <a:pPr marL="829544" lvl="2" indent="0">
              <a:buNone/>
            </a:pPr>
            <a:endParaRPr lang="en-US" b="1" dirty="0">
              <a:solidFill>
                <a:schemeClr val="accent1"/>
              </a:solidFill>
            </a:endParaRPr>
          </a:p>
          <a:p>
            <a:pPr lvl="1">
              <a:buClr>
                <a:schemeClr val="tx2"/>
              </a:buClr>
              <a:buSzPct val="120000"/>
              <a:buFont typeface="Symbol" panose="05050102010706020507" pitchFamily="18" charset="2"/>
              <a:buChar char="·"/>
            </a:pPr>
            <a:r>
              <a:rPr lang="en-US" dirty="0"/>
              <a:t>Dans un </a:t>
            </a:r>
            <a:r>
              <a:rPr lang="en-US" dirty="0" err="1"/>
              <a:t>fichier</a:t>
            </a:r>
            <a:r>
              <a:rPr lang="en-US" dirty="0"/>
              <a:t> </a:t>
            </a:r>
            <a:r>
              <a:rPr lang="en-US" dirty="0" err="1"/>
              <a:t>externe</a:t>
            </a:r>
            <a:r>
              <a:rPr lang="en-US" dirty="0"/>
              <a:t>:</a:t>
            </a:r>
          </a:p>
          <a:p>
            <a:pPr lvl="2">
              <a:buClr>
                <a:schemeClr val="tx2"/>
              </a:buClr>
              <a:buSzPct val="120000"/>
              <a:buFont typeface="Wingdings" panose="05000000000000000000" pitchFamily="2" charset="2"/>
              <a:buChar char="§"/>
            </a:pPr>
            <a:r>
              <a:rPr lang="fr-FR" dirty="0"/>
              <a:t>La propriété SRC spécifie le chemin du fichier JS</a:t>
            </a:r>
            <a:endParaRPr lang="en-US" dirty="0"/>
          </a:p>
          <a:p>
            <a:pPr marL="1244316" lvl="3" indent="0">
              <a:buClr>
                <a:schemeClr val="accent6"/>
              </a:buClr>
              <a:buNone/>
            </a:pPr>
            <a:r>
              <a:rPr lang="en-US" b="1" dirty="0"/>
              <a:t>    </a:t>
            </a:r>
            <a:r>
              <a:rPr lang="en-US" sz="1996" b="1" dirty="0">
                <a:solidFill>
                  <a:schemeClr val="accent1"/>
                </a:solidFill>
              </a:rPr>
              <a:t>&lt;script </a:t>
            </a:r>
            <a:r>
              <a:rPr lang="en-US" sz="1996" b="1" dirty="0" err="1">
                <a:solidFill>
                  <a:schemeClr val="accent1"/>
                </a:solidFill>
              </a:rPr>
              <a:t>src</a:t>
            </a:r>
            <a:r>
              <a:rPr lang="fr-FR" sz="1996" b="1" dirty="0">
                <a:solidFill>
                  <a:schemeClr val="accent1"/>
                </a:solidFill>
              </a:rPr>
              <a:t>=</a:t>
            </a:r>
            <a:r>
              <a:rPr lang="fr-FR" sz="1996" dirty="0">
                <a:solidFill>
                  <a:schemeClr val="accent1"/>
                </a:solidFill>
              </a:rPr>
              <a:t>"</a:t>
            </a:r>
            <a:r>
              <a:rPr lang="en-US" sz="1996" dirty="0">
                <a:solidFill>
                  <a:schemeClr val="accent1"/>
                </a:solidFill>
              </a:rPr>
              <a:t>unFichier.js" type="text/</a:t>
            </a:r>
            <a:r>
              <a:rPr lang="en-US" sz="1996" dirty="0" err="1">
                <a:solidFill>
                  <a:schemeClr val="accent1"/>
                </a:solidFill>
              </a:rPr>
              <a:t>javascript</a:t>
            </a:r>
            <a:r>
              <a:rPr lang="en-US" sz="1996" dirty="0">
                <a:solidFill>
                  <a:schemeClr val="accent1"/>
                </a:solidFill>
              </a:rPr>
              <a:t>"</a:t>
            </a:r>
            <a:r>
              <a:rPr lang="en-US" sz="1996" b="1" dirty="0">
                <a:solidFill>
                  <a:schemeClr val="accent1"/>
                </a:solidFill>
              </a:rPr>
              <a:t>&gt;</a:t>
            </a:r>
          </a:p>
          <a:p>
            <a:pPr marL="1244316" lvl="3" indent="0">
              <a:buClr>
                <a:schemeClr val="accent6"/>
              </a:buClr>
              <a:buNone/>
            </a:pPr>
            <a:r>
              <a:rPr lang="en-US" b="1" dirty="0">
                <a:solidFill>
                  <a:schemeClr val="accent1"/>
                </a:solidFill>
              </a:rPr>
              <a:t>   </a:t>
            </a:r>
            <a:r>
              <a:rPr lang="en-US" sz="1996" b="1" dirty="0">
                <a:solidFill>
                  <a:schemeClr val="accent1"/>
                </a:solidFill>
              </a:rPr>
              <a:t>&lt;/script&gt;</a:t>
            </a:r>
            <a:endParaRPr lang="en-US" sz="1996" dirty="0">
              <a:solidFill>
                <a:schemeClr val="accent1"/>
              </a:solidFill>
            </a:endParaRPr>
          </a:p>
        </p:txBody>
      </p:sp>
    </p:spTree>
    <p:extLst>
      <p:ext uri="{BB962C8B-B14F-4D97-AF65-F5344CB8AC3E}">
        <p14:creationId xmlns:p14="http://schemas.microsoft.com/office/powerpoint/2010/main" val="471677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33600" y="1905000"/>
            <a:ext cx="3200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p:cNvGraphicFramePr>
            <a:graphicFrameLocks noGrp="1"/>
          </p:cNvGraphicFramePr>
          <p:nvPr>
            <p:extLst/>
          </p:nvPr>
        </p:nvGraphicFramePr>
        <p:xfrm>
          <a:off x="1676400" y="813164"/>
          <a:ext cx="8839200" cy="5527764"/>
        </p:xfrm>
        <a:graphic>
          <a:graphicData uri="http://schemas.openxmlformats.org/drawingml/2006/table">
            <a:tbl>
              <a:tblPr firstRow="1" bandRow="1">
                <a:tableStyleId>{F5AB1C69-6EDB-4FF4-983F-18BD219EF322}</a:tableStyleId>
              </a:tblPr>
              <a:tblGrid>
                <a:gridCol w="8839200">
                  <a:extLst>
                    <a:ext uri="{9D8B030D-6E8A-4147-A177-3AD203B41FA5}">
                      <a16:colId xmlns:a16="http://schemas.microsoft.com/office/drawing/2014/main" val="20000"/>
                    </a:ext>
                  </a:extLst>
                </a:gridCol>
              </a:tblGrid>
              <a:tr h="569765">
                <a:tc>
                  <a:txBody>
                    <a:bodyPr/>
                    <a:lstStyle/>
                    <a:p>
                      <a:r>
                        <a:rPr lang="fr-FR" sz="2200" b="1" i="0" u="none" strike="noStrike" kern="1200" baseline="0" noProof="0" dirty="0">
                          <a:solidFill>
                            <a:schemeClr val="tx1"/>
                          </a:solidFill>
                          <a:latin typeface="+mn-lt"/>
                          <a:ea typeface="+mn-ea"/>
                          <a:cs typeface="+mn-cs"/>
                        </a:rPr>
                        <a:t>Parcourir</a:t>
                      </a:r>
                      <a:r>
                        <a:rPr lang="en-US" sz="2200" b="1" i="0" u="none" strike="noStrike" kern="1200" baseline="0" dirty="0">
                          <a:solidFill>
                            <a:schemeClr val="tx1"/>
                          </a:solidFill>
                          <a:latin typeface="+mn-lt"/>
                          <a:ea typeface="+mn-ea"/>
                          <a:cs typeface="+mn-cs"/>
                        </a:rPr>
                        <a:t> un tableau</a:t>
                      </a:r>
                      <a:endParaRPr lang="en-US" sz="2200" b="1" dirty="0">
                        <a:solidFill>
                          <a:schemeClr val="tx1"/>
                        </a:solidFill>
                      </a:endParaRPr>
                    </a:p>
                  </a:txBody>
                  <a:tcPr>
                    <a:solidFill>
                      <a:schemeClr val="accent5">
                        <a:lumMod val="40000"/>
                        <a:lumOff val="60000"/>
                      </a:schemeClr>
                    </a:solidFill>
                  </a:tcPr>
                </a:tc>
                <a:extLst>
                  <a:ext uri="{0D108BD9-81ED-4DB2-BD59-A6C34878D82A}">
                    <a16:rowId xmlns:a16="http://schemas.microsoft.com/office/drawing/2014/main" val="10000"/>
                  </a:ext>
                </a:extLst>
              </a:tr>
              <a:tr h="4957999">
                <a:tc>
                  <a:txBody>
                    <a:bodyPr/>
                    <a:lstStyle/>
                    <a:p>
                      <a:pPr marL="342900" indent="-342900">
                        <a:buClr>
                          <a:schemeClr val="tx2"/>
                        </a:buClr>
                        <a:buFont typeface="Symbol" panose="05050102010706020507" pitchFamily="18" charset="2"/>
                        <a:buChar char="·"/>
                      </a:pPr>
                      <a:r>
                        <a:rPr lang="en-US" sz="2000" b="0" i="0" u="none" strike="noStrike" kern="1200" baseline="0" dirty="0">
                          <a:solidFill>
                            <a:schemeClr val="dk1"/>
                          </a:solidFill>
                          <a:latin typeface="+mn-lt"/>
                          <a:ea typeface="+mn-ea"/>
                          <a:cs typeface="+mn-cs"/>
                        </a:rPr>
                        <a:t>Boucle </a:t>
                      </a:r>
                      <a:r>
                        <a:rPr lang="en-US" sz="2000" b="1" i="0" u="none" strike="noStrike" kern="1200" baseline="0" dirty="0">
                          <a:solidFill>
                            <a:schemeClr val="dk1"/>
                          </a:solidFill>
                          <a:latin typeface="+mn-lt"/>
                          <a:ea typeface="+mn-ea"/>
                          <a:cs typeface="+mn-cs"/>
                        </a:rPr>
                        <a:t>for:  </a:t>
                      </a:r>
                      <a:r>
                        <a:rPr lang="fr-FR" sz="2000" b="0" i="0" kern="1200" dirty="0">
                          <a:solidFill>
                            <a:schemeClr val="dk1"/>
                          </a:solidFill>
                          <a:effectLst/>
                          <a:latin typeface="+mn-lt"/>
                          <a:ea typeface="+mn-ea"/>
                          <a:cs typeface="+mn-cs"/>
                        </a:rPr>
                        <a:t>Une boucle simple qui incrémente un indice et accède aux éléments successifs par cet indice.</a:t>
                      </a:r>
                    </a:p>
                    <a:p>
                      <a:endParaRPr lang="fr-FR" sz="1800" b="0" i="0" kern="1200" dirty="0">
                        <a:solidFill>
                          <a:schemeClr val="dk1"/>
                        </a:solidFill>
                        <a:effectLst/>
                        <a:latin typeface="+mn-lt"/>
                        <a:ea typeface="+mn-ea"/>
                        <a:cs typeface="+mn-cs"/>
                      </a:endParaRPr>
                    </a:p>
                    <a:p>
                      <a:endParaRPr lang="en-US" sz="1800" b="1" i="0" u="none" strike="noStrike" kern="1200" baseline="0" dirty="0">
                        <a:solidFill>
                          <a:schemeClr val="dk1"/>
                        </a:solidFill>
                        <a:latin typeface="+mn-lt"/>
                        <a:ea typeface="+mn-ea"/>
                        <a:cs typeface="+mn-cs"/>
                      </a:endParaRPr>
                    </a:p>
                    <a:p>
                      <a:endParaRPr lang="en-US" sz="1800" b="1" i="0" u="none" strike="noStrike" kern="1200" baseline="0" dirty="0">
                        <a:solidFill>
                          <a:schemeClr val="dk1"/>
                        </a:solidFill>
                        <a:latin typeface="+mn-lt"/>
                        <a:ea typeface="+mn-ea"/>
                        <a:cs typeface="+mn-cs"/>
                      </a:endParaRPr>
                    </a:p>
                    <a:p>
                      <a:endParaRPr lang="en-US" sz="1800" b="1" i="0" u="none" strike="noStrike" kern="1200" baseline="0" dirty="0">
                        <a:solidFill>
                          <a:schemeClr val="dk1"/>
                        </a:solidFill>
                        <a:latin typeface="+mn-lt"/>
                        <a:ea typeface="+mn-ea"/>
                        <a:cs typeface="+mn-cs"/>
                      </a:endParaRPr>
                    </a:p>
                    <a:p>
                      <a:endParaRPr lang="en-US" sz="1800" b="1" i="0" u="none" strike="noStrike" kern="1200" baseline="0" dirty="0">
                        <a:solidFill>
                          <a:schemeClr val="dk1"/>
                        </a:solidFill>
                        <a:latin typeface="+mn-lt"/>
                        <a:ea typeface="+mn-ea"/>
                        <a:cs typeface="+mn-cs"/>
                      </a:endParaRPr>
                    </a:p>
                    <a:p>
                      <a:endParaRPr lang="en-US" sz="2000" b="1" i="0" u="none" strike="noStrike" kern="1200" baseline="0" dirty="0">
                        <a:solidFill>
                          <a:schemeClr val="dk1"/>
                        </a:solidFill>
                        <a:latin typeface="+mn-lt"/>
                        <a:ea typeface="+mn-ea"/>
                        <a:cs typeface="+mn-cs"/>
                      </a:endParaRPr>
                    </a:p>
                    <a:p>
                      <a:pPr marL="342900" lvl="0" indent="-342900" algn="l" defTabSz="914400" rtl="0" eaLnBrk="1" latinLnBrk="0" hangingPunct="1">
                        <a:buClr>
                          <a:schemeClr val="tx2"/>
                        </a:buClr>
                        <a:buFont typeface="Symbol" panose="05050102010706020507" pitchFamily="18" charset="2"/>
                        <a:buChar char="·"/>
                      </a:pPr>
                      <a:r>
                        <a:rPr lang="fr-FR" sz="2000" b="0" i="0" u="none" strike="noStrike" kern="1200" baseline="0" dirty="0">
                          <a:solidFill>
                            <a:schemeClr val="dk1"/>
                          </a:solidFill>
                          <a:latin typeface="+mn-lt"/>
                          <a:ea typeface="+mn-ea"/>
                          <a:cs typeface="+mn-cs"/>
                        </a:rPr>
                        <a:t>Boucle for in : a boucle for in est l'équivalent de la boucle </a:t>
                      </a:r>
                      <a:r>
                        <a:rPr lang="fr-FR" sz="2000" b="0" i="0" u="none" strike="noStrike" kern="1200" baseline="0" dirty="0" err="1">
                          <a:solidFill>
                            <a:schemeClr val="dk1"/>
                          </a:solidFill>
                          <a:latin typeface="+mn-lt"/>
                          <a:ea typeface="+mn-ea"/>
                          <a:cs typeface="+mn-cs"/>
                        </a:rPr>
                        <a:t>foreach</a:t>
                      </a:r>
                      <a:r>
                        <a:rPr lang="fr-FR" sz="2000" b="0" i="0" u="none" strike="noStrike" kern="1200" baseline="0" dirty="0">
                          <a:solidFill>
                            <a:schemeClr val="dk1"/>
                          </a:solidFill>
                          <a:latin typeface="+mn-lt"/>
                          <a:ea typeface="+mn-ea"/>
                          <a:cs typeface="+mn-cs"/>
                        </a:rPr>
                        <a:t> du PHP </a:t>
                      </a:r>
                    </a:p>
                    <a:p>
                      <a:pPr marL="0" lvl="0" indent="0" algn="l" defTabSz="914400" rtl="0" eaLnBrk="1" latinLnBrk="0" hangingPunct="1">
                        <a:buFont typeface="Wingdings" pitchFamily="2" charset="2"/>
                        <a:buNone/>
                      </a:pPr>
                      <a:r>
                        <a:rPr lang="fr-FR" sz="1800" b="0" i="0" u="none" strike="noStrike" kern="1200" baseline="0" dirty="0">
                          <a:solidFill>
                            <a:schemeClr val="dk1"/>
                          </a:solidFill>
                          <a:effectLst/>
                          <a:latin typeface="+mn-lt"/>
                          <a:ea typeface="+mn-ea"/>
                          <a:cs typeface="+mn-cs"/>
                        </a:rPr>
                        <a:t>         </a:t>
                      </a:r>
                    </a:p>
                    <a:p>
                      <a:pPr marL="0" lvl="0" indent="0" algn="l" defTabSz="914400" rtl="0" eaLnBrk="1" latinLnBrk="0" hangingPunct="1">
                        <a:buFont typeface="Wingdings" pitchFamily="2" charset="2"/>
                        <a:buNone/>
                      </a:pPr>
                      <a:endParaRPr lang="fr-FR" sz="1800" b="0" i="0" u="none" strike="noStrike" kern="1200" baseline="0" dirty="0">
                        <a:solidFill>
                          <a:schemeClr val="dk1"/>
                        </a:solidFill>
                        <a:effectLst/>
                        <a:latin typeface="+mn-lt"/>
                        <a:ea typeface="+mn-ea"/>
                        <a:cs typeface="+mn-cs"/>
                      </a:endParaRPr>
                    </a:p>
                    <a:p>
                      <a:pPr marL="0" lvl="0" indent="0" algn="l" defTabSz="914400" rtl="0" eaLnBrk="1" latinLnBrk="0" hangingPunct="1">
                        <a:buFont typeface="Wingdings" pitchFamily="2" charset="2"/>
                        <a:buNone/>
                      </a:pPr>
                      <a:endParaRPr lang="fr-FR" sz="1800" b="0" i="0" u="none" strike="noStrike" kern="1200" baseline="0" dirty="0">
                        <a:solidFill>
                          <a:schemeClr val="dk1"/>
                        </a:solidFill>
                        <a:effectLst/>
                        <a:latin typeface="+mn-lt"/>
                        <a:ea typeface="+mn-ea"/>
                        <a:cs typeface="+mn-cs"/>
                      </a:endParaRPr>
                    </a:p>
                    <a:p>
                      <a:pPr marL="0" lvl="0" indent="0" algn="l" defTabSz="914400" rtl="0" eaLnBrk="1" latinLnBrk="0" hangingPunct="1">
                        <a:buFont typeface="Wingdings" pitchFamily="2" charset="2"/>
                        <a:buNone/>
                      </a:pPr>
                      <a:endParaRPr lang="fr-FR" sz="1800" b="0" i="0" u="none" strike="noStrike" kern="1200" baseline="0" dirty="0">
                        <a:solidFill>
                          <a:schemeClr val="dk1"/>
                        </a:solidFill>
                        <a:effectLst/>
                        <a:latin typeface="+mn-lt"/>
                        <a:ea typeface="+mn-ea"/>
                        <a:cs typeface="+mn-cs"/>
                      </a:endParaRPr>
                    </a:p>
                    <a:p>
                      <a:pPr marL="0" lvl="0" indent="0" algn="l" defTabSz="914400" rtl="0" eaLnBrk="1" latinLnBrk="0" hangingPunct="1">
                        <a:buFont typeface="Wingdings" pitchFamily="2" charset="2"/>
                        <a:buNone/>
                      </a:pPr>
                      <a:endParaRPr lang="fr-FR" sz="1800" b="0" i="0" u="none" strike="noStrike" kern="1200" baseline="0" dirty="0">
                        <a:solidFill>
                          <a:schemeClr val="dk1"/>
                        </a:solidFill>
                        <a:effectLst/>
                        <a:latin typeface="+mn-lt"/>
                        <a:ea typeface="+mn-ea"/>
                        <a:cs typeface="+mn-cs"/>
                      </a:endParaRPr>
                    </a:p>
                    <a:p>
                      <a:pPr marL="0" lvl="0" indent="0" algn="l" defTabSz="914400" rtl="0" eaLnBrk="1" latinLnBrk="0" hangingPunct="1">
                        <a:buFont typeface="Wingdings" pitchFamily="2" charset="2"/>
                        <a:buNone/>
                      </a:pPr>
                      <a:endParaRPr lang="fr-FR" sz="1800" b="0" i="0" u="none" strike="noStrike" kern="1200" baseline="0" dirty="0">
                        <a:solidFill>
                          <a:schemeClr val="dk1"/>
                        </a:solidFill>
                        <a:effectLst/>
                        <a:latin typeface="+mn-lt"/>
                        <a:ea typeface="+mn-ea"/>
                        <a:cs typeface="+mn-cs"/>
                      </a:endParaRPr>
                    </a:p>
                    <a:p>
                      <a:pPr marL="342900" lvl="0" indent="-342900" algn="l" defTabSz="914400" rtl="0" eaLnBrk="1" latinLnBrk="0" hangingPunct="1">
                        <a:buClr>
                          <a:schemeClr val="tx2"/>
                        </a:buClr>
                        <a:buFont typeface="Symbol" panose="05050102010706020507" pitchFamily="18" charset="2"/>
                        <a:buChar char="·"/>
                      </a:pPr>
                      <a:r>
                        <a:rPr lang="fr-FR" sz="2000" b="0" i="0" u="none" strike="noStrike" kern="1200" baseline="0" dirty="0">
                          <a:solidFill>
                            <a:schemeClr val="dk1"/>
                          </a:solidFill>
                          <a:latin typeface="+mn-lt"/>
                          <a:ea typeface="+mn-ea"/>
                          <a:cs typeface="+mn-cs"/>
                        </a:rPr>
                        <a:t>itération avec for in ne parcourt que les éléments « définis »</a:t>
                      </a:r>
                      <a:endParaRPr lang="en-US" sz="2000" b="0" i="0" u="none" strike="noStrike" kern="1200" baseline="0" dirty="0">
                        <a:solidFill>
                          <a:schemeClr val="dk1"/>
                        </a:solidFill>
                        <a:latin typeface="+mn-lt"/>
                        <a:ea typeface="+mn-ea"/>
                        <a:cs typeface="+mn-cs"/>
                      </a:endParaRPr>
                    </a:p>
                  </a:txBody>
                  <a:tcPr>
                    <a:solidFill>
                      <a:schemeClr val="bg1"/>
                    </a:solidFill>
                  </a:tcPr>
                </a:tc>
                <a:extLst>
                  <a:ext uri="{0D108BD9-81ED-4DB2-BD59-A6C34878D82A}">
                    <a16:rowId xmlns:a16="http://schemas.microsoft.com/office/drawing/2014/main" val="10001"/>
                  </a:ext>
                </a:extLst>
              </a:tr>
            </a:tbl>
          </a:graphicData>
        </a:graphic>
      </p:graphicFrame>
      <p:sp>
        <p:nvSpPr>
          <p:cNvPr id="3" name="Rounded Rectangle 2"/>
          <p:cNvSpPr/>
          <p:nvPr/>
        </p:nvSpPr>
        <p:spPr>
          <a:xfrm>
            <a:off x="3109993" y="2324100"/>
            <a:ext cx="4468241" cy="1252946"/>
          </a:xfrm>
          <a:prstGeom prst="roundRect">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r>
              <a:rPr lang="en-US" sz="1600" dirty="0" err="1">
                <a:solidFill>
                  <a:schemeClr val="accent1"/>
                </a:solidFill>
              </a:rPr>
              <a:t>tableau_entiers</a:t>
            </a:r>
            <a:r>
              <a:rPr lang="en-US" sz="1600" dirty="0">
                <a:solidFill>
                  <a:schemeClr val="accent1"/>
                </a:solidFill>
              </a:rPr>
              <a:t> = new Array(56,12,43,4,9);</a:t>
            </a:r>
          </a:p>
          <a:p>
            <a:r>
              <a:rPr lang="en-US" sz="1600" dirty="0" err="1">
                <a:solidFill>
                  <a:schemeClr val="accent1"/>
                </a:solidFill>
              </a:rPr>
              <a:t>tableau_entiers</a:t>
            </a:r>
            <a:r>
              <a:rPr lang="en-US" sz="1600" dirty="0">
                <a:solidFill>
                  <a:schemeClr val="accent1"/>
                </a:solidFill>
              </a:rPr>
              <a:t> = [56,12,43,4,9];</a:t>
            </a:r>
          </a:p>
          <a:p>
            <a:r>
              <a:rPr lang="en-US" sz="1600" dirty="0">
                <a:solidFill>
                  <a:schemeClr val="accent1"/>
                </a:solidFill>
              </a:rPr>
              <a:t>for (i=0;i&lt;</a:t>
            </a:r>
            <a:r>
              <a:rPr lang="en-US" sz="1600" dirty="0" err="1">
                <a:solidFill>
                  <a:schemeClr val="accent1"/>
                </a:solidFill>
              </a:rPr>
              <a:t>tableau_entiers.length;i</a:t>
            </a:r>
            <a:r>
              <a:rPr lang="en-US" sz="1600" dirty="0">
                <a:solidFill>
                  <a:schemeClr val="accent1"/>
                </a:solidFill>
              </a:rPr>
              <a:t>=i+1)</a:t>
            </a:r>
          </a:p>
          <a:p>
            <a:r>
              <a:rPr lang="en-US" sz="1600" dirty="0">
                <a:solidFill>
                  <a:schemeClr val="accent1"/>
                </a:solidFill>
              </a:rPr>
              <a:t>    </a:t>
            </a:r>
            <a:r>
              <a:rPr lang="en-US" sz="1600" dirty="0" err="1">
                <a:solidFill>
                  <a:schemeClr val="accent1"/>
                </a:solidFill>
              </a:rPr>
              <a:t>document.writeln</a:t>
            </a:r>
            <a:r>
              <a:rPr lang="en-US" sz="1600" dirty="0">
                <a:solidFill>
                  <a:schemeClr val="accent1"/>
                </a:solidFill>
              </a:rPr>
              <a:t>(</a:t>
            </a:r>
            <a:r>
              <a:rPr lang="en-US" sz="1600" dirty="0" err="1">
                <a:solidFill>
                  <a:schemeClr val="accent1"/>
                </a:solidFill>
              </a:rPr>
              <a:t>tableau_entiers</a:t>
            </a:r>
            <a:r>
              <a:rPr lang="en-US" sz="1600" dirty="0">
                <a:solidFill>
                  <a:schemeClr val="accent1"/>
                </a:solidFill>
              </a:rPr>
              <a:t>[i]);</a:t>
            </a:r>
          </a:p>
        </p:txBody>
      </p:sp>
      <p:sp>
        <p:nvSpPr>
          <p:cNvPr id="13" name="Rounded Rectangle 12"/>
          <p:cNvSpPr/>
          <p:nvPr/>
        </p:nvSpPr>
        <p:spPr>
          <a:xfrm>
            <a:off x="3089766" y="4115185"/>
            <a:ext cx="4488467" cy="1252946"/>
          </a:xfrm>
          <a:prstGeom prst="roundRect">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lvl="0"/>
            <a:r>
              <a:rPr lang="en-US" sz="1600" dirty="0" err="1">
                <a:solidFill>
                  <a:schemeClr val="accent1"/>
                </a:solidFill>
              </a:rPr>
              <a:t>tableau_entiers</a:t>
            </a:r>
            <a:r>
              <a:rPr lang="en-US" sz="1600" dirty="0">
                <a:solidFill>
                  <a:schemeClr val="accent1"/>
                </a:solidFill>
              </a:rPr>
              <a:t> = new Array(56,12,43,4,9);</a:t>
            </a:r>
          </a:p>
          <a:p>
            <a:pPr lvl="0"/>
            <a:r>
              <a:rPr lang="en-US" sz="1600" dirty="0" err="1">
                <a:solidFill>
                  <a:schemeClr val="accent1"/>
                </a:solidFill>
              </a:rPr>
              <a:t>tableau_entiers</a:t>
            </a:r>
            <a:r>
              <a:rPr lang="en-US" sz="1600" dirty="0">
                <a:solidFill>
                  <a:schemeClr val="accent1"/>
                </a:solidFill>
              </a:rPr>
              <a:t> = [56,12,43,4,9];</a:t>
            </a:r>
          </a:p>
          <a:p>
            <a:pPr lvl="0"/>
            <a:r>
              <a:rPr lang="en-US" sz="1600" dirty="0">
                <a:solidFill>
                  <a:schemeClr val="accent1"/>
                </a:solidFill>
              </a:rPr>
              <a:t>for (</a:t>
            </a:r>
            <a:r>
              <a:rPr lang="en-US" sz="1600" dirty="0" err="1">
                <a:solidFill>
                  <a:schemeClr val="accent1"/>
                </a:solidFill>
              </a:rPr>
              <a:t>var</a:t>
            </a:r>
            <a:r>
              <a:rPr lang="en-US" sz="1600" dirty="0">
                <a:solidFill>
                  <a:schemeClr val="accent1"/>
                </a:solidFill>
              </a:rPr>
              <a:t> i in </a:t>
            </a:r>
            <a:r>
              <a:rPr lang="en-US" sz="1600" dirty="0" err="1">
                <a:solidFill>
                  <a:schemeClr val="accent1"/>
                </a:solidFill>
              </a:rPr>
              <a:t>tableau_entiers</a:t>
            </a:r>
            <a:r>
              <a:rPr lang="en-US" sz="1600" dirty="0">
                <a:solidFill>
                  <a:schemeClr val="accent1"/>
                </a:solidFill>
              </a:rPr>
              <a:t>)</a:t>
            </a:r>
          </a:p>
          <a:p>
            <a:pPr lvl="1"/>
            <a:r>
              <a:rPr lang="en-US" sz="1600" dirty="0">
                <a:solidFill>
                  <a:schemeClr val="accent1"/>
                </a:solidFill>
              </a:rPr>
              <a:t>    </a:t>
            </a:r>
            <a:r>
              <a:rPr lang="en-US" sz="1600" dirty="0" err="1">
                <a:solidFill>
                  <a:schemeClr val="accent1"/>
                </a:solidFill>
              </a:rPr>
              <a:t>document.writeln</a:t>
            </a:r>
            <a:r>
              <a:rPr lang="en-US" sz="1600" dirty="0">
                <a:solidFill>
                  <a:schemeClr val="accent1"/>
                </a:solidFill>
              </a:rPr>
              <a:t>(</a:t>
            </a:r>
            <a:r>
              <a:rPr lang="en-US" sz="1600" dirty="0" err="1">
                <a:solidFill>
                  <a:schemeClr val="accent1"/>
                </a:solidFill>
              </a:rPr>
              <a:t>tableau_entiers</a:t>
            </a:r>
            <a:r>
              <a:rPr lang="en-US" sz="1600" dirty="0">
                <a:solidFill>
                  <a:schemeClr val="accent1"/>
                </a:solidFill>
              </a:rPr>
              <a:t>[i]);</a:t>
            </a:r>
          </a:p>
        </p:txBody>
      </p:sp>
      <p:sp>
        <p:nvSpPr>
          <p:cNvPr id="10" name="TextBox 9">
            <a:extLst>
              <a:ext uri="{FF2B5EF4-FFF2-40B4-BE49-F238E27FC236}">
                <a16:creationId xmlns:a16="http://schemas.microsoft.com/office/drawing/2014/main" id="{EC5B0A45-0AC1-466E-A40B-2B9FD16292D8}"/>
              </a:ext>
            </a:extLst>
          </p:cNvPr>
          <p:cNvSpPr txBox="1"/>
          <p:nvPr/>
        </p:nvSpPr>
        <p:spPr>
          <a:xfrm>
            <a:off x="1849917" y="161472"/>
            <a:ext cx="4569939" cy="594906"/>
          </a:xfrm>
          <a:prstGeom prst="rect">
            <a:avLst/>
          </a:prstGeom>
          <a:noFill/>
        </p:spPr>
        <p:txBody>
          <a:bodyPr wrap="square">
            <a:spAutoFit/>
          </a:bodyPr>
          <a:lstStyle/>
          <a:p>
            <a:r>
              <a:rPr lang="en-US" sz="3266" b="1" dirty="0">
                <a:solidFill>
                  <a:prstClr val="black">
                    <a:lumMod val="50000"/>
                    <a:lumOff val="50000"/>
                  </a:prstClr>
                </a:solidFill>
                <a:latin typeface="Times New Roman" pitchFamily="18" charset="0"/>
                <a:cs typeface="Times New Roman" pitchFamily="18" charset="0"/>
              </a:rPr>
              <a:t>Tableaux</a:t>
            </a:r>
            <a:endParaRPr lang="en-US" sz="3266" b="1" dirty="0"/>
          </a:p>
        </p:txBody>
      </p:sp>
    </p:spTree>
    <p:extLst>
      <p:ext uri="{BB962C8B-B14F-4D97-AF65-F5344CB8AC3E}">
        <p14:creationId xmlns:p14="http://schemas.microsoft.com/office/powerpoint/2010/main" val="25201589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33600" y="1905000"/>
            <a:ext cx="3200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p:cNvGraphicFramePr>
            <a:graphicFrameLocks noGrp="1"/>
          </p:cNvGraphicFramePr>
          <p:nvPr>
            <p:extLst/>
          </p:nvPr>
        </p:nvGraphicFramePr>
        <p:xfrm>
          <a:off x="1752601" y="914400"/>
          <a:ext cx="8763000" cy="5183201"/>
        </p:xfrm>
        <a:graphic>
          <a:graphicData uri="http://schemas.openxmlformats.org/drawingml/2006/table">
            <a:tbl>
              <a:tblPr firstRow="1" bandRow="1">
                <a:tableStyleId>{7DF18680-E054-41AD-8BC1-D1AEF772440D}</a:tableStyleId>
              </a:tblPr>
              <a:tblGrid>
                <a:gridCol w="8763000">
                  <a:extLst>
                    <a:ext uri="{9D8B030D-6E8A-4147-A177-3AD203B41FA5}">
                      <a16:colId xmlns:a16="http://schemas.microsoft.com/office/drawing/2014/main" val="20000"/>
                    </a:ext>
                  </a:extLst>
                </a:gridCol>
              </a:tblGrid>
              <a:tr h="561681">
                <a:tc>
                  <a:txBody>
                    <a:bodyPr/>
                    <a:lstStyle/>
                    <a:p>
                      <a:r>
                        <a:rPr lang="en-US" sz="2200" b="1" u="none" strike="noStrike" kern="1200" baseline="0" dirty="0">
                          <a:solidFill>
                            <a:schemeClr val="tx1"/>
                          </a:solidFill>
                        </a:rPr>
                        <a:t>Tableaux </a:t>
                      </a:r>
                      <a:r>
                        <a:rPr lang="fr-FR" sz="2200" b="1" u="none" strike="noStrike" kern="1200" baseline="0" noProof="0" dirty="0">
                          <a:solidFill>
                            <a:schemeClr val="tx1"/>
                          </a:solidFill>
                        </a:rPr>
                        <a:t>multi-dimensionnels</a:t>
                      </a:r>
                      <a:endParaRPr lang="fr-FR" sz="2200" noProof="0" dirty="0">
                        <a:solidFill>
                          <a:schemeClr val="tx1"/>
                        </a:solidFill>
                      </a:endParaRPr>
                    </a:p>
                  </a:txBody>
                  <a:tcPr>
                    <a:solidFill>
                      <a:schemeClr val="accent5">
                        <a:lumMod val="20000"/>
                        <a:lumOff val="80000"/>
                      </a:schemeClr>
                    </a:solidFill>
                  </a:tcPr>
                </a:tc>
                <a:extLst>
                  <a:ext uri="{0D108BD9-81ED-4DB2-BD59-A6C34878D82A}">
                    <a16:rowId xmlns:a16="http://schemas.microsoft.com/office/drawing/2014/main" val="10000"/>
                  </a:ext>
                </a:extLst>
              </a:tr>
              <a:tr h="4621520">
                <a:tc>
                  <a:txBody>
                    <a:bodyPr/>
                    <a:lstStyle/>
                    <a:p>
                      <a:pPr marL="342900" indent="-342900">
                        <a:buClr>
                          <a:schemeClr val="tx2"/>
                        </a:buClr>
                        <a:buFont typeface="Symbol" panose="05050102010706020507" pitchFamily="18" charset="2"/>
                        <a:buChar char="·"/>
                      </a:pPr>
                      <a:r>
                        <a:rPr lang="fr-FR" sz="2000" b="0" u="none" strike="noStrike" kern="1200" baseline="0" dirty="0">
                          <a:solidFill>
                            <a:schemeClr val="dk1"/>
                          </a:solidFill>
                        </a:rPr>
                        <a:t>il s’agit de tableaux de tableaux</a:t>
                      </a:r>
                    </a:p>
                    <a:p>
                      <a:pPr marL="342900" indent="-342900">
                        <a:buClr>
                          <a:schemeClr val="tx2"/>
                        </a:buClr>
                        <a:buFont typeface="Symbol" panose="05050102010706020507" pitchFamily="18" charset="2"/>
                        <a:buChar char="·"/>
                      </a:pPr>
                      <a:r>
                        <a:rPr lang="fr-FR" sz="2000" b="0" u="none" strike="noStrike" kern="1200" baseline="0" dirty="0">
                          <a:solidFill>
                            <a:schemeClr val="dk1"/>
                          </a:solidFill>
                        </a:rPr>
                        <a:t>chacun des tableaux  éléments peut avoir sa propre « taille »</a:t>
                      </a:r>
                      <a:endParaRPr lang="en-US" sz="2000" b="1" u="none" strike="noStrike" kern="1200" baseline="0" dirty="0">
                        <a:solidFill>
                          <a:schemeClr val="dk1"/>
                        </a:solidFill>
                      </a:endParaRPr>
                    </a:p>
                    <a:p>
                      <a:endParaRPr lang="en-US" sz="1800" b="1" u="none" strike="noStrike" kern="1200" baseline="0" dirty="0">
                        <a:solidFill>
                          <a:schemeClr val="dk1"/>
                        </a:solidFill>
                      </a:endParaRPr>
                    </a:p>
                    <a:p>
                      <a:endParaRPr lang="en-US" sz="1800" b="1" u="none" strike="noStrike" kern="1200" baseline="0" dirty="0">
                        <a:solidFill>
                          <a:schemeClr val="dk1"/>
                        </a:solidFill>
                      </a:endParaRPr>
                    </a:p>
                    <a:p>
                      <a:endParaRPr lang="en-US" sz="1800" b="1" u="none" strike="noStrike" kern="1200" baseline="0" dirty="0">
                        <a:solidFill>
                          <a:schemeClr val="dk1"/>
                        </a:solidFill>
                      </a:endParaRPr>
                    </a:p>
                    <a:p>
                      <a:endParaRPr lang="en-US" sz="1800" b="1" u="none" strike="noStrike" kern="1200" baseline="0" dirty="0">
                        <a:solidFill>
                          <a:schemeClr val="dk1"/>
                        </a:solidFill>
                      </a:endParaRPr>
                    </a:p>
                    <a:p>
                      <a:endParaRPr lang="en-US" sz="1800" b="1" u="none" strike="noStrike" kern="1200" baseline="0" dirty="0">
                        <a:solidFill>
                          <a:schemeClr val="dk1"/>
                        </a:solidFill>
                      </a:endParaRPr>
                    </a:p>
                    <a:p>
                      <a:endParaRPr lang="en-US" sz="1800" b="1" u="none" strike="noStrike" kern="1200" baseline="0" dirty="0">
                        <a:solidFill>
                          <a:schemeClr val="dk1"/>
                        </a:solidFill>
                      </a:endParaRPr>
                    </a:p>
                    <a:p>
                      <a:endParaRPr lang="en-US" sz="1800" b="1" u="none" strike="noStrike" kern="1200" baseline="0" dirty="0">
                        <a:solidFill>
                          <a:schemeClr val="dk1"/>
                        </a:solidFill>
                      </a:endParaRPr>
                    </a:p>
                    <a:p>
                      <a:pPr marL="0" lvl="0" indent="0" algn="l" defTabSz="914400" rtl="0" eaLnBrk="1" latinLnBrk="0" hangingPunct="1">
                        <a:buFont typeface="Wingdings" pitchFamily="2" charset="2"/>
                        <a:buNone/>
                      </a:pPr>
                      <a:r>
                        <a:rPr lang="fr-FR" sz="1800" b="0" u="none" strike="noStrike" kern="1200" baseline="0" dirty="0">
                          <a:solidFill>
                            <a:schemeClr val="dk1"/>
                          </a:solidFill>
                          <a:effectLst/>
                        </a:rPr>
                        <a:t>         </a:t>
                      </a:r>
                    </a:p>
                    <a:p>
                      <a:pPr marL="0" lvl="0" indent="0" algn="l" defTabSz="914400" rtl="0" eaLnBrk="1" latinLnBrk="0" hangingPunct="1">
                        <a:buFont typeface="Wingdings" pitchFamily="2" charset="2"/>
                        <a:buNone/>
                      </a:pPr>
                      <a:endParaRPr lang="fr-FR" sz="1800" b="0" u="none" strike="noStrike" kern="1200" baseline="0" dirty="0">
                        <a:solidFill>
                          <a:schemeClr val="dk1"/>
                        </a:solidFill>
                        <a:effectLst/>
                      </a:endParaRPr>
                    </a:p>
                    <a:p>
                      <a:pPr marL="0" lvl="0" indent="0" algn="l" defTabSz="914400" rtl="0" eaLnBrk="1" latinLnBrk="0" hangingPunct="1">
                        <a:buFont typeface="Wingdings" pitchFamily="2" charset="2"/>
                        <a:buNone/>
                      </a:pPr>
                      <a:endParaRPr lang="fr-FR" sz="1800" b="0" u="none" strike="noStrike" kern="1200" baseline="0" dirty="0">
                        <a:solidFill>
                          <a:schemeClr val="dk1"/>
                        </a:solidFill>
                        <a:effectLst/>
                      </a:endParaRPr>
                    </a:p>
                    <a:p>
                      <a:pPr marL="0" lvl="0" indent="0" algn="l" defTabSz="914400" rtl="0" eaLnBrk="1" latinLnBrk="0" hangingPunct="1">
                        <a:buFont typeface="Wingdings" pitchFamily="2" charset="2"/>
                        <a:buNone/>
                      </a:pPr>
                      <a:endParaRPr lang="fr-FR" sz="1800" b="0" u="none" strike="noStrike" kern="1200" baseline="0" dirty="0">
                        <a:solidFill>
                          <a:schemeClr val="dk1"/>
                        </a:solidFill>
                        <a:effectLst/>
                      </a:endParaRPr>
                    </a:p>
                    <a:p>
                      <a:pPr marL="0" lvl="0" indent="0" algn="l" defTabSz="914400" rtl="0" eaLnBrk="1" latinLnBrk="0" hangingPunct="1">
                        <a:buFont typeface="Wingdings" pitchFamily="2" charset="2"/>
                        <a:buNone/>
                      </a:pPr>
                      <a:endParaRPr lang="fr-FR" sz="1800" b="0" i="0" u="none" strike="noStrike" kern="1200" baseline="0" dirty="0">
                        <a:solidFill>
                          <a:schemeClr val="dk1"/>
                        </a:solidFill>
                        <a:effectLst/>
                        <a:latin typeface="+mn-lt"/>
                        <a:ea typeface="+mn-ea"/>
                        <a:cs typeface="+mn-cs"/>
                      </a:endParaRPr>
                    </a:p>
                  </a:txBody>
                  <a:tcPr>
                    <a:solidFill>
                      <a:schemeClr val="bg1"/>
                    </a:solidFill>
                  </a:tcPr>
                </a:tc>
                <a:extLst>
                  <a:ext uri="{0D108BD9-81ED-4DB2-BD59-A6C34878D82A}">
                    <a16:rowId xmlns:a16="http://schemas.microsoft.com/office/drawing/2014/main" val="10001"/>
                  </a:ext>
                </a:extLst>
              </a:tr>
            </a:tbl>
          </a:graphicData>
        </a:graphic>
      </p:graphicFrame>
      <p:sp>
        <p:nvSpPr>
          <p:cNvPr id="3" name="Rounded Rectangle 2"/>
          <p:cNvSpPr/>
          <p:nvPr/>
        </p:nvSpPr>
        <p:spPr>
          <a:xfrm>
            <a:off x="1905002" y="2150673"/>
            <a:ext cx="8458200" cy="1943100"/>
          </a:xfrm>
          <a:prstGeom prst="roundRect">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r>
              <a:rPr lang="en-US" sz="1633" b="1" dirty="0">
                <a:solidFill>
                  <a:schemeClr val="tx1"/>
                </a:solidFill>
              </a:rPr>
              <a:t>Example1: </a:t>
            </a:r>
          </a:p>
          <a:p>
            <a:r>
              <a:rPr lang="en-US" sz="1633" b="1" dirty="0" err="1">
                <a:solidFill>
                  <a:schemeClr val="accent1"/>
                </a:solidFill>
              </a:rPr>
              <a:t>var</a:t>
            </a:r>
            <a:r>
              <a:rPr lang="en-US" sz="1633" b="1" dirty="0">
                <a:solidFill>
                  <a:schemeClr val="accent1"/>
                </a:solidFill>
              </a:rPr>
              <a:t> </a:t>
            </a:r>
            <a:r>
              <a:rPr lang="en-US" sz="1633" dirty="0">
                <a:solidFill>
                  <a:schemeClr val="accent1"/>
                </a:solidFill>
              </a:rPr>
              <a:t>tab= [[5 , 7], [1, 4], [12 ,6]];</a:t>
            </a:r>
          </a:p>
          <a:p>
            <a:r>
              <a:rPr lang="en-US" sz="1633" dirty="0">
                <a:solidFill>
                  <a:schemeClr val="accent1"/>
                </a:solidFill>
              </a:rPr>
              <a:t>tab. length ; // -&gt; 3</a:t>
            </a:r>
          </a:p>
          <a:p>
            <a:r>
              <a:rPr lang="en-US" sz="1633" dirty="0">
                <a:solidFill>
                  <a:schemeClr val="accent1"/>
                </a:solidFill>
              </a:rPr>
              <a:t>tab [0][0]; // -&gt; 5</a:t>
            </a:r>
          </a:p>
          <a:p>
            <a:r>
              <a:rPr lang="en-US" sz="1633" dirty="0">
                <a:solidFill>
                  <a:schemeClr val="accent1"/>
                </a:solidFill>
              </a:rPr>
              <a:t>tab[1]. length ; // -&gt; 2</a:t>
            </a:r>
          </a:p>
          <a:p>
            <a:r>
              <a:rPr lang="en-US" sz="1633" dirty="0">
                <a:solidFill>
                  <a:schemeClr val="accent1"/>
                </a:solidFill>
              </a:rPr>
              <a:t>tab[0]; // -&gt; [5 ,7]</a:t>
            </a:r>
          </a:p>
          <a:p>
            <a:r>
              <a:rPr lang="en-US" sz="1633" b="1" dirty="0" err="1">
                <a:solidFill>
                  <a:schemeClr val="accent1"/>
                </a:solidFill>
              </a:rPr>
              <a:t>var</a:t>
            </a:r>
            <a:r>
              <a:rPr lang="en-US" sz="1633" b="1" dirty="0">
                <a:solidFill>
                  <a:schemeClr val="accent1"/>
                </a:solidFill>
              </a:rPr>
              <a:t> </a:t>
            </a:r>
            <a:r>
              <a:rPr lang="en-US" sz="1633" dirty="0" err="1">
                <a:solidFill>
                  <a:schemeClr val="accent1"/>
                </a:solidFill>
              </a:rPr>
              <a:t>ttt</a:t>
            </a:r>
            <a:r>
              <a:rPr lang="en-US" sz="1633" dirty="0">
                <a:solidFill>
                  <a:schemeClr val="accent1"/>
                </a:solidFill>
              </a:rPr>
              <a:t> = [[ </a:t>
            </a:r>
            <a:r>
              <a:rPr lang="en-US" sz="1633" b="1" dirty="0">
                <a:solidFill>
                  <a:schemeClr val="accent1"/>
                </a:solidFill>
              </a:rPr>
              <a:t>true </a:t>
            </a:r>
            <a:r>
              <a:rPr lang="en-US" sz="1633" dirty="0">
                <a:solidFill>
                  <a:schemeClr val="accent1"/>
                </a:solidFill>
              </a:rPr>
              <a:t>], ["a", "b", "c"], [10 , -4]];</a:t>
            </a:r>
          </a:p>
        </p:txBody>
      </p:sp>
      <p:sp>
        <p:nvSpPr>
          <p:cNvPr id="13" name="Rounded Rectangle 12"/>
          <p:cNvSpPr/>
          <p:nvPr/>
        </p:nvSpPr>
        <p:spPr>
          <a:xfrm>
            <a:off x="1905002" y="4415891"/>
            <a:ext cx="8610599" cy="1681710"/>
          </a:xfrm>
          <a:prstGeom prst="roundRect">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r>
              <a:rPr lang="en-US" sz="1633" b="1" dirty="0">
                <a:solidFill>
                  <a:schemeClr val="tx1"/>
                </a:solidFill>
              </a:rPr>
              <a:t>Example2: </a:t>
            </a:r>
          </a:p>
          <a:p>
            <a:r>
              <a:rPr lang="en-US" sz="1633" b="1" dirty="0">
                <a:solidFill>
                  <a:schemeClr val="accent1"/>
                </a:solidFill>
              </a:rPr>
              <a:t>a = new Array(4);</a:t>
            </a:r>
          </a:p>
          <a:p>
            <a:r>
              <a:rPr lang="en-US" sz="1633" b="1" dirty="0">
                <a:solidFill>
                  <a:schemeClr val="accent1"/>
                </a:solidFill>
              </a:rPr>
              <a:t>for (i=0;i&lt;4;i=i+1) {</a:t>
            </a:r>
          </a:p>
          <a:p>
            <a:r>
              <a:rPr lang="en-US" sz="1633" b="1" dirty="0">
                <a:solidFill>
                  <a:schemeClr val="accent1"/>
                </a:solidFill>
              </a:rPr>
              <a:t> a[i] = new Array(4);</a:t>
            </a:r>
          </a:p>
          <a:p>
            <a:r>
              <a:rPr lang="en-US" sz="1633" b="1" dirty="0">
                <a:solidFill>
                  <a:schemeClr val="accent1"/>
                </a:solidFill>
              </a:rPr>
              <a:t> for (j=0;j&lt;4;j=j+1)</a:t>
            </a:r>
          </a:p>
          <a:p>
            <a:r>
              <a:rPr lang="en-US" sz="1633" b="1" dirty="0">
                <a:solidFill>
                  <a:schemeClr val="accent1"/>
                </a:solidFill>
              </a:rPr>
              <a:t> a[i][j] = </a:t>
            </a:r>
            <a:r>
              <a:rPr lang="en-US" sz="1633" b="1" dirty="0" err="1">
                <a:solidFill>
                  <a:schemeClr val="accent1"/>
                </a:solidFill>
              </a:rPr>
              <a:t>i+j</a:t>
            </a:r>
            <a:r>
              <a:rPr lang="en-US" sz="1633" b="1" dirty="0">
                <a:solidFill>
                  <a:schemeClr val="accent1"/>
                </a:solidFill>
              </a:rPr>
              <a:t>;</a:t>
            </a:r>
          </a:p>
          <a:p>
            <a:r>
              <a:rPr lang="en-US" sz="1633" b="1" dirty="0">
                <a:solidFill>
                  <a:schemeClr val="accent1"/>
                </a:solidFill>
              </a:rPr>
              <a:t>}</a:t>
            </a:r>
          </a:p>
        </p:txBody>
      </p:sp>
      <p:sp>
        <p:nvSpPr>
          <p:cNvPr id="10" name="TextBox 9">
            <a:extLst>
              <a:ext uri="{FF2B5EF4-FFF2-40B4-BE49-F238E27FC236}">
                <a16:creationId xmlns:a16="http://schemas.microsoft.com/office/drawing/2014/main" id="{7230ACE2-2625-462D-8D5B-85A4D1F50787}"/>
              </a:ext>
            </a:extLst>
          </p:cNvPr>
          <p:cNvSpPr txBox="1"/>
          <p:nvPr/>
        </p:nvSpPr>
        <p:spPr>
          <a:xfrm>
            <a:off x="1640361" y="125930"/>
            <a:ext cx="4569939" cy="594906"/>
          </a:xfrm>
          <a:prstGeom prst="rect">
            <a:avLst/>
          </a:prstGeom>
          <a:noFill/>
        </p:spPr>
        <p:txBody>
          <a:bodyPr wrap="square">
            <a:spAutoFit/>
          </a:bodyPr>
          <a:lstStyle/>
          <a:p>
            <a:r>
              <a:rPr lang="en-US" sz="3266" b="1" dirty="0">
                <a:solidFill>
                  <a:prstClr val="black">
                    <a:lumMod val="50000"/>
                    <a:lumOff val="50000"/>
                  </a:prstClr>
                </a:solidFill>
                <a:latin typeface="Times New Roman" pitchFamily="18" charset="0"/>
                <a:cs typeface="Times New Roman" pitchFamily="18" charset="0"/>
              </a:rPr>
              <a:t>Tableaux</a:t>
            </a:r>
            <a:endParaRPr lang="en-US" sz="3266" b="1" dirty="0"/>
          </a:p>
        </p:txBody>
      </p:sp>
    </p:spTree>
    <p:extLst>
      <p:ext uri="{BB962C8B-B14F-4D97-AF65-F5344CB8AC3E}">
        <p14:creationId xmlns:p14="http://schemas.microsoft.com/office/powerpoint/2010/main" val="23330532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33600" y="1905000"/>
            <a:ext cx="3200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p:cNvGraphicFramePr>
            <a:graphicFrameLocks noGrp="1"/>
          </p:cNvGraphicFramePr>
          <p:nvPr>
            <p:extLst/>
          </p:nvPr>
        </p:nvGraphicFramePr>
        <p:xfrm>
          <a:off x="1752601" y="914401"/>
          <a:ext cx="8763000" cy="5410200"/>
        </p:xfrm>
        <a:graphic>
          <a:graphicData uri="http://schemas.openxmlformats.org/drawingml/2006/table">
            <a:tbl>
              <a:tblPr firstRow="1" bandRow="1">
                <a:tableStyleId>{5FD0F851-EC5A-4D38-B0AD-8093EC10F338}</a:tableStyleId>
              </a:tblPr>
              <a:tblGrid>
                <a:gridCol w="8763000">
                  <a:extLst>
                    <a:ext uri="{9D8B030D-6E8A-4147-A177-3AD203B41FA5}">
                      <a16:colId xmlns:a16="http://schemas.microsoft.com/office/drawing/2014/main" val="20000"/>
                    </a:ext>
                  </a:extLst>
                </a:gridCol>
              </a:tblGrid>
              <a:tr h="586280">
                <a:tc>
                  <a:txBody>
                    <a:bodyPr/>
                    <a:lstStyle/>
                    <a:p>
                      <a:r>
                        <a:rPr lang="en-US" sz="2200" b="1" u="none" strike="noStrike" kern="1200" baseline="0" dirty="0">
                          <a:solidFill>
                            <a:schemeClr val="tx1"/>
                          </a:solidFill>
                        </a:rPr>
                        <a:t>Les tableaux </a:t>
                      </a:r>
                      <a:r>
                        <a:rPr lang="en-US" sz="2200" b="1" u="none" strike="noStrike" kern="1200" baseline="0" dirty="0" err="1">
                          <a:solidFill>
                            <a:schemeClr val="tx1"/>
                          </a:solidFill>
                        </a:rPr>
                        <a:t>associatifs</a:t>
                      </a:r>
                      <a:endParaRPr lang="en-US" sz="2200" b="1" dirty="0">
                        <a:solidFill>
                          <a:schemeClr val="tx1"/>
                        </a:solidFill>
                      </a:endParaRPr>
                    </a:p>
                  </a:txBody>
                  <a:tcPr>
                    <a:solidFill>
                      <a:schemeClr val="accent5">
                        <a:lumMod val="20000"/>
                        <a:lumOff val="80000"/>
                      </a:schemeClr>
                    </a:solidFill>
                  </a:tcPr>
                </a:tc>
                <a:extLst>
                  <a:ext uri="{0D108BD9-81ED-4DB2-BD59-A6C34878D82A}">
                    <a16:rowId xmlns:a16="http://schemas.microsoft.com/office/drawing/2014/main" val="10000"/>
                  </a:ext>
                </a:extLst>
              </a:tr>
              <a:tr h="4823920">
                <a:tc>
                  <a:txBody>
                    <a:bodyPr/>
                    <a:lstStyle/>
                    <a:p>
                      <a:endParaRPr lang="en-US" sz="1800" b="1" u="none" strike="noStrike" kern="1200" baseline="0" dirty="0">
                        <a:solidFill>
                          <a:schemeClr val="dk1"/>
                        </a:solidFill>
                      </a:endParaRPr>
                    </a:p>
                    <a:p>
                      <a:endParaRPr lang="en-US" sz="1800" b="1" u="none" strike="noStrike" kern="1200" baseline="0" dirty="0">
                        <a:solidFill>
                          <a:schemeClr val="dk1"/>
                        </a:solidFill>
                      </a:endParaRPr>
                    </a:p>
                    <a:p>
                      <a:endParaRPr lang="en-US" sz="1800" b="1" u="none" strike="noStrike" kern="1200" baseline="0" dirty="0">
                        <a:solidFill>
                          <a:schemeClr val="dk1"/>
                        </a:solidFill>
                      </a:endParaRPr>
                    </a:p>
                    <a:p>
                      <a:endParaRPr lang="en-US" sz="1800" b="1" u="none" strike="noStrike" kern="1200" baseline="0" dirty="0">
                        <a:solidFill>
                          <a:schemeClr val="dk1"/>
                        </a:solidFill>
                      </a:endParaRPr>
                    </a:p>
                    <a:p>
                      <a:endParaRPr lang="en-US" sz="1800" b="1" u="none" strike="noStrike" kern="1200" baseline="0" dirty="0">
                        <a:solidFill>
                          <a:schemeClr val="dk1"/>
                        </a:solidFill>
                      </a:endParaRPr>
                    </a:p>
                    <a:p>
                      <a:endParaRPr lang="en-US" sz="1800" b="1" u="none" strike="noStrike" kern="1200" baseline="0" dirty="0">
                        <a:solidFill>
                          <a:schemeClr val="dk1"/>
                        </a:solidFill>
                      </a:endParaRPr>
                    </a:p>
                    <a:p>
                      <a:endParaRPr lang="en-US" sz="1800" b="1" u="none" strike="noStrike" kern="1200" baseline="0" dirty="0">
                        <a:solidFill>
                          <a:schemeClr val="dk1"/>
                        </a:solidFill>
                      </a:endParaRPr>
                    </a:p>
                    <a:p>
                      <a:pPr marL="0" lvl="0" indent="0" algn="l" defTabSz="914400" rtl="0" eaLnBrk="1" latinLnBrk="0" hangingPunct="1">
                        <a:buFont typeface="Wingdings" pitchFamily="2" charset="2"/>
                        <a:buNone/>
                      </a:pPr>
                      <a:r>
                        <a:rPr lang="fr-FR" sz="1800" b="0" u="none" strike="noStrike" kern="1200" baseline="0" dirty="0">
                          <a:solidFill>
                            <a:schemeClr val="dk1"/>
                          </a:solidFill>
                          <a:effectLst/>
                        </a:rPr>
                        <a:t>         </a:t>
                      </a:r>
                    </a:p>
                    <a:p>
                      <a:pPr marL="0" lvl="0" indent="0" algn="l" defTabSz="914400" rtl="0" eaLnBrk="1" latinLnBrk="0" hangingPunct="1">
                        <a:buFont typeface="Wingdings" pitchFamily="2" charset="2"/>
                        <a:buNone/>
                      </a:pPr>
                      <a:endParaRPr lang="fr-FR" sz="1800" b="0" u="none" strike="noStrike" kern="1200" baseline="0" dirty="0">
                        <a:solidFill>
                          <a:schemeClr val="dk1"/>
                        </a:solidFill>
                        <a:effectLst/>
                      </a:endParaRPr>
                    </a:p>
                    <a:p>
                      <a:pPr marL="0" lvl="0" indent="0" algn="l" defTabSz="914400" rtl="0" eaLnBrk="1" latinLnBrk="0" hangingPunct="1">
                        <a:buFont typeface="Wingdings" pitchFamily="2" charset="2"/>
                        <a:buNone/>
                      </a:pPr>
                      <a:endParaRPr lang="fr-FR" sz="1800" b="0" u="none" strike="noStrike" kern="1200" baseline="0" dirty="0">
                        <a:solidFill>
                          <a:schemeClr val="dk1"/>
                        </a:solidFill>
                        <a:effectLst/>
                      </a:endParaRPr>
                    </a:p>
                    <a:p>
                      <a:pPr marL="0" lvl="0" indent="0" algn="l" defTabSz="914400" rtl="0" eaLnBrk="1" latinLnBrk="0" hangingPunct="1">
                        <a:buFont typeface="Wingdings" pitchFamily="2" charset="2"/>
                        <a:buNone/>
                      </a:pPr>
                      <a:endParaRPr lang="fr-FR" sz="1800" b="0" u="none" strike="noStrike" kern="1200" baseline="0" dirty="0">
                        <a:solidFill>
                          <a:schemeClr val="dk1"/>
                        </a:solidFill>
                        <a:effectLst/>
                      </a:endParaRPr>
                    </a:p>
                    <a:p>
                      <a:pPr marL="0" lvl="0" indent="0" algn="l" defTabSz="914400" rtl="0" eaLnBrk="1" latinLnBrk="0" hangingPunct="1">
                        <a:buFont typeface="Wingdings" pitchFamily="2" charset="2"/>
                        <a:buNone/>
                      </a:pPr>
                      <a:endParaRPr lang="fr-FR" sz="1800" b="0" i="0" u="none" strike="noStrike" kern="1200" baseline="0" dirty="0">
                        <a:solidFill>
                          <a:schemeClr val="dk1"/>
                        </a:solidFill>
                        <a:effectLst/>
                        <a:latin typeface="+mn-lt"/>
                        <a:ea typeface="+mn-ea"/>
                        <a:cs typeface="+mn-cs"/>
                      </a:endParaRPr>
                    </a:p>
                  </a:txBody>
                  <a:tcPr>
                    <a:solidFill>
                      <a:schemeClr val="bg1">
                        <a:alpha val="20000"/>
                      </a:schemeClr>
                    </a:solidFill>
                  </a:tcPr>
                </a:tc>
                <a:extLst>
                  <a:ext uri="{0D108BD9-81ED-4DB2-BD59-A6C34878D82A}">
                    <a16:rowId xmlns:a16="http://schemas.microsoft.com/office/drawing/2014/main" val="10001"/>
                  </a:ext>
                </a:extLst>
              </a:tr>
            </a:tbl>
          </a:graphicData>
        </a:graphic>
      </p:graphicFrame>
      <p:sp>
        <p:nvSpPr>
          <p:cNvPr id="3" name="Rounded Rectangle 2"/>
          <p:cNvSpPr/>
          <p:nvPr/>
        </p:nvSpPr>
        <p:spPr>
          <a:xfrm>
            <a:off x="1828801" y="1676400"/>
            <a:ext cx="8610598" cy="1981200"/>
          </a:xfrm>
          <a:prstGeom prst="roundRect">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r>
              <a:rPr lang="en-US" b="1" dirty="0"/>
              <a:t>Création1:</a:t>
            </a:r>
          </a:p>
          <a:p>
            <a:r>
              <a:rPr lang="en-US" dirty="0" err="1"/>
              <a:t>var</a:t>
            </a:r>
            <a:r>
              <a:rPr lang="en-US" dirty="0"/>
              <a:t> tableau = new Array();</a:t>
            </a:r>
          </a:p>
          <a:p>
            <a:r>
              <a:rPr lang="en-US" dirty="0"/>
              <a:t>tableau["un"] = "La premiere </a:t>
            </a:r>
            <a:r>
              <a:rPr lang="fr-FR" dirty="0"/>
              <a:t>chaîne </a:t>
            </a:r>
            <a:r>
              <a:rPr lang="en-US" dirty="0"/>
              <a:t>";</a:t>
            </a:r>
          </a:p>
          <a:p>
            <a:r>
              <a:rPr lang="fr-FR" dirty="0"/>
              <a:t>tableau["deux"] = "La deuxième chaîne ";</a:t>
            </a:r>
          </a:p>
          <a:p>
            <a:r>
              <a:rPr lang="fr-FR" dirty="0"/>
              <a:t>tableau["</a:t>
            </a:r>
            <a:r>
              <a:rPr lang="fr-FR" dirty="0" err="1"/>
              <a:t>tnt</a:t>
            </a:r>
            <a:r>
              <a:rPr lang="fr-FR" dirty="0"/>
              <a:t>"] = "Plein d'autres chaînes";</a:t>
            </a:r>
          </a:p>
          <a:p>
            <a:r>
              <a:rPr lang="en-US" dirty="0"/>
              <a:t>tableau["un"]</a:t>
            </a:r>
          </a:p>
          <a:p>
            <a:r>
              <a:rPr lang="en-US" dirty="0" err="1"/>
              <a:t>tableau.length</a:t>
            </a:r>
            <a:endParaRPr lang="en-US" dirty="0">
              <a:solidFill>
                <a:schemeClr val="tx1"/>
              </a:solidFill>
            </a:endParaRPr>
          </a:p>
        </p:txBody>
      </p:sp>
      <p:sp>
        <p:nvSpPr>
          <p:cNvPr id="13" name="Rounded Rectangle 12"/>
          <p:cNvSpPr/>
          <p:nvPr/>
        </p:nvSpPr>
        <p:spPr>
          <a:xfrm>
            <a:off x="1863635" y="4086497"/>
            <a:ext cx="8575765" cy="19812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r>
              <a:rPr lang="en-US" b="1" dirty="0"/>
              <a:t>Example 1: </a:t>
            </a:r>
            <a:endParaRPr lang="en-US" dirty="0"/>
          </a:p>
          <a:p>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famille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err="1">
                <a:solidFill>
                  <a:srgbClr val="000000"/>
                </a:solidFill>
                <a:latin typeface="Courier New" panose="02070309020205020404" pitchFamily="49" charset="0"/>
              </a:rPr>
              <a:t>pere</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a:t>
            </a:r>
            <a:r>
              <a:rPr lang="fr-FR" sz="1633" dirty="0" err="1">
                <a:solidFill>
                  <a:srgbClr val="808080"/>
                </a:solidFill>
                <a:latin typeface="Courier New" panose="02070309020205020404" pitchFamily="49" charset="0"/>
              </a:rPr>
              <a:t>robisson</a:t>
            </a:r>
            <a:r>
              <a:rPr lang="fr-FR" sz="1633" dirty="0">
                <a:solidFill>
                  <a:srgbClr val="808080"/>
                </a:solidFill>
                <a:latin typeface="Courier New" panose="02070309020205020404" pitchFamily="49" charset="0"/>
              </a:rPr>
              <a:t>'</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mère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a:t>
            </a:r>
            <a:r>
              <a:rPr lang="fr-FR" sz="1633" dirty="0" err="1">
                <a:solidFill>
                  <a:srgbClr val="808080"/>
                </a:solidFill>
                <a:latin typeface="Courier New" panose="02070309020205020404" pitchFamily="49" charset="0"/>
              </a:rPr>
              <a:t>gilda</a:t>
            </a:r>
            <a:r>
              <a:rPr lang="fr-FR" sz="1633" dirty="0">
                <a:solidFill>
                  <a:srgbClr val="808080"/>
                </a:solidFill>
                <a:latin typeface="Courier New" panose="02070309020205020404" pitchFamily="49" charset="0"/>
              </a:rPr>
              <a:t>'</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soeur</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'Laurence'</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frère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'Ludovic'</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cousin1</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'Guillaume'</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cousin2</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'Pauline'</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cousin3</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'Clarisse'</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b="1" i="1" dirty="0">
                <a:solidFill>
                  <a:srgbClr val="000080"/>
                </a:solidFill>
                <a:latin typeface="Courier New" panose="02070309020205020404" pitchFamily="49" charset="0"/>
              </a:rPr>
              <a:t>for</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id </a:t>
            </a:r>
            <a:r>
              <a:rPr lang="fr-FR" sz="1633" b="1" i="1" dirty="0">
                <a:solidFill>
                  <a:srgbClr val="000080"/>
                </a:solidFill>
                <a:latin typeface="Courier New" panose="02070309020205020404" pitchFamily="49" charset="0"/>
              </a:rPr>
              <a:t>in</a:t>
            </a:r>
            <a:r>
              <a:rPr lang="fr-FR" sz="1633" dirty="0">
                <a:solidFill>
                  <a:srgbClr val="000000"/>
                </a:solidFill>
                <a:latin typeface="Courier New" panose="02070309020205020404" pitchFamily="49" charset="0"/>
              </a:rPr>
              <a:t> famille</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p>
          <a:p>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document.write</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id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 : '</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famille</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id</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"&lt;</a:t>
            </a:r>
            <a:r>
              <a:rPr lang="fr-FR" sz="1633" dirty="0" err="1">
                <a:solidFill>
                  <a:srgbClr val="808080"/>
                </a:solidFill>
                <a:latin typeface="Courier New" panose="02070309020205020404" pitchFamily="49" charset="0"/>
              </a:rPr>
              <a:t>br</a:t>
            </a:r>
            <a:r>
              <a:rPr lang="fr-FR" sz="1633" dirty="0">
                <a:solidFill>
                  <a:srgbClr val="808080"/>
                </a:solidFill>
                <a:latin typeface="Courier New" panose="02070309020205020404" pitchFamily="49" charset="0"/>
              </a:rPr>
              <a:t>&gt;"</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b="1" dirty="0">
                <a:solidFill>
                  <a:srgbClr val="000000"/>
                </a:solidFill>
                <a:latin typeface="Courier New" panose="02070309020205020404" pitchFamily="49" charset="0"/>
              </a:rPr>
              <a:t>}</a:t>
            </a:r>
            <a:endParaRPr lang="fr-FR" sz="1814" dirty="0"/>
          </a:p>
        </p:txBody>
      </p:sp>
      <p:sp>
        <p:nvSpPr>
          <p:cNvPr id="10" name="TextBox 9">
            <a:extLst>
              <a:ext uri="{FF2B5EF4-FFF2-40B4-BE49-F238E27FC236}">
                <a16:creationId xmlns:a16="http://schemas.microsoft.com/office/drawing/2014/main" id="{F91AF9EE-8A4E-4048-BD9E-35D32D344BE3}"/>
              </a:ext>
            </a:extLst>
          </p:cNvPr>
          <p:cNvSpPr txBox="1"/>
          <p:nvPr/>
        </p:nvSpPr>
        <p:spPr>
          <a:xfrm>
            <a:off x="2072768" y="123670"/>
            <a:ext cx="4569939" cy="594906"/>
          </a:xfrm>
          <a:prstGeom prst="rect">
            <a:avLst/>
          </a:prstGeom>
          <a:noFill/>
        </p:spPr>
        <p:txBody>
          <a:bodyPr wrap="square">
            <a:spAutoFit/>
          </a:bodyPr>
          <a:lstStyle/>
          <a:p>
            <a:r>
              <a:rPr lang="en-US" sz="3266" b="1" dirty="0">
                <a:solidFill>
                  <a:prstClr val="black">
                    <a:lumMod val="50000"/>
                    <a:lumOff val="50000"/>
                  </a:prstClr>
                </a:solidFill>
                <a:latin typeface="Times New Roman" pitchFamily="18" charset="0"/>
                <a:cs typeface="Times New Roman" pitchFamily="18" charset="0"/>
              </a:rPr>
              <a:t>Tableaux</a:t>
            </a:r>
            <a:endParaRPr lang="en-US" sz="3266" b="1" dirty="0"/>
          </a:p>
        </p:txBody>
      </p:sp>
    </p:spTree>
    <p:extLst>
      <p:ext uri="{BB962C8B-B14F-4D97-AF65-F5344CB8AC3E}">
        <p14:creationId xmlns:p14="http://schemas.microsoft.com/office/powerpoint/2010/main" val="22940980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1847533" y="743502"/>
          <a:ext cx="8496934" cy="5486190"/>
        </p:xfrm>
        <a:graphic>
          <a:graphicData uri="http://schemas.openxmlformats.org/drawingml/2006/table">
            <a:tbl>
              <a:tblPr firstRow="1" bandRow="1">
                <a:tableStyleId>{5FD0F851-EC5A-4D38-B0AD-8093EC10F338}</a:tableStyleId>
              </a:tblPr>
              <a:tblGrid>
                <a:gridCol w="2213487">
                  <a:extLst>
                    <a:ext uri="{9D8B030D-6E8A-4147-A177-3AD203B41FA5}">
                      <a16:colId xmlns:a16="http://schemas.microsoft.com/office/drawing/2014/main" val="20000"/>
                    </a:ext>
                  </a:extLst>
                </a:gridCol>
                <a:gridCol w="6283447">
                  <a:extLst>
                    <a:ext uri="{9D8B030D-6E8A-4147-A177-3AD203B41FA5}">
                      <a16:colId xmlns:a16="http://schemas.microsoft.com/office/drawing/2014/main" val="20001"/>
                    </a:ext>
                  </a:extLst>
                </a:gridCol>
              </a:tblGrid>
              <a:tr h="423251">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kern="1200" dirty="0" err="1">
                          <a:solidFill>
                            <a:schemeClr val="tx1"/>
                          </a:solidFill>
                          <a:effectLst/>
                        </a:rPr>
                        <a:t>Opérations</a:t>
                      </a:r>
                      <a:r>
                        <a:rPr lang="en-US" sz="2200" b="1" kern="1200" dirty="0">
                          <a:solidFill>
                            <a:schemeClr val="tx1"/>
                          </a:solidFill>
                          <a:effectLst/>
                        </a:rPr>
                        <a:t> sur les tableaux</a:t>
                      </a:r>
                      <a:endParaRPr lang="en-US" sz="2200" b="1" i="0" kern="1200" dirty="0">
                        <a:solidFill>
                          <a:schemeClr val="tx1"/>
                        </a:solidFill>
                        <a:effectLst/>
                        <a:latin typeface="+mn-lt"/>
                        <a:ea typeface="+mn-ea"/>
                        <a:cs typeface="+mn-cs"/>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b="1" i="0" kern="1200" dirty="0">
                        <a:solidFill>
                          <a:schemeClr val="lt1"/>
                        </a:solidFill>
                        <a:effectLst/>
                        <a:latin typeface="+mn-lt"/>
                        <a:ea typeface="+mn-ea"/>
                        <a:cs typeface="+mn-cs"/>
                      </a:endParaRPr>
                    </a:p>
                  </a:txBody>
                  <a:tcPr/>
                </a:tc>
                <a:extLst>
                  <a:ext uri="{0D108BD9-81ED-4DB2-BD59-A6C34878D82A}">
                    <a16:rowId xmlns:a16="http://schemas.microsoft.com/office/drawing/2014/main" val="10000"/>
                  </a:ext>
                </a:extLst>
              </a:tr>
              <a:tr h="518234">
                <a:tc>
                  <a:txBody>
                    <a:bodyPr/>
                    <a:lstStyle/>
                    <a:p>
                      <a:r>
                        <a:rPr lang="en-US" sz="1500" u="none" strike="noStrike" kern="1200" baseline="0"/>
                        <a:t>concat()</a:t>
                      </a:r>
                      <a:endParaRPr lang="en-US" sz="1500" dirty="0"/>
                    </a:p>
                  </a:txBody>
                  <a:tcPr/>
                </a:tc>
                <a:tc>
                  <a:txBody>
                    <a:bodyPr/>
                    <a:lstStyle/>
                    <a:p>
                      <a:r>
                        <a:rPr lang="fr-FR" sz="1500" u="none" strike="noStrike" kern="1200" baseline="0" dirty="0"/>
                        <a:t>Regroupe (concaténer) plusieurs tableaux et rend un nouveau tableau</a:t>
                      </a:r>
                      <a:endParaRPr lang="en-US" sz="1500" dirty="0"/>
                    </a:p>
                  </a:txBody>
                  <a:tcPr/>
                </a:tc>
                <a:extLst>
                  <a:ext uri="{0D108BD9-81ED-4DB2-BD59-A6C34878D82A}">
                    <a16:rowId xmlns:a16="http://schemas.microsoft.com/office/drawing/2014/main" val="10001"/>
                  </a:ext>
                </a:extLst>
              </a:tr>
              <a:tr h="533855">
                <a:tc>
                  <a:txBody>
                    <a:bodyPr/>
                    <a:lstStyle/>
                    <a:p>
                      <a:r>
                        <a:rPr lang="en-US" sz="1500" u="none" strike="noStrike" kern="1200" baseline="0"/>
                        <a:t>join(delimiter)</a:t>
                      </a:r>
                      <a:endParaRPr lang="en-US" sz="1500" dirty="0"/>
                    </a:p>
                  </a:txBody>
                  <a:tcPr/>
                </a:tc>
                <a:tc>
                  <a:txBody>
                    <a:bodyPr/>
                    <a:lstStyle/>
                    <a:p>
                      <a:r>
                        <a:rPr lang="fr-FR" sz="1500" u="none" strike="noStrike" kern="1200" baseline="0" dirty="0"/>
                        <a:t>Rend une chaîne contenant les éléments du tableau séparés par le délimiteur spécifié</a:t>
                      </a:r>
                      <a:endParaRPr lang="en-US" sz="1500" dirty="0"/>
                    </a:p>
                  </a:txBody>
                  <a:tcPr/>
                </a:tc>
                <a:extLst>
                  <a:ext uri="{0D108BD9-81ED-4DB2-BD59-A6C34878D82A}">
                    <a16:rowId xmlns:a16="http://schemas.microsoft.com/office/drawing/2014/main" val="10002"/>
                  </a:ext>
                </a:extLst>
              </a:tr>
              <a:tr h="380871">
                <a:tc>
                  <a:txBody>
                    <a:bodyPr/>
                    <a:lstStyle/>
                    <a:p>
                      <a:r>
                        <a:rPr lang="en-US" sz="1500" u="none" strike="noStrike" kern="1200" baseline="0"/>
                        <a:t>pop()</a:t>
                      </a:r>
                      <a:endParaRPr lang="en-US" sz="1500" dirty="0"/>
                    </a:p>
                  </a:txBody>
                  <a:tcPr/>
                </a:tc>
                <a:tc>
                  <a:txBody>
                    <a:bodyPr/>
                    <a:lstStyle/>
                    <a:p>
                      <a:r>
                        <a:rPr lang="fr-FR" sz="1500" u="none" strike="noStrike" kern="1200" baseline="0" dirty="0"/>
                        <a:t>Retourne le dernier élément du tableau et le supprimer du tableau</a:t>
                      </a:r>
                      <a:endParaRPr lang="en-US" sz="1500" dirty="0"/>
                    </a:p>
                  </a:txBody>
                  <a:tcPr/>
                </a:tc>
                <a:extLst>
                  <a:ext uri="{0D108BD9-81ED-4DB2-BD59-A6C34878D82A}">
                    <a16:rowId xmlns:a16="http://schemas.microsoft.com/office/drawing/2014/main" val="10003"/>
                  </a:ext>
                </a:extLst>
              </a:tr>
              <a:tr h="533855">
                <a:tc>
                  <a:txBody>
                    <a:bodyPr/>
                    <a:lstStyle/>
                    <a:p>
                      <a:r>
                        <a:rPr lang="en-US" sz="1500" u="none" strike="noStrike" kern="1200" baseline="0"/>
                        <a:t>push(e1,e2, ... )</a:t>
                      </a:r>
                      <a:endParaRPr lang="en-US" sz="1500" dirty="0"/>
                    </a:p>
                  </a:txBody>
                  <a:tcPr/>
                </a:tc>
                <a:tc>
                  <a:txBody>
                    <a:bodyPr/>
                    <a:lstStyle/>
                    <a:p>
                      <a:r>
                        <a:rPr lang="fr-FR" sz="1500" u="none" strike="noStrike" kern="1200" baseline="0" dirty="0"/>
                        <a:t>Ajoute les éléments  e1, e2, ... a la n du tableau et retourne la nouvelle longueur.</a:t>
                      </a:r>
                      <a:endParaRPr lang="en-US" sz="1500" dirty="0"/>
                    </a:p>
                  </a:txBody>
                  <a:tcPr/>
                </a:tc>
                <a:extLst>
                  <a:ext uri="{0D108BD9-81ED-4DB2-BD59-A6C34878D82A}">
                    <a16:rowId xmlns:a16="http://schemas.microsoft.com/office/drawing/2014/main" val="10004"/>
                  </a:ext>
                </a:extLst>
              </a:tr>
              <a:tr h="312648">
                <a:tc>
                  <a:txBody>
                    <a:bodyPr/>
                    <a:lstStyle/>
                    <a:p>
                      <a:r>
                        <a:rPr lang="en-US" sz="1500" u="none" strike="noStrike" kern="1200" baseline="0"/>
                        <a:t>reverse()</a:t>
                      </a:r>
                      <a:endParaRPr lang="en-US" sz="15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500" u="none" strike="noStrike" kern="1200" baseline="0" noProof="0" dirty="0"/>
                        <a:t>Renverse</a:t>
                      </a:r>
                      <a:r>
                        <a:rPr lang="en-US" sz="1500" u="none" strike="noStrike" kern="1200" baseline="0" dirty="0"/>
                        <a:t> le tableau.</a:t>
                      </a:r>
                      <a:endParaRPr lang="en-US" sz="1500" dirty="0"/>
                    </a:p>
                  </a:txBody>
                  <a:tcPr/>
                </a:tc>
                <a:extLst>
                  <a:ext uri="{0D108BD9-81ED-4DB2-BD59-A6C34878D82A}">
                    <a16:rowId xmlns:a16="http://schemas.microsoft.com/office/drawing/2014/main" val="10005"/>
                  </a:ext>
                </a:extLst>
              </a:tr>
              <a:tr h="457045">
                <a:tc>
                  <a:txBody>
                    <a:bodyPr/>
                    <a:lstStyle/>
                    <a:p>
                      <a:r>
                        <a:rPr lang="en-US" sz="1500" u="none" strike="noStrike" kern="1200" baseline="0"/>
                        <a:t>shift()</a:t>
                      </a:r>
                      <a:endParaRPr lang="en-US" sz="1500" dirty="0"/>
                    </a:p>
                  </a:txBody>
                  <a:tcPr/>
                </a:tc>
                <a:tc>
                  <a:txBody>
                    <a:bodyPr/>
                    <a:lstStyle/>
                    <a:p>
                      <a:r>
                        <a:rPr lang="fr-FR" sz="1500" u="none" strike="noStrike" kern="1200" baseline="0" dirty="0"/>
                        <a:t>Retourne le premier élément  du tableau et le </a:t>
                      </a:r>
                      <a:r>
                        <a:rPr lang="fr-FR" sz="1500" u="none" strike="noStrike" kern="1200" baseline="0" noProof="0" dirty="0"/>
                        <a:t>supprime</a:t>
                      </a:r>
                      <a:r>
                        <a:rPr lang="en-US" sz="1500" u="none" strike="noStrike" kern="1200" baseline="0" dirty="0"/>
                        <a:t> du tableau.</a:t>
                      </a:r>
                      <a:endParaRPr lang="en-US" sz="1500" dirty="0"/>
                    </a:p>
                  </a:txBody>
                  <a:tcPr/>
                </a:tc>
                <a:extLst>
                  <a:ext uri="{0D108BD9-81ED-4DB2-BD59-A6C34878D82A}">
                    <a16:rowId xmlns:a16="http://schemas.microsoft.com/office/drawing/2014/main" val="10006"/>
                  </a:ext>
                </a:extLst>
              </a:tr>
              <a:tr h="533855">
                <a:tc>
                  <a:txBody>
                    <a:bodyPr/>
                    <a:lstStyle/>
                    <a:p>
                      <a:r>
                        <a:rPr lang="en-US" sz="1500" u="none" strike="noStrike" kern="1200" baseline="0"/>
                        <a:t>slice(begin[,end])</a:t>
                      </a:r>
                      <a:endParaRPr lang="en-US" sz="1500" dirty="0"/>
                    </a:p>
                  </a:txBody>
                  <a:tcPr/>
                </a:tc>
                <a:tc>
                  <a:txBody>
                    <a:bodyPr/>
                    <a:lstStyle/>
                    <a:p>
                      <a:r>
                        <a:rPr lang="fr-FR" sz="1500" u="none" strike="noStrike" kern="1200" baseline="0" dirty="0"/>
                        <a:t>Retourner un nouveau tableau constitue d'une sous-partie d'un tableau existant.</a:t>
                      </a:r>
                      <a:endParaRPr lang="en-US" sz="1500" dirty="0"/>
                    </a:p>
                  </a:txBody>
                  <a:tcPr/>
                </a:tc>
                <a:extLst>
                  <a:ext uri="{0D108BD9-81ED-4DB2-BD59-A6C34878D82A}">
                    <a16:rowId xmlns:a16="http://schemas.microsoft.com/office/drawing/2014/main" val="10007"/>
                  </a:ext>
                </a:extLst>
              </a:tr>
              <a:tr h="312648">
                <a:tc>
                  <a:txBody>
                    <a:bodyPr/>
                    <a:lstStyle/>
                    <a:p>
                      <a:r>
                        <a:rPr lang="en-US" sz="1500" u="none" strike="noStrike" kern="1200" baseline="0"/>
                        <a:t>sort([function])</a:t>
                      </a:r>
                      <a:endParaRPr lang="en-US" sz="1500" dirty="0"/>
                    </a:p>
                  </a:txBody>
                  <a:tcPr/>
                </a:tc>
                <a:tc>
                  <a:txBody>
                    <a:bodyPr/>
                    <a:lstStyle/>
                    <a:p>
                      <a:r>
                        <a:rPr lang="fr-FR" sz="1500" u="none" strike="noStrike" kern="1200" baseline="0" dirty="0"/>
                        <a:t>Trie le tableau selon l'ordre lexicographique (tri ascendant).  </a:t>
                      </a:r>
                      <a:endParaRPr lang="en-US" sz="1500" dirty="0"/>
                    </a:p>
                  </a:txBody>
                  <a:tcPr/>
                </a:tc>
                <a:extLst>
                  <a:ext uri="{0D108BD9-81ED-4DB2-BD59-A6C34878D82A}">
                    <a16:rowId xmlns:a16="http://schemas.microsoft.com/office/drawing/2014/main" val="10008"/>
                  </a:ext>
                </a:extLst>
              </a:tr>
              <a:tr h="533855">
                <a:tc>
                  <a:txBody>
                    <a:bodyPr/>
                    <a:lstStyle/>
                    <a:p>
                      <a:r>
                        <a:rPr lang="en-US" sz="1500" u="none" strike="noStrike" kern="1200" baseline="0"/>
                        <a:t>splice(index,n,[,el1,el2])</a:t>
                      </a:r>
                      <a:endParaRPr lang="en-US" sz="1500" dirty="0"/>
                    </a:p>
                  </a:txBody>
                  <a:tcPr/>
                </a:tc>
                <a:tc>
                  <a:txBody>
                    <a:bodyPr/>
                    <a:lstStyle/>
                    <a:p>
                      <a:r>
                        <a:rPr lang="fr-FR" sz="1500" u="none" strike="noStrike" kern="1200" baseline="0" dirty="0"/>
                        <a:t>Ajouter/Enlever des éléments d'un tableau.</a:t>
                      </a:r>
                      <a:endParaRPr lang="en-US" sz="1500" dirty="0"/>
                    </a:p>
                  </a:txBody>
                  <a:tcPr/>
                </a:tc>
                <a:extLst>
                  <a:ext uri="{0D108BD9-81ED-4DB2-BD59-A6C34878D82A}">
                    <a16:rowId xmlns:a16="http://schemas.microsoft.com/office/drawing/2014/main" val="10009"/>
                  </a:ext>
                </a:extLst>
              </a:tr>
              <a:tr h="533855">
                <a:tc>
                  <a:txBody>
                    <a:bodyPr/>
                    <a:lstStyle/>
                    <a:p>
                      <a:r>
                        <a:rPr lang="en-US" sz="1500" u="none" strike="noStrike" kern="1200" baseline="0"/>
                        <a:t>unshift(e1,e2,...)</a:t>
                      </a:r>
                      <a:endParaRPr lang="en-US" sz="1500" dirty="0"/>
                    </a:p>
                  </a:txBody>
                  <a:tcPr/>
                </a:tc>
                <a:tc>
                  <a:txBody>
                    <a:bodyPr/>
                    <a:lstStyle/>
                    <a:p>
                      <a:r>
                        <a:rPr lang="fr-FR" sz="1500" u="none" strike="noStrike" kern="1200" baseline="0" dirty="0"/>
                        <a:t>Ajoute les éléments  e1,e2, ... en tête du tableau et retourne la longueur du nouveau tableau.</a:t>
                      </a:r>
                      <a:endParaRPr lang="en-US" sz="1500" dirty="0"/>
                    </a:p>
                  </a:txBody>
                  <a:tcPr/>
                </a:tc>
                <a:extLst>
                  <a:ext uri="{0D108BD9-81ED-4DB2-BD59-A6C34878D82A}">
                    <a16:rowId xmlns:a16="http://schemas.microsoft.com/office/drawing/2014/main" val="10010"/>
                  </a:ext>
                </a:extLst>
              </a:tr>
              <a:tr h="312648">
                <a:tc>
                  <a:txBody>
                    <a:bodyPr/>
                    <a:lstStyle/>
                    <a:p>
                      <a:r>
                        <a:rPr lang="en-US" sz="1500" u="none" strike="noStrike" kern="1200" baseline="0" dirty="0" err="1"/>
                        <a:t>valueOf</a:t>
                      </a:r>
                      <a:r>
                        <a:rPr lang="en-US" sz="1500" u="none" strike="noStrike" kern="1200" baseline="0" dirty="0"/>
                        <a:t>()</a:t>
                      </a:r>
                      <a:endParaRPr lang="en-US" sz="1500" dirty="0"/>
                    </a:p>
                  </a:txBody>
                  <a:tcPr/>
                </a:tc>
                <a:tc>
                  <a:txBody>
                    <a:bodyPr/>
                    <a:lstStyle/>
                    <a:p>
                      <a:r>
                        <a:rPr lang="fr-FR" sz="1500" u="none" strike="noStrike" kern="1200" baseline="0" dirty="0"/>
                        <a:t>Retourne une chaîne décrivant les valeurs initiales du tableau.</a:t>
                      </a:r>
                      <a:endParaRPr lang="en-US" sz="1500" dirty="0"/>
                    </a:p>
                  </a:txBody>
                  <a:tcPr/>
                </a:tc>
                <a:extLst>
                  <a:ext uri="{0D108BD9-81ED-4DB2-BD59-A6C34878D82A}">
                    <a16:rowId xmlns:a16="http://schemas.microsoft.com/office/drawing/2014/main" val="10011"/>
                  </a:ext>
                </a:extLst>
              </a:tr>
            </a:tbl>
          </a:graphicData>
        </a:graphic>
      </p:graphicFrame>
      <p:sp>
        <p:nvSpPr>
          <p:cNvPr id="7" name="TextBox 6">
            <a:extLst>
              <a:ext uri="{FF2B5EF4-FFF2-40B4-BE49-F238E27FC236}">
                <a16:creationId xmlns:a16="http://schemas.microsoft.com/office/drawing/2014/main" id="{D732192E-687C-4109-A2B5-C5662DB06828}"/>
              </a:ext>
            </a:extLst>
          </p:cNvPr>
          <p:cNvSpPr txBox="1"/>
          <p:nvPr/>
        </p:nvSpPr>
        <p:spPr>
          <a:xfrm>
            <a:off x="1841344" y="209881"/>
            <a:ext cx="4569939" cy="594906"/>
          </a:xfrm>
          <a:prstGeom prst="rect">
            <a:avLst/>
          </a:prstGeom>
          <a:noFill/>
        </p:spPr>
        <p:txBody>
          <a:bodyPr wrap="square">
            <a:spAutoFit/>
          </a:bodyPr>
          <a:lstStyle/>
          <a:p>
            <a:r>
              <a:rPr lang="en-US" sz="3266" b="1" dirty="0">
                <a:solidFill>
                  <a:prstClr val="black">
                    <a:lumMod val="50000"/>
                    <a:lumOff val="50000"/>
                  </a:prstClr>
                </a:solidFill>
                <a:latin typeface="Times New Roman" pitchFamily="18" charset="0"/>
                <a:cs typeface="Times New Roman" pitchFamily="18" charset="0"/>
              </a:rPr>
              <a:t>Tableaux</a:t>
            </a:r>
            <a:endParaRPr lang="en-US" sz="3266" b="1" dirty="0"/>
          </a:p>
        </p:txBody>
      </p:sp>
    </p:spTree>
    <p:extLst>
      <p:ext uri="{BB962C8B-B14F-4D97-AF65-F5344CB8AC3E}">
        <p14:creationId xmlns:p14="http://schemas.microsoft.com/office/powerpoint/2010/main" val="566760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1714500" y="816026"/>
          <a:ext cx="8763000" cy="5581105"/>
        </p:xfrm>
        <a:graphic>
          <a:graphicData uri="http://schemas.openxmlformats.org/drawingml/2006/table">
            <a:tbl>
              <a:tblPr firstRow="1" bandRow="1">
                <a:tableStyleId>{5FD0F851-EC5A-4D38-B0AD-8093EC10F338}</a:tableStyleId>
              </a:tblPr>
              <a:tblGrid>
                <a:gridCol w="8763000">
                  <a:extLst>
                    <a:ext uri="{9D8B030D-6E8A-4147-A177-3AD203B41FA5}">
                      <a16:colId xmlns:a16="http://schemas.microsoft.com/office/drawing/2014/main" val="20000"/>
                    </a:ext>
                  </a:extLst>
                </a:gridCol>
              </a:tblGrid>
              <a:tr h="4509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kern="1200" dirty="0" err="1">
                          <a:solidFill>
                            <a:schemeClr val="tx1"/>
                          </a:solidFill>
                          <a:effectLst/>
                        </a:rPr>
                        <a:t>Opérations</a:t>
                      </a:r>
                      <a:r>
                        <a:rPr lang="en-US" sz="2400" b="1" kern="1200" dirty="0">
                          <a:solidFill>
                            <a:schemeClr val="tx1"/>
                          </a:solidFill>
                          <a:effectLst/>
                        </a:rPr>
                        <a:t> sur les tableaux</a:t>
                      </a:r>
                      <a:endParaRPr lang="en-US" sz="2400" b="1" i="0" kern="1200" dirty="0">
                        <a:solidFill>
                          <a:schemeClr val="tx1"/>
                        </a:solidFill>
                        <a:effectLst/>
                        <a:latin typeface="+mn-lt"/>
                        <a:ea typeface="+mn-ea"/>
                        <a:cs typeface="+mn-cs"/>
                      </a:endParaRPr>
                    </a:p>
                  </a:txBody>
                  <a:tcPr>
                    <a:solidFill>
                      <a:schemeClr val="accent5">
                        <a:lumMod val="40000"/>
                        <a:lumOff val="60000"/>
                      </a:schemeClr>
                    </a:solidFill>
                  </a:tcPr>
                </a:tc>
                <a:extLst>
                  <a:ext uri="{0D108BD9-81ED-4DB2-BD59-A6C34878D82A}">
                    <a16:rowId xmlns:a16="http://schemas.microsoft.com/office/drawing/2014/main" val="10000"/>
                  </a:ext>
                </a:extLst>
              </a:tr>
              <a:tr h="5123905">
                <a:tc>
                  <a:txBody>
                    <a:bodyPr/>
                    <a:lstStyle/>
                    <a:p>
                      <a:pPr marL="342900" indent="-342900">
                        <a:buClr>
                          <a:schemeClr val="tx2"/>
                        </a:buClr>
                        <a:buFont typeface="Symbol" panose="05050102010706020507" pitchFamily="18" charset="2"/>
                        <a:buChar char="·"/>
                      </a:pPr>
                      <a:r>
                        <a:rPr lang="en-US" sz="2000" b="1" dirty="0"/>
                        <a:t>Example1:</a:t>
                      </a:r>
                    </a:p>
                    <a:p>
                      <a:pPr lvl="1"/>
                      <a:r>
                        <a:rPr lang="en-US" sz="1800" dirty="0" err="1"/>
                        <a:t>var</a:t>
                      </a:r>
                      <a:r>
                        <a:rPr lang="en-US" sz="1800" dirty="0"/>
                        <a:t> tab= ['A', 'B'];</a:t>
                      </a:r>
                    </a:p>
                    <a:p>
                      <a:pPr lvl="1"/>
                      <a:r>
                        <a:rPr lang="en-US" sz="1800" dirty="0" err="1"/>
                        <a:t>tab.push</a:t>
                      </a:r>
                      <a:r>
                        <a:rPr lang="en-US" sz="1800" dirty="0"/>
                        <a:t>('C'); // </a:t>
                      </a:r>
                      <a:r>
                        <a:rPr lang="en-US" sz="1800" dirty="0" err="1"/>
                        <a:t>Ajoute</a:t>
                      </a:r>
                      <a:r>
                        <a:rPr lang="en-US" sz="1800" dirty="0"/>
                        <a:t> «C» à la fin du tableau</a:t>
                      </a:r>
                    </a:p>
                    <a:p>
                      <a:pPr lvl="1"/>
                      <a:r>
                        <a:rPr lang="en-US" sz="1800" dirty="0" err="1"/>
                        <a:t>tab.push</a:t>
                      </a:r>
                      <a:r>
                        <a:rPr lang="en-US" sz="1800" dirty="0"/>
                        <a:t>('D', 'Guillaume'); // </a:t>
                      </a:r>
                      <a:r>
                        <a:rPr lang="en-US" sz="1800" dirty="0" err="1"/>
                        <a:t>Ajoute</a:t>
                      </a:r>
                      <a:r>
                        <a:rPr lang="en-US" sz="1800" dirty="0"/>
                        <a:t> «D» et « Guillaume » à la fin du tableau</a:t>
                      </a:r>
                    </a:p>
                    <a:p>
                      <a:pPr lvl="1"/>
                      <a:r>
                        <a:rPr lang="en-US" sz="1800" dirty="0" err="1"/>
                        <a:t>tab.shift</a:t>
                      </a:r>
                      <a:r>
                        <a:rPr lang="en-US" sz="1800" dirty="0"/>
                        <a:t>(); // Retire « A»</a:t>
                      </a:r>
                    </a:p>
                    <a:p>
                      <a:pPr lvl="1"/>
                      <a:r>
                        <a:rPr lang="en-US" sz="1800" dirty="0" err="1"/>
                        <a:t>tab.pop</a:t>
                      </a:r>
                      <a:r>
                        <a:rPr lang="en-US" sz="1800" dirty="0"/>
                        <a:t>(); // Retire « Guillaume »</a:t>
                      </a:r>
                    </a:p>
                    <a:p>
                      <a:pPr lvl="1"/>
                      <a:r>
                        <a:rPr lang="en-US" sz="1800" dirty="0"/>
                        <a:t>tab. </a:t>
                      </a:r>
                      <a:r>
                        <a:rPr lang="en-US" sz="1800" dirty="0" err="1"/>
                        <a:t>unshift</a:t>
                      </a:r>
                      <a:r>
                        <a:rPr lang="en-US" sz="1800" dirty="0"/>
                        <a:t>('T','H'); // </a:t>
                      </a:r>
                      <a:r>
                        <a:rPr lang="en-US" sz="1800" dirty="0" err="1"/>
                        <a:t>Ajoute</a:t>
                      </a:r>
                      <a:r>
                        <a:rPr lang="en-US" sz="1800" dirty="0"/>
                        <a:t> «T» et « H » à en tête du tableau </a:t>
                      </a:r>
                    </a:p>
                    <a:p>
                      <a:endParaRPr lang="en-US" sz="1800" dirty="0"/>
                    </a:p>
                    <a:p>
                      <a:pPr marL="342900" indent="-342900" algn="l" defTabSz="914400">
                        <a:buClr>
                          <a:schemeClr val="tx2"/>
                        </a:buClr>
                        <a:buFont typeface="Symbol" panose="05050102010706020507" pitchFamily="18" charset="2"/>
                        <a:buChar char="·"/>
                      </a:pPr>
                      <a:r>
                        <a:rPr lang="en-US" sz="2000" b="1" dirty="0">
                          <a:solidFill>
                            <a:schemeClr val="tx1"/>
                          </a:solidFill>
                          <a:latin typeface="+mn-lt"/>
                          <a:ea typeface="+mn-ea"/>
                          <a:cs typeface="+mn-cs"/>
                        </a:rPr>
                        <a:t>Example2: </a:t>
                      </a:r>
                    </a:p>
                    <a:p>
                      <a:pPr lvl="1"/>
                      <a:r>
                        <a:rPr lang="en-US" sz="1800" dirty="0" err="1"/>
                        <a:t>var</a:t>
                      </a:r>
                      <a:r>
                        <a:rPr lang="en-US" sz="1800" dirty="0"/>
                        <a:t> array1 = ['a', 'b', 'c'];</a:t>
                      </a:r>
                    </a:p>
                    <a:p>
                      <a:pPr lvl="1"/>
                      <a:r>
                        <a:rPr lang="en-US" sz="1800" dirty="0" err="1"/>
                        <a:t>var</a:t>
                      </a:r>
                      <a:r>
                        <a:rPr lang="en-US" sz="1800" dirty="0"/>
                        <a:t> array2 = ['d', 'e', 'f'];</a:t>
                      </a:r>
                    </a:p>
                    <a:p>
                      <a:pPr lvl="1"/>
                      <a:r>
                        <a:rPr lang="en-US" sz="1800" dirty="0" err="1"/>
                        <a:t>Var</a:t>
                      </a:r>
                      <a:r>
                        <a:rPr lang="en-US" sz="1800" dirty="0"/>
                        <a:t> array3= array1 .</a:t>
                      </a:r>
                      <a:r>
                        <a:rPr lang="en-US" sz="1800" dirty="0" err="1"/>
                        <a:t>concat</a:t>
                      </a:r>
                      <a:r>
                        <a:rPr lang="en-US" sz="1800" dirty="0"/>
                        <a:t>(array2));</a:t>
                      </a:r>
                    </a:p>
                    <a:p>
                      <a:pPr lvl="1"/>
                      <a:r>
                        <a:rPr lang="en-US" sz="1800" dirty="0"/>
                        <a:t>array3.slice(2, 4);</a:t>
                      </a:r>
                    </a:p>
                    <a:p>
                      <a:pPr lvl="1"/>
                      <a:r>
                        <a:rPr lang="en-US" sz="1800" dirty="0"/>
                        <a:t>array3.sort();</a:t>
                      </a:r>
                    </a:p>
                    <a:p>
                      <a:pPr lvl="1"/>
                      <a:r>
                        <a:rPr lang="en-US" sz="1800" dirty="0" err="1"/>
                        <a:t>var</a:t>
                      </a:r>
                      <a:r>
                        <a:rPr lang="en-US" sz="1800" dirty="0"/>
                        <a:t> array4= [1, 30, 4, 21];</a:t>
                      </a:r>
                    </a:p>
                    <a:p>
                      <a:pPr lvl="1"/>
                      <a:r>
                        <a:rPr lang="en-US" sz="1800" dirty="0"/>
                        <a:t>array4.sort();</a:t>
                      </a:r>
                    </a:p>
                    <a:p>
                      <a:endParaRPr lang="en-US" sz="1800" dirty="0"/>
                    </a:p>
                    <a:p>
                      <a:endParaRPr lang="en-US" sz="1800" dirty="0"/>
                    </a:p>
                  </a:txBody>
                  <a:tcPr>
                    <a:solidFill>
                      <a:schemeClr val="bg1">
                        <a:alpha val="20000"/>
                      </a:schemeClr>
                    </a:solidFill>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AC2424F1-B919-41FF-8273-6E6E37C38A89}"/>
              </a:ext>
            </a:extLst>
          </p:cNvPr>
          <p:cNvSpPr txBox="1"/>
          <p:nvPr/>
        </p:nvSpPr>
        <p:spPr>
          <a:xfrm>
            <a:off x="1849917" y="257221"/>
            <a:ext cx="4569939" cy="594906"/>
          </a:xfrm>
          <a:prstGeom prst="rect">
            <a:avLst/>
          </a:prstGeom>
          <a:noFill/>
        </p:spPr>
        <p:txBody>
          <a:bodyPr wrap="square">
            <a:spAutoFit/>
          </a:bodyPr>
          <a:lstStyle/>
          <a:p>
            <a:r>
              <a:rPr lang="en-US" sz="3266" b="1" dirty="0">
                <a:solidFill>
                  <a:prstClr val="black">
                    <a:lumMod val="50000"/>
                    <a:lumOff val="50000"/>
                  </a:prstClr>
                </a:solidFill>
                <a:latin typeface="Times New Roman" pitchFamily="18" charset="0"/>
                <a:cs typeface="Times New Roman" pitchFamily="18" charset="0"/>
              </a:rPr>
              <a:t>Tableaux</a:t>
            </a:r>
            <a:endParaRPr lang="en-US" sz="3266" b="1" dirty="0"/>
          </a:p>
        </p:txBody>
      </p:sp>
    </p:spTree>
    <p:extLst>
      <p:ext uri="{BB962C8B-B14F-4D97-AF65-F5344CB8AC3E}">
        <p14:creationId xmlns:p14="http://schemas.microsoft.com/office/powerpoint/2010/main" val="42382527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1882366" y="881351"/>
          <a:ext cx="8763000" cy="854005"/>
        </p:xfrm>
        <a:graphic>
          <a:graphicData uri="http://schemas.openxmlformats.org/drawingml/2006/table">
            <a:tbl>
              <a:tblPr firstRow="1" bandRow="1">
                <a:tableStyleId>{F5AB1C69-6EDB-4FF4-983F-18BD219EF322}</a:tableStyleId>
              </a:tblPr>
              <a:tblGrid>
                <a:gridCol w="8763000">
                  <a:extLst>
                    <a:ext uri="{9D8B030D-6E8A-4147-A177-3AD203B41FA5}">
                      <a16:colId xmlns:a16="http://schemas.microsoft.com/office/drawing/2014/main" val="20000"/>
                    </a:ext>
                  </a:extLst>
                </a:gridCol>
              </a:tblGrid>
              <a:tr h="4232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1" i="0" kern="1200" dirty="0">
                          <a:solidFill>
                            <a:schemeClr val="tx1"/>
                          </a:solidFill>
                          <a:effectLst/>
                          <a:latin typeface="+mn-lt"/>
                          <a:ea typeface="+mn-ea"/>
                          <a:cs typeface="+mn-cs"/>
                        </a:rPr>
                        <a:t>Examples</a:t>
                      </a:r>
                      <a:r>
                        <a:rPr lang="en-US" sz="2200" b="1" i="0" kern="1200" baseline="0" dirty="0">
                          <a:solidFill>
                            <a:schemeClr val="tx1"/>
                          </a:solidFill>
                          <a:effectLst/>
                          <a:latin typeface="+mn-lt"/>
                          <a:ea typeface="+mn-ea"/>
                          <a:cs typeface="+mn-cs"/>
                        </a:rPr>
                        <a:t> </a:t>
                      </a:r>
                      <a:endParaRPr lang="en-US" sz="2200" b="1" i="0" kern="1200" dirty="0">
                        <a:solidFill>
                          <a:schemeClr val="tx1"/>
                        </a:solidFill>
                        <a:effectLst/>
                        <a:latin typeface="+mn-lt"/>
                        <a:ea typeface="+mn-ea"/>
                        <a:cs typeface="+mn-cs"/>
                      </a:endParaRPr>
                    </a:p>
                  </a:txBody>
                  <a:tcPr>
                    <a:solidFill>
                      <a:schemeClr val="accent5">
                        <a:lumMod val="40000"/>
                        <a:lumOff val="60000"/>
                      </a:schemeClr>
                    </a:solidFill>
                  </a:tcPr>
                </a:tc>
                <a:extLst>
                  <a:ext uri="{0D108BD9-81ED-4DB2-BD59-A6C34878D82A}">
                    <a16:rowId xmlns:a16="http://schemas.microsoft.com/office/drawing/2014/main" val="10000"/>
                  </a:ext>
                </a:extLst>
              </a:tr>
              <a:tr h="427285">
                <a:tc>
                  <a:txBody>
                    <a:bodyPr/>
                    <a:lstStyle/>
                    <a:p>
                      <a:pPr marL="0" marR="0" indent="0" algn="l" defTabSz="914400" rtl="0" eaLnBrk="1" fontAlgn="auto" latinLnBrk="0" hangingPunct="1">
                        <a:lnSpc>
                          <a:spcPct val="100000"/>
                        </a:lnSpc>
                        <a:spcBef>
                          <a:spcPts val="0"/>
                        </a:spcBef>
                        <a:spcAft>
                          <a:spcPts val="0"/>
                        </a:spcAft>
                        <a:buClr>
                          <a:schemeClr val="tx2"/>
                        </a:buClr>
                        <a:buSzTx/>
                        <a:buFont typeface="Symbol" panose="05050102010706020507" pitchFamily="18" charset="2"/>
                        <a:buNone/>
                        <a:tabLst/>
                        <a:defRPr/>
                      </a:pPr>
                      <a:r>
                        <a:rPr lang="fr-FR" sz="2200" b="0" dirty="0"/>
                        <a:t>Ajouter  des éléments dans un tableau (</a:t>
                      </a:r>
                      <a:r>
                        <a:rPr lang="fr-FR" sz="2200" b="0" dirty="0" err="1"/>
                        <a:t>push,unshift</a:t>
                      </a:r>
                      <a:r>
                        <a:rPr lang="fr-FR" sz="2200" b="0" dirty="0"/>
                        <a:t>):</a:t>
                      </a:r>
                      <a:endParaRPr lang="fr-FR" sz="1800" b="0" dirty="0"/>
                    </a:p>
                  </a:txBody>
                  <a:tcPr>
                    <a:solidFill>
                      <a:schemeClr val="bg1"/>
                    </a:solidFill>
                  </a:tcPr>
                </a:tc>
                <a:extLst>
                  <a:ext uri="{0D108BD9-81ED-4DB2-BD59-A6C34878D82A}">
                    <a16:rowId xmlns:a16="http://schemas.microsoft.com/office/drawing/2014/main" val="10001"/>
                  </a:ext>
                </a:extLst>
              </a:tr>
            </a:tbl>
          </a:graphicData>
        </a:graphic>
      </p:graphicFrame>
      <p:sp>
        <p:nvSpPr>
          <p:cNvPr id="9" name="TextBox 8">
            <a:extLst>
              <a:ext uri="{FF2B5EF4-FFF2-40B4-BE49-F238E27FC236}">
                <a16:creationId xmlns:a16="http://schemas.microsoft.com/office/drawing/2014/main" id="{CD0A0E7C-7264-4270-A1BC-0E396A1242AF}"/>
              </a:ext>
            </a:extLst>
          </p:cNvPr>
          <p:cNvSpPr txBox="1"/>
          <p:nvPr/>
        </p:nvSpPr>
        <p:spPr>
          <a:xfrm>
            <a:off x="1882365" y="174339"/>
            <a:ext cx="4577480" cy="594906"/>
          </a:xfrm>
          <a:prstGeom prst="rect">
            <a:avLst/>
          </a:prstGeom>
          <a:noFill/>
        </p:spPr>
        <p:txBody>
          <a:bodyPr wrap="square">
            <a:spAutoFit/>
          </a:bodyPr>
          <a:lstStyle/>
          <a:p>
            <a:r>
              <a:rPr lang="en-US" sz="3266" b="1" dirty="0">
                <a:solidFill>
                  <a:prstClr val="black">
                    <a:lumMod val="50000"/>
                    <a:lumOff val="50000"/>
                  </a:prstClr>
                </a:solidFill>
                <a:latin typeface="Times New Roman" pitchFamily="18" charset="0"/>
                <a:cs typeface="Times New Roman" pitchFamily="18" charset="0"/>
              </a:rPr>
              <a:t>Tableaux</a:t>
            </a:r>
            <a:endParaRPr lang="en-US" sz="3266" b="1" dirty="0"/>
          </a:p>
        </p:txBody>
      </p:sp>
      <p:sp>
        <p:nvSpPr>
          <p:cNvPr id="10" name="Text Box 5">
            <a:extLst>
              <a:ext uri="{FF2B5EF4-FFF2-40B4-BE49-F238E27FC236}">
                <a16:creationId xmlns:a16="http://schemas.microsoft.com/office/drawing/2014/main" id="{C1FF241E-148A-4D6C-8F0C-74FD5C82DC6E}"/>
              </a:ext>
            </a:extLst>
          </p:cNvPr>
          <p:cNvSpPr>
            <a:spLocks/>
          </p:cNvSpPr>
          <p:nvPr/>
        </p:nvSpPr>
        <p:spPr bwMode="auto">
          <a:xfrm>
            <a:off x="2126615" y="1719869"/>
            <a:ext cx="5641347" cy="4866782"/>
          </a:xfrm>
          <a:prstGeom prst="rect">
            <a:avLst/>
          </a:prstGeom>
          <a:solidFill>
            <a:srgbClr val="CCECFF"/>
          </a:solidFill>
          <a:ln>
            <a:noFill/>
          </a:ln>
          <a:effectLst>
            <a:outerShdw dist="35921" dir="2700000" algn="ctr" rotWithShape="0">
              <a:schemeClr val="bg2"/>
            </a:outerShdw>
          </a:effectLst>
        </p:spPr>
        <p:txBody>
          <a:bodyPr wrap="square">
            <a:spAutoFit/>
          </a:bodyPr>
          <a:lstStyle/>
          <a:p>
            <a:endParaRPr lang="en-US" sz="1633" dirty="0">
              <a:solidFill>
                <a:srgbClr val="0000FF"/>
              </a:solidFill>
              <a:latin typeface="Courier New" panose="02070309020205020404" pitchFamily="49" charset="0"/>
            </a:endParaRPr>
          </a:p>
          <a:p>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prenoms</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'Mussab'</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'Marc'</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a:t>
            </a:r>
            <a:r>
              <a:rPr lang="fr-FR" sz="1633" dirty="0" err="1">
                <a:solidFill>
                  <a:srgbClr val="808080"/>
                </a:solidFill>
                <a:latin typeface="Courier New" panose="02070309020205020404" pitchFamily="49" charset="0"/>
              </a:rPr>
              <a:t>julian</a:t>
            </a:r>
            <a:r>
              <a:rPr lang="fr-FR" sz="1633" dirty="0">
                <a:solidFill>
                  <a:srgbClr val="808080"/>
                </a:solidFill>
                <a:latin typeface="Courier New" panose="02070309020205020404" pitchFamily="49" charset="0"/>
              </a:rPr>
              <a:t>'</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a:t>
            </a:r>
            <a:r>
              <a:rPr lang="fr-FR" sz="1633" dirty="0" err="1">
                <a:solidFill>
                  <a:srgbClr val="808080"/>
                </a:solidFill>
                <a:latin typeface="Courier New" panose="02070309020205020404" pitchFamily="49" charset="0"/>
              </a:rPr>
              <a:t>Naya</a:t>
            </a:r>
            <a:r>
              <a:rPr lang="fr-FR" sz="1633" dirty="0">
                <a:solidFill>
                  <a:srgbClr val="808080"/>
                </a:solidFill>
                <a:latin typeface="Courier New" panose="02070309020205020404" pitchFamily="49" charset="0"/>
              </a:rPr>
              <a:t>’</a:t>
            </a:r>
            <a:r>
              <a:rPr lang="fr-FR" sz="1633" b="1" dirty="0">
                <a:solidFill>
                  <a:srgbClr val="000000"/>
                </a:solidFill>
                <a:latin typeface="Courier New" panose="02070309020205020404" pitchFamily="49" charset="0"/>
              </a:rPr>
              <a:t>];</a:t>
            </a:r>
          </a:p>
          <a:p>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p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dirty="0">
                <a:solidFill>
                  <a:srgbClr val="008000"/>
                </a:solidFill>
                <a:latin typeface="Courier New" panose="02070309020205020404" pitchFamily="49" charset="0"/>
              </a:rPr>
              <a:t>//On ajoute les valeurs Sarra et Francia en fin de tableau</a:t>
            </a:r>
          </a:p>
          <a:p>
            <a:r>
              <a:rPr lang="fr-FR" sz="1633" dirty="0" err="1">
                <a:solidFill>
                  <a:srgbClr val="000000"/>
                </a:solidFill>
                <a:latin typeface="Courier New" panose="02070309020205020404" pitchFamily="49" charset="0"/>
              </a:rPr>
              <a:t>prenoms.push</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'Sarra'</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 Francia’</a:t>
            </a:r>
            <a:r>
              <a:rPr lang="fr-FR" sz="1633" b="1" dirty="0">
                <a:solidFill>
                  <a:srgbClr val="000000"/>
                </a:solidFill>
                <a:latin typeface="Courier New" panose="02070309020205020404" pitchFamily="49" charset="0"/>
              </a:rPr>
              <a:t>);</a:t>
            </a:r>
          </a:p>
          <a:p>
            <a:r>
              <a:rPr lang="fr-FR" sz="1633" dirty="0">
                <a:solidFill>
                  <a:srgbClr val="008000"/>
                </a:solidFill>
                <a:latin typeface="Courier New" panose="02070309020205020404" pitchFamily="49" charset="0"/>
              </a:rPr>
              <a:t>//On ajoute deux éléments en début de tableau</a:t>
            </a:r>
            <a:r>
              <a:rPr lang="fr-FR" sz="1633" dirty="0">
                <a:solidFill>
                  <a:srgbClr val="000000"/>
                </a:solidFill>
                <a:latin typeface="Courier New" panose="02070309020205020404" pitchFamily="49" charset="0"/>
              </a:rPr>
              <a:t> </a:t>
            </a:r>
          </a:p>
          <a:p>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taille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prenoms.unshift</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'Flora'</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'claire’</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dirty="0">
                <a:solidFill>
                  <a:srgbClr val="008000"/>
                </a:solidFill>
                <a:latin typeface="Courier New" panose="02070309020205020404" pitchFamily="49" charset="0"/>
              </a:rPr>
              <a:t>//On affiche les valeurs de notre tableau</a:t>
            </a:r>
            <a:r>
              <a:rPr lang="fr-FR" sz="1633" dirty="0">
                <a:solidFill>
                  <a:srgbClr val="000000"/>
                </a:solidFill>
                <a:latin typeface="Courier New" panose="02070309020205020404" pitchFamily="49" charset="0"/>
              </a:rPr>
              <a:t> </a:t>
            </a:r>
          </a:p>
          <a:p>
            <a:r>
              <a:rPr lang="fr-FR" sz="1633" b="1" i="1" dirty="0">
                <a:solidFill>
                  <a:srgbClr val="000080"/>
                </a:solidFill>
                <a:latin typeface="Courier New" panose="02070309020205020404" pitchFamily="49" charset="0"/>
              </a:rPr>
              <a:t>for</a:t>
            </a:r>
            <a:r>
              <a:rPr lang="fr-FR" sz="1633" b="1" dirty="0">
                <a:solidFill>
                  <a:srgbClr val="000000"/>
                </a:solidFill>
                <a:latin typeface="Courier New" panose="02070309020205020404" pitchFamily="49" charset="0"/>
              </a:rPr>
              <a:t>(</a:t>
            </a:r>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i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FF0000"/>
                </a:solidFill>
                <a:latin typeface="Courier New" panose="02070309020205020404" pitchFamily="49" charset="0"/>
              </a:rPr>
              <a:t>0</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i </a:t>
            </a:r>
            <a:r>
              <a:rPr lang="fr-FR" sz="1633" b="1" dirty="0">
                <a:solidFill>
                  <a:srgbClr val="000000"/>
                </a:solidFill>
                <a:latin typeface="Courier New" panose="02070309020205020404" pitchFamily="49" charset="0"/>
              </a:rPr>
              <a:t>&lt;</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prenoms.length</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i</a:t>
            </a:r>
            <a:r>
              <a:rPr lang="fr-FR" sz="1633" b="1" dirty="0">
                <a:solidFill>
                  <a:srgbClr val="000000"/>
                </a:solidFill>
                <a:latin typeface="Courier New" panose="02070309020205020404" pitchFamily="49" charset="0"/>
              </a:rPr>
              <a:t>++)</a:t>
            </a:r>
          </a:p>
          <a:p>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p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'Prénom n'</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i</a:t>
            </a:r>
            <a:r>
              <a:rPr lang="fr-FR" sz="1633" b="1" dirty="0">
                <a:solidFill>
                  <a:srgbClr val="000000"/>
                </a:solidFill>
                <a:latin typeface="Courier New" panose="02070309020205020404" pitchFamily="49" charset="0"/>
              </a:rPr>
              <a:t>+</a:t>
            </a:r>
            <a:r>
              <a:rPr lang="fr-FR" sz="1633" dirty="0">
                <a:solidFill>
                  <a:srgbClr val="FF0000"/>
                </a:solidFill>
                <a:latin typeface="Courier New" panose="02070309020205020404" pitchFamily="49" charset="0"/>
              </a:rPr>
              <a:t>1</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 : '</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prenoms</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i</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'\n’</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p>
          <a:p>
            <a:r>
              <a:rPr lang="fr-FR" sz="1633" dirty="0">
                <a:solidFill>
                  <a:srgbClr val="000000"/>
                </a:solidFill>
                <a:latin typeface="Courier New" panose="02070309020205020404" pitchFamily="49" charset="0"/>
              </a:rPr>
              <a:t> </a:t>
            </a:r>
            <a:r>
              <a:rPr lang="fr-FR" sz="1633" dirty="0">
                <a:solidFill>
                  <a:srgbClr val="008000"/>
                </a:solidFill>
                <a:latin typeface="Courier New" panose="02070309020205020404" pitchFamily="49" charset="0"/>
              </a:rPr>
              <a:t>//On affiche la taille du tableau et les prénoms</a:t>
            </a:r>
            <a:r>
              <a:rPr lang="fr-FR" sz="1633" dirty="0">
                <a:solidFill>
                  <a:srgbClr val="000000"/>
                </a:solidFill>
                <a:latin typeface="Courier New" panose="02070309020205020404" pitchFamily="49" charset="0"/>
              </a:rPr>
              <a:t> </a:t>
            </a:r>
          </a:p>
          <a:p>
            <a:r>
              <a:rPr lang="fr-FR" sz="1633" dirty="0" err="1">
                <a:solidFill>
                  <a:srgbClr val="000000"/>
                </a:solidFill>
                <a:latin typeface="Courier New" panose="02070309020205020404" pitchFamily="49" charset="0"/>
              </a:rPr>
              <a:t>alert</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'Le tableau contient '</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taille</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 éléments : \n\n'</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p</a:t>
            </a:r>
            <a:r>
              <a:rPr lang="fr-FR" sz="1633" b="1" dirty="0">
                <a:solidFill>
                  <a:srgbClr val="000000"/>
                </a:solidFill>
                <a:latin typeface="Courier New" panose="02070309020205020404" pitchFamily="49" charset="0"/>
              </a:rPr>
              <a:t>);</a:t>
            </a:r>
            <a:endParaRPr lang="fr-FR" sz="1633" dirty="0"/>
          </a:p>
        </p:txBody>
      </p:sp>
      <p:sp>
        <p:nvSpPr>
          <p:cNvPr id="12" name="Text Box 6">
            <a:extLst>
              <a:ext uri="{FF2B5EF4-FFF2-40B4-BE49-F238E27FC236}">
                <a16:creationId xmlns:a16="http://schemas.microsoft.com/office/drawing/2014/main" id="{61CB55CC-0DFB-42F4-AC90-18AB6CFBB46D}"/>
              </a:ext>
            </a:extLst>
          </p:cNvPr>
          <p:cNvSpPr>
            <a:spLocks/>
          </p:cNvSpPr>
          <p:nvPr/>
        </p:nvSpPr>
        <p:spPr bwMode="auto">
          <a:xfrm>
            <a:off x="6125286" y="1726916"/>
            <a:ext cx="1658261" cy="371512"/>
          </a:xfrm>
          <a:prstGeom prst="rect">
            <a:avLst/>
          </a:prstGeom>
          <a:noFill/>
          <a:ln w="9525">
            <a:solidFill>
              <a:schemeClr val="tx1"/>
            </a:solidFill>
            <a:miter lim="800000"/>
            <a:headEnd/>
            <a:tailEnd/>
          </a:ln>
        </p:spPr>
        <p:txBody>
          <a:bodyPr wrap="square">
            <a:spAutoFit/>
          </a:bodyPr>
          <a:lstStyle/>
          <a:p>
            <a:pPr>
              <a:defRPr/>
            </a:pPr>
            <a:r>
              <a:rPr lang="fr-FR" sz="1814" dirty="0" err="1">
                <a:solidFill>
                  <a:schemeClr val="accent2"/>
                </a:solidFill>
              </a:rPr>
              <a:t>javaScript</a:t>
            </a:r>
            <a:endParaRPr sz="1633" dirty="0">
              <a:solidFill>
                <a:schemeClr val="accent2"/>
              </a:solidFill>
            </a:endParaRPr>
          </a:p>
        </p:txBody>
      </p:sp>
      <p:sp>
        <p:nvSpPr>
          <p:cNvPr id="14" name="Text Box 3">
            <a:extLst>
              <a:ext uri="{FF2B5EF4-FFF2-40B4-BE49-F238E27FC236}">
                <a16:creationId xmlns:a16="http://schemas.microsoft.com/office/drawing/2014/main" id="{31E034DA-B52E-4137-9765-B9DE366F7B83}"/>
              </a:ext>
            </a:extLst>
          </p:cNvPr>
          <p:cNvSpPr>
            <a:spLocks/>
          </p:cNvSpPr>
          <p:nvPr/>
        </p:nvSpPr>
        <p:spPr bwMode="auto">
          <a:xfrm>
            <a:off x="8114998" y="1908403"/>
            <a:ext cx="2232025" cy="371512"/>
          </a:xfrm>
          <a:prstGeom prst="rect">
            <a:avLst/>
          </a:prstGeom>
          <a:noFill/>
          <a:ln w="38100" cmpd="dbl">
            <a:solidFill>
              <a:schemeClr val="tx1"/>
            </a:solidFill>
            <a:miter lim="800000"/>
            <a:headEnd/>
            <a:tailEnd/>
          </a:ln>
        </p:spPr>
        <p:txBody>
          <a:bodyPr>
            <a:spAutoFit/>
          </a:bodyPr>
          <a:lstStyle/>
          <a:p>
            <a:pPr algn="ctr">
              <a:defRPr/>
            </a:pPr>
            <a:r>
              <a:rPr lang="fr-FR" sz="1814" b="1" dirty="0"/>
              <a:t>Le Résultat</a:t>
            </a:r>
            <a:endParaRPr sz="1633" dirty="0"/>
          </a:p>
        </p:txBody>
      </p:sp>
      <p:pic>
        <p:nvPicPr>
          <p:cNvPr id="7" name="Picture 6">
            <a:extLst>
              <a:ext uri="{FF2B5EF4-FFF2-40B4-BE49-F238E27FC236}">
                <a16:creationId xmlns:a16="http://schemas.microsoft.com/office/drawing/2014/main" id="{445D25BB-FFAA-4E54-B2ED-2F4CD790541D}"/>
              </a:ext>
            </a:extLst>
          </p:cNvPr>
          <p:cNvPicPr>
            <a:picLocks noChangeAspect="1"/>
          </p:cNvPicPr>
          <p:nvPr/>
        </p:nvPicPr>
        <p:blipFill>
          <a:blip r:embed="rId3"/>
          <a:stretch>
            <a:fillRect/>
          </a:stretch>
        </p:blipFill>
        <p:spPr>
          <a:xfrm>
            <a:off x="8114998" y="2265941"/>
            <a:ext cx="2245466" cy="2322896"/>
          </a:xfrm>
          <a:prstGeom prst="rect">
            <a:avLst/>
          </a:prstGeom>
        </p:spPr>
      </p:pic>
    </p:spTree>
    <p:extLst>
      <p:ext uri="{BB962C8B-B14F-4D97-AF65-F5344CB8AC3E}">
        <p14:creationId xmlns:p14="http://schemas.microsoft.com/office/powerpoint/2010/main" val="30272210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1882366" y="881351"/>
          <a:ext cx="8763000" cy="854005"/>
        </p:xfrm>
        <a:graphic>
          <a:graphicData uri="http://schemas.openxmlformats.org/drawingml/2006/table">
            <a:tbl>
              <a:tblPr firstRow="1" bandRow="1">
                <a:tableStyleId>{F5AB1C69-6EDB-4FF4-983F-18BD219EF322}</a:tableStyleId>
              </a:tblPr>
              <a:tblGrid>
                <a:gridCol w="8763000">
                  <a:extLst>
                    <a:ext uri="{9D8B030D-6E8A-4147-A177-3AD203B41FA5}">
                      <a16:colId xmlns:a16="http://schemas.microsoft.com/office/drawing/2014/main" val="20000"/>
                    </a:ext>
                  </a:extLst>
                </a:gridCol>
              </a:tblGrid>
              <a:tr h="4232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1" i="0" kern="1200" dirty="0">
                          <a:solidFill>
                            <a:schemeClr val="tx1"/>
                          </a:solidFill>
                          <a:effectLst/>
                          <a:latin typeface="+mn-lt"/>
                          <a:ea typeface="+mn-ea"/>
                          <a:cs typeface="+mn-cs"/>
                        </a:rPr>
                        <a:t>Examples</a:t>
                      </a:r>
                      <a:r>
                        <a:rPr lang="en-US" sz="2200" b="1" i="0" kern="1200" baseline="0" dirty="0">
                          <a:solidFill>
                            <a:schemeClr val="tx1"/>
                          </a:solidFill>
                          <a:effectLst/>
                          <a:latin typeface="+mn-lt"/>
                          <a:ea typeface="+mn-ea"/>
                          <a:cs typeface="+mn-cs"/>
                        </a:rPr>
                        <a:t> </a:t>
                      </a:r>
                      <a:endParaRPr lang="en-US" sz="2200" b="1" i="0" kern="1200" dirty="0">
                        <a:solidFill>
                          <a:schemeClr val="tx1"/>
                        </a:solidFill>
                        <a:effectLst/>
                        <a:latin typeface="+mn-lt"/>
                        <a:ea typeface="+mn-ea"/>
                        <a:cs typeface="+mn-cs"/>
                      </a:endParaRPr>
                    </a:p>
                  </a:txBody>
                  <a:tcPr>
                    <a:solidFill>
                      <a:schemeClr val="accent5">
                        <a:lumMod val="40000"/>
                        <a:lumOff val="60000"/>
                      </a:schemeClr>
                    </a:solidFill>
                  </a:tcPr>
                </a:tc>
                <a:extLst>
                  <a:ext uri="{0D108BD9-81ED-4DB2-BD59-A6C34878D82A}">
                    <a16:rowId xmlns:a16="http://schemas.microsoft.com/office/drawing/2014/main" val="10000"/>
                  </a:ext>
                </a:extLst>
              </a:tr>
              <a:tr h="427285">
                <a:tc>
                  <a:txBody>
                    <a:bodyPr/>
                    <a:lstStyle/>
                    <a:p>
                      <a:pPr marL="0" marR="0" indent="0" algn="l" defTabSz="914400" rtl="0" eaLnBrk="1" fontAlgn="auto" latinLnBrk="0" hangingPunct="1">
                        <a:lnSpc>
                          <a:spcPct val="100000"/>
                        </a:lnSpc>
                        <a:spcBef>
                          <a:spcPts val="0"/>
                        </a:spcBef>
                        <a:spcAft>
                          <a:spcPts val="0"/>
                        </a:spcAft>
                        <a:buClr>
                          <a:schemeClr val="tx2"/>
                        </a:buClr>
                        <a:buSzTx/>
                        <a:buFont typeface="Symbol" panose="05050102010706020507" pitchFamily="18" charset="2"/>
                        <a:buNone/>
                        <a:tabLst/>
                        <a:defRPr/>
                      </a:pPr>
                      <a:r>
                        <a:rPr lang="fr-FR" sz="2200" b="0" dirty="0"/>
                        <a:t>Supprimer des éléments  dans un tableau(</a:t>
                      </a:r>
                      <a:r>
                        <a:rPr lang="fr-FR" sz="2200" b="0" dirty="0" err="1"/>
                        <a:t>pop,shift</a:t>
                      </a:r>
                      <a:r>
                        <a:rPr lang="fr-FR" sz="2200" b="0" dirty="0"/>
                        <a:t>):</a:t>
                      </a:r>
                    </a:p>
                  </a:txBody>
                  <a:tcPr>
                    <a:solidFill>
                      <a:schemeClr val="bg1"/>
                    </a:solidFill>
                  </a:tcPr>
                </a:tc>
                <a:extLst>
                  <a:ext uri="{0D108BD9-81ED-4DB2-BD59-A6C34878D82A}">
                    <a16:rowId xmlns:a16="http://schemas.microsoft.com/office/drawing/2014/main" val="10001"/>
                  </a:ext>
                </a:extLst>
              </a:tr>
            </a:tbl>
          </a:graphicData>
        </a:graphic>
      </p:graphicFrame>
      <p:sp>
        <p:nvSpPr>
          <p:cNvPr id="9" name="TextBox 8">
            <a:extLst>
              <a:ext uri="{FF2B5EF4-FFF2-40B4-BE49-F238E27FC236}">
                <a16:creationId xmlns:a16="http://schemas.microsoft.com/office/drawing/2014/main" id="{CD0A0E7C-7264-4270-A1BC-0E396A1242AF}"/>
              </a:ext>
            </a:extLst>
          </p:cNvPr>
          <p:cNvSpPr txBox="1"/>
          <p:nvPr/>
        </p:nvSpPr>
        <p:spPr>
          <a:xfrm>
            <a:off x="1882365" y="174339"/>
            <a:ext cx="4577480" cy="594906"/>
          </a:xfrm>
          <a:prstGeom prst="rect">
            <a:avLst/>
          </a:prstGeom>
          <a:noFill/>
        </p:spPr>
        <p:txBody>
          <a:bodyPr wrap="square">
            <a:spAutoFit/>
          </a:bodyPr>
          <a:lstStyle/>
          <a:p>
            <a:r>
              <a:rPr lang="en-US" sz="3266" b="1" dirty="0">
                <a:solidFill>
                  <a:prstClr val="black">
                    <a:lumMod val="50000"/>
                    <a:lumOff val="50000"/>
                  </a:prstClr>
                </a:solidFill>
                <a:latin typeface="Times New Roman" pitchFamily="18" charset="0"/>
                <a:cs typeface="Times New Roman" pitchFamily="18" charset="0"/>
              </a:rPr>
              <a:t>Tableaux</a:t>
            </a:r>
            <a:endParaRPr lang="en-US" sz="3266" b="1" dirty="0"/>
          </a:p>
        </p:txBody>
      </p:sp>
      <p:sp>
        <p:nvSpPr>
          <p:cNvPr id="10" name="Text Box 5">
            <a:extLst>
              <a:ext uri="{FF2B5EF4-FFF2-40B4-BE49-F238E27FC236}">
                <a16:creationId xmlns:a16="http://schemas.microsoft.com/office/drawing/2014/main" id="{C1FF241E-148A-4D6C-8F0C-74FD5C82DC6E}"/>
              </a:ext>
            </a:extLst>
          </p:cNvPr>
          <p:cNvSpPr>
            <a:spLocks/>
          </p:cNvSpPr>
          <p:nvPr/>
        </p:nvSpPr>
        <p:spPr bwMode="auto">
          <a:xfrm>
            <a:off x="2126615" y="1719869"/>
            <a:ext cx="5641347" cy="4112921"/>
          </a:xfrm>
          <a:prstGeom prst="rect">
            <a:avLst/>
          </a:prstGeom>
          <a:solidFill>
            <a:srgbClr val="CCECFF"/>
          </a:solidFill>
          <a:ln>
            <a:noFill/>
          </a:ln>
          <a:effectLst>
            <a:outerShdw dist="35921" dir="2700000" algn="ctr" rotWithShape="0">
              <a:schemeClr val="bg2"/>
            </a:outerShdw>
          </a:effectLst>
        </p:spPr>
        <p:txBody>
          <a:bodyPr wrap="square">
            <a:spAutoFit/>
          </a:bodyPr>
          <a:lstStyle/>
          <a:p>
            <a:endParaRPr lang="en-US" sz="1633" dirty="0">
              <a:solidFill>
                <a:srgbClr val="0000FF"/>
              </a:solidFill>
              <a:latin typeface="Courier New" panose="02070309020205020404" pitchFamily="49" charset="0"/>
            </a:endParaRPr>
          </a:p>
          <a:p>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prenoms</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'Mussab'</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'Marc'</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a:t>
            </a:r>
            <a:r>
              <a:rPr lang="fr-FR" sz="1633" dirty="0" err="1">
                <a:solidFill>
                  <a:srgbClr val="808080"/>
                </a:solidFill>
                <a:latin typeface="Courier New" panose="02070309020205020404" pitchFamily="49" charset="0"/>
              </a:rPr>
              <a:t>julian</a:t>
            </a:r>
            <a:r>
              <a:rPr lang="fr-FR" sz="1633" dirty="0">
                <a:solidFill>
                  <a:srgbClr val="808080"/>
                </a:solidFill>
                <a:latin typeface="Courier New" panose="02070309020205020404" pitchFamily="49" charset="0"/>
              </a:rPr>
              <a:t>'</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a:t>
            </a:r>
            <a:r>
              <a:rPr lang="fr-FR" sz="1633" dirty="0" err="1">
                <a:solidFill>
                  <a:srgbClr val="808080"/>
                </a:solidFill>
                <a:latin typeface="Courier New" panose="02070309020205020404" pitchFamily="49" charset="0"/>
              </a:rPr>
              <a:t>Naya</a:t>
            </a:r>
            <a:r>
              <a:rPr lang="fr-FR" sz="1633" dirty="0">
                <a:solidFill>
                  <a:srgbClr val="808080"/>
                </a:solidFill>
                <a:latin typeface="Courier New" panose="02070309020205020404" pitchFamily="49" charset="0"/>
              </a:rPr>
              <a:t>'</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p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a:t>
            </a:r>
            <a:r>
              <a:rPr lang="fr-FR" sz="1633" b="1" dirty="0">
                <a:solidFill>
                  <a:srgbClr val="000000"/>
                </a:solidFill>
                <a:latin typeface="Courier New" panose="02070309020205020404" pitchFamily="49" charset="0"/>
              </a:rPr>
              <a:t>;</a:t>
            </a:r>
          </a:p>
          <a:p>
            <a:r>
              <a:rPr lang="fr-FR" sz="1633" dirty="0">
                <a:solidFill>
                  <a:srgbClr val="000000"/>
                </a:solidFill>
                <a:latin typeface="Courier New" panose="02070309020205020404" pitchFamily="49" charset="0"/>
              </a:rPr>
              <a:t> </a:t>
            </a:r>
            <a:r>
              <a:rPr lang="fr-FR" sz="1633" dirty="0">
                <a:solidFill>
                  <a:srgbClr val="008000"/>
                </a:solidFill>
                <a:latin typeface="Courier New" panose="02070309020205020404" pitchFamily="49" charset="0"/>
              </a:rPr>
              <a:t>//On supprime le premier prénom du tableau</a:t>
            </a:r>
            <a:r>
              <a:rPr lang="fr-FR" sz="1633" dirty="0">
                <a:solidFill>
                  <a:srgbClr val="000000"/>
                </a:solidFill>
                <a:latin typeface="Courier New" panose="02070309020205020404" pitchFamily="49" charset="0"/>
              </a:rPr>
              <a:t> </a:t>
            </a:r>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supprp</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prenoms.shift</a:t>
            </a:r>
            <a:r>
              <a:rPr lang="fr-FR" sz="1633" b="1" dirty="0">
                <a:solidFill>
                  <a:srgbClr val="000000"/>
                </a:solidFill>
                <a:latin typeface="Courier New" panose="02070309020205020404" pitchFamily="49" charset="0"/>
              </a:rPr>
              <a:t>();</a:t>
            </a:r>
          </a:p>
          <a:p>
            <a:r>
              <a:rPr lang="fr-FR" sz="1633" dirty="0">
                <a:solidFill>
                  <a:srgbClr val="000000"/>
                </a:solidFill>
                <a:latin typeface="Courier New" panose="02070309020205020404" pitchFamily="49" charset="0"/>
              </a:rPr>
              <a:t> </a:t>
            </a:r>
            <a:r>
              <a:rPr lang="fr-FR" sz="1633" dirty="0">
                <a:solidFill>
                  <a:srgbClr val="008000"/>
                </a:solidFill>
                <a:latin typeface="Courier New" panose="02070309020205020404" pitchFamily="49" charset="0"/>
              </a:rPr>
              <a:t>// On supprime le dernière prénom du tableau</a:t>
            </a:r>
            <a:r>
              <a:rPr lang="fr-FR" sz="1633" dirty="0">
                <a:solidFill>
                  <a:srgbClr val="000000"/>
                </a:solidFill>
                <a:latin typeface="Courier New" panose="02070309020205020404" pitchFamily="49" charset="0"/>
              </a:rPr>
              <a:t> </a:t>
            </a:r>
          </a:p>
          <a:p>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supprd</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prenoms.pop</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dirty="0">
                <a:solidFill>
                  <a:srgbClr val="008000"/>
                </a:solidFill>
                <a:latin typeface="Courier New" panose="02070309020205020404" pitchFamily="49" charset="0"/>
              </a:rPr>
              <a:t>//On récupère les valeurs de notre tableau</a:t>
            </a:r>
            <a:r>
              <a:rPr lang="fr-FR" sz="1633" dirty="0">
                <a:solidFill>
                  <a:srgbClr val="000000"/>
                </a:solidFill>
                <a:latin typeface="Courier New" panose="02070309020205020404" pitchFamily="49" charset="0"/>
              </a:rPr>
              <a:t> </a:t>
            </a:r>
            <a:r>
              <a:rPr lang="fr-FR" sz="1633" b="1" i="1" dirty="0">
                <a:solidFill>
                  <a:srgbClr val="000080"/>
                </a:solidFill>
                <a:latin typeface="Courier New" panose="02070309020205020404" pitchFamily="49" charset="0"/>
              </a:rPr>
              <a:t>for</a:t>
            </a:r>
            <a:r>
              <a:rPr lang="fr-FR" sz="1633" b="1" dirty="0">
                <a:solidFill>
                  <a:srgbClr val="000000"/>
                </a:solidFill>
                <a:latin typeface="Courier New" panose="02070309020205020404" pitchFamily="49" charset="0"/>
              </a:rPr>
              <a:t>(</a:t>
            </a:r>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i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FF0000"/>
                </a:solidFill>
                <a:latin typeface="Courier New" panose="02070309020205020404" pitchFamily="49" charset="0"/>
              </a:rPr>
              <a:t>0</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i </a:t>
            </a:r>
            <a:r>
              <a:rPr lang="fr-FR" sz="1633" b="1" dirty="0">
                <a:solidFill>
                  <a:srgbClr val="000000"/>
                </a:solidFill>
                <a:latin typeface="Courier New" panose="02070309020205020404" pitchFamily="49" charset="0"/>
              </a:rPr>
              <a:t>&lt;</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prenoms.length</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i</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dirty="0">
                <a:solidFill>
                  <a:srgbClr val="000000"/>
                </a:solidFill>
                <a:latin typeface="Courier New" panose="02070309020205020404" pitchFamily="49" charset="0"/>
              </a:rPr>
              <a:t>p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'Prénom n°'</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i</a:t>
            </a:r>
            <a:r>
              <a:rPr lang="fr-FR" sz="1633" b="1" dirty="0">
                <a:solidFill>
                  <a:srgbClr val="000000"/>
                </a:solidFill>
                <a:latin typeface="Courier New" panose="02070309020205020404" pitchFamily="49" charset="0"/>
              </a:rPr>
              <a:t>+</a:t>
            </a:r>
            <a:r>
              <a:rPr lang="fr-FR" sz="1633" dirty="0">
                <a:solidFill>
                  <a:srgbClr val="FF0000"/>
                </a:solidFill>
                <a:latin typeface="Courier New" panose="02070309020205020404" pitchFamily="49" charset="0"/>
              </a:rPr>
              <a:t>1</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 : '</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prenoms</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i</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'\n'</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dirty="0">
                <a:solidFill>
                  <a:srgbClr val="008000"/>
                </a:solidFill>
                <a:latin typeface="Courier New" panose="02070309020205020404" pitchFamily="49" charset="0"/>
              </a:rPr>
              <a:t>//On affiche les prénoms du tableau et le prénom supprimé</a:t>
            </a:r>
            <a:r>
              <a:rPr lang="fr-FR" sz="1633" dirty="0">
                <a:solidFill>
                  <a:srgbClr val="000000"/>
                </a:solidFill>
                <a:latin typeface="Courier New" panose="02070309020205020404" pitchFamily="49" charset="0"/>
              </a:rPr>
              <a:t> </a:t>
            </a:r>
          </a:p>
          <a:p>
            <a:r>
              <a:rPr lang="fr-FR" sz="1633" dirty="0" err="1">
                <a:solidFill>
                  <a:srgbClr val="000000"/>
                </a:solidFill>
                <a:latin typeface="Courier New" panose="02070309020205020404" pitchFamily="49" charset="0"/>
              </a:rPr>
              <a:t>alert</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'Nouveau tableau :\n'</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p</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'\n\</a:t>
            </a:r>
            <a:r>
              <a:rPr lang="fr-FR" sz="1633" dirty="0" err="1">
                <a:solidFill>
                  <a:srgbClr val="808080"/>
                </a:solidFill>
                <a:latin typeface="Courier New" panose="02070309020205020404" pitchFamily="49" charset="0"/>
              </a:rPr>
              <a:t>nPrénom</a:t>
            </a:r>
            <a:r>
              <a:rPr lang="fr-FR" sz="1633" dirty="0">
                <a:solidFill>
                  <a:srgbClr val="808080"/>
                </a:solidFill>
                <a:latin typeface="Courier New" panose="02070309020205020404" pitchFamily="49" charset="0"/>
              </a:rPr>
              <a:t> supprimé : \n'</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err="1">
                <a:solidFill>
                  <a:srgbClr val="000000"/>
                </a:solidFill>
                <a:latin typeface="Courier New" panose="02070309020205020404" pitchFamily="49" charset="0"/>
              </a:rPr>
              <a:t>supprp</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'\n'</a:t>
            </a:r>
            <a:r>
              <a:rPr lang="fr-FR" sz="1633" b="1" dirty="0">
                <a:solidFill>
                  <a:srgbClr val="000000"/>
                </a:solidFill>
                <a:latin typeface="Courier New" panose="02070309020205020404" pitchFamily="49" charset="0"/>
              </a:rPr>
              <a:t>+</a:t>
            </a:r>
            <a:r>
              <a:rPr lang="fr-FR" sz="1633" dirty="0" err="1">
                <a:solidFill>
                  <a:srgbClr val="000000"/>
                </a:solidFill>
                <a:latin typeface="Courier New" panose="02070309020205020404" pitchFamily="49" charset="0"/>
              </a:rPr>
              <a:t>supprd</a:t>
            </a:r>
            <a:r>
              <a:rPr lang="fr-FR" sz="1633" b="1" dirty="0">
                <a:solidFill>
                  <a:srgbClr val="000000"/>
                </a:solidFill>
                <a:latin typeface="Courier New" panose="02070309020205020404" pitchFamily="49" charset="0"/>
              </a:rPr>
              <a:t>);</a:t>
            </a:r>
            <a:endParaRPr lang="fr-FR" sz="1633" dirty="0">
              <a:solidFill>
                <a:srgbClr val="000000"/>
              </a:solidFill>
              <a:latin typeface="Courier New" panose="02070309020205020404" pitchFamily="49" charset="0"/>
            </a:endParaRPr>
          </a:p>
        </p:txBody>
      </p:sp>
      <p:sp>
        <p:nvSpPr>
          <p:cNvPr id="12" name="Text Box 6">
            <a:extLst>
              <a:ext uri="{FF2B5EF4-FFF2-40B4-BE49-F238E27FC236}">
                <a16:creationId xmlns:a16="http://schemas.microsoft.com/office/drawing/2014/main" id="{61CB55CC-0DFB-42F4-AC90-18AB6CFBB46D}"/>
              </a:ext>
            </a:extLst>
          </p:cNvPr>
          <p:cNvSpPr>
            <a:spLocks/>
          </p:cNvSpPr>
          <p:nvPr/>
        </p:nvSpPr>
        <p:spPr bwMode="auto">
          <a:xfrm>
            <a:off x="6125286" y="1726916"/>
            <a:ext cx="1658261" cy="371512"/>
          </a:xfrm>
          <a:prstGeom prst="rect">
            <a:avLst/>
          </a:prstGeom>
          <a:noFill/>
          <a:ln w="9525">
            <a:solidFill>
              <a:schemeClr val="tx1"/>
            </a:solidFill>
            <a:miter lim="800000"/>
            <a:headEnd/>
            <a:tailEnd/>
          </a:ln>
        </p:spPr>
        <p:txBody>
          <a:bodyPr wrap="square">
            <a:spAutoFit/>
          </a:bodyPr>
          <a:lstStyle/>
          <a:p>
            <a:pPr>
              <a:defRPr/>
            </a:pPr>
            <a:r>
              <a:rPr lang="fr-FR" sz="1814" dirty="0" err="1">
                <a:solidFill>
                  <a:schemeClr val="accent2"/>
                </a:solidFill>
              </a:rPr>
              <a:t>javaScript</a:t>
            </a:r>
            <a:endParaRPr sz="1633" dirty="0">
              <a:solidFill>
                <a:schemeClr val="accent2"/>
              </a:solidFill>
            </a:endParaRPr>
          </a:p>
        </p:txBody>
      </p:sp>
      <p:sp>
        <p:nvSpPr>
          <p:cNvPr id="14" name="Text Box 3">
            <a:extLst>
              <a:ext uri="{FF2B5EF4-FFF2-40B4-BE49-F238E27FC236}">
                <a16:creationId xmlns:a16="http://schemas.microsoft.com/office/drawing/2014/main" id="{31E034DA-B52E-4137-9765-B9DE366F7B83}"/>
              </a:ext>
            </a:extLst>
          </p:cNvPr>
          <p:cNvSpPr>
            <a:spLocks/>
          </p:cNvSpPr>
          <p:nvPr/>
        </p:nvSpPr>
        <p:spPr bwMode="auto">
          <a:xfrm>
            <a:off x="8114998" y="1908403"/>
            <a:ext cx="2232025" cy="371512"/>
          </a:xfrm>
          <a:prstGeom prst="rect">
            <a:avLst/>
          </a:prstGeom>
          <a:noFill/>
          <a:ln w="38100" cmpd="dbl">
            <a:solidFill>
              <a:schemeClr val="tx1"/>
            </a:solidFill>
            <a:miter lim="800000"/>
            <a:headEnd/>
            <a:tailEnd/>
          </a:ln>
        </p:spPr>
        <p:txBody>
          <a:bodyPr>
            <a:spAutoFit/>
          </a:bodyPr>
          <a:lstStyle/>
          <a:p>
            <a:pPr algn="ctr">
              <a:defRPr/>
            </a:pPr>
            <a:r>
              <a:rPr lang="fr-FR" sz="1814" b="1" dirty="0"/>
              <a:t>Le Résultat</a:t>
            </a:r>
            <a:endParaRPr sz="1633" dirty="0"/>
          </a:p>
        </p:txBody>
      </p:sp>
      <p:pic>
        <p:nvPicPr>
          <p:cNvPr id="8" name="Picture 4">
            <a:extLst>
              <a:ext uri="{FF2B5EF4-FFF2-40B4-BE49-F238E27FC236}">
                <a16:creationId xmlns:a16="http://schemas.microsoft.com/office/drawing/2014/main" id="{DB0E8374-802E-4CA3-B75C-0AB16EB842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666" y="2269165"/>
            <a:ext cx="2029995" cy="223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65838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1882366" y="881351"/>
          <a:ext cx="8763000" cy="854005"/>
        </p:xfrm>
        <a:graphic>
          <a:graphicData uri="http://schemas.openxmlformats.org/drawingml/2006/table">
            <a:tbl>
              <a:tblPr firstRow="1" bandRow="1">
                <a:tableStyleId>{F5AB1C69-6EDB-4FF4-983F-18BD219EF322}</a:tableStyleId>
              </a:tblPr>
              <a:tblGrid>
                <a:gridCol w="8763000">
                  <a:extLst>
                    <a:ext uri="{9D8B030D-6E8A-4147-A177-3AD203B41FA5}">
                      <a16:colId xmlns:a16="http://schemas.microsoft.com/office/drawing/2014/main" val="20000"/>
                    </a:ext>
                  </a:extLst>
                </a:gridCol>
              </a:tblGrid>
              <a:tr h="4232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1" i="0" kern="1200" dirty="0">
                          <a:solidFill>
                            <a:schemeClr val="tx1"/>
                          </a:solidFill>
                          <a:effectLst/>
                          <a:latin typeface="+mn-lt"/>
                          <a:ea typeface="+mn-ea"/>
                          <a:cs typeface="+mn-cs"/>
                        </a:rPr>
                        <a:t>Examples</a:t>
                      </a:r>
                      <a:r>
                        <a:rPr lang="en-US" sz="2200" b="1" i="0" kern="1200" baseline="0" dirty="0">
                          <a:solidFill>
                            <a:schemeClr val="tx1"/>
                          </a:solidFill>
                          <a:effectLst/>
                          <a:latin typeface="+mn-lt"/>
                          <a:ea typeface="+mn-ea"/>
                          <a:cs typeface="+mn-cs"/>
                        </a:rPr>
                        <a:t> </a:t>
                      </a:r>
                      <a:endParaRPr lang="en-US" sz="2200" b="1" i="0" kern="1200" dirty="0">
                        <a:solidFill>
                          <a:schemeClr val="tx1"/>
                        </a:solidFill>
                        <a:effectLst/>
                        <a:latin typeface="+mn-lt"/>
                        <a:ea typeface="+mn-ea"/>
                        <a:cs typeface="+mn-cs"/>
                      </a:endParaRPr>
                    </a:p>
                  </a:txBody>
                  <a:tcPr>
                    <a:solidFill>
                      <a:schemeClr val="accent5">
                        <a:lumMod val="40000"/>
                        <a:lumOff val="60000"/>
                      </a:schemeClr>
                    </a:solidFill>
                  </a:tcPr>
                </a:tc>
                <a:extLst>
                  <a:ext uri="{0D108BD9-81ED-4DB2-BD59-A6C34878D82A}">
                    <a16:rowId xmlns:a16="http://schemas.microsoft.com/office/drawing/2014/main" val="10000"/>
                  </a:ext>
                </a:extLst>
              </a:tr>
              <a:tr h="427285">
                <a:tc>
                  <a:txBody>
                    <a:bodyPr/>
                    <a:lstStyle/>
                    <a:p>
                      <a:pPr marL="0" marR="0" indent="0" algn="l" defTabSz="914400" rtl="0" eaLnBrk="1" fontAlgn="auto" latinLnBrk="0" hangingPunct="1">
                        <a:lnSpc>
                          <a:spcPct val="100000"/>
                        </a:lnSpc>
                        <a:spcBef>
                          <a:spcPts val="0"/>
                        </a:spcBef>
                        <a:spcAft>
                          <a:spcPts val="0"/>
                        </a:spcAft>
                        <a:buClr>
                          <a:schemeClr val="tx2"/>
                        </a:buClr>
                        <a:buSzTx/>
                        <a:buFont typeface="Symbol" panose="05050102010706020507" pitchFamily="18" charset="2"/>
                        <a:buNone/>
                        <a:tabLst/>
                        <a:defRPr/>
                      </a:pPr>
                      <a:r>
                        <a:rPr lang="fr-FR" sz="2200" b="0" dirty="0"/>
                        <a:t>Ajouter des éléments choisis dans un tableau(</a:t>
                      </a:r>
                      <a:r>
                        <a:rPr lang="fr-FR" sz="2200" b="0" dirty="0" err="1"/>
                        <a:t>splice</a:t>
                      </a:r>
                      <a:r>
                        <a:rPr lang="fr-FR" sz="2200" b="0" dirty="0"/>
                        <a:t>())</a:t>
                      </a:r>
                    </a:p>
                  </a:txBody>
                  <a:tcPr>
                    <a:solidFill>
                      <a:schemeClr val="bg1"/>
                    </a:solidFill>
                  </a:tcPr>
                </a:tc>
                <a:extLst>
                  <a:ext uri="{0D108BD9-81ED-4DB2-BD59-A6C34878D82A}">
                    <a16:rowId xmlns:a16="http://schemas.microsoft.com/office/drawing/2014/main" val="10001"/>
                  </a:ext>
                </a:extLst>
              </a:tr>
            </a:tbl>
          </a:graphicData>
        </a:graphic>
      </p:graphicFrame>
      <p:sp>
        <p:nvSpPr>
          <p:cNvPr id="9" name="TextBox 8">
            <a:extLst>
              <a:ext uri="{FF2B5EF4-FFF2-40B4-BE49-F238E27FC236}">
                <a16:creationId xmlns:a16="http://schemas.microsoft.com/office/drawing/2014/main" id="{CD0A0E7C-7264-4270-A1BC-0E396A1242AF}"/>
              </a:ext>
            </a:extLst>
          </p:cNvPr>
          <p:cNvSpPr txBox="1"/>
          <p:nvPr/>
        </p:nvSpPr>
        <p:spPr>
          <a:xfrm>
            <a:off x="1882365" y="174339"/>
            <a:ext cx="4577480" cy="594906"/>
          </a:xfrm>
          <a:prstGeom prst="rect">
            <a:avLst/>
          </a:prstGeom>
          <a:noFill/>
        </p:spPr>
        <p:txBody>
          <a:bodyPr wrap="square">
            <a:spAutoFit/>
          </a:bodyPr>
          <a:lstStyle/>
          <a:p>
            <a:r>
              <a:rPr lang="en-US" sz="3266" b="1" dirty="0">
                <a:solidFill>
                  <a:prstClr val="black">
                    <a:lumMod val="50000"/>
                    <a:lumOff val="50000"/>
                  </a:prstClr>
                </a:solidFill>
                <a:latin typeface="Times New Roman" pitchFamily="18" charset="0"/>
                <a:cs typeface="Times New Roman" pitchFamily="18" charset="0"/>
              </a:rPr>
              <a:t>Tableaux</a:t>
            </a:r>
            <a:endParaRPr lang="en-US" sz="3266" b="1" dirty="0"/>
          </a:p>
        </p:txBody>
      </p:sp>
      <p:sp>
        <p:nvSpPr>
          <p:cNvPr id="10" name="Text Box 5">
            <a:extLst>
              <a:ext uri="{FF2B5EF4-FFF2-40B4-BE49-F238E27FC236}">
                <a16:creationId xmlns:a16="http://schemas.microsoft.com/office/drawing/2014/main" id="{C1FF241E-148A-4D6C-8F0C-74FD5C82DC6E}"/>
              </a:ext>
            </a:extLst>
          </p:cNvPr>
          <p:cNvSpPr>
            <a:spLocks/>
          </p:cNvSpPr>
          <p:nvPr/>
        </p:nvSpPr>
        <p:spPr bwMode="auto">
          <a:xfrm>
            <a:off x="2126615" y="1719869"/>
            <a:ext cx="5988384" cy="3777829"/>
          </a:xfrm>
          <a:prstGeom prst="rect">
            <a:avLst/>
          </a:prstGeom>
          <a:solidFill>
            <a:srgbClr val="CCECFF"/>
          </a:solidFill>
          <a:ln>
            <a:noFill/>
          </a:ln>
          <a:effectLst>
            <a:outerShdw dist="35921" dir="2700000" algn="ctr" rotWithShape="0">
              <a:schemeClr val="bg2"/>
            </a:outerShdw>
          </a:effectLst>
        </p:spPr>
        <p:txBody>
          <a:bodyPr wrap="square">
            <a:spAutoFit/>
          </a:bodyPr>
          <a:lstStyle/>
          <a:p>
            <a:endParaRPr lang="en-US" sz="1633" dirty="0">
              <a:solidFill>
                <a:srgbClr val="0000FF"/>
              </a:solidFill>
              <a:latin typeface="Courier New" panose="02070309020205020404" pitchFamily="49" charset="0"/>
            </a:endParaRPr>
          </a:p>
          <a:p>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prenoms</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'Mussab'</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'Marc'</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a:t>
            </a:r>
            <a:r>
              <a:rPr lang="fr-FR" sz="1633" dirty="0" err="1">
                <a:solidFill>
                  <a:srgbClr val="808080"/>
                </a:solidFill>
                <a:latin typeface="Courier New" panose="02070309020205020404" pitchFamily="49" charset="0"/>
              </a:rPr>
              <a:t>julian</a:t>
            </a:r>
            <a:r>
              <a:rPr lang="fr-FR" sz="1633" dirty="0">
                <a:solidFill>
                  <a:srgbClr val="808080"/>
                </a:solidFill>
                <a:latin typeface="Courier New" panose="02070309020205020404" pitchFamily="49" charset="0"/>
              </a:rPr>
              <a:t>'</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a:t>
            </a:r>
            <a:r>
              <a:rPr lang="fr-FR" sz="1633" dirty="0" err="1">
                <a:solidFill>
                  <a:srgbClr val="808080"/>
                </a:solidFill>
                <a:latin typeface="Courier New" panose="02070309020205020404" pitchFamily="49" charset="0"/>
              </a:rPr>
              <a:t>Naya</a:t>
            </a:r>
            <a:r>
              <a:rPr lang="fr-FR" sz="1633" dirty="0">
                <a:solidFill>
                  <a:srgbClr val="808080"/>
                </a:solidFill>
                <a:latin typeface="Courier New" panose="02070309020205020404" pitchFamily="49" charset="0"/>
              </a:rPr>
              <a:t>'</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p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dirty="0">
                <a:solidFill>
                  <a:srgbClr val="008000"/>
                </a:solidFill>
                <a:latin typeface="Courier New" panose="02070309020205020404" pitchFamily="49" charset="0"/>
              </a:rPr>
              <a:t>//On ajoute les valeurs Claire et Anne à partir de l'index 2</a:t>
            </a:r>
            <a:r>
              <a:rPr lang="fr-FR" sz="1633" dirty="0">
                <a:solidFill>
                  <a:srgbClr val="000000"/>
                </a:solidFill>
                <a:latin typeface="Courier New" panose="02070309020205020404" pitchFamily="49" charset="0"/>
              </a:rPr>
              <a:t> </a:t>
            </a:r>
          </a:p>
          <a:p>
            <a:r>
              <a:rPr lang="fr-FR" sz="2177" b="1" dirty="0" err="1">
                <a:solidFill>
                  <a:srgbClr val="000000"/>
                </a:solidFill>
                <a:latin typeface="Courier New" panose="02070309020205020404" pitchFamily="49" charset="0"/>
              </a:rPr>
              <a:t>prenoms.splice</a:t>
            </a:r>
            <a:r>
              <a:rPr lang="fr-FR" sz="2177" b="1" dirty="0">
                <a:solidFill>
                  <a:srgbClr val="000000"/>
                </a:solidFill>
                <a:latin typeface="Courier New" panose="02070309020205020404" pitchFamily="49" charset="0"/>
              </a:rPr>
              <a:t>(</a:t>
            </a:r>
            <a:r>
              <a:rPr lang="fr-FR" sz="2177" b="1" dirty="0">
                <a:solidFill>
                  <a:srgbClr val="FF0000"/>
                </a:solidFill>
                <a:latin typeface="Courier New" panose="02070309020205020404" pitchFamily="49" charset="0"/>
              </a:rPr>
              <a:t>2</a:t>
            </a:r>
            <a:r>
              <a:rPr lang="fr-FR" sz="2177" b="1" dirty="0">
                <a:solidFill>
                  <a:srgbClr val="000000"/>
                </a:solidFill>
                <a:latin typeface="Courier New" panose="02070309020205020404" pitchFamily="49" charset="0"/>
              </a:rPr>
              <a:t>, </a:t>
            </a:r>
            <a:r>
              <a:rPr lang="fr-FR" sz="2177" b="1" dirty="0">
                <a:solidFill>
                  <a:srgbClr val="FF0000"/>
                </a:solidFill>
                <a:latin typeface="Courier New" panose="02070309020205020404" pitchFamily="49" charset="0"/>
              </a:rPr>
              <a:t>0</a:t>
            </a:r>
            <a:r>
              <a:rPr lang="fr-FR" sz="2177" b="1" dirty="0">
                <a:solidFill>
                  <a:srgbClr val="000000"/>
                </a:solidFill>
                <a:latin typeface="Courier New" panose="02070309020205020404" pitchFamily="49" charset="0"/>
              </a:rPr>
              <a:t>, </a:t>
            </a:r>
            <a:r>
              <a:rPr lang="fr-FR" sz="2177" b="1" dirty="0">
                <a:solidFill>
                  <a:srgbClr val="808080"/>
                </a:solidFill>
                <a:latin typeface="Courier New" panose="02070309020205020404" pitchFamily="49" charset="0"/>
              </a:rPr>
              <a:t>'Claire'</a:t>
            </a:r>
            <a:r>
              <a:rPr lang="fr-FR" sz="2177" b="1" dirty="0">
                <a:solidFill>
                  <a:srgbClr val="000000"/>
                </a:solidFill>
                <a:latin typeface="Courier New" panose="02070309020205020404" pitchFamily="49" charset="0"/>
              </a:rPr>
              <a:t>, </a:t>
            </a:r>
            <a:r>
              <a:rPr lang="fr-FR" sz="2177" b="1" dirty="0">
                <a:solidFill>
                  <a:srgbClr val="808080"/>
                </a:solidFill>
                <a:latin typeface="Courier New" panose="02070309020205020404" pitchFamily="49" charset="0"/>
              </a:rPr>
              <a:t>'Anne’</a:t>
            </a:r>
            <a:r>
              <a:rPr lang="fr-FR" sz="2177" b="1" dirty="0">
                <a:solidFill>
                  <a:srgbClr val="000000"/>
                </a:solidFill>
                <a:latin typeface="Courier New" panose="02070309020205020404" pitchFamily="49" charset="0"/>
              </a:rPr>
              <a:t>); </a:t>
            </a:r>
          </a:p>
          <a:p>
            <a:r>
              <a:rPr lang="fr-FR" sz="1633" b="1" i="1" dirty="0">
                <a:solidFill>
                  <a:srgbClr val="000080"/>
                </a:solidFill>
                <a:latin typeface="Courier New" panose="02070309020205020404" pitchFamily="49" charset="0"/>
              </a:rPr>
              <a:t>for</a:t>
            </a:r>
            <a:r>
              <a:rPr lang="fr-FR" sz="1633" b="1" dirty="0">
                <a:solidFill>
                  <a:srgbClr val="000000"/>
                </a:solidFill>
                <a:latin typeface="Courier New" panose="02070309020205020404" pitchFamily="49" charset="0"/>
              </a:rPr>
              <a:t>(</a:t>
            </a:r>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i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FF0000"/>
                </a:solidFill>
                <a:latin typeface="Courier New" panose="02070309020205020404" pitchFamily="49" charset="0"/>
              </a:rPr>
              <a:t>0</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i </a:t>
            </a:r>
            <a:r>
              <a:rPr lang="fr-FR" sz="1633" b="1" dirty="0">
                <a:solidFill>
                  <a:srgbClr val="000000"/>
                </a:solidFill>
                <a:latin typeface="Courier New" panose="02070309020205020404" pitchFamily="49" charset="0"/>
              </a:rPr>
              <a:t>&lt;</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prenoms.length</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i</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dirty="0">
                <a:solidFill>
                  <a:srgbClr val="000000"/>
                </a:solidFill>
                <a:latin typeface="Courier New" panose="02070309020205020404" pitchFamily="49" charset="0"/>
              </a:rPr>
              <a:t>p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‘Pré</a:t>
            </a:r>
          </a:p>
          <a:p>
            <a:r>
              <a:rPr lang="fr-FR" sz="1633" dirty="0">
                <a:solidFill>
                  <a:srgbClr val="808080"/>
                </a:solidFill>
                <a:latin typeface="Courier New" panose="02070309020205020404" pitchFamily="49" charset="0"/>
              </a:rPr>
              <a:t>nom n'</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i</a:t>
            </a:r>
            <a:r>
              <a:rPr lang="fr-FR" sz="1633" b="1" dirty="0">
                <a:solidFill>
                  <a:srgbClr val="000000"/>
                </a:solidFill>
                <a:latin typeface="Courier New" panose="02070309020205020404" pitchFamily="49" charset="0"/>
              </a:rPr>
              <a:t>+</a:t>
            </a:r>
            <a:r>
              <a:rPr lang="fr-FR" sz="1633" dirty="0">
                <a:solidFill>
                  <a:srgbClr val="FF0000"/>
                </a:solidFill>
                <a:latin typeface="Courier New" panose="02070309020205020404" pitchFamily="49" charset="0"/>
              </a:rPr>
              <a:t>1</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 : '</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prenoms</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i</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'\n'</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008000"/>
                </a:solidFill>
                <a:latin typeface="Courier New" panose="02070309020205020404" pitchFamily="49" charset="0"/>
              </a:rPr>
              <a:t>//On affiche la taille du tableau et les prénoms</a:t>
            </a:r>
            <a:r>
              <a:rPr lang="fr-FR" sz="1633" dirty="0">
                <a:solidFill>
                  <a:srgbClr val="000000"/>
                </a:solidFill>
                <a:latin typeface="Courier New" panose="02070309020205020404" pitchFamily="49" charset="0"/>
              </a:rPr>
              <a:t> </a:t>
            </a:r>
          </a:p>
          <a:p>
            <a:r>
              <a:rPr lang="fr-FR" sz="1633" dirty="0" err="1">
                <a:solidFill>
                  <a:srgbClr val="000000"/>
                </a:solidFill>
                <a:latin typeface="Courier New" panose="02070309020205020404" pitchFamily="49" charset="0"/>
              </a:rPr>
              <a:t>alert</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'Le tableau contient '</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 éléments : \n\n'</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p</a:t>
            </a:r>
            <a:r>
              <a:rPr lang="fr-FR" sz="1633" b="1" dirty="0">
                <a:solidFill>
                  <a:srgbClr val="000000"/>
                </a:solidFill>
                <a:latin typeface="Courier New" panose="02070309020205020404" pitchFamily="49" charset="0"/>
              </a:rPr>
              <a:t>);</a:t>
            </a:r>
            <a:endParaRPr lang="fr-FR" sz="1633" dirty="0"/>
          </a:p>
        </p:txBody>
      </p:sp>
      <p:sp>
        <p:nvSpPr>
          <p:cNvPr id="12" name="Text Box 6">
            <a:extLst>
              <a:ext uri="{FF2B5EF4-FFF2-40B4-BE49-F238E27FC236}">
                <a16:creationId xmlns:a16="http://schemas.microsoft.com/office/drawing/2014/main" id="{61CB55CC-0DFB-42F4-AC90-18AB6CFBB46D}"/>
              </a:ext>
            </a:extLst>
          </p:cNvPr>
          <p:cNvSpPr>
            <a:spLocks/>
          </p:cNvSpPr>
          <p:nvPr/>
        </p:nvSpPr>
        <p:spPr bwMode="auto">
          <a:xfrm>
            <a:off x="6125286" y="1726916"/>
            <a:ext cx="1658261" cy="371512"/>
          </a:xfrm>
          <a:prstGeom prst="rect">
            <a:avLst/>
          </a:prstGeom>
          <a:noFill/>
          <a:ln w="9525">
            <a:solidFill>
              <a:schemeClr val="tx1"/>
            </a:solidFill>
            <a:miter lim="800000"/>
            <a:headEnd/>
            <a:tailEnd/>
          </a:ln>
        </p:spPr>
        <p:txBody>
          <a:bodyPr wrap="square">
            <a:spAutoFit/>
          </a:bodyPr>
          <a:lstStyle/>
          <a:p>
            <a:pPr>
              <a:defRPr/>
            </a:pPr>
            <a:r>
              <a:rPr lang="fr-FR" sz="1814" dirty="0" err="1">
                <a:solidFill>
                  <a:schemeClr val="accent2"/>
                </a:solidFill>
              </a:rPr>
              <a:t>javaScript</a:t>
            </a:r>
            <a:endParaRPr sz="1633" dirty="0">
              <a:solidFill>
                <a:schemeClr val="accent2"/>
              </a:solidFill>
            </a:endParaRPr>
          </a:p>
        </p:txBody>
      </p:sp>
      <p:sp>
        <p:nvSpPr>
          <p:cNvPr id="14" name="Text Box 3">
            <a:extLst>
              <a:ext uri="{FF2B5EF4-FFF2-40B4-BE49-F238E27FC236}">
                <a16:creationId xmlns:a16="http://schemas.microsoft.com/office/drawing/2014/main" id="{31E034DA-B52E-4137-9765-B9DE366F7B83}"/>
              </a:ext>
            </a:extLst>
          </p:cNvPr>
          <p:cNvSpPr>
            <a:spLocks/>
          </p:cNvSpPr>
          <p:nvPr/>
        </p:nvSpPr>
        <p:spPr bwMode="auto">
          <a:xfrm>
            <a:off x="8114998" y="1908403"/>
            <a:ext cx="2232025" cy="371512"/>
          </a:xfrm>
          <a:prstGeom prst="rect">
            <a:avLst/>
          </a:prstGeom>
          <a:noFill/>
          <a:ln w="38100" cmpd="dbl">
            <a:solidFill>
              <a:schemeClr val="tx1"/>
            </a:solidFill>
            <a:miter lim="800000"/>
            <a:headEnd/>
            <a:tailEnd/>
          </a:ln>
        </p:spPr>
        <p:txBody>
          <a:bodyPr>
            <a:spAutoFit/>
          </a:bodyPr>
          <a:lstStyle/>
          <a:p>
            <a:pPr algn="ctr">
              <a:defRPr/>
            </a:pPr>
            <a:r>
              <a:rPr lang="fr-FR" sz="1814" b="1" dirty="0"/>
              <a:t>Le Résultat</a:t>
            </a:r>
            <a:endParaRPr sz="1633" dirty="0"/>
          </a:p>
        </p:txBody>
      </p:sp>
      <p:pic>
        <p:nvPicPr>
          <p:cNvPr id="11" name="Picture 2">
            <a:extLst>
              <a:ext uri="{FF2B5EF4-FFF2-40B4-BE49-F238E27FC236}">
                <a16:creationId xmlns:a16="http://schemas.microsoft.com/office/drawing/2014/main" id="{D6C111A4-C8E2-4206-AC92-7FD26B2E3B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6748" y="2414745"/>
            <a:ext cx="2551733" cy="1820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78593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1882366" y="881351"/>
          <a:ext cx="8763000" cy="854005"/>
        </p:xfrm>
        <a:graphic>
          <a:graphicData uri="http://schemas.openxmlformats.org/drawingml/2006/table">
            <a:tbl>
              <a:tblPr firstRow="1" bandRow="1">
                <a:tableStyleId>{F5AB1C69-6EDB-4FF4-983F-18BD219EF322}</a:tableStyleId>
              </a:tblPr>
              <a:tblGrid>
                <a:gridCol w="8763000">
                  <a:extLst>
                    <a:ext uri="{9D8B030D-6E8A-4147-A177-3AD203B41FA5}">
                      <a16:colId xmlns:a16="http://schemas.microsoft.com/office/drawing/2014/main" val="20000"/>
                    </a:ext>
                  </a:extLst>
                </a:gridCol>
              </a:tblGrid>
              <a:tr h="4232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1" i="0" kern="1200" dirty="0">
                          <a:solidFill>
                            <a:schemeClr val="tx1"/>
                          </a:solidFill>
                          <a:effectLst/>
                          <a:latin typeface="+mn-lt"/>
                          <a:ea typeface="+mn-ea"/>
                          <a:cs typeface="+mn-cs"/>
                        </a:rPr>
                        <a:t>Examples</a:t>
                      </a:r>
                      <a:r>
                        <a:rPr lang="en-US" sz="2200" b="1" i="0" kern="1200" baseline="0" dirty="0">
                          <a:solidFill>
                            <a:schemeClr val="tx1"/>
                          </a:solidFill>
                          <a:effectLst/>
                          <a:latin typeface="+mn-lt"/>
                          <a:ea typeface="+mn-ea"/>
                          <a:cs typeface="+mn-cs"/>
                        </a:rPr>
                        <a:t> </a:t>
                      </a:r>
                      <a:endParaRPr lang="en-US" sz="2200" b="1" i="0" kern="1200" dirty="0">
                        <a:solidFill>
                          <a:schemeClr val="tx1"/>
                        </a:solidFill>
                        <a:effectLst/>
                        <a:latin typeface="+mn-lt"/>
                        <a:ea typeface="+mn-ea"/>
                        <a:cs typeface="+mn-cs"/>
                      </a:endParaRPr>
                    </a:p>
                  </a:txBody>
                  <a:tcPr>
                    <a:solidFill>
                      <a:schemeClr val="accent5">
                        <a:lumMod val="40000"/>
                        <a:lumOff val="60000"/>
                      </a:schemeClr>
                    </a:solidFill>
                  </a:tcPr>
                </a:tc>
                <a:extLst>
                  <a:ext uri="{0D108BD9-81ED-4DB2-BD59-A6C34878D82A}">
                    <a16:rowId xmlns:a16="http://schemas.microsoft.com/office/drawing/2014/main" val="10000"/>
                  </a:ext>
                </a:extLst>
              </a:tr>
              <a:tr h="427285">
                <a:tc>
                  <a:txBody>
                    <a:bodyPr/>
                    <a:lstStyle/>
                    <a:p>
                      <a:pPr marL="0" marR="0" indent="0" algn="l" defTabSz="914400" rtl="0" eaLnBrk="1" fontAlgn="auto" latinLnBrk="0" hangingPunct="1">
                        <a:lnSpc>
                          <a:spcPct val="100000"/>
                        </a:lnSpc>
                        <a:spcBef>
                          <a:spcPts val="0"/>
                        </a:spcBef>
                        <a:spcAft>
                          <a:spcPts val="0"/>
                        </a:spcAft>
                        <a:buClr>
                          <a:schemeClr val="tx2"/>
                        </a:buClr>
                        <a:buSzTx/>
                        <a:buFont typeface="Symbol" panose="05050102010706020507" pitchFamily="18" charset="2"/>
                        <a:buNone/>
                        <a:tabLst/>
                        <a:defRPr/>
                      </a:pPr>
                      <a:r>
                        <a:rPr lang="fr-FR" sz="2200" b="0" dirty="0"/>
                        <a:t>Supprimer des éléments choisis dans un tableau(</a:t>
                      </a:r>
                      <a:r>
                        <a:rPr lang="fr-FR" sz="2200" b="0" dirty="0" err="1"/>
                        <a:t>Splice</a:t>
                      </a:r>
                      <a:r>
                        <a:rPr lang="fr-FR" sz="2200" b="0" dirty="0"/>
                        <a:t>())</a:t>
                      </a:r>
                    </a:p>
                  </a:txBody>
                  <a:tcPr>
                    <a:solidFill>
                      <a:schemeClr val="bg1"/>
                    </a:solidFill>
                  </a:tcPr>
                </a:tc>
                <a:extLst>
                  <a:ext uri="{0D108BD9-81ED-4DB2-BD59-A6C34878D82A}">
                    <a16:rowId xmlns:a16="http://schemas.microsoft.com/office/drawing/2014/main" val="10001"/>
                  </a:ext>
                </a:extLst>
              </a:tr>
            </a:tbl>
          </a:graphicData>
        </a:graphic>
      </p:graphicFrame>
      <p:sp>
        <p:nvSpPr>
          <p:cNvPr id="9" name="TextBox 8">
            <a:extLst>
              <a:ext uri="{FF2B5EF4-FFF2-40B4-BE49-F238E27FC236}">
                <a16:creationId xmlns:a16="http://schemas.microsoft.com/office/drawing/2014/main" id="{CD0A0E7C-7264-4270-A1BC-0E396A1242AF}"/>
              </a:ext>
            </a:extLst>
          </p:cNvPr>
          <p:cNvSpPr txBox="1"/>
          <p:nvPr/>
        </p:nvSpPr>
        <p:spPr>
          <a:xfrm>
            <a:off x="1882365" y="174339"/>
            <a:ext cx="4577480" cy="594906"/>
          </a:xfrm>
          <a:prstGeom prst="rect">
            <a:avLst/>
          </a:prstGeom>
          <a:noFill/>
        </p:spPr>
        <p:txBody>
          <a:bodyPr wrap="square">
            <a:spAutoFit/>
          </a:bodyPr>
          <a:lstStyle/>
          <a:p>
            <a:r>
              <a:rPr lang="en-US" sz="3266" b="1" dirty="0">
                <a:solidFill>
                  <a:prstClr val="black">
                    <a:lumMod val="50000"/>
                    <a:lumOff val="50000"/>
                  </a:prstClr>
                </a:solidFill>
                <a:latin typeface="Times New Roman" pitchFamily="18" charset="0"/>
                <a:cs typeface="Times New Roman" pitchFamily="18" charset="0"/>
              </a:rPr>
              <a:t>Tableaux</a:t>
            </a:r>
            <a:endParaRPr lang="en-US" sz="3266" b="1" dirty="0"/>
          </a:p>
        </p:txBody>
      </p:sp>
      <p:sp>
        <p:nvSpPr>
          <p:cNvPr id="10" name="Text Box 5">
            <a:extLst>
              <a:ext uri="{FF2B5EF4-FFF2-40B4-BE49-F238E27FC236}">
                <a16:creationId xmlns:a16="http://schemas.microsoft.com/office/drawing/2014/main" id="{C1FF241E-148A-4D6C-8F0C-74FD5C82DC6E}"/>
              </a:ext>
            </a:extLst>
          </p:cNvPr>
          <p:cNvSpPr>
            <a:spLocks/>
          </p:cNvSpPr>
          <p:nvPr/>
        </p:nvSpPr>
        <p:spPr bwMode="auto">
          <a:xfrm>
            <a:off x="2126615" y="1719869"/>
            <a:ext cx="5641347" cy="3777829"/>
          </a:xfrm>
          <a:prstGeom prst="rect">
            <a:avLst/>
          </a:prstGeom>
          <a:solidFill>
            <a:srgbClr val="CCECFF"/>
          </a:solidFill>
          <a:ln>
            <a:noFill/>
          </a:ln>
          <a:effectLst>
            <a:outerShdw dist="35921" dir="2700000" algn="ctr" rotWithShape="0">
              <a:schemeClr val="bg2"/>
            </a:outerShdw>
          </a:effectLst>
        </p:spPr>
        <p:txBody>
          <a:bodyPr wrap="square">
            <a:spAutoFit/>
          </a:bodyPr>
          <a:lstStyle/>
          <a:p>
            <a:endParaRPr lang="en-US" sz="1633" dirty="0">
              <a:solidFill>
                <a:srgbClr val="0000FF"/>
              </a:solidFill>
              <a:latin typeface="Courier New" panose="02070309020205020404" pitchFamily="49" charset="0"/>
            </a:endParaRPr>
          </a:p>
          <a:p>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prenoms</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'Mussab'</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'Marc'</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a:t>
            </a:r>
            <a:r>
              <a:rPr lang="fr-FR" sz="1633" dirty="0" err="1">
                <a:solidFill>
                  <a:srgbClr val="808080"/>
                </a:solidFill>
                <a:latin typeface="Courier New" panose="02070309020205020404" pitchFamily="49" charset="0"/>
              </a:rPr>
              <a:t>julian</a:t>
            </a:r>
            <a:r>
              <a:rPr lang="fr-FR" sz="1633" dirty="0">
                <a:solidFill>
                  <a:srgbClr val="808080"/>
                </a:solidFill>
                <a:latin typeface="Courier New" panose="02070309020205020404" pitchFamily="49" charset="0"/>
              </a:rPr>
              <a:t>'</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a:t>
            </a:r>
            <a:r>
              <a:rPr lang="fr-FR" sz="1633" dirty="0" err="1">
                <a:solidFill>
                  <a:srgbClr val="808080"/>
                </a:solidFill>
                <a:latin typeface="Courier New" panose="02070309020205020404" pitchFamily="49" charset="0"/>
              </a:rPr>
              <a:t>Naya</a:t>
            </a:r>
            <a:r>
              <a:rPr lang="fr-FR" sz="1633" dirty="0">
                <a:solidFill>
                  <a:srgbClr val="808080"/>
                </a:solidFill>
                <a:latin typeface="Courier New" panose="02070309020205020404" pitchFamily="49" charset="0"/>
              </a:rPr>
              <a:t>'</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p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dirty="0">
                <a:solidFill>
                  <a:srgbClr val="008000"/>
                </a:solidFill>
                <a:latin typeface="Courier New" panose="02070309020205020404" pitchFamily="49" charset="0"/>
              </a:rPr>
              <a:t>//On supprime deux valeurs e à partir de l'index 2</a:t>
            </a:r>
          </a:p>
          <a:p>
            <a:r>
              <a:rPr lang="fr-FR" sz="1633" dirty="0">
                <a:solidFill>
                  <a:srgbClr val="000000"/>
                </a:solidFill>
                <a:latin typeface="Courier New" panose="02070309020205020404" pitchFamily="49" charset="0"/>
              </a:rPr>
              <a:t> </a:t>
            </a:r>
            <a:r>
              <a:rPr lang="fr-FR" sz="2177" b="1" dirty="0" err="1">
                <a:solidFill>
                  <a:srgbClr val="000000"/>
                </a:solidFill>
                <a:latin typeface="Courier New" panose="02070309020205020404" pitchFamily="49" charset="0"/>
              </a:rPr>
              <a:t>prenoms.splice</a:t>
            </a:r>
            <a:r>
              <a:rPr lang="fr-FR" sz="2177" b="1" dirty="0">
                <a:solidFill>
                  <a:srgbClr val="000000"/>
                </a:solidFill>
                <a:latin typeface="Courier New" panose="02070309020205020404" pitchFamily="49" charset="0"/>
              </a:rPr>
              <a:t>(</a:t>
            </a:r>
            <a:r>
              <a:rPr lang="fr-FR" sz="2177" b="1" dirty="0">
                <a:solidFill>
                  <a:srgbClr val="FF0000"/>
                </a:solidFill>
                <a:latin typeface="Courier New" panose="02070309020205020404" pitchFamily="49" charset="0"/>
              </a:rPr>
              <a:t>2</a:t>
            </a:r>
            <a:r>
              <a:rPr lang="fr-FR" sz="2177" b="1" dirty="0">
                <a:solidFill>
                  <a:srgbClr val="000000"/>
                </a:solidFill>
                <a:latin typeface="Courier New" panose="02070309020205020404" pitchFamily="49" charset="0"/>
              </a:rPr>
              <a:t>, </a:t>
            </a:r>
            <a:r>
              <a:rPr lang="fr-FR" sz="2177" b="1" dirty="0">
                <a:solidFill>
                  <a:srgbClr val="FF0000"/>
                </a:solidFill>
                <a:latin typeface="Courier New" panose="02070309020205020404" pitchFamily="49" charset="0"/>
              </a:rPr>
              <a:t>2</a:t>
            </a:r>
            <a:r>
              <a:rPr lang="fr-FR" sz="2177" b="1" dirty="0">
                <a:solidFill>
                  <a:srgbClr val="000000"/>
                </a:solidFill>
                <a:latin typeface="Courier New" panose="02070309020205020404" pitchFamily="49" charset="0"/>
              </a:rPr>
              <a:t>); </a:t>
            </a:r>
          </a:p>
          <a:p>
            <a:endParaRPr lang="fr-FR" sz="2177" b="1" dirty="0">
              <a:solidFill>
                <a:srgbClr val="000000"/>
              </a:solidFill>
              <a:latin typeface="Courier New" panose="02070309020205020404" pitchFamily="49" charset="0"/>
            </a:endParaRPr>
          </a:p>
          <a:p>
            <a:r>
              <a:rPr lang="fr-FR" sz="1633" b="1" i="1" dirty="0">
                <a:solidFill>
                  <a:srgbClr val="000080"/>
                </a:solidFill>
                <a:latin typeface="Courier New" panose="02070309020205020404" pitchFamily="49" charset="0"/>
              </a:rPr>
              <a:t>for</a:t>
            </a:r>
            <a:r>
              <a:rPr lang="fr-FR" sz="1633" b="1" dirty="0">
                <a:solidFill>
                  <a:srgbClr val="000000"/>
                </a:solidFill>
                <a:latin typeface="Courier New" panose="02070309020205020404" pitchFamily="49" charset="0"/>
              </a:rPr>
              <a:t>(</a:t>
            </a:r>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i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FF0000"/>
                </a:solidFill>
                <a:latin typeface="Courier New" panose="02070309020205020404" pitchFamily="49" charset="0"/>
              </a:rPr>
              <a:t>0</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i </a:t>
            </a:r>
            <a:r>
              <a:rPr lang="fr-FR" sz="1633" b="1" dirty="0">
                <a:solidFill>
                  <a:srgbClr val="000000"/>
                </a:solidFill>
                <a:latin typeface="Courier New" panose="02070309020205020404" pitchFamily="49" charset="0"/>
              </a:rPr>
              <a:t>&lt;</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prenoms.length</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i</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dirty="0">
                <a:solidFill>
                  <a:srgbClr val="000000"/>
                </a:solidFill>
                <a:latin typeface="Courier New" panose="02070309020205020404" pitchFamily="49" charset="0"/>
              </a:rPr>
              <a:t>p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'Prénom n'</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i</a:t>
            </a:r>
            <a:r>
              <a:rPr lang="fr-FR" sz="1633" b="1" dirty="0">
                <a:solidFill>
                  <a:srgbClr val="000000"/>
                </a:solidFill>
                <a:latin typeface="Courier New" panose="02070309020205020404" pitchFamily="49" charset="0"/>
              </a:rPr>
              <a:t>+</a:t>
            </a:r>
            <a:r>
              <a:rPr lang="fr-FR" sz="1633" dirty="0">
                <a:solidFill>
                  <a:srgbClr val="FF0000"/>
                </a:solidFill>
                <a:latin typeface="Courier New" panose="02070309020205020404" pitchFamily="49" charset="0"/>
              </a:rPr>
              <a:t>1</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 : '</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prenoms</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i</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'\n’</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p>
          <a:p>
            <a:r>
              <a:rPr lang="fr-FR" sz="1633" dirty="0">
                <a:solidFill>
                  <a:srgbClr val="008000"/>
                </a:solidFill>
                <a:latin typeface="Courier New" panose="02070309020205020404" pitchFamily="49" charset="0"/>
              </a:rPr>
              <a:t>//On affiche la taille du tableau et les prénoms</a:t>
            </a:r>
            <a:r>
              <a:rPr lang="fr-FR" sz="1633" dirty="0">
                <a:solidFill>
                  <a:srgbClr val="000000"/>
                </a:solidFill>
                <a:latin typeface="Courier New" panose="02070309020205020404" pitchFamily="49" charset="0"/>
              </a:rPr>
              <a:t> </a:t>
            </a:r>
          </a:p>
          <a:p>
            <a:r>
              <a:rPr lang="fr-FR" sz="1633" dirty="0" err="1">
                <a:solidFill>
                  <a:srgbClr val="000000"/>
                </a:solidFill>
                <a:latin typeface="Courier New" panose="02070309020205020404" pitchFamily="49" charset="0"/>
              </a:rPr>
              <a:t>alert</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'Le tableau contient '</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 éléments : \n\n'</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p</a:t>
            </a:r>
            <a:r>
              <a:rPr lang="fr-FR" sz="1633" b="1" dirty="0">
                <a:solidFill>
                  <a:srgbClr val="000000"/>
                </a:solidFill>
                <a:latin typeface="Courier New" panose="02070309020205020404" pitchFamily="49" charset="0"/>
              </a:rPr>
              <a:t>);</a:t>
            </a:r>
            <a:endParaRPr lang="fr-FR" sz="1633" dirty="0">
              <a:solidFill>
                <a:srgbClr val="000000"/>
              </a:solidFill>
              <a:latin typeface="Courier New" panose="02070309020205020404" pitchFamily="49" charset="0"/>
            </a:endParaRPr>
          </a:p>
        </p:txBody>
      </p:sp>
      <p:sp>
        <p:nvSpPr>
          <p:cNvPr id="12" name="Text Box 6">
            <a:extLst>
              <a:ext uri="{FF2B5EF4-FFF2-40B4-BE49-F238E27FC236}">
                <a16:creationId xmlns:a16="http://schemas.microsoft.com/office/drawing/2014/main" id="{61CB55CC-0DFB-42F4-AC90-18AB6CFBB46D}"/>
              </a:ext>
            </a:extLst>
          </p:cNvPr>
          <p:cNvSpPr>
            <a:spLocks/>
          </p:cNvSpPr>
          <p:nvPr/>
        </p:nvSpPr>
        <p:spPr bwMode="auto">
          <a:xfrm>
            <a:off x="6125286" y="1726916"/>
            <a:ext cx="1658261" cy="371512"/>
          </a:xfrm>
          <a:prstGeom prst="rect">
            <a:avLst/>
          </a:prstGeom>
          <a:noFill/>
          <a:ln w="9525">
            <a:solidFill>
              <a:schemeClr val="tx1"/>
            </a:solidFill>
            <a:miter lim="800000"/>
            <a:headEnd/>
            <a:tailEnd/>
          </a:ln>
        </p:spPr>
        <p:txBody>
          <a:bodyPr wrap="square">
            <a:spAutoFit/>
          </a:bodyPr>
          <a:lstStyle/>
          <a:p>
            <a:pPr>
              <a:defRPr/>
            </a:pPr>
            <a:r>
              <a:rPr lang="fr-FR" sz="1814" dirty="0" err="1">
                <a:solidFill>
                  <a:schemeClr val="accent2"/>
                </a:solidFill>
              </a:rPr>
              <a:t>javaScript</a:t>
            </a:r>
            <a:endParaRPr sz="1633" dirty="0">
              <a:solidFill>
                <a:schemeClr val="accent2"/>
              </a:solidFill>
            </a:endParaRPr>
          </a:p>
        </p:txBody>
      </p:sp>
      <p:sp>
        <p:nvSpPr>
          <p:cNvPr id="14" name="Text Box 3">
            <a:extLst>
              <a:ext uri="{FF2B5EF4-FFF2-40B4-BE49-F238E27FC236}">
                <a16:creationId xmlns:a16="http://schemas.microsoft.com/office/drawing/2014/main" id="{31E034DA-B52E-4137-9765-B9DE366F7B83}"/>
              </a:ext>
            </a:extLst>
          </p:cNvPr>
          <p:cNvSpPr>
            <a:spLocks/>
          </p:cNvSpPr>
          <p:nvPr/>
        </p:nvSpPr>
        <p:spPr bwMode="auto">
          <a:xfrm>
            <a:off x="8114998" y="1908403"/>
            <a:ext cx="2232025" cy="371512"/>
          </a:xfrm>
          <a:prstGeom prst="rect">
            <a:avLst/>
          </a:prstGeom>
          <a:noFill/>
          <a:ln w="38100" cmpd="dbl">
            <a:solidFill>
              <a:schemeClr val="tx1"/>
            </a:solidFill>
            <a:miter lim="800000"/>
            <a:headEnd/>
            <a:tailEnd/>
          </a:ln>
        </p:spPr>
        <p:txBody>
          <a:bodyPr>
            <a:spAutoFit/>
          </a:bodyPr>
          <a:lstStyle/>
          <a:p>
            <a:pPr algn="ctr">
              <a:defRPr/>
            </a:pPr>
            <a:r>
              <a:rPr lang="fr-FR" sz="1814" b="1" dirty="0"/>
              <a:t>Le Résultat</a:t>
            </a:r>
            <a:endParaRPr sz="1633" dirty="0"/>
          </a:p>
        </p:txBody>
      </p:sp>
      <p:pic>
        <p:nvPicPr>
          <p:cNvPr id="8" name="Picture 2">
            <a:extLst>
              <a:ext uri="{FF2B5EF4-FFF2-40B4-BE49-F238E27FC236}">
                <a16:creationId xmlns:a16="http://schemas.microsoft.com/office/drawing/2014/main" id="{441084E4-8142-4B8F-A5DF-82E5D6BF4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1288" y="2429035"/>
            <a:ext cx="219075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5701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1882366" y="881351"/>
          <a:ext cx="8763000" cy="854005"/>
        </p:xfrm>
        <a:graphic>
          <a:graphicData uri="http://schemas.openxmlformats.org/drawingml/2006/table">
            <a:tbl>
              <a:tblPr firstRow="1" bandRow="1">
                <a:tableStyleId>{F5AB1C69-6EDB-4FF4-983F-18BD219EF322}</a:tableStyleId>
              </a:tblPr>
              <a:tblGrid>
                <a:gridCol w="8763000">
                  <a:extLst>
                    <a:ext uri="{9D8B030D-6E8A-4147-A177-3AD203B41FA5}">
                      <a16:colId xmlns:a16="http://schemas.microsoft.com/office/drawing/2014/main" val="20000"/>
                    </a:ext>
                  </a:extLst>
                </a:gridCol>
              </a:tblGrid>
              <a:tr h="4232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1" i="0" kern="1200" dirty="0">
                          <a:solidFill>
                            <a:schemeClr val="tx1"/>
                          </a:solidFill>
                          <a:effectLst/>
                          <a:latin typeface="+mn-lt"/>
                          <a:ea typeface="+mn-ea"/>
                          <a:cs typeface="+mn-cs"/>
                        </a:rPr>
                        <a:t>Examples</a:t>
                      </a:r>
                      <a:r>
                        <a:rPr lang="en-US" sz="2200" b="1" i="0" kern="1200" baseline="0" dirty="0">
                          <a:solidFill>
                            <a:schemeClr val="tx1"/>
                          </a:solidFill>
                          <a:effectLst/>
                          <a:latin typeface="+mn-lt"/>
                          <a:ea typeface="+mn-ea"/>
                          <a:cs typeface="+mn-cs"/>
                        </a:rPr>
                        <a:t> </a:t>
                      </a:r>
                      <a:endParaRPr lang="en-US" sz="2200" b="1" i="0" kern="1200" dirty="0">
                        <a:solidFill>
                          <a:schemeClr val="tx1"/>
                        </a:solidFill>
                        <a:effectLst/>
                        <a:latin typeface="+mn-lt"/>
                        <a:ea typeface="+mn-ea"/>
                        <a:cs typeface="+mn-cs"/>
                      </a:endParaRPr>
                    </a:p>
                  </a:txBody>
                  <a:tcPr>
                    <a:solidFill>
                      <a:schemeClr val="accent5">
                        <a:lumMod val="40000"/>
                        <a:lumOff val="60000"/>
                      </a:schemeClr>
                    </a:solidFill>
                  </a:tcPr>
                </a:tc>
                <a:extLst>
                  <a:ext uri="{0D108BD9-81ED-4DB2-BD59-A6C34878D82A}">
                    <a16:rowId xmlns:a16="http://schemas.microsoft.com/office/drawing/2014/main" val="10000"/>
                  </a:ext>
                </a:extLst>
              </a:tr>
              <a:tr h="427285">
                <a:tc>
                  <a:txBody>
                    <a:bodyPr/>
                    <a:lstStyle/>
                    <a:p>
                      <a:pPr marL="0" marR="0" indent="0" algn="l" defTabSz="914400" rtl="0" eaLnBrk="1" fontAlgn="auto" latinLnBrk="0" hangingPunct="1">
                        <a:lnSpc>
                          <a:spcPct val="100000"/>
                        </a:lnSpc>
                        <a:spcBef>
                          <a:spcPts val="0"/>
                        </a:spcBef>
                        <a:spcAft>
                          <a:spcPts val="0"/>
                        </a:spcAft>
                        <a:buClr>
                          <a:schemeClr val="tx2"/>
                        </a:buClr>
                        <a:buSzTx/>
                        <a:buFont typeface="Symbol" panose="05050102010706020507" pitchFamily="18" charset="2"/>
                        <a:buNone/>
                        <a:tabLst/>
                        <a:defRPr/>
                      </a:pPr>
                      <a:r>
                        <a:rPr lang="fr-FR" sz="2200" b="0" dirty="0"/>
                        <a:t>Trier les éléments d’un tableau(sort)</a:t>
                      </a:r>
                    </a:p>
                  </a:txBody>
                  <a:tcPr>
                    <a:solidFill>
                      <a:schemeClr val="bg1"/>
                    </a:solidFill>
                  </a:tcPr>
                </a:tc>
                <a:extLst>
                  <a:ext uri="{0D108BD9-81ED-4DB2-BD59-A6C34878D82A}">
                    <a16:rowId xmlns:a16="http://schemas.microsoft.com/office/drawing/2014/main" val="10001"/>
                  </a:ext>
                </a:extLst>
              </a:tr>
            </a:tbl>
          </a:graphicData>
        </a:graphic>
      </p:graphicFrame>
      <p:sp>
        <p:nvSpPr>
          <p:cNvPr id="9" name="TextBox 8">
            <a:extLst>
              <a:ext uri="{FF2B5EF4-FFF2-40B4-BE49-F238E27FC236}">
                <a16:creationId xmlns:a16="http://schemas.microsoft.com/office/drawing/2014/main" id="{CD0A0E7C-7264-4270-A1BC-0E396A1242AF}"/>
              </a:ext>
            </a:extLst>
          </p:cNvPr>
          <p:cNvSpPr txBox="1"/>
          <p:nvPr/>
        </p:nvSpPr>
        <p:spPr>
          <a:xfrm>
            <a:off x="1882365" y="174339"/>
            <a:ext cx="4577480" cy="594906"/>
          </a:xfrm>
          <a:prstGeom prst="rect">
            <a:avLst/>
          </a:prstGeom>
          <a:noFill/>
        </p:spPr>
        <p:txBody>
          <a:bodyPr wrap="square">
            <a:spAutoFit/>
          </a:bodyPr>
          <a:lstStyle/>
          <a:p>
            <a:r>
              <a:rPr lang="en-US" sz="3266" b="1" dirty="0">
                <a:solidFill>
                  <a:prstClr val="black">
                    <a:lumMod val="50000"/>
                    <a:lumOff val="50000"/>
                  </a:prstClr>
                </a:solidFill>
                <a:latin typeface="Times New Roman" pitchFamily="18" charset="0"/>
                <a:cs typeface="Times New Roman" pitchFamily="18" charset="0"/>
              </a:rPr>
              <a:t>Tableaux</a:t>
            </a:r>
            <a:endParaRPr lang="en-US" sz="3266" b="1" dirty="0"/>
          </a:p>
        </p:txBody>
      </p:sp>
      <p:sp>
        <p:nvSpPr>
          <p:cNvPr id="10" name="Text Box 5">
            <a:extLst>
              <a:ext uri="{FF2B5EF4-FFF2-40B4-BE49-F238E27FC236}">
                <a16:creationId xmlns:a16="http://schemas.microsoft.com/office/drawing/2014/main" id="{C1FF241E-148A-4D6C-8F0C-74FD5C82DC6E}"/>
              </a:ext>
            </a:extLst>
          </p:cNvPr>
          <p:cNvSpPr>
            <a:spLocks/>
          </p:cNvSpPr>
          <p:nvPr/>
        </p:nvSpPr>
        <p:spPr bwMode="auto">
          <a:xfrm>
            <a:off x="2126615" y="1719868"/>
            <a:ext cx="5641347" cy="3694088"/>
          </a:xfrm>
          <a:prstGeom prst="rect">
            <a:avLst/>
          </a:prstGeom>
          <a:solidFill>
            <a:srgbClr val="CCECFF"/>
          </a:solidFill>
          <a:ln>
            <a:noFill/>
          </a:ln>
          <a:effectLst>
            <a:outerShdw dist="35921" dir="2700000" algn="ctr" rotWithShape="0">
              <a:schemeClr val="bg2"/>
            </a:outerShdw>
          </a:effectLst>
        </p:spPr>
        <p:txBody>
          <a:bodyPr wrap="square">
            <a:spAutoFit/>
          </a:bodyPr>
          <a:lstStyle/>
          <a:p>
            <a:endParaRPr lang="en-US" sz="1633" dirty="0">
              <a:solidFill>
                <a:srgbClr val="0000FF"/>
              </a:solidFill>
              <a:latin typeface="Courier New" panose="02070309020205020404" pitchFamily="49" charset="0"/>
            </a:endParaRPr>
          </a:p>
          <a:p>
            <a:endParaRPr lang="fr-FR" sz="1633" b="1" i="1" dirty="0">
              <a:solidFill>
                <a:srgbClr val="000080"/>
              </a:solidFill>
              <a:latin typeface="Courier New" panose="02070309020205020404" pitchFamily="49" charset="0"/>
            </a:endParaRPr>
          </a:p>
          <a:p>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prenoms</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'Mussab'</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a:t>
            </a:r>
            <a:r>
              <a:rPr lang="fr-FR" sz="1633" dirty="0" err="1">
                <a:solidFill>
                  <a:srgbClr val="808080"/>
                </a:solidFill>
                <a:latin typeface="Courier New" panose="02070309020205020404" pitchFamily="49" charset="0"/>
              </a:rPr>
              <a:t>mussab'</a:t>
            </a:r>
            <a:r>
              <a:rPr lang="fr-FR" sz="1633" b="1" dirty="0" err="1">
                <a:solidFill>
                  <a:srgbClr val="000000"/>
                </a:solidFill>
                <a:latin typeface="Courier New" panose="02070309020205020404" pitchFamily="49" charset="0"/>
              </a:rPr>
              <a:t>,</a:t>
            </a:r>
            <a:r>
              <a:rPr lang="fr-FR" sz="1633" dirty="0" err="1">
                <a:solidFill>
                  <a:srgbClr val="808080"/>
                </a:solidFill>
                <a:latin typeface="Courier New" panose="02070309020205020404" pitchFamily="49" charset="0"/>
              </a:rPr>
              <a:t>'Marc</a:t>
            </a:r>
            <a:r>
              <a:rPr lang="fr-FR" sz="1633" dirty="0">
                <a:solidFill>
                  <a:srgbClr val="808080"/>
                </a:solidFill>
                <a:latin typeface="Courier New" panose="02070309020205020404" pitchFamily="49" charset="0"/>
              </a:rPr>
              <a:t>'</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a:t>
            </a:r>
            <a:r>
              <a:rPr lang="fr-FR" sz="1633" dirty="0" err="1">
                <a:solidFill>
                  <a:srgbClr val="808080"/>
                </a:solidFill>
                <a:latin typeface="Courier New" panose="02070309020205020404" pitchFamily="49" charset="0"/>
              </a:rPr>
              <a:t>julian</a:t>
            </a:r>
            <a:r>
              <a:rPr lang="fr-FR" sz="1633" dirty="0">
                <a:solidFill>
                  <a:srgbClr val="808080"/>
                </a:solidFill>
                <a:latin typeface="Courier New" panose="02070309020205020404" pitchFamily="49" charset="0"/>
              </a:rPr>
              <a:t>'</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a:t>
            </a:r>
            <a:r>
              <a:rPr lang="fr-FR" sz="1633" dirty="0" err="1">
                <a:solidFill>
                  <a:srgbClr val="808080"/>
                </a:solidFill>
                <a:latin typeface="Courier New" panose="02070309020205020404" pitchFamily="49" charset="0"/>
              </a:rPr>
              <a:t>Naya</a:t>
            </a:r>
            <a:r>
              <a:rPr lang="fr-FR" sz="1633" dirty="0">
                <a:solidFill>
                  <a:srgbClr val="808080"/>
                </a:solidFill>
                <a:latin typeface="Courier New" panose="02070309020205020404" pitchFamily="49" charset="0"/>
              </a:rPr>
              <a:t>'</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p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dirty="0">
                <a:solidFill>
                  <a:srgbClr val="008000"/>
                </a:solidFill>
                <a:latin typeface="Courier New" panose="02070309020205020404" pitchFamily="49" charset="0"/>
              </a:rPr>
              <a:t>//On classe dan</a:t>
            </a:r>
          </a:p>
          <a:p>
            <a:r>
              <a:rPr lang="fr-FR" sz="1633" dirty="0">
                <a:solidFill>
                  <a:srgbClr val="008000"/>
                </a:solidFill>
                <a:latin typeface="Courier New" panose="02070309020205020404" pitchFamily="49" charset="0"/>
              </a:rPr>
              <a:t>s l'ordre alphabétique</a:t>
            </a:r>
            <a:r>
              <a:rPr lang="fr-FR" sz="1633" dirty="0">
                <a:solidFill>
                  <a:srgbClr val="000000"/>
                </a:solidFill>
                <a:latin typeface="Courier New" panose="02070309020205020404" pitchFamily="49" charset="0"/>
              </a:rPr>
              <a:t> </a:t>
            </a:r>
          </a:p>
          <a:p>
            <a:r>
              <a:rPr lang="fr-FR" sz="2177" b="1" dirty="0" err="1">
                <a:solidFill>
                  <a:srgbClr val="000000"/>
                </a:solidFill>
                <a:latin typeface="Courier New" panose="02070309020205020404" pitchFamily="49" charset="0"/>
              </a:rPr>
              <a:t>prenoms.sort</a:t>
            </a:r>
            <a:r>
              <a:rPr lang="fr-FR" sz="2177" b="1" dirty="0">
                <a:solidFill>
                  <a:srgbClr val="000000"/>
                </a:solidFill>
                <a:latin typeface="Courier New" panose="02070309020205020404" pitchFamily="49" charset="0"/>
              </a:rPr>
              <a:t>(); </a:t>
            </a:r>
          </a:p>
          <a:p>
            <a:r>
              <a:rPr lang="fr-FR" sz="1633" dirty="0">
                <a:solidFill>
                  <a:srgbClr val="008000"/>
                </a:solidFill>
                <a:latin typeface="Courier New" panose="02070309020205020404" pitchFamily="49" charset="0"/>
              </a:rPr>
              <a:t>//On récupère les valeurs de notre tableau</a:t>
            </a:r>
            <a:r>
              <a:rPr lang="fr-FR" sz="1633" dirty="0">
                <a:solidFill>
                  <a:srgbClr val="000000"/>
                </a:solidFill>
                <a:latin typeface="Courier New" panose="02070309020205020404" pitchFamily="49" charset="0"/>
              </a:rPr>
              <a:t> </a:t>
            </a:r>
            <a:r>
              <a:rPr lang="fr-FR" sz="1633" b="1" i="1" dirty="0">
                <a:solidFill>
                  <a:srgbClr val="000080"/>
                </a:solidFill>
                <a:latin typeface="Courier New" panose="02070309020205020404" pitchFamily="49" charset="0"/>
              </a:rPr>
              <a:t>for</a:t>
            </a:r>
            <a:r>
              <a:rPr lang="fr-FR" sz="1633" b="1" dirty="0">
                <a:solidFill>
                  <a:srgbClr val="000000"/>
                </a:solidFill>
                <a:latin typeface="Courier New" panose="02070309020205020404" pitchFamily="49" charset="0"/>
              </a:rPr>
              <a:t>(</a:t>
            </a:r>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i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FF0000"/>
                </a:solidFill>
                <a:latin typeface="Courier New" panose="02070309020205020404" pitchFamily="49" charset="0"/>
              </a:rPr>
              <a:t>0</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i </a:t>
            </a:r>
            <a:r>
              <a:rPr lang="fr-FR" sz="1633" b="1" dirty="0">
                <a:solidFill>
                  <a:srgbClr val="000000"/>
                </a:solidFill>
                <a:latin typeface="Courier New" panose="02070309020205020404" pitchFamily="49" charset="0"/>
              </a:rPr>
              <a:t>&lt;</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prenoms.length</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i</a:t>
            </a:r>
            <a:r>
              <a:rPr lang="fr-FR" sz="1633" b="1" dirty="0">
                <a:solidFill>
                  <a:srgbClr val="000000"/>
                </a:solidFill>
                <a:latin typeface="Courier New" panose="02070309020205020404" pitchFamily="49" charset="0"/>
              </a:rPr>
              <a:t>++){</a:t>
            </a:r>
          </a:p>
          <a:p>
            <a:r>
              <a:rPr lang="fr-FR" sz="1633" dirty="0">
                <a:solidFill>
                  <a:srgbClr val="000000"/>
                </a:solidFill>
                <a:latin typeface="Courier New" panose="02070309020205020404" pitchFamily="49" charset="0"/>
              </a:rPr>
              <a:t> p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'Prénom n°'</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i</a:t>
            </a:r>
            <a:r>
              <a:rPr lang="fr-FR" sz="1633" b="1" dirty="0">
                <a:solidFill>
                  <a:srgbClr val="000000"/>
                </a:solidFill>
                <a:latin typeface="Courier New" panose="02070309020205020404" pitchFamily="49" charset="0"/>
              </a:rPr>
              <a:t>+</a:t>
            </a:r>
            <a:r>
              <a:rPr lang="fr-FR" sz="1633" dirty="0">
                <a:solidFill>
                  <a:srgbClr val="FF0000"/>
                </a:solidFill>
                <a:latin typeface="Courier New" panose="02070309020205020404" pitchFamily="49" charset="0"/>
              </a:rPr>
              <a:t>1</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 : '</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prenoms</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i</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'\n'</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dirty="0">
                <a:solidFill>
                  <a:srgbClr val="008000"/>
                </a:solidFill>
                <a:latin typeface="Courier New" panose="02070309020205020404" pitchFamily="49" charset="0"/>
              </a:rPr>
              <a:t>//On affiche les prénoms du tableau</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alert</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'Nouveau tableau :\n\n'</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p</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008000"/>
                </a:solidFill>
                <a:latin typeface="Courier New" panose="02070309020205020404" pitchFamily="49" charset="0"/>
              </a:rPr>
              <a:t>//console.log(p);</a:t>
            </a:r>
            <a:endParaRPr lang="fr-FR" sz="1633" dirty="0">
              <a:solidFill>
                <a:srgbClr val="000000"/>
              </a:solidFill>
              <a:latin typeface="Courier New" panose="02070309020205020404" pitchFamily="49" charset="0"/>
            </a:endParaRPr>
          </a:p>
        </p:txBody>
      </p:sp>
      <p:sp>
        <p:nvSpPr>
          <p:cNvPr id="12" name="Text Box 6">
            <a:extLst>
              <a:ext uri="{FF2B5EF4-FFF2-40B4-BE49-F238E27FC236}">
                <a16:creationId xmlns:a16="http://schemas.microsoft.com/office/drawing/2014/main" id="{61CB55CC-0DFB-42F4-AC90-18AB6CFBB46D}"/>
              </a:ext>
            </a:extLst>
          </p:cNvPr>
          <p:cNvSpPr>
            <a:spLocks/>
          </p:cNvSpPr>
          <p:nvPr/>
        </p:nvSpPr>
        <p:spPr bwMode="auto">
          <a:xfrm>
            <a:off x="6125286" y="1726916"/>
            <a:ext cx="1658261" cy="371512"/>
          </a:xfrm>
          <a:prstGeom prst="rect">
            <a:avLst/>
          </a:prstGeom>
          <a:noFill/>
          <a:ln w="9525">
            <a:solidFill>
              <a:schemeClr val="tx1"/>
            </a:solidFill>
            <a:miter lim="800000"/>
            <a:headEnd/>
            <a:tailEnd/>
          </a:ln>
        </p:spPr>
        <p:txBody>
          <a:bodyPr wrap="square">
            <a:spAutoFit/>
          </a:bodyPr>
          <a:lstStyle/>
          <a:p>
            <a:pPr>
              <a:defRPr/>
            </a:pPr>
            <a:r>
              <a:rPr lang="fr-FR" sz="1814" dirty="0" err="1">
                <a:solidFill>
                  <a:schemeClr val="accent2"/>
                </a:solidFill>
              </a:rPr>
              <a:t>javaScript</a:t>
            </a:r>
            <a:endParaRPr sz="1633" dirty="0">
              <a:solidFill>
                <a:schemeClr val="accent2"/>
              </a:solidFill>
            </a:endParaRPr>
          </a:p>
        </p:txBody>
      </p:sp>
      <p:sp>
        <p:nvSpPr>
          <p:cNvPr id="14" name="Text Box 3">
            <a:extLst>
              <a:ext uri="{FF2B5EF4-FFF2-40B4-BE49-F238E27FC236}">
                <a16:creationId xmlns:a16="http://schemas.microsoft.com/office/drawing/2014/main" id="{31E034DA-B52E-4137-9765-B9DE366F7B83}"/>
              </a:ext>
            </a:extLst>
          </p:cNvPr>
          <p:cNvSpPr>
            <a:spLocks/>
          </p:cNvSpPr>
          <p:nvPr/>
        </p:nvSpPr>
        <p:spPr bwMode="auto">
          <a:xfrm>
            <a:off x="8114998" y="1908403"/>
            <a:ext cx="2232025" cy="371512"/>
          </a:xfrm>
          <a:prstGeom prst="rect">
            <a:avLst/>
          </a:prstGeom>
          <a:noFill/>
          <a:ln w="38100" cmpd="dbl">
            <a:solidFill>
              <a:schemeClr val="tx1"/>
            </a:solidFill>
            <a:miter lim="800000"/>
            <a:headEnd/>
            <a:tailEnd/>
          </a:ln>
        </p:spPr>
        <p:txBody>
          <a:bodyPr>
            <a:spAutoFit/>
          </a:bodyPr>
          <a:lstStyle/>
          <a:p>
            <a:pPr algn="ctr">
              <a:defRPr/>
            </a:pPr>
            <a:r>
              <a:rPr lang="fr-FR" sz="1814" b="1" dirty="0"/>
              <a:t>Le Résultat</a:t>
            </a:r>
            <a:endParaRPr sz="1633" dirty="0"/>
          </a:p>
        </p:txBody>
      </p:sp>
      <p:pic>
        <p:nvPicPr>
          <p:cNvPr id="11" name="Picture 2">
            <a:extLst>
              <a:ext uri="{FF2B5EF4-FFF2-40B4-BE49-F238E27FC236}">
                <a16:creationId xmlns:a16="http://schemas.microsoft.com/office/drawing/2014/main" id="{51BAB1C7-BDD1-423F-9546-EB347A6E31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8102" y="2303887"/>
            <a:ext cx="2168922" cy="1724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3657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Rectangle 2"/>
          <p:cNvSpPr>
            <a:spLocks noGrp="1" noChangeArrowheads="1"/>
          </p:cNvSpPr>
          <p:nvPr>
            <p:ph type="title"/>
          </p:nvPr>
        </p:nvSpPr>
        <p:spPr bwMode="auto">
          <a:xfrm>
            <a:off x="378755" y="167951"/>
            <a:ext cx="8596668" cy="538065"/>
          </a:xfrm>
        </p:spPr>
        <p:txBody>
          <a:bodyPr>
            <a:normAutofit fontScale="90000"/>
          </a:bodyPr>
          <a:lstStyle/>
          <a:p>
            <a:pPr>
              <a:defRPr/>
            </a:pPr>
            <a:r>
              <a:rPr lang="fr-FR" sz="3266" b="1" dirty="0">
                <a:solidFill>
                  <a:schemeClr val="tx1">
                    <a:lumMod val="50000"/>
                    <a:lumOff val="50000"/>
                  </a:schemeClr>
                </a:solidFill>
                <a:latin typeface="Times New Roman" pitchFamily="18" charset="0"/>
                <a:cs typeface="Times New Roman" pitchFamily="18" charset="0"/>
              </a:rPr>
              <a:t>Insertion dans une page HTML</a:t>
            </a:r>
            <a:endParaRPr lang="en-US" sz="3266" b="1" cap="small" spc="-1" dirty="0">
              <a:solidFill>
                <a:srgbClr val="666666"/>
              </a:solidFill>
              <a:latin typeface="Arial"/>
              <a:ea typeface="+mn-ea"/>
              <a:cs typeface="+mn-cs"/>
            </a:endParaRPr>
          </a:p>
        </p:txBody>
      </p:sp>
      <p:sp>
        <p:nvSpPr>
          <p:cNvPr id="7" name="Content Placeholder 2">
            <a:extLst>
              <a:ext uri="{FF2B5EF4-FFF2-40B4-BE49-F238E27FC236}">
                <a16:creationId xmlns:a16="http://schemas.microsoft.com/office/drawing/2014/main" id="{2FC9014E-1480-42F7-AB5C-6F442A3D6A01}"/>
              </a:ext>
            </a:extLst>
          </p:cNvPr>
          <p:cNvSpPr>
            <a:spLocks noGrp="1"/>
          </p:cNvSpPr>
          <p:nvPr>
            <p:ph idx="1"/>
          </p:nvPr>
        </p:nvSpPr>
        <p:spPr>
          <a:xfrm>
            <a:off x="2093820" y="1011999"/>
            <a:ext cx="7333722" cy="4591630"/>
          </a:xfrm>
        </p:spPr>
        <p:txBody>
          <a:bodyPr>
            <a:normAutofit lnSpcReduction="10000"/>
          </a:bodyPr>
          <a:lstStyle/>
          <a:p>
            <a:pPr>
              <a:buClr>
                <a:schemeClr val="tx2"/>
              </a:buClr>
              <a:buSzPct val="120000"/>
              <a:buFont typeface="Symbol" panose="05050102010706020507" pitchFamily="18" charset="2"/>
              <a:buChar char="·"/>
            </a:pPr>
            <a:r>
              <a:rPr lang="fr-FR" sz="2540" dirty="0"/>
              <a:t>Dans le corps de la page HTML</a:t>
            </a:r>
          </a:p>
          <a:p>
            <a:pPr lvl="3">
              <a:buClr>
                <a:schemeClr val="tx2"/>
              </a:buClr>
              <a:buFont typeface="Wingdings" panose="05000000000000000000" pitchFamily="2" charset="2"/>
              <a:buChar char="§"/>
            </a:pPr>
            <a:r>
              <a:rPr lang="fr-FR" sz="1996" dirty="0"/>
              <a:t> </a:t>
            </a:r>
            <a:r>
              <a:rPr lang="fr-FR" sz="1814" dirty="0"/>
              <a:t>Entre les balises &lt;body&gt; et &lt;/body&gt;.</a:t>
            </a:r>
          </a:p>
          <a:p>
            <a:pPr lvl="3">
              <a:buClr>
                <a:schemeClr val="tx2"/>
              </a:buClr>
              <a:buFont typeface="Wingdings" panose="05000000000000000000" pitchFamily="2" charset="2"/>
              <a:buChar char="§"/>
            </a:pPr>
            <a:r>
              <a:rPr lang="fr-FR" sz="1814" dirty="0"/>
              <a:t> Code exécuté lors du chargement de la page.</a:t>
            </a:r>
          </a:p>
          <a:p>
            <a:pPr marL="414772" lvl="1" indent="0">
              <a:buNone/>
            </a:pPr>
            <a:endParaRPr lang="fr-FR" sz="2177" dirty="0"/>
          </a:p>
          <a:p>
            <a:pPr marL="414772" lvl="1" indent="0">
              <a:buNone/>
            </a:pPr>
            <a:endParaRPr lang="fr-FR" dirty="0"/>
          </a:p>
          <a:p>
            <a:pPr marL="414772" lvl="1" indent="0">
              <a:buNone/>
            </a:pPr>
            <a:endParaRPr lang="fr-FR" sz="2177" dirty="0"/>
          </a:p>
          <a:p>
            <a:pPr marL="0" indent="0">
              <a:buClr>
                <a:schemeClr val="tx2"/>
              </a:buClr>
              <a:buSzPct val="120000"/>
              <a:buNone/>
            </a:pPr>
            <a:endParaRPr lang="fr-FR" sz="2540" dirty="0"/>
          </a:p>
          <a:p>
            <a:pPr>
              <a:buClr>
                <a:schemeClr val="tx2"/>
              </a:buClr>
              <a:buSzPct val="120000"/>
              <a:buFont typeface="Symbol" panose="05050102010706020507" pitchFamily="18" charset="2"/>
              <a:buChar char="·"/>
            </a:pPr>
            <a:r>
              <a:rPr lang="fr-FR" dirty="0"/>
              <a:t>Dans l'entête de la page</a:t>
            </a:r>
          </a:p>
          <a:p>
            <a:pPr lvl="3">
              <a:buClr>
                <a:schemeClr val="tx2"/>
              </a:buClr>
              <a:buFont typeface="Wingdings" panose="05000000000000000000" pitchFamily="2" charset="2"/>
              <a:buChar char="§"/>
            </a:pPr>
            <a:r>
              <a:rPr lang="fr-FR" sz="1814" dirty="0"/>
              <a:t>Entre les balises &lt;</a:t>
            </a:r>
            <a:r>
              <a:rPr lang="fr-FR" sz="1814" dirty="0" err="1"/>
              <a:t>head</a:t>
            </a:r>
            <a:r>
              <a:rPr lang="fr-FR" sz="1814" dirty="0"/>
              <a:t>&gt; et &lt;/</a:t>
            </a:r>
            <a:r>
              <a:rPr lang="fr-FR" sz="1814" dirty="0" err="1"/>
              <a:t>head</a:t>
            </a:r>
            <a:r>
              <a:rPr lang="fr-FR" sz="1814" dirty="0"/>
              <a:t>&gt;.</a:t>
            </a:r>
          </a:p>
          <a:p>
            <a:pPr lvl="3">
              <a:buClr>
                <a:schemeClr val="tx2"/>
              </a:buClr>
              <a:buFont typeface="Wingdings" panose="05000000000000000000" pitchFamily="2" charset="2"/>
              <a:buChar char="§"/>
            </a:pPr>
            <a:r>
              <a:rPr lang="fr-FR" sz="1814" dirty="0"/>
              <a:t>Code exécuté pour l'événement d'un utilisateur</a:t>
            </a:r>
          </a:p>
          <a:p>
            <a:pPr lvl="3">
              <a:buClr>
                <a:schemeClr val="tx2"/>
              </a:buClr>
              <a:buFont typeface="Wingdings" panose="05000000000000000000" pitchFamily="2" charset="2"/>
              <a:buChar char="§"/>
            </a:pPr>
            <a:r>
              <a:rPr lang="fr-FR" sz="1814" dirty="0"/>
              <a:t>L'événement se trouve dans le corps du  document.</a:t>
            </a:r>
          </a:p>
          <a:p>
            <a:endParaRPr lang="en-US" dirty="0"/>
          </a:p>
        </p:txBody>
      </p:sp>
      <p:sp>
        <p:nvSpPr>
          <p:cNvPr id="5" name="TextBox 4">
            <a:extLst>
              <a:ext uri="{FF2B5EF4-FFF2-40B4-BE49-F238E27FC236}">
                <a16:creationId xmlns:a16="http://schemas.microsoft.com/office/drawing/2014/main" id="{C47B5A7C-966F-4776-91CC-A5309BAB7293}"/>
              </a:ext>
            </a:extLst>
          </p:cNvPr>
          <p:cNvSpPr txBox="1"/>
          <p:nvPr/>
        </p:nvSpPr>
        <p:spPr>
          <a:xfrm>
            <a:off x="3287053" y="2187837"/>
            <a:ext cx="6336238" cy="1097480"/>
          </a:xfrm>
          <a:prstGeom prst="rect">
            <a:avLst/>
          </a:prstGeom>
          <a:noFill/>
        </p:spPr>
        <p:txBody>
          <a:bodyPr wrap="square">
            <a:spAutoFit/>
          </a:bodyPr>
          <a:lstStyle/>
          <a:p>
            <a:r>
              <a:rPr lang="en-US" sz="1633" dirty="0">
                <a:solidFill>
                  <a:srgbClr val="0000FF"/>
                </a:solidFill>
                <a:latin typeface="Courier New" panose="02070309020205020404" pitchFamily="49" charset="0"/>
              </a:rPr>
              <a:t>&lt;body&gt;</a:t>
            </a:r>
            <a:r>
              <a:rPr lang="en-US" sz="1633" b="1" dirty="0">
                <a:solidFill>
                  <a:srgbClr val="000000"/>
                </a:solidFill>
                <a:latin typeface="Courier New" panose="02070309020205020404" pitchFamily="49" charset="0"/>
              </a:rPr>
              <a:t> </a:t>
            </a:r>
          </a:p>
          <a:p>
            <a:pPr lvl="1"/>
            <a:r>
              <a:rPr lang="en-US" sz="1633" dirty="0">
                <a:solidFill>
                  <a:srgbClr val="0000FF"/>
                </a:solidFill>
                <a:latin typeface="Courier New" panose="02070309020205020404" pitchFamily="49" charset="0"/>
              </a:rPr>
              <a:t>&lt;script</a:t>
            </a:r>
            <a:r>
              <a:rPr lang="en-US" sz="1633" dirty="0">
                <a:solidFill>
                  <a:srgbClr val="000000"/>
                </a:solidFill>
                <a:latin typeface="Courier New" panose="02070309020205020404" pitchFamily="49" charset="0"/>
              </a:rPr>
              <a:t> </a:t>
            </a:r>
            <a:r>
              <a:rPr lang="en-US" sz="1633" dirty="0">
                <a:solidFill>
                  <a:srgbClr val="FF0000"/>
                </a:solidFill>
                <a:latin typeface="Courier New" panose="02070309020205020404" pitchFamily="49" charset="0"/>
              </a:rPr>
              <a:t>type</a:t>
            </a:r>
            <a:r>
              <a:rPr lang="en-US" sz="1633" dirty="0">
                <a:solidFill>
                  <a:srgbClr val="000000"/>
                </a:solidFill>
                <a:latin typeface="Courier New" panose="02070309020205020404" pitchFamily="49" charset="0"/>
              </a:rPr>
              <a:t>=</a:t>
            </a:r>
            <a:r>
              <a:rPr lang="en-US" sz="1633" b="1" dirty="0">
                <a:solidFill>
                  <a:srgbClr val="8000FF"/>
                </a:solidFill>
                <a:latin typeface="Courier New" panose="02070309020205020404" pitchFamily="49" charset="0"/>
              </a:rPr>
              <a:t>"text/</a:t>
            </a:r>
            <a:r>
              <a:rPr lang="en-US" sz="1633" b="1" dirty="0" err="1">
                <a:solidFill>
                  <a:srgbClr val="8000FF"/>
                </a:solidFill>
                <a:latin typeface="Courier New" panose="02070309020205020404" pitchFamily="49" charset="0"/>
              </a:rPr>
              <a:t>javascript</a:t>
            </a:r>
            <a:r>
              <a:rPr lang="en-US" sz="1633" b="1" dirty="0">
                <a:solidFill>
                  <a:srgbClr val="8000FF"/>
                </a:solidFill>
                <a:latin typeface="Courier New" panose="02070309020205020404" pitchFamily="49" charset="0"/>
              </a:rPr>
              <a:t>" </a:t>
            </a:r>
            <a:r>
              <a:rPr lang="en-US" sz="1633" dirty="0" err="1">
                <a:solidFill>
                  <a:srgbClr val="FF8000"/>
                </a:solidFill>
                <a:latin typeface="Courier New" panose="02070309020205020404" pitchFamily="49" charset="0"/>
              </a:rPr>
              <a:t>src</a:t>
            </a:r>
            <a:r>
              <a:rPr lang="en-US" sz="1633" dirty="0">
                <a:solidFill>
                  <a:srgbClr val="FF8000"/>
                </a:solidFill>
                <a:latin typeface="Courier New" panose="02070309020205020404" pitchFamily="49" charset="0"/>
              </a:rPr>
              <a:t>="foo.js"&gt; </a:t>
            </a:r>
            <a:r>
              <a:rPr lang="en-US" sz="1633" dirty="0">
                <a:solidFill>
                  <a:srgbClr val="0000FF"/>
                </a:solidFill>
                <a:latin typeface="Courier New" panose="02070309020205020404" pitchFamily="49" charset="0"/>
              </a:rPr>
              <a:t>&lt;/script&gt;</a:t>
            </a:r>
            <a:r>
              <a:rPr lang="en-US" sz="1633" b="1" dirty="0">
                <a:solidFill>
                  <a:srgbClr val="000000"/>
                </a:solidFill>
                <a:latin typeface="Courier New" panose="02070309020205020404" pitchFamily="49" charset="0"/>
              </a:rPr>
              <a:t> </a:t>
            </a:r>
          </a:p>
          <a:p>
            <a:r>
              <a:rPr lang="en-US" sz="1633" dirty="0">
                <a:solidFill>
                  <a:srgbClr val="0000FF"/>
                </a:solidFill>
                <a:latin typeface="Courier New" panose="02070309020205020404" pitchFamily="49" charset="0"/>
              </a:rPr>
              <a:t>&lt;/body&gt;</a:t>
            </a:r>
            <a:endParaRPr lang="en-US" sz="1633" dirty="0"/>
          </a:p>
        </p:txBody>
      </p:sp>
    </p:spTree>
    <p:extLst>
      <p:ext uri="{BB962C8B-B14F-4D97-AF65-F5344CB8AC3E}">
        <p14:creationId xmlns:p14="http://schemas.microsoft.com/office/powerpoint/2010/main" val="34260115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882366" y="881351"/>
          <a:ext cx="8763000" cy="854005"/>
        </p:xfrm>
        <a:graphic>
          <a:graphicData uri="http://schemas.openxmlformats.org/drawingml/2006/table">
            <a:tbl>
              <a:tblPr firstRow="1" bandRow="1">
                <a:tableStyleId>{F5AB1C69-6EDB-4FF4-983F-18BD219EF322}</a:tableStyleId>
              </a:tblPr>
              <a:tblGrid>
                <a:gridCol w="8763000">
                  <a:extLst>
                    <a:ext uri="{9D8B030D-6E8A-4147-A177-3AD203B41FA5}">
                      <a16:colId xmlns:a16="http://schemas.microsoft.com/office/drawing/2014/main" val="20000"/>
                    </a:ext>
                  </a:extLst>
                </a:gridCol>
              </a:tblGrid>
              <a:tr h="4232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1" i="0" kern="1200" dirty="0">
                          <a:solidFill>
                            <a:schemeClr val="tx1"/>
                          </a:solidFill>
                          <a:effectLst/>
                          <a:latin typeface="+mn-lt"/>
                          <a:ea typeface="+mn-ea"/>
                          <a:cs typeface="+mn-cs"/>
                        </a:rPr>
                        <a:t>Examples</a:t>
                      </a:r>
                      <a:r>
                        <a:rPr lang="en-US" sz="2200" b="1" i="0" kern="1200" baseline="0" dirty="0">
                          <a:solidFill>
                            <a:schemeClr val="tx1"/>
                          </a:solidFill>
                          <a:effectLst/>
                          <a:latin typeface="+mn-lt"/>
                          <a:ea typeface="+mn-ea"/>
                          <a:cs typeface="+mn-cs"/>
                        </a:rPr>
                        <a:t> </a:t>
                      </a:r>
                      <a:endParaRPr lang="en-US" sz="2200" b="1" i="0" kern="1200" dirty="0">
                        <a:solidFill>
                          <a:schemeClr val="tx1"/>
                        </a:solidFill>
                        <a:effectLst/>
                        <a:latin typeface="+mn-lt"/>
                        <a:ea typeface="+mn-ea"/>
                        <a:cs typeface="+mn-cs"/>
                      </a:endParaRPr>
                    </a:p>
                  </a:txBody>
                  <a:tcPr>
                    <a:solidFill>
                      <a:schemeClr val="accent5">
                        <a:lumMod val="40000"/>
                        <a:lumOff val="60000"/>
                      </a:schemeClr>
                    </a:solidFill>
                  </a:tcPr>
                </a:tc>
                <a:extLst>
                  <a:ext uri="{0D108BD9-81ED-4DB2-BD59-A6C34878D82A}">
                    <a16:rowId xmlns:a16="http://schemas.microsoft.com/office/drawing/2014/main" val="10000"/>
                  </a:ext>
                </a:extLst>
              </a:tr>
              <a:tr h="427285">
                <a:tc>
                  <a:txBody>
                    <a:bodyPr/>
                    <a:lstStyle/>
                    <a:p>
                      <a:pPr marL="0" marR="0" indent="0" algn="l" defTabSz="914400" rtl="0" eaLnBrk="1" fontAlgn="auto" latinLnBrk="0" hangingPunct="1">
                        <a:lnSpc>
                          <a:spcPct val="100000"/>
                        </a:lnSpc>
                        <a:spcBef>
                          <a:spcPts val="0"/>
                        </a:spcBef>
                        <a:spcAft>
                          <a:spcPts val="0"/>
                        </a:spcAft>
                        <a:buClr>
                          <a:schemeClr val="tx2"/>
                        </a:buClr>
                        <a:buSzTx/>
                        <a:buFont typeface="Symbol" panose="05050102010706020507" pitchFamily="18" charset="2"/>
                        <a:buNone/>
                        <a:tabLst/>
                        <a:defRPr/>
                      </a:pPr>
                      <a:r>
                        <a:rPr lang="fr-FR" sz="2200" b="0" dirty="0"/>
                        <a:t>Trier les éléments d’un tableau(sort)</a:t>
                      </a:r>
                    </a:p>
                  </a:txBody>
                  <a:tcPr>
                    <a:solidFill>
                      <a:schemeClr val="bg1"/>
                    </a:solidFill>
                  </a:tcPr>
                </a:tc>
                <a:extLst>
                  <a:ext uri="{0D108BD9-81ED-4DB2-BD59-A6C34878D82A}">
                    <a16:rowId xmlns:a16="http://schemas.microsoft.com/office/drawing/2014/main" val="10001"/>
                  </a:ext>
                </a:extLst>
              </a:tr>
            </a:tbl>
          </a:graphicData>
        </a:graphic>
      </p:graphicFrame>
      <p:sp>
        <p:nvSpPr>
          <p:cNvPr id="9" name="TextBox 8">
            <a:extLst>
              <a:ext uri="{FF2B5EF4-FFF2-40B4-BE49-F238E27FC236}">
                <a16:creationId xmlns:a16="http://schemas.microsoft.com/office/drawing/2014/main" id="{CD0A0E7C-7264-4270-A1BC-0E396A1242AF}"/>
              </a:ext>
            </a:extLst>
          </p:cNvPr>
          <p:cNvSpPr txBox="1"/>
          <p:nvPr/>
        </p:nvSpPr>
        <p:spPr>
          <a:xfrm>
            <a:off x="1882365" y="174339"/>
            <a:ext cx="4577480" cy="594906"/>
          </a:xfrm>
          <a:prstGeom prst="rect">
            <a:avLst/>
          </a:prstGeom>
          <a:noFill/>
        </p:spPr>
        <p:txBody>
          <a:bodyPr wrap="square">
            <a:spAutoFit/>
          </a:bodyPr>
          <a:lstStyle/>
          <a:p>
            <a:r>
              <a:rPr lang="en-US" sz="3266" b="1" dirty="0">
                <a:solidFill>
                  <a:prstClr val="black">
                    <a:lumMod val="50000"/>
                    <a:lumOff val="50000"/>
                  </a:prstClr>
                </a:solidFill>
                <a:latin typeface="Times New Roman" pitchFamily="18" charset="0"/>
                <a:cs typeface="Times New Roman" pitchFamily="18" charset="0"/>
              </a:rPr>
              <a:t>Tableaux</a:t>
            </a:r>
            <a:endParaRPr lang="en-US" sz="3266" b="1" dirty="0"/>
          </a:p>
        </p:txBody>
      </p:sp>
      <p:sp>
        <p:nvSpPr>
          <p:cNvPr id="10" name="Text Box 5">
            <a:extLst>
              <a:ext uri="{FF2B5EF4-FFF2-40B4-BE49-F238E27FC236}">
                <a16:creationId xmlns:a16="http://schemas.microsoft.com/office/drawing/2014/main" id="{C1FF241E-148A-4D6C-8F0C-74FD5C82DC6E}"/>
              </a:ext>
            </a:extLst>
          </p:cNvPr>
          <p:cNvSpPr>
            <a:spLocks/>
          </p:cNvSpPr>
          <p:nvPr/>
        </p:nvSpPr>
        <p:spPr bwMode="auto">
          <a:xfrm>
            <a:off x="2126615" y="1719869"/>
            <a:ext cx="5641347" cy="1600053"/>
          </a:xfrm>
          <a:prstGeom prst="rect">
            <a:avLst/>
          </a:prstGeom>
          <a:solidFill>
            <a:srgbClr val="CCECFF"/>
          </a:solidFill>
          <a:ln>
            <a:noFill/>
          </a:ln>
          <a:effectLst>
            <a:outerShdw dist="35921" dir="2700000" algn="ctr" rotWithShape="0">
              <a:schemeClr val="bg2"/>
            </a:outerShdw>
          </a:effectLst>
        </p:spPr>
        <p:txBody>
          <a:bodyPr wrap="square">
            <a:spAutoFit/>
          </a:bodyPr>
          <a:lstStyle/>
          <a:p>
            <a:endParaRPr lang="en-US" sz="1633" dirty="0">
              <a:solidFill>
                <a:srgbClr val="0000FF"/>
              </a:solidFill>
              <a:latin typeface="Courier New" panose="02070309020205020404" pitchFamily="49" charset="0"/>
            </a:endParaRPr>
          </a:p>
          <a:p>
            <a:endParaRPr lang="fr-FR" sz="1633" b="1" i="1" dirty="0">
              <a:solidFill>
                <a:srgbClr val="000080"/>
              </a:solidFill>
              <a:latin typeface="Courier New" panose="02070309020205020404" pitchFamily="49" charset="0"/>
            </a:endParaRPr>
          </a:p>
          <a:p>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nums</a:t>
            </a:r>
            <a:r>
              <a:rPr lang="fr-FR" sz="1633" b="1" dirty="0">
                <a:solidFill>
                  <a:srgbClr val="000000"/>
                </a:solidFill>
                <a:latin typeface="Courier New" panose="02070309020205020404" pitchFamily="49" charset="0"/>
              </a:rPr>
              <a:t>=[</a:t>
            </a:r>
            <a:r>
              <a:rPr lang="fr-FR" sz="1633" dirty="0">
                <a:solidFill>
                  <a:srgbClr val="FF0000"/>
                </a:solidFill>
                <a:latin typeface="Courier New" panose="02070309020205020404" pitchFamily="49" charset="0"/>
              </a:rPr>
              <a:t>10</a:t>
            </a:r>
            <a:r>
              <a:rPr lang="fr-FR" sz="1633" b="1" dirty="0">
                <a:solidFill>
                  <a:srgbClr val="000000"/>
                </a:solidFill>
                <a:latin typeface="Courier New" panose="02070309020205020404" pitchFamily="49" charset="0"/>
              </a:rPr>
              <a:t>,</a:t>
            </a:r>
            <a:r>
              <a:rPr lang="fr-FR" sz="1633" dirty="0">
                <a:solidFill>
                  <a:srgbClr val="FF0000"/>
                </a:solidFill>
                <a:latin typeface="Courier New" panose="02070309020205020404" pitchFamily="49" charset="0"/>
              </a:rPr>
              <a:t>20</a:t>
            </a:r>
            <a:r>
              <a:rPr lang="fr-FR" sz="1633" b="1" dirty="0">
                <a:solidFill>
                  <a:srgbClr val="000000"/>
                </a:solidFill>
                <a:latin typeface="Courier New" panose="02070309020205020404" pitchFamily="49" charset="0"/>
              </a:rPr>
              <a:t>,</a:t>
            </a:r>
            <a:r>
              <a:rPr lang="fr-FR" sz="1633" dirty="0">
                <a:solidFill>
                  <a:srgbClr val="FF0000"/>
                </a:solidFill>
                <a:latin typeface="Courier New" panose="02070309020205020404" pitchFamily="49" charset="0"/>
              </a:rPr>
              <a:t>3</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FF0000"/>
                </a:solidFill>
                <a:latin typeface="Courier New" panose="02070309020205020404" pitchFamily="49" charset="0"/>
              </a:rPr>
              <a:t>30</a:t>
            </a:r>
            <a:r>
              <a:rPr lang="fr-FR" sz="1633" b="1" dirty="0">
                <a:solidFill>
                  <a:srgbClr val="000000"/>
                </a:solidFill>
                <a:latin typeface="Courier New" panose="02070309020205020404" pitchFamily="49" charset="0"/>
              </a:rPr>
              <a:t>,</a:t>
            </a:r>
            <a:r>
              <a:rPr lang="fr-FR" sz="1633" dirty="0">
                <a:solidFill>
                  <a:srgbClr val="FF0000"/>
                </a:solidFill>
                <a:latin typeface="Courier New" panose="02070309020205020404" pitchFamily="49" charset="0"/>
              </a:rPr>
              <a:t>4</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FF0000"/>
                </a:solidFill>
                <a:latin typeface="Courier New" panose="02070309020205020404" pitchFamily="49" charset="0"/>
              </a:rPr>
              <a:t>1</a:t>
            </a:r>
            <a:r>
              <a:rPr lang="fr-FR" sz="1633" b="1" dirty="0">
                <a:solidFill>
                  <a:srgbClr val="000000"/>
                </a:solidFill>
                <a:latin typeface="Courier New" panose="02070309020205020404" pitchFamily="49" charset="0"/>
              </a:rPr>
              <a:t>,</a:t>
            </a:r>
            <a:r>
              <a:rPr lang="fr-FR" sz="1633" dirty="0">
                <a:solidFill>
                  <a:srgbClr val="FF0000"/>
                </a:solidFill>
                <a:latin typeface="Courier New" panose="02070309020205020404" pitchFamily="49" charset="0"/>
              </a:rPr>
              <a:t>35</a:t>
            </a:r>
            <a:r>
              <a:rPr lang="fr-FR" sz="1633" b="1" dirty="0">
                <a:solidFill>
                  <a:srgbClr val="000000"/>
                </a:solidFill>
                <a:latin typeface="Courier New" panose="02070309020205020404" pitchFamily="49" charset="0"/>
              </a:rPr>
              <a:t>,</a:t>
            </a:r>
            <a:r>
              <a:rPr lang="fr-FR" sz="1633" dirty="0">
                <a:solidFill>
                  <a:srgbClr val="FF0000"/>
                </a:solidFill>
                <a:latin typeface="Courier New" panose="02070309020205020404" pitchFamily="49" charset="0"/>
              </a:rPr>
              <a:t>98</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nums.sort</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dirty="0" err="1">
                <a:solidFill>
                  <a:srgbClr val="000000"/>
                </a:solidFill>
                <a:latin typeface="Courier New" panose="02070309020205020404" pitchFamily="49" charset="0"/>
              </a:rPr>
              <a:t>document.write</a:t>
            </a:r>
            <a:r>
              <a:rPr lang="fr-FR" sz="1633" b="1" dirty="0">
                <a:solidFill>
                  <a:srgbClr val="000000"/>
                </a:solidFill>
                <a:latin typeface="Courier New" panose="02070309020205020404" pitchFamily="49" charset="0"/>
              </a:rPr>
              <a:t>(</a:t>
            </a:r>
            <a:r>
              <a:rPr lang="fr-FR" sz="1633" dirty="0" err="1">
                <a:solidFill>
                  <a:srgbClr val="000000"/>
                </a:solidFill>
                <a:latin typeface="Courier New" panose="02070309020205020404" pitchFamily="49" charset="0"/>
              </a:rPr>
              <a:t>nums</a:t>
            </a:r>
            <a:r>
              <a:rPr lang="fr-FR" sz="1633" b="1" dirty="0">
                <a:solidFill>
                  <a:srgbClr val="000000"/>
                </a:solidFill>
                <a:latin typeface="Courier New" panose="02070309020205020404" pitchFamily="49" charset="0"/>
              </a:rPr>
              <a:t>);</a:t>
            </a:r>
            <a:endParaRPr lang="fr-FR" sz="1633" dirty="0"/>
          </a:p>
          <a:p>
            <a:endParaRPr lang="fr-FR" sz="1633" b="1" i="1" dirty="0">
              <a:solidFill>
                <a:srgbClr val="000080"/>
              </a:solidFill>
              <a:latin typeface="Courier New" panose="02070309020205020404" pitchFamily="49" charset="0"/>
            </a:endParaRPr>
          </a:p>
        </p:txBody>
      </p:sp>
      <p:sp>
        <p:nvSpPr>
          <p:cNvPr id="12" name="Text Box 6">
            <a:extLst>
              <a:ext uri="{FF2B5EF4-FFF2-40B4-BE49-F238E27FC236}">
                <a16:creationId xmlns:a16="http://schemas.microsoft.com/office/drawing/2014/main" id="{61CB55CC-0DFB-42F4-AC90-18AB6CFBB46D}"/>
              </a:ext>
            </a:extLst>
          </p:cNvPr>
          <p:cNvSpPr>
            <a:spLocks/>
          </p:cNvSpPr>
          <p:nvPr/>
        </p:nvSpPr>
        <p:spPr bwMode="auto">
          <a:xfrm>
            <a:off x="6125286" y="1726916"/>
            <a:ext cx="1658261" cy="371512"/>
          </a:xfrm>
          <a:prstGeom prst="rect">
            <a:avLst/>
          </a:prstGeom>
          <a:noFill/>
          <a:ln w="9525">
            <a:solidFill>
              <a:schemeClr val="tx1"/>
            </a:solidFill>
            <a:miter lim="800000"/>
            <a:headEnd/>
            <a:tailEnd/>
          </a:ln>
        </p:spPr>
        <p:txBody>
          <a:bodyPr wrap="square">
            <a:spAutoFit/>
          </a:bodyPr>
          <a:lstStyle/>
          <a:p>
            <a:pPr>
              <a:defRPr/>
            </a:pPr>
            <a:r>
              <a:rPr lang="fr-FR" sz="1814" dirty="0" err="1">
                <a:solidFill>
                  <a:schemeClr val="accent2"/>
                </a:solidFill>
              </a:rPr>
              <a:t>javaScript</a:t>
            </a:r>
            <a:endParaRPr sz="1633" dirty="0">
              <a:solidFill>
                <a:schemeClr val="accent2"/>
              </a:solidFill>
            </a:endParaRPr>
          </a:p>
        </p:txBody>
      </p:sp>
      <p:sp>
        <p:nvSpPr>
          <p:cNvPr id="14" name="Text Box 3">
            <a:extLst>
              <a:ext uri="{FF2B5EF4-FFF2-40B4-BE49-F238E27FC236}">
                <a16:creationId xmlns:a16="http://schemas.microsoft.com/office/drawing/2014/main" id="{31E034DA-B52E-4137-9765-B9DE366F7B83}"/>
              </a:ext>
            </a:extLst>
          </p:cNvPr>
          <p:cNvSpPr>
            <a:spLocks/>
          </p:cNvSpPr>
          <p:nvPr/>
        </p:nvSpPr>
        <p:spPr bwMode="auto">
          <a:xfrm>
            <a:off x="8114998" y="1908403"/>
            <a:ext cx="2232025" cy="371512"/>
          </a:xfrm>
          <a:prstGeom prst="rect">
            <a:avLst/>
          </a:prstGeom>
          <a:noFill/>
          <a:ln w="38100" cmpd="dbl">
            <a:solidFill>
              <a:schemeClr val="tx1"/>
            </a:solidFill>
            <a:miter lim="800000"/>
            <a:headEnd/>
            <a:tailEnd/>
          </a:ln>
        </p:spPr>
        <p:txBody>
          <a:bodyPr>
            <a:spAutoFit/>
          </a:bodyPr>
          <a:lstStyle/>
          <a:p>
            <a:pPr algn="ctr">
              <a:defRPr/>
            </a:pPr>
            <a:r>
              <a:rPr lang="fr-FR" sz="1814" b="1" dirty="0"/>
              <a:t>Le Résultat</a:t>
            </a:r>
            <a:endParaRPr sz="1633" dirty="0"/>
          </a:p>
        </p:txBody>
      </p:sp>
      <p:sp>
        <p:nvSpPr>
          <p:cNvPr id="2" name="TextBox 1">
            <a:extLst>
              <a:ext uri="{FF2B5EF4-FFF2-40B4-BE49-F238E27FC236}">
                <a16:creationId xmlns:a16="http://schemas.microsoft.com/office/drawing/2014/main" id="{8DF8B140-88F7-4D3E-B873-820C07554A38}"/>
              </a:ext>
            </a:extLst>
          </p:cNvPr>
          <p:cNvSpPr txBox="1"/>
          <p:nvPr/>
        </p:nvSpPr>
        <p:spPr>
          <a:xfrm>
            <a:off x="7991194" y="2389972"/>
            <a:ext cx="2882520" cy="427361"/>
          </a:xfrm>
          <a:prstGeom prst="rect">
            <a:avLst/>
          </a:prstGeom>
          <a:noFill/>
        </p:spPr>
        <p:txBody>
          <a:bodyPr wrap="none" rtlCol="0">
            <a:spAutoFit/>
          </a:bodyPr>
          <a:lstStyle/>
          <a:p>
            <a:r>
              <a:rPr lang="fr-FR" sz="2177" dirty="0"/>
              <a:t>1,10,20,3,30,35,4,98 </a:t>
            </a:r>
            <a:endParaRPr lang="en-US" sz="2177" dirty="0"/>
          </a:p>
        </p:txBody>
      </p:sp>
      <p:sp>
        <p:nvSpPr>
          <p:cNvPr id="13" name="Text Box 5">
            <a:extLst>
              <a:ext uri="{FF2B5EF4-FFF2-40B4-BE49-F238E27FC236}">
                <a16:creationId xmlns:a16="http://schemas.microsoft.com/office/drawing/2014/main" id="{BF8E0AAC-2571-44A6-88FC-BB553B0F969A}"/>
              </a:ext>
            </a:extLst>
          </p:cNvPr>
          <p:cNvSpPr>
            <a:spLocks/>
          </p:cNvSpPr>
          <p:nvPr/>
        </p:nvSpPr>
        <p:spPr bwMode="auto">
          <a:xfrm>
            <a:off x="2097329" y="3900779"/>
            <a:ext cx="5641347" cy="1600053"/>
          </a:xfrm>
          <a:prstGeom prst="rect">
            <a:avLst/>
          </a:prstGeom>
          <a:solidFill>
            <a:srgbClr val="CCECFF"/>
          </a:solidFill>
          <a:ln>
            <a:noFill/>
          </a:ln>
          <a:effectLst>
            <a:outerShdw dist="35921" dir="2700000" algn="ctr" rotWithShape="0">
              <a:schemeClr val="bg2"/>
            </a:outerShdw>
          </a:effectLst>
        </p:spPr>
        <p:txBody>
          <a:bodyPr wrap="square">
            <a:spAutoFit/>
          </a:bodyPr>
          <a:lstStyle/>
          <a:p>
            <a:endParaRPr lang="fr-FR" sz="1633" b="1" i="1" dirty="0">
              <a:solidFill>
                <a:srgbClr val="000080"/>
              </a:solidFill>
              <a:latin typeface="Courier New" panose="02070309020205020404" pitchFamily="49" charset="0"/>
            </a:endParaRPr>
          </a:p>
          <a:p>
            <a:endParaRPr lang="fr-FR" sz="1633" b="1" i="1" dirty="0">
              <a:solidFill>
                <a:srgbClr val="000080"/>
              </a:solidFill>
              <a:latin typeface="Courier New" panose="02070309020205020404" pitchFamily="49" charset="0"/>
            </a:endParaRPr>
          </a:p>
          <a:p>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nums</a:t>
            </a:r>
            <a:r>
              <a:rPr lang="fr-FR" sz="1633" b="1" dirty="0">
                <a:solidFill>
                  <a:srgbClr val="000000"/>
                </a:solidFill>
                <a:latin typeface="Courier New" panose="02070309020205020404" pitchFamily="49" charset="0"/>
              </a:rPr>
              <a:t>=[</a:t>
            </a:r>
            <a:r>
              <a:rPr lang="fr-FR" sz="1633" dirty="0">
                <a:solidFill>
                  <a:srgbClr val="FF0000"/>
                </a:solidFill>
                <a:latin typeface="Courier New" panose="02070309020205020404" pitchFamily="49" charset="0"/>
              </a:rPr>
              <a:t>10</a:t>
            </a:r>
            <a:r>
              <a:rPr lang="fr-FR" sz="1633" b="1" dirty="0">
                <a:solidFill>
                  <a:srgbClr val="000000"/>
                </a:solidFill>
                <a:latin typeface="Courier New" panose="02070309020205020404" pitchFamily="49" charset="0"/>
              </a:rPr>
              <a:t>,</a:t>
            </a:r>
            <a:r>
              <a:rPr lang="fr-FR" sz="1633" dirty="0">
                <a:solidFill>
                  <a:srgbClr val="FF0000"/>
                </a:solidFill>
                <a:latin typeface="Courier New" panose="02070309020205020404" pitchFamily="49" charset="0"/>
              </a:rPr>
              <a:t>20</a:t>
            </a:r>
            <a:r>
              <a:rPr lang="fr-FR" sz="1633" b="1" dirty="0">
                <a:solidFill>
                  <a:srgbClr val="000000"/>
                </a:solidFill>
                <a:latin typeface="Courier New" panose="02070309020205020404" pitchFamily="49" charset="0"/>
              </a:rPr>
              <a:t>,</a:t>
            </a:r>
            <a:r>
              <a:rPr lang="fr-FR" sz="1633" dirty="0">
                <a:solidFill>
                  <a:srgbClr val="FF0000"/>
                </a:solidFill>
                <a:latin typeface="Courier New" panose="02070309020205020404" pitchFamily="49" charset="0"/>
              </a:rPr>
              <a:t>3</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FF0000"/>
                </a:solidFill>
                <a:latin typeface="Courier New" panose="02070309020205020404" pitchFamily="49" charset="0"/>
              </a:rPr>
              <a:t>30</a:t>
            </a:r>
            <a:r>
              <a:rPr lang="fr-FR" sz="1633" b="1" dirty="0">
                <a:solidFill>
                  <a:srgbClr val="000000"/>
                </a:solidFill>
                <a:latin typeface="Courier New" panose="02070309020205020404" pitchFamily="49" charset="0"/>
              </a:rPr>
              <a:t>,</a:t>
            </a:r>
            <a:r>
              <a:rPr lang="fr-FR" sz="1633" dirty="0">
                <a:solidFill>
                  <a:srgbClr val="FF0000"/>
                </a:solidFill>
                <a:latin typeface="Courier New" panose="02070309020205020404" pitchFamily="49" charset="0"/>
              </a:rPr>
              <a:t>4</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FF0000"/>
                </a:solidFill>
                <a:latin typeface="Courier New" panose="02070309020205020404" pitchFamily="49" charset="0"/>
              </a:rPr>
              <a:t>1</a:t>
            </a:r>
            <a:r>
              <a:rPr lang="fr-FR" sz="1633" b="1" dirty="0">
                <a:solidFill>
                  <a:srgbClr val="000000"/>
                </a:solidFill>
                <a:latin typeface="Courier New" panose="02070309020205020404" pitchFamily="49" charset="0"/>
              </a:rPr>
              <a:t>,</a:t>
            </a:r>
            <a:r>
              <a:rPr lang="fr-FR" sz="1633" dirty="0">
                <a:solidFill>
                  <a:srgbClr val="FF0000"/>
                </a:solidFill>
                <a:latin typeface="Courier New" panose="02070309020205020404" pitchFamily="49" charset="0"/>
              </a:rPr>
              <a:t>35</a:t>
            </a:r>
            <a:r>
              <a:rPr lang="fr-FR" sz="1633" b="1" dirty="0">
                <a:solidFill>
                  <a:srgbClr val="000000"/>
                </a:solidFill>
                <a:latin typeface="Courier New" panose="02070309020205020404" pitchFamily="49" charset="0"/>
              </a:rPr>
              <a:t>,</a:t>
            </a:r>
            <a:r>
              <a:rPr lang="fr-FR" sz="1633" dirty="0">
                <a:solidFill>
                  <a:srgbClr val="FF0000"/>
                </a:solidFill>
                <a:latin typeface="Courier New" panose="02070309020205020404" pitchFamily="49" charset="0"/>
              </a:rPr>
              <a:t>98</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nums.sort</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i="1" dirty="0" err="1">
                <a:solidFill>
                  <a:srgbClr val="000080"/>
                </a:solidFill>
                <a:latin typeface="Courier New" panose="02070309020205020404" pitchFamily="49" charset="0"/>
              </a:rPr>
              <a:t>function</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err="1">
                <a:solidFill>
                  <a:srgbClr val="000000"/>
                </a:solidFill>
                <a:latin typeface="Courier New" panose="02070309020205020404" pitchFamily="49" charset="0"/>
              </a:rPr>
              <a:t>a</a:t>
            </a:r>
            <a:r>
              <a:rPr lang="fr-FR" sz="1633" b="1" dirty="0" err="1">
                <a:solidFill>
                  <a:srgbClr val="000000"/>
                </a:solidFill>
                <a:latin typeface="Courier New" panose="02070309020205020404" pitchFamily="49" charset="0"/>
              </a:rPr>
              <a:t>,</a:t>
            </a:r>
            <a:r>
              <a:rPr lang="fr-FR" sz="1633" dirty="0" err="1">
                <a:solidFill>
                  <a:srgbClr val="000000"/>
                </a:solidFill>
                <a:latin typeface="Courier New" panose="02070309020205020404" pitchFamily="49" charset="0"/>
              </a:rPr>
              <a:t>b</a:t>
            </a:r>
            <a:r>
              <a:rPr lang="fr-FR" sz="1633" b="1" dirty="0">
                <a:solidFill>
                  <a:srgbClr val="000000"/>
                </a:solidFill>
                <a:latin typeface="Courier New" panose="02070309020205020404" pitchFamily="49" charset="0"/>
              </a:rPr>
              <a:t>){</a:t>
            </a:r>
            <a:r>
              <a:rPr lang="fr-FR" sz="1633" b="1" i="1" dirty="0">
                <a:solidFill>
                  <a:srgbClr val="000080"/>
                </a:solidFill>
                <a:latin typeface="Courier New" panose="02070309020205020404" pitchFamily="49" charset="0"/>
              </a:rPr>
              <a:t>return</a:t>
            </a:r>
            <a:r>
              <a:rPr lang="fr-FR" sz="1633" dirty="0">
                <a:solidFill>
                  <a:srgbClr val="000000"/>
                </a:solidFill>
                <a:latin typeface="Courier New" panose="02070309020205020404" pitchFamily="49" charset="0"/>
              </a:rPr>
              <a:t> a</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b</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document.write</a:t>
            </a:r>
            <a:r>
              <a:rPr lang="fr-FR" sz="1633" b="1" dirty="0">
                <a:solidFill>
                  <a:srgbClr val="000000"/>
                </a:solidFill>
                <a:latin typeface="Courier New" panose="02070309020205020404" pitchFamily="49" charset="0"/>
              </a:rPr>
              <a:t>(</a:t>
            </a:r>
            <a:r>
              <a:rPr lang="fr-FR" sz="1633" dirty="0" err="1">
                <a:solidFill>
                  <a:srgbClr val="000000"/>
                </a:solidFill>
                <a:latin typeface="Courier New" panose="02070309020205020404" pitchFamily="49" charset="0"/>
              </a:rPr>
              <a:t>nums</a:t>
            </a:r>
            <a:r>
              <a:rPr lang="fr-FR" sz="1633" b="1" dirty="0">
                <a:solidFill>
                  <a:srgbClr val="000000"/>
                </a:solidFill>
                <a:latin typeface="Courier New" panose="02070309020205020404" pitchFamily="49" charset="0"/>
              </a:rPr>
              <a:t>);</a:t>
            </a:r>
            <a:endParaRPr lang="fr-FR" sz="1633" dirty="0"/>
          </a:p>
          <a:p>
            <a:endParaRPr lang="fr-FR" sz="1633" b="1" i="1" dirty="0">
              <a:solidFill>
                <a:srgbClr val="000080"/>
              </a:solidFill>
              <a:latin typeface="Courier New" panose="02070309020205020404" pitchFamily="49" charset="0"/>
            </a:endParaRPr>
          </a:p>
        </p:txBody>
      </p:sp>
      <p:sp>
        <p:nvSpPr>
          <p:cNvPr id="15" name="Text Box 6">
            <a:extLst>
              <a:ext uri="{FF2B5EF4-FFF2-40B4-BE49-F238E27FC236}">
                <a16:creationId xmlns:a16="http://schemas.microsoft.com/office/drawing/2014/main" id="{5AF6FCC9-9CAD-47DE-9D24-26EAABD27311}"/>
              </a:ext>
            </a:extLst>
          </p:cNvPr>
          <p:cNvSpPr>
            <a:spLocks/>
          </p:cNvSpPr>
          <p:nvPr/>
        </p:nvSpPr>
        <p:spPr bwMode="auto">
          <a:xfrm>
            <a:off x="6096000" y="3907827"/>
            <a:ext cx="1658261" cy="371512"/>
          </a:xfrm>
          <a:prstGeom prst="rect">
            <a:avLst/>
          </a:prstGeom>
          <a:noFill/>
          <a:ln w="9525">
            <a:solidFill>
              <a:schemeClr val="tx1"/>
            </a:solidFill>
            <a:miter lim="800000"/>
            <a:headEnd/>
            <a:tailEnd/>
          </a:ln>
        </p:spPr>
        <p:txBody>
          <a:bodyPr wrap="square">
            <a:spAutoFit/>
          </a:bodyPr>
          <a:lstStyle/>
          <a:p>
            <a:pPr>
              <a:defRPr/>
            </a:pPr>
            <a:r>
              <a:rPr lang="fr-FR" sz="1814" dirty="0" err="1">
                <a:solidFill>
                  <a:schemeClr val="accent2"/>
                </a:solidFill>
              </a:rPr>
              <a:t>javaScript</a:t>
            </a:r>
            <a:endParaRPr sz="1633" dirty="0">
              <a:solidFill>
                <a:schemeClr val="accent2"/>
              </a:solidFill>
            </a:endParaRPr>
          </a:p>
        </p:txBody>
      </p:sp>
      <p:sp>
        <p:nvSpPr>
          <p:cNvPr id="16" name="Text Box 3">
            <a:extLst>
              <a:ext uri="{FF2B5EF4-FFF2-40B4-BE49-F238E27FC236}">
                <a16:creationId xmlns:a16="http://schemas.microsoft.com/office/drawing/2014/main" id="{64567B97-7A1A-4701-80A6-F78447D58B58}"/>
              </a:ext>
            </a:extLst>
          </p:cNvPr>
          <p:cNvSpPr>
            <a:spLocks/>
          </p:cNvSpPr>
          <p:nvPr/>
        </p:nvSpPr>
        <p:spPr bwMode="auto">
          <a:xfrm>
            <a:off x="8085713" y="4089313"/>
            <a:ext cx="2232025" cy="371512"/>
          </a:xfrm>
          <a:prstGeom prst="rect">
            <a:avLst/>
          </a:prstGeom>
          <a:noFill/>
          <a:ln w="38100" cmpd="dbl">
            <a:solidFill>
              <a:schemeClr val="tx1"/>
            </a:solidFill>
            <a:miter lim="800000"/>
            <a:headEnd/>
            <a:tailEnd/>
          </a:ln>
        </p:spPr>
        <p:txBody>
          <a:bodyPr>
            <a:spAutoFit/>
          </a:bodyPr>
          <a:lstStyle/>
          <a:p>
            <a:pPr algn="ctr">
              <a:defRPr/>
            </a:pPr>
            <a:r>
              <a:rPr lang="fr-FR" sz="1814" b="1" dirty="0"/>
              <a:t>Le Résultat</a:t>
            </a:r>
            <a:endParaRPr sz="1633" dirty="0"/>
          </a:p>
        </p:txBody>
      </p:sp>
      <p:sp>
        <p:nvSpPr>
          <p:cNvPr id="17" name="TextBox 16">
            <a:extLst>
              <a:ext uri="{FF2B5EF4-FFF2-40B4-BE49-F238E27FC236}">
                <a16:creationId xmlns:a16="http://schemas.microsoft.com/office/drawing/2014/main" id="{8832AF64-FD78-46EC-8AFE-0BF88DF62BE5}"/>
              </a:ext>
            </a:extLst>
          </p:cNvPr>
          <p:cNvSpPr txBox="1"/>
          <p:nvPr/>
        </p:nvSpPr>
        <p:spPr>
          <a:xfrm>
            <a:off x="7961909" y="4570882"/>
            <a:ext cx="2799164" cy="427361"/>
          </a:xfrm>
          <a:prstGeom prst="rect">
            <a:avLst/>
          </a:prstGeom>
          <a:noFill/>
        </p:spPr>
        <p:txBody>
          <a:bodyPr wrap="none" rtlCol="0">
            <a:spAutoFit/>
          </a:bodyPr>
          <a:lstStyle/>
          <a:p>
            <a:r>
              <a:rPr lang="fr-FR" sz="2177" dirty="0"/>
              <a:t>1,3,4,10,20,30,35,98</a:t>
            </a:r>
            <a:endParaRPr lang="en-US" sz="2177" dirty="0"/>
          </a:p>
        </p:txBody>
      </p:sp>
    </p:spTree>
    <p:extLst>
      <p:ext uri="{BB962C8B-B14F-4D97-AF65-F5344CB8AC3E}">
        <p14:creationId xmlns:p14="http://schemas.microsoft.com/office/powerpoint/2010/main" val="17713804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1882366" y="881351"/>
          <a:ext cx="8763000" cy="854005"/>
        </p:xfrm>
        <a:graphic>
          <a:graphicData uri="http://schemas.openxmlformats.org/drawingml/2006/table">
            <a:tbl>
              <a:tblPr firstRow="1" bandRow="1">
                <a:tableStyleId>{F5AB1C69-6EDB-4FF4-983F-18BD219EF322}</a:tableStyleId>
              </a:tblPr>
              <a:tblGrid>
                <a:gridCol w="8763000">
                  <a:extLst>
                    <a:ext uri="{9D8B030D-6E8A-4147-A177-3AD203B41FA5}">
                      <a16:colId xmlns:a16="http://schemas.microsoft.com/office/drawing/2014/main" val="20000"/>
                    </a:ext>
                  </a:extLst>
                </a:gridCol>
              </a:tblGrid>
              <a:tr h="4232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1" i="0" kern="1200" dirty="0">
                          <a:solidFill>
                            <a:schemeClr val="tx1"/>
                          </a:solidFill>
                          <a:effectLst/>
                          <a:latin typeface="+mn-lt"/>
                          <a:ea typeface="+mn-ea"/>
                          <a:cs typeface="+mn-cs"/>
                        </a:rPr>
                        <a:t>Examples</a:t>
                      </a:r>
                      <a:r>
                        <a:rPr lang="en-US" sz="2200" b="1" i="0" kern="1200" baseline="0" dirty="0">
                          <a:solidFill>
                            <a:schemeClr val="tx1"/>
                          </a:solidFill>
                          <a:effectLst/>
                          <a:latin typeface="+mn-lt"/>
                          <a:ea typeface="+mn-ea"/>
                          <a:cs typeface="+mn-cs"/>
                        </a:rPr>
                        <a:t> </a:t>
                      </a:r>
                      <a:endParaRPr lang="en-US" sz="2200" b="1" i="0" kern="1200" dirty="0">
                        <a:solidFill>
                          <a:schemeClr val="tx1"/>
                        </a:solidFill>
                        <a:effectLst/>
                        <a:latin typeface="+mn-lt"/>
                        <a:ea typeface="+mn-ea"/>
                        <a:cs typeface="+mn-cs"/>
                      </a:endParaRPr>
                    </a:p>
                  </a:txBody>
                  <a:tcPr>
                    <a:solidFill>
                      <a:schemeClr val="accent5">
                        <a:lumMod val="40000"/>
                        <a:lumOff val="60000"/>
                      </a:schemeClr>
                    </a:solidFill>
                  </a:tcPr>
                </a:tc>
                <a:extLst>
                  <a:ext uri="{0D108BD9-81ED-4DB2-BD59-A6C34878D82A}">
                    <a16:rowId xmlns:a16="http://schemas.microsoft.com/office/drawing/2014/main" val="10000"/>
                  </a:ext>
                </a:extLst>
              </a:tr>
              <a:tr h="427285">
                <a:tc>
                  <a:txBody>
                    <a:bodyPr/>
                    <a:lstStyle/>
                    <a:p>
                      <a:pPr marL="0" marR="0" indent="0" algn="l" defTabSz="914400" rtl="0" eaLnBrk="1" fontAlgn="auto" latinLnBrk="0" hangingPunct="1">
                        <a:lnSpc>
                          <a:spcPct val="100000"/>
                        </a:lnSpc>
                        <a:spcBef>
                          <a:spcPts val="0"/>
                        </a:spcBef>
                        <a:spcAft>
                          <a:spcPts val="0"/>
                        </a:spcAft>
                        <a:buClr>
                          <a:schemeClr val="tx2"/>
                        </a:buClr>
                        <a:buSzTx/>
                        <a:buFont typeface="Symbol" panose="05050102010706020507" pitchFamily="18" charset="2"/>
                        <a:buNone/>
                        <a:tabLst/>
                        <a:defRPr/>
                      </a:pPr>
                      <a:r>
                        <a:rPr lang="fr-FR" sz="2200" b="0" dirty="0"/>
                        <a:t>Trier les éléments d’un tableau(sort)</a:t>
                      </a:r>
                    </a:p>
                  </a:txBody>
                  <a:tcPr>
                    <a:solidFill>
                      <a:schemeClr val="bg1"/>
                    </a:solidFill>
                  </a:tcPr>
                </a:tc>
                <a:extLst>
                  <a:ext uri="{0D108BD9-81ED-4DB2-BD59-A6C34878D82A}">
                    <a16:rowId xmlns:a16="http://schemas.microsoft.com/office/drawing/2014/main" val="10001"/>
                  </a:ext>
                </a:extLst>
              </a:tr>
            </a:tbl>
          </a:graphicData>
        </a:graphic>
      </p:graphicFrame>
      <p:sp>
        <p:nvSpPr>
          <p:cNvPr id="9" name="TextBox 8">
            <a:extLst>
              <a:ext uri="{FF2B5EF4-FFF2-40B4-BE49-F238E27FC236}">
                <a16:creationId xmlns:a16="http://schemas.microsoft.com/office/drawing/2014/main" id="{CD0A0E7C-7264-4270-A1BC-0E396A1242AF}"/>
              </a:ext>
            </a:extLst>
          </p:cNvPr>
          <p:cNvSpPr txBox="1"/>
          <p:nvPr/>
        </p:nvSpPr>
        <p:spPr>
          <a:xfrm>
            <a:off x="1882365" y="174339"/>
            <a:ext cx="4577480" cy="594906"/>
          </a:xfrm>
          <a:prstGeom prst="rect">
            <a:avLst/>
          </a:prstGeom>
          <a:noFill/>
        </p:spPr>
        <p:txBody>
          <a:bodyPr wrap="square">
            <a:spAutoFit/>
          </a:bodyPr>
          <a:lstStyle/>
          <a:p>
            <a:r>
              <a:rPr lang="en-US" sz="3266" b="1" dirty="0">
                <a:solidFill>
                  <a:prstClr val="black">
                    <a:lumMod val="50000"/>
                    <a:lumOff val="50000"/>
                  </a:prstClr>
                </a:solidFill>
                <a:latin typeface="Times New Roman" pitchFamily="18" charset="0"/>
                <a:cs typeface="Times New Roman" pitchFamily="18" charset="0"/>
              </a:rPr>
              <a:t>Tableaux</a:t>
            </a:r>
            <a:endParaRPr lang="en-US" sz="3266" b="1" dirty="0"/>
          </a:p>
        </p:txBody>
      </p:sp>
      <p:sp>
        <p:nvSpPr>
          <p:cNvPr id="10" name="Text Box 5">
            <a:extLst>
              <a:ext uri="{FF2B5EF4-FFF2-40B4-BE49-F238E27FC236}">
                <a16:creationId xmlns:a16="http://schemas.microsoft.com/office/drawing/2014/main" id="{C1FF241E-148A-4D6C-8F0C-74FD5C82DC6E}"/>
              </a:ext>
            </a:extLst>
          </p:cNvPr>
          <p:cNvSpPr>
            <a:spLocks/>
          </p:cNvSpPr>
          <p:nvPr/>
        </p:nvSpPr>
        <p:spPr bwMode="auto">
          <a:xfrm>
            <a:off x="2126615" y="1719868"/>
            <a:ext cx="5641347" cy="4029116"/>
          </a:xfrm>
          <a:prstGeom prst="rect">
            <a:avLst/>
          </a:prstGeom>
          <a:solidFill>
            <a:srgbClr val="CCECFF"/>
          </a:solidFill>
          <a:ln>
            <a:noFill/>
          </a:ln>
          <a:effectLst>
            <a:outerShdw dist="35921" dir="2700000" algn="ctr" rotWithShape="0">
              <a:schemeClr val="bg2"/>
            </a:outerShdw>
          </a:effectLst>
        </p:spPr>
        <p:txBody>
          <a:bodyPr wrap="square">
            <a:spAutoFit/>
          </a:bodyPr>
          <a:lstStyle/>
          <a:p>
            <a:endParaRPr lang="en-US" sz="1633" dirty="0">
              <a:solidFill>
                <a:srgbClr val="0000FF"/>
              </a:solidFill>
              <a:latin typeface="Courier New" panose="02070309020205020404" pitchFamily="49" charset="0"/>
            </a:endParaRPr>
          </a:p>
          <a:p>
            <a:endParaRPr lang="fr-FR" sz="1633" b="1" i="1" dirty="0">
              <a:solidFill>
                <a:srgbClr val="000080"/>
              </a:solidFill>
              <a:latin typeface="Courier New" panose="02070309020205020404" pitchFamily="49" charset="0"/>
            </a:endParaRPr>
          </a:p>
          <a:p>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prenoms</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'Mussab'</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a:t>
            </a:r>
            <a:r>
              <a:rPr lang="fr-FR" sz="1633" dirty="0" err="1">
                <a:solidFill>
                  <a:srgbClr val="808080"/>
                </a:solidFill>
                <a:latin typeface="Courier New" panose="02070309020205020404" pitchFamily="49" charset="0"/>
              </a:rPr>
              <a:t>mussab'</a:t>
            </a:r>
            <a:r>
              <a:rPr lang="fr-FR" sz="1633" b="1" dirty="0" err="1">
                <a:solidFill>
                  <a:srgbClr val="000000"/>
                </a:solidFill>
                <a:latin typeface="Courier New" panose="02070309020205020404" pitchFamily="49" charset="0"/>
              </a:rPr>
              <a:t>,</a:t>
            </a:r>
            <a:r>
              <a:rPr lang="fr-FR" sz="1633" dirty="0" err="1">
                <a:solidFill>
                  <a:srgbClr val="808080"/>
                </a:solidFill>
                <a:latin typeface="Courier New" panose="02070309020205020404" pitchFamily="49" charset="0"/>
              </a:rPr>
              <a:t>'Marc</a:t>
            </a:r>
            <a:r>
              <a:rPr lang="fr-FR" sz="1633" dirty="0">
                <a:solidFill>
                  <a:srgbClr val="808080"/>
                </a:solidFill>
                <a:latin typeface="Courier New" panose="02070309020205020404" pitchFamily="49" charset="0"/>
              </a:rPr>
              <a:t>'</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a:t>
            </a:r>
            <a:r>
              <a:rPr lang="fr-FR" sz="1633" dirty="0" err="1">
                <a:solidFill>
                  <a:srgbClr val="808080"/>
                </a:solidFill>
                <a:latin typeface="Courier New" panose="02070309020205020404" pitchFamily="49" charset="0"/>
              </a:rPr>
              <a:t>julian</a:t>
            </a:r>
            <a:r>
              <a:rPr lang="fr-FR" sz="1633" dirty="0">
                <a:solidFill>
                  <a:srgbClr val="808080"/>
                </a:solidFill>
                <a:latin typeface="Courier New" panose="02070309020205020404" pitchFamily="49" charset="0"/>
              </a:rPr>
              <a:t>'</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a:t>
            </a:r>
            <a:r>
              <a:rPr lang="fr-FR" sz="1633" dirty="0" err="1">
                <a:solidFill>
                  <a:srgbClr val="808080"/>
                </a:solidFill>
                <a:latin typeface="Courier New" panose="02070309020205020404" pitchFamily="49" charset="0"/>
              </a:rPr>
              <a:t>Naya</a:t>
            </a:r>
            <a:r>
              <a:rPr lang="fr-FR" sz="1633" dirty="0">
                <a:solidFill>
                  <a:srgbClr val="808080"/>
                </a:solidFill>
                <a:latin typeface="Courier New" panose="02070309020205020404" pitchFamily="49" charset="0"/>
              </a:rPr>
              <a:t>'</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p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dirty="0">
                <a:solidFill>
                  <a:srgbClr val="008000"/>
                </a:solidFill>
                <a:latin typeface="Courier New" panose="02070309020205020404" pitchFamily="49" charset="0"/>
              </a:rPr>
              <a:t>//On classe dan</a:t>
            </a:r>
          </a:p>
          <a:p>
            <a:r>
              <a:rPr lang="fr-FR" sz="1633" dirty="0">
                <a:solidFill>
                  <a:srgbClr val="008000"/>
                </a:solidFill>
                <a:latin typeface="Courier New" panose="02070309020205020404" pitchFamily="49" charset="0"/>
              </a:rPr>
              <a:t>s l'ordre alphabétique</a:t>
            </a:r>
            <a:r>
              <a:rPr lang="fr-FR" sz="1633" dirty="0">
                <a:solidFill>
                  <a:srgbClr val="000000"/>
                </a:solidFill>
                <a:latin typeface="Courier New" panose="02070309020205020404" pitchFamily="49" charset="0"/>
              </a:rPr>
              <a:t> </a:t>
            </a:r>
          </a:p>
          <a:p>
            <a:r>
              <a:rPr lang="fr-FR" sz="2177" b="1" dirty="0" err="1">
                <a:solidFill>
                  <a:srgbClr val="000000"/>
                </a:solidFill>
                <a:latin typeface="Courier New" panose="02070309020205020404" pitchFamily="49" charset="0"/>
              </a:rPr>
              <a:t>prenoms.sort</a:t>
            </a:r>
            <a:r>
              <a:rPr lang="fr-FR" sz="2177" b="1" dirty="0">
                <a:solidFill>
                  <a:srgbClr val="000000"/>
                </a:solidFill>
                <a:latin typeface="Courier New" panose="02070309020205020404" pitchFamily="49" charset="0"/>
              </a:rPr>
              <a:t>();</a:t>
            </a:r>
          </a:p>
          <a:p>
            <a:r>
              <a:rPr lang="fr-FR" sz="2177" b="1" dirty="0" err="1">
                <a:solidFill>
                  <a:srgbClr val="000000"/>
                </a:solidFill>
                <a:latin typeface="Courier New" panose="02070309020205020404" pitchFamily="49" charset="0"/>
              </a:rPr>
              <a:t>prenoms.reverse</a:t>
            </a:r>
            <a:r>
              <a:rPr lang="fr-FR" sz="2177" b="1" dirty="0">
                <a:solidFill>
                  <a:srgbClr val="000000"/>
                </a:solidFill>
                <a:latin typeface="Courier New" panose="02070309020205020404" pitchFamily="49" charset="0"/>
              </a:rPr>
              <a:t>(); </a:t>
            </a:r>
          </a:p>
          <a:p>
            <a:r>
              <a:rPr lang="fr-FR" sz="1633" dirty="0">
                <a:solidFill>
                  <a:srgbClr val="008000"/>
                </a:solidFill>
                <a:latin typeface="Courier New" panose="02070309020205020404" pitchFamily="49" charset="0"/>
              </a:rPr>
              <a:t>//On récupère les valeurs de notre tableau</a:t>
            </a:r>
            <a:r>
              <a:rPr lang="fr-FR" sz="1633" dirty="0">
                <a:solidFill>
                  <a:srgbClr val="000000"/>
                </a:solidFill>
                <a:latin typeface="Courier New" panose="02070309020205020404" pitchFamily="49" charset="0"/>
              </a:rPr>
              <a:t> </a:t>
            </a:r>
            <a:r>
              <a:rPr lang="fr-FR" sz="1633" b="1" i="1" dirty="0">
                <a:solidFill>
                  <a:srgbClr val="000080"/>
                </a:solidFill>
                <a:latin typeface="Courier New" panose="02070309020205020404" pitchFamily="49" charset="0"/>
              </a:rPr>
              <a:t>for</a:t>
            </a:r>
            <a:r>
              <a:rPr lang="fr-FR" sz="1633" b="1" dirty="0">
                <a:solidFill>
                  <a:srgbClr val="000000"/>
                </a:solidFill>
                <a:latin typeface="Courier New" panose="02070309020205020404" pitchFamily="49" charset="0"/>
              </a:rPr>
              <a:t>(</a:t>
            </a:r>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i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FF0000"/>
                </a:solidFill>
                <a:latin typeface="Courier New" panose="02070309020205020404" pitchFamily="49" charset="0"/>
              </a:rPr>
              <a:t>0</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i </a:t>
            </a:r>
            <a:r>
              <a:rPr lang="fr-FR" sz="1633" b="1" dirty="0">
                <a:solidFill>
                  <a:srgbClr val="000000"/>
                </a:solidFill>
                <a:latin typeface="Courier New" panose="02070309020205020404" pitchFamily="49" charset="0"/>
              </a:rPr>
              <a:t>&lt;</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prenoms.length</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i</a:t>
            </a:r>
            <a:r>
              <a:rPr lang="fr-FR" sz="1633" b="1" dirty="0">
                <a:solidFill>
                  <a:srgbClr val="000000"/>
                </a:solidFill>
                <a:latin typeface="Courier New" panose="02070309020205020404" pitchFamily="49" charset="0"/>
              </a:rPr>
              <a:t>++){</a:t>
            </a:r>
          </a:p>
          <a:p>
            <a:r>
              <a:rPr lang="fr-FR" sz="1633" dirty="0">
                <a:solidFill>
                  <a:srgbClr val="000000"/>
                </a:solidFill>
                <a:latin typeface="Courier New" panose="02070309020205020404" pitchFamily="49" charset="0"/>
              </a:rPr>
              <a:t> p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'Prénom n°'</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i</a:t>
            </a:r>
            <a:r>
              <a:rPr lang="fr-FR" sz="1633" b="1" dirty="0">
                <a:solidFill>
                  <a:srgbClr val="000000"/>
                </a:solidFill>
                <a:latin typeface="Courier New" panose="02070309020205020404" pitchFamily="49" charset="0"/>
              </a:rPr>
              <a:t>+</a:t>
            </a:r>
            <a:r>
              <a:rPr lang="fr-FR" sz="1633" dirty="0">
                <a:solidFill>
                  <a:srgbClr val="FF0000"/>
                </a:solidFill>
                <a:latin typeface="Courier New" panose="02070309020205020404" pitchFamily="49" charset="0"/>
              </a:rPr>
              <a:t>1</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 : '</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prenoms</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i</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'\n'</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dirty="0">
                <a:solidFill>
                  <a:srgbClr val="008000"/>
                </a:solidFill>
                <a:latin typeface="Courier New" panose="02070309020205020404" pitchFamily="49" charset="0"/>
              </a:rPr>
              <a:t>//On affiche les prénoms du tableau</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alert</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'Nouveau tableau :\n\n'</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p</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008000"/>
                </a:solidFill>
                <a:latin typeface="Courier New" panose="02070309020205020404" pitchFamily="49" charset="0"/>
              </a:rPr>
              <a:t>//console.log(p);</a:t>
            </a:r>
            <a:endParaRPr lang="fr-FR" sz="1633" dirty="0">
              <a:solidFill>
                <a:srgbClr val="000000"/>
              </a:solidFill>
              <a:latin typeface="Courier New" panose="02070309020205020404" pitchFamily="49" charset="0"/>
            </a:endParaRPr>
          </a:p>
        </p:txBody>
      </p:sp>
      <p:sp>
        <p:nvSpPr>
          <p:cNvPr id="12" name="Text Box 6">
            <a:extLst>
              <a:ext uri="{FF2B5EF4-FFF2-40B4-BE49-F238E27FC236}">
                <a16:creationId xmlns:a16="http://schemas.microsoft.com/office/drawing/2014/main" id="{61CB55CC-0DFB-42F4-AC90-18AB6CFBB46D}"/>
              </a:ext>
            </a:extLst>
          </p:cNvPr>
          <p:cNvSpPr>
            <a:spLocks/>
          </p:cNvSpPr>
          <p:nvPr/>
        </p:nvSpPr>
        <p:spPr bwMode="auto">
          <a:xfrm>
            <a:off x="6125286" y="1726916"/>
            <a:ext cx="1658261" cy="371512"/>
          </a:xfrm>
          <a:prstGeom prst="rect">
            <a:avLst/>
          </a:prstGeom>
          <a:noFill/>
          <a:ln w="9525">
            <a:solidFill>
              <a:schemeClr val="tx1"/>
            </a:solidFill>
            <a:miter lim="800000"/>
            <a:headEnd/>
            <a:tailEnd/>
          </a:ln>
        </p:spPr>
        <p:txBody>
          <a:bodyPr wrap="square">
            <a:spAutoFit/>
          </a:bodyPr>
          <a:lstStyle/>
          <a:p>
            <a:pPr>
              <a:defRPr/>
            </a:pPr>
            <a:r>
              <a:rPr lang="fr-FR" sz="1814" dirty="0" err="1">
                <a:solidFill>
                  <a:schemeClr val="accent2"/>
                </a:solidFill>
              </a:rPr>
              <a:t>javaScript</a:t>
            </a:r>
            <a:endParaRPr sz="1633" dirty="0">
              <a:solidFill>
                <a:schemeClr val="accent2"/>
              </a:solidFill>
            </a:endParaRPr>
          </a:p>
        </p:txBody>
      </p:sp>
      <p:sp>
        <p:nvSpPr>
          <p:cNvPr id="14" name="Text Box 3">
            <a:extLst>
              <a:ext uri="{FF2B5EF4-FFF2-40B4-BE49-F238E27FC236}">
                <a16:creationId xmlns:a16="http://schemas.microsoft.com/office/drawing/2014/main" id="{31E034DA-B52E-4137-9765-B9DE366F7B83}"/>
              </a:ext>
            </a:extLst>
          </p:cNvPr>
          <p:cNvSpPr>
            <a:spLocks/>
          </p:cNvSpPr>
          <p:nvPr/>
        </p:nvSpPr>
        <p:spPr bwMode="auto">
          <a:xfrm>
            <a:off x="8114998" y="1908403"/>
            <a:ext cx="2232025" cy="371512"/>
          </a:xfrm>
          <a:prstGeom prst="rect">
            <a:avLst/>
          </a:prstGeom>
          <a:noFill/>
          <a:ln w="38100" cmpd="dbl">
            <a:solidFill>
              <a:schemeClr val="tx1"/>
            </a:solidFill>
            <a:miter lim="800000"/>
            <a:headEnd/>
            <a:tailEnd/>
          </a:ln>
        </p:spPr>
        <p:txBody>
          <a:bodyPr>
            <a:spAutoFit/>
          </a:bodyPr>
          <a:lstStyle/>
          <a:p>
            <a:pPr algn="ctr">
              <a:defRPr/>
            </a:pPr>
            <a:r>
              <a:rPr lang="fr-FR" sz="1814" b="1" dirty="0"/>
              <a:t>Le Résultat</a:t>
            </a:r>
            <a:endParaRPr sz="1633" dirty="0"/>
          </a:p>
        </p:txBody>
      </p:sp>
      <p:pic>
        <p:nvPicPr>
          <p:cNvPr id="3" name="Picture 2">
            <a:extLst>
              <a:ext uri="{FF2B5EF4-FFF2-40B4-BE49-F238E27FC236}">
                <a16:creationId xmlns:a16="http://schemas.microsoft.com/office/drawing/2014/main" id="{B8988654-8E48-4EB1-93E1-5005A4F6172B}"/>
              </a:ext>
            </a:extLst>
          </p:cNvPr>
          <p:cNvPicPr>
            <a:picLocks noChangeAspect="1"/>
          </p:cNvPicPr>
          <p:nvPr/>
        </p:nvPicPr>
        <p:blipFill>
          <a:blip r:embed="rId3"/>
          <a:stretch>
            <a:fillRect/>
          </a:stretch>
        </p:blipFill>
        <p:spPr>
          <a:xfrm>
            <a:off x="8146801" y="2337498"/>
            <a:ext cx="2381579" cy="1902066"/>
          </a:xfrm>
          <a:prstGeom prst="rect">
            <a:avLst/>
          </a:prstGeom>
        </p:spPr>
      </p:pic>
    </p:spTree>
    <p:extLst>
      <p:ext uri="{BB962C8B-B14F-4D97-AF65-F5344CB8AC3E}">
        <p14:creationId xmlns:p14="http://schemas.microsoft.com/office/powerpoint/2010/main" val="19786909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1714500" y="1011999"/>
          <a:ext cx="8763000" cy="2074509"/>
        </p:xfrm>
        <a:graphic>
          <a:graphicData uri="http://schemas.openxmlformats.org/drawingml/2006/table">
            <a:tbl>
              <a:tblPr firstRow="1" bandRow="1">
                <a:tableStyleId>{5FD0F851-EC5A-4D38-B0AD-8093EC10F338}</a:tableStyleId>
              </a:tblPr>
              <a:tblGrid>
                <a:gridCol w="8763000">
                  <a:extLst>
                    <a:ext uri="{9D8B030D-6E8A-4147-A177-3AD203B41FA5}">
                      <a16:colId xmlns:a16="http://schemas.microsoft.com/office/drawing/2014/main" val="20000"/>
                    </a:ext>
                  </a:extLst>
                </a:gridCol>
              </a:tblGrid>
              <a:tr h="52002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dirty="0">
                          <a:solidFill>
                            <a:schemeClr val="tx1">
                              <a:lumMod val="50000"/>
                              <a:lumOff val="50000"/>
                            </a:schemeClr>
                          </a:solidFill>
                        </a:rPr>
                        <a:t>Exercice7</a:t>
                      </a:r>
                      <a:endParaRPr lang="en-US" sz="2800" b="1" i="0" kern="1200" dirty="0">
                        <a:solidFill>
                          <a:schemeClr val="lt1"/>
                        </a:solidFill>
                        <a:effectLst/>
                        <a:latin typeface="+mn-lt"/>
                        <a:ea typeface="+mn-ea"/>
                        <a:cs typeface="+mn-cs"/>
                      </a:endParaRPr>
                    </a:p>
                  </a:txBody>
                  <a:tcPr/>
                </a:tc>
                <a:extLst>
                  <a:ext uri="{0D108BD9-81ED-4DB2-BD59-A6C34878D82A}">
                    <a16:rowId xmlns:a16="http://schemas.microsoft.com/office/drawing/2014/main" val="10000"/>
                  </a:ext>
                </a:extLst>
              </a:tr>
              <a:tr h="1554480">
                <a:tc>
                  <a:txBody>
                    <a:bodyPr/>
                    <a:lstStyle/>
                    <a:p>
                      <a:r>
                        <a:rPr lang="en-US" sz="2400" b="0" kern="1200" dirty="0">
                          <a:solidFill>
                            <a:schemeClr val="dk1"/>
                          </a:solidFill>
                          <a:effectLst/>
                        </a:rPr>
                        <a:t> </a:t>
                      </a:r>
                      <a:r>
                        <a:rPr lang="fr-FR" sz="2400" b="0" u="none" strike="noStrike" kern="1200" baseline="0" dirty="0">
                          <a:solidFill>
                            <a:schemeClr val="dk1"/>
                          </a:solidFill>
                        </a:rPr>
                        <a:t>Ecrire  </a:t>
                      </a:r>
                      <a:r>
                        <a:rPr lang="fr-FR" sz="2400" b="0" kern="1200" dirty="0">
                          <a:solidFill>
                            <a:schemeClr val="dk1"/>
                          </a:solidFill>
                          <a:effectLst/>
                        </a:rPr>
                        <a:t>un programme JavaScript pour trouver l'élément le plus fréquent d'un tableau. </a:t>
                      </a:r>
                    </a:p>
                    <a:p>
                      <a:r>
                        <a:rPr lang="fr-FR" sz="2400" b="0" kern="1200" dirty="0">
                          <a:solidFill>
                            <a:schemeClr val="dk1"/>
                          </a:solidFill>
                          <a:effectLst/>
                        </a:rPr>
                        <a:t>Exemple  tab= [3, 'B', 'B', 'B', 2, 3, 4, 3, 'a', 2, 4, 9, 3,3,3];</a:t>
                      </a:r>
                    </a:p>
                    <a:p>
                      <a:r>
                        <a:rPr lang="fr-FR" sz="2400" b="0" kern="1200" dirty="0">
                          <a:solidFill>
                            <a:schemeClr val="dk1"/>
                          </a:solidFill>
                          <a:effectLst/>
                        </a:rPr>
                        <a:t>sortie: 3 (6 fois)</a:t>
                      </a:r>
                      <a:endParaRPr lang="en-US" sz="2400" dirty="0"/>
                    </a:p>
                  </a:txBody>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05E83A56-D039-4B94-9FF2-CE7C0DA4CECD}"/>
              </a:ext>
            </a:extLst>
          </p:cNvPr>
          <p:cNvSpPr txBox="1"/>
          <p:nvPr/>
        </p:nvSpPr>
        <p:spPr>
          <a:xfrm>
            <a:off x="1872343" y="228107"/>
            <a:ext cx="4570694" cy="594906"/>
          </a:xfrm>
          <a:prstGeom prst="rect">
            <a:avLst/>
          </a:prstGeom>
          <a:noFill/>
        </p:spPr>
        <p:txBody>
          <a:bodyPr wrap="square">
            <a:spAutoFit/>
          </a:bodyPr>
          <a:lstStyle/>
          <a:p>
            <a:r>
              <a:rPr lang="en-US" sz="3266" b="1" dirty="0">
                <a:solidFill>
                  <a:prstClr val="black">
                    <a:lumMod val="50000"/>
                    <a:lumOff val="50000"/>
                  </a:prstClr>
                </a:solidFill>
                <a:latin typeface="Times New Roman" pitchFamily="18" charset="0"/>
                <a:cs typeface="Times New Roman" pitchFamily="18" charset="0"/>
              </a:rPr>
              <a:t>Tableaux</a:t>
            </a:r>
            <a:endParaRPr lang="en-US" sz="3266" b="1" dirty="0"/>
          </a:p>
        </p:txBody>
      </p:sp>
    </p:spTree>
    <p:extLst>
      <p:ext uri="{BB962C8B-B14F-4D97-AF65-F5344CB8AC3E}">
        <p14:creationId xmlns:p14="http://schemas.microsoft.com/office/powerpoint/2010/main" val="1237289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1714500" y="1011999"/>
          <a:ext cx="8763000" cy="2440269"/>
        </p:xfrm>
        <a:graphic>
          <a:graphicData uri="http://schemas.openxmlformats.org/drawingml/2006/table">
            <a:tbl>
              <a:tblPr firstRow="1" bandRow="1">
                <a:tableStyleId>{5FD0F851-EC5A-4D38-B0AD-8093EC10F338}</a:tableStyleId>
              </a:tblPr>
              <a:tblGrid>
                <a:gridCol w="8763000">
                  <a:extLst>
                    <a:ext uri="{9D8B030D-6E8A-4147-A177-3AD203B41FA5}">
                      <a16:colId xmlns:a16="http://schemas.microsoft.com/office/drawing/2014/main" val="20000"/>
                    </a:ext>
                  </a:extLst>
                </a:gridCol>
              </a:tblGrid>
              <a:tr h="52002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dirty="0">
                          <a:solidFill>
                            <a:schemeClr val="tx1">
                              <a:lumMod val="50000"/>
                              <a:lumOff val="50000"/>
                            </a:schemeClr>
                          </a:solidFill>
                        </a:rPr>
                        <a:t>Exercice8</a:t>
                      </a:r>
                      <a:endParaRPr lang="en-US" sz="2800" b="1" i="0" kern="1200" dirty="0">
                        <a:solidFill>
                          <a:schemeClr val="lt1"/>
                        </a:solidFill>
                        <a:effectLst/>
                        <a:latin typeface="+mn-lt"/>
                        <a:ea typeface="+mn-ea"/>
                        <a:cs typeface="+mn-cs"/>
                      </a:endParaRPr>
                    </a:p>
                  </a:txBody>
                  <a:tcPr/>
                </a:tc>
                <a:extLst>
                  <a:ext uri="{0D108BD9-81ED-4DB2-BD59-A6C34878D82A}">
                    <a16:rowId xmlns:a16="http://schemas.microsoft.com/office/drawing/2014/main" val="10000"/>
                  </a:ext>
                </a:extLst>
              </a:tr>
              <a:tr h="1888749">
                <a:tc>
                  <a:txBody>
                    <a:bodyPr/>
                    <a:lstStyle/>
                    <a:p>
                      <a:pPr marL="457200" indent="-457200">
                        <a:buClr>
                          <a:schemeClr val="tx2"/>
                        </a:buClr>
                        <a:buFont typeface="Symbol" panose="05050102010706020507" pitchFamily="18" charset="2"/>
                        <a:buChar char="·"/>
                      </a:pPr>
                      <a:r>
                        <a:rPr lang="fr-FR" sz="2400" b="0" i="0" u="none" strike="noStrike" kern="1200" baseline="0" dirty="0">
                          <a:solidFill>
                            <a:schemeClr val="dk1"/>
                          </a:solidFill>
                          <a:latin typeface="+mn-lt"/>
                          <a:ea typeface="+mn-ea"/>
                          <a:cs typeface="+mn-cs"/>
                        </a:rPr>
                        <a:t>Ecrire un programme qui calcule la moyenne d'un ensemble de notes. </a:t>
                      </a:r>
                      <a:r>
                        <a:rPr lang="fr-FR" sz="2400" dirty="0"/>
                        <a:t>le programme demande à l'utilisateur de saisir le numéro des notes et</a:t>
                      </a:r>
                      <a:r>
                        <a:rPr lang="fr-FR" sz="2400" b="0" i="0" u="none" strike="noStrike" kern="1200" baseline="0" dirty="0">
                          <a:solidFill>
                            <a:schemeClr val="dk1"/>
                          </a:solidFill>
                          <a:latin typeface="+mn-lt"/>
                          <a:ea typeface="+mn-ea"/>
                          <a:cs typeface="+mn-cs"/>
                        </a:rPr>
                        <a:t>, puis ouvrir une fenêtre pour entrer chacune des notes. Quand toutes les notes sont saisies, une fenêtre  </a:t>
                      </a:r>
                      <a:r>
                        <a:rPr lang="fr-FR" sz="2400" b="0" i="0" u="none" strike="noStrike" kern="1200" baseline="0" dirty="0" err="1">
                          <a:solidFill>
                            <a:schemeClr val="dk1"/>
                          </a:solidFill>
                          <a:latin typeface="+mn-lt"/>
                          <a:ea typeface="+mn-ea"/>
                          <a:cs typeface="+mn-cs"/>
                        </a:rPr>
                        <a:t>aff</a:t>
                      </a:r>
                      <a:r>
                        <a:rPr lang="en-US" sz="2400" b="0" i="0" u="none" strike="noStrike" kern="1200" baseline="0" dirty="0" err="1">
                          <a:solidFill>
                            <a:schemeClr val="dk1"/>
                          </a:solidFill>
                          <a:latin typeface="+mn-lt"/>
                          <a:ea typeface="+mn-ea"/>
                          <a:cs typeface="+mn-cs"/>
                        </a:rPr>
                        <a:t>iche</a:t>
                      </a:r>
                      <a:r>
                        <a:rPr lang="en-US" sz="2400" b="0" i="0" u="none" strike="noStrike" kern="1200" baseline="0" dirty="0">
                          <a:solidFill>
                            <a:schemeClr val="dk1"/>
                          </a:solidFill>
                          <a:latin typeface="+mn-lt"/>
                          <a:ea typeface="+mn-ea"/>
                          <a:cs typeface="+mn-cs"/>
                        </a:rPr>
                        <a:t> la </a:t>
                      </a:r>
                      <a:r>
                        <a:rPr lang="fr-FR" sz="2400" b="0" i="0" u="none" strike="noStrike" kern="1200" baseline="0" dirty="0">
                          <a:solidFill>
                            <a:schemeClr val="dk1"/>
                          </a:solidFill>
                          <a:latin typeface="+mn-lt"/>
                          <a:ea typeface="+mn-ea"/>
                          <a:cs typeface="+mn-cs"/>
                        </a:rPr>
                        <a:t>moyenne.</a:t>
                      </a:r>
                    </a:p>
                  </a:txBody>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05E83A56-D039-4B94-9FF2-CE7C0DA4CECD}"/>
              </a:ext>
            </a:extLst>
          </p:cNvPr>
          <p:cNvSpPr txBox="1"/>
          <p:nvPr/>
        </p:nvSpPr>
        <p:spPr>
          <a:xfrm>
            <a:off x="1872343" y="228107"/>
            <a:ext cx="4570694" cy="594906"/>
          </a:xfrm>
          <a:prstGeom prst="rect">
            <a:avLst/>
          </a:prstGeom>
          <a:noFill/>
        </p:spPr>
        <p:txBody>
          <a:bodyPr wrap="square">
            <a:spAutoFit/>
          </a:bodyPr>
          <a:lstStyle/>
          <a:p>
            <a:r>
              <a:rPr lang="en-US" sz="3266" b="1" dirty="0">
                <a:solidFill>
                  <a:prstClr val="black">
                    <a:lumMod val="50000"/>
                    <a:lumOff val="50000"/>
                  </a:prstClr>
                </a:solidFill>
                <a:latin typeface="Times New Roman" pitchFamily="18" charset="0"/>
                <a:cs typeface="Times New Roman" pitchFamily="18" charset="0"/>
              </a:rPr>
              <a:t>Tableaux</a:t>
            </a:r>
            <a:endParaRPr lang="en-US" sz="3266" b="1" dirty="0"/>
          </a:p>
        </p:txBody>
      </p:sp>
    </p:spTree>
    <p:extLst>
      <p:ext uri="{BB962C8B-B14F-4D97-AF65-F5344CB8AC3E}">
        <p14:creationId xmlns:p14="http://schemas.microsoft.com/office/powerpoint/2010/main" val="33243904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1882366" y="881352"/>
          <a:ext cx="8763000" cy="853440"/>
        </p:xfrm>
        <a:graphic>
          <a:graphicData uri="http://schemas.openxmlformats.org/drawingml/2006/table">
            <a:tbl>
              <a:tblPr firstRow="1" bandRow="1">
                <a:tableStyleId>{F5AB1C69-6EDB-4FF4-983F-18BD219EF322}</a:tableStyleId>
              </a:tblPr>
              <a:tblGrid>
                <a:gridCol w="8763000">
                  <a:extLst>
                    <a:ext uri="{9D8B030D-6E8A-4147-A177-3AD203B41FA5}">
                      <a16:colId xmlns:a16="http://schemas.microsoft.com/office/drawing/2014/main" val="20000"/>
                    </a:ext>
                  </a:extLst>
                </a:gridCol>
              </a:tblGrid>
              <a:tr h="42325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dirty="0">
                          <a:solidFill>
                            <a:schemeClr val="tx1">
                              <a:lumMod val="50000"/>
                              <a:lumOff val="50000"/>
                            </a:schemeClr>
                          </a:solidFill>
                        </a:rPr>
                        <a:t>Exercice8 Solution</a:t>
                      </a:r>
                      <a:r>
                        <a:rPr lang="en-US" sz="2200" b="1" i="0" kern="1200" baseline="0" dirty="0">
                          <a:solidFill>
                            <a:schemeClr val="tx1"/>
                          </a:solidFill>
                          <a:effectLst/>
                          <a:latin typeface="+mn-lt"/>
                          <a:ea typeface="+mn-ea"/>
                          <a:cs typeface="+mn-cs"/>
                        </a:rPr>
                        <a:t> </a:t>
                      </a:r>
                      <a:endParaRPr lang="en-US" sz="2200" b="1" i="0" kern="1200" dirty="0">
                        <a:solidFill>
                          <a:schemeClr val="tx1"/>
                        </a:solidFill>
                        <a:effectLst/>
                        <a:latin typeface="+mn-lt"/>
                        <a:ea typeface="+mn-ea"/>
                        <a:cs typeface="+mn-cs"/>
                      </a:endParaRPr>
                    </a:p>
                  </a:txBody>
                  <a:tcPr>
                    <a:solidFill>
                      <a:schemeClr val="accent5">
                        <a:lumMod val="40000"/>
                        <a:lumOff val="60000"/>
                      </a:schemeClr>
                    </a:solidFill>
                  </a:tcPr>
                </a:tc>
                <a:extLst>
                  <a:ext uri="{0D108BD9-81ED-4DB2-BD59-A6C34878D82A}">
                    <a16:rowId xmlns:a16="http://schemas.microsoft.com/office/drawing/2014/main" val="10000"/>
                  </a:ext>
                </a:extLst>
              </a:tr>
              <a:tr h="423251">
                <a:tc>
                  <a:txBody>
                    <a:bodyPr/>
                    <a:lstStyle/>
                    <a:p>
                      <a:pPr marL="0" marR="0" indent="0" algn="l" defTabSz="914400" rtl="0" eaLnBrk="1" fontAlgn="auto" latinLnBrk="0" hangingPunct="1">
                        <a:lnSpc>
                          <a:spcPct val="100000"/>
                        </a:lnSpc>
                        <a:spcBef>
                          <a:spcPts val="0"/>
                        </a:spcBef>
                        <a:spcAft>
                          <a:spcPts val="0"/>
                        </a:spcAft>
                        <a:buClr>
                          <a:schemeClr val="tx2"/>
                        </a:buClr>
                        <a:buSzTx/>
                        <a:buFont typeface="Symbol" panose="05050102010706020507" pitchFamily="18" charset="2"/>
                        <a:buNone/>
                        <a:tabLst/>
                        <a:defRPr/>
                      </a:pPr>
                      <a:endParaRPr lang="fr-FR" sz="2200" b="0" dirty="0"/>
                    </a:p>
                  </a:txBody>
                  <a:tcPr>
                    <a:solidFill>
                      <a:schemeClr val="bg1"/>
                    </a:solidFill>
                  </a:tcPr>
                </a:tc>
                <a:extLst>
                  <a:ext uri="{0D108BD9-81ED-4DB2-BD59-A6C34878D82A}">
                    <a16:rowId xmlns:a16="http://schemas.microsoft.com/office/drawing/2014/main" val="10001"/>
                  </a:ext>
                </a:extLst>
              </a:tr>
            </a:tbl>
          </a:graphicData>
        </a:graphic>
      </p:graphicFrame>
      <p:sp>
        <p:nvSpPr>
          <p:cNvPr id="9" name="TextBox 8">
            <a:extLst>
              <a:ext uri="{FF2B5EF4-FFF2-40B4-BE49-F238E27FC236}">
                <a16:creationId xmlns:a16="http://schemas.microsoft.com/office/drawing/2014/main" id="{CD0A0E7C-7264-4270-A1BC-0E396A1242AF}"/>
              </a:ext>
            </a:extLst>
          </p:cNvPr>
          <p:cNvSpPr txBox="1"/>
          <p:nvPr/>
        </p:nvSpPr>
        <p:spPr>
          <a:xfrm>
            <a:off x="1882365" y="174339"/>
            <a:ext cx="4577480" cy="594906"/>
          </a:xfrm>
          <a:prstGeom prst="rect">
            <a:avLst/>
          </a:prstGeom>
          <a:noFill/>
        </p:spPr>
        <p:txBody>
          <a:bodyPr wrap="square">
            <a:spAutoFit/>
          </a:bodyPr>
          <a:lstStyle/>
          <a:p>
            <a:r>
              <a:rPr lang="en-US" sz="3266" b="1" dirty="0">
                <a:solidFill>
                  <a:prstClr val="black">
                    <a:lumMod val="50000"/>
                    <a:lumOff val="50000"/>
                  </a:prstClr>
                </a:solidFill>
                <a:latin typeface="Times New Roman" pitchFamily="18" charset="0"/>
                <a:cs typeface="Times New Roman" pitchFamily="18" charset="0"/>
              </a:rPr>
              <a:t>Tableaux</a:t>
            </a:r>
            <a:endParaRPr lang="en-US" sz="3266" b="1" dirty="0"/>
          </a:p>
        </p:txBody>
      </p:sp>
      <p:sp>
        <p:nvSpPr>
          <p:cNvPr id="10" name="Text Box 5">
            <a:extLst>
              <a:ext uri="{FF2B5EF4-FFF2-40B4-BE49-F238E27FC236}">
                <a16:creationId xmlns:a16="http://schemas.microsoft.com/office/drawing/2014/main" id="{C1FF241E-148A-4D6C-8F0C-74FD5C82DC6E}"/>
              </a:ext>
            </a:extLst>
          </p:cNvPr>
          <p:cNvSpPr>
            <a:spLocks/>
          </p:cNvSpPr>
          <p:nvPr/>
        </p:nvSpPr>
        <p:spPr bwMode="auto">
          <a:xfrm>
            <a:off x="1888280" y="1304603"/>
            <a:ext cx="5641347" cy="4866782"/>
          </a:xfrm>
          <a:prstGeom prst="rect">
            <a:avLst/>
          </a:prstGeom>
          <a:solidFill>
            <a:srgbClr val="CCECFF"/>
          </a:solidFill>
          <a:ln>
            <a:noFill/>
          </a:ln>
          <a:effectLst>
            <a:outerShdw dist="35921" dir="2700000" algn="ctr" rotWithShape="0">
              <a:schemeClr val="bg2"/>
            </a:outerShdw>
          </a:effectLst>
        </p:spPr>
        <p:txBody>
          <a:bodyPr wrap="square">
            <a:spAutoFit/>
          </a:bodyPr>
          <a:lstStyle/>
          <a:p>
            <a:endParaRPr lang="fr-FR" sz="1633" b="1" i="1" dirty="0">
              <a:solidFill>
                <a:srgbClr val="000080"/>
              </a:solidFill>
              <a:latin typeface="Courier New" panose="02070309020205020404" pitchFamily="49" charset="0"/>
            </a:endParaRPr>
          </a:p>
          <a:p>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note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i="1" dirty="0">
                <a:solidFill>
                  <a:srgbClr val="000080"/>
                </a:solidFill>
                <a:latin typeface="Courier New" panose="02070309020205020404" pitchFamily="49" charset="0"/>
              </a:rPr>
              <a:t>new</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Array</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moyenne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FF0000"/>
                </a:solidFill>
                <a:latin typeface="Courier New" panose="02070309020205020404" pitchFamily="49" charset="0"/>
              </a:rPr>
              <a:t>0</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nb</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dirty="0">
                <a:solidFill>
                  <a:srgbClr val="000000"/>
                </a:solidFill>
                <a:latin typeface="Courier New" panose="02070309020205020404" pitchFamily="49" charset="0"/>
              </a:rPr>
              <a:t>nb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prompt</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"Entrer le nombre de notes"</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dirty="0">
                <a:solidFill>
                  <a:srgbClr val="000000"/>
                </a:solidFill>
                <a:latin typeface="Courier New" panose="02070309020205020404" pitchFamily="49" charset="0"/>
              </a:rPr>
              <a:t>nb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parseInt</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nb</a:t>
            </a:r>
            <a:r>
              <a:rPr lang="fr-FR" sz="1633" b="1" dirty="0">
                <a:solidFill>
                  <a:srgbClr val="000000"/>
                </a:solidFill>
                <a:latin typeface="Courier New" panose="02070309020205020404" pitchFamily="49" charset="0"/>
              </a:rPr>
              <a:t>,</a:t>
            </a:r>
            <a:r>
              <a:rPr lang="fr-FR" sz="1633" dirty="0">
                <a:solidFill>
                  <a:srgbClr val="FF0000"/>
                </a:solidFill>
                <a:latin typeface="Courier New" panose="02070309020205020404" pitchFamily="49" charset="0"/>
              </a:rPr>
              <a:t>10</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b="1" i="1" dirty="0">
                <a:solidFill>
                  <a:srgbClr val="000080"/>
                </a:solidFill>
                <a:latin typeface="Courier New" panose="02070309020205020404" pitchFamily="49" charset="0"/>
              </a:rPr>
              <a:t>if</a:t>
            </a:r>
            <a:r>
              <a:rPr lang="fr-FR" sz="1633" b="1" dirty="0">
                <a:solidFill>
                  <a:srgbClr val="000000"/>
                </a:solidFill>
                <a:latin typeface="Courier New" panose="02070309020205020404" pitchFamily="49" charset="0"/>
              </a:rPr>
              <a:t>(</a:t>
            </a:r>
            <a:r>
              <a:rPr lang="fr-FR" sz="1633" dirty="0" err="1">
                <a:solidFill>
                  <a:srgbClr val="000000"/>
                </a:solidFill>
                <a:latin typeface="Courier New" panose="02070309020205020404" pitchFamily="49" charset="0"/>
              </a:rPr>
              <a:t>isNaN</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nb</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alert</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a:t>
            </a:r>
            <a:r>
              <a:rPr lang="fr-FR" sz="1633" dirty="0" err="1">
                <a:solidFill>
                  <a:srgbClr val="808080"/>
                </a:solidFill>
                <a:latin typeface="Courier New" panose="02070309020205020404" pitchFamily="49" charset="0"/>
              </a:rPr>
              <a:t>error</a:t>
            </a:r>
            <a:r>
              <a:rPr lang="fr-FR" sz="1633" dirty="0">
                <a:solidFill>
                  <a:srgbClr val="808080"/>
                </a:solidFill>
                <a:latin typeface="Courier New" panose="02070309020205020404" pitchFamily="49" charset="0"/>
              </a:rPr>
              <a:t> nombre de notes doit </a:t>
            </a:r>
            <a:r>
              <a:rPr lang="fr-FR" sz="1633" dirty="0" err="1">
                <a:solidFill>
                  <a:srgbClr val="808080"/>
                </a:solidFill>
                <a:latin typeface="Courier New" panose="02070309020205020404" pitchFamily="49" charset="0"/>
              </a:rPr>
              <a:t>etre</a:t>
            </a:r>
            <a:r>
              <a:rPr lang="fr-FR" sz="1633" dirty="0">
                <a:solidFill>
                  <a:srgbClr val="808080"/>
                </a:solidFill>
                <a:latin typeface="Courier New" panose="02070309020205020404" pitchFamily="49" charset="0"/>
              </a:rPr>
              <a:t> entier"</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b="1" i="1" dirty="0" err="1">
                <a:solidFill>
                  <a:srgbClr val="000080"/>
                </a:solidFill>
                <a:latin typeface="Courier New" panose="02070309020205020404" pitchFamily="49" charset="0"/>
              </a:rPr>
              <a:t>else</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pPr lvl="1"/>
            <a:r>
              <a:rPr lang="fr-FR" sz="1633" b="1" i="1" dirty="0">
                <a:solidFill>
                  <a:srgbClr val="000080"/>
                </a:solidFill>
                <a:latin typeface="Courier New" panose="02070309020205020404" pitchFamily="49" charset="0"/>
              </a:rPr>
              <a:t>for</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i</a:t>
            </a:r>
            <a:r>
              <a:rPr lang="fr-FR" sz="1633" b="1" dirty="0">
                <a:solidFill>
                  <a:srgbClr val="000000"/>
                </a:solidFill>
                <a:latin typeface="Courier New" panose="02070309020205020404" pitchFamily="49" charset="0"/>
              </a:rPr>
              <a:t>=</a:t>
            </a:r>
            <a:r>
              <a:rPr lang="fr-FR" sz="1633" dirty="0">
                <a:solidFill>
                  <a:srgbClr val="FF0000"/>
                </a:solidFill>
                <a:latin typeface="Courier New" panose="02070309020205020404" pitchFamily="49" charset="0"/>
              </a:rPr>
              <a:t>0</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i</a:t>
            </a:r>
            <a:r>
              <a:rPr lang="fr-FR" sz="1633" b="1" dirty="0">
                <a:solidFill>
                  <a:srgbClr val="000000"/>
                </a:solidFill>
                <a:latin typeface="Courier New" panose="02070309020205020404" pitchFamily="49" charset="0"/>
              </a:rPr>
              <a:t>&lt;</a:t>
            </a:r>
            <a:r>
              <a:rPr lang="fr-FR" sz="1633" dirty="0" err="1">
                <a:solidFill>
                  <a:srgbClr val="000000"/>
                </a:solidFill>
                <a:latin typeface="Courier New" panose="02070309020205020404" pitchFamily="49" charset="0"/>
              </a:rPr>
              <a:t>nb</a:t>
            </a:r>
            <a:r>
              <a:rPr lang="fr-FR" sz="1633" b="1" dirty="0" err="1">
                <a:solidFill>
                  <a:srgbClr val="000000"/>
                </a:solidFill>
                <a:latin typeface="Courier New" panose="02070309020205020404" pitchFamily="49" charset="0"/>
              </a:rPr>
              <a:t>;</a:t>
            </a:r>
            <a:r>
              <a:rPr lang="fr-FR" sz="1633" dirty="0" err="1">
                <a:solidFill>
                  <a:srgbClr val="000000"/>
                </a:solidFill>
                <a:latin typeface="Courier New" panose="02070309020205020404" pitchFamily="49" charset="0"/>
              </a:rPr>
              <a:t>i</a:t>
            </a:r>
            <a:r>
              <a:rPr lang="fr-FR" sz="1633" b="1" dirty="0">
                <a:solidFill>
                  <a:srgbClr val="000000"/>
                </a:solidFill>
                <a:latin typeface="Courier New" panose="02070309020205020404" pitchFamily="49" charset="0"/>
              </a:rPr>
              <a:t>++){</a:t>
            </a:r>
          </a:p>
          <a:p>
            <a:pPr lvl="2"/>
            <a:r>
              <a:rPr lang="fr-FR" sz="1633" dirty="0">
                <a:solidFill>
                  <a:srgbClr val="000000"/>
                </a:solidFill>
                <a:latin typeface="Courier New" panose="02070309020205020404" pitchFamily="49" charset="0"/>
              </a:rPr>
              <a:t> note</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i</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prompt</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"Entrer la note "</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i</a:t>
            </a:r>
            <a:r>
              <a:rPr lang="fr-FR" sz="1633" b="1" dirty="0">
                <a:solidFill>
                  <a:srgbClr val="000000"/>
                </a:solidFill>
                <a:latin typeface="Courier New" panose="02070309020205020404" pitchFamily="49" charset="0"/>
              </a:rPr>
              <a:t>+</a:t>
            </a:r>
            <a:r>
              <a:rPr lang="fr-FR" sz="1633" dirty="0">
                <a:solidFill>
                  <a:srgbClr val="FF0000"/>
                </a:solidFill>
                <a:latin typeface="Courier New" panose="02070309020205020404" pitchFamily="49" charset="0"/>
              </a:rPr>
              <a:t>1</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pPr lvl="2"/>
            <a:r>
              <a:rPr lang="fr-FR" sz="1633" dirty="0">
                <a:solidFill>
                  <a:srgbClr val="000000"/>
                </a:solidFill>
                <a:latin typeface="Courier New" panose="02070309020205020404" pitchFamily="49" charset="0"/>
              </a:rPr>
              <a:t>note</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i</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parseInt</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note</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i</a:t>
            </a:r>
            <a:r>
              <a:rPr lang="fr-FR" sz="1633" b="1" dirty="0">
                <a:solidFill>
                  <a:srgbClr val="000000"/>
                </a:solidFill>
                <a:latin typeface="Courier New" panose="02070309020205020404" pitchFamily="49" charset="0"/>
              </a:rPr>
              <a:t>],</a:t>
            </a:r>
            <a:r>
              <a:rPr lang="fr-FR" sz="1633" dirty="0">
                <a:solidFill>
                  <a:srgbClr val="FF0000"/>
                </a:solidFill>
                <a:latin typeface="Courier New" panose="02070309020205020404" pitchFamily="49" charset="0"/>
              </a:rPr>
              <a:t>10</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moyenne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note</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i</a:t>
            </a:r>
            <a:r>
              <a:rPr lang="fr-FR" sz="1633" b="1" dirty="0">
                <a:solidFill>
                  <a:srgbClr val="000000"/>
                </a:solidFill>
                <a:latin typeface="Courier New" panose="02070309020205020404" pitchFamily="49" charset="0"/>
              </a:rPr>
              <a:t>];</a:t>
            </a:r>
          </a:p>
          <a:p>
            <a:pPr lvl="2"/>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p>
          <a:p>
            <a:pPr lvl="1"/>
            <a:r>
              <a:rPr lang="fr-FR" sz="1633" dirty="0">
                <a:solidFill>
                  <a:srgbClr val="000000"/>
                </a:solidFill>
                <a:latin typeface="Courier New" panose="02070309020205020404" pitchFamily="49" charset="0"/>
              </a:rPr>
              <a:t> moyenne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moyenne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nb</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pPr lvl="1"/>
            <a:r>
              <a:rPr lang="fr-FR" sz="1633" dirty="0" err="1">
                <a:solidFill>
                  <a:srgbClr val="000000"/>
                </a:solidFill>
                <a:latin typeface="Courier New" panose="02070309020205020404" pitchFamily="49" charset="0"/>
              </a:rPr>
              <a:t>alert</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"La moyenne est "</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moyenne</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pPr lvl="1"/>
            <a:r>
              <a:rPr lang="fr-FR" sz="1633" b="1" dirty="0">
                <a:solidFill>
                  <a:srgbClr val="000000"/>
                </a:solidFill>
                <a:latin typeface="Courier New" panose="02070309020205020404" pitchFamily="49" charset="0"/>
              </a:rPr>
              <a:t>}</a:t>
            </a:r>
            <a:endParaRPr lang="fr-FR" sz="1633" dirty="0"/>
          </a:p>
          <a:p>
            <a:endParaRPr lang="en-US" sz="1633" dirty="0">
              <a:solidFill>
                <a:srgbClr val="0000FF"/>
              </a:solidFill>
              <a:latin typeface="Courier New" panose="02070309020205020404" pitchFamily="49" charset="0"/>
            </a:endParaRPr>
          </a:p>
        </p:txBody>
      </p:sp>
      <p:sp>
        <p:nvSpPr>
          <p:cNvPr id="12" name="Text Box 6">
            <a:extLst>
              <a:ext uri="{FF2B5EF4-FFF2-40B4-BE49-F238E27FC236}">
                <a16:creationId xmlns:a16="http://schemas.microsoft.com/office/drawing/2014/main" id="{61CB55CC-0DFB-42F4-AC90-18AB6CFBB46D}"/>
              </a:ext>
            </a:extLst>
          </p:cNvPr>
          <p:cNvSpPr>
            <a:spLocks/>
          </p:cNvSpPr>
          <p:nvPr/>
        </p:nvSpPr>
        <p:spPr bwMode="auto">
          <a:xfrm>
            <a:off x="5865451" y="1304603"/>
            <a:ext cx="1658261" cy="371512"/>
          </a:xfrm>
          <a:prstGeom prst="rect">
            <a:avLst/>
          </a:prstGeom>
          <a:noFill/>
          <a:ln w="9525">
            <a:solidFill>
              <a:schemeClr val="tx1"/>
            </a:solidFill>
            <a:miter lim="800000"/>
            <a:headEnd/>
            <a:tailEnd/>
          </a:ln>
        </p:spPr>
        <p:txBody>
          <a:bodyPr wrap="square">
            <a:spAutoFit/>
          </a:bodyPr>
          <a:lstStyle/>
          <a:p>
            <a:pPr>
              <a:defRPr/>
            </a:pPr>
            <a:r>
              <a:rPr lang="fr-FR" sz="1814" dirty="0" err="1">
                <a:solidFill>
                  <a:schemeClr val="accent2"/>
                </a:solidFill>
              </a:rPr>
              <a:t>javaScript</a:t>
            </a:r>
            <a:endParaRPr sz="1633" dirty="0">
              <a:solidFill>
                <a:schemeClr val="accent2"/>
              </a:solidFill>
            </a:endParaRPr>
          </a:p>
        </p:txBody>
      </p:sp>
      <p:pic>
        <p:nvPicPr>
          <p:cNvPr id="3" name="Picture 2">
            <a:extLst>
              <a:ext uri="{FF2B5EF4-FFF2-40B4-BE49-F238E27FC236}">
                <a16:creationId xmlns:a16="http://schemas.microsoft.com/office/drawing/2014/main" id="{1C10971D-F029-4A19-B6FD-5F480F44662D}"/>
              </a:ext>
            </a:extLst>
          </p:cNvPr>
          <p:cNvPicPr>
            <a:picLocks noChangeAspect="1"/>
          </p:cNvPicPr>
          <p:nvPr/>
        </p:nvPicPr>
        <p:blipFill>
          <a:blip r:embed="rId3"/>
          <a:stretch>
            <a:fillRect/>
          </a:stretch>
        </p:blipFill>
        <p:spPr>
          <a:xfrm>
            <a:off x="7853105" y="1885665"/>
            <a:ext cx="2421246" cy="846502"/>
          </a:xfrm>
          <a:prstGeom prst="rect">
            <a:avLst/>
          </a:prstGeom>
        </p:spPr>
      </p:pic>
      <p:pic>
        <p:nvPicPr>
          <p:cNvPr id="11" name="Picture 10">
            <a:extLst>
              <a:ext uri="{FF2B5EF4-FFF2-40B4-BE49-F238E27FC236}">
                <a16:creationId xmlns:a16="http://schemas.microsoft.com/office/drawing/2014/main" id="{A4ED45D5-7EF6-4363-825F-B124C730DB10}"/>
              </a:ext>
            </a:extLst>
          </p:cNvPr>
          <p:cNvPicPr>
            <a:picLocks noChangeAspect="1"/>
          </p:cNvPicPr>
          <p:nvPr/>
        </p:nvPicPr>
        <p:blipFill>
          <a:blip r:embed="rId4"/>
          <a:stretch>
            <a:fillRect/>
          </a:stretch>
        </p:blipFill>
        <p:spPr>
          <a:xfrm>
            <a:off x="7853105" y="2889978"/>
            <a:ext cx="2338220" cy="965265"/>
          </a:xfrm>
          <a:prstGeom prst="rect">
            <a:avLst/>
          </a:prstGeom>
        </p:spPr>
      </p:pic>
      <p:pic>
        <p:nvPicPr>
          <p:cNvPr id="15" name="Picture 14">
            <a:extLst>
              <a:ext uri="{FF2B5EF4-FFF2-40B4-BE49-F238E27FC236}">
                <a16:creationId xmlns:a16="http://schemas.microsoft.com/office/drawing/2014/main" id="{693A352C-04E7-45D2-A904-6723824128EA}"/>
              </a:ext>
            </a:extLst>
          </p:cNvPr>
          <p:cNvPicPr>
            <a:picLocks noChangeAspect="1"/>
          </p:cNvPicPr>
          <p:nvPr/>
        </p:nvPicPr>
        <p:blipFill>
          <a:blip r:embed="rId5"/>
          <a:stretch>
            <a:fillRect/>
          </a:stretch>
        </p:blipFill>
        <p:spPr>
          <a:xfrm>
            <a:off x="7850902" y="4013054"/>
            <a:ext cx="2473189" cy="917167"/>
          </a:xfrm>
          <a:prstGeom prst="rect">
            <a:avLst/>
          </a:prstGeom>
        </p:spPr>
      </p:pic>
      <p:pic>
        <p:nvPicPr>
          <p:cNvPr id="17" name="Picture 16">
            <a:extLst>
              <a:ext uri="{FF2B5EF4-FFF2-40B4-BE49-F238E27FC236}">
                <a16:creationId xmlns:a16="http://schemas.microsoft.com/office/drawing/2014/main" id="{C07CA68C-7977-4472-969B-7A59EBA7295E}"/>
              </a:ext>
            </a:extLst>
          </p:cNvPr>
          <p:cNvPicPr>
            <a:picLocks noChangeAspect="1"/>
          </p:cNvPicPr>
          <p:nvPr/>
        </p:nvPicPr>
        <p:blipFill>
          <a:blip r:embed="rId6"/>
          <a:stretch>
            <a:fillRect/>
          </a:stretch>
        </p:blipFill>
        <p:spPr>
          <a:xfrm>
            <a:off x="7826720" y="5282864"/>
            <a:ext cx="2688754" cy="785943"/>
          </a:xfrm>
          <a:prstGeom prst="rect">
            <a:avLst/>
          </a:prstGeom>
        </p:spPr>
      </p:pic>
      <p:sp>
        <p:nvSpPr>
          <p:cNvPr id="18" name="Text Box 3">
            <a:extLst>
              <a:ext uri="{FF2B5EF4-FFF2-40B4-BE49-F238E27FC236}">
                <a16:creationId xmlns:a16="http://schemas.microsoft.com/office/drawing/2014/main" id="{C0904D04-5F0B-4B35-B215-E817A9751345}"/>
              </a:ext>
            </a:extLst>
          </p:cNvPr>
          <p:cNvSpPr>
            <a:spLocks/>
          </p:cNvSpPr>
          <p:nvPr/>
        </p:nvSpPr>
        <p:spPr bwMode="auto">
          <a:xfrm>
            <a:off x="7971483" y="1487194"/>
            <a:ext cx="2232025" cy="371512"/>
          </a:xfrm>
          <a:prstGeom prst="rect">
            <a:avLst/>
          </a:prstGeom>
          <a:noFill/>
          <a:ln w="38100" cmpd="dbl">
            <a:solidFill>
              <a:schemeClr val="tx1"/>
            </a:solidFill>
            <a:miter lim="800000"/>
            <a:headEnd/>
            <a:tailEnd/>
          </a:ln>
        </p:spPr>
        <p:txBody>
          <a:bodyPr>
            <a:spAutoFit/>
          </a:bodyPr>
          <a:lstStyle/>
          <a:p>
            <a:pPr algn="ctr">
              <a:defRPr/>
            </a:pPr>
            <a:r>
              <a:rPr lang="fr-FR" sz="1814" b="1" dirty="0"/>
              <a:t>Le Résultat</a:t>
            </a:r>
            <a:endParaRPr sz="1633" dirty="0"/>
          </a:p>
        </p:txBody>
      </p:sp>
    </p:spTree>
    <p:extLst>
      <p:ext uri="{BB962C8B-B14F-4D97-AF65-F5344CB8AC3E}">
        <p14:creationId xmlns:p14="http://schemas.microsoft.com/office/powerpoint/2010/main" val="29391167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1714500" y="1011999"/>
          <a:ext cx="8763000" cy="2074509"/>
        </p:xfrm>
        <a:graphic>
          <a:graphicData uri="http://schemas.openxmlformats.org/drawingml/2006/table">
            <a:tbl>
              <a:tblPr firstRow="1" bandRow="1">
                <a:tableStyleId>{5FD0F851-EC5A-4D38-B0AD-8093EC10F338}</a:tableStyleId>
              </a:tblPr>
              <a:tblGrid>
                <a:gridCol w="8763000">
                  <a:extLst>
                    <a:ext uri="{9D8B030D-6E8A-4147-A177-3AD203B41FA5}">
                      <a16:colId xmlns:a16="http://schemas.microsoft.com/office/drawing/2014/main" val="20000"/>
                    </a:ext>
                  </a:extLst>
                </a:gridCol>
              </a:tblGrid>
              <a:tr h="52002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dirty="0">
                          <a:solidFill>
                            <a:schemeClr val="tx1">
                              <a:lumMod val="50000"/>
                              <a:lumOff val="50000"/>
                            </a:schemeClr>
                          </a:solidFill>
                        </a:rPr>
                        <a:t>Exercice9</a:t>
                      </a:r>
                      <a:endParaRPr lang="en-US" sz="2800" b="1" i="0" kern="1200" dirty="0">
                        <a:solidFill>
                          <a:schemeClr val="lt1"/>
                        </a:solidFill>
                        <a:effectLst/>
                        <a:latin typeface="+mn-lt"/>
                        <a:ea typeface="+mn-ea"/>
                        <a:cs typeface="+mn-cs"/>
                      </a:endParaRPr>
                    </a:p>
                  </a:txBody>
                  <a:tcPr/>
                </a:tc>
                <a:extLst>
                  <a:ext uri="{0D108BD9-81ED-4DB2-BD59-A6C34878D82A}">
                    <a16:rowId xmlns:a16="http://schemas.microsoft.com/office/drawing/2014/main" val="10000"/>
                  </a:ext>
                </a:extLst>
              </a:tr>
              <a:tr h="1554480">
                <a:tc>
                  <a:txBody>
                    <a:bodyPr/>
                    <a:lstStyle/>
                    <a:p>
                      <a:r>
                        <a:rPr lang="en-US" sz="2400" b="0" i="0" kern="1200" dirty="0">
                          <a:solidFill>
                            <a:schemeClr val="dk1"/>
                          </a:solidFill>
                          <a:effectLst/>
                          <a:latin typeface="+mn-lt"/>
                          <a:ea typeface="+mn-ea"/>
                          <a:cs typeface="+mn-cs"/>
                        </a:rPr>
                        <a:t> </a:t>
                      </a:r>
                      <a:r>
                        <a:rPr lang="fr-FR" sz="2400" b="0" i="0" u="none" strike="noStrike" kern="1200" baseline="0" dirty="0">
                          <a:solidFill>
                            <a:schemeClr val="dk1"/>
                          </a:solidFill>
                          <a:latin typeface="+mn-lt"/>
                          <a:ea typeface="+mn-ea"/>
                          <a:cs typeface="+mn-cs"/>
                        </a:rPr>
                        <a:t>Ecrire une fonction JavaScript pour obtenir le premier n élément d'un tableau. </a:t>
                      </a:r>
                    </a:p>
                    <a:p>
                      <a:r>
                        <a:rPr lang="en-US" sz="2400" dirty="0"/>
                        <a:t>f([1,2,7,8],2)= 1,2</a:t>
                      </a:r>
                      <a:br>
                        <a:rPr lang="en-US" sz="2400" dirty="0"/>
                      </a:br>
                      <a:r>
                        <a:rPr lang="en-US" sz="2400" dirty="0"/>
                        <a:t>f([1,2,7,8],3)= 1,2,7 </a:t>
                      </a:r>
                    </a:p>
                  </a:txBody>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05E83A56-D039-4B94-9FF2-CE7C0DA4CECD}"/>
              </a:ext>
            </a:extLst>
          </p:cNvPr>
          <p:cNvSpPr txBox="1"/>
          <p:nvPr/>
        </p:nvSpPr>
        <p:spPr>
          <a:xfrm>
            <a:off x="1872343" y="228107"/>
            <a:ext cx="4570694" cy="594906"/>
          </a:xfrm>
          <a:prstGeom prst="rect">
            <a:avLst/>
          </a:prstGeom>
          <a:noFill/>
        </p:spPr>
        <p:txBody>
          <a:bodyPr wrap="square">
            <a:spAutoFit/>
          </a:bodyPr>
          <a:lstStyle/>
          <a:p>
            <a:r>
              <a:rPr lang="en-US" sz="3266" b="1" dirty="0">
                <a:solidFill>
                  <a:prstClr val="black">
                    <a:lumMod val="50000"/>
                    <a:lumOff val="50000"/>
                  </a:prstClr>
                </a:solidFill>
                <a:latin typeface="Times New Roman" pitchFamily="18" charset="0"/>
                <a:cs typeface="Times New Roman" pitchFamily="18" charset="0"/>
              </a:rPr>
              <a:t>Tableaux</a:t>
            </a:r>
            <a:endParaRPr lang="en-US" sz="3266" b="1" dirty="0"/>
          </a:p>
        </p:txBody>
      </p:sp>
    </p:spTree>
    <p:extLst>
      <p:ext uri="{BB962C8B-B14F-4D97-AF65-F5344CB8AC3E}">
        <p14:creationId xmlns:p14="http://schemas.microsoft.com/office/powerpoint/2010/main" val="11313038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1882366" y="881352"/>
          <a:ext cx="8763000" cy="853440"/>
        </p:xfrm>
        <a:graphic>
          <a:graphicData uri="http://schemas.openxmlformats.org/drawingml/2006/table">
            <a:tbl>
              <a:tblPr firstRow="1" bandRow="1">
                <a:tableStyleId>{F5AB1C69-6EDB-4FF4-983F-18BD219EF322}</a:tableStyleId>
              </a:tblPr>
              <a:tblGrid>
                <a:gridCol w="8763000">
                  <a:extLst>
                    <a:ext uri="{9D8B030D-6E8A-4147-A177-3AD203B41FA5}">
                      <a16:colId xmlns:a16="http://schemas.microsoft.com/office/drawing/2014/main" val="20000"/>
                    </a:ext>
                  </a:extLst>
                </a:gridCol>
              </a:tblGrid>
              <a:tr h="42325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dirty="0" err="1">
                          <a:solidFill>
                            <a:schemeClr val="tx1">
                              <a:lumMod val="50000"/>
                              <a:lumOff val="50000"/>
                            </a:schemeClr>
                          </a:solidFill>
                        </a:rPr>
                        <a:t>Exercice</a:t>
                      </a:r>
                      <a:r>
                        <a:rPr lang="en-US" sz="2200" b="1" dirty="0">
                          <a:solidFill>
                            <a:schemeClr val="tx1">
                              <a:lumMod val="50000"/>
                              <a:lumOff val="50000"/>
                            </a:schemeClr>
                          </a:solidFill>
                        </a:rPr>
                        <a:t> 9 Solution</a:t>
                      </a:r>
                      <a:r>
                        <a:rPr lang="en-US" sz="2200" b="1" i="0" kern="1200" baseline="0" dirty="0">
                          <a:solidFill>
                            <a:schemeClr val="tx1"/>
                          </a:solidFill>
                          <a:effectLst/>
                          <a:latin typeface="+mn-lt"/>
                          <a:ea typeface="+mn-ea"/>
                          <a:cs typeface="+mn-cs"/>
                        </a:rPr>
                        <a:t> </a:t>
                      </a:r>
                      <a:endParaRPr lang="en-US" sz="2200" b="1" i="0" kern="1200" dirty="0">
                        <a:solidFill>
                          <a:schemeClr val="tx1"/>
                        </a:solidFill>
                        <a:effectLst/>
                        <a:latin typeface="+mn-lt"/>
                        <a:ea typeface="+mn-ea"/>
                        <a:cs typeface="+mn-cs"/>
                      </a:endParaRPr>
                    </a:p>
                  </a:txBody>
                  <a:tcPr>
                    <a:solidFill>
                      <a:schemeClr val="accent5">
                        <a:lumMod val="40000"/>
                        <a:lumOff val="60000"/>
                      </a:schemeClr>
                    </a:solidFill>
                  </a:tcPr>
                </a:tc>
                <a:extLst>
                  <a:ext uri="{0D108BD9-81ED-4DB2-BD59-A6C34878D82A}">
                    <a16:rowId xmlns:a16="http://schemas.microsoft.com/office/drawing/2014/main" val="10000"/>
                  </a:ext>
                </a:extLst>
              </a:tr>
              <a:tr h="423251">
                <a:tc>
                  <a:txBody>
                    <a:bodyPr/>
                    <a:lstStyle/>
                    <a:p>
                      <a:pPr marL="0" marR="0" indent="0" algn="l" defTabSz="914400" rtl="0" eaLnBrk="1" fontAlgn="auto" latinLnBrk="0" hangingPunct="1">
                        <a:lnSpc>
                          <a:spcPct val="100000"/>
                        </a:lnSpc>
                        <a:spcBef>
                          <a:spcPts val="0"/>
                        </a:spcBef>
                        <a:spcAft>
                          <a:spcPts val="0"/>
                        </a:spcAft>
                        <a:buClr>
                          <a:schemeClr val="tx2"/>
                        </a:buClr>
                        <a:buSzTx/>
                        <a:buFont typeface="Symbol" panose="05050102010706020507" pitchFamily="18" charset="2"/>
                        <a:buNone/>
                        <a:tabLst/>
                        <a:defRPr/>
                      </a:pPr>
                      <a:endParaRPr lang="fr-FR" sz="2200" b="0" dirty="0"/>
                    </a:p>
                  </a:txBody>
                  <a:tcPr>
                    <a:solidFill>
                      <a:schemeClr val="bg1"/>
                    </a:solidFill>
                  </a:tcPr>
                </a:tc>
                <a:extLst>
                  <a:ext uri="{0D108BD9-81ED-4DB2-BD59-A6C34878D82A}">
                    <a16:rowId xmlns:a16="http://schemas.microsoft.com/office/drawing/2014/main" val="10001"/>
                  </a:ext>
                </a:extLst>
              </a:tr>
            </a:tbl>
          </a:graphicData>
        </a:graphic>
      </p:graphicFrame>
      <p:sp>
        <p:nvSpPr>
          <p:cNvPr id="9" name="TextBox 8">
            <a:extLst>
              <a:ext uri="{FF2B5EF4-FFF2-40B4-BE49-F238E27FC236}">
                <a16:creationId xmlns:a16="http://schemas.microsoft.com/office/drawing/2014/main" id="{CD0A0E7C-7264-4270-A1BC-0E396A1242AF}"/>
              </a:ext>
            </a:extLst>
          </p:cNvPr>
          <p:cNvSpPr txBox="1"/>
          <p:nvPr/>
        </p:nvSpPr>
        <p:spPr>
          <a:xfrm>
            <a:off x="1882365" y="174339"/>
            <a:ext cx="4577480" cy="594906"/>
          </a:xfrm>
          <a:prstGeom prst="rect">
            <a:avLst/>
          </a:prstGeom>
          <a:noFill/>
        </p:spPr>
        <p:txBody>
          <a:bodyPr wrap="square">
            <a:spAutoFit/>
          </a:bodyPr>
          <a:lstStyle/>
          <a:p>
            <a:r>
              <a:rPr lang="en-US" sz="3266" b="1" dirty="0">
                <a:solidFill>
                  <a:prstClr val="black">
                    <a:lumMod val="50000"/>
                    <a:lumOff val="50000"/>
                  </a:prstClr>
                </a:solidFill>
                <a:latin typeface="Times New Roman" pitchFamily="18" charset="0"/>
                <a:cs typeface="Times New Roman" pitchFamily="18" charset="0"/>
              </a:rPr>
              <a:t>Tableaux</a:t>
            </a:r>
            <a:endParaRPr lang="en-US" sz="3266" b="1" dirty="0"/>
          </a:p>
        </p:txBody>
      </p:sp>
      <p:sp>
        <p:nvSpPr>
          <p:cNvPr id="10" name="Text Box 5">
            <a:extLst>
              <a:ext uri="{FF2B5EF4-FFF2-40B4-BE49-F238E27FC236}">
                <a16:creationId xmlns:a16="http://schemas.microsoft.com/office/drawing/2014/main" id="{C1FF241E-148A-4D6C-8F0C-74FD5C82DC6E}"/>
              </a:ext>
            </a:extLst>
          </p:cNvPr>
          <p:cNvSpPr>
            <a:spLocks/>
          </p:cNvSpPr>
          <p:nvPr/>
        </p:nvSpPr>
        <p:spPr bwMode="auto">
          <a:xfrm>
            <a:off x="1888280" y="1304604"/>
            <a:ext cx="5641347" cy="3610347"/>
          </a:xfrm>
          <a:prstGeom prst="rect">
            <a:avLst/>
          </a:prstGeom>
          <a:solidFill>
            <a:srgbClr val="CCECFF"/>
          </a:solidFill>
          <a:ln>
            <a:noFill/>
          </a:ln>
          <a:effectLst>
            <a:outerShdw dist="35921" dir="2700000" algn="ctr" rotWithShape="0">
              <a:schemeClr val="bg2"/>
            </a:outerShdw>
          </a:effectLst>
        </p:spPr>
        <p:txBody>
          <a:bodyPr wrap="square">
            <a:spAutoFit/>
          </a:bodyPr>
          <a:lstStyle/>
          <a:p>
            <a:r>
              <a:rPr lang="fr-FR" sz="1633" b="1" i="1" dirty="0" err="1">
                <a:solidFill>
                  <a:srgbClr val="000080"/>
                </a:solidFill>
                <a:latin typeface="Courier New" panose="02070309020205020404" pitchFamily="49" charset="0"/>
              </a:rPr>
              <a:t>function</a:t>
            </a:r>
            <a:r>
              <a:rPr lang="fr-FR" sz="1633" dirty="0">
                <a:solidFill>
                  <a:srgbClr val="000000"/>
                </a:solidFill>
                <a:latin typeface="Courier New" panose="02070309020205020404" pitchFamily="49" charset="0"/>
              </a:rPr>
              <a:t> f</a:t>
            </a:r>
            <a:r>
              <a:rPr lang="fr-FR" sz="1633" b="1" dirty="0">
                <a:solidFill>
                  <a:srgbClr val="000000"/>
                </a:solidFill>
                <a:latin typeface="Courier New" panose="02070309020205020404" pitchFamily="49" charset="0"/>
              </a:rPr>
              <a:t>(</a:t>
            </a:r>
            <a:r>
              <a:rPr lang="fr-FR" sz="1633" dirty="0" err="1">
                <a:solidFill>
                  <a:srgbClr val="000000"/>
                </a:solidFill>
                <a:latin typeface="Courier New" panose="02070309020205020404" pitchFamily="49" charset="0"/>
              </a:rPr>
              <a:t>array</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n</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i="1" dirty="0">
                <a:solidFill>
                  <a:srgbClr val="000080"/>
                </a:solidFill>
                <a:latin typeface="Courier New" panose="02070309020205020404" pitchFamily="49" charset="0"/>
              </a:rPr>
              <a:t>if</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err="1">
                <a:solidFill>
                  <a:srgbClr val="000000"/>
                </a:solidFill>
                <a:latin typeface="Courier New" panose="02070309020205020404" pitchFamily="49" charset="0"/>
              </a:rPr>
              <a:t>array</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i="1" dirty="0" err="1">
                <a:solidFill>
                  <a:srgbClr val="000080"/>
                </a:solidFill>
                <a:latin typeface="Courier New" panose="02070309020205020404" pitchFamily="49" charset="0"/>
              </a:rPr>
              <a:t>null</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b="1" i="1" dirty="0">
                <a:solidFill>
                  <a:srgbClr val="000000"/>
                </a:solidFill>
                <a:latin typeface="Courier New" panose="02070309020205020404" pitchFamily="49" charset="0"/>
              </a:rPr>
              <a:t>  </a:t>
            </a:r>
            <a:r>
              <a:rPr lang="fr-FR" sz="1633" b="1" i="1" dirty="0">
                <a:solidFill>
                  <a:srgbClr val="000080"/>
                </a:solidFill>
                <a:latin typeface="Courier New" panose="02070309020205020404" pitchFamily="49" charset="0"/>
              </a:rPr>
              <a:t>return</a:t>
            </a:r>
            <a:r>
              <a:rPr lang="fr-FR" sz="1633" dirty="0">
                <a:solidFill>
                  <a:srgbClr val="000000"/>
                </a:solidFill>
                <a:latin typeface="Courier New" panose="02070309020205020404" pitchFamily="49" charset="0"/>
              </a:rPr>
              <a:t> </a:t>
            </a:r>
            <a:r>
              <a:rPr lang="fr-FR" sz="1633" b="1" i="1" dirty="0" err="1">
                <a:solidFill>
                  <a:srgbClr val="000080"/>
                </a:solidFill>
                <a:latin typeface="Courier New" panose="02070309020205020404" pitchFamily="49" charset="0"/>
              </a:rPr>
              <a:t>void</a:t>
            </a:r>
            <a:r>
              <a:rPr lang="fr-FR" sz="1633" dirty="0">
                <a:solidFill>
                  <a:srgbClr val="000000"/>
                </a:solidFill>
                <a:latin typeface="Courier New" panose="02070309020205020404" pitchFamily="49" charset="0"/>
              </a:rPr>
              <a:t> </a:t>
            </a:r>
            <a:r>
              <a:rPr lang="fr-FR" sz="1633" dirty="0">
                <a:solidFill>
                  <a:srgbClr val="FF0000"/>
                </a:solidFill>
                <a:latin typeface="Courier New" panose="02070309020205020404" pitchFamily="49" charset="0"/>
              </a:rPr>
              <a:t>0</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b="1" i="1" dirty="0">
                <a:solidFill>
                  <a:srgbClr val="000080"/>
                </a:solidFill>
                <a:latin typeface="Courier New" panose="02070309020205020404" pitchFamily="49" charset="0"/>
              </a:rPr>
              <a:t>if</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n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i="1" dirty="0" err="1">
                <a:solidFill>
                  <a:srgbClr val="000080"/>
                </a:solidFill>
                <a:latin typeface="Courier New" panose="02070309020205020404" pitchFamily="49" charset="0"/>
              </a:rPr>
              <a:t>null</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i="1" dirty="0">
                <a:solidFill>
                  <a:srgbClr val="000080"/>
                </a:solidFill>
                <a:latin typeface="Courier New" panose="02070309020205020404" pitchFamily="49" charset="0"/>
              </a:rPr>
              <a:t>return</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array</a:t>
            </a:r>
            <a:r>
              <a:rPr lang="fr-FR" sz="1633" b="1" dirty="0">
                <a:solidFill>
                  <a:srgbClr val="000000"/>
                </a:solidFill>
                <a:latin typeface="Courier New" panose="02070309020205020404" pitchFamily="49" charset="0"/>
              </a:rPr>
              <a:t>[</a:t>
            </a:r>
            <a:r>
              <a:rPr lang="fr-FR" sz="1633" dirty="0">
                <a:solidFill>
                  <a:srgbClr val="FF0000"/>
                </a:solidFill>
                <a:latin typeface="Courier New" panose="02070309020205020404" pitchFamily="49" charset="0"/>
              </a:rPr>
              <a:t>0</a:t>
            </a:r>
            <a:r>
              <a:rPr lang="fr-FR" sz="1633" b="1" dirty="0">
                <a:solidFill>
                  <a:srgbClr val="000000"/>
                </a:solidFill>
                <a:latin typeface="Courier New" panose="02070309020205020404" pitchFamily="49" charset="0"/>
              </a:rPr>
              <a:t>];</a:t>
            </a:r>
          </a:p>
          <a:p>
            <a:r>
              <a:rPr lang="fr-FR" sz="1633" b="1" i="1" dirty="0">
                <a:solidFill>
                  <a:srgbClr val="000080"/>
                </a:solidFill>
                <a:latin typeface="Courier New" panose="02070309020205020404" pitchFamily="49" charset="0"/>
              </a:rPr>
              <a:t>if</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n </a:t>
            </a:r>
            <a:r>
              <a:rPr lang="fr-FR" sz="1633" b="1" dirty="0">
                <a:solidFill>
                  <a:srgbClr val="000000"/>
                </a:solidFill>
                <a:latin typeface="Courier New" panose="02070309020205020404" pitchFamily="49" charset="0"/>
              </a:rPr>
              <a:t>&lt;</a:t>
            </a:r>
            <a:r>
              <a:rPr lang="fr-FR" sz="1633" dirty="0">
                <a:solidFill>
                  <a:srgbClr val="000000"/>
                </a:solidFill>
                <a:latin typeface="Courier New" panose="02070309020205020404" pitchFamily="49" charset="0"/>
              </a:rPr>
              <a:t> </a:t>
            </a:r>
            <a:r>
              <a:rPr lang="fr-FR" sz="1633" dirty="0">
                <a:solidFill>
                  <a:srgbClr val="FF0000"/>
                </a:solidFill>
                <a:latin typeface="Courier New" panose="02070309020205020404" pitchFamily="49" charset="0"/>
              </a:rPr>
              <a:t>0</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i="1" dirty="0">
                <a:solidFill>
                  <a:srgbClr val="000080"/>
                </a:solidFill>
                <a:latin typeface="Courier New" panose="02070309020205020404" pitchFamily="49" charset="0"/>
              </a:rPr>
              <a:t>return</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endParaRPr lang="fr-FR" sz="1633" b="1" i="1" dirty="0">
              <a:solidFill>
                <a:srgbClr val="000000"/>
              </a:solidFill>
              <a:latin typeface="Courier New" panose="02070309020205020404" pitchFamily="49" charset="0"/>
            </a:endParaRPr>
          </a:p>
          <a:p>
            <a:r>
              <a:rPr lang="fr-FR" sz="1633" b="1" i="1" dirty="0">
                <a:solidFill>
                  <a:srgbClr val="000080"/>
                </a:solidFill>
                <a:latin typeface="Courier New" panose="02070309020205020404" pitchFamily="49" charset="0"/>
              </a:rPr>
              <a:t>return</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array.slice</a:t>
            </a:r>
            <a:r>
              <a:rPr lang="fr-FR" sz="1633" b="1" dirty="0">
                <a:solidFill>
                  <a:srgbClr val="000000"/>
                </a:solidFill>
                <a:latin typeface="Courier New" panose="02070309020205020404" pitchFamily="49" charset="0"/>
              </a:rPr>
              <a:t>(</a:t>
            </a:r>
            <a:r>
              <a:rPr lang="fr-FR" sz="1633" dirty="0">
                <a:solidFill>
                  <a:srgbClr val="FF0000"/>
                </a:solidFill>
                <a:latin typeface="Courier New" panose="02070309020205020404" pitchFamily="49" charset="0"/>
              </a:rPr>
              <a:t>0</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n</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endParaRPr lang="fr-FR" sz="1633" dirty="0">
              <a:solidFill>
                <a:srgbClr val="000000"/>
              </a:solidFill>
              <a:latin typeface="Courier New" panose="02070309020205020404" pitchFamily="49" charset="0"/>
            </a:endParaRPr>
          </a:p>
          <a:p>
            <a:endParaRPr lang="fr-FR" sz="1633" dirty="0">
              <a:solidFill>
                <a:srgbClr val="000000"/>
              </a:solidFill>
              <a:latin typeface="Courier New" panose="02070309020205020404" pitchFamily="49" charset="0"/>
            </a:endParaRPr>
          </a:p>
          <a:p>
            <a:r>
              <a:rPr lang="fr-FR" sz="1633" dirty="0" err="1">
                <a:solidFill>
                  <a:srgbClr val="000000"/>
                </a:solidFill>
                <a:latin typeface="Courier New" panose="02070309020205020404" pitchFamily="49" charset="0"/>
              </a:rPr>
              <a:t>document.writeln</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"f([1,2,7,8],2)=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f</a:t>
            </a:r>
            <a:r>
              <a:rPr lang="fr-FR" sz="1633" b="1" dirty="0">
                <a:solidFill>
                  <a:srgbClr val="000000"/>
                </a:solidFill>
                <a:latin typeface="Courier New" panose="02070309020205020404" pitchFamily="49" charset="0"/>
              </a:rPr>
              <a:t>([</a:t>
            </a:r>
            <a:r>
              <a:rPr lang="fr-FR" sz="1633" dirty="0">
                <a:solidFill>
                  <a:srgbClr val="FF0000"/>
                </a:solidFill>
                <a:latin typeface="Courier New" panose="02070309020205020404" pitchFamily="49" charset="0"/>
              </a:rPr>
              <a:t>1</a:t>
            </a:r>
            <a:r>
              <a:rPr lang="fr-FR" sz="1633" b="1" dirty="0">
                <a:solidFill>
                  <a:srgbClr val="000000"/>
                </a:solidFill>
                <a:latin typeface="Courier New" panose="02070309020205020404" pitchFamily="49" charset="0"/>
              </a:rPr>
              <a:t>,</a:t>
            </a:r>
            <a:r>
              <a:rPr lang="fr-FR" sz="1633" dirty="0">
                <a:solidFill>
                  <a:srgbClr val="FF0000"/>
                </a:solidFill>
                <a:latin typeface="Courier New" panose="02070309020205020404" pitchFamily="49" charset="0"/>
              </a:rPr>
              <a:t>2</a:t>
            </a:r>
            <a:r>
              <a:rPr lang="fr-FR" sz="1633" b="1" dirty="0">
                <a:solidFill>
                  <a:srgbClr val="000000"/>
                </a:solidFill>
                <a:latin typeface="Courier New" panose="02070309020205020404" pitchFamily="49" charset="0"/>
              </a:rPr>
              <a:t>,</a:t>
            </a:r>
            <a:r>
              <a:rPr lang="fr-FR" sz="1633" dirty="0">
                <a:solidFill>
                  <a:srgbClr val="FF0000"/>
                </a:solidFill>
                <a:latin typeface="Courier New" panose="02070309020205020404" pitchFamily="49" charset="0"/>
              </a:rPr>
              <a:t>7</a:t>
            </a:r>
            <a:r>
              <a:rPr lang="fr-FR" sz="1633" b="1" dirty="0">
                <a:solidFill>
                  <a:srgbClr val="000000"/>
                </a:solidFill>
                <a:latin typeface="Courier New" panose="02070309020205020404" pitchFamily="49" charset="0"/>
              </a:rPr>
              <a:t>,</a:t>
            </a:r>
            <a:r>
              <a:rPr lang="fr-FR" sz="1633" dirty="0">
                <a:solidFill>
                  <a:srgbClr val="FF0000"/>
                </a:solidFill>
                <a:latin typeface="Courier New" panose="02070309020205020404" pitchFamily="49" charset="0"/>
              </a:rPr>
              <a:t>8</a:t>
            </a:r>
            <a:r>
              <a:rPr lang="fr-FR" sz="1633" b="1" dirty="0">
                <a:solidFill>
                  <a:srgbClr val="000000"/>
                </a:solidFill>
                <a:latin typeface="Courier New" panose="02070309020205020404" pitchFamily="49" charset="0"/>
              </a:rPr>
              <a:t>],</a:t>
            </a:r>
            <a:r>
              <a:rPr lang="fr-FR" sz="1633" dirty="0">
                <a:solidFill>
                  <a:srgbClr val="FF0000"/>
                </a:solidFill>
                <a:latin typeface="Courier New" panose="02070309020205020404" pitchFamily="49" charset="0"/>
              </a:rPr>
              <a:t>2</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"&lt;</a:t>
            </a:r>
            <a:r>
              <a:rPr lang="fr-FR" sz="1633" dirty="0" err="1">
                <a:solidFill>
                  <a:srgbClr val="808080"/>
                </a:solidFill>
                <a:latin typeface="Courier New" panose="02070309020205020404" pitchFamily="49" charset="0"/>
              </a:rPr>
              <a:t>br</a:t>
            </a:r>
            <a:r>
              <a:rPr lang="fr-FR" sz="1633" dirty="0">
                <a:solidFill>
                  <a:srgbClr val="808080"/>
                </a:solidFill>
                <a:latin typeface="Courier New" panose="02070309020205020404" pitchFamily="49" charset="0"/>
              </a:rPr>
              <a:t>&gt;"</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document.writeln</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"f([1,2,7,8],3)=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f</a:t>
            </a:r>
            <a:r>
              <a:rPr lang="fr-FR" sz="1633" b="1" dirty="0">
                <a:solidFill>
                  <a:srgbClr val="000000"/>
                </a:solidFill>
                <a:latin typeface="Courier New" panose="02070309020205020404" pitchFamily="49" charset="0"/>
              </a:rPr>
              <a:t>([</a:t>
            </a:r>
            <a:r>
              <a:rPr lang="fr-FR" sz="1633" dirty="0">
                <a:solidFill>
                  <a:srgbClr val="FF0000"/>
                </a:solidFill>
                <a:latin typeface="Courier New" panose="02070309020205020404" pitchFamily="49" charset="0"/>
              </a:rPr>
              <a:t>1</a:t>
            </a:r>
            <a:r>
              <a:rPr lang="fr-FR" sz="1633" b="1" dirty="0">
                <a:solidFill>
                  <a:srgbClr val="000000"/>
                </a:solidFill>
                <a:latin typeface="Courier New" panose="02070309020205020404" pitchFamily="49" charset="0"/>
              </a:rPr>
              <a:t>,</a:t>
            </a:r>
            <a:r>
              <a:rPr lang="fr-FR" sz="1633" dirty="0">
                <a:solidFill>
                  <a:srgbClr val="FF0000"/>
                </a:solidFill>
                <a:latin typeface="Courier New" panose="02070309020205020404" pitchFamily="49" charset="0"/>
              </a:rPr>
              <a:t>2</a:t>
            </a:r>
            <a:r>
              <a:rPr lang="fr-FR" sz="1633" b="1" dirty="0">
                <a:solidFill>
                  <a:srgbClr val="000000"/>
                </a:solidFill>
                <a:latin typeface="Courier New" panose="02070309020205020404" pitchFamily="49" charset="0"/>
              </a:rPr>
              <a:t>,</a:t>
            </a:r>
            <a:r>
              <a:rPr lang="fr-FR" sz="1633" dirty="0">
                <a:solidFill>
                  <a:srgbClr val="FF0000"/>
                </a:solidFill>
                <a:latin typeface="Courier New" panose="02070309020205020404" pitchFamily="49" charset="0"/>
              </a:rPr>
              <a:t>7</a:t>
            </a:r>
            <a:r>
              <a:rPr lang="fr-FR" sz="1633" b="1" dirty="0">
                <a:solidFill>
                  <a:srgbClr val="000000"/>
                </a:solidFill>
                <a:latin typeface="Courier New" panose="02070309020205020404" pitchFamily="49" charset="0"/>
              </a:rPr>
              <a:t>,</a:t>
            </a:r>
            <a:r>
              <a:rPr lang="fr-FR" sz="1633" dirty="0">
                <a:solidFill>
                  <a:srgbClr val="FF0000"/>
                </a:solidFill>
                <a:latin typeface="Courier New" panose="02070309020205020404" pitchFamily="49" charset="0"/>
              </a:rPr>
              <a:t>8</a:t>
            </a:r>
            <a:r>
              <a:rPr lang="fr-FR" sz="1633" b="1" dirty="0">
                <a:solidFill>
                  <a:srgbClr val="000000"/>
                </a:solidFill>
                <a:latin typeface="Courier New" panose="02070309020205020404" pitchFamily="49" charset="0"/>
              </a:rPr>
              <a:t>],</a:t>
            </a:r>
            <a:r>
              <a:rPr lang="fr-FR" sz="1633" dirty="0">
                <a:solidFill>
                  <a:srgbClr val="FF0000"/>
                </a:solidFill>
                <a:latin typeface="Courier New" panose="02070309020205020404" pitchFamily="49" charset="0"/>
              </a:rPr>
              <a:t>3</a:t>
            </a:r>
            <a:r>
              <a:rPr lang="fr-FR" sz="1633" b="1" dirty="0">
                <a:solidFill>
                  <a:srgbClr val="000000"/>
                </a:solidFill>
                <a:latin typeface="Courier New" panose="02070309020205020404" pitchFamily="49" charset="0"/>
              </a:rPr>
              <a:t>));</a:t>
            </a:r>
            <a:endParaRPr lang="fr-FR" sz="1633" dirty="0">
              <a:solidFill>
                <a:srgbClr val="000000"/>
              </a:solidFill>
              <a:latin typeface="Courier New" panose="02070309020205020404" pitchFamily="49" charset="0"/>
            </a:endParaRPr>
          </a:p>
        </p:txBody>
      </p:sp>
      <p:sp>
        <p:nvSpPr>
          <p:cNvPr id="12" name="Text Box 6">
            <a:extLst>
              <a:ext uri="{FF2B5EF4-FFF2-40B4-BE49-F238E27FC236}">
                <a16:creationId xmlns:a16="http://schemas.microsoft.com/office/drawing/2014/main" id="{61CB55CC-0DFB-42F4-AC90-18AB6CFBB46D}"/>
              </a:ext>
            </a:extLst>
          </p:cNvPr>
          <p:cNvSpPr>
            <a:spLocks/>
          </p:cNvSpPr>
          <p:nvPr/>
        </p:nvSpPr>
        <p:spPr bwMode="auto">
          <a:xfrm>
            <a:off x="5865451" y="1304603"/>
            <a:ext cx="1658261" cy="371512"/>
          </a:xfrm>
          <a:prstGeom prst="rect">
            <a:avLst/>
          </a:prstGeom>
          <a:noFill/>
          <a:ln w="9525">
            <a:solidFill>
              <a:schemeClr val="tx1"/>
            </a:solidFill>
            <a:miter lim="800000"/>
            <a:headEnd/>
            <a:tailEnd/>
          </a:ln>
        </p:spPr>
        <p:txBody>
          <a:bodyPr wrap="square">
            <a:spAutoFit/>
          </a:bodyPr>
          <a:lstStyle/>
          <a:p>
            <a:pPr>
              <a:defRPr/>
            </a:pPr>
            <a:r>
              <a:rPr lang="fr-FR" sz="1814" dirty="0" err="1">
                <a:solidFill>
                  <a:schemeClr val="accent2"/>
                </a:solidFill>
              </a:rPr>
              <a:t>javaScript</a:t>
            </a:r>
            <a:endParaRPr sz="1633" dirty="0">
              <a:solidFill>
                <a:schemeClr val="accent2"/>
              </a:solidFill>
            </a:endParaRPr>
          </a:p>
        </p:txBody>
      </p:sp>
      <p:sp>
        <p:nvSpPr>
          <p:cNvPr id="18" name="Text Box 3">
            <a:extLst>
              <a:ext uri="{FF2B5EF4-FFF2-40B4-BE49-F238E27FC236}">
                <a16:creationId xmlns:a16="http://schemas.microsoft.com/office/drawing/2014/main" id="{C0904D04-5F0B-4B35-B215-E817A9751345}"/>
              </a:ext>
            </a:extLst>
          </p:cNvPr>
          <p:cNvSpPr>
            <a:spLocks/>
          </p:cNvSpPr>
          <p:nvPr/>
        </p:nvSpPr>
        <p:spPr bwMode="auto">
          <a:xfrm>
            <a:off x="7971483" y="1487194"/>
            <a:ext cx="2232025" cy="371512"/>
          </a:xfrm>
          <a:prstGeom prst="rect">
            <a:avLst/>
          </a:prstGeom>
          <a:noFill/>
          <a:ln w="38100" cmpd="dbl">
            <a:solidFill>
              <a:schemeClr val="tx1"/>
            </a:solidFill>
            <a:miter lim="800000"/>
            <a:headEnd/>
            <a:tailEnd/>
          </a:ln>
        </p:spPr>
        <p:txBody>
          <a:bodyPr>
            <a:spAutoFit/>
          </a:bodyPr>
          <a:lstStyle/>
          <a:p>
            <a:pPr algn="ctr">
              <a:defRPr/>
            </a:pPr>
            <a:r>
              <a:rPr lang="fr-FR" sz="1814" b="1" dirty="0"/>
              <a:t>Le Résultat</a:t>
            </a:r>
            <a:endParaRPr sz="1633" dirty="0"/>
          </a:p>
        </p:txBody>
      </p:sp>
      <p:pic>
        <p:nvPicPr>
          <p:cNvPr id="7" name="Picture 6">
            <a:extLst>
              <a:ext uri="{FF2B5EF4-FFF2-40B4-BE49-F238E27FC236}">
                <a16:creationId xmlns:a16="http://schemas.microsoft.com/office/drawing/2014/main" id="{1A7C8C31-5D55-4A97-BACB-9EBA1F4CEC66}"/>
              </a:ext>
            </a:extLst>
          </p:cNvPr>
          <p:cNvPicPr>
            <a:picLocks noChangeAspect="1"/>
          </p:cNvPicPr>
          <p:nvPr/>
        </p:nvPicPr>
        <p:blipFill>
          <a:blip r:embed="rId3"/>
          <a:stretch>
            <a:fillRect/>
          </a:stretch>
        </p:blipFill>
        <p:spPr>
          <a:xfrm>
            <a:off x="7871308" y="1819304"/>
            <a:ext cx="2432413" cy="1056362"/>
          </a:xfrm>
          <a:prstGeom prst="rect">
            <a:avLst/>
          </a:prstGeom>
        </p:spPr>
      </p:pic>
    </p:spTree>
    <p:extLst>
      <p:ext uri="{BB962C8B-B14F-4D97-AF65-F5344CB8AC3E}">
        <p14:creationId xmlns:p14="http://schemas.microsoft.com/office/powerpoint/2010/main" val="8219064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3521" y="667881"/>
            <a:ext cx="8426616" cy="1015663"/>
          </a:xfrm>
          <a:prstGeom prst="rect">
            <a:avLst/>
          </a:prstGeom>
        </p:spPr>
        <p:txBody>
          <a:bodyPr wrap="square">
            <a:spAutoFit/>
          </a:bodyPr>
          <a:lstStyle/>
          <a:p>
            <a:pPr marL="311079" indent="-311079" algn="just">
              <a:buClr>
                <a:schemeClr val="tx2"/>
              </a:buClr>
              <a:buFont typeface="Symbol" panose="05050102010706020507" pitchFamily="18" charset="2"/>
              <a:buChar char="·"/>
            </a:pPr>
            <a:r>
              <a:rPr lang="fr-FR" sz="2000" dirty="0"/>
              <a:t>Utilise pour stocker des données. Création d'une variable (de type </a:t>
            </a:r>
          </a:p>
          <a:p>
            <a:pPr algn="just">
              <a:buClr>
                <a:schemeClr val="tx2"/>
              </a:buClr>
            </a:pPr>
            <a:r>
              <a:rPr lang="fr-FR" sz="2000" dirty="0"/>
              <a:t>Object) avec new Object() ou de manière littérale (énumération entre accolades).</a:t>
            </a:r>
            <a:endParaRPr lang="en-US" sz="2000" dirty="0"/>
          </a:p>
        </p:txBody>
      </p:sp>
      <p:graphicFrame>
        <p:nvGraphicFramePr>
          <p:cNvPr id="12" name="Table 11"/>
          <p:cNvGraphicFramePr>
            <a:graphicFrameLocks noGrp="1"/>
          </p:cNvGraphicFramePr>
          <p:nvPr>
            <p:extLst/>
          </p:nvPr>
        </p:nvGraphicFramePr>
        <p:xfrm>
          <a:off x="1790699" y="3447962"/>
          <a:ext cx="8610600" cy="2843012"/>
        </p:xfrm>
        <a:graphic>
          <a:graphicData uri="http://schemas.openxmlformats.org/drawingml/2006/table">
            <a:tbl>
              <a:tblPr firstRow="1" bandRow="1">
                <a:tableStyleId>{7DF18680-E054-41AD-8BC1-D1AEF772440D}</a:tableStyleId>
              </a:tblPr>
              <a:tblGrid>
                <a:gridCol w="4305300">
                  <a:extLst>
                    <a:ext uri="{9D8B030D-6E8A-4147-A177-3AD203B41FA5}">
                      <a16:colId xmlns:a16="http://schemas.microsoft.com/office/drawing/2014/main" val="20000"/>
                    </a:ext>
                  </a:extLst>
                </a:gridCol>
                <a:gridCol w="4305300">
                  <a:extLst>
                    <a:ext uri="{9D8B030D-6E8A-4147-A177-3AD203B41FA5}">
                      <a16:colId xmlns:a16="http://schemas.microsoft.com/office/drawing/2014/main" val="20001"/>
                    </a:ext>
                  </a:extLst>
                </a:gridCol>
              </a:tblGrid>
              <a:tr h="367949">
                <a:tc>
                  <a:txBody>
                    <a:bodyPr/>
                    <a:lstStyle/>
                    <a:p>
                      <a:r>
                        <a:rPr lang="fr-FR" sz="1800" u="none" strike="noStrike" kern="1200" baseline="0" noProof="0" dirty="0"/>
                        <a:t>Création directe </a:t>
                      </a:r>
                      <a:endParaRPr lang="fr-FR" sz="2800" noProof="0" dirty="0"/>
                    </a:p>
                  </a:txBody>
                  <a:tcPr/>
                </a:tc>
                <a:tc>
                  <a:txBody>
                    <a:bodyPr/>
                    <a:lstStyle/>
                    <a:p>
                      <a:r>
                        <a:rPr lang="fr-FR" sz="1800" u="none" strike="noStrike" kern="1200" baseline="0" noProof="0" dirty="0"/>
                        <a:t>Création par clonage </a:t>
                      </a:r>
                      <a:endParaRPr lang="fr-FR" sz="2800" noProof="0" dirty="0"/>
                    </a:p>
                  </a:txBody>
                  <a:tcPr/>
                </a:tc>
                <a:extLst>
                  <a:ext uri="{0D108BD9-81ED-4DB2-BD59-A6C34878D82A}">
                    <a16:rowId xmlns:a16="http://schemas.microsoft.com/office/drawing/2014/main" val="10000"/>
                  </a:ext>
                </a:extLst>
              </a:tr>
              <a:tr h="2475063">
                <a:tc>
                  <a:txBody>
                    <a:bodyPr/>
                    <a:lstStyle/>
                    <a:p>
                      <a:endParaRPr lang="en-US" sz="1800" dirty="0"/>
                    </a:p>
                    <a:p>
                      <a:pPr lvl="0"/>
                      <a:r>
                        <a:rPr lang="en-US" sz="1800" u="none" strike="noStrike" kern="1200" baseline="0" dirty="0" err="1"/>
                        <a:t>var</a:t>
                      </a:r>
                      <a:r>
                        <a:rPr lang="en-US" sz="1800" u="none" strike="noStrike" kern="1200" baseline="0" dirty="0"/>
                        <a:t> </a:t>
                      </a:r>
                      <a:r>
                        <a:rPr lang="en-US" sz="1800" u="none" strike="noStrike" kern="1200" baseline="0" dirty="0" err="1"/>
                        <a:t>obj</a:t>
                      </a:r>
                      <a:r>
                        <a:rPr lang="en-US" sz="1800" u="none" strike="noStrike" kern="1200" baseline="0" dirty="0"/>
                        <a:t> = { </a:t>
                      </a:r>
                    </a:p>
                    <a:p>
                      <a:pPr lvl="0"/>
                      <a:r>
                        <a:rPr lang="en-US" sz="1800" u="none" strike="noStrike" kern="1200" baseline="0" dirty="0" err="1"/>
                        <a:t>monAttribut</a:t>
                      </a:r>
                      <a:r>
                        <a:rPr lang="en-US" sz="1800" u="none" strike="noStrike" kern="1200" baseline="0" dirty="0"/>
                        <a:t>: "</a:t>
                      </a:r>
                      <a:r>
                        <a:rPr lang="en-US" sz="1800" u="none" strike="noStrike" kern="1200" baseline="0" dirty="0" err="1"/>
                        <a:t>valeur</a:t>
                      </a:r>
                      <a:r>
                        <a:rPr lang="en-US" sz="1800" u="none" strike="noStrike" kern="1200" baseline="0" dirty="0"/>
                        <a:t>", </a:t>
                      </a:r>
                    </a:p>
                    <a:p>
                      <a:pPr lvl="0"/>
                      <a:r>
                        <a:rPr lang="en-US" sz="1800" u="none" strike="noStrike" kern="1200" baseline="0" dirty="0" err="1"/>
                        <a:t>maMethode</a:t>
                      </a:r>
                      <a:r>
                        <a:rPr lang="en-US" sz="1800" u="none" strike="noStrike" kern="1200" baseline="0" dirty="0"/>
                        <a:t>: function(p) </a:t>
                      </a:r>
                    </a:p>
                    <a:p>
                      <a:pPr lvl="0"/>
                      <a:r>
                        <a:rPr lang="en-US" sz="1800" u="none" strike="noStrike" kern="1200" baseline="0" dirty="0"/>
                        <a:t>{ alert("</a:t>
                      </a:r>
                      <a:r>
                        <a:rPr lang="en-US" sz="1800" u="none" strike="noStrike" kern="1200" baseline="0" dirty="0" err="1"/>
                        <a:t>parametre</a:t>
                      </a:r>
                      <a:r>
                        <a:rPr lang="en-US" sz="1800" u="none" strike="noStrike" kern="1200" baseline="0" dirty="0"/>
                        <a:t> : " + p);} </a:t>
                      </a:r>
                    </a:p>
                    <a:p>
                      <a:pPr lvl="0"/>
                      <a:r>
                        <a:rPr lang="en-US" sz="1800" u="none" strike="noStrike" kern="1200" baseline="0" dirty="0"/>
                        <a:t>}; </a:t>
                      </a:r>
                    </a:p>
                    <a:p>
                      <a:pPr lvl="0"/>
                      <a:r>
                        <a:rPr lang="en-US" sz="1800" u="none" strike="noStrike" kern="1200" baseline="0" dirty="0"/>
                        <a:t>alert(</a:t>
                      </a:r>
                      <a:r>
                        <a:rPr lang="en-US" sz="1800" u="none" strike="noStrike" kern="1200" baseline="0" dirty="0" err="1"/>
                        <a:t>obj.monAttribut</a:t>
                      </a:r>
                      <a:r>
                        <a:rPr lang="en-US" sz="1800" u="none" strike="noStrike" kern="1200" baseline="0" dirty="0"/>
                        <a:t>); </a:t>
                      </a:r>
                    </a:p>
                    <a:p>
                      <a:pPr lvl="0"/>
                      <a:r>
                        <a:rPr lang="en-US" sz="1800" u="none" strike="noStrike" kern="1200" baseline="0" dirty="0" err="1"/>
                        <a:t>obj.maMethode</a:t>
                      </a:r>
                      <a:r>
                        <a:rPr lang="en-US" sz="1800" u="none" strike="noStrike" kern="1200" baseline="0" dirty="0"/>
                        <a:t>("test"); </a:t>
                      </a:r>
                      <a:endParaRPr lang="en-US" sz="1800" u="none" strike="noStrike" kern="1200" baseline="0" dirty="0">
                        <a:solidFill>
                          <a:srgbClr val="C00000"/>
                        </a:solidFill>
                      </a:endParaRPr>
                    </a:p>
                  </a:txBody>
                  <a:tcPr/>
                </a:tc>
                <a:tc>
                  <a:txBody>
                    <a:bodyPr/>
                    <a:lstStyle/>
                    <a:p>
                      <a:r>
                        <a:rPr lang="en-US" sz="1800" u="none" strike="noStrike" kern="1200" baseline="0" dirty="0" err="1"/>
                        <a:t>var</a:t>
                      </a:r>
                      <a:r>
                        <a:rPr lang="en-US" sz="1800" u="none" strike="noStrike" kern="1200" baseline="0" dirty="0"/>
                        <a:t> </a:t>
                      </a:r>
                      <a:r>
                        <a:rPr lang="en-US" sz="1800" u="none" strike="noStrike" kern="1200" baseline="0" dirty="0" err="1"/>
                        <a:t>obj</a:t>
                      </a:r>
                      <a:r>
                        <a:rPr lang="en-US" sz="1800" u="none" strike="noStrike" kern="1200" baseline="0" dirty="0"/>
                        <a:t> = { </a:t>
                      </a:r>
                    </a:p>
                    <a:p>
                      <a:r>
                        <a:rPr lang="en-US" sz="1800" u="none" strike="noStrike" kern="1200" baseline="0" dirty="0" err="1"/>
                        <a:t>monAttribut</a:t>
                      </a:r>
                      <a:r>
                        <a:rPr lang="en-US" sz="1800" u="none" strike="noStrike" kern="1200" baseline="0" dirty="0"/>
                        <a:t>: "</a:t>
                      </a:r>
                      <a:r>
                        <a:rPr lang="en-US" sz="1800" u="none" strike="noStrike" kern="1200" baseline="0" dirty="0" err="1"/>
                        <a:t>valeur</a:t>
                      </a:r>
                      <a:r>
                        <a:rPr lang="en-US" sz="1800" u="none" strike="noStrike" kern="1200" baseline="0" dirty="0"/>
                        <a:t>", </a:t>
                      </a:r>
                    </a:p>
                    <a:p>
                      <a:r>
                        <a:rPr lang="en-US" sz="1800" u="none" strike="noStrike" kern="1200" baseline="0" dirty="0" err="1"/>
                        <a:t>maMethode</a:t>
                      </a:r>
                      <a:r>
                        <a:rPr lang="en-US" sz="1800" u="none" strike="noStrike" kern="1200" baseline="0" dirty="0"/>
                        <a:t>: function(p) { alert("</a:t>
                      </a:r>
                      <a:r>
                        <a:rPr lang="en-US" sz="1800" u="none" strike="noStrike" kern="1200" baseline="0" dirty="0" err="1"/>
                        <a:t>parametre</a:t>
                      </a:r>
                      <a:r>
                        <a:rPr lang="en-US" sz="1800" u="none" strike="noStrike" kern="1200" baseline="0" dirty="0"/>
                        <a:t> : " + p);} </a:t>
                      </a:r>
                    </a:p>
                    <a:p>
                      <a:r>
                        <a:rPr lang="en-US" sz="1800" u="none" strike="noStrike" kern="1200" baseline="0" dirty="0"/>
                        <a:t>}; </a:t>
                      </a:r>
                    </a:p>
                    <a:p>
                      <a:r>
                        <a:rPr lang="en-US" sz="1800" b="1" u="none" strike="noStrike" kern="1200" baseline="0" dirty="0" err="1"/>
                        <a:t>var</a:t>
                      </a:r>
                      <a:r>
                        <a:rPr lang="en-US" sz="1800" b="1" u="none" strike="noStrike" kern="1200" baseline="0" dirty="0"/>
                        <a:t> obj2=</a:t>
                      </a:r>
                      <a:r>
                        <a:rPr lang="en-US" sz="1800" b="1" u="none" strike="noStrike" kern="1200" baseline="0" dirty="0" err="1"/>
                        <a:t>Object.create</a:t>
                      </a:r>
                      <a:r>
                        <a:rPr lang="en-US" sz="1800" b="1" u="none" strike="noStrike" kern="1200" baseline="0" dirty="0"/>
                        <a:t>(</a:t>
                      </a:r>
                      <a:r>
                        <a:rPr lang="en-US" sz="1800" b="1" u="none" strike="noStrike" kern="1200" baseline="0" dirty="0" err="1"/>
                        <a:t>obj</a:t>
                      </a:r>
                      <a:r>
                        <a:rPr lang="en-US" sz="1800" b="1" u="none" strike="noStrike" kern="1200" baseline="0" dirty="0"/>
                        <a:t>); </a:t>
                      </a:r>
                    </a:p>
                    <a:p>
                      <a:r>
                        <a:rPr lang="en-US" sz="1800" u="none" strike="noStrike" kern="1200" baseline="0" dirty="0"/>
                        <a:t>alert(obj2.monAttribut); </a:t>
                      </a:r>
                      <a:endParaRPr lang="en-US" sz="1800" u="none" strike="noStrike" kern="1200" baseline="0" dirty="0">
                        <a:solidFill>
                          <a:srgbClr val="C00000"/>
                        </a:solidFill>
                      </a:endParaRPr>
                    </a:p>
                  </a:txBody>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nvPr>
        </p:nvGraphicFramePr>
        <p:xfrm>
          <a:off x="1676400" y="1697028"/>
          <a:ext cx="8839200" cy="1432560"/>
        </p:xfrm>
        <a:graphic>
          <a:graphicData uri="http://schemas.openxmlformats.org/drawingml/2006/table">
            <a:tbl>
              <a:tblPr firstRow="1" bandRow="1">
                <a:tableStyleId>{F5AB1C69-6EDB-4FF4-983F-18BD219EF322}</a:tableStyleId>
              </a:tblPr>
              <a:tblGrid>
                <a:gridCol w="8839200">
                  <a:extLst>
                    <a:ext uri="{9D8B030D-6E8A-4147-A177-3AD203B41FA5}">
                      <a16:colId xmlns:a16="http://schemas.microsoft.com/office/drawing/2014/main" val="20000"/>
                    </a:ext>
                  </a:extLst>
                </a:gridCol>
              </a:tblGrid>
              <a:tr h="423251">
                <a:tc>
                  <a:txBody>
                    <a:bodyPr/>
                    <a:lstStyle/>
                    <a:p>
                      <a:r>
                        <a:rPr lang="en-US" sz="2200" dirty="0" err="1">
                          <a:solidFill>
                            <a:schemeClr val="tx1"/>
                          </a:solidFill>
                        </a:rPr>
                        <a:t>Création</a:t>
                      </a:r>
                      <a:r>
                        <a:rPr lang="en-US" sz="2200" dirty="0">
                          <a:solidFill>
                            <a:schemeClr val="tx1"/>
                          </a:solidFill>
                        </a:rPr>
                        <a:t> d'un objet </a:t>
                      </a:r>
                    </a:p>
                  </a:txBody>
                  <a:tcPr>
                    <a:solidFill>
                      <a:schemeClr val="accent5">
                        <a:lumMod val="40000"/>
                        <a:lumOff val="60000"/>
                      </a:schemeClr>
                    </a:solidFill>
                  </a:tcPr>
                </a:tc>
                <a:extLst>
                  <a:ext uri="{0D108BD9-81ED-4DB2-BD59-A6C34878D82A}">
                    <a16:rowId xmlns:a16="http://schemas.microsoft.com/office/drawing/2014/main" val="10000"/>
                  </a:ext>
                </a:extLst>
              </a:tr>
              <a:tr h="1003920">
                <a:tc>
                  <a:txBody>
                    <a:bodyPr/>
                    <a:lstStyle/>
                    <a:p>
                      <a:pPr marL="457200" indent="-457200" algn="l" defTabSz="914400">
                        <a:buClr>
                          <a:schemeClr val="tx2"/>
                        </a:buClr>
                        <a:buFont typeface="Symbol" panose="05050102010706020507" pitchFamily="18" charset="2"/>
                        <a:buChar char="·"/>
                      </a:pPr>
                      <a:r>
                        <a:rPr lang="fr-FR" sz="2000" noProof="0" dirty="0">
                          <a:solidFill>
                            <a:schemeClr val="dk1"/>
                          </a:solidFill>
                          <a:latin typeface="+mn-lt"/>
                          <a:ea typeface="+mn-ea"/>
                          <a:cs typeface="+mn-cs"/>
                        </a:rPr>
                        <a:t>Similaire</a:t>
                      </a:r>
                      <a:r>
                        <a:rPr lang="en-US" sz="2000" dirty="0">
                          <a:solidFill>
                            <a:schemeClr val="dk1"/>
                          </a:solidFill>
                          <a:latin typeface="+mn-lt"/>
                          <a:ea typeface="+mn-ea"/>
                          <a:cs typeface="+mn-cs"/>
                        </a:rPr>
                        <a:t> aux tableaux </a:t>
                      </a:r>
                      <a:r>
                        <a:rPr lang="fr-FR" sz="2000" noProof="0" dirty="0">
                          <a:solidFill>
                            <a:schemeClr val="dk1"/>
                          </a:solidFill>
                          <a:latin typeface="+mn-lt"/>
                          <a:ea typeface="+mn-ea"/>
                          <a:cs typeface="+mn-cs"/>
                        </a:rPr>
                        <a:t>associatifs</a:t>
                      </a:r>
                      <a:r>
                        <a:rPr lang="en-US" sz="2000" dirty="0">
                          <a:solidFill>
                            <a:schemeClr val="dk1"/>
                          </a:solidFill>
                          <a:latin typeface="+mn-lt"/>
                          <a:ea typeface="+mn-ea"/>
                          <a:cs typeface="+mn-cs"/>
                        </a:rPr>
                        <a:t> </a:t>
                      </a:r>
                    </a:p>
                    <a:p>
                      <a:pPr marL="457200" indent="-457200" algn="l" defTabSz="914400">
                        <a:buClr>
                          <a:schemeClr val="tx2"/>
                        </a:buClr>
                        <a:buFont typeface="Symbol" panose="05050102010706020507" pitchFamily="18" charset="2"/>
                        <a:buChar char="·"/>
                      </a:pPr>
                      <a:r>
                        <a:rPr lang="fr-FR" sz="2000" noProof="0" dirty="0">
                          <a:solidFill>
                            <a:schemeClr val="dk1"/>
                          </a:solidFill>
                          <a:latin typeface="+mn-lt"/>
                          <a:ea typeface="+mn-ea"/>
                          <a:cs typeface="+mn-cs"/>
                        </a:rPr>
                        <a:t>Séparation</a:t>
                      </a:r>
                      <a:r>
                        <a:rPr lang="en-US" sz="2000" dirty="0">
                          <a:solidFill>
                            <a:schemeClr val="dk1"/>
                          </a:solidFill>
                          <a:latin typeface="+mn-lt"/>
                          <a:ea typeface="+mn-ea"/>
                          <a:cs typeface="+mn-cs"/>
                        </a:rPr>
                        <a:t> par des virgules "," </a:t>
                      </a:r>
                    </a:p>
                    <a:p>
                      <a:pPr marL="457200" indent="-457200" algn="l" defTabSz="914400">
                        <a:buClr>
                          <a:schemeClr val="tx2"/>
                        </a:buClr>
                        <a:buFont typeface="Symbol" panose="05050102010706020507" pitchFamily="18" charset="2"/>
                        <a:buChar char="·"/>
                      </a:pPr>
                      <a:r>
                        <a:rPr lang="fr-FR" sz="2000" dirty="0">
                          <a:solidFill>
                            <a:schemeClr val="dk1"/>
                          </a:solidFill>
                          <a:latin typeface="+mn-lt"/>
                          <a:ea typeface="+mn-ea"/>
                          <a:cs typeface="+mn-cs"/>
                        </a:rPr>
                        <a:t>On crée un seul objet </a:t>
                      </a:r>
                    </a:p>
                  </a:txBody>
                  <a:tcPr>
                    <a:solidFill>
                      <a:schemeClr val="bg1"/>
                    </a:solidFill>
                  </a:tcPr>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5E413F4F-04CA-4558-8AB5-F3B7EFCDE9F2}"/>
              </a:ext>
            </a:extLst>
          </p:cNvPr>
          <p:cNvSpPr txBox="1"/>
          <p:nvPr/>
        </p:nvSpPr>
        <p:spPr>
          <a:xfrm>
            <a:off x="1760481" y="137383"/>
            <a:ext cx="4607480" cy="594906"/>
          </a:xfrm>
          <a:prstGeom prst="rect">
            <a:avLst/>
          </a:prstGeom>
          <a:noFill/>
        </p:spPr>
        <p:txBody>
          <a:bodyPr wrap="square">
            <a:spAutoFit/>
          </a:bodyPr>
          <a:lstStyle/>
          <a:p>
            <a:r>
              <a:rPr lang="en-US" sz="3266" b="1" dirty="0">
                <a:solidFill>
                  <a:schemeClr val="bg1">
                    <a:lumMod val="50000"/>
                  </a:schemeClr>
                </a:solidFill>
              </a:rPr>
              <a:t>Objects</a:t>
            </a:r>
          </a:p>
        </p:txBody>
      </p:sp>
    </p:spTree>
    <p:extLst>
      <p:ext uri="{BB962C8B-B14F-4D97-AF65-F5344CB8AC3E}">
        <p14:creationId xmlns:p14="http://schemas.microsoft.com/office/powerpoint/2010/main" val="18372656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nvPr>
        </p:nvGraphicFramePr>
        <p:xfrm>
          <a:off x="1790700" y="762001"/>
          <a:ext cx="8496300" cy="5513673"/>
        </p:xfrm>
        <a:graphic>
          <a:graphicData uri="http://schemas.openxmlformats.org/drawingml/2006/table">
            <a:tbl>
              <a:tblPr firstRow="1" bandRow="1">
                <a:tableStyleId>{7DF18680-E054-41AD-8BC1-D1AEF772440D}</a:tableStyleId>
              </a:tblPr>
              <a:tblGrid>
                <a:gridCol w="4248150">
                  <a:extLst>
                    <a:ext uri="{9D8B030D-6E8A-4147-A177-3AD203B41FA5}">
                      <a16:colId xmlns:a16="http://schemas.microsoft.com/office/drawing/2014/main" val="20000"/>
                    </a:ext>
                  </a:extLst>
                </a:gridCol>
                <a:gridCol w="4248150">
                  <a:extLst>
                    <a:ext uri="{9D8B030D-6E8A-4147-A177-3AD203B41FA5}">
                      <a16:colId xmlns:a16="http://schemas.microsoft.com/office/drawing/2014/main" val="20001"/>
                    </a:ext>
                  </a:extLst>
                </a:gridCol>
              </a:tblGrid>
              <a:tr h="520029">
                <a:tc gridSpan="2">
                  <a:txBody>
                    <a:bodyPr/>
                    <a:lstStyle/>
                    <a:p>
                      <a:r>
                        <a:rPr lang="fr-FR" sz="2800" noProof="0" dirty="0"/>
                        <a:t>Création</a:t>
                      </a:r>
                      <a:r>
                        <a:rPr lang="en-US" sz="2800" dirty="0"/>
                        <a:t> d'un objet </a:t>
                      </a:r>
                    </a:p>
                  </a:txBody>
                  <a:tcPr/>
                </a:tc>
                <a:tc hMerge="1">
                  <a:txBody>
                    <a:bodyPr/>
                    <a:lstStyle/>
                    <a:p>
                      <a:endParaRPr lang="en-US"/>
                    </a:p>
                  </a:txBody>
                  <a:tcPr/>
                </a:tc>
                <a:extLst>
                  <a:ext uri="{0D108BD9-81ED-4DB2-BD59-A6C34878D82A}">
                    <a16:rowId xmlns:a16="http://schemas.microsoft.com/office/drawing/2014/main" val="10000"/>
                  </a:ext>
                </a:extLst>
              </a:tr>
              <a:tr h="1833447">
                <a:tc>
                  <a:txBody>
                    <a:bodyPr/>
                    <a:lstStyle/>
                    <a:p>
                      <a:pPr marL="0" indent="0">
                        <a:buFont typeface="Wingdings" pitchFamily="2" charset="2"/>
                        <a:buNone/>
                      </a:pPr>
                      <a:endParaRPr lang="en-US" sz="1600" u="none" strike="noStrike" kern="1200" baseline="0" dirty="0"/>
                    </a:p>
                    <a:p>
                      <a:r>
                        <a:rPr lang="en-US" sz="1600" b="1" u="none" strike="noStrike" kern="1200" baseline="0" dirty="0">
                          <a:solidFill>
                            <a:schemeClr val="dk1"/>
                          </a:solidFill>
                        </a:rPr>
                        <a:t>Example1</a:t>
                      </a:r>
                      <a:r>
                        <a:rPr lang="en-US" sz="1600" b="0" u="none" strike="noStrike" kern="1200" baseline="0" dirty="0">
                          <a:solidFill>
                            <a:schemeClr val="dk1"/>
                          </a:solidFill>
                        </a:rPr>
                        <a:t>:</a:t>
                      </a:r>
                    </a:p>
                    <a:p>
                      <a:r>
                        <a:rPr lang="en-US" sz="1600" b="0" u="none" strike="noStrike" kern="1200" baseline="0" dirty="0" err="1">
                          <a:solidFill>
                            <a:schemeClr val="dk1"/>
                          </a:solidFill>
                        </a:rPr>
                        <a:t>var</a:t>
                      </a:r>
                      <a:r>
                        <a:rPr lang="en-US" sz="1600" b="0" u="none" strike="noStrike" kern="1200" baseline="0" dirty="0">
                          <a:solidFill>
                            <a:schemeClr val="dk1"/>
                          </a:solidFill>
                        </a:rPr>
                        <a:t> person = new Object();</a:t>
                      </a:r>
                    </a:p>
                    <a:p>
                      <a:r>
                        <a:rPr lang="en-US" sz="1600" b="0" u="none" strike="noStrike" kern="1200" baseline="0" dirty="0">
                          <a:solidFill>
                            <a:schemeClr val="dk1"/>
                          </a:solidFill>
                        </a:rPr>
                        <a:t>person.name = "</a:t>
                      </a:r>
                      <a:r>
                        <a:rPr lang="en-US" sz="1600" b="0" u="none" strike="noStrike" kern="1200" baseline="0" dirty="0" err="1">
                          <a:solidFill>
                            <a:schemeClr val="dk1"/>
                          </a:solidFill>
                        </a:rPr>
                        <a:t>Julien</a:t>
                      </a:r>
                      <a:r>
                        <a:rPr lang="en-US" sz="1600" b="0" u="none" strike="noStrike" kern="1200" baseline="0" dirty="0">
                          <a:solidFill>
                            <a:schemeClr val="dk1"/>
                          </a:solidFill>
                        </a:rPr>
                        <a:t>";</a:t>
                      </a:r>
                    </a:p>
                    <a:p>
                      <a:r>
                        <a:rPr lang="en-US" sz="1600" b="0" u="none" strike="noStrike" kern="1200" baseline="0" dirty="0" err="1">
                          <a:solidFill>
                            <a:schemeClr val="dk1"/>
                          </a:solidFill>
                        </a:rPr>
                        <a:t>person.age</a:t>
                      </a:r>
                      <a:r>
                        <a:rPr lang="en-US" sz="1600" b="0" u="none" strike="noStrike" kern="1200" baseline="0" dirty="0">
                          <a:solidFill>
                            <a:schemeClr val="dk1"/>
                          </a:solidFill>
                        </a:rPr>
                        <a:t> = 23;</a:t>
                      </a:r>
                    </a:p>
                    <a:p>
                      <a:endParaRPr lang="en-US" sz="1600" b="0" i="0" u="none" strike="noStrike" kern="1200" baseline="0" dirty="0">
                        <a:solidFill>
                          <a:schemeClr val="dk1"/>
                        </a:solidFill>
                        <a:latin typeface="+mn-lt"/>
                        <a:ea typeface="+mn-ea"/>
                        <a:cs typeface="+mn-cs"/>
                      </a:endParaRPr>
                    </a:p>
                  </a:txBody>
                  <a:tcPr/>
                </a:tc>
                <a:tc>
                  <a:txBody>
                    <a:bodyPr/>
                    <a:lstStyle/>
                    <a:p>
                      <a:r>
                        <a:rPr lang="en-US" sz="1600" b="1" u="none" strike="noStrike" kern="1200" baseline="0" dirty="0">
                          <a:solidFill>
                            <a:schemeClr val="dk1"/>
                          </a:solidFill>
                        </a:rPr>
                        <a:t>Example 2: </a:t>
                      </a:r>
                    </a:p>
                    <a:p>
                      <a:r>
                        <a:rPr lang="en-US" sz="1600" b="0" u="none" strike="noStrike" kern="1200" baseline="0" dirty="0">
                          <a:solidFill>
                            <a:schemeClr val="dk1"/>
                          </a:solidFill>
                        </a:rPr>
                        <a:t>function </a:t>
                      </a:r>
                      <a:r>
                        <a:rPr lang="en-US" sz="1600" b="0" u="none" strike="noStrike" kern="1200" baseline="0" dirty="0" err="1">
                          <a:solidFill>
                            <a:schemeClr val="dk1"/>
                          </a:solidFill>
                        </a:rPr>
                        <a:t>personne</a:t>
                      </a:r>
                      <a:r>
                        <a:rPr lang="en-US" sz="1600" b="0" u="none" strike="noStrike" kern="1200" baseline="0" dirty="0">
                          <a:solidFill>
                            <a:schemeClr val="dk1"/>
                          </a:solidFill>
                        </a:rPr>
                        <a:t>(</a:t>
                      </a:r>
                      <a:r>
                        <a:rPr lang="en-US" sz="1600" b="0" u="none" strike="noStrike" kern="1200" baseline="0" dirty="0" err="1">
                          <a:solidFill>
                            <a:schemeClr val="dk1"/>
                          </a:solidFill>
                        </a:rPr>
                        <a:t>nom,prenom</a:t>
                      </a:r>
                      <a:r>
                        <a:rPr lang="en-US" sz="1600" b="0" u="none" strike="noStrike" kern="1200" baseline="0" dirty="0">
                          <a:solidFill>
                            <a:schemeClr val="dk1"/>
                          </a:solidFill>
                        </a:rPr>
                        <a:t>) {</a:t>
                      </a:r>
                    </a:p>
                    <a:p>
                      <a:r>
                        <a:rPr lang="en-US" sz="1600" b="0" u="none" strike="noStrike" kern="1200" baseline="0" dirty="0" err="1">
                          <a:solidFill>
                            <a:schemeClr val="dk1"/>
                          </a:solidFill>
                        </a:rPr>
                        <a:t>this.nom</a:t>
                      </a:r>
                      <a:r>
                        <a:rPr lang="en-US" sz="1600" b="0" u="none" strike="noStrike" kern="1200" baseline="0" dirty="0">
                          <a:solidFill>
                            <a:schemeClr val="dk1"/>
                          </a:solidFill>
                        </a:rPr>
                        <a:t> = nom;</a:t>
                      </a:r>
                    </a:p>
                    <a:p>
                      <a:r>
                        <a:rPr lang="en-US" sz="1600" b="0" u="none" strike="noStrike" kern="1200" baseline="0" dirty="0" err="1">
                          <a:solidFill>
                            <a:schemeClr val="dk1"/>
                          </a:solidFill>
                        </a:rPr>
                        <a:t>this.prenom</a:t>
                      </a:r>
                      <a:r>
                        <a:rPr lang="en-US" sz="1600" b="0" u="none" strike="noStrike" kern="1200" baseline="0" dirty="0">
                          <a:solidFill>
                            <a:schemeClr val="dk1"/>
                          </a:solidFill>
                        </a:rPr>
                        <a:t> = </a:t>
                      </a:r>
                      <a:r>
                        <a:rPr lang="en-US" sz="1600" b="0" u="none" strike="noStrike" kern="1200" baseline="0" dirty="0" err="1">
                          <a:solidFill>
                            <a:schemeClr val="dk1"/>
                          </a:solidFill>
                        </a:rPr>
                        <a:t>prenom</a:t>
                      </a:r>
                      <a:r>
                        <a:rPr lang="en-US" sz="1600" b="0" u="none" strike="noStrike" kern="1200" baseline="0" dirty="0">
                          <a:solidFill>
                            <a:schemeClr val="dk1"/>
                          </a:solidFill>
                        </a:rPr>
                        <a:t>;</a:t>
                      </a:r>
                    </a:p>
                    <a:p>
                      <a:r>
                        <a:rPr lang="en-US" sz="1600" b="0" u="none" strike="noStrike" kern="1200" baseline="0" dirty="0">
                          <a:solidFill>
                            <a:schemeClr val="dk1"/>
                          </a:solidFill>
                        </a:rPr>
                        <a:t>}</a:t>
                      </a:r>
                    </a:p>
                    <a:p>
                      <a:r>
                        <a:rPr lang="fr-FR" sz="1600" b="0" u="none" strike="noStrike" kern="1200" baseline="0" dirty="0">
                          <a:solidFill>
                            <a:schemeClr val="dk1"/>
                          </a:solidFill>
                        </a:rPr>
                        <a:t>p = new personne("</a:t>
                      </a:r>
                      <a:r>
                        <a:rPr lang="fr-FR" sz="1600" b="0" u="none" strike="noStrike" kern="1200" baseline="0" dirty="0" err="1">
                          <a:solidFill>
                            <a:schemeClr val="dk1"/>
                          </a:solidFill>
                        </a:rPr>
                        <a:t>Dupont","Jean</a:t>
                      </a:r>
                      <a:r>
                        <a:rPr lang="fr-FR" sz="1600" b="0" u="none" strike="noStrike" kern="1200" baseline="0" dirty="0">
                          <a:solidFill>
                            <a:schemeClr val="dk1"/>
                          </a:solidFill>
                        </a:rPr>
                        <a:t>")</a:t>
                      </a:r>
                    </a:p>
                    <a:p>
                      <a:endParaRPr lang="fr-FR" sz="16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1"/>
                  </a:ext>
                </a:extLst>
              </a:tr>
              <a:tr h="3160197">
                <a:tc>
                  <a:txBody>
                    <a:bodyPr/>
                    <a:lstStyle/>
                    <a:p>
                      <a:r>
                        <a:rPr lang="fr-FR" sz="1600" b="1" u="none" strike="noStrike" kern="1200" baseline="0" dirty="0" err="1">
                          <a:solidFill>
                            <a:schemeClr val="dk1"/>
                          </a:solidFill>
                        </a:rPr>
                        <a:t>Example</a:t>
                      </a:r>
                      <a:r>
                        <a:rPr lang="fr-FR" sz="1600" b="1" u="none" strike="noStrike" kern="1200" baseline="0" dirty="0">
                          <a:solidFill>
                            <a:schemeClr val="dk1"/>
                          </a:solidFill>
                        </a:rPr>
                        <a:t> 3:</a:t>
                      </a:r>
                    </a:p>
                    <a:p>
                      <a:r>
                        <a:rPr lang="en-US" sz="1600" b="0" u="none" strike="noStrike" kern="1200" baseline="0" dirty="0">
                          <a:solidFill>
                            <a:schemeClr val="dk1"/>
                          </a:solidFill>
                        </a:rPr>
                        <a:t>function bureau(</a:t>
                      </a:r>
                      <a:r>
                        <a:rPr lang="en-US" sz="1600" b="0" u="none" strike="noStrike" kern="1200" baseline="0" dirty="0" err="1">
                          <a:solidFill>
                            <a:schemeClr val="dk1"/>
                          </a:solidFill>
                        </a:rPr>
                        <a:t>numero,proprietaire</a:t>
                      </a:r>
                      <a:r>
                        <a:rPr lang="en-US" sz="1600" b="0" u="none" strike="noStrike" kern="1200" baseline="0" dirty="0">
                          <a:solidFill>
                            <a:schemeClr val="dk1"/>
                          </a:solidFill>
                        </a:rPr>
                        <a:t>) {</a:t>
                      </a:r>
                    </a:p>
                    <a:p>
                      <a:r>
                        <a:rPr lang="en-US" sz="1600" b="0" u="none" strike="noStrike" kern="1200" baseline="0" dirty="0" err="1">
                          <a:solidFill>
                            <a:schemeClr val="dk1"/>
                          </a:solidFill>
                        </a:rPr>
                        <a:t>this.numero</a:t>
                      </a:r>
                      <a:r>
                        <a:rPr lang="en-US" sz="1600" b="0" u="none" strike="noStrike" kern="1200" baseline="0" dirty="0">
                          <a:solidFill>
                            <a:schemeClr val="dk1"/>
                          </a:solidFill>
                        </a:rPr>
                        <a:t> = </a:t>
                      </a:r>
                      <a:r>
                        <a:rPr lang="en-US" sz="1600" b="0" u="none" strike="noStrike" kern="1200" baseline="0" dirty="0" err="1">
                          <a:solidFill>
                            <a:schemeClr val="dk1"/>
                          </a:solidFill>
                        </a:rPr>
                        <a:t>numero</a:t>
                      </a:r>
                      <a:endParaRPr lang="en-US" sz="1600" b="0" u="none" strike="noStrike" kern="1200" baseline="0" dirty="0">
                        <a:solidFill>
                          <a:schemeClr val="dk1"/>
                        </a:solidFill>
                      </a:endParaRPr>
                    </a:p>
                    <a:p>
                      <a:r>
                        <a:rPr lang="en-US" sz="1600" b="0" u="none" strike="noStrike" kern="1200" baseline="0" dirty="0" err="1">
                          <a:solidFill>
                            <a:schemeClr val="dk1"/>
                          </a:solidFill>
                        </a:rPr>
                        <a:t>this.proprietaire</a:t>
                      </a:r>
                      <a:r>
                        <a:rPr lang="en-US" sz="1600" b="0" u="none" strike="noStrike" kern="1200" baseline="0" dirty="0">
                          <a:solidFill>
                            <a:schemeClr val="dk1"/>
                          </a:solidFill>
                        </a:rPr>
                        <a:t> = </a:t>
                      </a:r>
                      <a:r>
                        <a:rPr lang="en-US" sz="1600" b="0" u="none" strike="noStrike" kern="1200" baseline="0" dirty="0" err="1">
                          <a:solidFill>
                            <a:schemeClr val="dk1"/>
                          </a:solidFill>
                        </a:rPr>
                        <a:t>proprietaire</a:t>
                      </a:r>
                      <a:endParaRPr lang="en-US" sz="1600" b="0" u="none" strike="noStrike" kern="1200" baseline="0" dirty="0">
                        <a:solidFill>
                          <a:schemeClr val="dk1"/>
                        </a:solidFill>
                      </a:endParaRPr>
                    </a:p>
                    <a:p>
                      <a:r>
                        <a:rPr lang="en-US" sz="1600" b="0" u="none" strike="noStrike" kern="1200" baseline="0" dirty="0">
                          <a:solidFill>
                            <a:schemeClr val="dk1"/>
                          </a:solidFill>
                        </a:rPr>
                        <a:t>}</a:t>
                      </a:r>
                    </a:p>
                    <a:p>
                      <a:r>
                        <a:rPr lang="fr-FR" sz="1600" b="0" u="none" strike="noStrike" kern="1200" baseline="0" dirty="0">
                          <a:solidFill>
                            <a:schemeClr val="dk1"/>
                          </a:solidFill>
                        </a:rPr>
                        <a:t>p = new personne("</a:t>
                      </a:r>
                      <a:r>
                        <a:rPr lang="fr-FR" sz="1600" b="0" u="none" strike="noStrike" kern="1200" baseline="0" dirty="0" err="1">
                          <a:solidFill>
                            <a:schemeClr val="dk1"/>
                          </a:solidFill>
                        </a:rPr>
                        <a:t>Dupont","Jean</a:t>
                      </a:r>
                      <a:r>
                        <a:rPr lang="fr-FR" sz="1600" b="0" u="none" strike="noStrike" kern="1200" baseline="0" dirty="0">
                          <a:solidFill>
                            <a:schemeClr val="dk1"/>
                          </a:solidFill>
                        </a:rPr>
                        <a:t>");</a:t>
                      </a:r>
                    </a:p>
                    <a:p>
                      <a:r>
                        <a:rPr lang="en-US" sz="1600" b="0" u="none" strike="noStrike" kern="1200" baseline="0" dirty="0">
                          <a:solidFill>
                            <a:schemeClr val="dk1"/>
                          </a:solidFill>
                        </a:rPr>
                        <a:t>b = new bureau("117",p);</a:t>
                      </a:r>
                    </a:p>
                    <a:p>
                      <a:r>
                        <a:rPr lang="en-US" sz="1600" b="0" u="none" strike="noStrike" kern="1200" baseline="0" dirty="0" err="1">
                          <a:solidFill>
                            <a:schemeClr val="dk1"/>
                          </a:solidFill>
                        </a:rPr>
                        <a:t>document.writeln</a:t>
                      </a:r>
                      <a:r>
                        <a:rPr lang="en-US" sz="1600" b="0" u="none" strike="noStrike" kern="1200" baseline="0" dirty="0">
                          <a:solidFill>
                            <a:schemeClr val="dk1"/>
                          </a:solidFill>
                        </a:rPr>
                        <a:t>("&lt;P&gt;"+</a:t>
                      </a:r>
                      <a:r>
                        <a:rPr lang="en-US" sz="1600" b="0" u="none" strike="noStrike" kern="1200" baseline="0" dirty="0" err="1">
                          <a:solidFill>
                            <a:schemeClr val="dk1"/>
                          </a:solidFill>
                        </a:rPr>
                        <a:t>toutvoir</a:t>
                      </a:r>
                      <a:r>
                        <a:rPr lang="en-US" sz="1600" b="0" u="none" strike="noStrike" kern="1200" baseline="0" dirty="0">
                          <a:solidFill>
                            <a:schemeClr val="dk1"/>
                          </a:solidFill>
                        </a:rPr>
                        <a:t>(</a:t>
                      </a:r>
                      <a:r>
                        <a:rPr lang="en-US" sz="1600" b="0" u="none" strike="noStrike" kern="1200" baseline="0" dirty="0" err="1">
                          <a:solidFill>
                            <a:schemeClr val="dk1"/>
                          </a:solidFill>
                        </a:rPr>
                        <a:t>p,"p</a:t>
                      </a:r>
                      <a:r>
                        <a:rPr lang="en-US" sz="1600" b="0" u="none" strike="noStrike" kern="1200" baseline="0" dirty="0">
                          <a:solidFill>
                            <a:schemeClr val="dk1"/>
                          </a:solidFill>
                        </a:rPr>
                        <a:t>"));</a:t>
                      </a:r>
                    </a:p>
                    <a:p>
                      <a:r>
                        <a:rPr lang="en-US" sz="1600" b="0" u="none" strike="noStrike" kern="1200" baseline="0" dirty="0" err="1">
                          <a:solidFill>
                            <a:schemeClr val="dk1"/>
                          </a:solidFill>
                        </a:rPr>
                        <a:t>document.writeln</a:t>
                      </a:r>
                      <a:r>
                        <a:rPr lang="en-US" sz="1600" b="0" u="none" strike="noStrike" kern="1200" baseline="0" dirty="0">
                          <a:solidFill>
                            <a:schemeClr val="dk1"/>
                          </a:solidFill>
                        </a:rPr>
                        <a:t>("&lt;P&gt;"+</a:t>
                      </a:r>
                      <a:r>
                        <a:rPr lang="en-US" sz="1600" b="0" u="none" strike="noStrike" kern="1200" baseline="0" dirty="0" err="1">
                          <a:solidFill>
                            <a:schemeClr val="dk1"/>
                          </a:solidFill>
                        </a:rPr>
                        <a:t>toutvoir</a:t>
                      </a:r>
                      <a:r>
                        <a:rPr lang="en-US" sz="1600" b="0" u="none" strike="noStrike" kern="1200" baseline="0" dirty="0">
                          <a:solidFill>
                            <a:schemeClr val="dk1"/>
                          </a:solidFill>
                        </a:rPr>
                        <a:t>(</a:t>
                      </a:r>
                      <a:r>
                        <a:rPr lang="en-US" sz="1600" b="0" u="none" strike="noStrike" kern="1200" baseline="0" dirty="0" err="1">
                          <a:solidFill>
                            <a:schemeClr val="dk1"/>
                          </a:solidFill>
                        </a:rPr>
                        <a:t>b,"b</a:t>
                      </a:r>
                      <a:r>
                        <a:rPr lang="en-US" sz="1600" b="0" u="none" strike="noStrike" kern="1200" baseline="0" dirty="0">
                          <a:solidFill>
                            <a:schemeClr val="dk1"/>
                          </a:solidFill>
                        </a:rPr>
                        <a:t>"));</a:t>
                      </a:r>
                      <a:endParaRPr lang="fr-FR" sz="1600" b="0" u="none" strike="noStrike" kern="1200" baseline="0" dirty="0">
                        <a:solidFill>
                          <a:schemeClr val="dk1"/>
                        </a:solidFill>
                      </a:endParaRPr>
                    </a:p>
                    <a:p>
                      <a:endParaRPr lang="fr-FR" sz="1600" b="0" i="0" u="none" strike="noStrike" kern="1200" baseline="0" dirty="0">
                        <a:solidFill>
                          <a:schemeClr val="dk1"/>
                        </a:solidFill>
                        <a:latin typeface="+mn-lt"/>
                        <a:ea typeface="+mn-ea"/>
                        <a:cs typeface="+mn-cs"/>
                      </a:endParaRPr>
                    </a:p>
                  </a:txBody>
                  <a:tcPr/>
                </a:tc>
                <a:tc>
                  <a:txBody>
                    <a:bodyPr/>
                    <a:lstStyle/>
                    <a:p>
                      <a:r>
                        <a:rPr lang="fr-FR" sz="1800" b="0" u="none" strike="noStrike" kern="1200" baseline="0" dirty="0" err="1">
                          <a:solidFill>
                            <a:schemeClr val="dk1"/>
                          </a:solidFill>
                        </a:rPr>
                        <a:t>Example</a:t>
                      </a:r>
                      <a:r>
                        <a:rPr lang="fr-FR" sz="1800" b="0" u="none" strike="noStrike" kern="1200" baseline="0" dirty="0">
                          <a:solidFill>
                            <a:schemeClr val="dk1"/>
                          </a:solidFill>
                        </a:rPr>
                        <a:t> 4</a:t>
                      </a:r>
                    </a:p>
                    <a:p>
                      <a:endParaRPr lang="fr-FR" sz="1800" b="0" u="none" strike="noStrike" kern="1200" baseline="0" dirty="0">
                        <a:solidFill>
                          <a:schemeClr val="dk1"/>
                        </a:solidFill>
                      </a:endParaRPr>
                    </a:p>
                    <a:p>
                      <a:r>
                        <a:rPr lang="fr-FR" sz="1800" b="0" u="none" strike="noStrike" kern="1200" baseline="0" dirty="0">
                          <a:solidFill>
                            <a:schemeClr val="dk1"/>
                          </a:solidFill>
                        </a:rPr>
                        <a:t>p = new personne("</a:t>
                      </a:r>
                      <a:r>
                        <a:rPr lang="fr-FR" sz="1800" b="0" u="none" strike="noStrike" kern="1200" baseline="0" dirty="0" err="1">
                          <a:solidFill>
                            <a:schemeClr val="dk1"/>
                          </a:solidFill>
                        </a:rPr>
                        <a:t>Dupont","Jean</a:t>
                      </a:r>
                      <a:r>
                        <a:rPr lang="fr-FR" sz="1800" b="0" u="none" strike="noStrike" kern="1200" baseline="0" dirty="0">
                          <a:solidFill>
                            <a:schemeClr val="dk1"/>
                          </a:solidFill>
                        </a:rPr>
                        <a:t>");</a:t>
                      </a:r>
                    </a:p>
                    <a:p>
                      <a:r>
                        <a:rPr lang="en-US" sz="1800" b="0" u="none" strike="noStrike" kern="1200" baseline="0" dirty="0">
                          <a:solidFill>
                            <a:schemeClr val="dk1"/>
                          </a:solidFill>
                        </a:rPr>
                        <a:t>b = new bureau("117",p);</a:t>
                      </a:r>
                    </a:p>
                    <a:p>
                      <a:r>
                        <a:rPr lang="en-US" sz="1800" b="0" u="none" strike="noStrike" kern="1200" baseline="0" dirty="0" err="1">
                          <a:solidFill>
                            <a:schemeClr val="dk1"/>
                          </a:solidFill>
                        </a:rPr>
                        <a:t>document.writeln</a:t>
                      </a:r>
                      <a:r>
                        <a:rPr lang="en-US" sz="1800" b="0" u="none" strike="noStrike" kern="1200" baseline="0" dirty="0">
                          <a:solidFill>
                            <a:schemeClr val="dk1"/>
                          </a:solidFill>
                        </a:rPr>
                        <a:t>("&lt;P&gt;"+</a:t>
                      </a:r>
                      <a:r>
                        <a:rPr lang="en-US" sz="1800" b="0" u="none" strike="noStrike" kern="1200" baseline="0" dirty="0" err="1">
                          <a:solidFill>
                            <a:schemeClr val="dk1"/>
                          </a:solidFill>
                        </a:rPr>
                        <a:t>toutvoir</a:t>
                      </a:r>
                      <a:r>
                        <a:rPr lang="en-US" sz="1800" b="0" u="none" strike="noStrike" kern="1200" baseline="0" dirty="0">
                          <a:solidFill>
                            <a:schemeClr val="dk1"/>
                          </a:solidFill>
                        </a:rPr>
                        <a:t>(</a:t>
                      </a:r>
                      <a:r>
                        <a:rPr lang="en-US" sz="1800" b="0" u="none" strike="noStrike" kern="1200" baseline="0" dirty="0" err="1">
                          <a:solidFill>
                            <a:schemeClr val="dk1"/>
                          </a:solidFill>
                        </a:rPr>
                        <a:t>p,"p</a:t>
                      </a:r>
                      <a:r>
                        <a:rPr lang="en-US" sz="1800" b="0" u="none" strike="noStrike" kern="1200" baseline="0" dirty="0">
                          <a:solidFill>
                            <a:schemeClr val="dk1"/>
                          </a:solidFill>
                        </a:rPr>
                        <a:t>"));</a:t>
                      </a:r>
                    </a:p>
                    <a:p>
                      <a:r>
                        <a:rPr lang="en-US" sz="1800" b="0" u="none" strike="noStrike" kern="1200" baseline="0" dirty="0" err="1">
                          <a:solidFill>
                            <a:schemeClr val="dk1"/>
                          </a:solidFill>
                        </a:rPr>
                        <a:t>document.writeln</a:t>
                      </a:r>
                      <a:r>
                        <a:rPr lang="en-US" sz="1800" b="0" u="none" strike="noStrike" kern="1200" baseline="0" dirty="0">
                          <a:solidFill>
                            <a:schemeClr val="dk1"/>
                          </a:solidFill>
                        </a:rPr>
                        <a:t>("&lt;P&gt;"+</a:t>
                      </a:r>
                      <a:r>
                        <a:rPr lang="en-US" sz="1800" b="0" u="none" strike="noStrike" kern="1200" baseline="0" dirty="0" err="1">
                          <a:solidFill>
                            <a:schemeClr val="dk1"/>
                          </a:solidFill>
                        </a:rPr>
                        <a:t>toutvoir</a:t>
                      </a:r>
                      <a:r>
                        <a:rPr lang="en-US" sz="1800" b="0" u="none" strike="noStrike" kern="1200" baseline="0" dirty="0">
                          <a:solidFill>
                            <a:schemeClr val="dk1"/>
                          </a:solidFill>
                        </a:rPr>
                        <a:t>(</a:t>
                      </a:r>
                      <a:r>
                        <a:rPr lang="en-US" sz="1800" b="0" u="none" strike="noStrike" kern="1200" baseline="0" dirty="0" err="1">
                          <a:solidFill>
                            <a:schemeClr val="dk1"/>
                          </a:solidFill>
                        </a:rPr>
                        <a:t>b,"b</a:t>
                      </a:r>
                      <a:r>
                        <a:rPr lang="en-US" sz="1800" b="0" u="none" strike="noStrike" kern="1200" baseline="0" dirty="0">
                          <a:solidFill>
                            <a:schemeClr val="dk1"/>
                          </a:solidFill>
                        </a:rPr>
                        <a:t>"));</a:t>
                      </a:r>
                    </a:p>
                    <a:p>
                      <a:r>
                        <a:rPr lang="fr-FR" sz="1800" b="0" u="none" strike="noStrike" kern="1200" baseline="0" dirty="0">
                          <a:solidFill>
                            <a:schemeClr val="dk1"/>
                          </a:solidFill>
                        </a:rPr>
                        <a:t>p2 = new personne("</a:t>
                      </a:r>
                      <a:r>
                        <a:rPr lang="fr-FR" sz="1800" b="0" u="none" strike="noStrike" kern="1200" baseline="0" dirty="0" err="1">
                          <a:solidFill>
                            <a:schemeClr val="dk1"/>
                          </a:solidFill>
                        </a:rPr>
                        <a:t>Durand","Jeanne</a:t>
                      </a:r>
                      <a:r>
                        <a:rPr lang="fr-FR" sz="1800" b="0" u="none" strike="noStrike" kern="1200" baseline="0" dirty="0">
                          <a:solidFill>
                            <a:schemeClr val="dk1"/>
                          </a:solidFill>
                        </a:rPr>
                        <a:t>");</a:t>
                      </a:r>
                    </a:p>
                    <a:p>
                      <a:r>
                        <a:rPr lang="en-US" sz="1800" b="0" u="none" strike="noStrike" kern="1200" baseline="0" dirty="0">
                          <a:solidFill>
                            <a:schemeClr val="dk1"/>
                          </a:solidFill>
                        </a:rPr>
                        <a:t>p2.sexe = "F";</a:t>
                      </a:r>
                      <a:endParaRPr lang="fr-FR" sz="16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2"/>
                  </a:ext>
                </a:extLst>
              </a:tr>
            </a:tbl>
          </a:graphicData>
        </a:graphic>
      </p:graphicFrame>
      <p:sp>
        <p:nvSpPr>
          <p:cNvPr id="7" name="TextBox 6">
            <a:extLst>
              <a:ext uri="{FF2B5EF4-FFF2-40B4-BE49-F238E27FC236}">
                <a16:creationId xmlns:a16="http://schemas.microsoft.com/office/drawing/2014/main" id="{0D851DBE-0FF9-407A-88CF-391B9CF3EA26}"/>
              </a:ext>
            </a:extLst>
          </p:cNvPr>
          <p:cNvSpPr txBox="1"/>
          <p:nvPr/>
        </p:nvSpPr>
        <p:spPr>
          <a:xfrm>
            <a:off x="1790700" y="175662"/>
            <a:ext cx="4571415" cy="594906"/>
          </a:xfrm>
          <a:prstGeom prst="rect">
            <a:avLst/>
          </a:prstGeom>
          <a:noFill/>
        </p:spPr>
        <p:txBody>
          <a:bodyPr wrap="square">
            <a:spAutoFit/>
          </a:bodyPr>
          <a:lstStyle/>
          <a:p>
            <a:r>
              <a:rPr lang="en-US" sz="3266" b="1" dirty="0">
                <a:solidFill>
                  <a:schemeClr val="bg1">
                    <a:lumMod val="50000"/>
                  </a:schemeClr>
                </a:solidFill>
              </a:rPr>
              <a:t>Objects</a:t>
            </a:r>
          </a:p>
        </p:txBody>
      </p:sp>
    </p:spTree>
    <p:extLst>
      <p:ext uri="{BB962C8B-B14F-4D97-AF65-F5344CB8AC3E}">
        <p14:creationId xmlns:p14="http://schemas.microsoft.com/office/powerpoint/2010/main" val="32305971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nvPr>
        </p:nvGraphicFramePr>
        <p:xfrm>
          <a:off x="1790700" y="762002"/>
          <a:ext cx="8496300" cy="5183469"/>
        </p:xfrm>
        <a:graphic>
          <a:graphicData uri="http://schemas.openxmlformats.org/drawingml/2006/table">
            <a:tbl>
              <a:tblPr firstRow="1" bandRow="1">
                <a:tableStyleId>{7DF18680-E054-41AD-8BC1-D1AEF772440D}</a:tableStyleId>
              </a:tblPr>
              <a:tblGrid>
                <a:gridCol w="8496300">
                  <a:extLst>
                    <a:ext uri="{9D8B030D-6E8A-4147-A177-3AD203B41FA5}">
                      <a16:colId xmlns:a16="http://schemas.microsoft.com/office/drawing/2014/main" val="20000"/>
                    </a:ext>
                  </a:extLst>
                </a:gridCol>
              </a:tblGrid>
              <a:tr h="520029">
                <a:tc>
                  <a:txBody>
                    <a:bodyPr/>
                    <a:lstStyle/>
                    <a:p>
                      <a:r>
                        <a:rPr lang="en-US" sz="2800" dirty="0"/>
                        <a:t>Example :</a:t>
                      </a:r>
                    </a:p>
                  </a:txBody>
                  <a:tcPr/>
                </a:tc>
                <a:extLst>
                  <a:ext uri="{0D108BD9-81ED-4DB2-BD59-A6C34878D82A}">
                    <a16:rowId xmlns:a16="http://schemas.microsoft.com/office/drawing/2014/main" val="10000"/>
                  </a:ext>
                </a:extLst>
              </a:tr>
              <a:tr h="4663440">
                <a:tc>
                  <a:txBody>
                    <a:bodyPr/>
                    <a:lstStyle/>
                    <a:p>
                      <a:pPr algn="l"/>
                      <a:r>
                        <a:rPr lang="fr-FR" sz="2000" b="0" u="none" strike="noStrike" kern="1200" baseline="0" dirty="0">
                          <a:solidFill>
                            <a:schemeClr val="dk1"/>
                          </a:solidFill>
                        </a:rPr>
                        <a:t>&lt;script type="</a:t>
                      </a:r>
                      <a:r>
                        <a:rPr lang="fr-FR" sz="2000" b="0" u="none" strike="noStrike" kern="1200" baseline="0" dirty="0" err="1">
                          <a:solidFill>
                            <a:schemeClr val="dk1"/>
                          </a:solidFill>
                        </a:rPr>
                        <a:t>text</a:t>
                      </a:r>
                      <a:r>
                        <a:rPr lang="fr-FR" sz="2000" b="0" u="none" strike="noStrike" kern="1200" baseline="0" dirty="0">
                          <a:solidFill>
                            <a:schemeClr val="dk1"/>
                          </a:solidFill>
                        </a:rPr>
                        <a:t>/JavaScript"&gt;</a:t>
                      </a:r>
                    </a:p>
                    <a:p>
                      <a:pPr algn="l"/>
                      <a:r>
                        <a:rPr lang="fr-FR" sz="2000" b="0" u="none" strike="noStrike" kern="1200" baseline="0" dirty="0" err="1">
                          <a:solidFill>
                            <a:schemeClr val="dk1"/>
                          </a:solidFill>
                        </a:rPr>
                        <a:t>function</a:t>
                      </a:r>
                      <a:r>
                        <a:rPr lang="fr-FR" sz="2000" b="0" u="none" strike="noStrike" kern="1200" baseline="0" dirty="0">
                          <a:solidFill>
                            <a:schemeClr val="dk1"/>
                          </a:solidFill>
                        </a:rPr>
                        <a:t> Livre (titre, auteur, publie){</a:t>
                      </a:r>
                    </a:p>
                    <a:p>
                      <a:pPr algn="l"/>
                      <a:r>
                        <a:rPr lang="fr-FR" sz="2000" b="0" u="none" strike="noStrike" kern="1200" baseline="0" dirty="0" err="1">
                          <a:solidFill>
                            <a:schemeClr val="dk1"/>
                          </a:solidFill>
                        </a:rPr>
                        <a:t>this.titre</a:t>
                      </a:r>
                      <a:r>
                        <a:rPr lang="fr-FR" sz="2000" b="0" u="none" strike="noStrike" kern="1200" baseline="0" dirty="0">
                          <a:solidFill>
                            <a:schemeClr val="dk1"/>
                          </a:solidFill>
                        </a:rPr>
                        <a:t>= titre;</a:t>
                      </a:r>
                    </a:p>
                    <a:p>
                      <a:pPr algn="l"/>
                      <a:r>
                        <a:rPr lang="fr-FR" sz="2000" b="0" u="none" strike="noStrike" kern="1200" baseline="0" dirty="0" err="1">
                          <a:solidFill>
                            <a:schemeClr val="dk1"/>
                          </a:solidFill>
                        </a:rPr>
                        <a:t>this.auteur</a:t>
                      </a:r>
                      <a:r>
                        <a:rPr lang="fr-FR" sz="2000" b="0" u="none" strike="noStrike" kern="1200" baseline="0" dirty="0">
                          <a:solidFill>
                            <a:schemeClr val="dk1"/>
                          </a:solidFill>
                        </a:rPr>
                        <a:t>= auteur;</a:t>
                      </a:r>
                    </a:p>
                    <a:p>
                      <a:pPr algn="l"/>
                      <a:r>
                        <a:rPr lang="fr-FR" sz="2000" b="0" u="none" strike="noStrike" kern="1200" baseline="0" dirty="0" err="1">
                          <a:solidFill>
                            <a:schemeClr val="dk1"/>
                          </a:solidFill>
                        </a:rPr>
                        <a:t>this.publié</a:t>
                      </a:r>
                      <a:r>
                        <a:rPr lang="fr-FR" sz="2000" b="0" u="none" strike="noStrike" kern="1200" baseline="0" dirty="0">
                          <a:solidFill>
                            <a:schemeClr val="dk1"/>
                          </a:solidFill>
                        </a:rPr>
                        <a:t>= publie;</a:t>
                      </a:r>
                    </a:p>
                    <a:p>
                      <a:pPr algn="l"/>
                      <a:r>
                        <a:rPr lang="fr-FR" sz="2000" b="0" u="none" strike="noStrike" kern="1200" baseline="0" dirty="0" err="1">
                          <a:solidFill>
                            <a:schemeClr val="dk1"/>
                          </a:solidFill>
                        </a:rPr>
                        <a:t>this.display</a:t>
                      </a:r>
                      <a:r>
                        <a:rPr lang="fr-FR" sz="2000" b="0" u="none" strike="noStrike" kern="1200" baseline="0" dirty="0">
                          <a:solidFill>
                            <a:schemeClr val="dk1"/>
                          </a:solidFill>
                        </a:rPr>
                        <a:t> = </a:t>
                      </a:r>
                      <a:r>
                        <a:rPr lang="fr-FR" sz="2000" b="0" u="none" strike="noStrike" kern="1200" baseline="0" dirty="0" err="1">
                          <a:solidFill>
                            <a:schemeClr val="dk1"/>
                          </a:solidFill>
                        </a:rPr>
                        <a:t>function</a:t>
                      </a:r>
                      <a:r>
                        <a:rPr lang="fr-FR" sz="2000" b="0" u="none" strike="noStrike" kern="1200" baseline="0" dirty="0">
                          <a:solidFill>
                            <a:schemeClr val="dk1"/>
                          </a:solidFill>
                        </a:rPr>
                        <a:t> () {</a:t>
                      </a:r>
                    </a:p>
                    <a:p>
                      <a:pPr algn="l"/>
                      <a:r>
                        <a:rPr lang="fr-FR" sz="2000" b="0" u="none" strike="noStrike" kern="1200" baseline="0" dirty="0" err="1">
                          <a:solidFill>
                            <a:schemeClr val="dk1"/>
                          </a:solidFill>
                        </a:rPr>
                        <a:t>document.writeln</a:t>
                      </a:r>
                      <a:r>
                        <a:rPr lang="fr-FR" sz="2000" b="0" u="none" strike="noStrike" kern="1200" baseline="0" dirty="0">
                          <a:solidFill>
                            <a:schemeClr val="dk1"/>
                          </a:solidFill>
                        </a:rPr>
                        <a:t>("titre:"+</a:t>
                      </a:r>
                      <a:r>
                        <a:rPr lang="fr-FR" sz="2000" b="0" u="none" strike="noStrike" kern="1200" baseline="0" dirty="0" err="1">
                          <a:solidFill>
                            <a:schemeClr val="dk1"/>
                          </a:solidFill>
                        </a:rPr>
                        <a:t>this.titre</a:t>
                      </a:r>
                      <a:r>
                        <a:rPr lang="fr-FR" sz="2000" b="0" u="none" strike="noStrike" kern="1200" baseline="0" dirty="0">
                          <a:solidFill>
                            <a:schemeClr val="dk1"/>
                          </a:solidFill>
                        </a:rPr>
                        <a:t>+" &amp;</a:t>
                      </a:r>
                      <a:r>
                        <a:rPr lang="fr-FR" sz="2000" b="0" u="none" strike="noStrike" kern="1200" baseline="0" dirty="0" err="1">
                          <a:solidFill>
                            <a:schemeClr val="dk1"/>
                          </a:solidFill>
                        </a:rPr>
                        <a:t>nbsp</a:t>
                      </a:r>
                      <a:r>
                        <a:rPr lang="fr-FR" sz="2000" b="0" u="none" strike="noStrike" kern="1200" baseline="0" dirty="0">
                          <a:solidFill>
                            <a:schemeClr val="dk1"/>
                          </a:solidFill>
                        </a:rPr>
                        <a:t> &amp;</a:t>
                      </a:r>
                      <a:r>
                        <a:rPr lang="fr-FR" sz="2000" b="0" u="none" strike="noStrike" kern="1200" baseline="0" dirty="0" err="1">
                          <a:solidFill>
                            <a:schemeClr val="dk1"/>
                          </a:solidFill>
                        </a:rPr>
                        <a:t>nbsp</a:t>
                      </a:r>
                      <a:r>
                        <a:rPr lang="fr-FR" sz="2000" b="0" u="none" strike="noStrike" kern="1200" baseline="0" dirty="0">
                          <a:solidFill>
                            <a:schemeClr val="dk1"/>
                          </a:solidFill>
                        </a:rPr>
                        <a:t> &amp;</a:t>
                      </a:r>
                      <a:r>
                        <a:rPr lang="fr-FR" sz="2000" b="0" u="none" strike="noStrike" kern="1200" baseline="0" dirty="0" err="1">
                          <a:solidFill>
                            <a:schemeClr val="dk1"/>
                          </a:solidFill>
                        </a:rPr>
                        <a:t>nbsp</a:t>
                      </a:r>
                      <a:r>
                        <a:rPr lang="fr-FR" sz="2000" b="0" u="none" strike="noStrike" kern="1200" baseline="0" dirty="0">
                          <a:solidFill>
                            <a:schemeClr val="dk1"/>
                          </a:solidFill>
                        </a:rPr>
                        <a:t> auteur:"+</a:t>
                      </a:r>
                      <a:r>
                        <a:rPr lang="fr-FR" sz="2000" b="0" u="none" strike="noStrike" kern="1200" baseline="0" dirty="0" err="1">
                          <a:solidFill>
                            <a:schemeClr val="dk1"/>
                          </a:solidFill>
                        </a:rPr>
                        <a:t>this.auteur</a:t>
                      </a:r>
                      <a:r>
                        <a:rPr lang="fr-FR" sz="2000" b="0" u="none" strike="noStrike" kern="1200" baseline="0" dirty="0">
                          <a:solidFill>
                            <a:schemeClr val="dk1"/>
                          </a:solidFill>
                        </a:rPr>
                        <a:t>+" &amp;</a:t>
                      </a:r>
                      <a:r>
                        <a:rPr lang="fr-FR" sz="2000" b="0" u="none" strike="noStrike" kern="1200" baseline="0" dirty="0" err="1">
                          <a:solidFill>
                            <a:schemeClr val="dk1"/>
                          </a:solidFill>
                        </a:rPr>
                        <a:t>nbsp</a:t>
                      </a:r>
                      <a:r>
                        <a:rPr lang="fr-FR" sz="2000" b="0" u="none" strike="noStrike" kern="1200" baseline="0" dirty="0">
                          <a:solidFill>
                            <a:schemeClr val="dk1"/>
                          </a:solidFill>
                        </a:rPr>
                        <a:t> &amp;</a:t>
                      </a:r>
                      <a:r>
                        <a:rPr lang="fr-FR" sz="2000" b="0" u="none" strike="noStrike" kern="1200" baseline="0" dirty="0" err="1">
                          <a:solidFill>
                            <a:schemeClr val="dk1"/>
                          </a:solidFill>
                        </a:rPr>
                        <a:t>nbsp</a:t>
                      </a:r>
                      <a:r>
                        <a:rPr lang="fr-FR" sz="2000" b="0" u="none" strike="noStrike" kern="1200" baseline="0" dirty="0">
                          <a:solidFill>
                            <a:schemeClr val="dk1"/>
                          </a:solidFill>
                        </a:rPr>
                        <a:t> &amp;</a:t>
                      </a:r>
                      <a:r>
                        <a:rPr lang="fr-FR" sz="2000" b="0" u="none" strike="noStrike" kern="1200" baseline="0" dirty="0" err="1">
                          <a:solidFill>
                            <a:schemeClr val="dk1"/>
                          </a:solidFill>
                        </a:rPr>
                        <a:t>nbsp</a:t>
                      </a:r>
                      <a:r>
                        <a:rPr lang="fr-FR" sz="2000" b="0" u="none" strike="noStrike" kern="1200" baseline="0" dirty="0">
                          <a:solidFill>
                            <a:schemeClr val="dk1"/>
                          </a:solidFill>
                        </a:rPr>
                        <a:t> publié:"+</a:t>
                      </a:r>
                      <a:r>
                        <a:rPr lang="fr-FR" sz="2000" b="0" u="none" strike="noStrike" kern="1200" baseline="0" dirty="0" err="1">
                          <a:solidFill>
                            <a:schemeClr val="dk1"/>
                          </a:solidFill>
                        </a:rPr>
                        <a:t>this</a:t>
                      </a:r>
                      <a:r>
                        <a:rPr lang="fr-FR" sz="2000" b="0" u="none" strike="noStrike" kern="1200" baseline="0" err="1">
                          <a:solidFill>
                            <a:schemeClr val="dk1"/>
                          </a:solidFill>
                        </a:rPr>
                        <a:t>.</a:t>
                      </a:r>
                      <a:r>
                        <a:rPr lang="fr-FR" sz="2000" b="0" u="none" strike="noStrike" kern="1200" baseline="0">
                          <a:solidFill>
                            <a:schemeClr val="dk1"/>
                          </a:solidFill>
                        </a:rPr>
                        <a:t>publie);</a:t>
                      </a:r>
                      <a:endParaRPr lang="fr-FR" sz="2000" b="0" u="none" strike="noStrike" kern="1200" baseline="0" dirty="0">
                        <a:solidFill>
                          <a:schemeClr val="dk1"/>
                        </a:solidFill>
                      </a:endParaRPr>
                    </a:p>
                    <a:p>
                      <a:pPr algn="l"/>
                      <a:r>
                        <a:rPr lang="fr-FR" sz="2000" b="0" u="none" strike="noStrike" kern="1200" baseline="0" dirty="0">
                          <a:solidFill>
                            <a:schemeClr val="dk1"/>
                          </a:solidFill>
                        </a:rPr>
                        <a:t>};</a:t>
                      </a:r>
                    </a:p>
                    <a:p>
                      <a:pPr algn="l"/>
                      <a:r>
                        <a:rPr lang="fr-FR" sz="2000" b="0" u="none" strike="noStrike" kern="1200" baseline="0" dirty="0">
                          <a:solidFill>
                            <a:schemeClr val="dk1"/>
                          </a:solidFill>
                        </a:rPr>
                        <a:t>}</a:t>
                      </a:r>
                    </a:p>
                    <a:p>
                      <a:pPr algn="l"/>
                      <a:r>
                        <a:rPr lang="fr-FR" sz="2000" b="0" u="none" strike="noStrike" kern="1200" baseline="0" dirty="0">
                          <a:solidFill>
                            <a:schemeClr val="dk1"/>
                          </a:solidFill>
                        </a:rPr>
                        <a:t>var livre1 = new Livre ("Le Chien des Baskerville", "Sir Arthur Conan Doyle ", 1901);</a:t>
                      </a:r>
                    </a:p>
                    <a:p>
                      <a:pPr algn="l"/>
                      <a:r>
                        <a:rPr lang="fr-FR" sz="2000" b="0" u="none" strike="noStrike" kern="1200" baseline="0" dirty="0">
                          <a:solidFill>
                            <a:schemeClr val="dk1"/>
                          </a:solidFill>
                        </a:rPr>
                        <a:t>livre1.display ();</a:t>
                      </a:r>
                    </a:p>
                    <a:p>
                      <a:pPr algn="l"/>
                      <a:r>
                        <a:rPr lang="fr-FR" sz="2000" b="0" u="none" strike="noStrike" kern="1200" baseline="0" dirty="0" err="1">
                          <a:solidFill>
                            <a:srgbClr val="FF0000"/>
                          </a:solidFill>
                        </a:rPr>
                        <a:t>document.writeln</a:t>
                      </a:r>
                      <a:r>
                        <a:rPr lang="fr-FR" sz="2000" b="0" u="none" strike="noStrike" kern="1200" baseline="0" dirty="0">
                          <a:solidFill>
                            <a:srgbClr val="FF0000"/>
                          </a:solidFill>
                        </a:rPr>
                        <a:t>(</a:t>
                      </a:r>
                      <a:r>
                        <a:rPr lang="fr-FR" sz="2000" b="0" u="none" strike="noStrike" kern="1200" baseline="0" dirty="0" err="1">
                          <a:solidFill>
                            <a:srgbClr val="FF0000"/>
                          </a:solidFill>
                        </a:rPr>
                        <a:t>typeof</a:t>
                      </a:r>
                      <a:r>
                        <a:rPr lang="fr-FR" sz="2000" b="0" u="none" strike="noStrike" kern="1200" baseline="0" dirty="0">
                          <a:solidFill>
                            <a:srgbClr val="FF0000"/>
                          </a:solidFill>
                        </a:rPr>
                        <a:t> liver1);</a:t>
                      </a:r>
                    </a:p>
                    <a:p>
                      <a:pPr algn="l"/>
                      <a:r>
                        <a:rPr lang="fr-FR" sz="2000" b="0" u="none" strike="noStrike" kern="1200" baseline="0" dirty="0">
                          <a:solidFill>
                            <a:schemeClr val="dk1"/>
                          </a:solidFill>
                        </a:rPr>
                        <a:t>&lt;/script&gt;</a:t>
                      </a:r>
                      <a:endParaRPr lang="fr-FR" sz="20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0D680D13-96DF-410B-8C41-68CD8D7A64AC}"/>
              </a:ext>
            </a:extLst>
          </p:cNvPr>
          <p:cNvSpPr txBox="1"/>
          <p:nvPr/>
        </p:nvSpPr>
        <p:spPr>
          <a:xfrm>
            <a:off x="1791763" y="213954"/>
            <a:ext cx="4571415" cy="594906"/>
          </a:xfrm>
          <a:prstGeom prst="rect">
            <a:avLst/>
          </a:prstGeom>
          <a:noFill/>
        </p:spPr>
        <p:txBody>
          <a:bodyPr wrap="square">
            <a:spAutoFit/>
          </a:bodyPr>
          <a:lstStyle/>
          <a:p>
            <a:r>
              <a:rPr lang="en-US" sz="3266" b="1" dirty="0">
                <a:solidFill>
                  <a:schemeClr val="bg1">
                    <a:lumMod val="50000"/>
                  </a:schemeClr>
                </a:solidFill>
              </a:rPr>
              <a:t>Objects</a:t>
            </a:r>
          </a:p>
        </p:txBody>
      </p:sp>
    </p:spTree>
    <p:extLst>
      <p:ext uri="{BB962C8B-B14F-4D97-AF65-F5344CB8AC3E}">
        <p14:creationId xmlns:p14="http://schemas.microsoft.com/office/powerpoint/2010/main" val="3524406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Rectangle 2"/>
          <p:cNvSpPr>
            <a:spLocks noGrp="1" noChangeArrowheads="1"/>
          </p:cNvSpPr>
          <p:nvPr>
            <p:ph type="title"/>
          </p:nvPr>
        </p:nvSpPr>
        <p:spPr bwMode="auto">
          <a:xfrm>
            <a:off x="509383" y="0"/>
            <a:ext cx="8596668" cy="659363"/>
          </a:xfrm>
        </p:spPr>
        <p:txBody>
          <a:bodyPr/>
          <a:lstStyle/>
          <a:p>
            <a:pPr>
              <a:defRPr/>
            </a:pPr>
            <a:r>
              <a:rPr lang="en-US" sz="3266" b="1" dirty="0">
                <a:solidFill>
                  <a:schemeClr val="tx1">
                    <a:lumMod val="50000"/>
                    <a:lumOff val="50000"/>
                  </a:schemeClr>
                </a:solidFill>
                <a:latin typeface="Times New Roman" pitchFamily="18" charset="0"/>
                <a:cs typeface="Times New Roman" pitchFamily="18" charset="0"/>
              </a:rPr>
              <a:t> Types </a:t>
            </a:r>
            <a:r>
              <a:rPr lang="fr-FR" sz="3266" b="1" dirty="0">
                <a:solidFill>
                  <a:schemeClr val="tx1">
                    <a:lumMod val="50000"/>
                    <a:lumOff val="50000"/>
                  </a:schemeClr>
                </a:solidFill>
                <a:latin typeface="Times New Roman" pitchFamily="18" charset="0"/>
                <a:cs typeface="Times New Roman" pitchFamily="18" charset="0"/>
              </a:rPr>
              <a:t>Primitifs</a:t>
            </a:r>
            <a:endParaRPr lang="fr-FR" sz="3266" b="1" cap="small" spc="-1" dirty="0">
              <a:solidFill>
                <a:srgbClr val="666666"/>
              </a:solidFill>
              <a:latin typeface="Arial"/>
              <a:ea typeface="+mn-ea"/>
              <a:cs typeface="+mn-cs"/>
            </a:endParaRPr>
          </a:p>
        </p:txBody>
      </p:sp>
      <p:sp>
        <p:nvSpPr>
          <p:cNvPr id="6" name="Rectangle 5">
            <a:extLst>
              <a:ext uri="{FF2B5EF4-FFF2-40B4-BE49-F238E27FC236}">
                <a16:creationId xmlns:a16="http://schemas.microsoft.com/office/drawing/2014/main" id="{25A98654-9C98-489B-962C-286009EBCFA1}"/>
              </a:ext>
            </a:extLst>
          </p:cNvPr>
          <p:cNvSpPr/>
          <p:nvPr/>
        </p:nvSpPr>
        <p:spPr>
          <a:xfrm>
            <a:off x="2052055" y="946675"/>
            <a:ext cx="8616425" cy="4810869"/>
          </a:xfrm>
          <a:prstGeom prst="rect">
            <a:avLst/>
          </a:prstGeom>
        </p:spPr>
        <p:txBody>
          <a:bodyPr wrap="square">
            <a:spAutoFit/>
          </a:bodyPr>
          <a:lstStyle/>
          <a:p>
            <a:pPr marL="414772" indent="-414772">
              <a:buClr>
                <a:schemeClr val="tx2"/>
              </a:buClr>
              <a:buFont typeface="Symbol" panose="05050102010706020507" pitchFamily="18" charset="2"/>
              <a:buChar char="·"/>
            </a:pPr>
            <a:r>
              <a:rPr lang="en-US" sz="2540" dirty="0"/>
              <a:t> </a:t>
            </a:r>
            <a:r>
              <a:rPr lang="fr-FR" sz="2540" dirty="0"/>
              <a:t>En JavaScript, il y a 3 types de base: </a:t>
            </a:r>
          </a:p>
          <a:p>
            <a:pPr marL="829544" lvl="1" indent="-414772">
              <a:buClr>
                <a:schemeClr val="tx2"/>
              </a:buClr>
              <a:buFont typeface="Wingdings" panose="05000000000000000000" pitchFamily="2" charset="2"/>
              <a:buChar char="§"/>
            </a:pPr>
            <a:r>
              <a:rPr lang="en-US" sz="2177" b="1" dirty="0"/>
              <a:t>Boolean</a:t>
            </a:r>
          </a:p>
          <a:p>
            <a:pPr marL="1555394" lvl="3" indent="-311079">
              <a:buClr>
                <a:schemeClr val="tx2"/>
              </a:buClr>
              <a:buFont typeface="Wingdings" panose="05000000000000000000" pitchFamily="2" charset="2"/>
              <a:buChar char="ü"/>
            </a:pPr>
            <a:r>
              <a:rPr lang="en-US" sz="1996" dirty="0"/>
              <a:t>    2 </a:t>
            </a:r>
            <a:r>
              <a:rPr lang="fr-FR" sz="1996" dirty="0"/>
              <a:t>constantes</a:t>
            </a:r>
            <a:r>
              <a:rPr lang="en-US" sz="1996" dirty="0"/>
              <a:t> </a:t>
            </a:r>
            <a:r>
              <a:rPr lang="en-US" sz="1996" b="1" dirty="0"/>
              <a:t>true</a:t>
            </a:r>
            <a:r>
              <a:rPr lang="en-US" sz="1996" dirty="0"/>
              <a:t>, </a:t>
            </a:r>
            <a:r>
              <a:rPr lang="en-US" sz="1996" b="1" dirty="0"/>
              <a:t>false</a:t>
            </a:r>
          </a:p>
          <a:p>
            <a:pPr marL="1555394" lvl="3" indent="-311079">
              <a:buClr>
                <a:schemeClr val="tx2"/>
              </a:buClr>
              <a:buFont typeface="Wingdings" panose="05000000000000000000" pitchFamily="2" charset="2"/>
              <a:buChar char="ü"/>
            </a:pPr>
            <a:r>
              <a:rPr lang="fr-FR" sz="1996" dirty="0"/>
              <a:t>   opérateurs : négation </a:t>
            </a:r>
            <a:r>
              <a:rPr lang="fr-FR" sz="1996" b="1" dirty="0"/>
              <a:t>!</a:t>
            </a:r>
            <a:r>
              <a:rPr lang="fr-FR" sz="1996" dirty="0"/>
              <a:t>, et logique </a:t>
            </a:r>
            <a:r>
              <a:rPr lang="fr-FR" sz="1996" b="1" dirty="0"/>
              <a:t>&amp;&amp;</a:t>
            </a:r>
            <a:r>
              <a:rPr lang="fr-FR" sz="1996" dirty="0"/>
              <a:t>, ou logique ||</a:t>
            </a:r>
          </a:p>
          <a:p>
            <a:pPr marL="829544" lvl="1" indent="-414772">
              <a:buClr>
                <a:schemeClr val="tx2"/>
              </a:buClr>
              <a:buFont typeface="Wingdings" panose="05000000000000000000" pitchFamily="2" charset="2"/>
              <a:buChar char="§"/>
            </a:pPr>
            <a:r>
              <a:rPr lang="en-US" sz="2177" b="1" dirty="0"/>
              <a:t>Number</a:t>
            </a:r>
          </a:p>
          <a:p>
            <a:pPr marL="1659087" lvl="3" indent="-414772">
              <a:buClr>
                <a:schemeClr val="tx2"/>
              </a:buClr>
              <a:buFont typeface="Wingdings" panose="05000000000000000000" pitchFamily="2" charset="2"/>
              <a:buChar char="ü"/>
            </a:pPr>
            <a:r>
              <a:rPr lang="fr-FR" sz="1996" dirty="0"/>
              <a:t> Pas de séparation nette entre entiers et flottants</a:t>
            </a:r>
          </a:p>
          <a:p>
            <a:pPr marL="1659087" lvl="3" indent="-414772">
              <a:buClr>
                <a:schemeClr val="tx2"/>
              </a:buClr>
              <a:buFont typeface="Wingdings" panose="05000000000000000000" pitchFamily="2" charset="2"/>
              <a:buChar char="ü"/>
            </a:pPr>
            <a:r>
              <a:rPr lang="fr-FR" sz="1996" dirty="0"/>
              <a:t>opérateurs : +, -, *, / (division flottante), % (reste de la division)</a:t>
            </a:r>
          </a:p>
          <a:p>
            <a:pPr marL="829544" lvl="1" indent="-414772">
              <a:buClr>
                <a:schemeClr val="tx2"/>
              </a:buClr>
              <a:buFont typeface="Wingdings" panose="05000000000000000000" pitchFamily="2" charset="2"/>
              <a:buChar char="§"/>
            </a:pPr>
            <a:r>
              <a:rPr lang="fr-FR" sz="2177" b="1" dirty="0"/>
              <a:t>String</a:t>
            </a:r>
          </a:p>
          <a:p>
            <a:pPr marL="1555394" lvl="3" indent="-311079">
              <a:buClr>
                <a:schemeClr val="tx2"/>
              </a:buClr>
              <a:buFont typeface="Wingdings" panose="05000000000000000000" pitchFamily="2" charset="2"/>
              <a:buChar char="ü"/>
            </a:pPr>
            <a:r>
              <a:rPr lang="fr-FR" sz="1996" dirty="0"/>
              <a:t> les chaînes se notent entre </a:t>
            </a:r>
            <a:r>
              <a:rPr lang="fr-FR" sz="1996" dirty="0">
                <a:solidFill>
                  <a:schemeClr val="accent1"/>
                </a:solidFill>
              </a:rPr>
              <a:t>"</a:t>
            </a:r>
            <a:r>
              <a:rPr lang="fr-FR" sz="1996" dirty="0"/>
              <a:t> ou </a:t>
            </a:r>
            <a:r>
              <a:rPr lang="fr-FR" sz="1996" dirty="0">
                <a:solidFill>
                  <a:schemeClr val="accent1"/>
                </a:solidFill>
              </a:rPr>
              <a:t>’</a:t>
            </a:r>
            <a:r>
              <a:rPr lang="fr-FR" sz="1996" dirty="0"/>
              <a:t> : "exemple", ’un   autre’</a:t>
            </a:r>
          </a:p>
          <a:p>
            <a:pPr marL="1555394" lvl="3" indent="-311079">
              <a:buClr>
                <a:schemeClr val="tx2"/>
              </a:buClr>
              <a:buFont typeface="Wingdings" panose="05000000000000000000" pitchFamily="2" charset="2"/>
              <a:buChar char="ü"/>
            </a:pPr>
            <a:r>
              <a:rPr lang="fr-FR" sz="1996" dirty="0"/>
              <a:t> opérateurs</a:t>
            </a:r>
            <a:r>
              <a:rPr lang="en-US" sz="1996" dirty="0"/>
              <a:t> de </a:t>
            </a:r>
            <a:r>
              <a:rPr lang="fr-FR" sz="1996" dirty="0"/>
              <a:t>concaténation</a:t>
            </a:r>
            <a:r>
              <a:rPr lang="en-US" sz="1996" dirty="0"/>
              <a:t> : +</a:t>
            </a:r>
          </a:p>
          <a:p>
            <a:endParaRPr lang="en-US" sz="2540" dirty="0"/>
          </a:p>
          <a:p>
            <a:endParaRPr lang="en-US" sz="2540" dirty="0"/>
          </a:p>
          <a:p>
            <a:endParaRPr lang="en-US" sz="2540" dirty="0"/>
          </a:p>
        </p:txBody>
      </p:sp>
    </p:spTree>
    <p:extLst>
      <p:ext uri="{BB962C8B-B14F-4D97-AF65-F5344CB8AC3E}">
        <p14:creationId xmlns:p14="http://schemas.microsoft.com/office/powerpoint/2010/main" val="24437462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nvPr>
        </p:nvGraphicFramePr>
        <p:xfrm>
          <a:off x="1790700" y="762002"/>
          <a:ext cx="8496300" cy="5183469"/>
        </p:xfrm>
        <a:graphic>
          <a:graphicData uri="http://schemas.openxmlformats.org/drawingml/2006/table">
            <a:tbl>
              <a:tblPr firstRow="1" bandRow="1">
                <a:tableStyleId>{F5AB1C69-6EDB-4FF4-983F-18BD219EF322}</a:tableStyleId>
              </a:tblPr>
              <a:tblGrid>
                <a:gridCol w="8496300">
                  <a:extLst>
                    <a:ext uri="{9D8B030D-6E8A-4147-A177-3AD203B41FA5}">
                      <a16:colId xmlns:a16="http://schemas.microsoft.com/office/drawing/2014/main" val="20000"/>
                    </a:ext>
                  </a:extLst>
                </a:gridCol>
              </a:tblGrid>
              <a:tr h="52002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dirty="0">
                          <a:solidFill>
                            <a:schemeClr val="tx1">
                              <a:lumMod val="50000"/>
                              <a:lumOff val="50000"/>
                            </a:schemeClr>
                          </a:solidFill>
                          <a:latin typeface="+mn-lt"/>
                          <a:ea typeface="+mn-ea"/>
                          <a:cs typeface="+mn-cs"/>
                        </a:rPr>
                        <a:t>Exercise 10:</a:t>
                      </a:r>
                    </a:p>
                  </a:txBody>
                  <a:tcPr>
                    <a:solidFill>
                      <a:schemeClr val="accent5">
                        <a:lumMod val="40000"/>
                        <a:lumOff val="60000"/>
                      </a:schemeClr>
                    </a:solidFill>
                  </a:tcPr>
                </a:tc>
                <a:extLst>
                  <a:ext uri="{0D108BD9-81ED-4DB2-BD59-A6C34878D82A}">
                    <a16:rowId xmlns:a16="http://schemas.microsoft.com/office/drawing/2014/main" val="10000"/>
                  </a:ext>
                </a:extLst>
              </a:tr>
              <a:tr h="4663440">
                <a:tc>
                  <a:txBody>
                    <a:bodyPr/>
                    <a:lstStyle/>
                    <a:p>
                      <a:pPr algn="l"/>
                      <a:r>
                        <a:rPr lang="fr-FR" sz="2000" b="0" i="0" u="none" strike="noStrike" kern="1200" baseline="0" dirty="0">
                          <a:solidFill>
                            <a:schemeClr val="dk1"/>
                          </a:solidFill>
                          <a:latin typeface="+mn-lt"/>
                          <a:ea typeface="+mn-ea"/>
                          <a:cs typeface="+mn-cs"/>
                        </a:rPr>
                        <a:t>Supposons que vous ayez un objet défini comme suit:</a:t>
                      </a:r>
                    </a:p>
                    <a:p>
                      <a:pPr algn="l"/>
                      <a:r>
                        <a:rPr lang="fr-FR" sz="2000" b="0" i="0" u="none" strike="noStrike" kern="1200" baseline="0" dirty="0">
                          <a:solidFill>
                            <a:srgbClr val="FF0000"/>
                          </a:solidFill>
                          <a:latin typeface="+mn-lt"/>
                          <a:ea typeface="+mn-ea"/>
                          <a:cs typeface="+mn-cs"/>
                        </a:rPr>
                        <a:t>var </a:t>
                      </a:r>
                      <a:r>
                        <a:rPr lang="fr-FR" sz="2000" b="0" i="0" u="none" strike="noStrike" kern="1200" baseline="0" dirty="0" err="1">
                          <a:solidFill>
                            <a:srgbClr val="FF0000"/>
                          </a:solidFill>
                          <a:latin typeface="+mn-lt"/>
                          <a:ea typeface="+mn-ea"/>
                          <a:cs typeface="+mn-cs"/>
                        </a:rPr>
                        <a:t>person</a:t>
                      </a:r>
                      <a:r>
                        <a:rPr lang="fr-FR" sz="2000" b="0" i="0" u="none" strike="noStrike" kern="1200" baseline="0" dirty="0">
                          <a:solidFill>
                            <a:srgbClr val="FF0000"/>
                          </a:solidFill>
                          <a:latin typeface="+mn-lt"/>
                          <a:ea typeface="+mn-ea"/>
                          <a:cs typeface="+mn-cs"/>
                        </a:rPr>
                        <a:t> = {</a:t>
                      </a:r>
                    </a:p>
                    <a:p>
                      <a:pPr algn="l"/>
                      <a:r>
                        <a:rPr lang="fr-FR" sz="2000" b="0" i="0" u="none" strike="noStrike" kern="1200" baseline="0" dirty="0" err="1">
                          <a:solidFill>
                            <a:srgbClr val="FF0000"/>
                          </a:solidFill>
                          <a:latin typeface="+mn-lt"/>
                          <a:ea typeface="+mn-ea"/>
                          <a:cs typeface="+mn-cs"/>
                        </a:rPr>
                        <a:t>name</a:t>
                      </a:r>
                      <a:r>
                        <a:rPr lang="fr-FR" sz="2000" b="0" i="0" u="none" strike="noStrike" kern="1200" baseline="0" dirty="0">
                          <a:solidFill>
                            <a:srgbClr val="FF0000"/>
                          </a:solidFill>
                          <a:latin typeface="+mn-lt"/>
                          <a:ea typeface="+mn-ea"/>
                          <a:cs typeface="+mn-cs"/>
                        </a:rPr>
                        <a:t>: "James ",</a:t>
                      </a:r>
                    </a:p>
                    <a:p>
                      <a:pPr algn="l"/>
                      <a:r>
                        <a:rPr lang="fr-FR" sz="2000" b="0" i="0" u="none" strike="noStrike" kern="1200" baseline="0" dirty="0" err="1">
                          <a:solidFill>
                            <a:srgbClr val="FF0000"/>
                          </a:solidFill>
                          <a:latin typeface="+mn-lt"/>
                          <a:ea typeface="+mn-ea"/>
                          <a:cs typeface="+mn-cs"/>
                        </a:rPr>
                        <a:t>birth</a:t>
                      </a:r>
                      <a:r>
                        <a:rPr lang="fr-FR" sz="2000" b="0" i="0" u="none" strike="noStrike" kern="1200" baseline="0" dirty="0">
                          <a:solidFill>
                            <a:srgbClr val="FF0000"/>
                          </a:solidFill>
                          <a:latin typeface="+mn-lt"/>
                          <a:ea typeface="+mn-ea"/>
                          <a:cs typeface="+mn-cs"/>
                        </a:rPr>
                        <a:t>: 1989,</a:t>
                      </a:r>
                    </a:p>
                    <a:p>
                      <a:pPr algn="l"/>
                      <a:r>
                        <a:rPr lang="fr-FR" sz="2000" b="0" i="0" u="none" strike="noStrike" kern="1200" baseline="0" dirty="0" err="1">
                          <a:solidFill>
                            <a:srgbClr val="FF0000"/>
                          </a:solidFill>
                          <a:latin typeface="+mn-lt"/>
                          <a:ea typeface="+mn-ea"/>
                          <a:cs typeface="+mn-cs"/>
                        </a:rPr>
                        <a:t>ship</a:t>
                      </a:r>
                      <a:r>
                        <a:rPr lang="fr-FR" sz="2000" b="0" i="0" u="none" strike="noStrike" kern="1200" baseline="0" dirty="0">
                          <a:solidFill>
                            <a:srgbClr val="FF0000"/>
                          </a:solidFill>
                          <a:latin typeface="+mn-lt"/>
                          <a:ea typeface="+mn-ea"/>
                          <a:cs typeface="+mn-cs"/>
                        </a:rPr>
                        <a:t>: {</a:t>
                      </a:r>
                    </a:p>
                    <a:p>
                      <a:pPr algn="l"/>
                      <a:r>
                        <a:rPr lang="fr-FR" sz="2000" b="0" i="0" u="none" strike="noStrike" kern="1200" baseline="0" dirty="0" err="1">
                          <a:solidFill>
                            <a:srgbClr val="FF0000"/>
                          </a:solidFill>
                          <a:latin typeface="+mn-lt"/>
                          <a:ea typeface="+mn-ea"/>
                          <a:cs typeface="+mn-cs"/>
                        </a:rPr>
                        <a:t>name</a:t>
                      </a:r>
                      <a:r>
                        <a:rPr lang="fr-FR" sz="2000" b="0" i="0" u="none" strike="noStrike" kern="1200" baseline="0" dirty="0">
                          <a:solidFill>
                            <a:srgbClr val="FF0000"/>
                          </a:solidFill>
                          <a:latin typeface="+mn-lt"/>
                          <a:ea typeface="+mn-ea"/>
                          <a:cs typeface="+mn-cs"/>
                        </a:rPr>
                        <a:t>: "USS Enterprise",</a:t>
                      </a:r>
                    </a:p>
                    <a:p>
                      <a:pPr algn="l"/>
                      <a:r>
                        <a:rPr lang="fr-FR" sz="2000" b="0" i="0" u="none" strike="noStrike" kern="1200" baseline="0" dirty="0" err="1">
                          <a:solidFill>
                            <a:srgbClr val="FF0000"/>
                          </a:solidFill>
                          <a:latin typeface="+mn-lt"/>
                          <a:ea typeface="+mn-ea"/>
                          <a:cs typeface="+mn-cs"/>
                        </a:rPr>
                        <a:t>number</a:t>
                      </a:r>
                      <a:r>
                        <a:rPr lang="fr-FR" sz="2000" b="0" i="0" u="none" strike="noStrike" kern="1200" baseline="0" dirty="0">
                          <a:solidFill>
                            <a:srgbClr val="FF0000"/>
                          </a:solidFill>
                          <a:latin typeface="+mn-lt"/>
                          <a:ea typeface="+mn-ea"/>
                          <a:cs typeface="+mn-cs"/>
                        </a:rPr>
                        <a:t>: "NCC-1701",</a:t>
                      </a:r>
                    </a:p>
                    <a:p>
                      <a:pPr algn="l"/>
                      <a:r>
                        <a:rPr lang="fr-FR" sz="2000" b="0" i="0" u="none" strike="noStrike" kern="1200" baseline="0" dirty="0" err="1">
                          <a:solidFill>
                            <a:srgbClr val="FF0000"/>
                          </a:solidFill>
                          <a:latin typeface="+mn-lt"/>
                          <a:ea typeface="+mn-ea"/>
                          <a:cs typeface="+mn-cs"/>
                        </a:rPr>
                        <a:t>commissioned</a:t>
                      </a:r>
                      <a:r>
                        <a:rPr lang="fr-FR" sz="2000" b="0" i="0" u="none" strike="noStrike" kern="1200" baseline="0" dirty="0">
                          <a:solidFill>
                            <a:srgbClr val="FF0000"/>
                          </a:solidFill>
                          <a:latin typeface="+mn-lt"/>
                          <a:ea typeface="+mn-ea"/>
                          <a:cs typeface="+mn-cs"/>
                        </a:rPr>
                        <a:t>: 2245</a:t>
                      </a:r>
                    </a:p>
                    <a:p>
                      <a:pPr algn="l"/>
                      <a:r>
                        <a:rPr lang="fr-FR" sz="2000" b="0" i="0" u="none" strike="noStrike" kern="1200" baseline="0" dirty="0">
                          <a:solidFill>
                            <a:srgbClr val="FF0000"/>
                          </a:solidFill>
                          <a:latin typeface="+mn-lt"/>
                          <a:ea typeface="+mn-ea"/>
                          <a:cs typeface="+mn-cs"/>
                        </a:rPr>
                        <a:t>},</a:t>
                      </a:r>
                    </a:p>
                    <a:p>
                      <a:pPr algn="l"/>
                      <a:r>
                        <a:rPr lang="fr-FR" sz="2000" b="0" i="0" u="none" strike="noStrike" kern="1200" baseline="0" dirty="0" err="1">
                          <a:solidFill>
                            <a:srgbClr val="FF0000"/>
                          </a:solidFill>
                          <a:latin typeface="+mn-lt"/>
                          <a:ea typeface="+mn-ea"/>
                          <a:cs typeface="+mn-cs"/>
                        </a:rPr>
                        <a:t>getInfo</a:t>
                      </a:r>
                      <a:r>
                        <a:rPr lang="fr-FR" sz="2000" b="0" i="0" u="none" strike="noStrike" kern="1200" baseline="0" dirty="0">
                          <a:solidFill>
                            <a:srgbClr val="FF0000"/>
                          </a:solidFill>
                          <a:latin typeface="+mn-lt"/>
                          <a:ea typeface="+mn-ea"/>
                          <a:cs typeface="+mn-cs"/>
                        </a:rPr>
                        <a:t>: </a:t>
                      </a:r>
                      <a:r>
                        <a:rPr lang="fr-FR" sz="2000" b="0" i="0" u="none" strike="noStrike" kern="1200" baseline="0" dirty="0" err="1">
                          <a:solidFill>
                            <a:srgbClr val="FF0000"/>
                          </a:solidFill>
                          <a:latin typeface="+mn-lt"/>
                          <a:ea typeface="+mn-ea"/>
                          <a:cs typeface="+mn-cs"/>
                        </a:rPr>
                        <a:t>function</a:t>
                      </a:r>
                      <a:r>
                        <a:rPr lang="fr-FR" sz="2000" b="0" i="0" u="none" strike="noStrike" kern="1200" baseline="0" dirty="0">
                          <a:solidFill>
                            <a:srgbClr val="FF0000"/>
                          </a:solidFill>
                          <a:latin typeface="+mn-lt"/>
                          <a:ea typeface="+mn-ea"/>
                          <a:cs typeface="+mn-cs"/>
                        </a:rPr>
                        <a:t>() {</a:t>
                      </a:r>
                    </a:p>
                    <a:p>
                      <a:pPr algn="l"/>
                      <a:r>
                        <a:rPr lang="fr-FR" sz="2000" b="0" i="0" u="none" strike="noStrike" kern="1200" baseline="0" dirty="0">
                          <a:solidFill>
                            <a:srgbClr val="FF0000"/>
                          </a:solidFill>
                          <a:latin typeface="+mn-lt"/>
                          <a:ea typeface="+mn-ea"/>
                          <a:cs typeface="+mn-cs"/>
                        </a:rPr>
                        <a:t>return this.name + " </a:t>
                      </a:r>
                      <a:r>
                        <a:rPr lang="fr-FR" sz="2000" b="0" i="0" u="none" strike="noStrike" kern="1200" baseline="0" dirty="0" err="1">
                          <a:solidFill>
                            <a:srgbClr val="FF0000"/>
                          </a:solidFill>
                          <a:latin typeface="+mn-lt"/>
                          <a:ea typeface="+mn-ea"/>
                          <a:cs typeface="+mn-cs"/>
                        </a:rPr>
                        <a:t>commands</a:t>
                      </a:r>
                      <a:r>
                        <a:rPr lang="fr-FR" sz="2000" b="0" i="0" u="none" strike="noStrike" kern="1200" baseline="0" dirty="0">
                          <a:solidFill>
                            <a:srgbClr val="FF0000"/>
                          </a:solidFill>
                          <a:latin typeface="+mn-lt"/>
                          <a:ea typeface="+mn-ea"/>
                          <a:cs typeface="+mn-cs"/>
                        </a:rPr>
                        <a:t> the " + this.ship.name;</a:t>
                      </a:r>
                    </a:p>
                    <a:p>
                      <a:pPr algn="l"/>
                      <a:r>
                        <a:rPr lang="fr-FR" sz="2000" b="0" i="0" u="none" strike="noStrike" kern="1200" baseline="0" dirty="0">
                          <a:solidFill>
                            <a:srgbClr val="FF0000"/>
                          </a:solidFill>
                          <a:latin typeface="+mn-lt"/>
                          <a:ea typeface="+mn-ea"/>
                          <a:cs typeface="+mn-cs"/>
                        </a:rPr>
                        <a:t>}</a:t>
                      </a:r>
                    </a:p>
                    <a:p>
                      <a:pPr algn="l"/>
                      <a:r>
                        <a:rPr lang="fr-FR" sz="2000" b="0" i="0" u="none" strike="noStrike" kern="1200" baseline="0" dirty="0">
                          <a:solidFill>
                            <a:srgbClr val="FF0000"/>
                          </a:solidFill>
                          <a:latin typeface="+mn-lt"/>
                          <a:ea typeface="+mn-ea"/>
                          <a:cs typeface="+mn-cs"/>
                        </a:rPr>
                        <a:t>};</a:t>
                      </a:r>
                    </a:p>
                    <a:p>
                      <a:pPr algn="l"/>
                      <a:r>
                        <a:rPr lang="fr-FR" sz="2000" b="0" i="0" u="none" strike="noStrike" kern="1200" baseline="0" dirty="0">
                          <a:solidFill>
                            <a:schemeClr val="dk1"/>
                          </a:solidFill>
                          <a:latin typeface="+mn-lt"/>
                          <a:ea typeface="+mn-ea"/>
                          <a:cs typeface="+mn-cs"/>
                        </a:rPr>
                        <a:t>Ecrire un programme javascript pour afficher toutes les valeurs de ses propriétés et méthodes.</a:t>
                      </a:r>
                    </a:p>
                  </a:txBody>
                  <a:tcPr>
                    <a:solidFill>
                      <a:schemeClr val="bg1"/>
                    </a:solidFill>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CBDCBBDC-6BA8-4748-870C-5F403B8CBDD6}"/>
              </a:ext>
            </a:extLst>
          </p:cNvPr>
          <p:cNvSpPr txBox="1"/>
          <p:nvPr/>
        </p:nvSpPr>
        <p:spPr>
          <a:xfrm>
            <a:off x="1805932" y="225179"/>
            <a:ext cx="4571415" cy="594906"/>
          </a:xfrm>
          <a:prstGeom prst="rect">
            <a:avLst/>
          </a:prstGeom>
          <a:noFill/>
        </p:spPr>
        <p:txBody>
          <a:bodyPr wrap="square">
            <a:spAutoFit/>
          </a:bodyPr>
          <a:lstStyle/>
          <a:p>
            <a:r>
              <a:rPr lang="en-US" sz="3266" b="1" dirty="0">
                <a:solidFill>
                  <a:schemeClr val="bg1">
                    <a:lumMod val="50000"/>
                  </a:schemeClr>
                </a:solidFill>
              </a:rPr>
              <a:t>Objects</a:t>
            </a:r>
          </a:p>
        </p:txBody>
      </p:sp>
    </p:spTree>
    <p:extLst>
      <p:ext uri="{BB962C8B-B14F-4D97-AF65-F5344CB8AC3E}">
        <p14:creationId xmlns:p14="http://schemas.microsoft.com/office/powerpoint/2010/main" val="24987490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1882366" y="881352"/>
          <a:ext cx="8763000" cy="853440"/>
        </p:xfrm>
        <a:graphic>
          <a:graphicData uri="http://schemas.openxmlformats.org/drawingml/2006/table">
            <a:tbl>
              <a:tblPr firstRow="1" bandRow="1">
                <a:tableStyleId>{F5AB1C69-6EDB-4FF4-983F-18BD219EF322}</a:tableStyleId>
              </a:tblPr>
              <a:tblGrid>
                <a:gridCol w="8763000">
                  <a:extLst>
                    <a:ext uri="{9D8B030D-6E8A-4147-A177-3AD203B41FA5}">
                      <a16:colId xmlns:a16="http://schemas.microsoft.com/office/drawing/2014/main" val="20000"/>
                    </a:ext>
                  </a:extLst>
                </a:gridCol>
              </a:tblGrid>
              <a:tr h="42325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dirty="0">
                          <a:solidFill>
                            <a:schemeClr val="tx1">
                              <a:lumMod val="50000"/>
                              <a:lumOff val="50000"/>
                            </a:schemeClr>
                          </a:solidFill>
                        </a:rPr>
                        <a:t>Exercice10 Solution</a:t>
                      </a:r>
                      <a:r>
                        <a:rPr lang="en-US" sz="2200" b="1" i="0" kern="1200" baseline="0" dirty="0">
                          <a:solidFill>
                            <a:schemeClr val="tx1"/>
                          </a:solidFill>
                          <a:effectLst/>
                          <a:latin typeface="+mn-lt"/>
                          <a:ea typeface="+mn-ea"/>
                          <a:cs typeface="+mn-cs"/>
                        </a:rPr>
                        <a:t> </a:t>
                      </a:r>
                      <a:endParaRPr lang="en-US" sz="2200" b="1" i="0" kern="1200" dirty="0">
                        <a:solidFill>
                          <a:schemeClr val="tx1"/>
                        </a:solidFill>
                        <a:effectLst/>
                        <a:latin typeface="+mn-lt"/>
                        <a:ea typeface="+mn-ea"/>
                        <a:cs typeface="+mn-cs"/>
                      </a:endParaRPr>
                    </a:p>
                  </a:txBody>
                  <a:tcPr>
                    <a:solidFill>
                      <a:schemeClr val="accent5">
                        <a:lumMod val="40000"/>
                        <a:lumOff val="60000"/>
                      </a:schemeClr>
                    </a:solidFill>
                  </a:tcPr>
                </a:tc>
                <a:extLst>
                  <a:ext uri="{0D108BD9-81ED-4DB2-BD59-A6C34878D82A}">
                    <a16:rowId xmlns:a16="http://schemas.microsoft.com/office/drawing/2014/main" val="10000"/>
                  </a:ext>
                </a:extLst>
              </a:tr>
              <a:tr h="423251">
                <a:tc>
                  <a:txBody>
                    <a:bodyPr/>
                    <a:lstStyle/>
                    <a:p>
                      <a:pPr marL="0" marR="0" indent="0" algn="l" defTabSz="914400" rtl="0" eaLnBrk="1" fontAlgn="auto" latinLnBrk="0" hangingPunct="1">
                        <a:lnSpc>
                          <a:spcPct val="100000"/>
                        </a:lnSpc>
                        <a:spcBef>
                          <a:spcPts val="0"/>
                        </a:spcBef>
                        <a:spcAft>
                          <a:spcPts val="0"/>
                        </a:spcAft>
                        <a:buClr>
                          <a:schemeClr val="tx2"/>
                        </a:buClr>
                        <a:buSzTx/>
                        <a:buFont typeface="Symbol" panose="05050102010706020507" pitchFamily="18" charset="2"/>
                        <a:buNone/>
                        <a:tabLst/>
                        <a:defRPr/>
                      </a:pPr>
                      <a:endParaRPr lang="fr-FR" sz="2200" b="0" dirty="0"/>
                    </a:p>
                  </a:txBody>
                  <a:tcPr>
                    <a:solidFill>
                      <a:schemeClr val="bg1"/>
                    </a:solidFill>
                  </a:tcPr>
                </a:tc>
                <a:extLst>
                  <a:ext uri="{0D108BD9-81ED-4DB2-BD59-A6C34878D82A}">
                    <a16:rowId xmlns:a16="http://schemas.microsoft.com/office/drawing/2014/main" val="10001"/>
                  </a:ext>
                </a:extLst>
              </a:tr>
            </a:tbl>
          </a:graphicData>
        </a:graphic>
      </p:graphicFrame>
      <p:sp>
        <p:nvSpPr>
          <p:cNvPr id="9" name="TextBox 8">
            <a:extLst>
              <a:ext uri="{FF2B5EF4-FFF2-40B4-BE49-F238E27FC236}">
                <a16:creationId xmlns:a16="http://schemas.microsoft.com/office/drawing/2014/main" id="{CD0A0E7C-7264-4270-A1BC-0E396A1242AF}"/>
              </a:ext>
            </a:extLst>
          </p:cNvPr>
          <p:cNvSpPr txBox="1"/>
          <p:nvPr/>
        </p:nvSpPr>
        <p:spPr>
          <a:xfrm>
            <a:off x="1882365" y="174339"/>
            <a:ext cx="4577480" cy="594906"/>
          </a:xfrm>
          <a:prstGeom prst="rect">
            <a:avLst/>
          </a:prstGeom>
          <a:noFill/>
        </p:spPr>
        <p:txBody>
          <a:bodyPr wrap="square">
            <a:spAutoFit/>
          </a:bodyPr>
          <a:lstStyle/>
          <a:p>
            <a:r>
              <a:rPr lang="en-US" sz="3266" b="1" dirty="0">
                <a:solidFill>
                  <a:schemeClr val="bg1">
                    <a:lumMod val="50000"/>
                  </a:schemeClr>
                </a:solidFill>
              </a:rPr>
              <a:t>Objects</a:t>
            </a:r>
          </a:p>
        </p:txBody>
      </p:sp>
      <p:sp>
        <p:nvSpPr>
          <p:cNvPr id="10" name="Text Box 5">
            <a:extLst>
              <a:ext uri="{FF2B5EF4-FFF2-40B4-BE49-F238E27FC236}">
                <a16:creationId xmlns:a16="http://schemas.microsoft.com/office/drawing/2014/main" id="{C1FF241E-148A-4D6C-8F0C-74FD5C82DC6E}"/>
              </a:ext>
            </a:extLst>
          </p:cNvPr>
          <p:cNvSpPr>
            <a:spLocks/>
          </p:cNvSpPr>
          <p:nvPr/>
        </p:nvSpPr>
        <p:spPr bwMode="auto">
          <a:xfrm>
            <a:off x="1888280" y="1304604"/>
            <a:ext cx="5641347" cy="3861635"/>
          </a:xfrm>
          <a:prstGeom prst="rect">
            <a:avLst/>
          </a:prstGeom>
          <a:solidFill>
            <a:srgbClr val="CCECFF"/>
          </a:solidFill>
          <a:ln>
            <a:noFill/>
          </a:ln>
          <a:effectLst>
            <a:outerShdw dist="35921" dir="2700000" algn="ctr" rotWithShape="0">
              <a:schemeClr val="bg2"/>
            </a:outerShdw>
          </a:effectLst>
        </p:spPr>
        <p:txBody>
          <a:bodyPr wrap="square">
            <a:spAutoFit/>
          </a:bodyPr>
          <a:lstStyle/>
          <a:p>
            <a:endParaRPr lang="fr-FR" sz="1633" b="1" i="1" dirty="0">
              <a:solidFill>
                <a:srgbClr val="000080"/>
              </a:solidFill>
              <a:latin typeface="Courier New" panose="02070309020205020404" pitchFamily="49" charset="0"/>
            </a:endParaRPr>
          </a:p>
          <a:p>
            <a:r>
              <a:rPr lang="fr-FR" sz="1633" b="1" i="1" dirty="0">
                <a:solidFill>
                  <a:srgbClr val="000080"/>
                </a:solidFill>
                <a:latin typeface="Courier New" panose="02070309020205020404" pitchFamily="49" charset="0"/>
              </a:rPr>
              <a:t>for</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prop</a:t>
            </a:r>
            <a:r>
              <a:rPr lang="fr-FR" sz="1633" dirty="0">
                <a:solidFill>
                  <a:srgbClr val="000000"/>
                </a:solidFill>
                <a:latin typeface="Courier New" panose="02070309020205020404" pitchFamily="49" charset="0"/>
              </a:rPr>
              <a:t> </a:t>
            </a:r>
            <a:r>
              <a:rPr lang="fr-FR" sz="1633" b="1" i="1" dirty="0">
                <a:solidFill>
                  <a:srgbClr val="000080"/>
                </a:solidFill>
                <a:latin typeface="Courier New" panose="02070309020205020404" pitchFamily="49" charset="0"/>
              </a:rPr>
              <a:t>in</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person</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b="1" i="1" dirty="0">
                <a:solidFill>
                  <a:srgbClr val="000080"/>
                </a:solidFill>
                <a:latin typeface="Courier New" panose="02070309020205020404" pitchFamily="49" charset="0"/>
              </a:rPr>
              <a:t> if</a:t>
            </a:r>
            <a:r>
              <a:rPr lang="fr-FR" sz="1633" b="1" dirty="0">
                <a:solidFill>
                  <a:srgbClr val="000000"/>
                </a:solidFill>
                <a:latin typeface="Courier New" panose="02070309020205020404" pitchFamily="49" charset="0"/>
              </a:rPr>
              <a:t>(</a:t>
            </a:r>
            <a:r>
              <a:rPr lang="fr-FR" sz="1633" b="1" i="1" dirty="0" err="1">
                <a:solidFill>
                  <a:srgbClr val="000080"/>
                </a:solidFill>
                <a:latin typeface="Courier New" panose="02070309020205020404" pitchFamily="49" charset="0"/>
              </a:rPr>
              <a:t>typeof</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person</a:t>
            </a:r>
            <a:r>
              <a:rPr lang="fr-FR" sz="1633" b="1" dirty="0">
                <a:solidFill>
                  <a:srgbClr val="000000"/>
                </a:solidFill>
                <a:latin typeface="Courier New" panose="02070309020205020404" pitchFamily="49" charset="0"/>
              </a:rPr>
              <a:t>[</a:t>
            </a:r>
            <a:r>
              <a:rPr lang="fr-FR" sz="1633" dirty="0" err="1">
                <a:solidFill>
                  <a:srgbClr val="000000"/>
                </a:solidFill>
                <a:latin typeface="Courier New" panose="02070309020205020404" pitchFamily="49" charset="0"/>
              </a:rPr>
              <a:t>prop</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a:t>
            </a:r>
            <a:r>
              <a:rPr lang="fr-FR" sz="1633" dirty="0" err="1">
                <a:solidFill>
                  <a:srgbClr val="808080"/>
                </a:solidFill>
                <a:latin typeface="Courier New" panose="02070309020205020404" pitchFamily="49" charset="0"/>
              </a:rPr>
              <a:t>object</a:t>
            </a:r>
            <a:r>
              <a:rPr lang="fr-FR" sz="1633" dirty="0">
                <a:solidFill>
                  <a:srgbClr val="808080"/>
                </a:solidFill>
                <a:latin typeface="Courier New" panose="02070309020205020404" pitchFamily="49" charset="0"/>
              </a:rPr>
              <a:t>"</a:t>
            </a:r>
            <a:r>
              <a:rPr lang="fr-FR" sz="1633" b="1" dirty="0">
                <a:solidFill>
                  <a:srgbClr val="000000"/>
                </a:solidFill>
                <a:latin typeface="Courier New" panose="02070309020205020404" pitchFamily="49" charset="0"/>
              </a:rPr>
              <a:t>)</a:t>
            </a:r>
          </a:p>
          <a:p>
            <a:pPr lvl="1"/>
            <a:r>
              <a:rPr lang="fr-FR" sz="1633" b="1" dirty="0">
                <a:solidFill>
                  <a:srgbClr val="000000"/>
                </a:solidFill>
                <a:latin typeface="Courier New" panose="02070309020205020404" pitchFamily="49" charset="0"/>
              </a:rPr>
              <a:t>{</a:t>
            </a:r>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obj</a:t>
            </a:r>
            <a:r>
              <a:rPr lang="fr-FR" sz="1633" b="1" dirty="0">
                <a:solidFill>
                  <a:srgbClr val="000000"/>
                </a:solidFill>
                <a:latin typeface="Courier New" panose="02070309020205020404" pitchFamily="49" charset="0"/>
              </a:rPr>
              <a:t>=</a:t>
            </a:r>
            <a:r>
              <a:rPr lang="fr-FR" sz="1633" dirty="0" err="1">
                <a:solidFill>
                  <a:srgbClr val="000000"/>
                </a:solidFill>
                <a:latin typeface="Courier New" panose="02070309020205020404" pitchFamily="49" charset="0"/>
              </a:rPr>
              <a:t>person</a:t>
            </a:r>
            <a:r>
              <a:rPr lang="fr-FR" sz="1633" b="1" dirty="0">
                <a:solidFill>
                  <a:srgbClr val="000000"/>
                </a:solidFill>
                <a:latin typeface="Courier New" panose="02070309020205020404" pitchFamily="49" charset="0"/>
              </a:rPr>
              <a:t>[</a:t>
            </a:r>
            <a:r>
              <a:rPr lang="fr-FR" sz="1633" dirty="0" err="1">
                <a:solidFill>
                  <a:srgbClr val="000000"/>
                </a:solidFill>
                <a:latin typeface="Courier New" panose="02070309020205020404" pitchFamily="49" charset="0"/>
              </a:rPr>
              <a:t>prop</a:t>
            </a:r>
            <a:r>
              <a:rPr lang="fr-FR" sz="1633" b="1" dirty="0">
                <a:solidFill>
                  <a:srgbClr val="000000"/>
                </a:solidFill>
                <a:latin typeface="Courier New" panose="02070309020205020404" pitchFamily="49" charset="0"/>
              </a:rPr>
              <a:t>];</a:t>
            </a:r>
          </a:p>
          <a:p>
            <a:pPr lvl="1"/>
            <a:r>
              <a:rPr lang="fr-FR" sz="1633" b="1" i="1" dirty="0">
                <a:solidFill>
                  <a:srgbClr val="000080"/>
                </a:solidFill>
                <a:latin typeface="Courier New" panose="02070309020205020404" pitchFamily="49" charset="0"/>
              </a:rPr>
              <a:t>for</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prop1 </a:t>
            </a:r>
            <a:r>
              <a:rPr lang="fr-FR" sz="1633" b="1" i="1" dirty="0">
                <a:solidFill>
                  <a:srgbClr val="000080"/>
                </a:solidFill>
                <a:latin typeface="Courier New" panose="02070309020205020404" pitchFamily="49" charset="0"/>
              </a:rPr>
              <a:t>in</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obj</a:t>
            </a:r>
            <a:r>
              <a:rPr lang="fr-FR" sz="1633" b="1" dirty="0">
                <a:solidFill>
                  <a:srgbClr val="000000"/>
                </a:solidFill>
                <a:latin typeface="Courier New" panose="02070309020205020404" pitchFamily="49" charset="0"/>
              </a:rPr>
              <a:t>){</a:t>
            </a:r>
          </a:p>
          <a:p>
            <a:pPr lvl="2"/>
            <a:r>
              <a:rPr lang="fr-FR" sz="1633" b="1"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document.writeln</a:t>
            </a:r>
            <a:r>
              <a:rPr lang="fr-FR" sz="1633" b="1" dirty="0">
                <a:solidFill>
                  <a:srgbClr val="000000"/>
                </a:solidFill>
                <a:latin typeface="Courier New" panose="02070309020205020404" pitchFamily="49" charset="0"/>
              </a:rPr>
              <a:t>(</a:t>
            </a:r>
            <a:r>
              <a:rPr lang="fr-FR" sz="1633" dirty="0" err="1">
                <a:solidFill>
                  <a:srgbClr val="000000"/>
                </a:solidFill>
                <a:latin typeface="Courier New" panose="02070309020205020404" pitchFamily="49" charset="0"/>
              </a:rPr>
              <a:t>obj</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prop1</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"&lt;</a:t>
            </a:r>
            <a:r>
              <a:rPr lang="fr-FR" sz="1633" dirty="0" err="1">
                <a:solidFill>
                  <a:srgbClr val="808080"/>
                </a:solidFill>
                <a:latin typeface="Courier New" panose="02070309020205020404" pitchFamily="49" charset="0"/>
              </a:rPr>
              <a:t>br</a:t>
            </a:r>
            <a:r>
              <a:rPr lang="fr-FR" sz="1633" dirty="0">
                <a:solidFill>
                  <a:srgbClr val="808080"/>
                </a:solidFill>
                <a:latin typeface="Courier New" panose="02070309020205020404" pitchFamily="49" charset="0"/>
              </a:rPr>
              <a:t>&gt;"</a:t>
            </a:r>
            <a:r>
              <a:rPr lang="fr-FR" sz="1633" b="1" dirty="0">
                <a:solidFill>
                  <a:srgbClr val="000000"/>
                </a:solidFill>
                <a:latin typeface="Courier New" panose="02070309020205020404" pitchFamily="49" charset="0"/>
              </a:rPr>
              <a:t>);</a:t>
            </a:r>
          </a:p>
          <a:p>
            <a:pPr lvl="1"/>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pPr lvl="1"/>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b="1" i="1" dirty="0">
                <a:solidFill>
                  <a:srgbClr val="000000"/>
                </a:solidFill>
                <a:latin typeface="Courier New" panose="02070309020205020404" pitchFamily="49" charset="0"/>
              </a:rPr>
              <a:t>   </a:t>
            </a:r>
            <a:r>
              <a:rPr lang="fr-FR" sz="1633" b="1" i="1" dirty="0" err="1">
                <a:solidFill>
                  <a:srgbClr val="000080"/>
                </a:solidFill>
                <a:latin typeface="Courier New" panose="02070309020205020404" pitchFamily="49" charset="0"/>
              </a:rPr>
              <a:t>else</a:t>
            </a:r>
            <a:r>
              <a:rPr lang="fr-FR" sz="1633" b="1" dirty="0">
                <a:solidFill>
                  <a:srgbClr val="000000"/>
                </a:solidFill>
                <a:latin typeface="Courier New" panose="02070309020205020404" pitchFamily="49" charset="0"/>
              </a:rPr>
              <a:t>{</a:t>
            </a:r>
          </a:p>
          <a:p>
            <a:pPr lvl="2"/>
            <a:r>
              <a:rPr lang="fr-FR" sz="1633" dirty="0" err="1">
                <a:solidFill>
                  <a:srgbClr val="000000"/>
                </a:solidFill>
                <a:latin typeface="Courier New" panose="02070309020205020404" pitchFamily="49" charset="0"/>
              </a:rPr>
              <a:t>document.writeln</a:t>
            </a:r>
            <a:r>
              <a:rPr lang="fr-FR" sz="1633" b="1" dirty="0">
                <a:solidFill>
                  <a:srgbClr val="000000"/>
                </a:solidFill>
                <a:latin typeface="Courier New" panose="02070309020205020404" pitchFamily="49" charset="0"/>
              </a:rPr>
              <a:t>(</a:t>
            </a:r>
            <a:r>
              <a:rPr lang="fr-FR" sz="1633" dirty="0" err="1">
                <a:solidFill>
                  <a:srgbClr val="000000"/>
                </a:solidFill>
                <a:latin typeface="Courier New" panose="02070309020205020404" pitchFamily="49" charset="0"/>
              </a:rPr>
              <a:t>person</a:t>
            </a:r>
            <a:r>
              <a:rPr lang="fr-FR" sz="1633" b="1" dirty="0">
                <a:solidFill>
                  <a:srgbClr val="000000"/>
                </a:solidFill>
                <a:latin typeface="Courier New" panose="02070309020205020404" pitchFamily="49" charset="0"/>
              </a:rPr>
              <a:t>[</a:t>
            </a:r>
            <a:r>
              <a:rPr lang="fr-FR" sz="1633" dirty="0" err="1">
                <a:solidFill>
                  <a:srgbClr val="000000"/>
                </a:solidFill>
                <a:latin typeface="Courier New" panose="02070309020205020404" pitchFamily="49" charset="0"/>
              </a:rPr>
              <a:t>prop</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"&lt;</a:t>
            </a:r>
            <a:r>
              <a:rPr lang="fr-FR" sz="1633" dirty="0" err="1">
                <a:solidFill>
                  <a:srgbClr val="808080"/>
                </a:solidFill>
                <a:latin typeface="Courier New" panose="02070309020205020404" pitchFamily="49" charset="0"/>
              </a:rPr>
              <a:t>br</a:t>
            </a:r>
            <a:r>
              <a:rPr lang="fr-FR" sz="1633" dirty="0">
                <a:solidFill>
                  <a:srgbClr val="808080"/>
                </a:solidFill>
                <a:latin typeface="Courier New" panose="02070309020205020404" pitchFamily="49" charset="0"/>
              </a:rPr>
              <a:t>&gt;"</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b="1" dirty="0">
                <a:solidFill>
                  <a:srgbClr val="000000"/>
                </a:solidFill>
                <a:latin typeface="Courier New" panose="02070309020205020404" pitchFamily="49" charset="0"/>
              </a:rPr>
              <a:t>}</a:t>
            </a:r>
            <a:endParaRPr lang="fr-FR" sz="1633" dirty="0"/>
          </a:p>
          <a:p>
            <a:endParaRPr lang="en-US" sz="1633" dirty="0">
              <a:solidFill>
                <a:srgbClr val="0000FF"/>
              </a:solidFill>
              <a:latin typeface="Courier New" panose="02070309020205020404" pitchFamily="49" charset="0"/>
            </a:endParaRPr>
          </a:p>
        </p:txBody>
      </p:sp>
      <p:sp>
        <p:nvSpPr>
          <p:cNvPr id="12" name="Text Box 6">
            <a:extLst>
              <a:ext uri="{FF2B5EF4-FFF2-40B4-BE49-F238E27FC236}">
                <a16:creationId xmlns:a16="http://schemas.microsoft.com/office/drawing/2014/main" id="{61CB55CC-0DFB-42F4-AC90-18AB6CFBB46D}"/>
              </a:ext>
            </a:extLst>
          </p:cNvPr>
          <p:cNvSpPr>
            <a:spLocks/>
          </p:cNvSpPr>
          <p:nvPr/>
        </p:nvSpPr>
        <p:spPr bwMode="auto">
          <a:xfrm>
            <a:off x="5865451" y="1304603"/>
            <a:ext cx="1658261" cy="371512"/>
          </a:xfrm>
          <a:prstGeom prst="rect">
            <a:avLst/>
          </a:prstGeom>
          <a:noFill/>
          <a:ln w="9525">
            <a:solidFill>
              <a:schemeClr val="tx1"/>
            </a:solidFill>
            <a:miter lim="800000"/>
            <a:headEnd/>
            <a:tailEnd/>
          </a:ln>
        </p:spPr>
        <p:txBody>
          <a:bodyPr wrap="square">
            <a:spAutoFit/>
          </a:bodyPr>
          <a:lstStyle/>
          <a:p>
            <a:pPr>
              <a:defRPr/>
            </a:pPr>
            <a:r>
              <a:rPr lang="fr-FR" sz="1814" dirty="0" err="1">
                <a:solidFill>
                  <a:schemeClr val="accent2"/>
                </a:solidFill>
              </a:rPr>
              <a:t>javaScript</a:t>
            </a:r>
            <a:endParaRPr sz="1633" dirty="0">
              <a:solidFill>
                <a:schemeClr val="accent2"/>
              </a:solidFill>
            </a:endParaRPr>
          </a:p>
        </p:txBody>
      </p:sp>
      <p:sp>
        <p:nvSpPr>
          <p:cNvPr id="18" name="Text Box 3">
            <a:extLst>
              <a:ext uri="{FF2B5EF4-FFF2-40B4-BE49-F238E27FC236}">
                <a16:creationId xmlns:a16="http://schemas.microsoft.com/office/drawing/2014/main" id="{C0904D04-5F0B-4B35-B215-E817A9751345}"/>
              </a:ext>
            </a:extLst>
          </p:cNvPr>
          <p:cNvSpPr>
            <a:spLocks/>
          </p:cNvSpPr>
          <p:nvPr/>
        </p:nvSpPr>
        <p:spPr bwMode="auto">
          <a:xfrm>
            <a:off x="7971483" y="1487194"/>
            <a:ext cx="2232025" cy="371512"/>
          </a:xfrm>
          <a:prstGeom prst="rect">
            <a:avLst/>
          </a:prstGeom>
          <a:noFill/>
          <a:ln w="38100" cmpd="dbl">
            <a:solidFill>
              <a:schemeClr val="tx1"/>
            </a:solidFill>
            <a:miter lim="800000"/>
            <a:headEnd/>
            <a:tailEnd/>
          </a:ln>
        </p:spPr>
        <p:txBody>
          <a:bodyPr>
            <a:spAutoFit/>
          </a:bodyPr>
          <a:lstStyle/>
          <a:p>
            <a:pPr algn="ctr">
              <a:defRPr/>
            </a:pPr>
            <a:r>
              <a:rPr lang="fr-FR" sz="1814" b="1" dirty="0"/>
              <a:t>Le Résultat</a:t>
            </a:r>
            <a:endParaRPr sz="1633" dirty="0"/>
          </a:p>
        </p:txBody>
      </p:sp>
      <p:pic>
        <p:nvPicPr>
          <p:cNvPr id="4" name="Picture 3">
            <a:extLst>
              <a:ext uri="{FF2B5EF4-FFF2-40B4-BE49-F238E27FC236}">
                <a16:creationId xmlns:a16="http://schemas.microsoft.com/office/drawing/2014/main" id="{EB1358B0-B38F-459A-A250-7A5144DAC782}"/>
              </a:ext>
            </a:extLst>
          </p:cNvPr>
          <p:cNvPicPr>
            <a:picLocks noChangeAspect="1"/>
          </p:cNvPicPr>
          <p:nvPr/>
        </p:nvPicPr>
        <p:blipFill>
          <a:blip r:embed="rId3"/>
          <a:stretch>
            <a:fillRect/>
          </a:stretch>
        </p:blipFill>
        <p:spPr>
          <a:xfrm>
            <a:off x="7618901" y="1992329"/>
            <a:ext cx="2937190" cy="922939"/>
          </a:xfrm>
          <a:prstGeom prst="rect">
            <a:avLst/>
          </a:prstGeom>
        </p:spPr>
      </p:pic>
    </p:spTree>
    <p:extLst>
      <p:ext uri="{BB962C8B-B14F-4D97-AF65-F5344CB8AC3E}">
        <p14:creationId xmlns:p14="http://schemas.microsoft.com/office/powerpoint/2010/main" val="4469439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1882366" y="881352"/>
          <a:ext cx="8763000" cy="853440"/>
        </p:xfrm>
        <a:graphic>
          <a:graphicData uri="http://schemas.openxmlformats.org/drawingml/2006/table">
            <a:tbl>
              <a:tblPr firstRow="1" bandRow="1">
                <a:tableStyleId>{F5AB1C69-6EDB-4FF4-983F-18BD219EF322}</a:tableStyleId>
              </a:tblPr>
              <a:tblGrid>
                <a:gridCol w="8763000">
                  <a:extLst>
                    <a:ext uri="{9D8B030D-6E8A-4147-A177-3AD203B41FA5}">
                      <a16:colId xmlns:a16="http://schemas.microsoft.com/office/drawing/2014/main" val="20000"/>
                    </a:ext>
                  </a:extLst>
                </a:gridCol>
              </a:tblGrid>
              <a:tr h="42325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dirty="0" err="1">
                          <a:solidFill>
                            <a:schemeClr val="tx1">
                              <a:lumMod val="50000"/>
                              <a:lumOff val="50000"/>
                            </a:schemeClr>
                          </a:solidFill>
                        </a:rPr>
                        <a:t>Objets</a:t>
                      </a:r>
                      <a:r>
                        <a:rPr lang="en-US" sz="2200" b="1" dirty="0">
                          <a:solidFill>
                            <a:schemeClr val="tx1">
                              <a:lumMod val="50000"/>
                              <a:lumOff val="50000"/>
                            </a:schemeClr>
                          </a:solidFill>
                        </a:rPr>
                        <a:t> et égalité</a:t>
                      </a:r>
                    </a:p>
                  </a:txBody>
                  <a:tcPr>
                    <a:solidFill>
                      <a:schemeClr val="accent5">
                        <a:lumMod val="40000"/>
                        <a:lumOff val="60000"/>
                      </a:schemeClr>
                    </a:solidFill>
                  </a:tcPr>
                </a:tc>
                <a:extLst>
                  <a:ext uri="{0D108BD9-81ED-4DB2-BD59-A6C34878D82A}">
                    <a16:rowId xmlns:a16="http://schemas.microsoft.com/office/drawing/2014/main" val="10000"/>
                  </a:ext>
                </a:extLst>
              </a:tr>
              <a:tr h="423251">
                <a:tc>
                  <a:txBody>
                    <a:bodyPr/>
                    <a:lstStyle/>
                    <a:p>
                      <a:pPr marL="0" marR="0" indent="0" algn="l" defTabSz="914400" rtl="0" eaLnBrk="1" fontAlgn="auto" latinLnBrk="0" hangingPunct="1">
                        <a:lnSpc>
                          <a:spcPct val="100000"/>
                        </a:lnSpc>
                        <a:spcBef>
                          <a:spcPts val="0"/>
                        </a:spcBef>
                        <a:spcAft>
                          <a:spcPts val="0"/>
                        </a:spcAft>
                        <a:buClr>
                          <a:schemeClr val="tx2"/>
                        </a:buClr>
                        <a:buSzTx/>
                        <a:buFont typeface="Symbol" panose="05050102010706020507" pitchFamily="18" charset="2"/>
                        <a:buNone/>
                        <a:tabLst/>
                        <a:defRPr/>
                      </a:pPr>
                      <a:endParaRPr lang="fr-FR" sz="2200" b="0" dirty="0"/>
                    </a:p>
                  </a:txBody>
                  <a:tcPr>
                    <a:solidFill>
                      <a:schemeClr val="bg1"/>
                    </a:solidFill>
                  </a:tcPr>
                </a:tc>
                <a:extLst>
                  <a:ext uri="{0D108BD9-81ED-4DB2-BD59-A6C34878D82A}">
                    <a16:rowId xmlns:a16="http://schemas.microsoft.com/office/drawing/2014/main" val="10001"/>
                  </a:ext>
                </a:extLst>
              </a:tr>
            </a:tbl>
          </a:graphicData>
        </a:graphic>
      </p:graphicFrame>
      <p:sp>
        <p:nvSpPr>
          <p:cNvPr id="9" name="TextBox 8">
            <a:extLst>
              <a:ext uri="{FF2B5EF4-FFF2-40B4-BE49-F238E27FC236}">
                <a16:creationId xmlns:a16="http://schemas.microsoft.com/office/drawing/2014/main" id="{CD0A0E7C-7264-4270-A1BC-0E396A1242AF}"/>
              </a:ext>
            </a:extLst>
          </p:cNvPr>
          <p:cNvSpPr txBox="1"/>
          <p:nvPr/>
        </p:nvSpPr>
        <p:spPr>
          <a:xfrm>
            <a:off x="1882365" y="174339"/>
            <a:ext cx="4577480" cy="594906"/>
          </a:xfrm>
          <a:prstGeom prst="rect">
            <a:avLst/>
          </a:prstGeom>
          <a:noFill/>
        </p:spPr>
        <p:txBody>
          <a:bodyPr wrap="square">
            <a:spAutoFit/>
          </a:bodyPr>
          <a:lstStyle/>
          <a:p>
            <a:r>
              <a:rPr lang="en-US" sz="3266" b="1" dirty="0">
                <a:solidFill>
                  <a:schemeClr val="bg1">
                    <a:lumMod val="50000"/>
                  </a:schemeClr>
                </a:solidFill>
              </a:rPr>
              <a:t>Objects</a:t>
            </a:r>
          </a:p>
        </p:txBody>
      </p:sp>
      <p:sp>
        <p:nvSpPr>
          <p:cNvPr id="10" name="Text Box 5">
            <a:extLst>
              <a:ext uri="{FF2B5EF4-FFF2-40B4-BE49-F238E27FC236}">
                <a16:creationId xmlns:a16="http://schemas.microsoft.com/office/drawing/2014/main" id="{C1FF241E-148A-4D6C-8F0C-74FD5C82DC6E}"/>
              </a:ext>
            </a:extLst>
          </p:cNvPr>
          <p:cNvSpPr>
            <a:spLocks/>
          </p:cNvSpPr>
          <p:nvPr/>
        </p:nvSpPr>
        <p:spPr bwMode="auto">
          <a:xfrm>
            <a:off x="1882365" y="1257871"/>
            <a:ext cx="5641347" cy="5118068"/>
          </a:xfrm>
          <a:prstGeom prst="rect">
            <a:avLst/>
          </a:prstGeom>
          <a:solidFill>
            <a:srgbClr val="CCECFF"/>
          </a:solidFill>
          <a:ln>
            <a:noFill/>
          </a:ln>
          <a:effectLst>
            <a:outerShdw dist="35921" dir="2700000" algn="ctr" rotWithShape="0">
              <a:schemeClr val="bg2"/>
            </a:outerShdw>
          </a:effectLst>
        </p:spPr>
        <p:txBody>
          <a:bodyPr wrap="square">
            <a:spAutoFit/>
          </a:bodyPr>
          <a:lstStyle/>
          <a:p>
            <a:endParaRPr lang="fr-FR" sz="1633" b="1" i="1" dirty="0">
              <a:solidFill>
                <a:srgbClr val="000080"/>
              </a:solidFill>
              <a:latin typeface="Courier New" panose="02070309020205020404" pitchFamily="49" charset="0"/>
            </a:endParaRPr>
          </a:p>
          <a:p>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livre1</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p>
          <a:p>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title</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"Javascript"</a:t>
            </a:r>
            <a:r>
              <a:rPr lang="fr-FR" sz="1633" b="1" dirty="0">
                <a:solidFill>
                  <a:srgbClr val="000000"/>
                </a:solidFill>
                <a:latin typeface="Courier New" panose="02070309020205020404" pitchFamily="49" charset="0"/>
              </a:rPr>
              <a:t>,</a:t>
            </a:r>
          </a:p>
          <a:p>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author</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"USP"</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dirty="0" err="1">
                <a:solidFill>
                  <a:srgbClr val="000000"/>
                </a:solidFill>
                <a:latin typeface="Courier New" panose="02070309020205020404" pitchFamily="49" charset="0"/>
              </a:rPr>
              <a:t>published</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FF0000"/>
                </a:solidFill>
                <a:latin typeface="Courier New" panose="02070309020205020404" pitchFamily="49" charset="0"/>
              </a:rPr>
              <a:t>1999</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endParaRPr lang="fr-FR" sz="1633" b="1" i="1" dirty="0">
              <a:solidFill>
                <a:srgbClr val="000000"/>
              </a:solidFill>
              <a:latin typeface="Courier New" panose="02070309020205020404" pitchFamily="49" charset="0"/>
            </a:endParaRPr>
          </a:p>
          <a:p>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livre2</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dirty="0" err="1">
                <a:solidFill>
                  <a:srgbClr val="000000"/>
                </a:solidFill>
                <a:latin typeface="Courier New" panose="02070309020205020404" pitchFamily="49" charset="0"/>
              </a:rPr>
              <a:t>title</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"Javascript"</a:t>
            </a:r>
            <a:r>
              <a:rPr lang="fr-FR" sz="1633" b="1" dirty="0">
                <a:solidFill>
                  <a:srgbClr val="000000"/>
                </a:solidFill>
                <a:latin typeface="Courier New" panose="02070309020205020404" pitchFamily="49" charset="0"/>
              </a:rPr>
              <a:t>,</a:t>
            </a:r>
          </a:p>
          <a:p>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author</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"USP"</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dirty="0" err="1">
                <a:solidFill>
                  <a:srgbClr val="000000"/>
                </a:solidFill>
                <a:latin typeface="Courier New" panose="02070309020205020404" pitchFamily="49" charset="0"/>
              </a:rPr>
              <a:t>published</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FF0000"/>
                </a:solidFill>
                <a:latin typeface="Courier New" panose="02070309020205020404" pitchFamily="49" charset="0"/>
              </a:rPr>
              <a:t>1999</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endParaRPr lang="fr-FR" sz="1633" b="1" i="1" dirty="0">
              <a:solidFill>
                <a:srgbClr val="000000"/>
              </a:solidFill>
              <a:latin typeface="Courier New" panose="02070309020205020404" pitchFamily="49" charset="0"/>
            </a:endParaRPr>
          </a:p>
          <a:p>
            <a:r>
              <a:rPr lang="fr-FR" sz="1633" b="1" i="1" dirty="0">
                <a:solidFill>
                  <a:srgbClr val="000080"/>
                </a:solidFill>
                <a:latin typeface="Courier New" panose="02070309020205020404" pitchFamily="49" charset="0"/>
              </a:rPr>
              <a:t>if</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livre1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livre2</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pPr lvl="1"/>
            <a:r>
              <a:rPr lang="fr-FR" sz="1633" b="1" dirty="0">
                <a:solidFill>
                  <a:srgbClr val="000000"/>
                </a:solidFill>
                <a:latin typeface="Courier New" panose="02070309020205020404" pitchFamily="49" charset="0"/>
              </a:rPr>
              <a:t> {</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document.write</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"Les deux livres sont les mêmes"</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pPr lvl="1"/>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b="1" i="1" dirty="0" err="1">
                <a:solidFill>
                  <a:srgbClr val="000080"/>
                </a:solidFill>
                <a:latin typeface="Courier New" panose="02070309020205020404" pitchFamily="49" charset="0"/>
              </a:rPr>
              <a:t>else</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p>
          <a:p>
            <a:pPr lvl="1"/>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document.write</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"Les deux livres sont </a:t>
            </a:r>
            <a:r>
              <a:rPr lang="fr-FR" sz="1633" dirty="0" err="1">
                <a:solidFill>
                  <a:srgbClr val="808080"/>
                </a:solidFill>
                <a:latin typeface="Courier New" panose="02070309020205020404" pitchFamily="49" charset="0"/>
              </a:rPr>
              <a:t>differents</a:t>
            </a:r>
            <a:r>
              <a:rPr lang="fr-FR" sz="1633" dirty="0">
                <a:solidFill>
                  <a:srgbClr val="808080"/>
                </a:solidFill>
                <a:latin typeface="Courier New" panose="02070309020205020404" pitchFamily="49" charset="0"/>
              </a:rPr>
              <a:t>"</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pPr lvl="1"/>
            <a:r>
              <a:rPr lang="fr-FR" sz="1633" b="1" dirty="0">
                <a:solidFill>
                  <a:srgbClr val="000000"/>
                </a:solidFill>
                <a:latin typeface="Courier New" panose="02070309020205020404" pitchFamily="49" charset="0"/>
              </a:rPr>
              <a:t>}</a:t>
            </a:r>
            <a:endParaRPr lang="fr-FR" sz="1633" dirty="0"/>
          </a:p>
          <a:p>
            <a:endParaRPr lang="en-US" sz="1633" dirty="0">
              <a:solidFill>
                <a:srgbClr val="0000FF"/>
              </a:solidFill>
              <a:latin typeface="Courier New" panose="02070309020205020404" pitchFamily="49" charset="0"/>
            </a:endParaRPr>
          </a:p>
        </p:txBody>
      </p:sp>
      <p:sp>
        <p:nvSpPr>
          <p:cNvPr id="12" name="Text Box 6">
            <a:extLst>
              <a:ext uri="{FF2B5EF4-FFF2-40B4-BE49-F238E27FC236}">
                <a16:creationId xmlns:a16="http://schemas.microsoft.com/office/drawing/2014/main" id="{61CB55CC-0DFB-42F4-AC90-18AB6CFBB46D}"/>
              </a:ext>
            </a:extLst>
          </p:cNvPr>
          <p:cNvSpPr>
            <a:spLocks/>
          </p:cNvSpPr>
          <p:nvPr/>
        </p:nvSpPr>
        <p:spPr bwMode="auto">
          <a:xfrm>
            <a:off x="5865451" y="1304603"/>
            <a:ext cx="1658261" cy="371512"/>
          </a:xfrm>
          <a:prstGeom prst="rect">
            <a:avLst/>
          </a:prstGeom>
          <a:noFill/>
          <a:ln w="9525">
            <a:solidFill>
              <a:schemeClr val="tx1"/>
            </a:solidFill>
            <a:miter lim="800000"/>
            <a:headEnd/>
            <a:tailEnd/>
          </a:ln>
        </p:spPr>
        <p:txBody>
          <a:bodyPr wrap="square">
            <a:spAutoFit/>
          </a:bodyPr>
          <a:lstStyle/>
          <a:p>
            <a:pPr>
              <a:defRPr/>
            </a:pPr>
            <a:r>
              <a:rPr lang="fr-FR" sz="1814" dirty="0" err="1">
                <a:solidFill>
                  <a:schemeClr val="accent2"/>
                </a:solidFill>
              </a:rPr>
              <a:t>javaScript</a:t>
            </a:r>
            <a:endParaRPr sz="1633" dirty="0">
              <a:solidFill>
                <a:schemeClr val="accent2"/>
              </a:solidFill>
            </a:endParaRPr>
          </a:p>
        </p:txBody>
      </p:sp>
      <p:sp>
        <p:nvSpPr>
          <p:cNvPr id="18" name="Text Box 3">
            <a:extLst>
              <a:ext uri="{FF2B5EF4-FFF2-40B4-BE49-F238E27FC236}">
                <a16:creationId xmlns:a16="http://schemas.microsoft.com/office/drawing/2014/main" id="{C0904D04-5F0B-4B35-B215-E817A9751345}"/>
              </a:ext>
            </a:extLst>
          </p:cNvPr>
          <p:cNvSpPr>
            <a:spLocks/>
          </p:cNvSpPr>
          <p:nvPr/>
        </p:nvSpPr>
        <p:spPr bwMode="auto">
          <a:xfrm>
            <a:off x="7971483" y="1487194"/>
            <a:ext cx="2232025" cy="371512"/>
          </a:xfrm>
          <a:prstGeom prst="rect">
            <a:avLst/>
          </a:prstGeom>
          <a:noFill/>
          <a:ln w="38100" cmpd="dbl">
            <a:solidFill>
              <a:schemeClr val="tx1"/>
            </a:solidFill>
            <a:miter lim="800000"/>
            <a:headEnd/>
            <a:tailEnd/>
          </a:ln>
        </p:spPr>
        <p:txBody>
          <a:bodyPr>
            <a:spAutoFit/>
          </a:bodyPr>
          <a:lstStyle/>
          <a:p>
            <a:pPr algn="ctr">
              <a:defRPr/>
            </a:pPr>
            <a:r>
              <a:rPr lang="fr-FR" sz="1814" b="1" dirty="0"/>
              <a:t>Le Résultat</a:t>
            </a:r>
            <a:endParaRPr sz="1633" dirty="0"/>
          </a:p>
        </p:txBody>
      </p:sp>
      <p:pic>
        <p:nvPicPr>
          <p:cNvPr id="3" name="Picture 2">
            <a:extLst>
              <a:ext uri="{FF2B5EF4-FFF2-40B4-BE49-F238E27FC236}">
                <a16:creationId xmlns:a16="http://schemas.microsoft.com/office/drawing/2014/main" id="{F3C6700B-D627-43F4-9487-D49ABEA0B5B2}"/>
              </a:ext>
            </a:extLst>
          </p:cNvPr>
          <p:cNvPicPr>
            <a:picLocks noChangeAspect="1"/>
          </p:cNvPicPr>
          <p:nvPr/>
        </p:nvPicPr>
        <p:blipFill>
          <a:blip r:embed="rId3"/>
          <a:stretch>
            <a:fillRect/>
          </a:stretch>
        </p:blipFill>
        <p:spPr>
          <a:xfrm>
            <a:off x="7685870" y="1876971"/>
            <a:ext cx="2982611" cy="549428"/>
          </a:xfrm>
          <a:prstGeom prst="rect">
            <a:avLst/>
          </a:prstGeom>
        </p:spPr>
      </p:pic>
    </p:spTree>
    <p:extLst>
      <p:ext uri="{BB962C8B-B14F-4D97-AF65-F5344CB8AC3E}">
        <p14:creationId xmlns:p14="http://schemas.microsoft.com/office/powerpoint/2010/main" val="24687811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882366" y="881352"/>
          <a:ext cx="8763000" cy="853440"/>
        </p:xfrm>
        <a:graphic>
          <a:graphicData uri="http://schemas.openxmlformats.org/drawingml/2006/table">
            <a:tbl>
              <a:tblPr firstRow="1" bandRow="1">
                <a:tableStyleId>{F5AB1C69-6EDB-4FF4-983F-18BD219EF322}</a:tableStyleId>
              </a:tblPr>
              <a:tblGrid>
                <a:gridCol w="8763000">
                  <a:extLst>
                    <a:ext uri="{9D8B030D-6E8A-4147-A177-3AD203B41FA5}">
                      <a16:colId xmlns:a16="http://schemas.microsoft.com/office/drawing/2014/main" val="20000"/>
                    </a:ext>
                  </a:extLst>
                </a:gridCol>
              </a:tblGrid>
              <a:tr h="42325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dirty="0" err="1">
                          <a:solidFill>
                            <a:schemeClr val="tx1">
                              <a:lumMod val="50000"/>
                              <a:lumOff val="50000"/>
                            </a:schemeClr>
                          </a:solidFill>
                        </a:rPr>
                        <a:t>Objets</a:t>
                      </a:r>
                      <a:r>
                        <a:rPr lang="en-US" sz="2200" b="1" dirty="0">
                          <a:solidFill>
                            <a:schemeClr val="tx1">
                              <a:lumMod val="50000"/>
                              <a:lumOff val="50000"/>
                            </a:schemeClr>
                          </a:solidFill>
                        </a:rPr>
                        <a:t> et égalité</a:t>
                      </a:r>
                    </a:p>
                  </a:txBody>
                  <a:tcPr>
                    <a:solidFill>
                      <a:schemeClr val="accent5">
                        <a:lumMod val="40000"/>
                        <a:lumOff val="60000"/>
                      </a:schemeClr>
                    </a:solidFill>
                  </a:tcPr>
                </a:tc>
                <a:extLst>
                  <a:ext uri="{0D108BD9-81ED-4DB2-BD59-A6C34878D82A}">
                    <a16:rowId xmlns:a16="http://schemas.microsoft.com/office/drawing/2014/main" val="10000"/>
                  </a:ext>
                </a:extLst>
              </a:tr>
              <a:tr h="423251">
                <a:tc>
                  <a:txBody>
                    <a:bodyPr/>
                    <a:lstStyle/>
                    <a:p>
                      <a:pPr marL="0" marR="0" indent="0" algn="l" defTabSz="914400" rtl="0" eaLnBrk="1" fontAlgn="auto" latinLnBrk="0" hangingPunct="1">
                        <a:lnSpc>
                          <a:spcPct val="100000"/>
                        </a:lnSpc>
                        <a:spcBef>
                          <a:spcPts val="0"/>
                        </a:spcBef>
                        <a:spcAft>
                          <a:spcPts val="0"/>
                        </a:spcAft>
                        <a:buClr>
                          <a:schemeClr val="tx2"/>
                        </a:buClr>
                        <a:buSzTx/>
                        <a:buFont typeface="Symbol" panose="05050102010706020507" pitchFamily="18" charset="2"/>
                        <a:buNone/>
                        <a:tabLst/>
                        <a:defRPr/>
                      </a:pPr>
                      <a:endParaRPr lang="fr-FR" sz="2200" b="0" dirty="0"/>
                    </a:p>
                  </a:txBody>
                  <a:tcPr>
                    <a:solidFill>
                      <a:schemeClr val="bg1"/>
                    </a:solidFill>
                  </a:tcPr>
                </a:tc>
                <a:extLst>
                  <a:ext uri="{0D108BD9-81ED-4DB2-BD59-A6C34878D82A}">
                    <a16:rowId xmlns:a16="http://schemas.microsoft.com/office/drawing/2014/main" val="10001"/>
                  </a:ext>
                </a:extLst>
              </a:tr>
            </a:tbl>
          </a:graphicData>
        </a:graphic>
      </p:graphicFrame>
      <p:sp>
        <p:nvSpPr>
          <p:cNvPr id="9" name="TextBox 8">
            <a:extLst>
              <a:ext uri="{FF2B5EF4-FFF2-40B4-BE49-F238E27FC236}">
                <a16:creationId xmlns:a16="http://schemas.microsoft.com/office/drawing/2014/main" id="{CD0A0E7C-7264-4270-A1BC-0E396A1242AF}"/>
              </a:ext>
            </a:extLst>
          </p:cNvPr>
          <p:cNvSpPr txBox="1"/>
          <p:nvPr/>
        </p:nvSpPr>
        <p:spPr>
          <a:xfrm>
            <a:off x="1882365" y="174339"/>
            <a:ext cx="4577480" cy="539058"/>
          </a:xfrm>
          <a:prstGeom prst="rect">
            <a:avLst/>
          </a:prstGeom>
          <a:noFill/>
        </p:spPr>
        <p:txBody>
          <a:bodyPr wrap="square">
            <a:spAutoFit/>
          </a:bodyPr>
          <a:lstStyle/>
          <a:p>
            <a:r>
              <a:rPr lang="en-US" sz="2903" dirty="0">
                <a:solidFill>
                  <a:schemeClr val="bg1">
                    <a:lumMod val="65000"/>
                  </a:schemeClr>
                </a:solidFill>
              </a:rPr>
              <a:t>Objects</a:t>
            </a:r>
            <a:endParaRPr lang="en-US" sz="2903" dirty="0"/>
          </a:p>
        </p:txBody>
      </p:sp>
      <p:sp>
        <p:nvSpPr>
          <p:cNvPr id="10" name="Text Box 5">
            <a:extLst>
              <a:ext uri="{FF2B5EF4-FFF2-40B4-BE49-F238E27FC236}">
                <a16:creationId xmlns:a16="http://schemas.microsoft.com/office/drawing/2014/main" id="{C1FF241E-148A-4D6C-8F0C-74FD5C82DC6E}"/>
              </a:ext>
            </a:extLst>
          </p:cNvPr>
          <p:cNvSpPr>
            <a:spLocks/>
          </p:cNvSpPr>
          <p:nvPr/>
        </p:nvSpPr>
        <p:spPr bwMode="auto">
          <a:xfrm>
            <a:off x="1882365" y="1257871"/>
            <a:ext cx="5641347" cy="5871928"/>
          </a:xfrm>
          <a:prstGeom prst="rect">
            <a:avLst/>
          </a:prstGeom>
          <a:solidFill>
            <a:srgbClr val="CCECFF"/>
          </a:solidFill>
          <a:ln>
            <a:noFill/>
          </a:ln>
          <a:effectLst>
            <a:outerShdw dist="35921" dir="2700000" algn="ctr" rotWithShape="0">
              <a:schemeClr val="bg2"/>
            </a:outerShdw>
          </a:effectLst>
        </p:spPr>
        <p:txBody>
          <a:bodyPr wrap="square">
            <a:spAutoFit/>
          </a:bodyPr>
          <a:lstStyle/>
          <a:p>
            <a:endParaRPr lang="fr-FR" sz="1633" b="1" i="1" dirty="0">
              <a:solidFill>
                <a:srgbClr val="000080"/>
              </a:solidFill>
              <a:latin typeface="Courier New" panose="02070309020205020404" pitchFamily="49" charset="0"/>
            </a:endParaRPr>
          </a:p>
          <a:p>
            <a:endParaRPr lang="fr-FR" sz="1633" b="1" i="1" dirty="0">
              <a:solidFill>
                <a:srgbClr val="000080"/>
              </a:solidFill>
              <a:latin typeface="Courier New" panose="02070309020205020404" pitchFamily="49" charset="0"/>
            </a:endParaRPr>
          </a:p>
          <a:p>
            <a:r>
              <a:rPr lang="fr-FR" sz="1633" b="1" i="1" dirty="0" err="1">
                <a:solidFill>
                  <a:srgbClr val="000080"/>
                </a:solidFill>
                <a:latin typeface="Courier New" panose="02070309020205020404" pitchFamily="49" charset="0"/>
              </a:rPr>
              <a:t>function</a:t>
            </a:r>
            <a:r>
              <a:rPr lang="fr-FR" sz="1633" dirty="0">
                <a:solidFill>
                  <a:srgbClr val="000000"/>
                </a:solidFill>
                <a:latin typeface="Courier New" panose="02070309020205020404" pitchFamily="49" charset="0"/>
              </a:rPr>
              <a:t> Livre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titre</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auteur</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publié</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this.titre</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titre</a:t>
            </a:r>
            <a:r>
              <a:rPr lang="fr-FR" sz="1633" b="1" dirty="0">
                <a:solidFill>
                  <a:srgbClr val="000000"/>
                </a:solidFill>
                <a:latin typeface="Courier New" panose="02070309020205020404" pitchFamily="49" charset="0"/>
              </a:rPr>
              <a:t>;</a:t>
            </a:r>
          </a:p>
          <a:p>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this.auteur</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auteur</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dirty="0" err="1">
                <a:solidFill>
                  <a:srgbClr val="000000"/>
                </a:solidFill>
                <a:latin typeface="Courier New" panose="02070309020205020404" pitchFamily="49" charset="0"/>
              </a:rPr>
              <a:t>this.publié</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publié</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endParaRPr lang="fr-FR" sz="1633" b="1" i="1" dirty="0">
              <a:solidFill>
                <a:srgbClr val="000000"/>
              </a:solidFill>
              <a:latin typeface="Courier New" panose="02070309020205020404" pitchFamily="49" charset="0"/>
            </a:endParaRPr>
          </a:p>
          <a:p>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livre1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i="1" dirty="0">
                <a:solidFill>
                  <a:srgbClr val="000080"/>
                </a:solidFill>
                <a:latin typeface="Courier New" panose="02070309020205020404" pitchFamily="49" charset="0"/>
              </a:rPr>
              <a:t>new</a:t>
            </a:r>
            <a:r>
              <a:rPr lang="fr-FR" sz="1633" dirty="0">
                <a:solidFill>
                  <a:srgbClr val="000000"/>
                </a:solidFill>
                <a:latin typeface="Courier New" panose="02070309020205020404" pitchFamily="49" charset="0"/>
              </a:rPr>
              <a:t> Livre </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"Le Chien des Baskerville"</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"Sir Arthur Conan Doyle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FF0000"/>
                </a:solidFill>
                <a:latin typeface="Courier New" panose="02070309020205020404" pitchFamily="49" charset="0"/>
              </a:rPr>
              <a:t>1901</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endParaRPr lang="fr-FR" sz="1633" b="1" i="1" dirty="0">
              <a:solidFill>
                <a:srgbClr val="000000"/>
              </a:solidFill>
              <a:latin typeface="Courier New" panose="02070309020205020404" pitchFamily="49" charset="0"/>
            </a:endParaRPr>
          </a:p>
          <a:p>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livre2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i="1" dirty="0">
                <a:solidFill>
                  <a:srgbClr val="000080"/>
                </a:solidFill>
                <a:latin typeface="Courier New" panose="02070309020205020404" pitchFamily="49" charset="0"/>
              </a:rPr>
              <a:t>new</a:t>
            </a:r>
            <a:r>
              <a:rPr lang="fr-FR" sz="1633" dirty="0">
                <a:solidFill>
                  <a:srgbClr val="000000"/>
                </a:solidFill>
                <a:latin typeface="Courier New" panose="02070309020205020404" pitchFamily="49" charset="0"/>
              </a:rPr>
              <a:t> Livre </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"Le Chien des Baskerville"</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808080"/>
                </a:solidFill>
                <a:latin typeface="Courier New" panose="02070309020205020404" pitchFamily="49" charset="0"/>
              </a:rPr>
              <a:t>"Sir Arthur Conan Doyle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FF0000"/>
                </a:solidFill>
                <a:latin typeface="Courier New" panose="02070309020205020404" pitchFamily="49" charset="0"/>
              </a:rPr>
              <a:t>1901</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b="1" i="1" dirty="0">
                <a:solidFill>
                  <a:srgbClr val="000080"/>
                </a:solidFill>
                <a:latin typeface="Courier New" panose="02070309020205020404" pitchFamily="49" charset="0"/>
              </a:rPr>
              <a:t>if</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livre1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livre2</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p>
          <a:p>
            <a:pPr lvl="1"/>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document.write</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"Les deux livres sont les mêmes"</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pPr lvl="1"/>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b="1" i="1" dirty="0" err="1">
                <a:solidFill>
                  <a:srgbClr val="000080"/>
                </a:solidFill>
                <a:latin typeface="Courier New" panose="02070309020205020404" pitchFamily="49" charset="0"/>
              </a:rPr>
              <a:t>else</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pPr lvl="1"/>
            <a:r>
              <a:rPr lang="fr-FR" sz="1633" dirty="0" err="1">
                <a:solidFill>
                  <a:srgbClr val="000000"/>
                </a:solidFill>
                <a:latin typeface="Courier New" panose="02070309020205020404" pitchFamily="49" charset="0"/>
              </a:rPr>
              <a:t>document.write</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"Les deux livres sont </a:t>
            </a:r>
            <a:r>
              <a:rPr lang="fr-FR" sz="1633" dirty="0" err="1">
                <a:solidFill>
                  <a:srgbClr val="808080"/>
                </a:solidFill>
                <a:latin typeface="Courier New" panose="02070309020205020404" pitchFamily="49" charset="0"/>
              </a:rPr>
              <a:t>differents</a:t>
            </a:r>
            <a:r>
              <a:rPr lang="fr-FR" sz="1633" dirty="0">
                <a:solidFill>
                  <a:srgbClr val="808080"/>
                </a:solidFill>
                <a:latin typeface="Courier New" panose="02070309020205020404" pitchFamily="49" charset="0"/>
              </a:rPr>
              <a:t> </a:t>
            </a:r>
            <a:r>
              <a:rPr lang="fr-FR" sz="1633" dirty="0" err="1">
                <a:solidFill>
                  <a:srgbClr val="808080"/>
                </a:solidFill>
                <a:latin typeface="Courier New" panose="02070309020205020404" pitchFamily="49" charset="0"/>
              </a:rPr>
              <a:t>auuuu</a:t>
            </a:r>
            <a:r>
              <a:rPr lang="fr-FR" sz="1633" dirty="0">
                <a:solidFill>
                  <a:srgbClr val="808080"/>
                </a:solidFill>
                <a:latin typeface="Courier New" panose="02070309020205020404" pitchFamily="49" charset="0"/>
              </a:rPr>
              <a:t>"</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pPr lvl="1"/>
            <a:r>
              <a:rPr lang="fr-FR" sz="1633" b="1" dirty="0">
                <a:solidFill>
                  <a:srgbClr val="000000"/>
                </a:solidFill>
                <a:latin typeface="Courier New" panose="02070309020205020404" pitchFamily="49" charset="0"/>
              </a:rPr>
              <a:t>}</a:t>
            </a:r>
            <a:endParaRPr lang="fr-FR" sz="1633" dirty="0"/>
          </a:p>
          <a:p>
            <a:endParaRPr lang="en-US" sz="1633" dirty="0">
              <a:solidFill>
                <a:srgbClr val="0000FF"/>
              </a:solidFill>
              <a:latin typeface="Courier New" panose="02070309020205020404" pitchFamily="49" charset="0"/>
            </a:endParaRPr>
          </a:p>
        </p:txBody>
      </p:sp>
      <p:sp>
        <p:nvSpPr>
          <p:cNvPr id="12" name="Text Box 6">
            <a:extLst>
              <a:ext uri="{FF2B5EF4-FFF2-40B4-BE49-F238E27FC236}">
                <a16:creationId xmlns:a16="http://schemas.microsoft.com/office/drawing/2014/main" id="{61CB55CC-0DFB-42F4-AC90-18AB6CFBB46D}"/>
              </a:ext>
            </a:extLst>
          </p:cNvPr>
          <p:cNvSpPr>
            <a:spLocks/>
          </p:cNvSpPr>
          <p:nvPr/>
        </p:nvSpPr>
        <p:spPr bwMode="auto">
          <a:xfrm>
            <a:off x="5865451" y="1304603"/>
            <a:ext cx="1658261" cy="371512"/>
          </a:xfrm>
          <a:prstGeom prst="rect">
            <a:avLst/>
          </a:prstGeom>
          <a:noFill/>
          <a:ln w="9525">
            <a:solidFill>
              <a:schemeClr val="tx1"/>
            </a:solidFill>
            <a:miter lim="800000"/>
            <a:headEnd/>
            <a:tailEnd/>
          </a:ln>
        </p:spPr>
        <p:txBody>
          <a:bodyPr wrap="square">
            <a:spAutoFit/>
          </a:bodyPr>
          <a:lstStyle/>
          <a:p>
            <a:pPr>
              <a:defRPr/>
            </a:pPr>
            <a:r>
              <a:rPr lang="fr-FR" sz="1814" dirty="0" err="1">
                <a:solidFill>
                  <a:schemeClr val="accent2"/>
                </a:solidFill>
              </a:rPr>
              <a:t>javaScript</a:t>
            </a:r>
            <a:endParaRPr sz="1633" dirty="0">
              <a:solidFill>
                <a:schemeClr val="accent2"/>
              </a:solidFill>
            </a:endParaRPr>
          </a:p>
        </p:txBody>
      </p:sp>
      <p:sp>
        <p:nvSpPr>
          <p:cNvPr id="18" name="Text Box 3">
            <a:extLst>
              <a:ext uri="{FF2B5EF4-FFF2-40B4-BE49-F238E27FC236}">
                <a16:creationId xmlns:a16="http://schemas.microsoft.com/office/drawing/2014/main" id="{C0904D04-5F0B-4B35-B215-E817A9751345}"/>
              </a:ext>
            </a:extLst>
          </p:cNvPr>
          <p:cNvSpPr>
            <a:spLocks/>
          </p:cNvSpPr>
          <p:nvPr/>
        </p:nvSpPr>
        <p:spPr bwMode="auto">
          <a:xfrm>
            <a:off x="7971483" y="1487194"/>
            <a:ext cx="2232025" cy="371512"/>
          </a:xfrm>
          <a:prstGeom prst="rect">
            <a:avLst/>
          </a:prstGeom>
          <a:noFill/>
          <a:ln w="38100" cmpd="dbl">
            <a:solidFill>
              <a:schemeClr val="tx1"/>
            </a:solidFill>
            <a:miter lim="800000"/>
            <a:headEnd/>
            <a:tailEnd/>
          </a:ln>
        </p:spPr>
        <p:txBody>
          <a:bodyPr>
            <a:spAutoFit/>
          </a:bodyPr>
          <a:lstStyle/>
          <a:p>
            <a:pPr algn="ctr">
              <a:defRPr/>
            </a:pPr>
            <a:r>
              <a:rPr lang="fr-FR" sz="1814" b="1" dirty="0"/>
              <a:t>Le Résultat</a:t>
            </a:r>
            <a:endParaRPr sz="1633" dirty="0"/>
          </a:p>
        </p:txBody>
      </p:sp>
      <p:pic>
        <p:nvPicPr>
          <p:cNvPr id="3" name="Picture 2">
            <a:extLst>
              <a:ext uri="{FF2B5EF4-FFF2-40B4-BE49-F238E27FC236}">
                <a16:creationId xmlns:a16="http://schemas.microsoft.com/office/drawing/2014/main" id="{F3C6700B-D627-43F4-9487-D49ABEA0B5B2}"/>
              </a:ext>
            </a:extLst>
          </p:cNvPr>
          <p:cNvPicPr>
            <a:picLocks noChangeAspect="1"/>
          </p:cNvPicPr>
          <p:nvPr/>
        </p:nvPicPr>
        <p:blipFill>
          <a:blip r:embed="rId3"/>
          <a:stretch>
            <a:fillRect/>
          </a:stretch>
        </p:blipFill>
        <p:spPr>
          <a:xfrm>
            <a:off x="7685870" y="1876971"/>
            <a:ext cx="2982611" cy="549428"/>
          </a:xfrm>
          <a:prstGeom prst="rect">
            <a:avLst/>
          </a:prstGeom>
        </p:spPr>
      </p:pic>
    </p:spTree>
    <p:extLst>
      <p:ext uri="{BB962C8B-B14F-4D97-AF65-F5344CB8AC3E}">
        <p14:creationId xmlns:p14="http://schemas.microsoft.com/office/powerpoint/2010/main" val="38856829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1714500" y="839940"/>
          <a:ext cx="8763000" cy="3649167"/>
        </p:xfrm>
        <a:graphic>
          <a:graphicData uri="http://schemas.openxmlformats.org/drawingml/2006/table">
            <a:tbl>
              <a:tblPr firstRow="1" bandRow="1">
                <a:tableStyleId>{5FD0F851-EC5A-4D38-B0AD-8093EC10F338}</a:tableStyleId>
              </a:tblPr>
              <a:tblGrid>
                <a:gridCol w="2282798">
                  <a:extLst>
                    <a:ext uri="{9D8B030D-6E8A-4147-A177-3AD203B41FA5}">
                      <a16:colId xmlns:a16="http://schemas.microsoft.com/office/drawing/2014/main" val="20000"/>
                    </a:ext>
                  </a:extLst>
                </a:gridCol>
                <a:gridCol w="6480202">
                  <a:extLst>
                    <a:ext uri="{9D8B030D-6E8A-4147-A177-3AD203B41FA5}">
                      <a16:colId xmlns:a16="http://schemas.microsoft.com/office/drawing/2014/main" val="20001"/>
                    </a:ext>
                  </a:extLst>
                </a:gridCol>
              </a:tblGrid>
              <a:tr h="45720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tx1"/>
                          </a:solidFill>
                          <a:effectLst/>
                        </a:rPr>
                        <a:t>Date </a:t>
                      </a:r>
                      <a:r>
                        <a:rPr lang="fr-FR" sz="2400" b="1" kern="1200" noProof="0" dirty="0">
                          <a:solidFill>
                            <a:schemeClr val="tx1"/>
                          </a:solidFill>
                          <a:effectLst/>
                        </a:rPr>
                        <a:t>méthodes</a:t>
                      </a:r>
                      <a:endParaRPr lang="fr-FR" sz="2400" b="1" i="0" kern="1200" noProof="0" dirty="0">
                        <a:solidFill>
                          <a:schemeClr val="tx1"/>
                        </a:solidFill>
                        <a:effectLst/>
                        <a:latin typeface="+mn-lt"/>
                        <a:ea typeface="+mn-ea"/>
                        <a:cs typeface="+mn-cs"/>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b="1" i="0" kern="1200" dirty="0">
                        <a:solidFill>
                          <a:schemeClr val="lt1"/>
                        </a:solidFill>
                        <a:effectLst/>
                        <a:latin typeface="+mn-lt"/>
                        <a:ea typeface="+mn-ea"/>
                        <a:cs typeface="+mn-cs"/>
                      </a:endParaRPr>
                    </a:p>
                  </a:txBody>
                  <a:tcPr/>
                </a:tc>
                <a:extLst>
                  <a:ext uri="{0D108BD9-81ED-4DB2-BD59-A6C34878D82A}">
                    <a16:rowId xmlns:a16="http://schemas.microsoft.com/office/drawing/2014/main" val="10000"/>
                  </a:ext>
                </a:extLst>
              </a:tr>
              <a:tr h="519594">
                <a:tc>
                  <a:txBody>
                    <a:bodyPr/>
                    <a:lstStyle/>
                    <a:p>
                      <a:r>
                        <a:rPr lang="en-US" sz="1600" b="1" dirty="0" err="1"/>
                        <a:t>getDate</a:t>
                      </a:r>
                      <a:r>
                        <a:rPr lang="en-US" sz="1600" b="1" dirty="0"/>
                        <a:t>()</a:t>
                      </a:r>
                      <a:endParaRPr lang="en-US" sz="1600" dirty="0"/>
                    </a:p>
                  </a:txBody>
                  <a:tcPr/>
                </a:tc>
                <a:tc>
                  <a:txBody>
                    <a:bodyPr/>
                    <a:lstStyle/>
                    <a:p>
                      <a:r>
                        <a:rPr lang="fr-FR" sz="1600" dirty="0"/>
                        <a:t>renvoie le jour du mois</a:t>
                      </a:r>
                      <a:endParaRPr lang="en-US" sz="1600" dirty="0"/>
                    </a:p>
                  </a:txBody>
                  <a:tcPr/>
                </a:tc>
                <a:extLst>
                  <a:ext uri="{0D108BD9-81ED-4DB2-BD59-A6C34878D82A}">
                    <a16:rowId xmlns:a16="http://schemas.microsoft.com/office/drawing/2014/main" val="10001"/>
                  </a:ext>
                </a:extLst>
              </a:tr>
              <a:tr h="519594">
                <a:tc>
                  <a:txBody>
                    <a:bodyPr/>
                    <a:lstStyle/>
                    <a:p>
                      <a:r>
                        <a:rPr lang="en-US" sz="1600" b="1" dirty="0" err="1"/>
                        <a:t>getDay</a:t>
                      </a:r>
                      <a:r>
                        <a:rPr lang="en-US" sz="1600" b="1" dirty="0"/>
                        <a:t>()</a:t>
                      </a:r>
                      <a:endParaRPr lang="en-US" sz="1600" dirty="0"/>
                    </a:p>
                  </a:txBody>
                  <a:tcPr/>
                </a:tc>
                <a:tc>
                  <a:txBody>
                    <a:bodyPr/>
                    <a:lstStyle/>
                    <a:p>
                      <a:r>
                        <a:rPr lang="fr-FR" sz="1600" dirty="0"/>
                        <a:t>renvoie le jour de la semaine</a:t>
                      </a:r>
                      <a:endParaRPr lang="en-US" sz="1600" dirty="0"/>
                    </a:p>
                  </a:txBody>
                  <a:tcPr/>
                </a:tc>
                <a:extLst>
                  <a:ext uri="{0D108BD9-81ED-4DB2-BD59-A6C34878D82A}">
                    <a16:rowId xmlns:a16="http://schemas.microsoft.com/office/drawing/2014/main" val="10002"/>
                  </a:ext>
                </a:extLst>
              </a:tr>
              <a:tr h="432995">
                <a:tc>
                  <a:txBody>
                    <a:bodyPr/>
                    <a:lstStyle/>
                    <a:p>
                      <a:r>
                        <a:rPr lang="en-US" sz="1600" b="1" dirty="0" err="1"/>
                        <a:t>getFullYear</a:t>
                      </a:r>
                      <a:r>
                        <a:rPr lang="en-US" sz="1600" b="1" dirty="0"/>
                        <a:t>()</a:t>
                      </a:r>
                      <a:endParaRPr lang="en-US" sz="1600" dirty="0"/>
                    </a:p>
                  </a:txBody>
                  <a:tcPr/>
                </a:tc>
                <a:tc>
                  <a:txBody>
                    <a:bodyPr/>
                    <a:lstStyle/>
                    <a:p>
                      <a:r>
                        <a:rPr lang="en-US" sz="1600" dirty="0" err="1"/>
                        <a:t>renvoie</a:t>
                      </a:r>
                      <a:r>
                        <a:rPr lang="en-US" sz="1600" dirty="0"/>
                        <a:t> </a:t>
                      </a:r>
                      <a:r>
                        <a:rPr lang="en-US" sz="1600" dirty="0" err="1"/>
                        <a:t>l'année</a:t>
                      </a:r>
                      <a:r>
                        <a:rPr lang="en-US" sz="1600" dirty="0"/>
                        <a:t> </a:t>
                      </a:r>
                      <a:r>
                        <a:rPr lang="en-US" sz="1600" dirty="0" err="1"/>
                        <a:t>complète</a:t>
                      </a:r>
                      <a:endParaRPr lang="en-US" sz="1600" dirty="0"/>
                    </a:p>
                  </a:txBody>
                  <a:tcPr/>
                </a:tc>
                <a:extLst>
                  <a:ext uri="{0D108BD9-81ED-4DB2-BD59-A6C34878D82A}">
                    <a16:rowId xmlns:a16="http://schemas.microsoft.com/office/drawing/2014/main" val="10003"/>
                  </a:ext>
                </a:extLst>
              </a:tr>
              <a:tr h="519594">
                <a:tc>
                  <a:txBody>
                    <a:bodyPr/>
                    <a:lstStyle/>
                    <a:p>
                      <a:r>
                        <a:rPr lang="en-US" sz="1600" b="1" dirty="0" err="1"/>
                        <a:t>getHours</a:t>
                      </a:r>
                      <a:r>
                        <a:rPr lang="en-US" sz="1600" b="1" dirty="0"/>
                        <a:t>()</a:t>
                      </a:r>
                      <a:endParaRPr lang="en-US" sz="1600" dirty="0"/>
                    </a:p>
                  </a:txBody>
                  <a:tcPr/>
                </a:tc>
                <a:tc>
                  <a:txBody>
                    <a:bodyPr/>
                    <a:lstStyle/>
                    <a:p>
                      <a:r>
                        <a:rPr lang="fr-FR" sz="1600" dirty="0"/>
                        <a:t>renvoie la partie heures de l'heure</a:t>
                      </a:r>
                      <a:endParaRPr lang="en-US" sz="1600" dirty="0"/>
                    </a:p>
                  </a:txBody>
                  <a:tcPr/>
                </a:tc>
                <a:extLst>
                  <a:ext uri="{0D108BD9-81ED-4DB2-BD59-A6C34878D82A}">
                    <a16:rowId xmlns:a16="http://schemas.microsoft.com/office/drawing/2014/main" val="10004"/>
                  </a:ext>
                </a:extLst>
              </a:tr>
              <a:tr h="340298">
                <a:tc>
                  <a:txBody>
                    <a:bodyPr/>
                    <a:lstStyle/>
                    <a:p>
                      <a:r>
                        <a:rPr lang="en-US" sz="1600" b="1" dirty="0" err="1"/>
                        <a:t>getMinutes</a:t>
                      </a:r>
                      <a:r>
                        <a:rPr lang="en-US" sz="1600" b="1" dirty="0"/>
                        <a:t>()</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600" dirty="0"/>
                        <a:t>renvoie la partie minutes de l'heure</a:t>
                      </a:r>
                      <a:endParaRPr lang="en-US" sz="1600" dirty="0"/>
                    </a:p>
                  </a:txBody>
                  <a:tcPr/>
                </a:tc>
                <a:extLst>
                  <a:ext uri="{0D108BD9-81ED-4DB2-BD59-A6C34878D82A}">
                    <a16:rowId xmlns:a16="http://schemas.microsoft.com/office/drawing/2014/main" val="10005"/>
                  </a:ext>
                </a:extLst>
              </a:tr>
              <a:tr h="519594">
                <a:tc>
                  <a:txBody>
                    <a:bodyPr/>
                    <a:lstStyle/>
                    <a:p>
                      <a:r>
                        <a:rPr lang="en-US" sz="1600" b="1" dirty="0" err="1"/>
                        <a:t>getMonth</a:t>
                      </a:r>
                      <a:r>
                        <a:rPr lang="en-US" sz="1600" b="1" dirty="0"/>
                        <a:t>()</a:t>
                      </a:r>
                      <a:endParaRPr lang="en-US" sz="1600" dirty="0"/>
                    </a:p>
                  </a:txBody>
                  <a:tcPr/>
                </a:tc>
                <a:tc>
                  <a:txBody>
                    <a:bodyPr/>
                    <a:lstStyle/>
                    <a:p>
                      <a:r>
                        <a:rPr lang="en-US" sz="1600" dirty="0" err="1"/>
                        <a:t>renvoie</a:t>
                      </a:r>
                      <a:r>
                        <a:rPr lang="en-US" sz="1600" dirty="0"/>
                        <a:t> le </a:t>
                      </a:r>
                      <a:r>
                        <a:rPr lang="en-US" sz="1600" dirty="0" err="1"/>
                        <a:t>mois</a:t>
                      </a:r>
                      <a:endParaRPr lang="en-US" sz="1600" dirty="0"/>
                    </a:p>
                  </a:txBody>
                  <a:tcPr/>
                </a:tc>
                <a:extLst>
                  <a:ext uri="{0D108BD9-81ED-4DB2-BD59-A6C34878D82A}">
                    <a16:rowId xmlns:a16="http://schemas.microsoft.com/office/drawing/2014/main" val="10006"/>
                  </a:ext>
                </a:extLst>
              </a:tr>
              <a:tr h="340298">
                <a:tc>
                  <a:txBody>
                    <a:bodyPr/>
                    <a:lstStyle/>
                    <a:p>
                      <a:r>
                        <a:rPr lang="en-US" sz="1600" b="1" dirty="0" err="1"/>
                        <a:t>getTime</a:t>
                      </a:r>
                      <a:r>
                        <a:rPr lang="en-US" sz="1600" b="1" dirty="0"/>
                        <a:t>()</a:t>
                      </a:r>
                      <a:endParaRPr lang="en-US" sz="1600" dirty="0"/>
                    </a:p>
                  </a:txBody>
                  <a:tcPr/>
                </a:tc>
                <a:tc>
                  <a:txBody>
                    <a:bodyPr/>
                    <a:lstStyle/>
                    <a:p>
                      <a:r>
                        <a:rPr lang="en-US" sz="1600" dirty="0" err="1"/>
                        <a:t>renvoie</a:t>
                      </a:r>
                      <a:r>
                        <a:rPr lang="en-US" sz="1600" dirty="0"/>
                        <a:t> </a:t>
                      </a:r>
                      <a:r>
                        <a:rPr lang="en-US" sz="1600" dirty="0" err="1"/>
                        <a:t>l'heure</a:t>
                      </a:r>
                      <a:endParaRPr lang="en-US" sz="1600" dirty="0"/>
                    </a:p>
                  </a:txBody>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nvPr>
        </p:nvGraphicFramePr>
        <p:xfrm>
          <a:off x="1705075" y="4613575"/>
          <a:ext cx="8839200" cy="2041789"/>
        </p:xfrm>
        <a:graphic>
          <a:graphicData uri="http://schemas.openxmlformats.org/drawingml/2006/table">
            <a:tbl>
              <a:tblPr firstRow="1" bandRow="1">
                <a:tableStyleId>{F5AB1C69-6EDB-4FF4-983F-18BD219EF322}</a:tableStyleId>
              </a:tblPr>
              <a:tblGrid>
                <a:gridCol w="8839200">
                  <a:extLst>
                    <a:ext uri="{9D8B030D-6E8A-4147-A177-3AD203B41FA5}">
                      <a16:colId xmlns:a16="http://schemas.microsoft.com/office/drawing/2014/main" val="20000"/>
                    </a:ext>
                  </a:extLst>
                </a:gridCol>
              </a:tblGrid>
              <a:tr h="4509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mn-lt"/>
                          <a:ea typeface="+mn-ea"/>
                          <a:cs typeface="+mn-cs"/>
                        </a:rPr>
                        <a:t>Example</a:t>
                      </a:r>
                    </a:p>
                  </a:txBody>
                  <a:tcPr>
                    <a:solidFill>
                      <a:schemeClr val="accent5">
                        <a:lumMod val="40000"/>
                        <a:lumOff val="60000"/>
                      </a:schemeClr>
                    </a:solidFill>
                  </a:tcPr>
                </a:tc>
                <a:extLst>
                  <a:ext uri="{0D108BD9-81ED-4DB2-BD59-A6C34878D82A}">
                    <a16:rowId xmlns:a16="http://schemas.microsoft.com/office/drawing/2014/main" val="10000"/>
                  </a:ext>
                </a:extLst>
              </a:tr>
              <a:tr h="1584589">
                <a:tc>
                  <a:txBody>
                    <a:bodyPr/>
                    <a:lstStyle/>
                    <a:p>
                      <a:r>
                        <a:rPr lang="en-US" sz="1600" dirty="0" err="1">
                          <a:solidFill>
                            <a:schemeClr val="tx2"/>
                          </a:solidFill>
                        </a:rPr>
                        <a:t>var</a:t>
                      </a:r>
                      <a:r>
                        <a:rPr lang="en-US" sz="1600" dirty="0">
                          <a:solidFill>
                            <a:schemeClr val="tx2"/>
                          </a:solidFill>
                        </a:rPr>
                        <a:t> now = new Date(); </a:t>
                      </a:r>
                    </a:p>
                    <a:p>
                      <a:r>
                        <a:rPr lang="en-US" sz="1600" dirty="0" err="1">
                          <a:solidFill>
                            <a:schemeClr val="tx2"/>
                          </a:solidFill>
                        </a:rPr>
                        <a:t>var</a:t>
                      </a:r>
                      <a:r>
                        <a:rPr lang="en-US" sz="1600" dirty="0">
                          <a:solidFill>
                            <a:schemeClr val="tx2"/>
                          </a:solidFill>
                        </a:rPr>
                        <a:t> </a:t>
                      </a:r>
                      <a:r>
                        <a:rPr lang="en-US" sz="1600" dirty="0" err="1">
                          <a:solidFill>
                            <a:schemeClr val="tx2"/>
                          </a:solidFill>
                        </a:rPr>
                        <a:t>jj</a:t>
                      </a:r>
                      <a:r>
                        <a:rPr lang="en-US" sz="1600" dirty="0">
                          <a:solidFill>
                            <a:schemeClr val="tx2"/>
                          </a:solidFill>
                        </a:rPr>
                        <a:t> = </a:t>
                      </a:r>
                      <a:r>
                        <a:rPr lang="en-US" sz="1600" dirty="0" err="1">
                          <a:solidFill>
                            <a:schemeClr val="tx2"/>
                          </a:solidFill>
                        </a:rPr>
                        <a:t>now.getDate</a:t>
                      </a:r>
                      <a:r>
                        <a:rPr lang="en-US" sz="1600" dirty="0">
                          <a:solidFill>
                            <a:schemeClr val="tx2"/>
                          </a:solidFill>
                        </a:rPr>
                        <a:t>(); </a:t>
                      </a:r>
                    </a:p>
                    <a:p>
                      <a:r>
                        <a:rPr lang="en-US" sz="1600" dirty="0" err="1">
                          <a:solidFill>
                            <a:schemeClr val="tx2"/>
                          </a:solidFill>
                        </a:rPr>
                        <a:t>var</a:t>
                      </a:r>
                      <a:r>
                        <a:rPr lang="en-US" sz="1600" dirty="0">
                          <a:solidFill>
                            <a:schemeClr val="tx2"/>
                          </a:solidFill>
                        </a:rPr>
                        <a:t> mm = </a:t>
                      </a:r>
                      <a:r>
                        <a:rPr lang="en-US" sz="1600" dirty="0" err="1">
                          <a:solidFill>
                            <a:schemeClr val="tx2"/>
                          </a:solidFill>
                        </a:rPr>
                        <a:t>now.getMonth</a:t>
                      </a:r>
                      <a:r>
                        <a:rPr lang="en-US" sz="1600" dirty="0">
                          <a:solidFill>
                            <a:schemeClr val="tx2"/>
                          </a:solidFill>
                        </a:rPr>
                        <a:t>() + 1; </a:t>
                      </a:r>
                    </a:p>
                    <a:p>
                      <a:r>
                        <a:rPr lang="en-US" sz="1600" dirty="0" err="1">
                          <a:solidFill>
                            <a:schemeClr val="tx2"/>
                          </a:solidFill>
                        </a:rPr>
                        <a:t>var</a:t>
                      </a:r>
                      <a:r>
                        <a:rPr lang="en-US" sz="1600" dirty="0">
                          <a:solidFill>
                            <a:schemeClr val="tx2"/>
                          </a:solidFill>
                        </a:rPr>
                        <a:t> </a:t>
                      </a:r>
                      <a:r>
                        <a:rPr lang="en-US" sz="1600" dirty="0" err="1">
                          <a:solidFill>
                            <a:schemeClr val="tx2"/>
                          </a:solidFill>
                        </a:rPr>
                        <a:t>aaaa</a:t>
                      </a:r>
                      <a:r>
                        <a:rPr lang="en-US" sz="1600" dirty="0">
                          <a:solidFill>
                            <a:schemeClr val="tx2"/>
                          </a:solidFill>
                        </a:rPr>
                        <a:t> = </a:t>
                      </a:r>
                      <a:r>
                        <a:rPr lang="en-US" sz="1600" dirty="0" err="1">
                          <a:solidFill>
                            <a:schemeClr val="tx2"/>
                          </a:solidFill>
                        </a:rPr>
                        <a:t>now.getYear</a:t>
                      </a:r>
                      <a:r>
                        <a:rPr lang="en-US" sz="1600" dirty="0">
                          <a:solidFill>
                            <a:schemeClr val="tx2"/>
                          </a:solidFill>
                        </a:rPr>
                        <a:t>(); v</a:t>
                      </a:r>
                    </a:p>
                    <a:p>
                      <a:r>
                        <a:rPr lang="en-US" sz="1600" dirty="0" err="1">
                          <a:solidFill>
                            <a:schemeClr val="tx2"/>
                          </a:solidFill>
                        </a:rPr>
                        <a:t>ar</a:t>
                      </a:r>
                      <a:r>
                        <a:rPr lang="en-US" sz="1600" dirty="0">
                          <a:solidFill>
                            <a:schemeClr val="tx2"/>
                          </a:solidFill>
                        </a:rPr>
                        <a:t> H = </a:t>
                      </a:r>
                      <a:r>
                        <a:rPr lang="en-US" sz="1600" dirty="0" err="1">
                          <a:solidFill>
                            <a:schemeClr val="tx2"/>
                          </a:solidFill>
                        </a:rPr>
                        <a:t>now.getHours</a:t>
                      </a:r>
                      <a:r>
                        <a:rPr lang="en-US" sz="1600" dirty="0">
                          <a:solidFill>
                            <a:schemeClr val="tx2"/>
                          </a:solidFill>
                        </a:rPr>
                        <a:t>();</a:t>
                      </a:r>
                    </a:p>
                    <a:p>
                      <a:r>
                        <a:rPr lang="en-US" sz="1600" dirty="0">
                          <a:solidFill>
                            <a:schemeClr val="tx2"/>
                          </a:solidFill>
                        </a:rPr>
                        <a:t> </a:t>
                      </a:r>
                      <a:r>
                        <a:rPr lang="en-US" sz="1600" dirty="0" err="1">
                          <a:solidFill>
                            <a:schemeClr val="tx2"/>
                          </a:solidFill>
                        </a:rPr>
                        <a:t>var</a:t>
                      </a:r>
                      <a:r>
                        <a:rPr lang="en-US" sz="1600" dirty="0">
                          <a:solidFill>
                            <a:schemeClr val="tx2"/>
                          </a:solidFill>
                        </a:rPr>
                        <a:t> M = </a:t>
                      </a:r>
                      <a:r>
                        <a:rPr lang="en-US" sz="1600" dirty="0" err="1">
                          <a:solidFill>
                            <a:schemeClr val="tx2"/>
                          </a:solidFill>
                        </a:rPr>
                        <a:t>now.getMinutes</a:t>
                      </a:r>
                      <a:r>
                        <a:rPr lang="en-US" sz="1600" dirty="0">
                          <a:solidFill>
                            <a:schemeClr val="tx2"/>
                          </a:solidFill>
                        </a:rPr>
                        <a:t>();</a:t>
                      </a:r>
                    </a:p>
                  </a:txBody>
                  <a:tcPr>
                    <a:solidFill>
                      <a:schemeClr val="bg1"/>
                    </a:solidFill>
                  </a:tcPr>
                </a:tc>
                <a:extLst>
                  <a:ext uri="{0D108BD9-81ED-4DB2-BD59-A6C34878D82A}">
                    <a16:rowId xmlns:a16="http://schemas.microsoft.com/office/drawing/2014/main" val="10001"/>
                  </a:ext>
                </a:extLst>
              </a:tr>
            </a:tbl>
          </a:graphicData>
        </a:graphic>
      </p:graphicFrame>
      <p:sp>
        <p:nvSpPr>
          <p:cNvPr id="9" name="TextBox 8">
            <a:extLst>
              <a:ext uri="{FF2B5EF4-FFF2-40B4-BE49-F238E27FC236}">
                <a16:creationId xmlns:a16="http://schemas.microsoft.com/office/drawing/2014/main" id="{8600F1ED-8976-49B4-83AF-E6A66AEB31C2}"/>
              </a:ext>
            </a:extLst>
          </p:cNvPr>
          <p:cNvSpPr txBox="1"/>
          <p:nvPr/>
        </p:nvSpPr>
        <p:spPr>
          <a:xfrm>
            <a:off x="1828800" y="152887"/>
            <a:ext cx="4589448" cy="594906"/>
          </a:xfrm>
          <a:prstGeom prst="rect">
            <a:avLst/>
          </a:prstGeom>
          <a:noFill/>
        </p:spPr>
        <p:txBody>
          <a:bodyPr wrap="square">
            <a:spAutoFit/>
          </a:bodyPr>
          <a:lstStyle/>
          <a:p>
            <a:r>
              <a:rPr lang="en-US" sz="3266" b="1" dirty="0">
                <a:solidFill>
                  <a:schemeClr val="bg1">
                    <a:lumMod val="50000"/>
                  </a:schemeClr>
                </a:solidFill>
              </a:rPr>
              <a:t>Objects : Date</a:t>
            </a:r>
          </a:p>
        </p:txBody>
      </p:sp>
    </p:spTree>
    <p:extLst>
      <p:ext uri="{BB962C8B-B14F-4D97-AF65-F5344CB8AC3E}">
        <p14:creationId xmlns:p14="http://schemas.microsoft.com/office/powerpoint/2010/main" val="22136413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nvPr>
        </p:nvGraphicFramePr>
        <p:xfrm>
          <a:off x="1676401" y="990600"/>
          <a:ext cx="8839200" cy="4756749"/>
        </p:xfrm>
        <a:graphic>
          <a:graphicData uri="http://schemas.openxmlformats.org/drawingml/2006/table">
            <a:tbl>
              <a:tblPr firstRow="1" bandRow="1">
                <a:tableStyleId>{5FD0F851-EC5A-4D38-B0AD-8093EC10F338}</a:tableStyleId>
              </a:tblPr>
              <a:tblGrid>
                <a:gridCol w="8839200">
                  <a:extLst>
                    <a:ext uri="{9D8B030D-6E8A-4147-A177-3AD203B41FA5}">
                      <a16:colId xmlns:a16="http://schemas.microsoft.com/office/drawing/2014/main" val="20000"/>
                    </a:ext>
                  </a:extLst>
                </a:gridCol>
              </a:tblGrid>
              <a:tr h="52002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noProof="0" dirty="0">
                          <a:solidFill>
                            <a:schemeClr val="tx1">
                              <a:lumMod val="50000"/>
                              <a:lumOff val="50000"/>
                            </a:schemeClr>
                          </a:solidFill>
                          <a:latin typeface="+mn-lt"/>
                          <a:ea typeface="+mn-ea"/>
                          <a:cs typeface="+mn-cs"/>
                        </a:rPr>
                        <a:t>Exercise 11:</a:t>
                      </a:r>
                    </a:p>
                  </a:txBody>
                  <a:tcPr/>
                </a:tc>
                <a:extLst>
                  <a:ext uri="{0D108BD9-81ED-4DB2-BD59-A6C34878D82A}">
                    <a16:rowId xmlns:a16="http://schemas.microsoft.com/office/drawing/2014/main" val="10000"/>
                  </a:ext>
                </a:extLst>
              </a:tr>
              <a:tr h="4236720">
                <a:tc>
                  <a:txBody>
                    <a:bodyPr/>
                    <a:lstStyle/>
                    <a:p>
                      <a:r>
                        <a:rPr lang="fr-FR" sz="2400" dirty="0"/>
                        <a:t>1-Ecrivez un programme JavaScript pour obtenir la date actuelle dans le format suivant:</a:t>
                      </a:r>
                      <a:r>
                        <a:rPr lang="fr-FR" sz="2400" baseline="0" dirty="0"/>
                        <a:t> </a:t>
                      </a:r>
                    </a:p>
                    <a:p>
                      <a:r>
                        <a:rPr lang="fr-FR" sz="2400" dirty="0"/>
                        <a:t>Jour/mois /année</a:t>
                      </a:r>
                      <a:r>
                        <a:rPr lang="fr-FR" sz="2400" baseline="0" dirty="0"/>
                        <a:t> </a:t>
                      </a:r>
                      <a:r>
                        <a:rPr lang="fr-FR" sz="2400" dirty="0"/>
                        <a:t>Exemple: </a:t>
                      </a:r>
                      <a:r>
                        <a:rPr lang="fr-FR" sz="2400" b="1" dirty="0"/>
                        <a:t>17/01/2019</a:t>
                      </a:r>
                    </a:p>
                    <a:p>
                      <a:pPr marL="0" marR="0" indent="0" algn="l" defTabSz="914400" rtl="0" eaLnBrk="1" fontAlgn="auto" latinLnBrk="0" hangingPunct="1">
                        <a:lnSpc>
                          <a:spcPct val="100000"/>
                        </a:lnSpc>
                        <a:spcBef>
                          <a:spcPts val="0"/>
                        </a:spcBef>
                        <a:spcAft>
                          <a:spcPts val="0"/>
                        </a:spcAft>
                        <a:buClrTx/>
                        <a:buSzTx/>
                        <a:buFontTx/>
                        <a:buNone/>
                        <a:tabLst/>
                        <a:defRPr/>
                      </a:pPr>
                      <a:r>
                        <a:rPr lang="fr-FR" sz="2400" dirty="0"/>
                        <a:t>1-Ecrivez un programme JavaScript pour obtenir la date actuelle dans le format suivant</a:t>
                      </a:r>
                      <a:r>
                        <a:rPr lang="fr-FR" sz="2400" baseline="0" dirty="0"/>
                        <a:t>:</a:t>
                      </a:r>
                    </a:p>
                    <a:p>
                      <a:r>
                        <a:rPr lang="fr-FR" sz="2400" dirty="0"/>
                        <a:t>jour de la semaine, date du mois, année :</a:t>
                      </a:r>
                      <a:r>
                        <a:rPr lang="fr-FR" sz="2400" baseline="0" dirty="0"/>
                        <a:t> </a:t>
                      </a:r>
                      <a:r>
                        <a:rPr lang="fr-FR" sz="2400" b="1" dirty="0"/>
                        <a:t>Exemple </a:t>
                      </a:r>
                      <a:r>
                        <a:rPr lang="en-US" sz="2400" b="1" dirty="0" err="1"/>
                        <a:t>jeudi</a:t>
                      </a:r>
                      <a:r>
                        <a:rPr lang="en-US" sz="2400" b="1" dirty="0"/>
                        <a:t> 17 </a:t>
                      </a:r>
                      <a:r>
                        <a:rPr lang="en-US" sz="2400" b="1" dirty="0" err="1"/>
                        <a:t>janvier</a:t>
                      </a:r>
                      <a:r>
                        <a:rPr lang="en-US" sz="2400" b="1" dirty="0"/>
                        <a:t> 2019</a:t>
                      </a:r>
                      <a:endParaRPr lang="fr-FR" sz="2400" b="1" dirty="0"/>
                    </a:p>
                    <a:p>
                      <a:r>
                        <a:rPr lang="fr-FR" sz="2400" dirty="0"/>
                        <a:t>3-Ecrivez un programme JavaScript pour obtenir l'horloge actuelle dans le format suivant</a:t>
                      </a:r>
                    </a:p>
                    <a:p>
                      <a:r>
                        <a:rPr lang="fr-FR" sz="2400" dirty="0" err="1"/>
                        <a:t>heure:minute</a:t>
                      </a:r>
                      <a:endParaRPr lang="fr-FR" sz="2400" dirty="0"/>
                    </a:p>
                    <a:p>
                      <a:endParaRPr lang="en-US" sz="3200" dirty="0"/>
                    </a:p>
                  </a:txBody>
                  <a:tcPr/>
                </a:tc>
                <a:extLst>
                  <a:ext uri="{0D108BD9-81ED-4DB2-BD59-A6C34878D82A}">
                    <a16:rowId xmlns:a16="http://schemas.microsoft.com/office/drawing/2014/main" val="10001"/>
                  </a:ext>
                </a:extLst>
              </a:tr>
            </a:tbl>
          </a:graphicData>
        </a:graphic>
      </p:graphicFrame>
      <p:sp>
        <p:nvSpPr>
          <p:cNvPr id="9" name="TextBox 8">
            <a:extLst>
              <a:ext uri="{FF2B5EF4-FFF2-40B4-BE49-F238E27FC236}">
                <a16:creationId xmlns:a16="http://schemas.microsoft.com/office/drawing/2014/main" id="{9843358D-4ACF-4FD8-B6A5-2130C814DD13}"/>
              </a:ext>
            </a:extLst>
          </p:cNvPr>
          <p:cNvSpPr txBox="1"/>
          <p:nvPr/>
        </p:nvSpPr>
        <p:spPr>
          <a:xfrm>
            <a:off x="1676400" y="162782"/>
            <a:ext cx="4571415" cy="594906"/>
          </a:xfrm>
          <a:prstGeom prst="rect">
            <a:avLst/>
          </a:prstGeom>
          <a:noFill/>
        </p:spPr>
        <p:txBody>
          <a:bodyPr wrap="square">
            <a:spAutoFit/>
          </a:bodyPr>
          <a:lstStyle/>
          <a:p>
            <a:r>
              <a:rPr lang="en-US" sz="3266" b="1" dirty="0">
                <a:solidFill>
                  <a:schemeClr val="bg1">
                    <a:lumMod val="50000"/>
                  </a:schemeClr>
                </a:solidFill>
              </a:rPr>
              <a:t>Objects : Date</a:t>
            </a:r>
          </a:p>
        </p:txBody>
      </p:sp>
    </p:spTree>
    <p:extLst>
      <p:ext uri="{BB962C8B-B14F-4D97-AF65-F5344CB8AC3E}">
        <p14:creationId xmlns:p14="http://schemas.microsoft.com/office/powerpoint/2010/main" val="24660717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C9354AE9-44EB-4160-9039-839AE12D7580}"/>
              </a:ext>
            </a:extLst>
          </p:cNvPr>
          <p:cNvGraphicFramePr>
            <a:graphicFrameLocks noGrp="1"/>
          </p:cNvGraphicFramePr>
          <p:nvPr>
            <p:extLst/>
          </p:nvPr>
        </p:nvGraphicFramePr>
        <p:xfrm>
          <a:off x="1882366" y="881352"/>
          <a:ext cx="8763000" cy="853440"/>
        </p:xfrm>
        <a:graphic>
          <a:graphicData uri="http://schemas.openxmlformats.org/drawingml/2006/table">
            <a:tbl>
              <a:tblPr firstRow="1" bandRow="1">
                <a:tableStyleId>{F5AB1C69-6EDB-4FF4-983F-18BD219EF322}</a:tableStyleId>
              </a:tblPr>
              <a:tblGrid>
                <a:gridCol w="8763000">
                  <a:extLst>
                    <a:ext uri="{9D8B030D-6E8A-4147-A177-3AD203B41FA5}">
                      <a16:colId xmlns:a16="http://schemas.microsoft.com/office/drawing/2014/main" val="20000"/>
                    </a:ext>
                  </a:extLst>
                </a:gridCol>
              </a:tblGrid>
              <a:tr h="42325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dirty="0">
                          <a:solidFill>
                            <a:schemeClr val="tx1">
                              <a:lumMod val="50000"/>
                              <a:lumOff val="50000"/>
                            </a:schemeClr>
                          </a:solidFill>
                        </a:rPr>
                        <a:t>Exercise 11: solution</a:t>
                      </a:r>
                    </a:p>
                  </a:txBody>
                  <a:tcPr>
                    <a:solidFill>
                      <a:schemeClr val="accent5">
                        <a:lumMod val="40000"/>
                        <a:lumOff val="60000"/>
                      </a:schemeClr>
                    </a:solidFill>
                  </a:tcPr>
                </a:tc>
                <a:extLst>
                  <a:ext uri="{0D108BD9-81ED-4DB2-BD59-A6C34878D82A}">
                    <a16:rowId xmlns:a16="http://schemas.microsoft.com/office/drawing/2014/main" val="10000"/>
                  </a:ext>
                </a:extLst>
              </a:tr>
              <a:tr h="423251">
                <a:tc>
                  <a:txBody>
                    <a:bodyPr/>
                    <a:lstStyle/>
                    <a:p>
                      <a:pPr marL="0" marR="0" indent="0" algn="l" defTabSz="914400" rtl="0" eaLnBrk="1" fontAlgn="auto" latinLnBrk="0" hangingPunct="1">
                        <a:lnSpc>
                          <a:spcPct val="100000"/>
                        </a:lnSpc>
                        <a:spcBef>
                          <a:spcPts val="0"/>
                        </a:spcBef>
                        <a:spcAft>
                          <a:spcPts val="0"/>
                        </a:spcAft>
                        <a:buClr>
                          <a:schemeClr val="tx2"/>
                        </a:buClr>
                        <a:buSzTx/>
                        <a:buFont typeface="Symbol" panose="05050102010706020507" pitchFamily="18" charset="2"/>
                        <a:buNone/>
                        <a:tabLst/>
                        <a:defRPr/>
                      </a:pPr>
                      <a:endParaRPr lang="fr-FR" sz="2200" b="0" dirty="0"/>
                    </a:p>
                  </a:txBody>
                  <a:tcPr>
                    <a:solidFill>
                      <a:schemeClr val="bg1"/>
                    </a:solidFill>
                  </a:tcPr>
                </a:tc>
                <a:extLst>
                  <a:ext uri="{0D108BD9-81ED-4DB2-BD59-A6C34878D82A}">
                    <a16:rowId xmlns:a16="http://schemas.microsoft.com/office/drawing/2014/main" val="10001"/>
                  </a:ext>
                </a:extLst>
              </a:tr>
            </a:tbl>
          </a:graphicData>
        </a:graphic>
      </p:graphicFrame>
      <p:sp>
        <p:nvSpPr>
          <p:cNvPr id="11" name="Text Box 5">
            <a:extLst>
              <a:ext uri="{FF2B5EF4-FFF2-40B4-BE49-F238E27FC236}">
                <a16:creationId xmlns:a16="http://schemas.microsoft.com/office/drawing/2014/main" id="{431B98FC-0E46-4C2E-A725-A1017F3C517E}"/>
              </a:ext>
            </a:extLst>
          </p:cNvPr>
          <p:cNvSpPr>
            <a:spLocks/>
          </p:cNvSpPr>
          <p:nvPr/>
        </p:nvSpPr>
        <p:spPr bwMode="auto">
          <a:xfrm>
            <a:off x="1882365" y="1257872"/>
            <a:ext cx="8762999" cy="4112921"/>
          </a:xfrm>
          <a:prstGeom prst="rect">
            <a:avLst/>
          </a:prstGeom>
          <a:solidFill>
            <a:srgbClr val="CCECFF"/>
          </a:solidFill>
          <a:ln>
            <a:noFill/>
          </a:ln>
          <a:effectLst>
            <a:outerShdw dist="35921" dir="2700000" algn="ctr" rotWithShape="0">
              <a:schemeClr val="bg2"/>
            </a:outerShdw>
          </a:effectLst>
        </p:spPr>
        <p:txBody>
          <a:bodyPr wrap="square">
            <a:spAutoFit/>
          </a:bodyPr>
          <a:lstStyle/>
          <a:p>
            <a:r>
              <a:rPr lang="fr-FR" sz="1633" b="1" i="1" dirty="0">
                <a:solidFill>
                  <a:srgbClr val="000080"/>
                </a:solidFill>
                <a:latin typeface="Courier New" panose="02070309020205020404" pitchFamily="49" charset="0"/>
              </a:rPr>
              <a:t>var date = new Date(); </a:t>
            </a:r>
          </a:p>
          <a:p>
            <a:r>
              <a:rPr lang="fr-FR" sz="1633" b="1" i="1" dirty="0">
                <a:solidFill>
                  <a:srgbClr val="000080"/>
                </a:solidFill>
                <a:latin typeface="Courier New" panose="02070309020205020404" pitchFamily="49" charset="0"/>
              </a:rPr>
              <a:t>var jj = </a:t>
            </a:r>
            <a:r>
              <a:rPr lang="fr-FR" sz="1633" b="1" i="1" dirty="0" err="1">
                <a:solidFill>
                  <a:srgbClr val="000080"/>
                </a:solidFill>
                <a:latin typeface="Courier New" panose="02070309020205020404" pitchFamily="49" charset="0"/>
              </a:rPr>
              <a:t>date.getDate</a:t>
            </a:r>
            <a:r>
              <a:rPr lang="fr-FR" sz="1633" b="1" i="1" dirty="0">
                <a:solidFill>
                  <a:srgbClr val="000080"/>
                </a:solidFill>
                <a:latin typeface="Courier New" panose="02070309020205020404" pitchFamily="49" charset="0"/>
              </a:rPr>
              <a:t>(); </a:t>
            </a:r>
          </a:p>
          <a:p>
            <a:r>
              <a:rPr lang="fr-FR" sz="1633" b="1" i="1" dirty="0">
                <a:solidFill>
                  <a:srgbClr val="000080"/>
                </a:solidFill>
                <a:latin typeface="Courier New" panose="02070309020205020404" pitchFamily="49" charset="0"/>
              </a:rPr>
              <a:t>var mm = </a:t>
            </a:r>
            <a:r>
              <a:rPr lang="fr-FR" sz="1633" b="1" i="1" dirty="0" err="1">
                <a:solidFill>
                  <a:srgbClr val="000080"/>
                </a:solidFill>
                <a:latin typeface="Courier New" panose="02070309020205020404" pitchFamily="49" charset="0"/>
              </a:rPr>
              <a:t>date.getMonth</a:t>
            </a:r>
            <a:r>
              <a:rPr lang="fr-FR" sz="1633" b="1" i="1" dirty="0">
                <a:solidFill>
                  <a:srgbClr val="000080"/>
                </a:solidFill>
                <a:latin typeface="Courier New" panose="02070309020205020404" pitchFamily="49" charset="0"/>
              </a:rPr>
              <a:t>() ; </a:t>
            </a:r>
          </a:p>
          <a:p>
            <a:r>
              <a:rPr lang="fr-FR" sz="1633" b="1" i="1" dirty="0">
                <a:solidFill>
                  <a:srgbClr val="000080"/>
                </a:solidFill>
                <a:latin typeface="Courier New" panose="02070309020205020404" pitchFamily="49" charset="0"/>
              </a:rPr>
              <a:t>var </a:t>
            </a:r>
            <a:r>
              <a:rPr lang="fr-FR" sz="1633" b="1" i="1" dirty="0" err="1">
                <a:solidFill>
                  <a:srgbClr val="000080"/>
                </a:solidFill>
                <a:latin typeface="Courier New" panose="02070309020205020404" pitchFamily="49" charset="0"/>
              </a:rPr>
              <a:t>aaaa</a:t>
            </a:r>
            <a:r>
              <a:rPr lang="fr-FR" sz="1633" b="1" i="1" dirty="0">
                <a:solidFill>
                  <a:srgbClr val="000080"/>
                </a:solidFill>
                <a:latin typeface="Courier New" panose="02070309020205020404" pitchFamily="49" charset="0"/>
              </a:rPr>
              <a:t> = </a:t>
            </a:r>
            <a:r>
              <a:rPr lang="fr-FR" sz="1633" b="1" i="1" dirty="0" err="1">
                <a:solidFill>
                  <a:srgbClr val="000080"/>
                </a:solidFill>
                <a:latin typeface="Courier New" panose="02070309020205020404" pitchFamily="49" charset="0"/>
              </a:rPr>
              <a:t>date.getFullYear</a:t>
            </a:r>
            <a:r>
              <a:rPr lang="fr-FR" sz="1633" b="1" i="1" dirty="0">
                <a:solidFill>
                  <a:srgbClr val="000080"/>
                </a:solidFill>
                <a:latin typeface="Courier New" panose="02070309020205020404" pitchFamily="49" charset="0"/>
              </a:rPr>
              <a:t>(); </a:t>
            </a:r>
          </a:p>
          <a:p>
            <a:r>
              <a:rPr lang="fr-FR" sz="1633" b="1" i="1" dirty="0">
                <a:solidFill>
                  <a:srgbClr val="000080"/>
                </a:solidFill>
                <a:latin typeface="Courier New" panose="02070309020205020404" pitchFamily="49" charset="0"/>
              </a:rPr>
              <a:t>var H = </a:t>
            </a:r>
            <a:r>
              <a:rPr lang="fr-FR" sz="1633" b="1" i="1" dirty="0" err="1">
                <a:solidFill>
                  <a:srgbClr val="000080"/>
                </a:solidFill>
                <a:latin typeface="Courier New" panose="02070309020205020404" pitchFamily="49" charset="0"/>
              </a:rPr>
              <a:t>date.getHours</a:t>
            </a:r>
            <a:r>
              <a:rPr lang="fr-FR" sz="1633" b="1" i="1" dirty="0">
                <a:solidFill>
                  <a:srgbClr val="000080"/>
                </a:solidFill>
                <a:latin typeface="Courier New" panose="02070309020205020404" pitchFamily="49" charset="0"/>
              </a:rPr>
              <a:t>();</a:t>
            </a:r>
          </a:p>
          <a:p>
            <a:r>
              <a:rPr lang="fr-FR" sz="1633" b="1" i="1" dirty="0">
                <a:solidFill>
                  <a:srgbClr val="000080"/>
                </a:solidFill>
                <a:latin typeface="Courier New" panose="02070309020205020404" pitchFamily="49" charset="0"/>
              </a:rPr>
              <a:t>var M = </a:t>
            </a:r>
            <a:r>
              <a:rPr lang="fr-FR" sz="1633" b="1" i="1" dirty="0" err="1">
                <a:solidFill>
                  <a:srgbClr val="000080"/>
                </a:solidFill>
                <a:latin typeface="Courier New" panose="02070309020205020404" pitchFamily="49" charset="0"/>
              </a:rPr>
              <a:t>date.getMinutes</a:t>
            </a:r>
            <a:r>
              <a:rPr lang="fr-FR" sz="1633" b="1" i="1" dirty="0">
                <a:solidFill>
                  <a:srgbClr val="000080"/>
                </a:solidFill>
                <a:latin typeface="Courier New" panose="02070309020205020404" pitchFamily="49" charset="0"/>
              </a:rPr>
              <a:t>();</a:t>
            </a:r>
          </a:p>
          <a:p>
            <a:r>
              <a:rPr lang="fr-FR" sz="1633" b="1" i="1" dirty="0">
                <a:solidFill>
                  <a:srgbClr val="000080"/>
                </a:solidFill>
                <a:latin typeface="Courier New" panose="02070309020205020404" pitchFamily="49" charset="0"/>
              </a:rPr>
              <a:t>var S=</a:t>
            </a:r>
            <a:r>
              <a:rPr lang="fr-FR" sz="1633" b="1" i="1" dirty="0" err="1">
                <a:solidFill>
                  <a:srgbClr val="000080"/>
                </a:solidFill>
                <a:latin typeface="Courier New" panose="02070309020205020404" pitchFamily="49" charset="0"/>
              </a:rPr>
              <a:t>date.getSeconds</a:t>
            </a:r>
            <a:r>
              <a:rPr lang="fr-FR" sz="1633" b="1" i="1" dirty="0">
                <a:solidFill>
                  <a:srgbClr val="000080"/>
                </a:solidFill>
                <a:latin typeface="Courier New" panose="02070309020205020404" pitchFamily="49" charset="0"/>
              </a:rPr>
              <a:t>();</a:t>
            </a:r>
          </a:p>
          <a:p>
            <a:r>
              <a:rPr lang="fr-FR" sz="1633" b="1" i="1" dirty="0" err="1">
                <a:solidFill>
                  <a:srgbClr val="000080"/>
                </a:solidFill>
                <a:latin typeface="Courier New" panose="02070309020205020404" pitchFamily="49" charset="0"/>
              </a:rPr>
              <a:t>document.write</a:t>
            </a:r>
            <a:r>
              <a:rPr lang="fr-FR" sz="1633" b="1" i="1" dirty="0">
                <a:solidFill>
                  <a:srgbClr val="000080"/>
                </a:solidFill>
                <a:latin typeface="Courier New" panose="02070309020205020404" pitchFamily="49" charset="0"/>
              </a:rPr>
              <a:t>(jj+"/"+mm+"/"+</a:t>
            </a:r>
            <a:r>
              <a:rPr lang="fr-FR" sz="1633" b="1" i="1" dirty="0" err="1">
                <a:solidFill>
                  <a:srgbClr val="000080"/>
                </a:solidFill>
                <a:latin typeface="Courier New" panose="02070309020205020404" pitchFamily="49" charset="0"/>
              </a:rPr>
              <a:t>aaaa</a:t>
            </a:r>
            <a:r>
              <a:rPr lang="fr-FR" sz="1633" b="1" i="1" dirty="0">
                <a:solidFill>
                  <a:srgbClr val="000080"/>
                </a:solidFill>
                <a:latin typeface="Courier New" panose="02070309020205020404" pitchFamily="49" charset="0"/>
              </a:rPr>
              <a:t>+"&lt;</a:t>
            </a:r>
            <a:r>
              <a:rPr lang="fr-FR" sz="1633" b="1" i="1" dirty="0" err="1">
                <a:solidFill>
                  <a:srgbClr val="000080"/>
                </a:solidFill>
                <a:latin typeface="Courier New" panose="02070309020205020404" pitchFamily="49" charset="0"/>
              </a:rPr>
              <a:t>br</a:t>
            </a:r>
            <a:r>
              <a:rPr lang="fr-FR" sz="1633" b="1" i="1" dirty="0">
                <a:solidFill>
                  <a:srgbClr val="000080"/>
                </a:solidFill>
                <a:latin typeface="Courier New" panose="02070309020205020404" pitchFamily="49" charset="0"/>
              </a:rPr>
              <a:t>&gt;");</a:t>
            </a:r>
          </a:p>
          <a:p>
            <a:r>
              <a:rPr lang="fr-FR" sz="1633" b="1" i="1" dirty="0">
                <a:solidFill>
                  <a:srgbClr val="000080"/>
                </a:solidFill>
                <a:latin typeface="Courier New" panose="02070309020205020404" pitchFamily="49" charset="0"/>
              </a:rPr>
              <a:t>var jours = new </a:t>
            </a:r>
            <a:r>
              <a:rPr lang="fr-FR" sz="1633" b="1" i="1" dirty="0" err="1">
                <a:solidFill>
                  <a:srgbClr val="000080"/>
                </a:solidFill>
                <a:latin typeface="Courier New" panose="02070309020205020404" pitchFamily="49" charset="0"/>
              </a:rPr>
              <a:t>Array</a:t>
            </a:r>
            <a:r>
              <a:rPr lang="fr-FR" sz="1633" b="1" i="1" dirty="0">
                <a:solidFill>
                  <a:srgbClr val="000080"/>
                </a:solidFill>
                <a:latin typeface="Courier New" panose="02070309020205020404" pitchFamily="49" charset="0"/>
              </a:rPr>
              <a:t> ('dimanche', 'lundi', 'mardi', 'mercredi', 'jeudi', 'vendredi', 'samedi');</a:t>
            </a:r>
          </a:p>
          <a:p>
            <a:r>
              <a:rPr lang="fr-FR" sz="1633" b="1" i="1" dirty="0">
                <a:solidFill>
                  <a:srgbClr val="000080"/>
                </a:solidFill>
                <a:latin typeface="Courier New" panose="02070309020205020404" pitchFamily="49" charset="0"/>
              </a:rPr>
              <a:t>var mois = new </a:t>
            </a:r>
            <a:r>
              <a:rPr lang="fr-FR" sz="1633" b="1" i="1" dirty="0" err="1">
                <a:solidFill>
                  <a:srgbClr val="000080"/>
                </a:solidFill>
                <a:latin typeface="Courier New" panose="02070309020205020404" pitchFamily="49" charset="0"/>
              </a:rPr>
              <a:t>Array</a:t>
            </a:r>
            <a:r>
              <a:rPr lang="fr-FR" sz="1633" b="1" i="1" dirty="0">
                <a:solidFill>
                  <a:srgbClr val="000080"/>
                </a:solidFill>
                <a:latin typeface="Courier New" panose="02070309020205020404" pitchFamily="49" charset="0"/>
              </a:rPr>
              <a:t> ("janvier", "février", "mars", "avril", "mai", "juin", "juillet", "août", "septembre", "octobre", "octobre", 'Décembre');</a:t>
            </a:r>
          </a:p>
          <a:p>
            <a:r>
              <a:rPr lang="fr-FR" sz="1633" b="1" i="1" dirty="0" err="1">
                <a:solidFill>
                  <a:srgbClr val="000080"/>
                </a:solidFill>
                <a:latin typeface="Courier New" panose="02070309020205020404" pitchFamily="49" charset="0"/>
              </a:rPr>
              <a:t>document.write</a:t>
            </a:r>
            <a:r>
              <a:rPr lang="fr-FR" sz="1633" b="1" i="1" dirty="0">
                <a:solidFill>
                  <a:srgbClr val="000080"/>
                </a:solidFill>
                <a:latin typeface="Courier New" panose="02070309020205020404" pitchFamily="49" charset="0"/>
              </a:rPr>
              <a:t>(jours[</a:t>
            </a:r>
            <a:r>
              <a:rPr lang="fr-FR" sz="1633" b="1" i="1" dirty="0" err="1">
                <a:solidFill>
                  <a:srgbClr val="000080"/>
                </a:solidFill>
                <a:latin typeface="Courier New" panose="02070309020205020404" pitchFamily="49" charset="0"/>
              </a:rPr>
              <a:t>date.getDay</a:t>
            </a:r>
            <a:r>
              <a:rPr lang="fr-FR" sz="1633" b="1" i="1" dirty="0">
                <a:solidFill>
                  <a:srgbClr val="000080"/>
                </a:solidFill>
                <a:latin typeface="Courier New" panose="02070309020205020404" pitchFamily="49" charset="0"/>
              </a:rPr>
              <a:t>()]+" " +jj +"  "+ mois[mm-1]+" "+</a:t>
            </a:r>
            <a:r>
              <a:rPr lang="fr-FR" sz="1633" b="1" i="1" dirty="0" err="1">
                <a:solidFill>
                  <a:srgbClr val="000080"/>
                </a:solidFill>
                <a:latin typeface="Courier New" panose="02070309020205020404" pitchFamily="49" charset="0"/>
              </a:rPr>
              <a:t>aaaa</a:t>
            </a:r>
            <a:r>
              <a:rPr lang="fr-FR" sz="1633" b="1" i="1" dirty="0">
                <a:solidFill>
                  <a:srgbClr val="000080"/>
                </a:solidFill>
                <a:latin typeface="Courier New" panose="02070309020205020404" pitchFamily="49" charset="0"/>
              </a:rPr>
              <a:t>+"&lt;</a:t>
            </a:r>
            <a:r>
              <a:rPr lang="fr-FR" sz="1633" b="1" i="1" dirty="0" err="1">
                <a:solidFill>
                  <a:srgbClr val="000080"/>
                </a:solidFill>
                <a:latin typeface="Courier New" panose="02070309020205020404" pitchFamily="49" charset="0"/>
              </a:rPr>
              <a:t>br</a:t>
            </a:r>
            <a:r>
              <a:rPr lang="fr-FR" sz="1633" b="1" i="1" dirty="0">
                <a:solidFill>
                  <a:srgbClr val="000080"/>
                </a:solidFill>
                <a:latin typeface="Courier New" panose="02070309020205020404" pitchFamily="49" charset="0"/>
              </a:rPr>
              <a:t>&gt;");</a:t>
            </a:r>
          </a:p>
          <a:p>
            <a:r>
              <a:rPr lang="fr-FR" sz="1633" b="1" i="1" dirty="0" err="1">
                <a:solidFill>
                  <a:srgbClr val="000080"/>
                </a:solidFill>
                <a:latin typeface="Courier New" panose="02070309020205020404" pitchFamily="49" charset="0"/>
              </a:rPr>
              <a:t>document.write</a:t>
            </a:r>
            <a:r>
              <a:rPr lang="fr-FR" sz="1633" b="1" i="1" dirty="0">
                <a:solidFill>
                  <a:srgbClr val="000080"/>
                </a:solidFill>
                <a:latin typeface="Courier New" panose="02070309020205020404" pitchFamily="49" charset="0"/>
              </a:rPr>
              <a:t>(H+":"+M+"&lt;</a:t>
            </a:r>
            <a:r>
              <a:rPr lang="fr-FR" sz="1633" b="1" i="1" dirty="0" err="1">
                <a:solidFill>
                  <a:srgbClr val="000080"/>
                </a:solidFill>
                <a:latin typeface="Courier New" panose="02070309020205020404" pitchFamily="49" charset="0"/>
              </a:rPr>
              <a:t>br</a:t>
            </a:r>
            <a:r>
              <a:rPr lang="fr-FR" sz="1633" b="1" i="1" dirty="0">
                <a:solidFill>
                  <a:srgbClr val="000080"/>
                </a:solidFill>
                <a:latin typeface="Courier New" panose="02070309020205020404" pitchFamily="49" charset="0"/>
              </a:rPr>
              <a:t>&gt;");</a:t>
            </a:r>
            <a:endParaRPr lang="en-US" sz="1633" dirty="0">
              <a:solidFill>
                <a:srgbClr val="0000FF"/>
              </a:solidFill>
              <a:latin typeface="Courier New" panose="02070309020205020404" pitchFamily="49" charset="0"/>
            </a:endParaRPr>
          </a:p>
        </p:txBody>
      </p:sp>
      <p:sp>
        <p:nvSpPr>
          <p:cNvPr id="12" name="Text Box 6">
            <a:extLst>
              <a:ext uri="{FF2B5EF4-FFF2-40B4-BE49-F238E27FC236}">
                <a16:creationId xmlns:a16="http://schemas.microsoft.com/office/drawing/2014/main" id="{ACB371DE-8386-4E6A-A381-87636A3AA031}"/>
              </a:ext>
            </a:extLst>
          </p:cNvPr>
          <p:cNvSpPr>
            <a:spLocks/>
          </p:cNvSpPr>
          <p:nvPr/>
        </p:nvSpPr>
        <p:spPr bwMode="auto">
          <a:xfrm>
            <a:off x="8987103" y="1274750"/>
            <a:ext cx="1658261" cy="371512"/>
          </a:xfrm>
          <a:prstGeom prst="rect">
            <a:avLst/>
          </a:prstGeom>
          <a:noFill/>
          <a:ln w="9525">
            <a:solidFill>
              <a:schemeClr val="tx1"/>
            </a:solidFill>
            <a:miter lim="800000"/>
            <a:headEnd/>
            <a:tailEnd/>
          </a:ln>
        </p:spPr>
        <p:txBody>
          <a:bodyPr wrap="square">
            <a:spAutoFit/>
          </a:bodyPr>
          <a:lstStyle/>
          <a:p>
            <a:pPr>
              <a:defRPr/>
            </a:pPr>
            <a:r>
              <a:rPr lang="fr-FR" sz="1814" dirty="0" err="1">
                <a:solidFill>
                  <a:schemeClr val="accent2"/>
                </a:solidFill>
              </a:rPr>
              <a:t>javaScript</a:t>
            </a:r>
            <a:endParaRPr sz="1633" dirty="0">
              <a:solidFill>
                <a:schemeClr val="accent2"/>
              </a:solidFill>
            </a:endParaRPr>
          </a:p>
        </p:txBody>
      </p:sp>
      <p:sp>
        <p:nvSpPr>
          <p:cNvPr id="15" name="TextBox 14">
            <a:extLst>
              <a:ext uri="{FF2B5EF4-FFF2-40B4-BE49-F238E27FC236}">
                <a16:creationId xmlns:a16="http://schemas.microsoft.com/office/drawing/2014/main" id="{3E2B8FB0-220F-4B71-826F-C5FEDEF74281}"/>
              </a:ext>
            </a:extLst>
          </p:cNvPr>
          <p:cNvSpPr txBox="1"/>
          <p:nvPr/>
        </p:nvSpPr>
        <p:spPr>
          <a:xfrm>
            <a:off x="1683433" y="106752"/>
            <a:ext cx="4580432" cy="594906"/>
          </a:xfrm>
          <a:prstGeom prst="rect">
            <a:avLst/>
          </a:prstGeom>
          <a:noFill/>
        </p:spPr>
        <p:txBody>
          <a:bodyPr wrap="square">
            <a:spAutoFit/>
          </a:bodyPr>
          <a:lstStyle/>
          <a:p>
            <a:r>
              <a:rPr lang="en-US" sz="3266" b="1" dirty="0">
                <a:solidFill>
                  <a:schemeClr val="bg1">
                    <a:lumMod val="50000"/>
                  </a:schemeClr>
                </a:solidFill>
                <a:latin typeface="Times New Roman" panose="02020603050405020304" pitchFamily="18" charset="0"/>
                <a:cs typeface="Times New Roman" panose="02020603050405020304" pitchFamily="18" charset="0"/>
              </a:rPr>
              <a:t>Objects : Date</a:t>
            </a:r>
          </a:p>
        </p:txBody>
      </p:sp>
    </p:spTree>
    <p:extLst>
      <p:ext uri="{BB962C8B-B14F-4D97-AF65-F5344CB8AC3E}">
        <p14:creationId xmlns:p14="http://schemas.microsoft.com/office/powerpoint/2010/main" val="39392883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1714500" y="914400"/>
          <a:ext cx="8267700" cy="2743200"/>
        </p:xfrm>
        <a:graphic>
          <a:graphicData uri="http://schemas.openxmlformats.org/drawingml/2006/table">
            <a:tbl>
              <a:tblPr firstRow="1" bandRow="1">
                <a:tableStyleId>{F5AB1C69-6EDB-4FF4-983F-18BD219EF322}</a:tableStyleId>
              </a:tblPr>
              <a:tblGrid>
                <a:gridCol w="8267700">
                  <a:extLst>
                    <a:ext uri="{9D8B030D-6E8A-4147-A177-3AD203B41FA5}">
                      <a16:colId xmlns:a16="http://schemas.microsoft.com/office/drawing/2014/main" val="20000"/>
                    </a:ext>
                  </a:extLst>
                </a:gridCol>
              </a:tblGrid>
              <a:tr h="5275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dirty="0">
                          <a:solidFill>
                            <a:schemeClr val="tx1"/>
                          </a:solidFill>
                        </a:rPr>
                        <a:t>Math</a:t>
                      </a:r>
                      <a:endParaRPr lang="en-US" sz="2400" b="1" i="0" kern="1200" dirty="0">
                        <a:solidFill>
                          <a:schemeClr val="tx1"/>
                        </a:solidFill>
                        <a:effectLst/>
                        <a:latin typeface="+mn-lt"/>
                        <a:ea typeface="+mn-ea"/>
                        <a:cs typeface="+mn-cs"/>
                      </a:endParaRPr>
                    </a:p>
                  </a:txBody>
                  <a:tcPr>
                    <a:solidFill>
                      <a:schemeClr val="accent5">
                        <a:lumMod val="40000"/>
                        <a:lumOff val="60000"/>
                      </a:schemeClr>
                    </a:solidFill>
                  </a:tcPr>
                </a:tc>
                <a:extLst>
                  <a:ext uri="{0D108BD9-81ED-4DB2-BD59-A6C34878D82A}">
                    <a16:rowId xmlns:a16="http://schemas.microsoft.com/office/drawing/2014/main" val="10000"/>
                  </a:ext>
                </a:extLst>
              </a:tr>
              <a:tr h="2215662">
                <a:tc>
                  <a:txBody>
                    <a:bodyPr/>
                    <a:lstStyle/>
                    <a:p>
                      <a:pPr marL="457200" indent="-457200">
                        <a:buClr>
                          <a:schemeClr val="tx2"/>
                        </a:buClr>
                        <a:buFont typeface="Symbol" panose="05050102010706020507" pitchFamily="18" charset="2"/>
                        <a:buChar char="·"/>
                      </a:pPr>
                      <a:r>
                        <a:rPr lang="en-US" sz="2400" b="0" i="0" u="none" strike="noStrike" kern="1200" baseline="0" dirty="0" err="1">
                          <a:solidFill>
                            <a:schemeClr val="dk1"/>
                          </a:solidFill>
                          <a:latin typeface="+mn-lt"/>
                          <a:ea typeface="+mn-ea"/>
                          <a:cs typeface="+mn-cs"/>
                        </a:rPr>
                        <a:t>Proprietes</a:t>
                      </a:r>
                      <a:r>
                        <a:rPr lang="en-US" sz="2400" b="0" i="0" u="none" strike="noStrike" kern="1200" baseline="0" dirty="0">
                          <a:solidFill>
                            <a:schemeClr val="dk1"/>
                          </a:solidFill>
                          <a:latin typeface="+mn-lt"/>
                          <a:ea typeface="+mn-ea"/>
                          <a:cs typeface="+mn-cs"/>
                        </a:rPr>
                        <a:t> : </a:t>
                      </a:r>
                      <a:r>
                        <a:rPr lang="en-US" sz="2400" b="0" i="0" u="none" strike="noStrike" kern="1200" baseline="0" dirty="0" err="1">
                          <a:solidFill>
                            <a:schemeClr val="dk1"/>
                          </a:solidFill>
                          <a:latin typeface="+mn-lt"/>
                          <a:ea typeface="+mn-ea"/>
                          <a:cs typeface="+mn-cs"/>
                        </a:rPr>
                        <a:t>Math.PI</a:t>
                      </a:r>
                      <a:r>
                        <a:rPr lang="en-US" sz="2400" b="0" i="0" u="none" strike="noStrike" kern="1200" baseline="0" dirty="0">
                          <a:solidFill>
                            <a:schemeClr val="dk1"/>
                          </a:solidFill>
                          <a:latin typeface="+mn-lt"/>
                          <a:ea typeface="+mn-ea"/>
                          <a:cs typeface="+mn-cs"/>
                        </a:rPr>
                        <a:t> </a:t>
                      </a:r>
                    </a:p>
                    <a:p>
                      <a:pPr marL="457200" indent="-457200">
                        <a:buClr>
                          <a:schemeClr val="tx2"/>
                        </a:buClr>
                        <a:buFont typeface="Symbol" panose="05050102010706020507" pitchFamily="18" charset="2"/>
                        <a:buChar char="·"/>
                      </a:pPr>
                      <a:r>
                        <a:rPr lang="en-US" sz="2400" b="0" i="0" u="none" strike="noStrike" kern="1200" baseline="0" dirty="0" err="1">
                          <a:solidFill>
                            <a:schemeClr val="dk1"/>
                          </a:solidFill>
                          <a:latin typeface="+mn-lt"/>
                          <a:ea typeface="+mn-ea"/>
                          <a:cs typeface="+mn-cs"/>
                        </a:rPr>
                        <a:t>Methodes</a:t>
                      </a:r>
                      <a:r>
                        <a:rPr lang="en-US" sz="2400" b="0" i="0" u="none" strike="noStrike" kern="1200" baseline="0" dirty="0">
                          <a:solidFill>
                            <a:schemeClr val="dk1"/>
                          </a:solidFill>
                          <a:latin typeface="+mn-lt"/>
                          <a:ea typeface="+mn-ea"/>
                          <a:cs typeface="+mn-cs"/>
                        </a:rPr>
                        <a:t> :</a:t>
                      </a:r>
                    </a:p>
                    <a:p>
                      <a:pPr lvl="1"/>
                      <a:r>
                        <a:rPr lang="es-ES" sz="2400" b="0" i="0" u="none" strike="noStrike" kern="1200" baseline="0" dirty="0">
                          <a:solidFill>
                            <a:schemeClr val="dk1"/>
                          </a:solidFill>
                          <a:latin typeface="+mn-lt"/>
                          <a:ea typeface="+mn-ea"/>
                          <a:cs typeface="+mn-cs"/>
                        </a:rPr>
                        <a:t>atan(), </a:t>
                      </a:r>
                      <a:r>
                        <a:rPr lang="es-ES" sz="2400" b="0" i="0" u="none" strike="noStrike" kern="1200" baseline="0" dirty="0" err="1">
                          <a:solidFill>
                            <a:schemeClr val="dk1"/>
                          </a:solidFill>
                          <a:latin typeface="+mn-lt"/>
                          <a:ea typeface="+mn-ea"/>
                          <a:cs typeface="+mn-cs"/>
                        </a:rPr>
                        <a:t>acos</a:t>
                      </a:r>
                      <a:r>
                        <a:rPr lang="es-ES" sz="2400" b="0" i="0" u="none" strike="noStrike" kern="1200" baseline="0" dirty="0">
                          <a:solidFill>
                            <a:schemeClr val="dk1"/>
                          </a:solidFill>
                          <a:latin typeface="+mn-lt"/>
                          <a:ea typeface="+mn-ea"/>
                          <a:cs typeface="+mn-cs"/>
                        </a:rPr>
                        <a:t>(), </a:t>
                      </a:r>
                      <a:r>
                        <a:rPr lang="es-ES" sz="2400" b="0" i="0" u="none" strike="noStrike" kern="1200" baseline="0" dirty="0" err="1">
                          <a:solidFill>
                            <a:schemeClr val="dk1"/>
                          </a:solidFill>
                          <a:latin typeface="+mn-lt"/>
                          <a:ea typeface="+mn-ea"/>
                          <a:cs typeface="+mn-cs"/>
                        </a:rPr>
                        <a:t>asin</a:t>
                      </a:r>
                      <a:r>
                        <a:rPr lang="es-ES" sz="2400" b="0" i="0" u="none" strike="noStrike" kern="1200" baseline="0" dirty="0">
                          <a:solidFill>
                            <a:schemeClr val="dk1"/>
                          </a:solidFill>
                          <a:latin typeface="+mn-lt"/>
                          <a:ea typeface="+mn-ea"/>
                          <a:cs typeface="+mn-cs"/>
                        </a:rPr>
                        <a:t>(),tan(), </a:t>
                      </a:r>
                      <a:r>
                        <a:rPr lang="es-ES" sz="2400" b="0" i="0" u="none" strike="noStrike" kern="1200" baseline="0" dirty="0" err="1">
                          <a:solidFill>
                            <a:schemeClr val="dk1"/>
                          </a:solidFill>
                          <a:latin typeface="+mn-lt"/>
                          <a:ea typeface="+mn-ea"/>
                          <a:cs typeface="+mn-cs"/>
                        </a:rPr>
                        <a:t>cos</a:t>
                      </a:r>
                      <a:r>
                        <a:rPr lang="es-ES" sz="2400" b="0" i="0" u="none" strike="noStrike" kern="1200" baseline="0" dirty="0">
                          <a:solidFill>
                            <a:schemeClr val="dk1"/>
                          </a:solidFill>
                          <a:latin typeface="+mn-lt"/>
                          <a:ea typeface="+mn-ea"/>
                          <a:cs typeface="+mn-cs"/>
                        </a:rPr>
                        <a:t>(), sin(),</a:t>
                      </a:r>
                    </a:p>
                    <a:p>
                      <a:pPr lvl="1"/>
                      <a:r>
                        <a:rPr lang="sv-SE" sz="2400" b="0" i="0" u="none" strike="noStrike" kern="1200" baseline="0" dirty="0">
                          <a:solidFill>
                            <a:schemeClr val="dk1"/>
                          </a:solidFill>
                          <a:latin typeface="+mn-lt"/>
                          <a:ea typeface="+mn-ea"/>
                          <a:cs typeface="+mn-cs"/>
                        </a:rPr>
                        <a:t>abs(), exp(), log(), max(), min(), pow(),</a:t>
                      </a:r>
                    </a:p>
                    <a:p>
                      <a:pPr lvl="1"/>
                      <a:r>
                        <a:rPr lang="en-US" sz="2400" b="0" i="0" u="none" strike="noStrike" kern="1200" baseline="0" dirty="0">
                          <a:solidFill>
                            <a:schemeClr val="dk1"/>
                          </a:solidFill>
                          <a:latin typeface="+mn-lt"/>
                          <a:ea typeface="+mn-ea"/>
                          <a:cs typeface="+mn-cs"/>
                        </a:rPr>
                        <a:t>round(), </a:t>
                      </a:r>
                      <a:r>
                        <a:rPr lang="en-US" sz="2400" b="0" i="0" u="none" strike="noStrike" kern="1200" baseline="0" dirty="0" err="1">
                          <a:solidFill>
                            <a:schemeClr val="dk1"/>
                          </a:solidFill>
                          <a:latin typeface="+mn-lt"/>
                          <a:ea typeface="+mn-ea"/>
                          <a:cs typeface="+mn-cs"/>
                        </a:rPr>
                        <a:t>sqrt</a:t>
                      </a:r>
                      <a:r>
                        <a:rPr lang="en-US" sz="2400" b="0" i="0" u="none" strike="noStrike" kern="1200" baseline="0" dirty="0">
                          <a:solidFill>
                            <a:schemeClr val="dk1"/>
                          </a:solidFill>
                          <a:latin typeface="+mn-lt"/>
                          <a:ea typeface="+mn-ea"/>
                          <a:cs typeface="+mn-cs"/>
                        </a:rPr>
                        <a:t>(), floor(), random()</a:t>
                      </a:r>
                      <a:endParaRPr lang="en-US" sz="2400" dirty="0"/>
                    </a:p>
                  </a:txBody>
                  <a:tcPr>
                    <a:solidFill>
                      <a:schemeClr val="bg1"/>
                    </a:solidFill>
                  </a:tcPr>
                </a:tc>
                <a:extLst>
                  <a:ext uri="{0D108BD9-81ED-4DB2-BD59-A6C34878D82A}">
                    <a16:rowId xmlns:a16="http://schemas.microsoft.com/office/drawing/2014/main" val="10001"/>
                  </a:ext>
                </a:extLst>
              </a:tr>
            </a:tbl>
          </a:graphicData>
        </a:graphic>
      </p:graphicFrame>
      <p:sp>
        <p:nvSpPr>
          <p:cNvPr id="9" name="TextBox 8">
            <a:extLst>
              <a:ext uri="{FF2B5EF4-FFF2-40B4-BE49-F238E27FC236}">
                <a16:creationId xmlns:a16="http://schemas.microsoft.com/office/drawing/2014/main" id="{E771E8C0-73C8-48F0-877B-E0D7872DE329}"/>
              </a:ext>
            </a:extLst>
          </p:cNvPr>
          <p:cNvSpPr txBox="1"/>
          <p:nvPr/>
        </p:nvSpPr>
        <p:spPr>
          <a:xfrm>
            <a:off x="1714500" y="97458"/>
            <a:ext cx="4571415" cy="594906"/>
          </a:xfrm>
          <a:prstGeom prst="rect">
            <a:avLst/>
          </a:prstGeom>
          <a:noFill/>
        </p:spPr>
        <p:txBody>
          <a:bodyPr wrap="square">
            <a:spAutoFit/>
          </a:bodyPr>
          <a:lstStyle/>
          <a:p>
            <a:r>
              <a:rPr lang="en-US" sz="3266" b="1" dirty="0">
                <a:solidFill>
                  <a:schemeClr val="bg1">
                    <a:lumMod val="50000"/>
                  </a:schemeClr>
                </a:solidFill>
                <a:latin typeface="Times New Roman" panose="02020603050405020304" pitchFamily="18" charset="0"/>
                <a:cs typeface="Times New Roman" panose="02020603050405020304" pitchFamily="18" charset="0"/>
              </a:rPr>
              <a:t>Objects : Math</a:t>
            </a:r>
          </a:p>
        </p:txBody>
      </p:sp>
    </p:spTree>
    <p:extLst>
      <p:ext uri="{BB962C8B-B14F-4D97-AF65-F5344CB8AC3E}">
        <p14:creationId xmlns:p14="http://schemas.microsoft.com/office/powerpoint/2010/main" val="26712540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nvPr>
        </p:nvGraphicFramePr>
        <p:xfrm>
          <a:off x="1714500" y="804315"/>
          <a:ext cx="8763000" cy="1708749"/>
        </p:xfrm>
        <a:graphic>
          <a:graphicData uri="http://schemas.openxmlformats.org/drawingml/2006/table">
            <a:tbl>
              <a:tblPr firstRow="1" bandRow="1">
                <a:tableStyleId>{5FD0F851-EC5A-4D38-B0AD-8093EC10F338}</a:tableStyleId>
              </a:tblPr>
              <a:tblGrid>
                <a:gridCol w="8763000">
                  <a:extLst>
                    <a:ext uri="{9D8B030D-6E8A-4147-A177-3AD203B41FA5}">
                      <a16:colId xmlns:a16="http://schemas.microsoft.com/office/drawing/2014/main" val="20000"/>
                    </a:ext>
                  </a:extLst>
                </a:gridCol>
              </a:tblGrid>
              <a:tr h="52002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dirty="0">
                          <a:solidFill>
                            <a:schemeClr val="tx1">
                              <a:lumMod val="50000"/>
                              <a:lumOff val="50000"/>
                            </a:schemeClr>
                          </a:solidFill>
                        </a:rPr>
                        <a:t>Exercise</a:t>
                      </a:r>
                      <a:r>
                        <a:rPr lang="en-US" sz="2800" b="1" baseline="0" dirty="0">
                          <a:solidFill>
                            <a:schemeClr val="tx1">
                              <a:lumMod val="50000"/>
                              <a:lumOff val="50000"/>
                            </a:schemeClr>
                          </a:solidFill>
                        </a:rPr>
                        <a:t> 12</a:t>
                      </a:r>
                      <a:endParaRPr lang="en-US" sz="2800" b="1" i="0" kern="1200" dirty="0">
                        <a:solidFill>
                          <a:schemeClr val="lt1"/>
                        </a:solidFill>
                        <a:effectLst/>
                        <a:latin typeface="+mn-lt"/>
                        <a:ea typeface="+mn-ea"/>
                        <a:cs typeface="+mn-cs"/>
                      </a:endParaRPr>
                    </a:p>
                  </a:txBody>
                  <a:tcPr/>
                </a:tc>
                <a:extLst>
                  <a:ext uri="{0D108BD9-81ED-4DB2-BD59-A6C34878D82A}">
                    <a16:rowId xmlns:a16="http://schemas.microsoft.com/office/drawing/2014/main" val="10000"/>
                  </a:ext>
                </a:extLst>
              </a:tr>
              <a:tr h="1188720">
                <a:tc>
                  <a:txBody>
                    <a:bodyPr/>
                    <a:lstStyle/>
                    <a:p>
                      <a:r>
                        <a:rPr lang="fr-FR" sz="2400" dirty="0"/>
                        <a:t>Créez la fonction constructeur pour un objet Cercle. La fonction doit ajouter deux  méthode sur l'objet  pour calculer la circonférence et  l'aire.</a:t>
                      </a:r>
                    </a:p>
                  </a:txBody>
                  <a:tcPr/>
                </a:tc>
                <a:extLst>
                  <a:ext uri="{0D108BD9-81ED-4DB2-BD59-A6C34878D82A}">
                    <a16:rowId xmlns:a16="http://schemas.microsoft.com/office/drawing/2014/main" val="10001"/>
                  </a:ext>
                </a:extLst>
              </a:tr>
            </a:tbl>
          </a:graphicData>
        </a:graphic>
      </p:graphicFrame>
      <p:sp>
        <p:nvSpPr>
          <p:cNvPr id="9" name="TextBox 8">
            <a:extLst>
              <a:ext uri="{FF2B5EF4-FFF2-40B4-BE49-F238E27FC236}">
                <a16:creationId xmlns:a16="http://schemas.microsoft.com/office/drawing/2014/main" id="{E771E8C0-73C8-48F0-877B-E0D7872DE329}"/>
              </a:ext>
            </a:extLst>
          </p:cNvPr>
          <p:cNvSpPr txBox="1"/>
          <p:nvPr/>
        </p:nvSpPr>
        <p:spPr>
          <a:xfrm>
            <a:off x="2045890" y="29741"/>
            <a:ext cx="4571415" cy="594906"/>
          </a:xfrm>
          <a:prstGeom prst="rect">
            <a:avLst/>
          </a:prstGeom>
          <a:noFill/>
        </p:spPr>
        <p:txBody>
          <a:bodyPr wrap="square">
            <a:spAutoFit/>
          </a:bodyPr>
          <a:lstStyle/>
          <a:p>
            <a:r>
              <a:rPr lang="en-US" sz="3266" b="1" dirty="0">
                <a:solidFill>
                  <a:schemeClr val="bg1">
                    <a:lumMod val="65000"/>
                  </a:schemeClr>
                </a:solidFill>
              </a:rPr>
              <a:t>Objects : Math</a:t>
            </a:r>
          </a:p>
        </p:txBody>
      </p:sp>
    </p:spTree>
    <p:extLst>
      <p:ext uri="{BB962C8B-B14F-4D97-AF65-F5344CB8AC3E}">
        <p14:creationId xmlns:p14="http://schemas.microsoft.com/office/powerpoint/2010/main" val="16818125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C9354AE9-44EB-4160-9039-839AE12D7580}"/>
              </a:ext>
            </a:extLst>
          </p:cNvPr>
          <p:cNvGraphicFramePr>
            <a:graphicFrameLocks noGrp="1"/>
          </p:cNvGraphicFramePr>
          <p:nvPr>
            <p:extLst/>
          </p:nvPr>
        </p:nvGraphicFramePr>
        <p:xfrm>
          <a:off x="1882366" y="881352"/>
          <a:ext cx="8763000" cy="426720"/>
        </p:xfrm>
        <a:graphic>
          <a:graphicData uri="http://schemas.openxmlformats.org/drawingml/2006/table">
            <a:tbl>
              <a:tblPr firstRow="1" bandRow="1">
                <a:tableStyleId>{F5AB1C69-6EDB-4FF4-983F-18BD219EF322}</a:tableStyleId>
              </a:tblPr>
              <a:tblGrid>
                <a:gridCol w="8763000">
                  <a:extLst>
                    <a:ext uri="{9D8B030D-6E8A-4147-A177-3AD203B41FA5}">
                      <a16:colId xmlns:a16="http://schemas.microsoft.com/office/drawing/2014/main" val="20000"/>
                    </a:ext>
                  </a:extLst>
                </a:gridCol>
              </a:tblGrid>
              <a:tr h="42325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dirty="0">
                          <a:solidFill>
                            <a:schemeClr val="tx1">
                              <a:lumMod val="50000"/>
                              <a:lumOff val="50000"/>
                            </a:schemeClr>
                          </a:solidFill>
                        </a:rPr>
                        <a:t>Exercise 12: solution</a:t>
                      </a:r>
                    </a:p>
                  </a:txBody>
                  <a:tcPr>
                    <a:solidFill>
                      <a:schemeClr val="accent5">
                        <a:lumMod val="40000"/>
                        <a:lumOff val="60000"/>
                      </a:schemeClr>
                    </a:solidFill>
                  </a:tcPr>
                </a:tc>
                <a:extLst>
                  <a:ext uri="{0D108BD9-81ED-4DB2-BD59-A6C34878D82A}">
                    <a16:rowId xmlns:a16="http://schemas.microsoft.com/office/drawing/2014/main" val="10000"/>
                  </a:ext>
                </a:extLst>
              </a:tr>
            </a:tbl>
          </a:graphicData>
        </a:graphic>
      </p:graphicFrame>
      <p:sp>
        <p:nvSpPr>
          <p:cNvPr id="11" name="Text Box 5">
            <a:extLst>
              <a:ext uri="{FF2B5EF4-FFF2-40B4-BE49-F238E27FC236}">
                <a16:creationId xmlns:a16="http://schemas.microsoft.com/office/drawing/2014/main" id="{431B98FC-0E46-4C2E-A725-A1017F3C517E}"/>
              </a:ext>
            </a:extLst>
          </p:cNvPr>
          <p:cNvSpPr>
            <a:spLocks/>
          </p:cNvSpPr>
          <p:nvPr/>
        </p:nvSpPr>
        <p:spPr bwMode="auto">
          <a:xfrm>
            <a:off x="1882365" y="1432595"/>
            <a:ext cx="5585446" cy="4364208"/>
          </a:xfrm>
          <a:prstGeom prst="rect">
            <a:avLst/>
          </a:prstGeom>
          <a:solidFill>
            <a:srgbClr val="CCECFF"/>
          </a:solidFill>
          <a:ln>
            <a:noFill/>
          </a:ln>
          <a:effectLst>
            <a:outerShdw dist="35921" dir="2700000" algn="ctr" rotWithShape="0">
              <a:schemeClr val="bg2"/>
            </a:outerShdw>
          </a:effectLst>
        </p:spPr>
        <p:txBody>
          <a:bodyPr wrap="square">
            <a:spAutoFit/>
          </a:bodyPr>
          <a:lstStyle/>
          <a:p>
            <a:r>
              <a:rPr lang="fr-FR" sz="1633" b="1" i="1" dirty="0" err="1">
                <a:solidFill>
                  <a:srgbClr val="000080"/>
                </a:solidFill>
                <a:latin typeface="Courier New" panose="02070309020205020404" pitchFamily="49" charset="0"/>
              </a:rPr>
              <a:t>function</a:t>
            </a:r>
            <a:r>
              <a:rPr lang="fr-FR" sz="1633" dirty="0">
                <a:solidFill>
                  <a:srgbClr val="000000"/>
                </a:solidFill>
                <a:latin typeface="Courier New" panose="02070309020205020404" pitchFamily="49" charset="0"/>
              </a:rPr>
              <a:t> Cercle</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nom</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r</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dirty="0" err="1">
                <a:solidFill>
                  <a:srgbClr val="000000"/>
                </a:solidFill>
                <a:latin typeface="Courier New" panose="02070309020205020404" pitchFamily="49" charset="0"/>
              </a:rPr>
              <a:t>this.nom</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nom</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dirty="0" err="1">
                <a:solidFill>
                  <a:srgbClr val="000000"/>
                </a:solidFill>
                <a:latin typeface="Courier New" panose="02070309020205020404" pitchFamily="49" charset="0"/>
              </a:rPr>
              <a:t>this.r</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r</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dirty="0" err="1">
                <a:solidFill>
                  <a:srgbClr val="000000"/>
                </a:solidFill>
                <a:latin typeface="Courier New" panose="02070309020205020404" pitchFamily="49" charset="0"/>
              </a:rPr>
              <a:t>this.getCircumference</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i="1" dirty="0" err="1">
                <a:solidFill>
                  <a:srgbClr val="000080"/>
                </a:solidFill>
                <a:latin typeface="Courier New" panose="02070309020205020404" pitchFamily="49" charset="0"/>
              </a:rPr>
              <a:t>function</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i="1" dirty="0">
                <a:solidFill>
                  <a:srgbClr val="000080"/>
                </a:solidFill>
                <a:latin typeface="Courier New" panose="02070309020205020404" pitchFamily="49" charset="0"/>
              </a:rPr>
              <a:t>return</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this.r</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Math.PI</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a:solidFill>
                  <a:srgbClr val="FF0000"/>
                </a:solidFill>
                <a:latin typeface="Courier New" panose="02070309020205020404" pitchFamily="49" charset="0"/>
              </a:rPr>
              <a:t>2</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dirty="0" err="1">
                <a:solidFill>
                  <a:srgbClr val="000000"/>
                </a:solidFill>
                <a:latin typeface="Courier New" panose="02070309020205020404" pitchFamily="49" charset="0"/>
              </a:rPr>
              <a:t>this.getAire</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i="1" dirty="0" err="1">
                <a:solidFill>
                  <a:srgbClr val="000080"/>
                </a:solidFill>
                <a:latin typeface="Courier New" panose="02070309020205020404" pitchFamily="49" charset="0"/>
              </a:rPr>
              <a:t>function</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p>
          <a:p>
            <a:r>
              <a:rPr lang="fr-FR" sz="1633" dirty="0">
                <a:solidFill>
                  <a:srgbClr val="000000"/>
                </a:solidFill>
                <a:latin typeface="Courier New" panose="02070309020205020404" pitchFamily="49" charset="0"/>
              </a:rPr>
              <a:t> </a:t>
            </a:r>
            <a:r>
              <a:rPr lang="fr-FR" sz="1633" b="1" i="1" dirty="0">
                <a:solidFill>
                  <a:srgbClr val="000080"/>
                </a:solidFill>
                <a:latin typeface="Courier New" panose="02070309020205020404" pitchFamily="49" charset="0"/>
              </a:rPr>
              <a:t>return</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Math.PI</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Math.pow</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this.r</a:t>
            </a:r>
            <a:r>
              <a:rPr lang="fr-FR" sz="1633" b="1" dirty="0">
                <a:solidFill>
                  <a:srgbClr val="000000"/>
                </a:solidFill>
                <a:latin typeface="Courier New" panose="02070309020205020404" pitchFamily="49" charset="0"/>
              </a:rPr>
              <a:t>,</a:t>
            </a:r>
            <a:r>
              <a:rPr lang="fr-FR" sz="1633" dirty="0">
                <a:solidFill>
                  <a:srgbClr val="FF0000"/>
                </a:solidFill>
                <a:latin typeface="Courier New" panose="02070309020205020404" pitchFamily="49" charset="0"/>
              </a:rPr>
              <a:t>2</a:t>
            </a:r>
            <a:r>
              <a:rPr lang="fr-FR" sz="1633" b="1" dirty="0">
                <a:solidFill>
                  <a:srgbClr val="000000"/>
                </a:solidFill>
                <a:latin typeface="Courier New" panose="02070309020205020404" pitchFamily="49" charset="0"/>
              </a:rPr>
              <a:t>);</a:t>
            </a:r>
          </a:p>
          <a:p>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dirty="0" err="1">
                <a:solidFill>
                  <a:srgbClr val="000000"/>
                </a:solidFill>
                <a:latin typeface="Courier New" panose="02070309020205020404" pitchFamily="49" charset="0"/>
              </a:rPr>
              <a:t>this.getName</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i="1" dirty="0" err="1">
                <a:solidFill>
                  <a:srgbClr val="000080"/>
                </a:solidFill>
                <a:latin typeface="Courier New" panose="02070309020205020404" pitchFamily="49" charset="0"/>
              </a:rPr>
              <a:t>function</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b="1" i="1" dirty="0">
                <a:solidFill>
                  <a:srgbClr val="000000"/>
                </a:solidFill>
                <a:latin typeface="Courier New" panose="02070309020205020404" pitchFamily="49" charset="0"/>
              </a:rPr>
              <a:t> </a:t>
            </a:r>
            <a:r>
              <a:rPr lang="fr-FR" sz="1633" b="1" i="1" dirty="0">
                <a:solidFill>
                  <a:srgbClr val="000080"/>
                </a:solidFill>
                <a:latin typeface="Courier New" panose="02070309020205020404" pitchFamily="49" charset="0"/>
              </a:rPr>
              <a:t>return</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this.nom</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endParaRPr lang="fr-FR" sz="1633" b="1" i="1" dirty="0">
              <a:solidFill>
                <a:srgbClr val="000000"/>
              </a:solidFill>
              <a:latin typeface="Courier New" panose="02070309020205020404" pitchFamily="49" charset="0"/>
            </a:endParaRPr>
          </a:p>
          <a:p>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c1</a:t>
            </a:r>
            <a:r>
              <a:rPr lang="fr-FR" sz="1633" b="1" dirty="0">
                <a:solidFill>
                  <a:srgbClr val="000000"/>
                </a:solidFill>
                <a:latin typeface="Courier New" panose="02070309020205020404" pitchFamily="49" charset="0"/>
              </a:rPr>
              <a:t>=</a:t>
            </a:r>
            <a:r>
              <a:rPr lang="fr-FR" sz="1633" b="1" i="1" dirty="0">
                <a:solidFill>
                  <a:srgbClr val="000080"/>
                </a:solidFill>
                <a:latin typeface="Courier New" panose="02070309020205020404" pitchFamily="49" charset="0"/>
              </a:rPr>
              <a:t>new</a:t>
            </a:r>
            <a:r>
              <a:rPr lang="fr-FR" sz="1633" dirty="0">
                <a:solidFill>
                  <a:srgbClr val="000000"/>
                </a:solidFill>
                <a:latin typeface="Courier New" panose="02070309020205020404" pitchFamily="49" charset="0"/>
              </a:rPr>
              <a:t> Cercle</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"A"</a:t>
            </a:r>
            <a:r>
              <a:rPr lang="fr-FR" sz="1633" b="1" dirty="0">
                <a:solidFill>
                  <a:srgbClr val="000000"/>
                </a:solidFill>
                <a:latin typeface="Courier New" panose="02070309020205020404" pitchFamily="49" charset="0"/>
              </a:rPr>
              <a:t>,</a:t>
            </a:r>
            <a:r>
              <a:rPr lang="fr-FR" sz="1633" dirty="0">
                <a:solidFill>
                  <a:srgbClr val="FF0000"/>
                </a:solidFill>
                <a:latin typeface="Courier New" panose="02070309020205020404" pitchFamily="49" charset="0"/>
              </a:rPr>
              <a:t>5</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document.write</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c1.nom</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 "</a:t>
            </a:r>
            <a:r>
              <a:rPr lang="fr-FR" sz="1633" dirty="0">
                <a:solidFill>
                  <a:srgbClr val="00000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"Aire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c1.getAire</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"&lt;</a:t>
            </a:r>
            <a:r>
              <a:rPr lang="fr-FR" sz="1633" dirty="0" err="1">
                <a:solidFill>
                  <a:srgbClr val="808080"/>
                </a:solidFill>
                <a:latin typeface="Courier New" panose="02070309020205020404" pitchFamily="49" charset="0"/>
              </a:rPr>
              <a:t>br</a:t>
            </a:r>
            <a:r>
              <a:rPr lang="fr-FR" sz="1633" dirty="0">
                <a:solidFill>
                  <a:srgbClr val="808080"/>
                </a:solidFill>
                <a:latin typeface="Courier New" panose="02070309020205020404" pitchFamily="49" charset="0"/>
              </a:rPr>
              <a:t>&gt;"</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document.write</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c1.nom</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a:t>
            </a:r>
            <a:r>
              <a:rPr lang="fr-FR" sz="1633" dirty="0" err="1">
                <a:solidFill>
                  <a:srgbClr val="808080"/>
                </a:solidFill>
                <a:latin typeface="Courier New" panose="02070309020205020404" pitchFamily="49" charset="0"/>
              </a:rPr>
              <a:t>getCircumference</a:t>
            </a:r>
            <a:r>
              <a:rPr lang="fr-FR" sz="1633" dirty="0">
                <a:solidFill>
                  <a:srgbClr val="80808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c1.getCircumference</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"&lt;</a:t>
            </a:r>
            <a:r>
              <a:rPr lang="fr-FR" sz="1633" dirty="0" err="1">
                <a:solidFill>
                  <a:srgbClr val="808080"/>
                </a:solidFill>
                <a:latin typeface="Courier New" panose="02070309020205020404" pitchFamily="49" charset="0"/>
              </a:rPr>
              <a:t>br</a:t>
            </a:r>
            <a:r>
              <a:rPr lang="fr-FR" sz="1633" dirty="0">
                <a:solidFill>
                  <a:srgbClr val="808080"/>
                </a:solidFill>
                <a:latin typeface="Courier New" panose="02070309020205020404" pitchFamily="49" charset="0"/>
              </a:rPr>
              <a:t>&gt;"</a:t>
            </a:r>
            <a:r>
              <a:rPr lang="fr-FR" sz="1633" b="1" dirty="0">
                <a:solidFill>
                  <a:srgbClr val="000000"/>
                </a:solidFill>
                <a:latin typeface="Courier New" panose="02070309020205020404" pitchFamily="49" charset="0"/>
              </a:rPr>
              <a:t>);</a:t>
            </a:r>
            <a:endParaRPr lang="fr-FR" sz="1633" dirty="0"/>
          </a:p>
        </p:txBody>
      </p:sp>
      <p:sp>
        <p:nvSpPr>
          <p:cNvPr id="12" name="Text Box 6">
            <a:extLst>
              <a:ext uri="{FF2B5EF4-FFF2-40B4-BE49-F238E27FC236}">
                <a16:creationId xmlns:a16="http://schemas.microsoft.com/office/drawing/2014/main" id="{ACB371DE-8386-4E6A-A381-87636A3AA031}"/>
              </a:ext>
            </a:extLst>
          </p:cNvPr>
          <p:cNvSpPr>
            <a:spLocks/>
          </p:cNvSpPr>
          <p:nvPr/>
        </p:nvSpPr>
        <p:spPr bwMode="auto">
          <a:xfrm>
            <a:off x="5795465" y="1420774"/>
            <a:ext cx="1658261" cy="371512"/>
          </a:xfrm>
          <a:prstGeom prst="rect">
            <a:avLst/>
          </a:prstGeom>
          <a:noFill/>
          <a:ln w="9525">
            <a:solidFill>
              <a:schemeClr val="tx1"/>
            </a:solidFill>
            <a:miter lim="800000"/>
            <a:headEnd/>
            <a:tailEnd/>
          </a:ln>
        </p:spPr>
        <p:txBody>
          <a:bodyPr wrap="square">
            <a:spAutoFit/>
          </a:bodyPr>
          <a:lstStyle/>
          <a:p>
            <a:pPr>
              <a:defRPr/>
            </a:pPr>
            <a:r>
              <a:rPr lang="fr-FR" sz="1814" dirty="0" err="1">
                <a:solidFill>
                  <a:schemeClr val="accent2"/>
                </a:solidFill>
              </a:rPr>
              <a:t>javaScript</a:t>
            </a:r>
            <a:endParaRPr sz="1633" dirty="0">
              <a:solidFill>
                <a:schemeClr val="accent2"/>
              </a:solidFill>
            </a:endParaRPr>
          </a:p>
        </p:txBody>
      </p:sp>
      <p:sp>
        <p:nvSpPr>
          <p:cNvPr id="15" name="TextBox 14">
            <a:extLst>
              <a:ext uri="{FF2B5EF4-FFF2-40B4-BE49-F238E27FC236}">
                <a16:creationId xmlns:a16="http://schemas.microsoft.com/office/drawing/2014/main" id="{3E2B8FB0-220F-4B71-826F-C5FEDEF74281}"/>
              </a:ext>
            </a:extLst>
          </p:cNvPr>
          <p:cNvSpPr txBox="1"/>
          <p:nvPr/>
        </p:nvSpPr>
        <p:spPr>
          <a:xfrm>
            <a:off x="1683433" y="186763"/>
            <a:ext cx="4580432" cy="594906"/>
          </a:xfrm>
          <a:prstGeom prst="rect">
            <a:avLst/>
          </a:prstGeom>
          <a:noFill/>
        </p:spPr>
        <p:txBody>
          <a:bodyPr wrap="square">
            <a:spAutoFit/>
          </a:bodyPr>
          <a:lstStyle/>
          <a:p>
            <a:r>
              <a:rPr lang="en-US" sz="3266" b="1" dirty="0">
                <a:solidFill>
                  <a:schemeClr val="bg1">
                    <a:lumMod val="65000"/>
                  </a:schemeClr>
                </a:solidFill>
                <a:latin typeface="Times New Roman" panose="02020603050405020304" pitchFamily="18" charset="0"/>
                <a:cs typeface="Times New Roman" panose="02020603050405020304" pitchFamily="18" charset="0"/>
              </a:rPr>
              <a:t>Objects : Date</a:t>
            </a:r>
          </a:p>
        </p:txBody>
      </p:sp>
      <p:pic>
        <p:nvPicPr>
          <p:cNvPr id="3" name="Picture 2">
            <a:extLst>
              <a:ext uri="{FF2B5EF4-FFF2-40B4-BE49-F238E27FC236}">
                <a16:creationId xmlns:a16="http://schemas.microsoft.com/office/drawing/2014/main" id="{A6DAD06E-8360-4150-8898-C81818D2BACB}"/>
              </a:ext>
            </a:extLst>
          </p:cNvPr>
          <p:cNvPicPr>
            <a:picLocks noChangeAspect="1"/>
          </p:cNvPicPr>
          <p:nvPr/>
        </p:nvPicPr>
        <p:blipFill>
          <a:blip r:embed="rId3"/>
          <a:stretch>
            <a:fillRect/>
          </a:stretch>
        </p:blipFill>
        <p:spPr>
          <a:xfrm>
            <a:off x="7913128" y="1883110"/>
            <a:ext cx="2713245" cy="769041"/>
          </a:xfrm>
          <a:prstGeom prst="rect">
            <a:avLst/>
          </a:prstGeom>
        </p:spPr>
      </p:pic>
      <p:sp>
        <p:nvSpPr>
          <p:cNvPr id="8" name="Text Box 3">
            <a:extLst>
              <a:ext uri="{FF2B5EF4-FFF2-40B4-BE49-F238E27FC236}">
                <a16:creationId xmlns:a16="http://schemas.microsoft.com/office/drawing/2014/main" id="{32B9CDCE-ED1F-44BB-8116-47E28E8FDD11}"/>
              </a:ext>
            </a:extLst>
          </p:cNvPr>
          <p:cNvSpPr>
            <a:spLocks/>
          </p:cNvSpPr>
          <p:nvPr/>
        </p:nvSpPr>
        <p:spPr bwMode="auto">
          <a:xfrm>
            <a:off x="7971483" y="1487194"/>
            <a:ext cx="2232025" cy="371512"/>
          </a:xfrm>
          <a:prstGeom prst="rect">
            <a:avLst/>
          </a:prstGeom>
          <a:noFill/>
          <a:ln w="38100" cmpd="dbl">
            <a:solidFill>
              <a:schemeClr val="tx1"/>
            </a:solidFill>
            <a:miter lim="800000"/>
            <a:headEnd/>
            <a:tailEnd/>
          </a:ln>
        </p:spPr>
        <p:txBody>
          <a:bodyPr>
            <a:spAutoFit/>
          </a:bodyPr>
          <a:lstStyle/>
          <a:p>
            <a:pPr algn="ctr">
              <a:defRPr/>
            </a:pPr>
            <a:r>
              <a:rPr lang="fr-FR" sz="1814" b="1" dirty="0"/>
              <a:t>Le Résultat</a:t>
            </a:r>
            <a:endParaRPr sz="1633" dirty="0"/>
          </a:p>
        </p:txBody>
      </p:sp>
    </p:spTree>
    <p:extLst>
      <p:ext uri="{BB962C8B-B14F-4D97-AF65-F5344CB8AC3E}">
        <p14:creationId xmlns:p14="http://schemas.microsoft.com/office/powerpoint/2010/main" val="2849452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Rectangle 2"/>
          <p:cNvSpPr>
            <a:spLocks noGrp="1" noChangeArrowheads="1"/>
          </p:cNvSpPr>
          <p:nvPr>
            <p:ph type="title"/>
          </p:nvPr>
        </p:nvSpPr>
        <p:spPr bwMode="auto"/>
        <p:txBody>
          <a:bodyPr/>
          <a:lstStyle/>
          <a:p>
            <a:pPr>
              <a:defRPr/>
            </a:pPr>
            <a:r>
              <a:rPr lang="en-US" sz="3266" b="1" dirty="0">
                <a:solidFill>
                  <a:schemeClr val="tx1">
                    <a:lumMod val="50000"/>
                    <a:lumOff val="50000"/>
                  </a:schemeClr>
                </a:solidFill>
                <a:latin typeface="Times New Roman" pitchFamily="18" charset="0"/>
                <a:cs typeface="Times New Roman" pitchFamily="18" charset="0"/>
              </a:rPr>
              <a:t>Les </a:t>
            </a:r>
            <a:r>
              <a:rPr lang="fr-FR" sz="3266" b="1" dirty="0">
                <a:solidFill>
                  <a:schemeClr val="tx1">
                    <a:lumMod val="50000"/>
                    <a:lumOff val="50000"/>
                  </a:schemeClr>
                </a:solidFill>
                <a:latin typeface="Times New Roman" pitchFamily="18" charset="0"/>
                <a:cs typeface="Times New Roman" pitchFamily="18" charset="0"/>
              </a:rPr>
              <a:t>opérateurs</a:t>
            </a:r>
            <a:r>
              <a:rPr lang="en-US" sz="3266" b="1" dirty="0">
                <a:solidFill>
                  <a:schemeClr val="tx1">
                    <a:lumMod val="50000"/>
                    <a:lumOff val="50000"/>
                  </a:schemeClr>
                </a:solidFill>
                <a:latin typeface="Times New Roman" pitchFamily="18" charset="0"/>
                <a:cs typeface="Times New Roman" pitchFamily="18" charset="0"/>
              </a:rPr>
              <a:t> </a:t>
            </a:r>
            <a:endParaRPr lang="fr-FR" sz="3266" b="1" cap="small" spc="-1" dirty="0">
              <a:solidFill>
                <a:srgbClr val="666666"/>
              </a:solidFill>
              <a:latin typeface="Arial"/>
              <a:ea typeface="+mn-ea"/>
              <a:cs typeface="+mn-cs"/>
            </a:endParaRPr>
          </a:p>
        </p:txBody>
      </p:sp>
      <p:sp>
        <p:nvSpPr>
          <p:cNvPr id="6" name="Rectangle 5">
            <a:extLst>
              <a:ext uri="{FF2B5EF4-FFF2-40B4-BE49-F238E27FC236}">
                <a16:creationId xmlns:a16="http://schemas.microsoft.com/office/drawing/2014/main" id="{25A98654-9C98-489B-962C-286009EBCFA1}"/>
              </a:ext>
            </a:extLst>
          </p:cNvPr>
          <p:cNvSpPr/>
          <p:nvPr/>
        </p:nvSpPr>
        <p:spPr>
          <a:xfrm>
            <a:off x="2052055" y="946674"/>
            <a:ext cx="8616425" cy="1264962"/>
          </a:xfrm>
          <a:prstGeom prst="rect">
            <a:avLst/>
          </a:prstGeom>
        </p:spPr>
        <p:txBody>
          <a:bodyPr wrap="square">
            <a:spAutoFit/>
          </a:bodyPr>
          <a:lstStyle/>
          <a:p>
            <a:pPr>
              <a:buClr>
                <a:schemeClr val="tx2"/>
              </a:buClr>
            </a:pPr>
            <a:endParaRPr lang="en-US" sz="2540" dirty="0"/>
          </a:p>
          <a:p>
            <a:endParaRPr lang="en-US" sz="2540" dirty="0"/>
          </a:p>
          <a:p>
            <a:endParaRPr lang="en-US" sz="2540" dirty="0"/>
          </a:p>
        </p:txBody>
      </p:sp>
      <p:graphicFrame>
        <p:nvGraphicFramePr>
          <p:cNvPr id="5" name="Table 4">
            <a:extLst>
              <a:ext uri="{FF2B5EF4-FFF2-40B4-BE49-F238E27FC236}">
                <a16:creationId xmlns:a16="http://schemas.microsoft.com/office/drawing/2014/main" id="{05E92994-B9F8-4D89-B677-7E6FD3413412}"/>
              </a:ext>
            </a:extLst>
          </p:cNvPr>
          <p:cNvGraphicFramePr>
            <a:graphicFrameLocks noGrp="1"/>
          </p:cNvGraphicFramePr>
          <p:nvPr>
            <p:extLst/>
          </p:nvPr>
        </p:nvGraphicFramePr>
        <p:xfrm>
          <a:off x="1915242" y="1403946"/>
          <a:ext cx="7838922" cy="3462186"/>
        </p:xfrm>
        <a:graphic>
          <a:graphicData uri="http://schemas.openxmlformats.org/drawingml/2006/table">
            <a:tbl>
              <a:tblPr/>
              <a:tblGrid>
                <a:gridCol w="3919461">
                  <a:extLst>
                    <a:ext uri="{9D8B030D-6E8A-4147-A177-3AD203B41FA5}">
                      <a16:colId xmlns:a16="http://schemas.microsoft.com/office/drawing/2014/main" val="3335638413"/>
                    </a:ext>
                  </a:extLst>
                </a:gridCol>
                <a:gridCol w="3919461">
                  <a:extLst>
                    <a:ext uri="{9D8B030D-6E8A-4147-A177-3AD203B41FA5}">
                      <a16:colId xmlns:a16="http://schemas.microsoft.com/office/drawing/2014/main" val="948739708"/>
                    </a:ext>
                  </a:extLst>
                </a:gridCol>
              </a:tblGrid>
              <a:tr h="405409">
                <a:tc>
                  <a:txBody>
                    <a:bodyPr/>
                    <a:lstStyle>
                      <a:lvl1pPr defTabSz="457200">
                        <a:spcBef>
                          <a:spcPct val="20000"/>
                        </a:spcBef>
                        <a:buClr>
                          <a:schemeClr val="tx1"/>
                        </a:buClr>
                        <a:buSzPct val="75000"/>
                        <a:buFont typeface="Wingdings" panose="05000000000000000000" pitchFamily="2" charset="2"/>
                        <a:defRPr sz="2400">
                          <a:solidFill>
                            <a:srgbClr val="000000"/>
                          </a:solidFill>
                          <a:latin typeface="Cambria" panose="02040503050406030204" pitchFamily="18" charset="0"/>
                          <a:ea typeface="MS PGothic" panose="020B0600070205080204" pitchFamily="34" charset="-128"/>
                          <a:cs typeface="Cambria" panose="02040503050406030204" pitchFamily="18" charset="0"/>
                        </a:defRPr>
                      </a:lvl1pPr>
                      <a:lvl2pPr marL="742950" indent="-285750" defTabSz="457200">
                        <a:spcBef>
                          <a:spcPct val="20000"/>
                        </a:spcBef>
                        <a:buClr>
                          <a:schemeClr val="tx1"/>
                        </a:buClr>
                        <a:buSzPct val="75000"/>
                        <a:defRPr sz="2000">
                          <a:solidFill>
                            <a:srgbClr val="000000"/>
                          </a:solidFill>
                          <a:latin typeface="Cambria" panose="02040503050406030204" pitchFamily="18" charset="0"/>
                          <a:ea typeface="Cambria" panose="02040503050406030204" pitchFamily="18" charset="0"/>
                          <a:cs typeface="Cambria" panose="02040503050406030204" pitchFamily="18" charset="0"/>
                        </a:defRPr>
                      </a:lvl2pPr>
                      <a:lvl3pPr marL="1143000" indent="-228600" defTabSz="457200">
                        <a:spcBef>
                          <a:spcPct val="20000"/>
                        </a:spcBef>
                        <a:buClr>
                          <a:schemeClr val="tx1"/>
                        </a:buClr>
                        <a:buSzPct val="75000"/>
                        <a:buFont typeface="Wingdings" panose="05000000000000000000" pitchFamily="2" charset="2"/>
                        <a:defRPr sz="2000">
                          <a:solidFill>
                            <a:srgbClr val="000000"/>
                          </a:solidFill>
                          <a:latin typeface="Cambria" panose="02040503050406030204" pitchFamily="18" charset="0"/>
                          <a:ea typeface="Cambria" panose="02040503050406030204" pitchFamily="18" charset="0"/>
                          <a:cs typeface="Cambria" panose="02040503050406030204" pitchFamily="18" charset="0"/>
                        </a:defRPr>
                      </a:lvl3pPr>
                      <a:lvl4pPr marL="1600200" indent="-228600" defTabSz="457200">
                        <a:spcBef>
                          <a:spcPct val="20000"/>
                        </a:spcBef>
                        <a:buClr>
                          <a:schemeClr val="tx1"/>
                        </a:buClr>
                        <a:buSzPct val="80000"/>
                        <a:defRPr>
                          <a:solidFill>
                            <a:srgbClr val="000000"/>
                          </a:solidFill>
                          <a:latin typeface="Cambria" panose="02040503050406030204" pitchFamily="18" charset="0"/>
                          <a:ea typeface="Cambria" panose="02040503050406030204" pitchFamily="18" charset="0"/>
                          <a:cs typeface="Cambria" panose="02040503050406030204" pitchFamily="18" charset="0"/>
                        </a:defRPr>
                      </a:lvl4pPr>
                      <a:lvl5pPr marL="2057400" indent="-228600" defTabSz="457200">
                        <a:spcBef>
                          <a:spcPct val="20000"/>
                        </a:spcBef>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fr-FR" sz="1800" b="1" i="0" u="none" strike="noStrike" cap="none" normalizeH="0" baseline="0" dirty="0">
                          <a:ln>
                            <a:noFill/>
                          </a:ln>
                          <a:solidFill>
                            <a:srgbClr val="FFFFFF"/>
                          </a:solidFill>
                          <a:effectLst/>
                          <a:latin typeface="Cambria" panose="02040503050406030204" pitchFamily="18" charset="0"/>
                          <a:ea typeface="MS PGothic" panose="020B0600070205080204" pitchFamily="34" charset="-128"/>
                        </a:rPr>
                        <a:t>Les opérateurs </a:t>
                      </a:r>
                      <a:endParaRPr kumimoji="0" lang="en-US" altLang="fr-FR" sz="1800" b="1" i="0" u="none" strike="noStrike" cap="none" normalizeH="0" baseline="0" dirty="0">
                        <a:ln>
                          <a:noFill/>
                        </a:ln>
                        <a:solidFill>
                          <a:srgbClr val="FFFFFF"/>
                        </a:solidFill>
                        <a:effectLst/>
                        <a:latin typeface="Cambria" panose="02040503050406030204" pitchFamily="18" charset="0"/>
                        <a:ea typeface="MS PGothic" panose="020B0600070205080204" pitchFamily="34" charset="-128"/>
                      </a:endParaRPr>
                    </a:p>
                  </a:txBody>
                  <a:tcPr marL="82949" marR="82949" marT="41478" marB="4147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5"/>
                    </a:solidFill>
                  </a:tcPr>
                </a:tc>
                <a:tc>
                  <a:txBody>
                    <a:bodyPr/>
                    <a:lstStyle>
                      <a:lvl1pPr defTabSz="457200">
                        <a:spcBef>
                          <a:spcPct val="20000"/>
                        </a:spcBef>
                        <a:buClr>
                          <a:schemeClr val="tx1"/>
                        </a:buClr>
                        <a:buSzPct val="75000"/>
                        <a:buFont typeface="Wingdings" panose="05000000000000000000" pitchFamily="2" charset="2"/>
                        <a:defRPr sz="2400">
                          <a:solidFill>
                            <a:srgbClr val="000000"/>
                          </a:solidFill>
                          <a:latin typeface="Cambria" panose="02040503050406030204" pitchFamily="18" charset="0"/>
                          <a:ea typeface="MS PGothic" panose="020B0600070205080204" pitchFamily="34" charset="-128"/>
                          <a:cs typeface="Cambria" panose="02040503050406030204" pitchFamily="18" charset="0"/>
                        </a:defRPr>
                      </a:lvl1pPr>
                      <a:lvl2pPr marL="742950" indent="-285750" defTabSz="457200">
                        <a:spcBef>
                          <a:spcPct val="20000"/>
                        </a:spcBef>
                        <a:buClr>
                          <a:schemeClr val="tx1"/>
                        </a:buClr>
                        <a:buSzPct val="75000"/>
                        <a:defRPr sz="2000">
                          <a:solidFill>
                            <a:srgbClr val="000000"/>
                          </a:solidFill>
                          <a:latin typeface="Cambria" panose="02040503050406030204" pitchFamily="18" charset="0"/>
                          <a:ea typeface="Cambria" panose="02040503050406030204" pitchFamily="18" charset="0"/>
                          <a:cs typeface="Cambria" panose="02040503050406030204" pitchFamily="18" charset="0"/>
                        </a:defRPr>
                      </a:lvl2pPr>
                      <a:lvl3pPr marL="1143000" indent="-228600" defTabSz="457200">
                        <a:spcBef>
                          <a:spcPct val="20000"/>
                        </a:spcBef>
                        <a:buClr>
                          <a:schemeClr val="tx1"/>
                        </a:buClr>
                        <a:buSzPct val="75000"/>
                        <a:buFont typeface="Wingdings" panose="05000000000000000000" pitchFamily="2" charset="2"/>
                        <a:defRPr sz="2000">
                          <a:solidFill>
                            <a:srgbClr val="000000"/>
                          </a:solidFill>
                          <a:latin typeface="Cambria" panose="02040503050406030204" pitchFamily="18" charset="0"/>
                          <a:ea typeface="Cambria" panose="02040503050406030204" pitchFamily="18" charset="0"/>
                          <a:cs typeface="Cambria" panose="02040503050406030204" pitchFamily="18" charset="0"/>
                        </a:defRPr>
                      </a:lvl3pPr>
                      <a:lvl4pPr marL="1600200" indent="-228600" defTabSz="457200">
                        <a:spcBef>
                          <a:spcPct val="20000"/>
                        </a:spcBef>
                        <a:buClr>
                          <a:schemeClr val="tx1"/>
                        </a:buClr>
                        <a:buSzPct val="80000"/>
                        <a:defRPr>
                          <a:solidFill>
                            <a:srgbClr val="000000"/>
                          </a:solidFill>
                          <a:latin typeface="Cambria" panose="02040503050406030204" pitchFamily="18" charset="0"/>
                          <a:ea typeface="Cambria" panose="02040503050406030204" pitchFamily="18" charset="0"/>
                          <a:cs typeface="Cambria" panose="02040503050406030204" pitchFamily="18" charset="0"/>
                        </a:defRPr>
                      </a:lvl4pPr>
                      <a:lvl5pPr marL="2057400" indent="-228600" defTabSz="457200">
                        <a:spcBef>
                          <a:spcPct val="20000"/>
                        </a:spcBef>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fr-FR" sz="1800" b="1" i="0" u="none" strike="noStrike" cap="none" normalizeH="0" baseline="0" dirty="0">
                          <a:ln>
                            <a:noFill/>
                          </a:ln>
                          <a:solidFill>
                            <a:srgbClr val="FFFFFF"/>
                          </a:solidFill>
                          <a:effectLst/>
                          <a:latin typeface="Cambria" panose="02040503050406030204" pitchFamily="18" charset="0"/>
                          <a:ea typeface="MS PGothic" panose="020B0600070205080204" pitchFamily="34" charset="-128"/>
                        </a:rPr>
                        <a:t>Mode </a:t>
                      </a:r>
                      <a:endParaRPr kumimoji="0" lang="en-US" altLang="fr-FR" sz="1800" b="1" i="0" u="none" strike="noStrike" cap="none" normalizeH="0" baseline="0" dirty="0">
                        <a:ln>
                          <a:noFill/>
                        </a:ln>
                        <a:solidFill>
                          <a:srgbClr val="FFFFFF"/>
                        </a:solidFill>
                        <a:effectLst/>
                        <a:latin typeface="Cambria" panose="02040503050406030204" pitchFamily="18" charset="0"/>
                        <a:ea typeface="MS PGothic" panose="020B0600070205080204" pitchFamily="34" charset="-128"/>
                      </a:endParaRPr>
                    </a:p>
                  </a:txBody>
                  <a:tcPr marL="82949" marR="82949" marT="41478" marB="4147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5"/>
                    </a:solidFill>
                  </a:tcPr>
                </a:tc>
                <a:extLst>
                  <a:ext uri="{0D108BD9-81ED-4DB2-BD59-A6C34878D82A}">
                    <a16:rowId xmlns:a16="http://schemas.microsoft.com/office/drawing/2014/main" val="2914441911"/>
                  </a:ext>
                </a:extLst>
              </a:tr>
              <a:tr h="478382">
                <a:tc>
                  <a:txBody>
                    <a:bodyPr/>
                    <a:lstStyle>
                      <a:lvl1pPr defTabSz="457200">
                        <a:spcBef>
                          <a:spcPct val="20000"/>
                        </a:spcBef>
                        <a:buClr>
                          <a:schemeClr val="tx1"/>
                        </a:buClr>
                        <a:buSzPct val="75000"/>
                        <a:buFont typeface="Wingdings" panose="05000000000000000000" pitchFamily="2" charset="2"/>
                        <a:defRPr sz="2400">
                          <a:solidFill>
                            <a:srgbClr val="000000"/>
                          </a:solidFill>
                          <a:latin typeface="Cambria" panose="02040503050406030204" pitchFamily="18" charset="0"/>
                          <a:ea typeface="MS PGothic" panose="020B0600070205080204" pitchFamily="34" charset="-128"/>
                          <a:cs typeface="Cambria" panose="02040503050406030204" pitchFamily="18" charset="0"/>
                        </a:defRPr>
                      </a:lvl1pPr>
                      <a:lvl2pPr marL="742950" indent="-285750" defTabSz="457200">
                        <a:spcBef>
                          <a:spcPct val="20000"/>
                        </a:spcBef>
                        <a:buClr>
                          <a:schemeClr val="tx1"/>
                        </a:buClr>
                        <a:buSzPct val="75000"/>
                        <a:defRPr sz="2000">
                          <a:solidFill>
                            <a:srgbClr val="000000"/>
                          </a:solidFill>
                          <a:latin typeface="Cambria" panose="02040503050406030204" pitchFamily="18" charset="0"/>
                          <a:ea typeface="Cambria" panose="02040503050406030204" pitchFamily="18" charset="0"/>
                          <a:cs typeface="Cambria" panose="02040503050406030204" pitchFamily="18" charset="0"/>
                        </a:defRPr>
                      </a:lvl2pPr>
                      <a:lvl3pPr marL="1143000" indent="-228600" defTabSz="457200">
                        <a:spcBef>
                          <a:spcPct val="20000"/>
                        </a:spcBef>
                        <a:buClr>
                          <a:schemeClr val="tx1"/>
                        </a:buClr>
                        <a:buSzPct val="75000"/>
                        <a:buFont typeface="Wingdings" panose="05000000000000000000" pitchFamily="2" charset="2"/>
                        <a:defRPr sz="2000">
                          <a:solidFill>
                            <a:srgbClr val="000000"/>
                          </a:solidFill>
                          <a:latin typeface="Cambria" panose="02040503050406030204" pitchFamily="18" charset="0"/>
                          <a:ea typeface="Cambria" panose="02040503050406030204" pitchFamily="18" charset="0"/>
                          <a:cs typeface="Cambria" panose="02040503050406030204" pitchFamily="18" charset="0"/>
                        </a:defRPr>
                      </a:lvl3pPr>
                      <a:lvl4pPr marL="1600200" indent="-228600" defTabSz="457200">
                        <a:spcBef>
                          <a:spcPct val="20000"/>
                        </a:spcBef>
                        <a:buClr>
                          <a:schemeClr val="tx1"/>
                        </a:buClr>
                        <a:buSzPct val="80000"/>
                        <a:defRPr>
                          <a:solidFill>
                            <a:srgbClr val="000000"/>
                          </a:solidFill>
                          <a:latin typeface="Cambria" panose="02040503050406030204" pitchFamily="18" charset="0"/>
                          <a:ea typeface="Cambria" panose="02040503050406030204" pitchFamily="18" charset="0"/>
                          <a:cs typeface="Cambria" panose="02040503050406030204" pitchFamily="18" charset="0"/>
                        </a:defRPr>
                      </a:lvl4pPr>
                      <a:lvl5pPr marL="2057400" indent="-228600" defTabSz="457200">
                        <a:spcBef>
                          <a:spcPct val="20000"/>
                        </a:spcBef>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fr-FR" sz="1800" b="1" i="0" u="none" strike="noStrike" cap="none" normalizeH="0" baseline="0">
                          <a:ln>
                            <a:noFill/>
                          </a:ln>
                          <a:solidFill>
                            <a:srgbClr val="004D4D"/>
                          </a:solidFill>
                          <a:effectLst/>
                          <a:latin typeface="Lucida Console" panose="020B0609040504020204" pitchFamily="49" charset="0"/>
                          <a:ea typeface="MS PGothic" panose="020B0600070205080204" pitchFamily="34" charset="-128"/>
                        </a:rPr>
                        <a:t>+, -, *, /, %</a:t>
                      </a:r>
                    </a:p>
                  </a:txBody>
                  <a:tcPr marL="82949" marR="82949" marT="41478" marB="4147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tc>
                  <a:txBody>
                    <a:bodyPr/>
                    <a:lstStyle>
                      <a:lvl1pPr>
                        <a:spcBef>
                          <a:spcPct val="20000"/>
                        </a:spcBef>
                        <a:buClr>
                          <a:schemeClr val="tx1"/>
                        </a:buClr>
                        <a:buSzPct val="75000"/>
                        <a:buFont typeface="Wingdings" panose="05000000000000000000" pitchFamily="2" charset="2"/>
                        <a:defRPr sz="2400">
                          <a:solidFill>
                            <a:srgbClr val="000000"/>
                          </a:solidFill>
                          <a:latin typeface="Cambria" panose="02040503050406030204" pitchFamily="18" charset="0"/>
                          <a:ea typeface="MS PGothic" panose="020B0600070205080204" pitchFamily="34" charset="-128"/>
                          <a:cs typeface="Cambria" panose="02040503050406030204" pitchFamily="18" charset="0"/>
                        </a:defRPr>
                      </a:lvl1pPr>
                      <a:lvl2pPr marL="742950" indent="-285750">
                        <a:spcBef>
                          <a:spcPct val="20000"/>
                        </a:spcBef>
                        <a:buClr>
                          <a:schemeClr val="tx1"/>
                        </a:buClr>
                        <a:buSzPct val="75000"/>
                        <a:defRPr sz="2000">
                          <a:solidFill>
                            <a:srgbClr val="000000"/>
                          </a:solidFill>
                          <a:latin typeface="Cambria" panose="02040503050406030204" pitchFamily="18" charset="0"/>
                          <a:ea typeface="Cambria" panose="02040503050406030204" pitchFamily="18" charset="0"/>
                          <a:cs typeface="Cambria" panose="02040503050406030204" pitchFamily="18" charset="0"/>
                        </a:defRPr>
                      </a:lvl2pPr>
                      <a:lvl3pPr marL="1143000" indent="-228600">
                        <a:spcBef>
                          <a:spcPct val="20000"/>
                        </a:spcBef>
                        <a:buClr>
                          <a:schemeClr val="tx1"/>
                        </a:buClr>
                        <a:buSzPct val="75000"/>
                        <a:buFont typeface="Wingdings" panose="05000000000000000000" pitchFamily="2" charset="2"/>
                        <a:defRPr sz="2000">
                          <a:solidFill>
                            <a:srgbClr val="000000"/>
                          </a:solidFill>
                          <a:latin typeface="Cambria" panose="02040503050406030204" pitchFamily="18" charset="0"/>
                          <a:ea typeface="Cambria" panose="02040503050406030204" pitchFamily="18" charset="0"/>
                          <a:cs typeface="Cambria" panose="02040503050406030204" pitchFamily="18" charset="0"/>
                        </a:defRPr>
                      </a:lvl3pPr>
                      <a:lvl4pPr marL="1600200" indent="-228600">
                        <a:spcBef>
                          <a:spcPct val="20000"/>
                        </a:spcBef>
                        <a:buClr>
                          <a:schemeClr val="tx1"/>
                        </a:buClr>
                        <a:buSzPct val="80000"/>
                        <a:defRPr>
                          <a:solidFill>
                            <a:srgbClr val="000000"/>
                          </a:solidFill>
                          <a:latin typeface="Cambria" panose="02040503050406030204" pitchFamily="18" charset="0"/>
                          <a:ea typeface="Cambria" panose="02040503050406030204" pitchFamily="18" charset="0"/>
                          <a:cs typeface="Cambria" panose="02040503050406030204" pitchFamily="18" charset="0"/>
                        </a:defRPr>
                      </a:lvl4pPr>
                      <a:lvl5pPr marL="2057400" indent="-228600">
                        <a:spcBef>
                          <a:spcPct val="20000"/>
                        </a:spcBef>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fr-FR" sz="1800" b="0" i="0" u="none" strike="noStrike" cap="none" normalizeH="0" baseline="0" dirty="0">
                          <a:ln>
                            <a:noFill/>
                          </a:ln>
                          <a:solidFill>
                            <a:srgbClr val="003366"/>
                          </a:solidFill>
                          <a:effectLst/>
                          <a:latin typeface="Cambria" panose="02040503050406030204" pitchFamily="18" charset="0"/>
                          <a:ea typeface="MS PGothic" panose="020B0600070205080204" pitchFamily="34" charset="-128"/>
                        </a:rPr>
                        <a:t>Actes numériques </a:t>
                      </a:r>
                      <a:endParaRPr kumimoji="0" lang="el-GR" altLang="fr-FR" sz="1800" b="0" i="0" u="none" strike="noStrike" cap="none" normalizeH="0" baseline="0" dirty="0">
                        <a:ln>
                          <a:noFill/>
                        </a:ln>
                        <a:solidFill>
                          <a:srgbClr val="003366"/>
                        </a:solidFill>
                        <a:effectLst/>
                        <a:latin typeface="Cambria" panose="02040503050406030204" pitchFamily="18" charset="0"/>
                        <a:ea typeface="MS PGothic" panose="020B0600070205080204" pitchFamily="34" charset="-128"/>
                      </a:endParaRPr>
                    </a:p>
                  </a:txBody>
                  <a:tcPr marL="82949" marR="82949" marT="41478" marB="4147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extLst>
                  <a:ext uri="{0D108BD9-81ED-4DB2-BD59-A6C34878D82A}">
                    <a16:rowId xmlns:a16="http://schemas.microsoft.com/office/drawing/2014/main" val="1882403809"/>
                  </a:ext>
                </a:extLst>
              </a:tr>
              <a:tr h="515679">
                <a:tc>
                  <a:txBody>
                    <a:bodyPr/>
                    <a:lstStyle>
                      <a:lvl1pPr defTabSz="457200">
                        <a:spcBef>
                          <a:spcPct val="20000"/>
                        </a:spcBef>
                        <a:buClr>
                          <a:schemeClr val="tx1"/>
                        </a:buClr>
                        <a:buSzPct val="75000"/>
                        <a:buFont typeface="Wingdings" panose="05000000000000000000" pitchFamily="2" charset="2"/>
                        <a:defRPr sz="2400">
                          <a:solidFill>
                            <a:srgbClr val="000000"/>
                          </a:solidFill>
                          <a:latin typeface="Cambria" panose="02040503050406030204" pitchFamily="18" charset="0"/>
                          <a:ea typeface="MS PGothic" panose="020B0600070205080204" pitchFamily="34" charset="-128"/>
                          <a:cs typeface="Cambria" panose="02040503050406030204" pitchFamily="18" charset="0"/>
                        </a:defRPr>
                      </a:lvl1pPr>
                      <a:lvl2pPr marL="742950" indent="-285750" defTabSz="457200">
                        <a:spcBef>
                          <a:spcPct val="20000"/>
                        </a:spcBef>
                        <a:buClr>
                          <a:schemeClr val="tx1"/>
                        </a:buClr>
                        <a:buSzPct val="75000"/>
                        <a:defRPr sz="2000">
                          <a:solidFill>
                            <a:srgbClr val="000000"/>
                          </a:solidFill>
                          <a:latin typeface="Cambria" panose="02040503050406030204" pitchFamily="18" charset="0"/>
                          <a:ea typeface="Cambria" panose="02040503050406030204" pitchFamily="18" charset="0"/>
                          <a:cs typeface="Cambria" panose="02040503050406030204" pitchFamily="18" charset="0"/>
                        </a:defRPr>
                      </a:lvl2pPr>
                      <a:lvl3pPr marL="1143000" indent="-228600" defTabSz="457200">
                        <a:spcBef>
                          <a:spcPct val="20000"/>
                        </a:spcBef>
                        <a:buClr>
                          <a:schemeClr val="tx1"/>
                        </a:buClr>
                        <a:buSzPct val="75000"/>
                        <a:buFont typeface="Wingdings" panose="05000000000000000000" pitchFamily="2" charset="2"/>
                        <a:defRPr sz="2000">
                          <a:solidFill>
                            <a:srgbClr val="000000"/>
                          </a:solidFill>
                          <a:latin typeface="Cambria" panose="02040503050406030204" pitchFamily="18" charset="0"/>
                          <a:ea typeface="Cambria" panose="02040503050406030204" pitchFamily="18" charset="0"/>
                          <a:cs typeface="Cambria" panose="02040503050406030204" pitchFamily="18" charset="0"/>
                        </a:defRPr>
                      </a:lvl3pPr>
                      <a:lvl4pPr marL="1600200" indent="-228600" defTabSz="457200">
                        <a:spcBef>
                          <a:spcPct val="20000"/>
                        </a:spcBef>
                        <a:buClr>
                          <a:schemeClr val="tx1"/>
                        </a:buClr>
                        <a:buSzPct val="80000"/>
                        <a:defRPr>
                          <a:solidFill>
                            <a:srgbClr val="000000"/>
                          </a:solidFill>
                          <a:latin typeface="Cambria" panose="02040503050406030204" pitchFamily="18" charset="0"/>
                          <a:ea typeface="Cambria" panose="02040503050406030204" pitchFamily="18" charset="0"/>
                          <a:cs typeface="Cambria" panose="02040503050406030204" pitchFamily="18" charset="0"/>
                        </a:defRPr>
                      </a:lvl4pPr>
                      <a:lvl5pPr marL="2057400" indent="-228600" defTabSz="457200">
                        <a:spcBef>
                          <a:spcPct val="20000"/>
                        </a:spcBef>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fr-FR" sz="1800" b="1" i="0" u="none" strike="noStrike" cap="none" normalizeH="0" baseline="0" dirty="0">
                          <a:ln>
                            <a:noFill/>
                          </a:ln>
                          <a:solidFill>
                            <a:srgbClr val="004D4D"/>
                          </a:solidFill>
                          <a:effectLst/>
                          <a:latin typeface="Lucida Console" panose="020B0609040504020204" pitchFamily="49" charset="0"/>
                          <a:ea typeface="MS PGothic" panose="020B0600070205080204" pitchFamily="34" charset="-128"/>
                        </a:rPr>
                        <a:t>||, &amp;&amp;, !</a:t>
                      </a:r>
                    </a:p>
                  </a:txBody>
                  <a:tcPr marL="82949" marR="82949" marT="41478" marB="4147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6F6"/>
                    </a:solidFill>
                  </a:tcPr>
                </a:tc>
                <a:tc>
                  <a:txBody>
                    <a:bodyPr/>
                    <a:lstStyle>
                      <a:lvl1pPr defTabSz="457200">
                        <a:spcBef>
                          <a:spcPct val="20000"/>
                        </a:spcBef>
                        <a:buClr>
                          <a:schemeClr val="tx1"/>
                        </a:buClr>
                        <a:buSzPct val="75000"/>
                        <a:buFont typeface="Wingdings" panose="05000000000000000000" pitchFamily="2" charset="2"/>
                        <a:defRPr sz="2400">
                          <a:solidFill>
                            <a:srgbClr val="000000"/>
                          </a:solidFill>
                          <a:latin typeface="Cambria" panose="02040503050406030204" pitchFamily="18" charset="0"/>
                          <a:ea typeface="MS PGothic" panose="020B0600070205080204" pitchFamily="34" charset="-128"/>
                          <a:cs typeface="Cambria" panose="02040503050406030204" pitchFamily="18" charset="0"/>
                        </a:defRPr>
                      </a:lvl1pPr>
                      <a:lvl2pPr marL="742950" indent="-285750" defTabSz="457200">
                        <a:spcBef>
                          <a:spcPct val="20000"/>
                        </a:spcBef>
                        <a:buClr>
                          <a:schemeClr val="tx1"/>
                        </a:buClr>
                        <a:buSzPct val="75000"/>
                        <a:defRPr sz="2000">
                          <a:solidFill>
                            <a:srgbClr val="000000"/>
                          </a:solidFill>
                          <a:latin typeface="Cambria" panose="02040503050406030204" pitchFamily="18" charset="0"/>
                          <a:ea typeface="Cambria" panose="02040503050406030204" pitchFamily="18" charset="0"/>
                          <a:cs typeface="Cambria" panose="02040503050406030204" pitchFamily="18" charset="0"/>
                        </a:defRPr>
                      </a:lvl2pPr>
                      <a:lvl3pPr marL="1143000" indent="-228600" defTabSz="457200">
                        <a:spcBef>
                          <a:spcPct val="20000"/>
                        </a:spcBef>
                        <a:buClr>
                          <a:schemeClr val="tx1"/>
                        </a:buClr>
                        <a:buSzPct val="75000"/>
                        <a:buFont typeface="Wingdings" panose="05000000000000000000" pitchFamily="2" charset="2"/>
                        <a:defRPr sz="2000">
                          <a:solidFill>
                            <a:srgbClr val="000000"/>
                          </a:solidFill>
                          <a:latin typeface="Cambria" panose="02040503050406030204" pitchFamily="18" charset="0"/>
                          <a:ea typeface="Cambria" panose="02040503050406030204" pitchFamily="18" charset="0"/>
                          <a:cs typeface="Cambria" panose="02040503050406030204" pitchFamily="18" charset="0"/>
                        </a:defRPr>
                      </a:lvl3pPr>
                      <a:lvl4pPr marL="1600200" indent="-228600" defTabSz="457200">
                        <a:spcBef>
                          <a:spcPct val="20000"/>
                        </a:spcBef>
                        <a:buClr>
                          <a:schemeClr val="tx1"/>
                        </a:buClr>
                        <a:buSzPct val="80000"/>
                        <a:defRPr>
                          <a:solidFill>
                            <a:srgbClr val="000000"/>
                          </a:solidFill>
                          <a:latin typeface="Cambria" panose="02040503050406030204" pitchFamily="18" charset="0"/>
                          <a:ea typeface="Cambria" panose="02040503050406030204" pitchFamily="18" charset="0"/>
                          <a:cs typeface="Cambria" panose="02040503050406030204" pitchFamily="18" charset="0"/>
                        </a:defRPr>
                      </a:lvl4pPr>
                      <a:lvl5pPr marL="2057400" indent="-228600" defTabSz="457200">
                        <a:spcBef>
                          <a:spcPct val="20000"/>
                        </a:spcBef>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fr-FR" sz="1800" b="0" i="0" u="none" strike="noStrike" cap="none" normalizeH="0" baseline="0" dirty="0">
                          <a:ln>
                            <a:noFill/>
                          </a:ln>
                          <a:solidFill>
                            <a:srgbClr val="003366"/>
                          </a:solidFill>
                          <a:effectLst/>
                          <a:latin typeface="Cambria" panose="02040503050406030204" pitchFamily="18" charset="0"/>
                          <a:ea typeface="MS PGothic" panose="020B0600070205080204" pitchFamily="34" charset="-128"/>
                        </a:rPr>
                        <a:t>Actes logiques </a:t>
                      </a:r>
                      <a:endParaRPr kumimoji="0" lang="en-US" altLang="fr-FR" sz="1800" b="0" i="0" u="none" strike="noStrike" cap="none" normalizeH="0" baseline="0" dirty="0">
                        <a:ln>
                          <a:noFill/>
                        </a:ln>
                        <a:solidFill>
                          <a:srgbClr val="003366"/>
                        </a:solidFill>
                        <a:effectLst/>
                        <a:latin typeface="Cambria" panose="02040503050406030204" pitchFamily="18" charset="0"/>
                        <a:ea typeface="MS PGothic" panose="020B0600070205080204" pitchFamily="34" charset="-128"/>
                      </a:endParaRPr>
                    </a:p>
                  </a:txBody>
                  <a:tcPr marL="82949" marR="82949" marT="41478" marB="4147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6F6"/>
                    </a:solidFill>
                  </a:tcPr>
                </a:tc>
                <a:extLst>
                  <a:ext uri="{0D108BD9-81ED-4DB2-BD59-A6C34878D82A}">
                    <a16:rowId xmlns:a16="http://schemas.microsoft.com/office/drawing/2014/main" val="1541551245"/>
                  </a:ext>
                </a:extLst>
              </a:tr>
              <a:tr h="515679">
                <a:tc>
                  <a:txBody>
                    <a:bodyPr/>
                    <a:lstStyle>
                      <a:lvl1pPr defTabSz="457200">
                        <a:spcBef>
                          <a:spcPct val="20000"/>
                        </a:spcBef>
                        <a:buClr>
                          <a:schemeClr val="tx1"/>
                        </a:buClr>
                        <a:buSzPct val="75000"/>
                        <a:buFont typeface="Wingdings" panose="05000000000000000000" pitchFamily="2" charset="2"/>
                        <a:defRPr sz="2400">
                          <a:solidFill>
                            <a:srgbClr val="000000"/>
                          </a:solidFill>
                          <a:latin typeface="Cambria" panose="02040503050406030204" pitchFamily="18" charset="0"/>
                          <a:ea typeface="MS PGothic" panose="020B0600070205080204" pitchFamily="34" charset="-128"/>
                          <a:cs typeface="Cambria" panose="02040503050406030204" pitchFamily="18" charset="0"/>
                        </a:defRPr>
                      </a:lvl1pPr>
                      <a:lvl2pPr marL="742950" indent="-285750" defTabSz="457200">
                        <a:spcBef>
                          <a:spcPct val="20000"/>
                        </a:spcBef>
                        <a:buClr>
                          <a:schemeClr val="tx1"/>
                        </a:buClr>
                        <a:buSzPct val="75000"/>
                        <a:defRPr sz="2000">
                          <a:solidFill>
                            <a:srgbClr val="000000"/>
                          </a:solidFill>
                          <a:latin typeface="Cambria" panose="02040503050406030204" pitchFamily="18" charset="0"/>
                          <a:ea typeface="Cambria" panose="02040503050406030204" pitchFamily="18" charset="0"/>
                          <a:cs typeface="Cambria" panose="02040503050406030204" pitchFamily="18" charset="0"/>
                        </a:defRPr>
                      </a:lvl2pPr>
                      <a:lvl3pPr marL="1143000" indent="-228600" defTabSz="457200">
                        <a:spcBef>
                          <a:spcPct val="20000"/>
                        </a:spcBef>
                        <a:buClr>
                          <a:schemeClr val="tx1"/>
                        </a:buClr>
                        <a:buSzPct val="75000"/>
                        <a:buFont typeface="Wingdings" panose="05000000000000000000" pitchFamily="2" charset="2"/>
                        <a:defRPr sz="2000">
                          <a:solidFill>
                            <a:srgbClr val="000000"/>
                          </a:solidFill>
                          <a:latin typeface="Cambria" panose="02040503050406030204" pitchFamily="18" charset="0"/>
                          <a:ea typeface="Cambria" panose="02040503050406030204" pitchFamily="18" charset="0"/>
                          <a:cs typeface="Cambria" panose="02040503050406030204" pitchFamily="18" charset="0"/>
                        </a:defRPr>
                      </a:lvl3pPr>
                      <a:lvl4pPr marL="1600200" indent="-228600" defTabSz="457200">
                        <a:spcBef>
                          <a:spcPct val="20000"/>
                        </a:spcBef>
                        <a:buClr>
                          <a:schemeClr val="tx1"/>
                        </a:buClr>
                        <a:buSzPct val="80000"/>
                        <a:defRPr>
                          <a:solidFill>
                            <a:srgbClr val="000000"/>
                          </a:solidFill>
                          <a:latin typeface="Cambria" panose="02040503050406030204" pitchFamily="18" charset="0"/>
                          <a:ea typeface="Cambria" panose="02040503050406030204" pitchFamily="18" charset="0"/>
                          <a:cs typeface="Cambria" panose="02040503050406030204" pitchFamily="18" charset="0"/>
                        </a:defRPr>
                      </a:lvl4pPr>
                      <a:lvl5pPr marL="2057400" indent="-228600" defTabSz="457200">
                        <a:spcBef>
                          <a:spcPct val="20000"/>
                        </a:spcBef>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fr-FR" sz="1800" b="1" i="0" u="none" strike="noStrike" cap="none" normalizeH="0" baseline="0">
                          <a:ln>
                            <a:noFill/>
                          </a:ln>
                          <a:solidFill>
                            <a:srgbClr val="004D4D"/>
                          </a:solidFill>
                          <a:effectLst/>
                          <a:latin typeface="Lucida Console" panose="020B0609040504020204" pitchFamily="49" charset="0"/>
                          <a:ea typeface="MS PGothic" panose="020B0600070205080204" pitchFamily="34" charset="-128"/>
                        </a:rPr>
                        <a:t>==, !=, &lt;, &gt;, &lt;=, &gt;=</a:t>
                      </a:r>
                    </a:p>
                  </a:txBody>
                  <a:tcPr marL="82949" marR="82949" marT="41478" marB="4147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tc>
                  <a:txBody>
                    <a:bodyPr/>
                    <a:lstStyle>
                      <a:lvl1pPr defTabSz="457200">
                        <a:spcBef>
                          <a:spcPct val="20000"/>
                        </a:spcBef>
                        <a:buClr>
                          <a:schemeClr val="tx1"/>
                        </a:buClr>
                        <a:buSzPct val="75000"/>
                        <a:buFont typeface="Wingdings" panose="05000000000000000000" pitchFamily="2" charset="2"/>
                        <a:defRPr sz="2400">
                          <a:solidFill>
                            <a:srgbClr val="000000"/>
                          </a:solidFill>
                          <a:latin typeface="Cambria" panose="02040503050406030204" pitchFamily="18" charset="0"/>
                          <a:ea typeface="MS PGothic" panose="020B0600070205080204" pitchFamily="34" charset="-128"/>
                          <a:cs typeface="Cambria" panose="02040503050406030204" pitchFamily="18" charset="0"/>
                        </a:defRPr>
                      </a:lvl1pPr>
                      <a:lvl2pPr marL="742950" indent="-285750" defTabSz="457200">
                        <a:spcBef>
                          <a:spcPct val="20000"/>
                        </a:spcBef>
                        <a:buClr>
                          <a:schemeClr val="tx1"/>
                        </a:buClr>
                        <a:buSzPct val="75000"/>
                        <a:defRPr sz="2000">
                          <a:solidFill>
                            <a:srgbClr val="000000"/>
                          </a:solidFill>
                          <a:latin typeface="Cambria" panose="02040503050406030204" pitchFamily="18" charset="0"/>
                          <a:ea typeface="Cambria" panose="02040503050406030204" pitchFamily="18" charset="0"/>
                          <a:cs typeface="Cambria" panose="02040503050406030204" pitchFamily="18" charset="0"/>
                        </a:defRPr>
                      </a:lvl2pPr>
                      <a:lvl3pPr marL="1143000" indent="-228600" defTabSz="457200">
                        <a:spcBef>
                          <a:spcPct val="20000"/>
                        </a:spcBef>
                        <a:buClr>
                          <a:schemeClr val="tx1"/>
                        </a:buClr>
                        <a:buSzPct val="75000"/>
                        <a:buFont typeface="Wingdings" panose="05000000000000000000" pitchFamily="2" charset="2"/>
                        <a:defRPr sz="2000">
                          <a:solidFill>
                            <a:srgbClr val="000000"/>
                          </a:solidFill>
                          <a:latin typeface="Cambria" panose="02040503050406030204" pitchFamily="18" charset="0"/>
                          <a:ea typeface="Cambria" panose="02040503050406030204" pitchFamily="18" charset="0"/>
                          <a:cs typeface="Cambria" panose="02040503050406030204" pitchFamily="18" charset="0"/>
                        </a:defRPr>
                      </a:lvl3pPr>
                      <a:lvl4pPr marL="1600200" indent="-228600" defTabSz="457200">
                        <a:spcBef>
                          <a:spcPct val="20000"/>
                        </a:spcBef>
                        <a:buClr>
                          <a:schemeClr val="tx1"/>
                        </a:buClr>
                        <a:buSzPct val="80000"/>
                        <a:defRPr>
                          <a:solidFill>
                            <a:srgbClr val="000000"/>
                          </a:solidFill>
                          <a:latin typeface="Cambria" panose="02040503050406030204" pitchFamily="18" charset="0"/>
                          <a:ea typeface="Cambria" panose="02040503050406030204" pitchFamily="18" charset="0"/>
                          <a:cs typeface="Cambria" panose="02040503050406030204" pitchFamily="18" charset="0"/>
                        </a:defRPr>
                      </a:lvl4pPr>
                      <a:lvl5pPr marL="2057400" indent="-228600" defTabSz="457200">
                        <a:spcBef>
                          <a:spcPct val="20000"/>
                        </a:spcBef>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fr-FR" sz="1800" b="0" i="0" u="none" strike="noStrike" cap="none" normalizeH="0" baseline="0" dirty="0">
                          <a:ln>
                            <a:noFill/>
                          </a:ln>
                          <a:solidFill>
                            <a:srgbClr val="003366"/>
                          </a:solidFill>
                          <a:effectLst/>
                          <a:latin typeface="Cambria" panose="02040503050406030204" pitchFamily="18" charset="0"/>
                          <a:ea typeface="MS PGothic" panose="020B0600070205080204" pitchFamily="34" charset="-128"/>
                        </a:rPr>
                        <a:t>Comparaison </a:t>
                      </a:r>
                      <a:endParaRPr kumimoji="0" lang="en-US" altLang="fr-FR" sz="1800" b="0" i="0" u="none" strike="noStrike" cap="none" normalizeH="0" baseline="0" dirty="0">
                        <a:ln>
                          <a:noFill/>
                        </a:ln>
                        <a:solidFill>
                          <a:srgbClr val="003366"/>
                        </a:solidFill>
                        <a:effectLst/>
                        <a:latin typeface="Cambria" panose="02040503050406030204" pitchFamily="18" charset="0"/>
                        <a:ea typeface="MS PGothic" panose="020B0600070205080204" pitchFamily="34" charset="-128"/>
                      </a:endParaRPr>
                    </a:p>
                  </a:txBody>
                  <a:tcPr marL="82949" marR="82949" marT="41478" marB="4147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extLst>
                  <a:ext uri="{0D108BD9-81ED-4DB2-BD59-A6C34878D82A}">
                    <a16:rowId xmlns:a16="http://schemas.microsoft.com/office/drawing/2014/main" val="3360966968"/>
                  </a:ext>
                </a:extLst>
              </a:tr>
              <a:tr h="515679">
                <a:tc>
                  <a:txBody>
                    <a:bodyPr/>
                    <a:lstStyle>
                      <a:lvl1pPr defTabSz="457200">
                        <a:spcBef>
                          <a:spcPct val="20000"/>
                        </a:spcBef>
                        <a:buClr>
                          <a:schemeClr val="tx1"/>
                        </a:buClr>
                        <a:buSzPct val="75000"/>
                        <a:buFont typeface="Wingdings" panose="05000000000000000000" pitchFamily="2" charset="2"/>
                        <a:defRPr sz="2400">
                          <a:solidFill>
                            <a:srgbClr val="000000"/>
                          </a:solidFill>
                          <a:latin typeface="Cambria" panose="02040503050406030204" pitchFamily="18" charset="0"/>
                          <a:ea typeface="MS PGothic" panose="020B0600070205080204" pitchFamily="34" charset="-128"/>
                          <a:cs typeface="Cambria" panose="02040503050406030204" pitchFamily="18" charset="0"/>
                        </a:defRPr>
                      </a:lvl1pPr>
                      <a:lvl2pPr marL="742950" indent="-285750" defTabSz="457200">
                        <a:spcBef>
                          <a:spcPct val="20000"/>
                        </a:spcBef>
                        <a:buClr>
                          <a:schemeClr val="tx1"/>
                        </a:buClr>
                        <a:buSzPct val="75000"/>
                        <a:defRPr sz="2000">
                          <a:solidFill>
                            <a:srgbClr val="000000"/>
                          </a:solidFill>
                          <a:latin typeface="Cambria" panose="02040503050406030204" pitchFamily="18" charset="0"/>
                          <a:ea typeface="Cambria" panose="02040503050406030204" pitchFamily="18" charset="0"/>
                          <a:cs typeface="Cambria" panose="02040503050406030204" pitchFamily="18" charset="0"/>
                        </a:defRPr>
                      </a:lvl2pPr>
                      <a:lvl3pPr marL="1143000" indent="-228600" defTabSz="457200">
                        <a:spcBef>
                          <a:spcPct val="20000"/>
                        </a:spcBef>
                        <a:buClr>
                          <a:schemeClr val="tx1"/>
                        </a:buClr>
                        <a:buSzPct val="75000"/>
                        <a:buFont typeface="Wingdings" panose="05000000000000000000" pitchFamily="2" charset="2"/>
                        <a:defRPr sz="2000">
                          <a:solidFill>
                            <a:srgbClr val="000000"/>
                          </a:solidFill>
                          <a:latin typeface="Cambria" panose="02040503050406030204" pitchFamily="18" charset="0"/>
                          <a:ea typeface="Cambria" panose="02040503050406030204" pitchFamily="18" charset="0"/>
                          <a:cs typeface="Cambria" panose="02040503050406030204" pitchFamily="18" charset="0"/>
                        </a:defRPr>
                      </a:lvl3pPr>
                      <a:lvl4pPr marL="1600200" indent="-228600" defTabSz="457200">
                        <a:spcBef>
                          <a:spcPct val="20000"/>
                        </a:spcBef>
                        <a:buClr>
                          <a:schemeClr val="tx1"/>
                        </a:buClr>
                        <a:buSzPct val="80000"/>
                        <a:defRPr>
                          <a:solidFill>
                            <a:srgbClr val="000000"/>
                          </a:solidFill>
                          <a:latin typeface="Cambria" panose="02040503050406030204" pitchFamily="18" charset="0"/>
                          <a:ea typeface="Cambria" panose="02040503050406030204" pitchFamily="18" charset="0"/>
                          <a:cs typeface="Cambria" panose="02040503050406030204" pitchFamily="18" charset="0"/>
                        </a:defRPr>
                      </a:lvl4pPr>
                      <a:lvl5pPr marL="2057400" indent="-228600" defTabSz="457200">
                        <a:spcBef>
                          <a:spcPct val="20000"/>
                        </a:spcBef>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fr-FR" sz="1800" b="1" i="0" u="none" strike="noStrike" cap="none" normalizeH="0" baseline="0">
                          <a:ln>
                            <a:noFill/>
                          </a:ln>
                          <a:solidFill>
                            <a:srgbClr val="004D4D"/>
                          </a:solidFill>
                          <a:effectLst/>
                          <a:latin typeface="Lucida Console" panose="020B0609040504020204" pitchFamily="49" charset="0"/>
                          <a:ea typeface="MS PGothic" panose="020B0600070205080204" pitchFamily="34" charset="-128"/>
                        </a:rPr>
                        <a:t>++, --</a:t>
                      </a:r>
                    </a:p>
                  </a:txBody>
                  <a:tcPr marL="82949" marR="82949" marT="41478" marB="4147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6F6"/>
                    </a:solidFill>
                  </a:tcPr>
                </a:tc>
                <a:tc>
                  <a:txBody>
                    <a:bodyPr/>
                    <a:lstStyle>
                      <a:lvl1pPr defTabSz="457200">
                        <a:spcBef>
                          <a:spcPct val="20000"/>
                        </a:spcBef>
                        <a:buClr>
                          <a:schemeClr val="tx1"/>
                        </a:buClr>
                        <a:buSzPct val="75000"/>
                        <a:buFont typeface="Wingdings" panose="05000000000000000000" pitchFamily="2" charset="2"/>
                        <a:defRPr sz="2400">
                          <a:solidFill>
                            <a:srgbClr val="000000"/>
                          </a:solidFill>
                          <a:latin typeface="Cambria" panose="02040503050406030204" pitchFamily="18" charset="0"/>
                          <a:ea typeface="MS PGothic" panose="020B0600070205080204" pitchFamily="34" charset="-128"/>
                          <a:cs typeface="Cambria" panose="02040503050406030204" pitchFamily="18" charset="0"/>
                        </a:defRPr>
                      </a:lvl1pPr>
                      <a:lvl2pPr marL="742950" indent="-285750" defTabSz="457200">
                        <a:spcBef>
                          <a:spcPct val="20000"/>
                        </a:spcBef>
                        <a:buClr>
                          <a:schemeClr val="tx1"/>
                        </a:buClr>
                        <a:buSzPct val="75000"/>
                        <a:defRPr sz="2000">
                          <a:solidFill>
                            <a:srgbClr val="000000"/>
                          </a:solidFill>
                          <a:latin typeface="Cambria" panose="02040503050406030204" pitchFamily="18" charset="0"/>
                          <a:ea typeface="Cambria" panose="02040503050406030204" pitchFamily="18" charset="0"/>
                          <a:cs typeface="Cambria" panose="02040503050406030204" pitchFamily="18" charset="0"/>
                        </a:defRPr>
                      </a:lvl2pPr>
                      <a:lvl3pPr marL="1143000" indent="-228600" defTabSz="457200">
                        <a:spcBef>
                          <a:spcPct val="20000"/>
                        </a:spcBef>
                        <a:buClr>
                          <a:schemeClr val="tx1"/>
                        </a:buClr>
                        <a:buSzPct val="75000"/>
                        <a:buFont typeface="Wingdings" panose="05000000000000000000" pitchFamily="2" charset="2"/>
                        <a:defRPr sz="2000">
                          <a:solidFill>
                            <a:srgbClr val="000000"/>
                          </a:solidFill>
                          <a:latin typeface="Cambria" panose="02040503050406030204" pitchFamily="18" charset="0"/>
                          <a:ea typeface="Cambria" panose="02040503050406030204" pitchFamily="18" charset="0"/>
                          <a:cs typeface="Cambria" panose="02040503050406030204" pitchFamily="18" charset="0"/>
                        </a:defRPr>
                      </a:lvl3pPr>
                      <a:lvl4pPr marL="1600200" indent="-228600" defTabSz="457200">
                        <a:spcBef>
                          <a:spcPct val="20000"/>
                        </a:spcBef>
                        <a:buClr>
                          <a:schemeClr val="tx1"/>
                        </a:buClr>
                        <a:buSzPct val="80000"/>
                        <a:defRPr>
                          <a:solidFill>
                            <a:srgbClr val="000000"/>
                          </a:solidFill>
                          <a:latin typeface="Cambria" panose="02040503050406030204" pitchFamily="18" charset="0"/>
                          <a:ea typeface="Cambria" panose="02040503050406030204" pitchFamily="18" charset="0"/>
                          <a:cs typeface="Cambria" panose="02040503050406030204" pitchFamily="18" charset="0"/>
                        </a:defRPr>
                      </a:lvl4pPr>
                      <a:lvl5pPr marL="2057400" indent="-228600" defTabSz="457200">
                        <a:spcBef>
                          <a:spcPct val="20000"/>
                        </a:spcBef>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fr-FR" sz="1800" b="0" i="0" u="none" strike="noStrike" cap="none" normalizeH="0" baseline="0" dirty="0">
                          <a:ln>
                            <a:noFill/>
                          </a:ln>
                          <a:solidFill>
                            <a:srgbClr val="003366"/>
                          </a:solidFill>
                          <a:effectLst/>
                          <a:latin typeface="Cambria" panose="02040503050406030204" pitchFamily="18" charset="0"/>
                          <a:ea typeface="MS PGothic" panose="020B0600070205080204" pitchFamily="34" charset="-128"/>
                        </a:rPr>
                        <a:t>Augmentation, diminution </a:t>
                      </a:r>
                      <a:endParaRPr kumimoji="0" lang="en-US" altLang="fr-FR" sz="1800" b="0" i="0" u="none" strike="noStrike" cap="none" normalizeH="0" baseline="0" dirty="0">
                        <a:ln>
                          <a:noFill/>
                        </a:ln>
                        <a:solidFill>
                          <a:srgbClr val="003366"/>
                        </a:solidFill>
                        <a:effectLst/>
                        <a:latin typeface="Cambria" panose="02040503050406030204" pitchFamily="18" charset="0"/>
                        <a:ea typeface="MS PGothic" panose="020B0600070205080204" pitchFamily="34" charset="-128"/>
                      </a:endParaRPr>
                    </a:p>
                  </a:txBody>
                  <a:tcPr marL="82949" marR="82949" marT="41478" marB="4147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6F6"/>
                    </a:solidFill>
                  </a:tcPr>
                </a:tc>
                <a:extLst>
                  <a:ext uri="{0D108BD9-81ED-4DB2-BD59-A6C34878D82A}">
                    <a16:rowId xmlns:a16="http://schemas.microsoft.com/office/drawing/2014/main" val="3678535165"/>
                  </a:ext>
                </a:extLst>
              </a:tr>
              <a:tr h="515679">
                <a:tc>
                  <a:txBody>
                    <a:bodyPr/>
                    <a:lstStyle>
                      <a:lvl1pPr defTabSz="457200">
                        <a:spcBef>
                          <a:spcPct val="20000"/>
                        </a:spcBef>
                        <a:buClr>
                          <a:schemeClr val="tx1"/>
                        </a:buClr>
                        <a:buSzPct val="75000"/>
                        <a:buFont typeface="Wingdings" panose="05000000000000000000" pitchFamily="2" charset="2"/>
                        <a:defRPr sz="2400">
                          <a:solidFill>
                            <a:srgbClr val="000000"/>
                          </a:solidFill>
                          <a:latin typeface="Cambria" panose="02040503050406030204" pitchFamily="18" charset="0"/>
                          <a:ea typeface="MS PGothic" panose="020B0600070205080204" pitchFamily="34" charset="-128"/>
                          <a:cs typeface="Cambria" panose="02040503050406030204" pitchFamily="18" charset="0"/>
                        </a:defRPr>
                      </a:lvl1pPr>
                      <a:lvl2pPr marL="742950" indent="-285750" defTabSz="457200">
                        <a:spcBef>
                          <a:spcPct val="20000"/>
                        </a:spcBef>
                        <a:buClr>
                          <a:schemeClr val="tx1"/>
                        </a:buClr>
                        <a:buSzPct val="75000"/>
                        <a:defRPr sz="2000">
                          <a:solidFill>
                            <a:srgbClr val="000000"/>
                          </a:solidFill>
                          <a:latin typeface="Cambria" panose="02040503050406030204" pitchFamily="18" charset="0"/>
                          <a:ea typeface="Cambria" panose="02040503050406030204" pitchFamily="18" charset="0"/>
                          <a:cs typeface="Cambria" panose="02040503050406030204" pitchFamily="18" charset="0"/>
                        </a:defRPr>
                      </a:lvl2pPr>
                      <a:lvl3pPr marL="1143000" indent="-228600" defTabSz="457200">
                        <a:spcBef>
                          <a:spcPct val="20000"/>
                        </a:spcBef>
                        <a:buClr>
                          <a:schemeClr val="tx1"/>
                        </a:buClr>
                        <a:buSzPct val="75000"/>
                        <a:buFont typeface="Wingdings" panose="05000000000000000000" pitchFamily="2" charset="2"/>
                        <a:defRPr sz="2000">
                          <a:solidFill>
                            <a:srgbClr val="000000"/>
                          </a:solidFill>
                          <a:latin typeface="Cambria" panose="02040503050406030204" pitchFamily="18" charset="0"/>
                          <a:ea typeface="Cambria" panose="02040503050406030204" pitchFamily="18" charset="0"/>
                          <a:cs typeface="Cambria" panose="02040503050406030204" pitchFamily="18" charset="0"/>
                        </a:defRPr>
                      </a:lvl3pPr>
                      <a:lvl4pPr marL="1600200" indent="-228600" defTabSz="457200">
                        <a:spcBef>
                          <a:spcPct val="20000"/>
                        </a:spcBef>
                        <a:buClr>
                          <a:schemeClr val="tx1"/>
                        </a:buClr>
                        <a:buSzPct val="80000"/>
                        <a:defRPr>
                          <a:solidFill>
                            <a:srgbClr val="000000"/>
                          </a:solidFill>
                          <a:latin typeface="Cambria" panose="02040503050406030204" pitchFamily="18" charset="0"/>
                          <a:ea typeface="Cambria" panose="02040503050406030204" pitchFamily="18" charset="0"/>
                          <a:cs typeface="Cambria" panose="02040503050406030204" pitchFamily="18" charset="0"/>
                        </a:defRPr>
                      </a:lvl4pPr>
                      <a:lvl5pPr marL="2057400" indent="-228600" defTabSz="457200">
                        <a:spcBef>
                          <a:spcPct val="20000"/>
                        </a:spcBef>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l-GR" altLang="fr-FR" sz="1800" b="1" i="0" u="none" strike="noStrike" cap="none" normalizeH="0" baseline="0">
                          <a:ln>
                            <a:noFill/>
                          </a:ln>
                          <a:solidFill>
                            <a:srgbClr val="004D4D"/>
                          </a:solidFill>
                          <a:effectLst/>
                          <a:latin typeface="Lucida Console" panose="020B0609040504020204" pitchFamily="49" charset="0"/>
                          <a:ea typeface="MS PGothic" panose="020B0600070205080204" pitchFamily="34" charset="-128"/>
                        </a:rPr>
                        <a:t>+</a:t>
                      </a:r>
                      <a:endParaRPr kumimoji="0" lang="en-US" altLang="fr-FR" sz="1800" b="1" i="0" u="none" strike="noStrike" cap="none" normalizeH="0" baseline="0">
                        <a:ln>
                          <a:noFill/>
                        </a:ln>
                        <a:solidFill>
                          <a:srgbClr val="004D4D"/>
                        </a:solidFill>
                        <a:effectLst/>
                        <a:latin typeface="Lucida Console" panose="020B0609040504020204" pitchFamily="49" charset="0"/>
                        <a:ea typeface="MS PGothic" panose="020B0600070205080204" pitchFamily="34" charset="-128"/>
                      </a:endParaRPr>
                    </a:p>
                  </a:txBody>
                  <a:tcPr marL="82949" marR="82949" marT="41478" marB="4147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tc>
                  <a:txBody>
                    <a:bodyPr/>
                    <a:lstStyle>
                      <a:lvl1pPr defTabSz="457200">
                        <a:spcBef>
                          <a:spcPct val="20000"/>
                        </a:spcBef>
                        <a:buClr>
                          <a:schemeClr val="tx1"/>
                        </a:buClr>
                        <a:buSzPct val="75000"/>
                        <a:buFont typeface="Wingdings" panose="05000000000000000000" pitchFamily="2" charset="2"/>
                        <a:defRPr sz="2400">
                          <a:solidFill>
                            <a:srgbClr val="000000"/>
                          </a:solidFill>
                          <a:latin typeface="Cambria" panose="02040503050406030204" pitchFamily="18" charset="0"/>
                          <a:ea typeface="MS PGothic" panose="020B0600070205080204" pitchFamily="34" charset="-128"/>
                          <a:cs typeface="Cambria" panose="02040503050406030204" pitchFamily="18" charset="0"/>
                        </a:defRPr>
                      </a:lvl1pPr>
                      <a:lvl2pPr marL="742950" indent="-285750" defTabSz="457200">
                        <a:spcBef>
                          <a:spcPct val="20000"/>
                        </a:spcBef>
                        <a:buClr>
                          <a:schemeClr val="tx1"/>
                        </a:buClr>
                        <a:buSzPct val="75000"/>
                        <a:defRPr sz="2000">
                          <a:solidFill>
                            <a:srgbClr val="000000"/>
                          </a:solidFill>
                          <a:latin typeface="Cambria" panose="02040503050406030204" pitchFamily="18" charset="0"/>
                          <a:ea typeface="Cambria" panose="02040503050406030204" pitchFamily="18" charset="0"/>
                          <a:cs typeface="Cambria" panose="02040503050406030204" pitchFamily="18" charset="0"/>
                        </a:defRPr>
                      </a:lvl2pPr>
                      <a:lvl3pPr marL="1143000" indent="-228600" defTabSz="457200">
                        <a:spcBef>
                          <a:spcPct val="20000"/>
                        </a:spcBef>
                        <a:buClr>
                          <a:schemeClr val="tx1"/>
                        </a:buClr>
                        <a:buSzPct val="75000"/>
                        <a:buFont typeface="Wingdings" panose="05000000000000000000" pitchFamily="2" charset="2"/>
                        <a:defRPr sz="2000">
                          <a:solidFill>
                            <a:srgbClr val="000000"/>
                          </a:solidFill>
                          <a:latin typeface="Cambria" panose="02040503050406030204" pitchFamily="18" charset="0"/>
                          <a:ea typeface="Cambria" panose="02040503050406030204" pitchFamily="18" charset="0"/>
                          <a:cs typeface="Cambria" panose="02040503050406030204" pitchFamily="18" charset="0"/>
                        </a:defRPr>
                      </a:lvl3pPr>
                      <a:lvl4pPr marL="1600200" indent="-228600" defTabSz="457200">
                        <a:spcBef>
                          <a:spcPct val="20000"/>
                        </a:spcBef>
                        <a:buClr>
                          <a:schemeClr val="tx1"/>
                        </a:buClr>
                        <a:buSzPct val="80000"/>
                        <a:defRPr>
                          <a:solidFill>
                            <a:srgbClr val="000000"/>
                          </a:solidFill>
                          <a:latin typeface="Cambria" panose="02040503050406030204" pitchFamily="18" charset="0"/>
                          <a:ea typeface="Cambria" panose="02040503050406030204" pitchFamily="18" charset="0"/>
                          <a:cs typeface="Cambria" panose="02040503050406030204" pitchFamily="18" charset="0"/>
                        </a:defRPr>
                      </a:lvl4pPr>
                      <a:lvl5pPr marL="2057400" indent="-228600" defTabSz="457200">
                        <a:spcBef>
                          <a:spcPct val="20000"/>
                        </a:spcBef>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fr-FR" sz="1800" b="0" i="0" u="none" strike="noStrike" cap="none" normalizeH="0" baseline="0" dirty="0">
                          <a:ln>
                            <a:noFill/>
                          </a:ln>
                          <a:solidFill>
                            <a:srgbClr val="003366"/>
                          </a:solidFill>
                          <a:effectLst/>
                          <a:latin typeface="Cambria" panose="02040503050406030204" pitchFamily="18" charset="0"/>
                          <a:ea typeface="MS PGothic" panose="020B0600070205080204" pitchFamily="34" charset="-128"/>
                        </a:rPr>
                        <a:t>concaténation</a:t>
                      </a:r>
                      <a:endParaRPr kumimoji="0" lang="en-US" altLang="fr-FR" sz="1800" b="0" i="0" u="none" strike="noStrike" cap="none" normalizeH="0" baseline="0" dirty="0">
                        <a:ln>
                          <a:noFill/>
                        </a:ln>
                        <a:solidFill>
                          <a:srgbClr val="003366"/>
                        </a:solidFill>
                        <a:effectLst/>
                        <a:latin typeface="Cambria" panose="02040503050406030204" pitchFamily="18" charset="0"/>
                        <a:ea typeface="MS PGothic" panose="020B0600070205080204" pitchFamily="34" charset="-128"/>
                      </a:endParaRPr>
                    </a:p>
                  </a:txBody>
                  <a:tcPr marL="82949" marR="82949" marT="41478" marB="4147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extLst>
                  <a:ext uri="{0D108BD9-81ED-4DB2-BD59-A6C34878D82A}">
                    <a16:rowId xmlns:a16="http://schemas.microsoft.com/office/drawing/2014/main" val="1147909425"/>
                  </a:ext>
                </a:extLst>
              </a:tr>
              <a:tr h="515679">
                <a:tc>
                  <a:txBody>
                    <a:bodyPr/>
                    <a:lstStyle>
                      <a:lvl1pPr defTabSz="457200">
                        <a:spcBef>
                          <a:spcPct val="20000"/>
                        </a:spcBef>
                        <a:buClr>
                          <a:schemeClr val="tx1"/>
                        </a:buClr>
                        <a:buSzPct val="75000"/>
                        <a:buFont typeface="Wingdings" panose="05000000000000000000" pitchFamily="2" charset="2"/>
                        <a:defRPr sz="2400">
                          <a:solidFill>
                            <a:srgbClr val="000000"/>
                          </a:solidFill>
                          <a:latin typeface="Cambria" panose="02040503050406030204" pitchFamily="18" charset="0"/>
                          <a:ea typeface="MS PGothic" panose="020B0600070205080204" pitchFamily="34" charset="-128"/>
                          <a:cs typeface="Cambria" panose="02040503050406030204" pitchFamily="18" charset="0"/>
                        </a:defRPr>
                      </a:lvl1pPr>
                      <a:lvl2pPr marL="742950" indent="-285750" defTabSz="457200">
                        <a:spcBef>
                          <a:spcPct val="20000"/>
                        </a:spcBef>
                        <a:buClr>
                          <a:schemeClr val="tx1"/>
                        </a:buClr>
                        <a:buSzPct val="75000"/>
                        <a:defRPr sz="2000">
                          <a:solidFill>
                            <a:srgbClr val="000000"/>
                          </a:solidFill>
                          <a:latin typeface="Cambria" panose="02040503050406030204" pitchFamily="18" charset="0"/>
                          <a:ea typeface="Cambria" panose="02040503050406030204" pitchFamily="18" charset="0"/>
                          <a:cs typeface="Cambria" panose="02040503050406030204" pitchFamily="18" charset="0"/>
                        </a:defRPr>
                      </a:lvl2pPr>
                      <a:lvl3pPr marL="1143000" indent="-228600" defTabSz="457200">
                        <a:spcBef>
                          <a:spcPct val="20000"/>
                        </a:spcBef>
                        <a:buClr>
                          <a:schemeClr val="tx1"/>
                        </a:buClr>
                        <a:buSzPct val="75000"/>
                        <a:buFont typeface="Wingdings" panose="05000000000000000000" pitchFamily="2" charset="2"/>
                        <a:defRPr sz="2000">
                          <a:solidFill>
                            <a:srgbClr val="000000"/>
                          </a:solidFill>
                          <a:latin typeface="Cambria" panose="02040503050406030204" pitchFamily="18" charset="0"/>
                          <a:ea typeface="Cambria" panose="02040503050406030204" pitchFamily="18" charset="0"/>
                          <a:cs typeface="Cambria" panose="02040503050406030204" pitchFamily="18" charset="0"/>
                        </a:defRPr>
                      </a:lvl3pPr>
                      <a:lvl4pPr marL="1600200" indent="-228600" defTabSz="457200">
                        <a:spcBef>
                          <a:spcPct val="20000"/>
                        </a:spcBef>
                        <a:buClr>
                          <a:schemeClr val="tx1"/>
                        </a:buClr>
                        <a:buSzPct val="80000"/>
                        <a:defRPr>
                          <a:solidFill>
                            <a:srgbClr val="000000"/>
                          </a:solidFill>
                          <a:latin typeface="Cambria" panose="02040503050406030204" pitchFamily="18" charset="0"/>
                          <a:ea typeface="Cambria" panose="02040503050406030204" pitchFamily="18" charset="0"/>
                          <a:cs typeface="Cambria" panose="02040503050406030204" pitchFamily="18" charset="0"/>
                        </a:defRPr>
                      </a:lvl4pPr>
                      <a:lvl5pPr marL="2057400" indent="-228600" defTabSz="457200">
                        <a:spcBef>
                          <a:spcPct val="20000"/>
                        </a:spcBef>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fr-FR" sz="1800" b="1" i="0" u="none" strike="noStrike" cap="none" normalizeH="0" baseline="0">
                          <a:ln>
                            <a:noFill/>
                          </a:ln>
                          <a:solidFill>
                            <a:srgbClr val="004D4D"/>
                          </a:solidFill>
                          <a:effectLst/>
                          <a:latin typeface="Lucida Console" panose="020B0609040504020204" pitchFamily="49" charset="0"/>
                          <a:ea typeface="MS PGothic" panose="020B0600070205080204" pitchFamily="34" charset="-128"/>
                        </a:rPr>
                        <a:t>=, +=, -=, *=, /=, %=</a:t>
                      </a:r>
                    </a:p>
                  </a:txBody>
                  <a:tcPr marL="82949" marR="82949" marT="41478" marB="4147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6F6"/>
                    </a:solidFill>
                  </a:tcPr>
                </a:tc>
                <a:tc>
                  <a:txBody>
                    <a:bodyPr/>
                    <a:lstStyle>
                      <a:lvl1pPr defTabSz="457200">
                        <a:spcBef>
                          <a:spcPct val="20000"/>
                        </a:spcBef>
                        <a:buClr>
                          <a:schemeClr val="tx1"/>
                        </a:buClr>
                        <a:buSzPct val="75000"/>
                        <a:buFont typeface="Wingdings" panose="05000000000000000000" pitchFamily="2" charset="2"/>
                        <a:defRPr sz="2400">
                          <a:solidFill>
                            <a:srgbClr val="000000"/>
                          </a:solidFill>
                          <a:latin typeface="Cambria" panose="02040503050406030204" pitchFamily="18" charset="0"/>
                          <a:ea typeface="MS PGothic" panose="020B0600070205080204" pitchFamily="34" charset="-128"/>
                          <a:cs typeface="Cambria" panose="02040503050406030204" pitchFamily="18" charset="0"/>
                        </a:defRPr>
                      </a:lvl1pPr>
                      <a:lvl2pPr marL="742950" indent="-285750" defTabSz="457200">
                        <a:spcBef>
                          <a:spcPct val="20000"/>
                        </a:spcBef>
                        <a:buClr>
                          <a:schemeClr val="tx1"/>
                        </a:buClr>
                        <a:buSzPct val="75000"/>
                        <a:defRPr sz="2000">
                          <a:solidFill>
                            <a:srgbClr val="000000"/>
                          </a:solidFill>
                          <a:latin typeface="Cambria" panose="02040503050406030204" pitchFamily="18" charset="0"/>
                          <a:ea typeface="Cambria" panose="02040503050406030204" pitchFamily="18" charset="0"/>
                          <a:cs typeface="Cambria" panose="02040503050406030204" pitchFamily="18" charset="0"/>
                        </a:defRPr>
                      </a:lvl2pPr>
                      <a:lvl3pPr marL="1143000" indent="-228600" defTabSz="457200">
                        <a:spcBef>
                          <a:spcPct val="20000"/>
                        </a:spcBef>
                        <a:buClr>
                          <a:schemeClr val="tx1"/>
                        </a:buClr>
                        <a:buSzPct val="75000"/>
                        <a:buFont typeface="Wingdings" panose="05000000000000000000" pitchFamily="2" charset="2"/>
                        <a:defRPr sz="2000">
                          <a:solidFill>
                            <a:srgbClr val="000000"/>
                          </a:solidFill>
                          <a:latin typeface="Cambria" panose="02040503050406030204" pitchFamily="18" charset="0"/>
                          <a:ea typeface="Cambria" panose="02040503050406030204" pitchFamily="18" charset="0"/>
                          <a:cs typeface="Cambria" panose="02040503050406030204" pitchFamily="18" charset="0"/>
                        </a:defRPr>
                      </a:lvl3pPr>
                      <a:lvl4pPr marL="1600200" indent="-228600" defTabSz="457200">
                        <a:spcBef>
                          <a:spcPct val="20000"/>
                        </a:spcBef>
                        <a:buClr>
                          <a:schemeClr val="tx1"/>
                        </a:buClr>
                        <a:buSzPct val="80000"/>
                        <a:defRPr>
                          <a:solidFill>
                            <a:srgbClr val="000000"/>
                          </a:solidFill>
                          <a:latin typeface="Cambria" panose="02040503050406030204" pitchFamily="18" charset="0"/>
                          <a:ea typeface="Cambria" panose="02040503050406030204" pitchFamily="18" charset="0"/>
                          <a:cs typeface="Cambria" panose="02040503050406030204" pitchFamily="18" charset="0"/>
                        </a:defRPr>
                      </a:lvl4pPr>
                      <a:lvl5pPr marL="2057400" indent="-228600" defTabSz="457200">
                        <a:spcBef>
                          <a:spcPct val="20000"/>
                        </a:spcBef>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spcBef>
                          <a:spcPct val="20000"/>
                        </a:spcBef>
                        <a:spcAft>
                          <a:spcPct val="0"/>
                        </a:spcAft>
                        <a:buClr>
                          <a:schemeClr val="tx1"/>
                        </a:buClr>
                        <a:buSzPct val="65000"/>
                        <a:buFont typeface="Wingdings" panose="05000000000000000000" pitchFamily="2" charset="2"/>
                        <a:defRPr>
                          <a:solidFill>
                            <a:srgbClr val="000000"/>
                          </a:solidFill>
                          <a:latin typeface="Cambria" panose="02040503050406030204" pitchFamily="18" charset="0"/>
                          <a:ea typeface="Cambria" panose="02040503050406030204" pitchFamily="18" charset="0"/>
                          <a:cs typeface="Cambria" panose="02040503050406030204" pitchFamily="18"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fr-FR" sz="1800" b="0" i="0" u="none" strike="noStrike" cap="none" normalizeH="0" baseline="0" dirty="0">
                          <a:ln>
                            <a:noFill/>
                          </a:ln>
                          <a:solidFill>
                            <a:srgbClr val="003366"/>
                          </a:solidFill>
                          <a:effectLst/>
                          <a:latin typeface="Cambria" panose="02040503050406030204" pitchFamily="18" charset="0"/>
                          <a:ea typeface="MS PGothic" panose="020B0600070205080204" pitchFamily="34" charset="-128"/>
                        </a:rPr>
                        <a:t>Affectation </a:t>
                      </a:r>
                      <a:endParaRPr kumimoji="0" lang="en-US" altLang="fr-FR" sz="1800" b="0" i="0" u="none" strike="noStrike" cap="none" normalizeH="0" baseline="0" dirty="0">
                        <a:ln>
                          <a:noFill/>
                        </a:ln>
                        <a:solidFill>
                          <a:srgbClr val="003366"/>
                        </a:solidFill>
                        <a:effectLst/>
                        <a:latin typeface="Cambria" panose="02040503050406030204" pitchFamily="18" charset="0"/>
                        <a:ea typeface="MS PGothic" panose="020B0600070205080204" pitchFamily="34" charset="-128"/>
                      </a:endParaRPr>
                    </a:p>
                  </a:txBody>
                  <a:tcPr marL="82949" marR="82949" marT="41478" marB="4147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6F6"/>
                    </a:solidFill>
                  </a:tcPr>
                </a:tc>
                <a:extLst>
                  <a:ext uri="{0D108BD9-81ED-4DB2-BD59-A6C34878D82A}">
                    <a16:rowId xmlns:a16="http://schemas.microsoft.com/office/drawing/2014/main" val="424846726"/>
                  </a:ext>
                </a:extLst>
              </a:tr>
            </a:tbl>
          </a:graphicData>
        </a:graphic>
      </p:graphicFrame>
    </p:spTree>
    <p:extLst>
      <p:ext uri="{BB962C8B-B14F-4D97-AF65-F5344CB8AC3E}">
        <p14:creationId xmlns:p14="http://schemas.microsoft.com/office/powerpoint/2010/main" val="23090712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1686607" y="750702"/>
          <a:ext cx="8818787" cy="5617698"/>
        </p:xfrm>
        <a:graphic>
          <a:graphicData uri="http://schemas.openxmlformats.org/drawingml/2006/table">
            <a:tbl>
              <a:tblPr firstRow="1" bandRow="1">
                <a:tableStyleId>{F5AB1C69-6EDB-4FF4-983F-18BD219EF322}</a:tableStyleId>
              </a:tblPr>
              <a:tblGrid>
                <a:gridCol w="8818787">
                  <a:extLst>
                    <a:ext uri="{9D8B030D-6E8A-4147-A177-3AD203B41FA5}">
                      <a16:colId xmlns:a16="http://schemas.microsoft.com/office/drawing/2014/main" val="20000"/>
                    </a:ext>
                  </a:extLst>
                </a:gridCol>
              </a:tblGrid>
              <a:tr h="5275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b="1" dirty="0">
                          <a:solidFill>
                            <a:schemeClr val="tx1"/>
                          </a:solidFill>
                        </a:rPr>
                        <a:t>String</a:t>
                      </a:r>
                    </a:p>
                  </a:txBody>
                  <a:tcPr>
                    <a:solidFill>
                      <a:schemeClr val="accent5">
                        <a:lumMod val="40000"/>
                        <a:lumOff val="60000"/>
                      </a:schemeClr>
                    </a:solidFill>
                  </a:tcPr>
                </a:tc>
                <a:extLst>
                  <a:ext uri="{0D108BD9-81ED-4DB2-BD59-A6C34878D82A}">
                    <a16:rowId xmlns:a16="http://schemas.microsoft.com/office/drawing/2014/main" val="10000"/>
                  </a:ext>
                </a:extLst>
              </a:tr>
              <a:tr h="5090160">
                <a:tc>
                  <a:txBody>
                    <a:bodyPr/>
                    <a:lstStyle/>
                    <a:p>
                      <a:pPr marL="457200" indent="-457200">
                        <a:buClr>
                          <a:schemeClr val="tx2"/>
                        </a:buClr>
                        <a:buFont typeface="Symbol" panose="05050102010706020507" pitchFamily="18" charset="2"/>
                        <a:buChar char="·"/>
                      </a:pPr>
                      <a:r>
                        <a:rPr lang="fr-FR" sz="2400" b="1" i="0" u="none" strike="noStrike" kern="1200" baseline="0" dirty="0">
                          <a:solidFill>
                            <a:schemeClr val="dk1"/>
                          </a:solidFill>
                          <a:latin typeface="+mn-lt"/>
                          <a:ea typeface="+mn-ea"/>
                          <a:cs typeface="+mn-cs"/>
                        </a:rPr>
                        <a:t>Propriété :</a:t>
                      </a:r>
                    </a:p>
                    <a:p>
                      <a:pPr marL="800100" lvl="1" indent="-342900">
                        <a:buFont typeface="Arial" panose="020B0604020202020204" pitchFamily="34" charset="0"/>
                        <a:buChar char="•"/>
                      </a:pPr>
                      <a:r>
                        <a:rPr lang="fr-FR" sz="2000" b="0" i="0" u="none" strike="noStrike" kern="1200" baseline="0" dirty="0" err="1">
                          <a:solidFill>
                            <a:schemeClr val="dk1"/>
                          </a:solidFill>
                          <a:latin typeface="+mn-lt"/>
                          <a:ea typeface="+mn-ea"/>
                          <a:cs typeface="+mn-cs"/>
                        </a:rPr>
                        <a:t>length</a:t>
                      </a:r>
                      <a:r>
                        <a:rPr lang="fr-FR" sz="2000" b="0" i="0" u="none" strike="noStrike" kern="1200" baseline="0" dirty="0">
                          <a:solidFill>
                            <a:schemeClr val="dk1"/>
                          </a:solidFill>
                          <a:latin typeface="+mn-lt"/>
                          <a:ea typeface="+mn-ea"/>
                          <a:cs typeface="+mn-cs"/>
                        </a:rPr>
                        <a:t>: retourne la longueur de la chaîne de caractères</a:t>
                      </a:r>
                    </a:p>
                    <a:p>
                      <a:pPr marL="457200" indent="-457200" algn="l" defTabSz="914400">
                        <a:buClr>
                          <a:schemeClr val="tx2"/>
                        </a:buClr>
                        <a:buFont typeface="Symbol" panose="05050102010706020507" pitchFamily="18" charset="2"/>
                        <a:buChar char="·"/>
                      </a:pPr>
                      <a:r>
                        <a:rPr lang="fr-FR" sz="2400" b="1" i="0" u="none" strike="noStrike" kern="1200" baseline="0" dirty="0">
                          <a:solidFill>
                            <a:schemeClr val="dk1"/>
                          </a:solidFill>
                          <a:latin typeface="+mn-lt"/>
                          <a:ea typeface="+mn-ea"/>
                          <a:cs typeface="+mn-cs"/>
                        </a:rPr>
                        <a:t>Méthodes :</a:t>
                      </a:r>
                    </a:p>
                    <a:p>
                      <a:pPr marL="800100" lvl="1" indent="-342900">
                        <a:buFont typeface="Wingdings" panose="05000000000000000000" pitchFamily="2" charset="2"/>
                        <a:buChar char="§"/>
                      </a:pPr>
                      <a:r>
                        <a:rPr lang="fr-FR" sz="2000" b="1" i="0" u="none" strike="noStrike" kern="1200" baseline="0" dirty="0" err="1">
                          <a:solidFill>
                            <a:schemeClr val="dk1"/>
                          </a:solidFill>
                          <a:latin typeface="+mn-lt"/>
                          <a:ea typeface="+mn-ea"/>
                          <a:cs typeface="+mn-cs"/>
                        </a:rPr>
                        <a:t>charAt</a:t>
                      </a:r>
                      <a:r>
                        <a:rPr lang="fr-FR" sz="2000" b="1" i="0" u="none" strike="noStrike" kern="1200" baseline="0" dirty="0">
                          <a:solidFill>
                            <a:schemeClr val="dk1"/>
                          </a:solidFill>
                          <a:latin typeface="+mn-lt"/>
                          <a:ea typeface="+mn-ea"/>
                          <a:cs typeface="+mn-cs"/>
                        </a:rPr>
                        <a:t>( ) </a:t>
                      </a:r>
                      <a:r>
                        <a:rPr lang="fr-FR" sz="2000" b="0" i="0" u="none" strike="noStrike" kern="1200" baseline="0" dirty="0">
                          <a:solidFill>
                            <a:schemeClr val="dk1"/>
                          </a:solidFill>
                          <a:latin typeface="+mn-lt"/>
                          <a:ea typeface="+mn-ea"/>
                          <a:cs typeface="+mn-cs"/>
                        </a:rPr>
                        <a:t>: renvoie le caractère se trouvant à une certaine position</a:t>
                      </a:r>
                    </a:p>
                    <a:p>
                      <a:pPr marL="800100" lvl="1" indent="-342900">
                        <a:buFont typeface="Wingdings" panose="05000000000000000000" pitchFamily="2" charset="2"/>
                        <a:buChar char="§"/>
                      </a:pPr>
                      <a:r>
                        <a:rPr lang="fr-FR" sz="2000" b="1" i="0" u="none" strike="noStrike" kern="1200" baseline="0" dirty="0" err="1">
                          <a:solidFill>
                            <a:schemeClr val="dk1"/>
                          </a:solidFill>
                          <a:latin typeface="+mn-lt"/>
                          <a:ea typeface="+mn-ea"/>
                          <a:cs typeface="+mn-cs"/>
                        </a:rPr>
                        <a:t>concat</a:t>
                      </a:r>
                      <a:r>
                        <a:rPr lang="fr-FR" sz="2000" b="1" i="0" u="none" strike="noStrike" kern="1200" baseline="0" dirty="0">
                          <a:solidFill>
                            <a:schemeClr val="dk1"/>
                          </a:solidFill>
                          <a:latin typeface="+mn-lt"/>
                          <a:ea typeface="+mn-ea"/>
                          <a:cs typeface="+mn-cs"/>
                        </a:rPr>
                        <a:t>( ) </a:t>
                      </a:r>
                      <a:r>
                        <a:rPr lang="fr-FR" sz="2000" b="0" i="0" u="none" strike="noStrike" kern="1200" baseline="0" dirty="0">
                          <a:solidFill>
                            <a:schemeClr val="dk1"/>
                          </a:solidFill>
                          <a:latin typeface="+mn-lt"/>
                          <a:ea typeface="+mn-ea"/>
                          <a:cs typeface="+mn-cs"/>
                        </a:rPr>
                        <a:t>: permet de concaténer 2 chaînes de caractères</a:t>
                      </a:r>
                    </a:p>
                    <a:p>
                      <a:pPr marL="800100" lvl="1" indent="-342900">
                        <a:buFont typeface="Wingdings" panose="05000000000000000000" pitchFamily="2" charset="2"/>
                        <a:buChar char="§"/>
                      </a:pPr>
                      <a:r>
                        <a:rPr lang="fr-FR" sz="2000" b="1" i="0" u="none" strike="noStrike" kern="1200" baseline="0" dirty="0" err="1">
                          <a:solidFill>
                            <a:schemeClr val="dk1"/>
                          </a:solidFill>
                          <a:latin typeface="+mn-lt"/>
                          <a:ea typeface="+mn-ea"/>
                          <a:cs typeface="+mn-cs"/>
                        </a:rPr>
                        <a:t>indexOf</a:t>
                      </a:r>
                      <a:r>
                        <a:rPr lang="fr-FR" sz="2000" b="1" i="0" u="none" strike="noStrike" kern="1200" baseline="0" dirty="0">
                          <a:solidFill>
                            <a:schemeClr val="dk1"/>
                          </a:solidFill>
                          <a:latin typeface="+mn-lt"/>
                          <a:ea typeface="+mn-ea"/>
                          <a:cs typeface="+mn-cs"/>
                        </a:rPr>
                        <a:t>( ) </a:t>
                      </a:r>
                      <a:r>
                        <a:rPr lang="fr-FR" sz="2000" b="0" i="0" u="none" strike="noStrike" kern="1200" baseline="0" dirty="0">
                          <a:solidFill>
                            <a:schemeClr val="dk1"/>
                          </a:solidFill>
                          <a:latin typeface="+mn-lt"/>
                          <a:ea typeface="+mn-ea"/>
                          <a:cs typeface="+mn-cs"/>
                        </a:rPr>
                        <a:t>: trouve l'indice d'occurrence d'un caractère dans une chaîne</a:t>
                      </a:r>
                    </a:p>
                    <a:p>
                      <a:pPr marL="800100" lvl="1" indent="-342900">
                        <a:buFont typeface="Wingdings" panose="05000000000000000000" pitchFamily="2" charset="2"/>
                        <a:buChar char="§"/>
                      </a:pPr>
                      <a:r>
                        <a:rPr lang="fr-FR" sz="2000" b="1" dirty="0" err="1"/>
                        <a:t>substring</a:t>
                      </a:r>
                      <a:r>
                        <a:rPr lang="fr-FR" sz="2000" b="1" dirty="0"/>
                        <a:t>(</a:t>
                      </a:r>
                      <a:r>
                        <a:rPr lang="fr-FR" sz="2000" b="1" dirty="0" err="1"/>
                        <a:t>debut,fin</a:t>
                      </a:r>
                      <a:r>
                        <a:rPr lang="fr-FR" sz="2000" b="1" dirty="0"/>
                        <a:t>)</a:t>
                      </a:r>
                      <a:r>
                        <a:rPr lang="fr-FR" sz="2000" dirty="0"/>
                        <a:t> : extrait une sous-chaîne, depuis la position </a:t>
                      </a:r>
                      <a:r>
                        <a:rPr lang="fr-FR" sz="2000" b="1" dirty="0" err="1"/>
                        <a:t>debut</a:t>
                      </a:r>
                      <a:r>
                        <a:rPr lang="fr-FR" sz="2000" dirty="0"/>
                        <a:t> (incluse) à </a:t>
                      </a:r>
                      <a:r>
                        <a:rPr lang="fr-FR" sz="2000" b="1" dirty="0"/>
                        <a:t>fin</a:t>
                      </a:r>
                      <a:r>
                        <a:rPr lang="fr-FR" sz="2000" dirty="0"/>
                        <a:t> (</a:t>
                      </a:r>
                      <a:r>
                        <a:rPr lang="fr-FR" sz="2000" dirty="0" err="1"/>
                        <a:t>excluse</a:t>
                      </a:r>
                      <a:r>
                        <a:rPr lang="fr-FR" sz="2000" dirty="0"/>
                        <a:t>).</a:t>
                      </a:r>
                    </a:p>
                    <a:p>
                      <a:pPr marL="800100" lvl="1" indent="-342900">
                        <a:buFont typeface="Wingdings" panose="05000000000000000000" pitchFamily="2" charset="2"/>
                        <a:buChar char="§"/>
                      </a:pPr>
                      <a:r>
                        <a:rPr lang="fr-FR" sz="2000" b="1" dirty="0" err="1"/>
                        <a:t>substr</a:t>
                      </a:r>
                      <a:r>
                        <a:rPr lang="fr-FR" sz="2000" b="1" dirty="0"/>
                        <a:t>(</a:t>
                      </a:r>
                      <a:r>
                        <a:rPr lang="fr-FR" sz="2000" b="1" dirty="0" err="1"/>
                        <a:t>debut,i</a:t>
                      </a:r>
                      <a:r>
                        <a:rPr lang="fr-FR" sz="2000" b="1" dirty="0"/>
                        <a:t>)</a:t>
                      </a:r>
                      <a:r>
                        <a:rPr lang="fr-FR" sz="2000" dirty="0"/>
                        <a:t> : extrait une sous-chaîne, depuis la position </a:t>
                      </a:r>
                      <a:r>
                        <a:rPr lang="fr-FR" sz="2000" b="1" dirty="0" err="1"/>
                        <a:t>debut</a:t>
                      </a:r>
                      <a:r>
                        <a:rPr lang="fr-FR" sz="2000" dirty="0"/>
                        <a:t>, en prenant </a:t>
                      </a:r>
                      <a:r>
                        <a:rPr lang="fr-FR" sz="2000" b="1" dirty="0"/>
                        <a:t>i</a:t>
                      </a:r>
                      <a:r>
                        <a:rPr lang="fr-FR" sz="2000" dirty="0"/>
                        <a:t> caractère</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fr-FR" sz="2000" b="1" dirty="0"/>
                        <a:t>split(</a:t>
                      </a:r>
                      <a:r>
                        <a:rPr lang="fr-FR" sz="2000" b="1" dirty="0" err="1"/>
                        <a:t>str</a:t>
                      </a:r>
                      <a:r>
                        <a:rPr lang="fr-FR" sz="2000" b="1" dirty="0"/>
                        <a:t>)</a:t>
                      </a:r>
                      <a:r>
                        <a:rPr lang="fr-FR" sz="2000" dirty="0"/>
                        <a:t> : retourne, sous forme de tableau, les portions de la chaînes délimitées par </a:t>
                      </a:r>
                      <a:r>
                        <a:rPr lang="fr-FR" sz="2000" b="1" dirty="0" err="1"/>
                        <a:t>str</a:t>
                      </a:r>
                      <a:endParaRPr lang="fr-FR" sz="2000" b="1" dirty="0"/>
                    </a:p>
                    <a:p>
                      <a:pPr marL="800100" lvl="1" indent="-342900">
                        <a:buFont typeface="Wingdings" panose="05000000000000000000" pitchFamily="2" charset="2"/>
                        <a:buChar char="§"/>
                      </a:pPr>
                      <a:r>
                        <a:rPr lang="fr-FR" sz="2000" b="1" dirty="0" err="1"/>
                        <a:t>toLowerCase</a:t>
                      </a:r>
                      <a:r>
                        <a:rPr lang="fr-FR" sz="2000" b="1" dirty="0"/>
                        <a:t>()</a:t>
                      </a:r>
                      <a:r>
                        <a:rPr lang="fr-FR" sz="2000" dirty="0"/>
                        <a:t> : retourne la chaîne en minuscules</a:t>
                      </a:r>
                    </a:p>
                    <a:p>
                      <a:pPr marL="800100" lvl="1" indent="-342900">
                        <a:buFont typeface="Wingdings" panose="05000000000000000000" pitchFamily="2" charset="2"/>
                        <a:buChar char="§"/>
                      </a:pPr>
                      <a:r>
                        <a:rPr lang="fr-FR" sz="2000" b="1" dirty="0" err="1"/>
                        <a:t>toUpperCase</a:t>
                      </a:r>
                      <a:r>
                        <a:rPr lang="fr-FR" sz="2000" b="1" dirty="0"/>
                        <a:t>()</a:t>
                      </a:r>
                      <a:r>
                        <a:rPr lang="fr-FR" sz="2000" dirty="0"/>
                        <a:t> : retourne la chaîne en majuscules</a:t>
                      </a:r>
                      <a:endParaRPr lang="fr-FR" sz="2000" b="1" dirty="0"/>
                    </a:p>
                    <a:p>
                      <a:pPr marL="0" marR="0" indent="0" algn="l" defTabSz="914400" rtl="0" eaLnBrk="1" fontAlgn="auto" latinLnBrk="0" hangingPunct="1">
                        <a:lnSpc>
                          <a:spcPct val="100000"/>
                        </a:lnSpc>
                        <a:spcBef>
                          <a:spcPts val="0"/>
                        </a:spcBef>
                        <a:spcAft>
                          <a:spcPts val="0"/>
                        </a:spcAft>
                        <a:buClrTx/>
                        <a:buSzTx/>
                        <a:buFontTx/>
                        <a:buNone/>
                        <a:tabLst/>
                        <a:defRPr/>
                      </a:pPr>
                      <a:endParaRPr lang="fr-FR" sz="2000" dirty="0"/>
                    </a:p>
                  </a:txBody>
                  <a:tcPr>
                    <a:solidFill>
                      <a:schemeClr val="bg1"/>
                    </a:solidFill>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A5171E4F-307F-4BB3-8231-58A9E1A49DF3}"/>
              </a:ext>
            </a:extLst>
          </p:cNvPr>
          <p:cNvSpPr txBox="1"/>
          <p:nvPr/>
        </p:nvSpPr>
        <p:spPr>
          <a:xfrm>
            <a:off x="1849917" y="18517"/>
            <a:ext cx="4571415" cy="594906"/>
          </a:xfrm>
          <a:prstGeom prst="rect">
            <a:avLst/>
          </a:prstGeom>
          <a:noFill/>
        </p:spPr>
        <p:txBody>
          <a:bodyPr wrap="square">
            <a:spAutoFit/>
          </a:bodyPr>
          <a:lstStyle/>
          <a:p>
            <a:r>
              <a:rPr lang="en-US" sz="3266" b="1" dirty="0">
                <a:solidFill>
                  <a:schemeClr val="bg1">
                    <a:lumMod val="65000"/>
                  </a:schemeClr>
                </a:solidFill>
                <a:latin typeface="Times New Roman" panose="02020603050405020304" pitchFamily="18" charset="0"/>
                <a:cs typeface="Times New Roman" panose="02020603050405020304" pitchFamily="18" charset="0"/>
              </a:rPr>
              <a:t>Objects : String</a:t>
            </a:r>
          </a:p>
        </p:txBody>
      </p:sp>
    </p:spTree>
    <p:extLst>
      <p:ext uri="{BB962C8B-B14F-4D97-AF65-F5344CB8AC3E}">
        <p14:creationId xmlns:p14="http://schemas.microsoft.com/office/powerpoint/2010/main" val="6394911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5171E4F-307F-4BB3-8231-58A9E1A49DF3}"/>
              </a:ext>
            </a:extLst>
          </p:cNvPr>
          <p:cNvSpPr txBox="1"/>
          <p:nvPr/>
        </p:nvSpPr>
        <p:spPr>
          <a:xfrm>
            <a:off x="1849917" y="18517"/>
            <a:ext cx="4571415" cy="594906"/>
          </a:xfrm>
          <a:prstGeom prst="rect">
            <a:avLst/>
          </a:prstGeom>
          <a:noFill/>
        </p:spPr>
        <p:txBody>
          <a:bodyPr wrap="square">
            <a:spAutoFit/>
          </a:bodyPr>
          <a:lstStyle/>
          <a:p>
            <a:r>
              <a:rPr lang="en-US" sz="3266" b="1" dirty="0">
                <a:solidFill>
                  <a:schemeClr val="bg1">
                    <a:lumMod val="65000"/>
                  </a:schemeClr>
                </a:solidFill>
                <a:latin typeface="Times New Roman" panose="02020603050405020304" pitchFamily="18" charset="0"/>
                <a:cs typeface="Times New Roman" panose="02020603050405020304" pitchFamily="18" charset="0"/>
              </a:rPr>
              <a:t>Objects : String</a:t>
            </a:r>
          </a:p>
        </p:txBody>
      </p:sp>
      <p:graphicFrame>
        <p:nvGraphicFramePr>
          <p:cNvPr id="4" name="Table 3">
            <a:extLst>
              <a:ext uri="{FF2B5EF4-FFF2-40B4-BE49-F238E27FC236}">
                <a16:creationId xmlns:a16="http://schemas.microsoft.com/office/drawing/2014/main" id="{F586D63C-C8E0-4E7F-94B4-F4B850C35057}"/>
              </a:ext>
            </a:extLst>
          </p:cNvPr>
          <p:cNvGraphicFramePr>
            <a:graphicFrameLocks noGrp="1"/>
          </p:cNvGraphicFramePr>
          <p:nvPr>
            <p:extLst/>
          </p:nvPr>
        </p:nvGraphicFramePr>
        <p:xfrm>
          <a:off x="1905481" y="815951"/>
          <a:ext cx="8763000" cy="426720"/>
        </p:xfrm>
        <a:graphic>
          <a:graphicData uri="http://schemas.openxmlformats.org/drawingml/2006/table">
            <a:tbl>
              <a:tblPr firstRow="1" bandRow="1">
                <a:tableStyleId>{F5AB1C69-6EDB-4FF4-983F-18BD219EF322}</a:tableStyleId>
              </a:tblPr>
              <a:tblGrid>
                <a:gridCol w="8763000">
                  <a:extLst>
                    <a:ext uri="{9D8B030D-6E8A-4147-A177-3AD203B41FA5}">
                      <a16:colId xmlns:a16="http://schemas.microsoft.com/office/drawing/2014/main" val="20000"/>
                    </a:ext>
                  </a:extLst>
                </a:gridCol>
              </a:tblGrid>
              <a:tr h="42325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dirty="0">
                          <a:solidFill>
                            <a:schemeClr val="bg1">
                              <a:lumMod val="65000"/>
                            </a:schemeClr>
                          </a:solidFill>
                          <a:latin typeface="Times New Roman" panose="02020603050405020304" pitchFamily="18" charset="0"/>
                          <a:cs typeface="Times New Roman" panose="02020603050405020304" pitchFamily="18" charset="0"/>
                        </a:rPr>
                        <a:t>String </a:t>
                      </a:r>
                      <a:r>
                        <a:rPr lang="fr-FR" sz="2200" b="1" noProof="0" dirty="0">
                          <a:solidFill>
                            <a:schemeClr val="bg1">
                              <a:lumMod val="65000"/>
                            </a:schemeClr>
                          </a:solidFill>
                          <a:latin typeface="Times New Roman" panose="02020603050405020304" pitchFamily="18" charset="0"/>
                          <a:cs typeface="Times New Roman" panose="02020603050405020304" pitchFamily="18" charset="0"/>
                        </a:rPr>
                        <a:t>Méthodes</a:t>
                      </a:r>
                      <a:r>
                        <a:rPr lang="en-US" sz="2200" b="1" dirty="0">
                          <a:solidFill>
                            <a:schemeClr val="bg1">
                              <a:lumMod val="65000"/>
                            </a:schemeClr>
                          </a:solidFill>
                          <a:latin typeface="Times New Roman" panose="02020603050405020304" pitchFamily="18" charset="0"/>
                          <a:cs typeface="Times New Roman" panose="02020603050405020304" pitchFamily="18" charset="0"/>
                        </a:rPr>
                        <a:t> </a:t>
                      </a:r>
                      <a:r>
                        <a:rPr lang="fr-FR" sz="2200" b="1" noProof="0" dirty="0">
                          <a:solidFill>
                            <a:schemeClr val="bg1">
                              <a:lumMod val="65000"/>
                            </a:schemeClr>
                          </a:solidFill>
                          <a:latin typeface="Times New Roman" panose="02020603050405020304" pitchFamily="18" charset="0"/>
                          <a:cs typeface="Times New Roman" panose="02020603050405020304" pitchFamily="18" charset="0"/>
                        </a:rPr>
                        <a:t>Exemples</a:t>
                      </a:r>
                      <a:endParaRPr lang="fr-FR" sz="2200" b="1" noProof="0" dirty="0">
                        <a:solidFill>
                          <a:schemeClr val="tx1">
                            <a:lumMod val="50000"/>
                            <a:lumOff val="50000"/>
                          </a:schemeClr>
                        </a:solidFill>
                      </a:endParaRPr>
                    </a:p>
                  </a:txBody>
                  <a:tcPr>
                    <a:solidFill>
                      <a:schemeClr val="accent5">
                        <a:lumMod val="40000"/>
                        <a:lumOff val="60000"/>
                      </a:schemeClr>
                    </a:solidFill>
                  </a:tcPr>
                </a:tc>
                <a:extLst>
                  <a:ext uri="{0D108BD9-81ED-4DB2-BD59-A6C34878D82A}">
                    <a16:rowId xmlns:a16="http://schemas.microsoft.com/office/drawing/2014/main" val="10000"/>
                  </a:ext>
                </a:extLst>
              </a:tr>
            </a:tbl>
          </a:graphicData>
        </a:graphic>
      </p:graphicFrame>
      <p:sp>
        <p:nvSpPr>
          <p:cNvPr id="6" name="Text Box 5">
            <a:extLst>
              <a:ext uri="{FF2B5EF4-FFF2-40B4-BE49-F238E27FC236}">
                <a16:creationId xmlns:a16="http://schemas.microsoft.com/office/drawing/2014/main" id="{A70F6865-4F2B-4407-97D4-BD4203515D3B}"/>
              </a:ext>
            </a:extLst>
          </p:cNvPr>
          <p:cNvSpPr>
            <a:spLocks/>
          </p:cNvSpPr>
          <p:nvPr/>
        </p:nvSpPr>
        <p:spPr bwMode="auto">
          <a:xfrm>
            <a:off x="1817860" y="1239202"/>
            <a:ext cx="8654872" cy="5620641"/>
          </a:xfrm>
          <a:prstGeom prst="rect">
            <a:avLst/>
          </a:prstGeom>
          <a:solidFill>
            <a:srgbClr val="CCECFF"/>
          </a:solidFill>
          <a:ln>
            <a:noFill/>
          </a:ln>
          <a:effectLst>
            <a:outerShdw dist="35921" dir="2700000" algn="ctr" rotWithShape="0">
              <a:schemeClr val="bg2"/>
            </a:outerShdw>
          </a:effectLst>
        </p:spPr>
        <p:txBody>
          <a:bodyPr wrap="square">
            <a:spAutoFit/>
          </a:bodyPr>
          <a:lstStyle/>
          <a:p>
            <a:endParaRPr lang="fr-FR" sz="1633" b="1" i="1" dirty="0">
              <a:solidFill>
                <a:srgbClr val="000080"/>
              </a:solidFill>
              <a:latin typeface="Courier New" panose="02070309020205020404" pitchFamily="49" charset="0"/>
            </a:endParaRPr>
          </a:p>
          <a:p>
            <a:endParaRPr lang="fr-FR" sz="1633" b="1" i="1" dirty="0">
              <a:solidFill>
                <a:srgbClr val="000080"/>
              </a:solidFill>
              <a:latin typeface="Courier New" panose="02070309020205020404" pitchFamily="49" charset="0"/>
            </a:endParaRPr>
          </a:p>
          <a:p>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a</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"Mussab Zneika"</a:t>
            </a:r>
            <a:r>
              <a:rPr lang="fr-FR" sz="1633" dirty="0">
                <a:solidFill>
                  <a:srgbClr val="000000"/>
                </a:solidFill>
                <a:latin typeface="Courier New" panose="02070309020205020404" pitchFamily="49" charset="0"/>
              </a:rPr>
              <a:t> </a:t>
            </a:r>
          </a:p>
          <a:p>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b</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 Works at </a:t>
            </a:r>
            <a:r>
              <a:rPr lang="fr-FR" sz="1633" dirty="0" err="1">
                <a:solidFill>
                  <a:srgbClr val="808080"/>
                </a:solidFill>
                <a:latin typeface="Courier New" panose="02070309020205020404" pitchFamily="49" charset="0"/>
              </a:rPr>
              <a:t>cergy</a:t>
            </a:r>
            <a:r>
              <a:rPr lang="fr-FR" sz="1633" dirty="0">
                <a:solidFill>
                  <a:srgbClr val="808080"/>
                </a:solidFill>
                <a:latin typeface="Courier New" panose="02070309020205020404" pitchFamily="49" charset="0"/>
              </a:rPr>
              <a:t> </a:t>
            </a:r>
            <a:r>
              <a:rPr lang="fr-FR" sz="1633" dirty="0" err="1">
                <a:solidFill>
                  <a:srgbClr val="808080"/>
                </a:solidFill>
                <a:latin typeface="Courier New" panose="02070309020205020404" pitchFamily="49" charset="0"/>
              </a:rPr>
              <a:t>university</a:t>
            </a:r>
            <a:r>
              <a:rPr lang="fr-FR" sz="1633" dirty="0">
                <a:solidFill>
                  <a:srgbClr val="80808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ab</a:t>
            </a:r>
            <a:r>
              <a:rPr lang="fr-FR" sz="1633" b="1" dirty="0">
                <a:solidFill>
                  <a:srgbClr val="000000"/>
                </a:solidFill>
                <a:latin typeface="Courier New" panose="02070309020205020404" pitchFamily="49" charset="0"/>
              </a:rPr>
              <a:t>=</a:t>
            </a:r>
            <a:r>
              <a:rPr lang="fr-FR" sz="1633" dirty="0" err="1">
                <a:solidFill>
                  <a:srgbClr val="000000"/>
                </a:solidFill>
                <a:latin typeface="Courier New" panose="02070309020205020404" pitchFamily="49" charset="0"/>
              </a:rPr>
              <a:t>a.concat</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b</a:t>
            </a:r>
            <a:r>
              <a:rPr lang="fr-FR" sz="1633" b="1" dirty="0">
                <a:solidFill>
                  <a:srgbClr val="000000"/>
                </a:solidFill>
                <a:latin typeface="Courier New" panose="02070309020205020404" pitchFamily="49" charset="0"/>
              </a:rPr>
              <a:t>);</a:t>
            </a:r>
          </a:p>
          <a:p>
            <a:r>
              <a:rPr lang="fr-FR" sz="1633" dirty="0" err="1">
                <a:solidFill>
                  <a:srgbClr val="000000"/>
                </a:solidFill>
                <a:latin typeface="Courier New" panose="02070309020205020404" pitchFamily="49" charset="0"/>
              </a:rPr>
              <a:t>document.write</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ab</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"&lt;</a:t>
            </a:r>
            <a:r>
              <a:rPr lang="fr-FR" sz="1633" dirty="0" err="1">
                <a:solidFill>
                  <a:srgbClr val="808080"/>
                </a:solidFill>
                <a:latin typeface="Courier New" panose="02070309020205020404" pitchFamily="49" charset="0"/>
              </a:rPr>
              <a:t>br</a:t>
            </a:r>
            <a:r>
              <a:rPr lang="fr-FR" sz="1633" dirty="0">
                <a:solidFill>
                  <a:srgbClr val="808080"/>
                </a:solidFill>
                <a:latin typeface="Courier New" panose="02070309020205020404" pitchFamily="49" charset="0"/>
              </a:rPr>
              <a:t>&gt;"</a:t>
            </a:r>
            <a:r>
              <a:rPr lang="fr-FR" sz="1633" b="1" dirty="0">
                <a:solidFill>
                  <a:srgbClr val="000000"/>
                </a:solidFill>
                <a:latin typeface="Courier New" panose="02070309020205020404" pitchFamily="49" charset="0"/>
              </a:rPr>
              <a:t>);</a:t>
            </a:r>
            <a:r>
              <a:rPr lang="fr-FR" sz="1633" dirty="0">
                <a:solidFill>
                  <a:srgbClr val="008000"/>
                </a:solidFill>
                <a:latin typeface="Courier New" panose="02070309020205020404" pitchFamily="49" charset="0"/>
              </a:rPr>
              <a:t>// Mussab Zneika Works at </a:t>
            </a:r>
            <a:r>
              <a:rPr lang="fr-FR" sz="1633" dirty="0" err="1">
                <a:solidFill>
                  <a:srgbClr val="008000"/>
                </a:solidFill>
                <a:latin typeface="Courier New" panose="02070309020205020404" pitchFamily="49" charset="0"/>
              </a:rPr>
              <a:t>cergy</a:t>
            </a:r>
            <a:r>
              <a:rPr lang="fr-FR" sz="1633" dirty="0">
                <a:solidFill>
                  <a:srgbClr val="008000"/>
                </a:solidFill>
                <a:latin typeface="Courier New" panose="02070309020205020404" pitchFamily="49" charset="0"/>
              </a:rPr>
              <a:t> </a:t>
            </a:r>
            <a:r>
              <a:rPr lang="fr-FR" sz="1633" dirty="0" err="1">
                <a:solidFill>
                  <a:srgbClr val="008000"/>
                </a:solidFill>
                <a:latin typeface="Courier New" panose="02070309020205020404" pitchFamily="49" charset="0"/>
              </a:rPr>
              <a:t>university</a:t>
            </a:r>
            <a:r>
              <a:rPr lang="fr-FR" sz="1633" dirty="0">
                <a:solidFill>
                  <a:srgbClr val="008000"/>
                </a:solidFill>
                <a:latin typeface="Courier New" panose="02070309020205020404" pitchFamily="49" charset="0"/>
              </a:rPr>
              <a:t> </a:t>
            </a:r>
          </a:p>
          <a:p>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s</a:t>
            </a:r>
            <a:r>
              <a:rPr lang="fr-FR" sz="1633" b="1" dirty="0">
                <a:solidFill>
                  <a:srgbClr val="000000"/>
                </a:solidFill>
                <a:latin typeface="Courier New" panose="02070309020205020404" pitchFamily="49" charset="0"/>
              </a:rPr>
              <a:t>=</a:t>
            </a:r>
            <a:r>
              <a:rPr lang="fr-FR" sz="1633" dirty="0" err="1">
                <a:solidFill>
                  <a:srgbClr val="000000"/>
                </a:solidFill>
                <a:latin typeface="Courier New" panose="02070309020205020404" pitchFamily="49" charset="0"/>
              </a:rPr>
              <a:t>ab.split</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dirty="0" err="1">
                <a:solidFill>
                  <a:srgbClr val="000000"/>
                </a:solidFill>
                <a:latin typeface="Courier New" panose="02070309020205020404" pitchFamily="49" charset="0"/>
              </a:rPr>
              <a:t>document.write</a:t>
            </a:r>
            <a:r>
              <a:rPr lang="fr-FR" sz="1633" b="1" dirty="0">
                <a:solidFill>
                  <a:srgbClr val="000000"/>
                </a:solidFill>
                <a:latin typeface="Courier New" panose="02070309020205020404" pitchFamily="49" charset="0"/>
              </a:rPr>
              <a:t>(</a:t>
            </a:r>
            <a:r>
              <a:rPr lang="fr-FR" sz="1633" dirty="0" err="1">
                <a:solidFill>
                  <a:srgbClr val="000000"/>
                </a:solidFill>
                <a:latin typeface="Courier New" panose="02070309020205020404" pitchFamily="49" charset="0"/>
              </a:rPr>
              <a:t>s.length</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s</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"&lt;</a:t>
            </a:r>
            <a:r>
              <a:rPr lang="fr-FR" sz="1633" dirty="0" err="1">
                <a:solidFill>
                  <a:srgbClr val="808080"/>
                </a:solidFill>
                <a:latin typeface="Courier New" panose="02070309020205020404" pitchFamily="49" charset="0"/>
              </a:rPr>
              <a:t>br</a:t>
            </a:r>
            <a:r>
              <a:rPr lang="fr-FR" sz="1633" dirty="0">
                <a:solidFill>
                  <a:srgbClr val="808080"/>
                </a:solidFill>
                <a:latin typeface="Courier New" panose="02070309020205020404" pitchFamily="49" charset="0"/>
              </a:rPr>
              <a:t>&gt;"</a:t>
            </a:r>
            <a:r>
              <a:rPr lang="fr-FR" sz="1633" b="1" dirty="0">
                <a:solidFill>
                  <a:srgbClr val="000000"/>
                </a:solidFill>
                <a:latin typeface="Courier New" panose="02070309020205020404" pitchFamily="49" charset="0"/>
              </a:rPr>
              <a:t>);</a:t>
            </a:r>
            <a:r>
              <a:rPr lang="fr-FR" sz="1633" dirty="0">
                <a:solidFill>
                  <a:srgbClr val="008000"/>
                </a:solidFill>
                <a:latin typeface="Courier New" panose="02070309020205020404" pitchFamily="49" charset="0"/>
              </a:rPr>
              <a:t>// 6 </a:t>
            </a:r>
            <a:r>
              <a:rPr lang="fr-FR" sz="1633" dirty="0" err="1">
                <a:solidFill>
                  <a:srgbClr val="008000"/>
                </a:solidFill>
                <a:latin typeface="Courier New" panose="02070309020205020404" pitchFamily="49" charset="0"/>
              </a:rPr>
              <a:t>Mussab,Zneika,Works,at,cergy,university</a:t>
            </a:r>
            <a:r>
              <a:rPr lang="fr-FR" sz="1633" dirty="0">
                <a:solidFill>
                  <a:srgbClr val="000000"/>
                </a:solidFill>
                <a:latin typeface="Courier New" panose="02070309020205020404" pitchFamily="49" charset="0"/>
              </a:rPr>
              <a:t> </a:t>
            </a:r>
          </a:p>
          <a:p>
            <a:endParaRPr lang="fr-FR" sz="1633" b="1" i="1" dirty="0">
              <a:solidFill>
                <a:srgbClr val="000000"/>
              </a:solidFill>
              <a:latin typeface="Courier New" panose="02070309020205020404" pitchFamily="49" charset="0"/>
            </a:endParaRPr>
          </a:p>
          <a:p>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a:t>
            </a:r>
            <a:r>
              <a:rPr lang="fr-FR" sz="1633" dirty="0" err="1">
                <a:solidFill>
                  <a:srgbClr val="000000"/>
                </a:solidFill>
                <a:latin typeface="Courier New" panose="02070309020205020404" pitchFamily="49" charset="0"/>
              </a:rPr>
              <a:t>ua</a:t>
            </a:r>
            <a:r>
              <a:rPr lang="fr-FR" sz="1633" b="1" dirty="0">
                <a:solidFill>
                  <a:srgbClr val="000000"/>
                </a:solidFill>
                <a:latin typeface="Courier New" panose="02070309020205020404" pitchFamily="49" charset="0"/>
              </a:rPr>
              <a:t>=</a:t>
            </a:r>
            <a:r>
              <a:rPr lang="fr-FR" sz="1633" dirty="0" err="1">
                <a:solidFill>
                  <a:srgbClr val="000000"/>
                </a:solidFill>
                <a:latin typeface="Courier New" panose="02070309020205020404" pitchFamily="49" charset="0"/>
              </a:rPr>
              <a:t>a.toUpperCase</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dirty="0" err="1">
                <a:solidFill>
                  <a:srgbClr val="000000"/>
                </a:solidFill>
                <a:latin typeface="Courier New" panose="02070309020205020404" pitchFamily="49" charset="0"/>
              </a:rPr>
              <a:t>document.write</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a</a:t>
            </a:r>
            <a:r>
              <a:rPr lang="fr-FR" sz="1633" b="1" dirty="0">
                <a:solidFill>
                  <a:srgbClr val="000000"/>
                </a:solidFill>
                <a:latin typeface="Courier New" panose="02070309020205020404" pitchFamily="49" charset="0"/>
              </a:rPr>
              <a:t>+</a:t>
            </a:r>
            <a:r>
              <a:rPr lang="fr-FR" sz="1633" dirty="0">
                <a:solidFill>
                  <a:srgbClr val="808080"/>
                </a:solidFill>
                <a:latin typeface="Courier New" panose="02070309020205020404" pitchFamily="49" charset="0"/>
              </a:rPr>
              <a:t>" "</a:t>
            </a:r>
            <a:r>
              <a:rPr lang="fr-FR" sz="1633" b="1" dirty="0">
                <a:solidFill>
                  <a:srgbClr val="000000"/>
                </a:solidFill>
                <a:latin typeface="Courier New" panose="02070309020205020404" pitchFamily="49" charset="0"/>
              </a:rPr>
              <a:t>+</a:t>
            </a:r>
            <a:r>
              <a:rPr lang="fr-FR" sz="1633" dirty="0" err="1">
                <a:solidFill>
                  <a:srgbClr val="000000"/>
                </a:solidFill>
                <a:latin typeface="Courier New" panose="02070309020205020404" pitchFamily="49" charset="0"/>
              </a:rPr>
              <a:t>ua</a:t>
            </a:r>
            <a:r>
              <a:rPr lang="fr-FR" sz="1633" b="1" dirty="0">
                <a:solidFill>
                  <a:srgbClr val="000000"/>
                </a:solidFill>
                <a:latin typeface="Courier New" panose="02070309020205020404" pitchFamily="49" charset="0"/>
              </a:rPr>
              <a:t>);</a:t>
            </a:r>
            <a:r>
              <a:rPr lang="fr-FR" sz="1633" dirty="0">
                <a:solidFill>
                  <a:srgbClr val="008000"/>
                </a:solidFill>
                <a:latin typeface="Courier New" panose="02070309020205020404" pitchFamily="49" charset="0"/>
              </a:rPr>
              <a:t>// Mussab Zneika MUSSAB ZNEIKA</a:t>
            </a:r>
          </a:p>
          <a:p>
            <a:endParaRPr lang="fr-FR" sz="1633" dirty="0">
              <a:solidFill>
                <a:srgbClr val="008000"/>
              </a:solidFill>
              <a:latin typeface="Courier New" panose="02070309020205020404" pitchFamily="49" charset="0"/>
            </a:endParaRPr>
          </a:p>
          <a:p>
            <a:r>
              <a:rPr lang="fr-FR" sz="1633" dirty="0" err="1">
                <a:solidFill>
                  <a:srgbClr val="000000"/>
                </a:solidFill>
                <a:latin typeface="Courier New" panose="02070309020205020404" pitchFamily="49" charset="0"/>
              </a:rPr>
              <a:t>document.write</a:t>
            </a:r>
            <a:r>
              <a:rPr lang="fr-FR" sz="1633" b="1" dirty="0">
                <a:solidFill>
                  <a:srgbClr val="000000"/>
                </a:solidFill>
                <a:latin typeface="Courier New" panose="02070309020205020404" pitchFamily="49" charset="0"/>
              </a:rPr>
              <a:t>(</a:t>
            </a:r>
            <a:r>
              <a:rPr lang="fr-FR" sz="1633" dirty="0" err="1">
                <a:solidFill>
                  <a:srgbClr val="000000"/>
                </a:solidFill>
                <a:latin typeface="Courier New" panose="02070309020205020404" pitchFamily="49" charset="0"/>
              </a:rPr>
              <a:t>b.length</a:t>
            </a:r>
            <a:r>
              <a:rPr lang="fr-FR" sz="1633" b="1" dirty="0">
                <a:solidFill>
                  <a:srgbClr val="000000"/>
                </a:solidFill>
                <a:latin typeface="Courier New" panose="02070309020205020404" pitchFamily="49" charset="0"/>
              </a:rPr>
              <a:t>);</a:t>
            </a:r>
            <a:r>
              <a:rPr lang="fr-FR" sz="1633" dirty="0">
                <a:solidFill>
                  <a:srgbClr val="008000"/>
                </a:solidFill>
                <a:latin typeface="Courier New" panose="02070309020205020404" pitchFamily="49" charset="0"/>
              </a:rPr>
              <a:t>//26</a:t>
            </a:r>
          </a:p>
          <a:p>
            <a:endParaRPr lang="fr-FR" sz="1633" dirty="0">
              <a:solidFill>
                <a:srgbClr val="008000"/>
              </a:solidFill>
              <a:latin typeface="Courier New" panose="02070309020205020404" pitchFamily="49" charset="0"/>
            </a:endParaRPr>
          </a:p>
          <a:p>
            <a:endParaRPr lang="fr-FR" sz="1633" dirty="0">
              <a:solidFill>
                <a:srgbClr val="008000"/>
              </a:solidFill>
              <a:latin typeface="Courier New" panose="02070309020205020404" pitchFamily="49" charset="0"/>
            </a:endParaRPr>
          </a:p>
          <a:p>
            <a:r>
              <a:rPr lang="fr-FR" sz="1633" b="1" i="1" dirty="0">
                <a:solidFill>
                  <a:srgbClr val="000080"/>
                </a:solidFill>
                <a:latin typeface="Courier New" panose="02070309020205020404" pitchFamily="49" charset="0"/>
              </a:rPr>
              <a:t>var</a:t>
            </a:r>
            <a:r>
              <a:rPr lang="fr-FR" sz="1633" dirty="0">
                <a:solidFill>
                  <a:srgbClr val="000000"/>
                </a:solidFill>
                <a:latin typeface="Courier New" panose="02070309020205020404" pitchFamily="49" charset="0"/>
              </a:rPr>
              <a:t> x</a:t>
            </a:r>
            <a:r>
              <a:rPr lang="fr-FR" sz="1633" b="1" dirty="0">
                <a:solidFill>
                  <a:srgbClr val="000000"/>
                </a:solidFill>
                <a:latin typeface="Courier New" panose="02070309020205020404" pitchFamily="49" charset="0"/>
              </a:rPr>
              <a:t>=</a:t>
            </a:r>
            <a:r>
              <a:rPr lang="fr-FR" sz="1633" dirty="0" err="1">
                <a:solidFill>
                  <a:srgbClr val="000000"/>
                </a:solidFill>
                <a:latin typeface="Courier New" panose="02070309020205020404" pitchFamily="49" charset="0"/>
              </a:rPr>
              <a:t>a.charAt</a:t>
            </a:r>
            <a:r>
              <a:rPr lang="fr-FR" sz="1633" b="1" dirty="0">
                <a:solidFill>
                  <a:srgbClr val="000000"/>
                </a:solidFill>
                <a:latin typeface="Courier New" panose="02070309020205020404" pitchFamily="49" charset="0"/>
              </a:rPr>
              <a:t>(</a:t>
            </a:r>
            <a:r>
              <a:rPr lang="fr-FR" sz="1633" dirty="0">
                <a:solidFill>
                  <a:srgbClr val="FF0000"/>
                </a:solidFill>
                <a:latin typeface="Courier New" panose="02070309020205020404" pitchFamily="49" charset="0"/>
              </a:rPr>
              <a:t>1</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 </a:t>
            </a:r>
          </a:p>
          <a:p>
            <a:r>
              <a:rPr lang="fr-FR" sz="1633" dirty="0" err="1">
                <a:solidFill>
                  <a:srgbClr val="000000"/>
                </a:solidFill>
                <a:latin typeface="Courier New" panose="02070309020205020404" pitchFamily="49" charset="0"/>
              </a:rPr>
              <a:t>document.write</a:t>
            </a:r>
            <a:r>
              <a:rPr lang="fr-FR" sz="1633" b="1" dirty="0">
                <a:solidFill>
                  <a:srgbClr val="000000"/>
                </a:solidFill>
                <a:latin typeface="Courier New" panose="02070309020205020404" pitchFamily="49" charset="0"/>
              </a:rPr>
              <a:t>(</a:t>
            </a:r>
            <a:r>
              <a:rPr lang="fr-FR" sz="1633" dirty="0">
                <a:solidFill>
                  <a:srgbClr val="000000"/>
                </a:solidFill>
                <a:latin typeface="Courier New" panose="02070309020205020404" pitchFamily="49" charset="0"/>
              </a:rPr>
              <a:t>x</a:t>
            </a:r>
            <a:r>
              <a:rPr lang="fr-FR" sz="1633" b="1">
                <a:solidFill>
                  <a:srgbClr val="000000"/>
                </a:solidFill>
                <a:latin typeface="Courier New" panose="02070309020205020404" pitchFamily="49" charset="0"/>
              </a:rPr>
              <a:t>);</a:t>
            </a:r>
            <a:r>
              <a:rPr lang="fr-FR" sz="1633">
                <a:solidFill>
                  <a:srgbClr val="008000"/>
                </a:solidFill>
                <a:latin typeface="Courier New" panose="02070309020205020404" pitchFamily="49" charset="0"/>
              </a:rPr>
              <a:t> // u</a:t>
            </a:r>
            <a:endParaRPr lang="fr-FR" sz="1633" dirty="0"/>
          </a:p>
          <a:p>
            <a:endParaRPr lang="fr-FR" sz="1633" dirty="0">
              <a:solidFill>
                <a:srgbClr val="008000"/>
              </a:solidFill>
              <a:latin typeface="Courier New" panose="02070309020205020404" pitchFamily="49" charset="0"/>
            </a:endParaRPr>
          </a:p>
          <a:p>
            <a:endParaRPr lang="fr-FR" sz="1633" dirty="0">
              <a:solidFill>
                <a:srgbClr val="008000"/>
              </a:solidFill>
              <a:latin typeface="Courier New" panose="02070309020205020404" pitchFamily="49" charset="0"/>
            </a:endParaRPr>
          </a:p>
          <a:p>
            <a:endParaRPr lang="fr-FR" sz="1633" dirty="0">
              <a:solidFill>
                <a:srgbClr val="008000"/>
              </a:solidFill>
              <a:latin typeface="Courier New" panose="02070309020205020404" pitchFamily="49" charset="0"/>
            </a:endParaRPr>
          </a:p>
          <a:p>
            <a:r>
              <a:rPr lang="fr-FR" sz="1633" dirty="0">
                <a:solidFill>
                  <a:srgbClr val="008000"/>
                </a:solidFill>
                <a:latin typeface="Courier New" panose="02070309020205020404" pitchFamily="49" charset="0"/>
              </a:rPr>
              <a:t> </a:t>
            </a:r>
            <a:endParaRPr lang="fr-FR" sz="1633" dirty="0"/>
          </a:p>
        </p:txBody>
      </p:sp>
      <p:sp>
        <p:nvSpPr>
          <p:cNvPr id="8" name="Text Box 6">
            <a:extLst>
              <a:ext uri="{FF2B5EF4-FFF2-40B4-BE49-F238E27FC236}">
                <a16:creationId xmlns:a16="http://schemas.microsoft.com/office/drawing/2014/main" id="{AFCCA0DF-B384-4E1E-BB32-F974E380A911}"/>
              </a:ext>
            </a:extLst>
          </p:cNvPr>
          <p:cNvSpPr>
            <a:spLocks/>
          </p:cNvSpPr>
          <p:nvPr/>
        </p:nvSpPr>
        <p:spPr bwMode="auto">
          <a:xfrm>
            <a:off x="9050183" y="1216954"/>
            <a:ext cx="1510170" cy="371512"/>
          </a:xfrm>
          <a:prstGeom prst="rect">
            <a:avLst/>
          </a:prstGeom>
          <a:noFill/>
          <a:ln w="9525">
            <a:solidFill>
              <a:schemeClr val="tx1"/>
            </a:solidFill>
            <a:miter lim="800000"/>
            <a:headEnd/>
            <a:tailEnd/>
          </a:ln>
        </p:spPr>
        <p:txBody>
          <a:bodyPr wrap="square">
            <a:spAutoFit/>
          </a:bodyPr>
          <a:lstStyle/>
          <a:p>
            <a:pPr>
              <a:defRPr/>
            </a:pPr>
            <a:r>
              <a:rPr lang="fr-FR" sz="1814" dirty="0" err="1">
                <a:solidFill>
                  <a:schemeClr val="accent2"/>
                </a:solidFill>
              </a:rPr>
              <a:t>javaScript</a:t>
            </a:r>
            <a:endParaRPr sz="1633" dirty="0">
              <a:solidFill>
                <a:schemeClr val="accent2"/>
              </a:solidFill>
            </a:endParaRPr>
          </a:p>
        </p:txBody>
      </p:sp>
    </p:spTree>
    <p:extLst>
      <p:ext uri="{BB962C8B-B14F-4D97-AF65-F5344CB8AC3E}">
        <p14:creationId xmlns:p14="http://schemas.microsoft.com/office/powerpoint/2010/main" val="26824041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1752600" y="685800"/>
          <a:ext cx="8267700" cy="4581378"/>
        </p:xfrm>
        <a:graphic>
          <a:graphicData uri="http://schemas.openxmlformats.org/drawingml/2006/table">
            <a:tbl>
              <a:tblPr firstRow="1" bandRow="1">
                <a:tableStyleId>{F5AB1C69-6EDB-4FF4-983F-18BD219EF322}</a:tableStyleId>
              </a:tblPr>
              <a:tblGrid>
                <a:gridCol w="8267700">
                  <a:extLst>
                    <a:ext uri="{9D8B030D-6E8A-4147-A177-3AD203B41FA5}">
                      <a16:colId xmlns:a16="http://schemas.microsoft.com/office/drawing/2014/main" val="20000"/>
                    </a:ext>
                  </a:extLst>
                </a:gridCol>
              </a:tblGrid>
              <a:tr h="5275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dirty="0">
                          <a:solidFill>
                            <a:schemeClr val="tx1"/>
                          </a:solidFill>
                        </a:rPr>
                        <a:t>Document</a:t>
                      </a:r>
                      <a:endParaRPr lang="en-US" sz="2400" b="1" i="0" kern="1200" dirty="0">
                        <a:solidFill>
                          <a:schemeClr val="tx1"/>
                        </a:solidFill>
                        <a:effectLst/>
                        <a:latin typeface="+mn-lt"/>
                        <a:ea typeface="+mn-ea"/>
                        <a:cs typeface="+mn-cs"/>
                      </a:endParaRPr>
                    </a:p>
                  </a:txBody>
                  <a:tcPr>
                    <a:solidFill>
                      <a:schemeClr val="accent5">
                        <a:lumMod val="40000"/>
                        <a:lumOff val="60000"/>
                      </a:schemeClr>
                    </a:solidFill>
                  </a:tcPr>
                </a:tc>
                <a:extLst>
                  <a:ext uri="{0D108BD9-81ED-4DB2-BD59-A6C34878D82A}">
                    <a16:rowId xmlns:a16="http://schemas.microsoft.com/office/drawing/2014/main" val="10000"/>
                  </a:ext>
                </a:extLst>
              </a:tr>
              <a:tr h="4045519">
                <a:tc>
                  <a:txBody>
                    <a:bodyPr/>
                    <a:lstStyle/>
                    <a:p>
                      <a:pPr marL="342900" marR="0" indent="-342900" algn="l" defTabSz="914400" rtl="0" eaLnBrk="1" fontAlgn="auto" latinLnBrk="0" hangingPunct="1">
                        <a:lnSpc>
                          <a:spcPct val="100000"/>
                        </a:lnSpc>
                        <a:spcBef>
                          <a:spcPts val="0"/>
                        </a:spcBef>
                        <a:spcAft>
                          <a:spcPts val="0"/>
                        </a:spcAft>
                        <a:buClr>
                          <a:schemeClr val="tx2"/>
                        </a:buClr>
                        <a:buSzTx/>
                        <a:buFont typeface="Symbol" panose="05050102010706020507" pitchFamily="18" charset="2"/>
                        <a:buChar char="·"/>
                        <a:tabLst/>
                        <a:defRPr/>
                      </a:pPr>
                      <a:r>
                        <a:rPr lang="fr-FR" sz="2000" b="1" dirty="0"/>
                        <a:t>Document</a:t>
                      </a:r>
                      <a:r>
                        <a:rPr lang="fr-FR" sz="2000" dirty="0"/>
                        <a:t> représente n'importe quelle page Web chargée dans le navigateur </a:t>
                      </a:r>
                      <a:endParaRPr lang="fr-FR" sz="2000" b="1" dirty="0"/>
                    </a:p>
                    <a:p>
                      <a:pPr marL="342900" marR="0" indent="-342900" algn="l" defTabSz="914400" rtl="0" eaLnBrk="1" fontAlgn="auto" latinLnBrk="0" hangingPunct="1">
                        <a:lnSpc>
                          <a:spcPct val="100000"/>
                        </a:lnSpc>
                        <a:spcBef>
                          <a:spcPts val="0"/>
                        </a:spcBef>
                        <a:spcAft>
                          <a:spcPts val="0"/>
                        </a:spcAft>
                        <a:buClr>
                          <a:schemeClr val="tx2"/>
                        </a:buClr>
                        <a:buSzTx/>
                        <a:buFont typeface="Symbol" panose="05050102010706020507" pitchFamily="18" charset="2"/>
                        <a:buChar char="·"/>
                        <a:tabLst/>
                        <a:defRPr/>
                      </a:pPr>
                      <a:r>
                        <a:rPr lang="fr-FR" sz="2000" b="1" dirty="0"/>
                        <a:t>Propriétés :</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fr-FR" sz="2000" b="0" dirty="0"/>
                        <a:t>applets, </a:t>
                      </a:r>
                      <a:r>
                        <a:rPr lang="fr-FR" sz="2000" b="0" dirty="0" err="1"/>
                        <a:t>forms</a:t>
                      </a:r>
                      <a:r>
                        <a:rPr lang="fr-FR" sz="2000" b="0" dirty="0"/>
                        <a:t>, images, links : retourne les collection d'applets java, </a:t>
                      </a:r>
                      <a:r>
                        <a:rPr lang="fr-FR" sz="2000" b="1" dirty="0"/>
                        <a:t>formulaires</a:t>
                      </a:r>
                      <a:r>
                        <a:rPr lang="fr-FR" sz="2000" b="0" dirty="0"/>
                        <a:t>… présente dans le document</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fr-FR" sz="2000" b="1" dirty="0"/>
                        <a:t>cookie</a:t>
                      </a:r>
                      <a:r>
                        <a:rPr lang="fr-FR" sz="2000" b="0" dirty="0"/>
                        <a:t> : permet de stocker un cookie</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fr-FR" sz="2000" b="1" dirty="0" err="1"/>
                        <a:t>referrer</a:t>
                      </a:r>
                      <a:r>
                        <a:rPr lang="fr-FR" sz="2000" b="0" dirty="0"/>
                        <a:t> : indique l'adresse de la page précédente</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fr-FR" sz="2000" b="1" dirty="0" err="1"/>
                        <a:t>title</a:t>
                      </a:r>
                      <a:r>
                        <a:rPr lang="fr-FR" sz="2000" b="0" dirty="0"/>
                        <a:t> : indique le titre du document</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fr-FR" sz="2000" b="1" dirty="0" err="1"/>
                        <a:t>bgColor</a:t>
                      </a:r>
                      <a:r>
                        <a:rPr lang="fr-FR" sz="2000" b="0" dirty="0"/>
                        <a:t> </a:t>
                      </a:r>
                      <a:r>
                        <a:rPr lang="fr-FR" sz="2000" b="0" baseline="0" dirty="0"/>
                        <a:t> </a:t>
                      </a:r>
                      <a:r>
                        <a:rPr lang="fr-FR" sz="2000" b="0" dirty="0"/>
                        <a:t>indique  la couleur d'arrière-plan du document courant.</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fr-FR" sz="2000" b="1" kern="1200" dirty="0" err="1">
                          <a:solidFill>
                            <a:schemeClr val="dk1"/>
                          </a:solidFill>
                          <a:latin typeface="+mn-lt"/>
                          <a:ea typeface="+mn-ea"/>
                          <a:cs typeface="+mn-cs"/>
                        </a:rPr>
                        <a:t>fgColor</a:t>
                      </a:r>
                      <a:r>
                        <a:rPr lang="fr-FR" sz="2000" b="1" kern="1200" baseline="0" dirty="0">
                          <a:solidFill>
                            <a:schemeClr val="dk1"/>
                          </a:solidFill>
                          <a:latin typeface="+mn-lt"/>
                          <a:ea typeface="+mn-ea"/>
                          <a:cs typeface="+mn-cs"/>
                        </a:rPr>
                        <a:t>  </a:t>
                      </a:r>
                      <a:r>
                        <a:rPr lang="fr-FR" sz="2000" b="0" dirty="0"/>
                        <a:t>indique  </a:t>
                      </a:r>
                      <a:r>
                        <a:rPr lang="fr-FR" sz="2000" dirty="0"/>
                        <a:t>la couleur du texte du document courant.</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fr-FR" sz="2000" b="1" kern="1200" dirty="0" err="1">
                          <a:solidFill>
                            <a:schemeClr val="dk1"/>
                          </a:solidFill>
                          <a:latin typeface="+mn-lt"/>
                          <a:ea typeface="+mn-ea"/>
                          <a:cs typeface="+mn-cs"/>
                        </a:rPr>
                        <a:t>title</a:t>
                      </a:r>
                      <a:r>
                        <a:rPr lang="fr-FR" sz="2000" dirty="0"/>
                        <a:t> Définit ou renvoie le titre du document</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fr-FR" sz="2000" b="1" kern="1200" dirty="0">
                          <a:solidFill>
                            <a:schemeClr val="dk1"/>
                          </a:solidFill>
                          <a:latin typeface="+mn-lt"/>
                          <a:ea typeface="+mn-ea"/>
                          <a:cs typeface="+mn-cs"/>
                        </a:rPr>
                        <a:t>URL</a:t>
                      </a:r>
                      <a:r>
                        <a:rPr lang="fr-FR" sz="2000" dirty="0"/>
                        <a:t> Renvoie l'URL complète du document HTML </a:t>
                      </a:r>
                    </a:p>
                  </a:txBody>
                  <a:tcPr>
                    <a:solidFill>
                      <a:schemeClr val="bg1"/>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12496800" y="3657601"/>
            <a:ext cx="4572000" cy="369332"/>
          </a:xfrm>
          <a:prstGeom prst="rect">
            <a:avLst/>
          </a:prstGeom>
        </p:spPr>
        <p:txBody>
          <a:bodyPr>
            <a:spAutoFit/>
          </a:bodyPr>
          <a:lstStyle/>
          <a:p>
            <a:endParaRPr lang="en-US" dirty="0"/>
          </a:p>
        </p:txBody>
      </p:sp>
      <p:sp>
        <p:nvSpPr>
          <p:cNvPr id="10" name="TextBox 9">
            <a:extLst>
              <a:ext uri="{FF2B5EF4-FFF2-40B4-BE49-F238E27FC236}">
                <a16:creationId xmlns:a16="http://schemas.microsoft.com/office/drawing/2014/main" id="{610DA563-0ED2-41C3-9006-ED4205F6AFBE}"/>
              </a:ext>
            </a:extLst>
          </p:cNvPr>
          <p:cNvSpPr txBox="1"/>
          <p:nvPr/>
        </p:nvSpPr>
        <p:spPr>
          <a:xfrm>
            <a:off x="1752600" y="99460"/>
            <a:ext cx="7014913" cy="594906"/>
          </a:xfrm>
          <a:prstGeom prst="rect">
            <a:avLst/>
          </a:prstGeom>
          <a:noFill/>
        </p:spPr>
        <p:txBody>
          <a:bodyPr wrap="square">
            <a:spAutoFit/>
          </a:bodyPr>
          <a:lstStyle/>
          <a:p>
            <a:r>
              <a:rPr lang="en-US" sz="3266" b="1" dirty="0">
                <a:solidFill>
                  <a:schemeClr val="bg1">
                    <a:lumMod val="65000"/>
                  </a:schemeClr>
                </a:solidFill>
                <a:latin typeface="Times New Roman" panose="02020603050405020304" pitchFamily="18" charset="0"/>
                <a:cs typeface="Times New Roman" panose="02020603050405020304" pitchFamily="18" charset="0"/>
              </a:rPr>
              <a:t>Objects : Document</a:t>
            </a:r>
          </a:p>
        </p:txBody>
      </p:sp>
      <p:sp>
        <p:nvSpPr>
          <p:cNvPr id="12" name="TextBox 11">
            <a:extLst>
              <a:ext uri="{FF2B5EF4-FFF2-40B4-BE49-F238E27FC236}">
                <a16:creationId xmlns:a16="http://schemas.microsoft.com/office/drawing/2014/main" id="{8A0EBDC9-0030-4C1B-9AA6-69C9B978E4FA}"/>
              </a:ext>
            </a:extLst>
          </p:cNvPr>
          <p:cNvSpPr txBox="1"/>
          <p:nvPr/>
        </p:nvSpPr>
        <p:spPr>
          <a:xfrm>
            <a:off x="2530178" y="5448950"/>
            <a:ext cx="7014913" cy="1264962"/>
          </a:xfrm>
          <a:prstGeom prst="rect">
            <a:avLst/>
          </a:prstGeom>
          <a:noFill/>
        </p:spPr>
        <p:txBody>
          <a:bodyPr wrap="square">
            <a:spAutoFit/>
          </a:bodyPr>
          <a:lstStyle/>
          <a:p>
            <a:r>
              <a:rPr lang="en-US" sz="1270" dirty="0">
                <a:solidFill>
                  <a:schemeClr val="accent1"/>
                </a:solidFill>
              </a:rPr>
              <a:t>&lt;</a:t>
            </a:r>
            <a:r>
              <a:rPr lang="en-US" sz="1270" dirty="0" err="1">
                <a:solidFill>
                  <a:schemeClr val="accent1"/>
                </a:solidFill>
              </a:rPr>
              <a:t>img</a:t>
            </a:r>
            <a:r>
              <a:rPr lang="en-US" sz="1270" dirty="0">
                <a:solidFill>
                  <a:schemeClr val="accent1"/>
                </a:solidFill>
              </a:rPr>
              <a:t> </a:t>
            </a:r>
            <a:r>
              <a:rPr lang="en-US" sz="1270" dirty="0" err="1">
                <a:solidFill>
                  <a:schemeClr val="accent1"/>
                </a:solidFill>
              </a:rPr>
              <a:t>src</a:t>
            </a:r>
            <a:r>
              <a:rPr lang="en-US" sz="1270" dirty="0">
                <a:solidFill>
                  <a:schemeClr val="accent1"/>
                </a:solidFill>
              </a:rPr>
              <a:t>="index.jpg"&gt;&lt;/</a:t>
            </a:r>
            <a:r>
              <a:rPr lang="en-US" sz="1270" dirty="0" err="1">
                <a:solidFill>
                  <a:schemeClr val="accent1"/>
                </a:solidFill>
              </a:rPr>
              <a:t>img</a:t>
            </a:r>
            <a:r>
              <a:rPr lang="en-US" sz="1270" dirty="0">
                <a:solidFill>
                  <a:schemeClr val="accent1"/>
                </a:solidFill>
              </a:rPr>
              <a:t>&gt;</a:t>
            </a:r>
          </a:p>
          <a:p>
            <a:r>
              <a:rPr lang="en-US" sz="1270" dirty="0">
                <a:solidFill>
                  <a:schemeClr val="accent1"/>
                </a:solidFill>
              </a:rPr>
              <a:t>&lt;</a:t>
            </a:r>
            <a:r>
              <a:rPr lang="en-US" sz="1270" dirty="0" err="1">
                <a:solidFill>
                  <a:schemeClr val="accent1"/>
                </a:solidFill>
              </a:rPr>
              <a:t>img</a:t>
            </a:r>
            <a:r>
              <a:rPr lang="en-US" sz="1270" dirty="0">
                <a:solidFill>
                  <a:schemeClr val="accent1"/>
                </a:solidFill>
              </a:rPr>
              <a:t> </a:t>
            </a:r>
            <a:r>
              <a:rPr lang="en-US" sz="1270" dirty="0" err="1">
                <a:solidFill>
                  <a:schemeClr val="accent1"/>
                </a:solidFill>
              </a:rPr>
              <a:t>src</a:t>
            </a:r>
            <a:r>
              <a:rPr lang="en-US" sz="1270" dirty="0">
                <a:solidFill>
                  <a:schemeClr val="accent1"/>
                </a:solidFill>
              </a:rPr>
              <a:t> ="index.jpg"&gt;Google&lt;/</a:t>
            </a:r>
            <a:r>
              <a:rPr lang="en-US" sz="1270" dirty="0" err="1">
                <a:solidFill>
                  <a:schemeClr val="accent1"/>
                </a:solidFill>
              </a:rPr>
              <a:t>img</a:t>
            </a:r>
            <a:r>
              <a:rPr lang="en-US" sz="1270" dirty="0">
                <a:solidFill>
                  <a:schemeClr val="accent1"/>
                </a:solidFill>
              </a:rPr>
              <a:t>&gt;</a:t>
            </a:r>
          </a:p>
          <a:p>
            <a:r>
              <a:rPr lang="en-US" sz="1270" dirty="0">
                <a:solidFill>
                  <a:schemeClr val="accent1"/>
                </a:solidFill>
              </a:rPr>
              <a:t>&lt;script type="text/</a:t>
            </a:r>
            <a:r>
              <a:rPr lang="en-US" sz="1270" dirty="0" err="1">
                <a:solidFill>
                  <a:schemeClr val="accent1"/>
                </a:solidFill>
              </a:rPr>
              <a:t>javascript</a:t>
            </a:r>
            <a:r>
              <a:rPr lang="en-US" sz="1270" dirty="0">
                <a:solidFill>
                  <a:schemeClr val="accent1"/>
                </a:solidFill>
              </a:rPr>
              <a:t>"&gt;</a:t>
            </a:r>
          </a:p>
          <a:p>
            <a:r>
              <a:rPr lang="en-US" sz="1270" dirty="0">
                <a:solidFill>
                  <a:schemeClr val="accent1"/>
                </a:solidFill>
              </a:rPr>
              <a:t>alert(</a:t>
            </a:r>
            <a:r>
              <a:rPr lang="en-US" sz="1270" dirty="0" err="1">
                <a:solidFill>
                  <a:schemeClr val="accent1"/>
                </a:solidFill>
              </a:rPr>
              <a:t>document.title</a:t>
            </a:r>
            <a:r>
              <a:rPr lang="en-US" sz="1270" dirty="0">
                <a:solidFill>
                  <a:schemeClr val="accent1"/>
                </a:solidFill>
              </a:rPr>
              <a:t>);</a:t>
            </a:r>
          </a:p>
          <a:p>
            <a:r>
              <a:rPr lang="en-US" sz="1270" dirty="0">
                <a:solidFill>
                  <a:schemeClr val="accent1"/>
                </a:solidFill>
              </a:rPr>
              <a:t>for(var </a:t>
            </a:r>
            <a:r>
              <a:rPr lang="en-US" sz="1270" dirty="0" err="1">
                <a:solidFill>
                  <a:schemeClr val="accent1"/>
                </a:solidFill>
              </a:rPr>
              <a:t>i</a:t>
            </a:r>
            <a:r>
              <a:rPr lang="en-US" sz="1270" dirty="0">
                <a:solidFill>
                  <a:schemeClr val="accent1"/>
                </a:solidFill>
              </a:rPr>
              <a:t>=0; </a:t>
            </a:r>
            <a:r>
              <a:rPr lang="en-US" sz="1270" dirty="0" err="1">
                <a:solidFill>
                  <a:schemeClr val="accent1"/>
                </a:solidFill>
              </a:rPr>
              <a:t>i</a:t>
            </a:r>
            <a:r>
              <a:rPr lang="en-US" sz="1270" dirty="0">
                <a:solidFill>
                  <a:schemeClr val="accent1"/>
                </a:solidFill>
              </a:rPr>
              <a:t> &lt; </a:t>
            </a:r>
            <a:r>
              <a:rPr lang="en-US" sz="1270" dirty="0" err="1">
                <a:solidFill>
                  <a:schemeClr val="accent1"/>
                </a:solidFill>
              </a:rPr>
              <a:t>document.images.length</a:t>
            </a:r>
            <a:r>
              <a:rPr lang="en-US" sz="1270" dirty="0">
                <a:solidFill>
                  <a:schemeClr val="accent1"/>
                </a:solidFill>
              </a:rPr>
              <a:t>; ++</a:t>
            </a:r>
            <a:r>
              <a:rPr lang="en-US" sz="1270" dirty="0" err="1">
                <a:solidFill>
                  <a:schemeClr val="accent1"/>
                </a:solidFill>
              </a:rPr>
              <a:t>i</a:t>
            </a:r>
            <a:r>
              <a:rPr lang="en-US" sz="1270" dirty="0">
                <a:solidFill>
                  <a:schemeClr val="accent1"/>
                </a:solidFill>
              </a:rPr>
              <a:t>) alert("&lt;</a:t>
            </a:r>
            <a:r>
              <a:rPr lang="en-US" sz="1270" dirty="0" err="1">
                <a:solidFill>
                  <a:schemeClr val="accent1"/>
                </a:solidFill>
              </a:rPr>
              <a:t>br</a:t>
            </a:r>
            <a:r>
              <a:rPr lang="en-US" sz="1270" dirty="0">
                <a:solidFill>
                  <a:schemeClr val="accent1"/>
                </a:solidFill>
              </a:rPr>
              <a:t>&gt;" + </a:t>
            </a:r>
            <a:r>
              <a:rPr lang="en-US" sz="1270" dirty="0" err="1">
                <a:solidFill>
                  <a:schemeClr val="accent1"/>
                </a:solidFill>
              </a:rPr>
              <a:t>document.images</a:t>
            </a:r>
            <a:r>
              <a:rPr lang="en-US" sz="1270" dirty="0">
                <a:solidFill>
                  <a:schemeClr val="accent1"/>
                </a:solidFill>
              </a:rPr>
              <a:t>[</a:t>
            </a:r>
            <a:r>
              <a:rPr lang="en-US" sz="1270" dirty="0" err="1">
                <a:solidFill>
                  <a:schemeClr val="accent1"/>
                </a:solidFill>
              </a:rPr>
              <a:t>i</a:t>
            </a:r>
            <a:r>
              <a:rPr lang="en-US" sz="1270" dirty="0">
                <a:solidFill>
                  <a:schemeClr val="accent1"/>
                </a:solidFill>
              </a:rPr>
              <a:t>].width);</a:t>
            </a:r>
          </a:p>
          <a:p>
            <a:r>
              <a:rPr lang="en-US" sz="1270" dirty="0">
                <a:solidFill>
                  <a:schemeClr val="accent1"/>
                </a:solidFill>
              </a:rPr>
              <a:t>&lt;/script&gt;</a:t>
            </a:r>
          </a:p>
        </p:txBody>
      </p:sp>
    </p:spTree>
    <p:extLst>
      <p:ext uri="{BB962C8B-B14F-4D97-AF65-F5344CB8AC3E}">
        <p14:creationId xmlns:p14="http://schemas.microsoft.com/office/powerpoint/2010/main" val="1439005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1752600" y="685800"/>
          <a:ext cx="8267700" cy="6440658"/>
        </p:xfrm>
        <a:graphic>
          <a:graphicData uri="http://schemas.openxmlformats.org/drawingml/2006/table">
            <a:tbl>
              <a:tblPr firstRow="1" bandRow="1">
                <a:tableStyleId>{F5AB1C69-6EDB-4FF4-983F-18BD219EF322}</a:tableStyleId>
              </a:tblPr>
              <a:tblGrid>
                <a:gridCol w="8267700">
                  <a:extLst>
                    <a:ext uri="{9D8B030D-6E8A-4147-A177-3AD203B41FA5}">
                      <a16:colId xmlns:a16="http://schemas.microsoft.com/office/drawing/2014/main" val="20000"/>
                    </a:ext>
                  </a:extLst>
                </a:gridCol>
              </a:tblGrid>
              <a:tr h="5275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dirty="0">
                          <a:solidFill>
                            <a:schemeClr val="tx1"/>
                          </a:solidFill>
                        </a:rPr>
                        <a:t>Document</a:t>
                      </a:r>
                      <a:endParaRPr lang="en-US" sz="2400" b="1" i="0" kern="1200" dirty="0">
                        <a:solidFill>
                          <a:schemeClr val="tx1"/>
                        </a:solidFill>
                        <a:effectLst/>
                        <a:latin typeface="+mn-lt"/>
                        <a:ea typeface="+mn-ea"/>
                        <a:cs typeface="+mn-cs"/>
                      </a:endParaRPr>
                    </a:p>
                  </a:txBody>
                  <a:tcPr>
                    <a:solidFill>
                      <a:schemeClr val="accent5">
                        <a:lumMod val="40000"/>
                        <a:lumOff val="60000"/>
                      </a:schemeClr>
                    </a:solidFill>
                  </a:tcPr>
                </a:tc>
                <a:extLst>
                  <a:ext uri="{0D108BD9-81ED-4DB2-BD59-A6C34878D82A}">
                    <a16:rowId xmlns:a16="http://schemas.microsoft.com/office/drawing/2014/main" val="10000"/>
                  </a:ext>
                </a:extLst>
              </a:tr>
              <a:tr h="5870479">
                <a:tc>
                  <a:txBody>
                    <a:bodyPr/>
                    <a:lstStyle/>
                    <a:p>
                      <a:pPr marL="342900" marR="0" indent="-342900" algn="l" defTabSz="914400" rtl="0" eaLnBrk="1" fontAlgn="auto" latinLnBrk="0" hangingPunct="1">
                        <a:lnSpc>
                          <a:spcPct val="100000"/>
                        </a:lnSpc>
                        <a:spcBef>
                          <a:spcPts val="0"/>
                        </a:spcBef>
                        <a:spcAft>
                          <a:spcPts val="0"/>
                        </a:spcAft>
                        <a:buClr>
                          <a:schemeClr val="tx2"/>
                        </a:buClr>
                        <a:buSzTx/>
                        <a:buFont typeface="Symbol" panose="05050102010706020507" pitchFamily="18" charset="2"/>
                        <a:buChar char="·"/>
                        <a:tabLst/>
                        <a:defRPr/>
                      </a:pPr>
                      <a:r>
                        <a:rPr lang="fr-FR" sz="2000" b="1" dirty="0"/>
                        <a:t>Méthodes :</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fr-FR" sz="2000" b="1" dirty="0"/>
                        <a:t>close( ) </a:t>
                      </a:r>
                      <a:r>
                        <a:rPr lang="fr-FR" sz="2000" b="0" dirty="0"/>
                        <a:t>: ferme le document en écriture;</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fr-FR" sz="2000" b="1" dirty="0"/>
                        <a:t>open( ) </a:t>
                      </a:r>
                      <a:r>
                        <a:rPr lang="fr-FR" sz="2000" b="0" dirty="0"/>
                        <a:t>: ouvre le document en écriture;</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fr-FR" sz="2000" b="1" dirty="0" err="1"/>
                        <a:t>write</a:t>
                      </a:r>
                      <a:r>
                        <a:rPr lang="fr-FR" sz="2000" b="1" dirty="0"/>
                        <a:t>(String </a:t>
                      </a:r>
                      <a:r>
                        <a:rPr lang="fr-FR" sz="2000" b="1" dirty="0" err="1"/>
                        <a:t>text</a:t>
                      </a:r>
                      <a:r>
                        <a:rPr lang="fr-FR" sz="2000" b="1" dirty="0"/>
                        <a:t> ) </a:t>
                      </a:r>
                      <a:r>
                        <a:rPr lang="fr-FR" sz="2000" b="0" dirty="0"/>
                        <a:t>: écrit dans le document;</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fr-FR" sz="2000" b="1" dirty="0" err="1"/>
                        <a:t>writeln</a:t>
                      </a:r>
                      <a:r>
                        <a:rPr lang="fr-FR" sz="2000" b="1" dirty="0"/>
                        <a:t>(String </a:t>
                      </a:r>
                      <a:r>
                        <a:rPr lang="fr-FR" sz="2000" b="1" dirty="0" err="1"/>
                        <a:t>text</a:t>
                      </a:r>
                      <a:r>
                        <a:rPr lang="fr-FR" sz="2000" b="1" dirty="0"/>
                        <a:t> </a:t>
                      </a:r>
                      <a:r>
                        <a:rPr lang="fr-FR" sz="2000" b="0" dirty="0"/>
                        <a:t>) : écrit dans le document et effectue un retour à la</a:t>
                      </a:r>
                      <a:r>
                        <a:rPr lang="fr-FR" sz="2000" dirty="0"/>
                        <a:t>.</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fr-FR" sz="2000" b="1" dirty="0" err="1"/>
                        <a:t>getElementById</a:t>
                      </a:r>
                      <a:r>
                        <a:rPr lang="fr-FR" sz="2000" b="1" dirty="0"/>
                        <a:t>(String id):</a:t>
                      </a:r>
                      <a:r>
                        <a:rPr lang="fr-FR" sz="2200" dirty="0"/>
                        <a:t>renvoie l'élément qui a l'attribut ID avec la valeur spécifiée.</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fr-FR" sz="2200" b="1" dirty="0" err="1"/>
                        <a:t>getElementsByClassName</a:t>
                      </a:r>
                      <a:r>
                        <a:rPr lang="fr-FR" sz="2200" b="1" dirty="0"/>
                        <a:t>(String </a:t>
                      </a:r>
                      <a:r>
                        <a:rPr lang="fr-FR" sz="2200" b="1" dirty="0" err="1"/>
                        <a:t>text</a:t>
                      </a:r>
                      <a:r>
                        <a:rPr lang="fr-FR" sz="2200" b="1" dirty="0"/>
                        <a:t>) </a:t>
                      </a:r>
                      <a:r>
                        <a:rPr lang="fr-FR" sz="2200" dirty="0"/>
                        <a:t>:renvoie une </a:t>
                      </a:r>
                      <a:r>
                        <a:rPr lang="fr-FR" sz="2200" dirty="0" err="1"/>
                        <a:t>HTMLCollection</a:t>
                      </a:r>
                      <a:r>
                        <a:rPr lang="fr-FR" sz="2200" dirty="0"/>
                        <a:t> contenant tous les éléments avec le nom de classe spécifié</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fr-FR" sz="2200" b="1" dirty="0" err="1"/>
                        <a:t>getElementsByName</a:t>
                      </a:r>
                      <a:r>
                        <a:rPr lang="fr-FR" sz="2200" b="1" dirty="0"/>
                        <a:t>(String </a:t>
                      </a:r>
                      <a:r>
                        <a:rPr lang="fr-FR" sz="2200" b="1" dirty="0" err="1"/>
                        <a:t>text</a:t>
                      </a:r>
                      <a:r>
                        <a:rPr lang="fr-FR" sz="2200" b="1" dirty="0"/>
                        <a:t>): </a:t>
                      </a:r>
                      <a:r>
                        <a:rPr lang="fr-FR" sz="2200" dirty="0"/>
                        <a:t>renvoie une </a:t>
                      </a:r>
                      <a:r>
                        <a:rPr lang="fr-FR" sz="2200" dirty="0" err="1"/>
                        <a:t>HTMLCollection</a:t>
                      </a:r>
                      <a:r>
                        <a:rPr lang="fr-FR" sz="2200" dirty="0"/>
                        <a:t> contenant tous les éléments avec un nom spécifié</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fr-FR" sz="2200" b="1" dirty="0" err="1"/>
                        <a:t>getElementsByTagName</a:t>
                      </a:r>
                      <a:r>
                        <a:rPr lang="fr-FR" sz="2200" b="1" dirty="0"/>
                        <a:t>(String </a:t>
                      </a:r>
                      <a:r>
                        <a:rPr lang="fr-FR" sz="2200" b="1" dirty="0" err="1"/>
                        <a:t>text</a:t>
                      </a:r>
                      <a:r>
                        <a:rPr lang="fr-FR" sz="2200" b="1" dirty="0"/>
                        <a:t>) </a:t>
                      </a:r>
                      <a:r>
                        <a:rPr lang="fr-FR" sz="2200" dirty="0"/>
                        <a:t>:renvoie une </a:t>
                      </a:r>
                      <a:r>
                        <a:rPr lang="fr-FR" sz="2200" dirty="0" err="1"/>
                        <a:t>HTMLCollection</a:t>
                      </a:r>
                      <a:r>
                        <a:rPr lang="fr-FR" sz="2200" dirty="0"/>
                        <a:t> contenant tous les éléments avec le nom de balise spécifié </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fr-FR" sz="2000" dirty="0"/>
                    </a:p>
                  </a:txBody>
                  <a:tcPr>
                    <a:solidFill>
                      <a:schemeClr val="bg1"/>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12496800" y="3657601"/>
            <a:ext cx="4572000" cy="369332"/>
          </a:xfrm>
          <a:prstGeom prst="rect">
            <a:avLst/>
          </a:prstGeom>
        </p:spPr>
        <p:txBody>
          <a:bodyPr>
            <a:spAutoFit/>
          </a:bodyPr>
          <a:lstStyle/>
          <a:p>
            <a:endParaRPr lang="en-US" dirty="0"/>
          </a:p>
        </p:txBody>
      </p:sp>
      <p:sp>
        <p:nvSpPr>
          <p:cNvPr id="10" name="TextBox 9">
            <a:extLst>
              <a:ext uri="{FF2B5EF4-FFF2-40B4-BE49-F238E27FC236}">
                <a16:creationId xmlns:a16="http://schemas.microsoft.com/office/drawing/2014/main" id="{610DA563-0ED2-41C3-9006-ED4205F6AFBE}"/>
              </a:ext>
            </a:extLst>
          </p:cNvPr>
          <p:cNvSpPr txBox="1"/>
          <p:nvPr/>
        </p:nvSpPr>
        <p:spPr>
          <a:xfrm>
            <a:off x="1752600" y="99460"/>
            <a:ext cx="7014913" cy="594906"/>
          </a:xfrm>
          <a:prstGeom prst="rect">
            <a:avLst/>
          </a:prstGeom>
          <a:noFill/>
        </p:spPr>
        <p:txBody>
          <a:bodyPr wrap="square">
            <a:spAutoFit/>
          </a:bodyPr>
          <a:lstStyle/>
          <a:p>
            <a:r>
              <a:rPr lang="en-US" sz="3266" b="1" dirty="0">
                <a:solidFill>
                  <a:schemeClr val="bg1">
                    <a:lumMod val="65000"/>
                  </a:schemeClr>
                </a:solidFill>
                <a:latin typeface="Times New Roman" panose="02020603050405020304" pitchFamily="18" charset="0"/>
                <a:cs typeface="Times New Roman" panose="02020603050405020304" pitchFamily="18" charset="0"/>
              </a:rPr>
              <a:t>Objects : Document</a:t>
            </a:r>
          </a:p>
        </p:txBody>
      </p:sp>
    </p:spTree>
    <p:extLst>
      <p:ext uri="{BB962C8B-B14F-4D97-AF65-F5344CB8AC3E}">
        <p14:creationId xmlns:p14="http://schemas.microsoft.com/office/powerpoint/2010/main" val="22858499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98515"/>
            <a:ext cx="8229600" cy="1143000"/>
          </a:xfrm>
        </p:spPr>
        <p:txBody>
          <a:bodyPr>
            <a:normAutofit/>
          </a:bodyPr>
          <a:lstStyle/>
          <a:p>
            <a:r>
              <a:rPr lang="en-US" altLang="en-US" sz="3266" b="1" cap="small" spc="-1" dirty="0">
                <a:solidFill>
                  <a:srgbClr val="666666"/>
                </a:solidFill>
                <a:latin typeface="Times New Roman" panose="02020603050405020304" pitchFamily="18" charset="0"/>
                <a:ea typeface="+mn-ea"/>
                <a:cs typeface="Times New Roman" panose="02020603050405020304" pitchFamily="18" charset="0"/>
              </a:rPr>
              <a:t>Sources D’ information</a:t>
            </a:r>
          </a:p>
        </p:txBody>
      </p:sp>
      <p:sp>
        <p:nvSpPr>
          <p:cNvPr id="3" name="Content Placeholder 2"/>
          <p:cNvSpPr>
            <a:spLocks noGrp="1"/>
          </p:cNvSpPr>
          <p:nvPr>
            <p:ph idx="1"/>
          </p:nvPr>
        </p:nvSpPr>
        <p:spPr>
          <a:xfrm>
            <a:off x="1752600" y="1143001"/>
            <a:ext cx="8686800" cy="4525963"/>
          </a:xfrm>
        </p:spPr>
        <p:txBody>
          <a:bodyPr>
            <a:normAutofit/>
          </a:bodyPr>
          <a:lstStyle/>
          <a:p>
            <a:r>
              <a:rPr lang="en-US" dirty="0"/>
              <a:t>MDN Web Docs: </a:t>
            </a:r>
            <a:r>
              <a:rPr lang="fr-FR" b="1" dirty="0"/>
              <a:t>JavaScript</a:t>
            </a:r>
            <a:r>
              <a:rPr lang="en-US" dirty="0"/>
              <a:t>: </a:t>
            </a:r>
            <a:r>
              <a:rPr lang="en-US" dirty="0">
                <a:hlinkClick r:id="rId2"/>
              </a:rPr>
              <a:t>https://developer.mozilla.org/fr/docs/Web/JavaScript</a:t>
            </a:r>
            <a:endParaRPr lang="en-US" dirty="0"/>
          </a:p>
          <a:p>
            <a:r>
              <a:rPr lang="en-US" dirty="0"/>
              <a:t>W3C JavaScript and HTML DOM Reference: </a:t>
            </a:r>
            <a:r>
              <a:rPr lang="en-US" dirty="0">
                <a:hlinkClick r:id="rId3"/>
              </a:rPr>
              <a:t>https://www.w3schools.com/jsref/</a:t>
            </a:r>
            <a:endParaRPr lang="en-US" dirty="0"/>
          </a:p>
          <a:p>
            <a:r>
              <a:rPr lang="en-US" dirty="0" err="1"/>
              <a:t>Cours</a:t>
            </a:r>
            <a:r>
              <a:rPr lang="en-US" dirty="0"/>
              <a:t> de Thierry </a:t>
            </a:r>
            <a:r>
              <a:rPr lang="en-US" dirty="0" err="1"/>
              <a:t>Lecroq</a:t>
            </a:r>
            <a:endParaRPr lang="en-US" dirty="0"/>
          </a:p>
          <a:p>
            <a:pPr marL="0" indent="0">
              <a:buNone/>
            </a:pPr>
            <a:r>
              <a:rPr lang="en-US" sz="1600" i="1" dirty="0"/>
              <a:t>        http://www-igm.univ-mlv.fr/~lecroq/cours/javascript.pdf</a:t>
            </a:r>
          </a:p>
          <a:p>
            <a:r>
              <a:rPr lang="en-US" dirty="0" err="1"/>
              <a:t>Cours</a:t>
            </a:r>
            <a:r>
              <a:rPr lang="en-US" dirty="0"/>
              <a:t> de </a:t>
            </a:r>
            <a:r>
              <a:rPr lang="en-US" b="1" dirty="0"/>
              <a:t>Jean-Loup Guillaume </a:t>
            </a:r>
            <a:r>
              <a:rPr lang="fr-FR" dirty="0"/>
              <a:t>JAVASCRIPT</a:t>
            </a:r>
          </a:p>
          <a:p>
            <a:pPr marL="400053" lvl="1" indent="0">
              <a:buNone/>
            </a:pPr>
            <a:r>
              <a:rPr lang="fr-FR" i="1" dirty="0"/>
              <a:t>http://jlguillaume.free.fr/www/documents/teaching/ntw1213/LI385_C4_Javascript.pdf</a:t>
            </a:r>
          </a:p>
        </p:txBody>
      </p:sp>
    </p:spTree>
    <p:extLst>
      <p:ext uri="{BB962C8B-B14F-4D97-AF65-F5344CB8AC3E}">
        <p14:creationId xmlns:p14="http://schemas.microsoft.com/office/powerpoint/2010/main" val="2915937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Rectangle 2"/>
          <p:cNvSpPr>
            <a:spLocks noGrp="1" noChangeArrowheads="1"/>
          </p:cNvSpPr>
          <p:nvPr>
            <p:ph type="title"/>
          </p:nvPr>
        </p:nvSpPr>
        <p:spPr bwMode="auto">
          <a:xfrm>
            <a:off x="593359" y="143070"/>
            <a:ext cx="8596668" cy="631371"/>
          </a:xfrm>
        </p:spPr>
        <p:txBody>
          <a:bodyPr/>
          <a:lstStyle/>
          <a:p>
            <a:pPr>
              <a:defRPr/>
            </a:pPr>
            <a:r>
              <a:rPr lang="en-US" sz="3266" b="1" dirty="0">
                <a:solidFill>
                  <a:schemeClr val="tx1">
                    <a:lumMod val="50000"/>
                    <a:lumOff val="50000"/>
                  </a:schemeClr>
                </a:solidFill>
                <a:latin typeface="Times New Roman" pitchFamily="18" charset="0"/>
                <a:cs typeface="Times New Roman" pitchFamily="18" charset="0"/>
              </a:rPr>
              <a:t>Variables</a:t>
            </a:r>
            <a:endParaRPr lang="en-US" sz="3266" b="1" cap="small" spc="-1" dirty="0">
              <a:solidFill>
                <a:srgbClr val="666666"/>
              </a:solidFill>
              <a:latin typeface="Arial"/>
              <a:ea typeface="+mn-ea"/>
              <a:cs typeface="+mn-cs"/>
            </a:endParaRPr>
          </a:p>
        </p:txBody>
      </p:sp>
      <p:sp>
        <p:nvSpPr>
          <p:cNvPr id="5" name="Content Placeholder 2">
            <a:extLst>
              <a:ext uri="{FF2B5EF4-FFF2-40B4-BE49-F238E27FC236}">
                <a16:creationId xmlns:a16="http://schemas.microsoft.com/office/drawing/2014/main" id="{C72DC6BD-8BA2-4D07-A84A-40BBD5BC67FC}"/>
              </a:ext>
            </a:extLst>
          </p:cNvPr>
          <p:cNvSpPr>
            <a:spLocks noGrp="1"/>
          </p:cNvSpPr>
          <p:nvPr>
            <p:ph idx="1"/>
          </p:nvPr>
        </p:nvSpPr>
        <p:spPr>
          <a:xfrm>
            <a:off x="2111215" y="1011999"/>
            <a:ext cx="7154671" cy="3947455"/>
          </a:xfrm>
        </p:spPr>
        <p:txBody>
          <a:bodyPr/>
          <a:lstStyle/>
          <a:p>
            <a:pPr>
              <a:buClr>
                <a:schemeClr val="tx2"/>
              </a:buClr>
              <a:buSzPct val="100000"/>
              <a:buFont typeface="Symbol" panose="05050102010706020507" pitchFamily="18" charset="2"/>
              <a:buChar char="·"/>
            </a:pPr>
            <a:r>
              <a:rPr lang="fr-FR" sz="2540" dirty="0"/>
              <a:t>Déclaration</a:t>
            </a:r>
            <a:r>
              <a:rPr lang="en-US" sz="2540" dirty="0"/>
              <a:t> et affectation</a:t>
            </a:r>
          </a:p>
          <a:p>
            <a:pPr lvl="1" algn="just">
              <a:buClr>
                <a:schemeClr val="tx2"/>
              </a:buClr>
              <a:buFont typeface="Wingdings" panose="05000000000000000000" pitchFamily="2" charset="2"/>
              <a:buChar char="§"/>
            </a:pPr>
            <a:r>
              <a:rPr lang="fr-FR" sz="1814" dirty="0"/>
              <a:t>Déclaration avec le mot clé "var"</a:t>
            </a:r>
          </a:p>
          <a:p>
            <a:pPr lvl="1" algn="just">
              <a:buClr>
                <a:schemeClr val="tx2"/>
              </a:buClr>
              <a:buFont typeface="Wingdings" panose="05000000000000000000" pitchFamily="2" charset="2"/>
              <a:buChar char="§"/>
            </a:pPr>
            <a:r>
              <a:rPr lang="fr-FR" sz="1814" dirty="0"/>
              <a:t>Affectation avec le signe d'égalité (=)</a:t>
            </a:r>
          </a:p>
          <a:p>
            <a:pPr lvl="1" algn="just">
              <a:buClr>
                <a:schemeClr val="tx2"/>
              </a:buClr>
              <a:buFont typeface="Wingdings" panose="05000000000000000000" pitchFamily="2" charset="2"/>
              <a:buChar char="§"/>
            </a:pPr>
            <a:r>
              <a:rPr lang="fr-FR" sz="1814" dirty="0"/>
              <a:t>Une variable doit être déclarée avant d’ être utilisée.</a:t>
            </a:r>
          </a:p>
          <a:p>
            <a:pPr lvl="1" algn="just">
              <a:buClr>
                <a:schemeClr val="tx2"/>
              </a:buClr>
              <a:buFont typeface="Wingdings" panose="05000000000000000000" pitchFamily="2" charset="2"/>
              <a:buChar char="§"/>
            </a:pPr>
            <a:r>
              <a:rPr lang="fr-FR" sz="1814" dirty="0"/>
              <a:t>Les variables déclarées sont contraintes dans le contexte d'exécution dans lequel elles sont déclarées.</a:t>
            </a:r>
          </a:p>
          <a:p>
            <a:pPr lvl="1" algn="just">
              <a:buClr>
                <a:schemeClr val="tx2"/>
              </a:buClr>
              <a:buFont typeface="Wingdings" panose="05000000000000000000" pitchFamily="2" charset="2"/>
              <a:buChar char="§"/>
            </a:pPr>
            <a:r>
              <a:rPr lang="fr-FR" sz="1814" dirty="0"/>
              <a:t> Les variables non-déclarées sont toujours globales</a:t>
            </a:r>
          </a:p>
        </p:txBody>
      </p:sp>
      <p:graphicFrame>
        <p:nvGraphicFramePr>
          <p:cNvPr id="7" name="Table 6">
            <a:extLst>
              <a:ext uri="{FF2B5EF4-FFF2-40B4-BE49-F238E27FC236}">
                <a16:creationId xmlns:a16="http://schemas.microsoft.com/office/drawing/2014/main" id="{CF4A7B5A-6FCC-41EA-875F-4691186D91CA}"/>
              </a:ext>
            </a:extLst>
          </p:cNvPr>
          <p:cNvGraphicFramePr>
            <a:graphicFrameLocks noGrp="1"/>
          </p:cNvGraphicFramePr>
          <p:nvPr>
            <p:extLst/>
          </p:nvPr>
        </p:nvGraphicFramePr>
        <p:xfrm>
          <a:off x="1841867" y="3505851"/>
          <a:ext cx="8585230" cy="418232"/>
        </p:xfrm>
        <a:graphic>
          <a:graphicData uri="http://schemas.openxmlformats.org/drawingml/2006/table">
            <a:tbl>
              <a:tblPr firstRow="1" bandRow="1">
                <a:tableStyleId>{7DF18680-E054-41AD-8BC1-D1AEF772440D}</a:tableStyleId>
              </a:tblPr>
              <a:tblGrid>
                <a:gridCol w="8585230">
                  <a:extLst>
                    <a:ext uri="{9D8B030D-6E8A-4147-A177-3AD203B41FA5}">
                      <a16:colId xmlns:a16="http://schemas.microsoft.com/office/drawing/2014/main" val="20000"/>
                    </a:ext>
                  </a:extLst>
                </a:gridCol>
              </a:tblGrid>
              <a:tr h="4147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200" noProof="0" dirty="0"/>
                        <a:t>Déclaration</a:t>
                      </a:r>
                      <a:r>
                        <a:rPr lang="en-US" sz="2200" dirty="0"/>
                        <a:t> et affectation</a:t>
                      </a:r>
                      <a:r>
                        <a:rPr lang="en-US" sz="2200" baseline="0" dirty="0"/>
                        <a:t> examples </a:t>
                      </a:r>
                      <a:endParaRPr lang="en-US" sz="2200" dirty="0"/>
                    </a:p>
                  </a:txBody>
                  <a:tcPr marL="82953" marR="82953" marT="41476" marB="41476"/>
                </a:tc>
                <a:extLst>
                  <a:ext uri="{0D108BD9-81ED-4DB2-BD59-A6C34878D82A}">
                    <a16:rowId xmlns:a16="http://schemas.microsoft.com/office/drawing/2014/main" val="10000"/>
                  </a:ext>
                </a:extLst>
              </a:tr>
            </a:tbl>
          </a:graphicData>
        </a:graphic>
      </p:graphicFrame>
      <p:sp>
        <p:nvSpPr>
          <p:cNvPr id="11" name="Text Box 5">
            <a:extLst>
              <a:ext uri="{FF2B5EF4-FFF2-40B4-BE49-F238E27FC236}">
                <a16:creationId xmlns:a16="http://schemas.microsoft.com/office/drawing/2014/main" id="{967C3ADC-ED82-4997-AD56-F452329E9C79}"/>
              </a:ext>
            </a:extLst>
          </p:cNvPr>
          <p:cNvSpPr>
            <a:spLocks/>
          </p:cNvSpPr>
          <p:nvPr/>
        </p:nvSpPr>
        <p:spPr bwMode="auto">
          <a:xfrm>
            <a:off x="1869831" y="3893205"/>
            <a:ext cx="8557266" cy="2884123"/>
          </a:xfrm>
          <a:prstGeom prst="rect">
            <a:avLst/>
          </a:prstGeom>
          <a:solidFill>
            <a:srgbClr val="CCECFF"/>
          </a:solidFill>
          <a:ln>
            <a:noFill/>
          </a:ln>
          <a:effectLst>
            <a:outerShdw dist="35921" dir="2700000" algn="ctr" rotWithShape="0">
              <a:schemeClr val="bg2"/>
            </a:outerShdw>
          </a:effectLst>
        </p:spPr>
        <p:txBody>
          <a:bodyPr wrap="square">
            <a:spAutoFit/>
          </a:bodyPr>
          <a:lstStyle/>
          <a:p>
            <a:r>
              <a:rPr lang="fr-FR" sz="1814" b="1" i="1" dirty="0">
                <a:solidFill>
                  <a:srgbClr val="000080"/>
                </a:solidFill>
                <a:latin typeface="Courier New" panose="02070309020205020404" pitchFamily="49" charset="0"/>
              </a:rPr>
              <a:t>var</a:t>
            </a:r>
            <a:r>
              <a:rPr lang="fr-FR" sz="1814" dirty="0">
                <a:solidFill>
                  <a:srgbClr val="000000"/>
                </a:solidFill>
                <a:latin typeface="Courier New" panose="02070309020205020404" pitchFamily="49" charset="0"/>
              </a:rPr>
              <a:t> i</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j</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k</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a:t>
            </a:r>
          </a:p>
          <a:p>
            <a:r>
              <a:rPr lang="fr-FR" sz="1814" dirty="0">
                <a:solidFill>
                  <a:srgbClr val="000000"/>
                </a:solidFill>
                <a:latin typeface="Courier New" panose="02070309020205020404" pitchFamily="49" charset="0"/>
              </a:rPr>
              <a:t>i </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a:t>
            </a:r>
            <a:r>
              <a:rPr lang="fr-FR" sz="1814" dirty="0">
                <a:solidFill>
                  <a:srgbClr val="FF0000"/>
                </a:solidFill>
                <a:latin typeface="Courier New" panose="02070309020205020404" pitchFamily="49" charset="0"/>
              </a:rPr>
              <a:t>1</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a:t>
            </a:r>
          </a:p>
          <a:p>
            <a:r>
              <a:rPr lang="fr-FR" sz="1814" b="1" i="1" dirty="0">
                <a:solidFill>
                  <a:srgbClr val="000080"/>
                </a:solidFill>
                <a:latin typeface="Courier New" panose="02070309020205020404" pitchFamily="49" charset="0"/>
              </a:rPr>
              <a:t>var</a:t>
            </a:r>
            <a:r>
              <a:rPr lang="fr-FR" sz="1814" dirty="0">
                <a:solidFill>
                  <a:srgbClr val="000000"/>
                </a:solidFill>
                <a:latin typeface="Courier New" panose="02070309020205020404" pitchFamily="49" charset="0"/>
              </a:rPr>
              <a:t> prix </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a:t>
            </a:r>
            <a:r>
              <a:rPr lang="fr-FR" sz="1814" dirty="0">
                <a:solidFill>
                  <a:srgbClr val="FF0000"/>
                </a:solidFill>
                <a:latin typeface="Courier New" panose="02070309020205020404" pitchFamily="49" charset="0"/>
              </a:rPr>
              <a:t>0</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a:t>
            </a:r>
          </a:p>
          <a:p>
            <a:r>
              <a:rPr lang="fr-FR" sz="1814" b="1" i="1" dirty="0">
                <a:solidFill>
                  <a:srgbClr val="000080"/>
                </a:solidFill>
                <a:latin typeface="Courier New" panose="02070309020205020404" pitchFamily="49" charset="0"/>
              </a:rPr>
              <a:t>var</a:t>
            </a:r>
            <a:r>
              <a:rPr lang="fr-FR" sz="1814" dirty="0">
                <a:solidFill>
                  <a:srgbClr val="000000"/>
                </a:solidFill>
                <a:latin typeface="Courier New" panose="02070309020205020404" pitchFamily="49" charset="0"/>
              </a:rPr>
              <a:t> nbr </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a:t>
            </a:r>
            <a:r>
              <a:rPr lang="fr-FR" sz="1814" dirty="0">
                <a:solidFill>
                  <a:srgbClr val="FF0000"/>
                </a:solidFill>
                <a:latin typeface="Courier New" panose="02070309020205020404" pitchFamily="49" charset="0"/>
              </a:rPr>
              <a:t>10</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a:t>
            </a:r>
          </a:p>
          <a:p>
            <a:r>
              <a:rPr lang="fr-FR" sz="1814" b="1" i="1" dirty="0">
                <a:solidFill>
                  <a:srgbClr val="000080"/>
                </a:solidFill>
                <a:latin typeface="Courier New" panose="02070309020205020404" pitchFamily="49" charset="0"/>
              </a:rPr>
              <a:t>var</a:t>
            </a:r>
            <a:r>
              <a:rPr lang="fr-FR" sz="1814" dirty="0">
                <a:solidFill>
                  <a:srgbClr val="000000"/>
                </a:solidFill>
                <a:latin typeface="Courier New" panose="02070309020205020404" pitchFamily="49" charset="0"/>
              </a:rPr>
              <a:t> </a:t>
            </a:r>
            <a:r>
              <a:rPr lang="fr-FR" sz="1814" dirty="0" err="1">
                <a:solidFill>
                  <a:srgbClr val="000000"/>
                </a:solidFill>
                <a:latin typeface="Courier New" panose="02070309020205020404" pitchFamily="49" charset="0"/>
              </a:rPr>
              <a:t>fl</a:t>
            </a:r>
            <a:r>
              <a:rPr lang="fr-FR" sz="1814" dirty="0">
                <a:solidFill>
                  <a:srgbClr val="000000"/>
                </a:solidFill>
                <a:latin typeface="Courier New" panose="02070309020205020404" pitchFamily="49" charset="0"/>
              </a:rPr>
              <a:t> </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a:t>
            </a:r>
            <a:r>
              <a:rPr lang="fr-FR" sz="1814" dirty="0">
                <a:solidFill>
                  <a:srgbClr val="FF0000"/>
                </a:solidFill>
                <a:latin typeface="Courier New" panose="02070309020205020404" pitchFamily="49" charset="0"/>
              </a:rPr>
              <a:t>3.141</a:t>
            </a:r>
            <a:r>
              <a:rPr lang="fr-FR" sz="1814" b="1" dirty="0">
                <a:solidFill>
                  <a:srgbClr val="000000"/>
                </a:solidFill>
                <a:latin typeface="Courier New" panose="02070309020205020404" pitchFamily="49" charset="0"/>
              </a:rPr>
              <a:t>;</a:t>
            </a:r>
          </a:p>
          <a:p>
            <a:r>
              <a:rPr lang="fr-FR" sz="1814" b="1" i="1" dirty="0">
                <a:solidFill>
                  <a:srgbClr val="000080"/>
                </a:solidFill>
                <a:latin typeface="Courier New" panose="02070309020205020404" pitchFamily="49" charset="0"/>
              </a:rPr>
              <a:t>var</a:t>
            </a:r>
            <a:r>
              <a:rPr lang="fr-FR" sz="1814" dirty="0">
                <a:solidFill>
                  <a:srgbClr val="000000"/>
                </a:solidFill>
                <a:latin typeface="Courier New" panose="02070309020205020404" pitchFamily="49" charset="0"/>
              </a:rPr>
              <a:t> str1 </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a:t>
            </a:r>
            <a:r>
              <a:rPr lang="fr-FR" sz="1814" dirty="0">
                <a:solidFill>
                  <a:srgbClr val="808080"/>
                </a:solidFill>
                <a:latin typeface="Courier New" panose="02070309020205020404" pitchFamily="49" charset="0"/>
              </a:rPr>
              <a:t>"L </a:t>
            </a:r>
            <a:r>
              <a:rPr lang="fr-FR" sz="1814" dirty="0" err="1">
                <a:solidFill>
                  <a:srgbClr val="808080"/>
                </a:solidFill>
                <a:latin typeface="Courier New" panose="02070309020205020404" pitchFamily="49" charset="0"/>
              </a:rPr>
              <a:t>etoile</a:t>
            </a:r>
            <a:r>
              <a:rPr lang="fr-FR" sz="1814" dirty="0">
                <a:solidFill>
                  <a:srgbClr val="808080"/>
                </a:solidFill>
                <a:latin typeface="Courier New" panose="02070309020205020404" pitchFamily="49" charset="0"/>
              </a:rPr>
              <a:t>"</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a:t>
            </a:r>
          </a:p>
          <a:p>
            <a:r>
              <a:rPr lang="fr-FR" sz="1814" b="1" i="1" dirty="0">
                <a:solidFill>
                  <a:srgbClr val="000080"/>
                </a:solidFill>
                <a:latin typeface="Courier New" panose="02070309020205020404" pitchFamily="49" charset="0"/>
              </a:rPr>
              <a:t>var</a:t>
            </a:r>
            <a:r>
              <a:rPr lang="fr-FR" sz="1814" dirty="0">
                <a:solidFill>
                  <a:srgbClr val="000000"/>
                </a:solidFill>
                <a:latin typeface="Courier New" panose="02070309020205020404" pitchFamily="49" charset="0"/>
              </a:rPr>
              <a:t> lien </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a:t>
            </a:r>
            <a:r>
              <a:rPr lang="fr-FR" sz="1814" dirty="0">
                <a:solidFill>
                  <a:srgbClr val="808080"/>
                </a:solidFill>
                <a:latin typeface="Courier New" panose="02070309020205020404" pitchFamily="49" charset="0"/>
              </a:rPr>
              <a:t>'&lt;a href="index.htm"&gt;Home&lt;/a&gt;’</a:t>
            </a:r>
            <a:r>
              <a:rPr lang="fr-FR" sz="1814" b="1" dirty="0">
                <a:solidFill>
                  <a:srgbClr val="000000"/>
                </a:solidFill>
                <a:latin typeface="Courier New" panose="02070309020205020404" pitchFamily="49" charset="0"/>
              </a:rPr>
              <a:t>;</a:t>
            </a:r>
          </a:p>
          <a:p>
            <a:r>
              <a:rPr lang="fr-FR" sz="1814" b="1" i="1" dirty="0">
                <a:solidFill>
                  <a:srgbClr val="000080"/>
                </a:solidFill>
                <a:latin typeface="Courier New" panose="02070309020205020404" pitchFamily="49" charset="0"/>
              </a:rPr>
              <a:t>var</a:t>
            </a:r>
            <a:r>
              <a:rPr lang="fr-FR" sz="1814" dirty="0">
                <a:solidFill>
                  <a:srgbClr val="000000"/>
                </a:solidFill>
                <a:latin typeface="Courier New" panose="02070309020205020404" pitchFamily="49" charset="0"/>
              </a:rPr>
              <a:t> a, b=a=9</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a:t>
            </a:r>
          </a:p>
          <a:p>
            <a:r>
              <a:rPr lang="fr-FR" sz="1814" b="1" i="1" dirty="0">
                <a:solidFill>
                  <a:srgbClr val="000080"/>
                </a:solidFill>
                <a:latin typeface="Courier New" panose="02070309020205020404" pitchFamily="49" charset="0"/>
              </a:rPr>
              <a:t>var</a:t>
            </a:r>
            <a:r>
              <a:rPr lang="fr-FR" sz="1814" dirty="0">
                <a:solidFill>
                  <a:srgbClr val="000000"/>
                </a:solidFill>
                <a:latin typeface="Courier New" panose="02070309020205020404" pitchFamily="49" charset="0"/>
              </a:rPr>
              <a:t> a=b, b=9</a:t>
            </a:r>
            <a:r>
              <a:rPr lang="fr-FR" sz="1814" b="1" dirty="0">
                <a:solidFill>
                  <a:srgbClr val="000000"/>
                </a:solidFill>
                <a:latin typeface="Courier New" panose="02070309020205020404" pitchFamily="49" charset="0"/>
              </a:rPr>
              <a:t>;</a:t>
            </a:r>
            <a:r>
              <a:rPr lang="fr-FR" sz="1814" dirty="0">
                <a:solidFill>
                  <a:srgbClr val="000000"/>
                </a:solidFill>
                <a:latin typeface="Courier New" panose="02070309020205020404" pitchFamily="49" charset="0"/>
              </a:rPr>
              <a:t> //</a:t>
            </a:r>
            <a:r>
              <a:rPr lang="fr-FR" sz="1814" dirty="0" err="1">
                <a:solidFill>
                  <a:srgbClr val="000000"/>
                </a:solidFill>
                <a:latin typeface="Courier New" panose="02070309020205020404" pitchFamily="49" charset="0"/>
              </a:rPr>
              <a:t>undefined</a:t>
            </a:r>
            <a:endParaRPr lang="fr-FR" sz="1814" dirty="0">
              <a:solidFill>
                <a:srgbClr val="000000"/>
              </a:solidFill>
              <a:latin typeface="Courier New" panose="02070309020205020404" pitchFamily="49" charset="0"/>
            </a:endParaRPr>
          </a:p>
          <a:p>
            <a:endParaRPr lang="fr-FR" sz="1814" b="1"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3220283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Rectangle 2"/>
          <p:cNvSpPr>
            <a:spLocks noGrp="1" noChangeArrowheads="1"/>
          </p:cNvSpPr>
          <p:nvPr>
            <p:ph type="title"/>
          </p:nvPr>
        </p:nvSpPr>
        <p:spPr bwMode="auto">
          <a:xfrm>
            <a:off x="416076" y="195943"/>
            <a:ext cx="8596668" cy="569167"/>
          </a:xfrm>
        </p:spPr>
        <p:txBody>
          <a:bodyPr>
            <a:normAutofit fontScale="90000"/>
          </a:bodyPr>
          <a:lstStyle/>
          <a:p>
            <a:pPr>
              <a:defRPr/>
            </a:pPr>
            <a:r>
              <a:rPr lang="en-US" sz="3266" b="1" dirty="0">
                <a:solidFill>
                  <a:schemeClr val="tx1">
                    <a:lumMod val="50000"/>
                    <a:lumOff val="50000"/>
                  </a:schemeClr>
                </a:solidFill>
                <a:latin typeface="Times New Roman" pitchFamily="18" charset="0"/>
                <a:cs typeface="Times New Roman" pitchFamily="18" charset="0"/>
              </a:rPr>
              <a:t>Variables</a:t>
            </a:r>
            <a:endParaRPr lang="en-US" sz="3266" b="1" cap="small" spc="-1" dirty="0">
              <a:solidFill>
                <a:srgbClr val="666666"/>
              </a:solidFill>
              <a:latin typeface="Arial"/>
              <a:ea typeface="+mn-ea"/>
              <a:cs typeface="+mn-cs"/>
            </a:endParaRPr>
          </a:p>
        </p:txBody>
      </p:sp>
      <p:sp>
        <p:nvSpPr>
          <p:cNvPr id="5" name="Content Placeholder 2">
            <a:extLst>
              <a:ext uri="{FF2B5EF4-FFF2-40B4-BE49-F238E27FC236}">
                <a16:creationId xmlns:a16="http://schemas.microsoft.com/office/drawing/2014/main" id="{C72DC6BD-8BA2-4D07-A84A-40BBD5BC67FC}"/>
              </a:ext>
            </a:extLst>
          </p:cNvPr>
          <p:cNvSpPr>
            <a:spLocks noGrp="1"/>
          </p:cNvSpPr>
          <p:nvPr>
            <p:ph idx="1"/>
          </p:nvPr>
        </p:nvSpPr>
        <p:spPr>
          <a:xfrm>
            <a:off x="2111215" y="1011999"/>
            <a:ext cx="7154671" cy="3947455"/>
          </a:xfrm>
        </p:spPr>
        <p:txBody>
          <a:bodyPr/>
          <a:lstStyle/>
          <a:p>
            <a:pPr>
              <a:buClr>
                <a:schemeClr val="tx2"/>
              </a:buClr>
              <a:buSzPct val="100000"/>
              <a:buFont typeface="Symbol" panose="05050102010706020507" pitchFamily="18" charset="2"/>
              <a:buChar char="·"/>
            </a:pPr>
            <a:r>
              <a:rPr lang="fr-FR" sz="2540" dirty="0"/>
              <a:t>Déclaration</a:t>
            </a:r>
            <a:r>
              <a:rPr lang="en-US" sz="2540" dirty="0"/>
              <a:t> et affectation</a:t>
            </a:r>
          </a:p>
          <a:p>
            <a:pPr lvl="1" algn="just">
              <a:buClr>
                <a:schemeClr val="tx2"/>
              </a:buClr>
              <a:buFont typeface="Wingdings" panose="05000000000000000000" pitchFamily="2" charset="2"/>
              <a:buChar char="§"/>
            </a:pPr>
            <a:r>
              <a:rPr lang="fr-FR" sz="1814" dirty="0">
                <a:solidFill>
                  <a:schemeClr val="tx2"/>
                </a:solidFill>
              </a:rPr>
              <a:t>let</a:t>
            </a:r>
            <a:r>
              <a:rPr lang="fr-FR" sz="1814" dirty="0"/>
              <a:t> permet de déclarer une variable dont la portée est celle du bloc courant, éventuellement en initialisant sa valeur.</a:t>
            </a:r>
          </a:p>
          <a:p>
            <a:pPr lvl="1" algn="just">
              <a:buClr>
                <a:schemeClr val="tx2"/>
              </a:buClr>
              <a:buFont typeface="Wingdings" panose="05000000000000000000" pitchFamily="2" charset="2"/>
              <a:buChar char="§"/>
            </a:pPr>
            <a:r>
              <a:rPr lang="fr-FR" sz="1814" dirty="0">
                <a:solidFill>
                  <a:schemeClr val="tx2"/>
                </a:solidFill>
              </a:rPr>
              <a:t>let</a:t>
            </a:r>
            <a:r>
              <a:rPr lang="fr-FR" sz="1814" dirty="0"/>
              <a:t> peut parfois permettre de rendre le code plus lisible lorsqu'on utilise des fonctions internes.</a:t>
            </a:r>
          </a:p>
        </p:txBody>
      </p:sp>
      <p:graphicFrame>
        <p:nvGraphicFramePr>
          <p:cNvPr id="7" name="Table 6">
            <a:extLst>
              <a:ext uri="{FF2B5EF4-FFF2-40B4-BE49-F238E27FC236}">
                <a16:creationId xmlns:a16="http://schemas.microsoft.com/office/drawing/2014/main" id="{CF4A7B5A-6FCC-41EA-875F-4691186D91CA}"/>
              </a:ext>
            </a:extLst>
          </p:cNvPr>
          <p:cNvGraphicFramePr>
            <a:graphicFrameLocks noGrp="1"/>
          </p:cNvGraphicFramePr>
          <p:nvPr>
            <p:extLst/>
          </p:nvPr>
        </p:nvGraphicFramePr>
        <p:xfrm>
          <a:off x="1915241" y="2906405"/>
          <a:ext cx="8585230" cy="418232"/>
        </p:xfrm>
        <a:graphic>
          <a:graphicData uri="http://schemas.openxmlformats.org/drawingml/2006/table">
            <a:tbl>
              <a:tblPr firstRow="1" bandRow="1">
                <a:tableStyleId>{7DF18680-E054-41AD-8BC1-D1AEF772440D}</a:tableStyleId>
              </a:tblPr>
              <a:tblGrid>
                <a:gridCol w="8585230">
                  <a:extLst>
                    <a:ext uri="{9D8B030D-6E8A-4147-A177-3AD203B41FA5}">
                      <a16:colId xmlns:a16="http://schemas.microsoft.com/office/drawing/2014/main" val="20000"/>
                    </a:ext>
                  </a:extLst>
                </a:gridCol>
              </a:tblGrid>
              <a:tr h="4147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200" noProof="0" dirty="0"/>
                        <a:t>Déclaration</a:t>
                      </a:r>
                      <a:r>
                        <a:rPr lang="en-US" sz="2200" dirty="0"/>
                        <a:t> et affectation</a:t>
                      </a:r>
                      <a:r>
                        <a:rPr lang="en-US" sz="2200" baseline="0" dirty="0"/>
                        <a:t> examples </a:t>
                      </a:r>
                      <a:endParaRPr lang="en-US" sz="2200" dirty="0"/>
                    </a:p>
                  </a:txBody>
                  <a:tcPr marL="82953" marR="82953" marT="41476" marB="41476"/>
                </a:tc>
                <a:extLst>
                  <a:ext uri="{0D108BD9-81ED-4DB2-BD59-A6C34878D82A}">
                    <a16:rowId xmlns:a16="http://schemas.microsoft.com/office/drawing/2014/main" val="10000"/>
                  </a:ext>
                </a:extLst>
              </a:tr>
            </a:tbl>
          </a:graphicData>
        </a:graphic>
      </p:graphicFrame>
      <p:sp>
        <p:nvSpPr>
          <p:cNvPr id="11" name="Text Box 5">
            <a:extLst>
              <a:ext uri="{FF2B5EF4-FFF2-40B4-BE49-F238E27FC236}">
                <a16:creationId xmlns:a16="http://schemas.microsoft.com/office/drawing/2014/main" id="{967C3ADC-ED82-4997-AD56-F452329E9C79}"/>
              </a:ext>
            </a:extLst>
          </p:cNvPr>
          <p:cNvSpPr>
            <a:spLocks/>
          </p:cNvSpPr>
          <p:nvPr/>
        </p:nvSpPr>
        <p:spPr bwMode="auto">
          <a:xfrm>
            <a:off x="1943206" y="3293760"/>
            <a:ext cx="8557266" cy="2884123"/>
          </a:xfrm>
          <a:prstGeom prst="rect">
            <a:avLst/>
          </a:prstGeom>
          <a:solidFill>
            <a:srgbClr val="CCECFF"/>
          </a:solidFill>
          <a:ln>
            <a:noFill/>
          </a:ln>
          <a:effectLst>
            <a:outerShdw dist="35921" dir="2700000" algn="ctr" rotWithShape="0">
              <a:schemeClr val="bg2"/>
            </a:outerShdw>
          </a:effectLst>
        </p:spPr>
        <p:txBody>
          <a:bodyPr wrap="square">
            <a:spAutoFit/>
          </a:bodyPr>
          <a:lstStyle/>
          <a:p>
            <a:r>
              <a:rPr lang="en-US" sz="1814" b="1" i="1" dirty="0">
                <a:solidFill>
                  <a:srgbClr val="000080"/>
                </a:solidFill>
                <a:latin typeface="Courier New" panose="02070309020205020404" pitchFamily="49" charset="0"/>
              </a:rPr>
              <a:t>let x = 1;</a:t>
            </a:r>
          </a:p>
          <a:p>
            <a:r>
              <a:rPr lang="en-US" sz="1814" b="1" i="1" dirty="0">
                <a:solidFill>
                  <a:srgbClr val="000080"/>
                </a:solidFill>
                <a:latin typeface="Courier New" panose="02070309020205020404" pitchFamily="49" charset="0"/>
              </a:rPr>
              <a:t>var y=5;</a:t>
            </a:r>
          </a:p>
          <a:p>
            <a:r>
              <a:rPr lang="en-US" sz="1814" b="1" i="1" dirty="0">
                <a:solidFill>
                  <a:srgbClr val="000080"/>
                </a:solidFill>
                <a:latin typeface="Courier New" panose="02070309020205020404" pitchFamily="49" charset="0"/>
              </a:rPr>
              <a:t>if (x === 1) {  </a:t>
            </a:r>
          </a:p>
          <a:p>
            <a:r>
              <a:rPr lang="en-US" sz="1814" b="1" i="1" dirty="0">
                <a:solidFill>
                  <a:srgbClr val="000080"/>
                </a:solidFill>
                <a:latin typeface="Courier New" panose="02070309020205020404" pitchFamily="49" charset="0"/>
              </a:rPr>
              <a:t>let x = 2;  </a:t>
            </a:r>
          </a:p>
          <a:p>
            <a:r>
              <a:rPr lang="en-US" sz="1814" b="1" i="1" dirty="0">
                <a:solidFill>
                  <a:srgbClr val="000080"/>
                </a:solidFill>
                <a:latin typeface="Courier New" panose="02070309020205020404" pitchFamily="49" charset="0"/>
              </a:rPr>
              <a:t>y=2;  </a:t>
            </a:r>
          </a:p>
          <a:p>
            <a:r>
              <a:rPr lang="en-US" sz="1814" b="1" i="1" dirty="0">
                <a:solidFill>
                  <a:srgbClr val="000080"/>
                </a:solidFill>
                <a:latin typeface="Courier New" panose="02070309020205020404" pitchFamily="49" charset="0"/>
              </a:rPr>
              <a:t>alert(x); //  output: 2 </a:t>
            </a:r>
          </a:p>
          <a:p>
            <a:r>
              <a:rPr lang="en-US" sz="1814" b="1" i="1" dirty="0">
                <a:solidFill>
                  <a:srgbClr val="000080"/>
                </a:solidFill>
                <a:latin typeface="Courier New" panose="02070309020205020404" pitchFamily="49" charset="0"/>
              </a:rPr>
              <a:t>alert(y); //  output: 2  </a:t>
            </a:r>
          </a:p>
          <a:p>
            <a:r>
              <a:rPr lang="en-US" sz="1814" b="1" i="1" dirty="0">
                <a:solidFill>
                  <a:srgbClr val="000080"/>
                </a:solidFill>
                <a:latin typeface="Courier New" panose="02070309020205020404" pitchFamily="49" charset="0"/>
              </a:rPr>
              <a:t>}</a:t>
            </a:r>
          </a:p>
          <a:p>
            <a:r>
              <a:rPr lang="en-US" sz="1814" b="1" i="1" dirty="0">
                <a:solidFill>
                  <a:srgbClr val="000080"/>
                </a:solidFill>
                <a:latin typeface="Courier New" panose="02070309020205020404" pitchFamily="49" charset="0"/>
              </a:rPr>
              <a:t>alert(x); //  output: 1</a:t>
            </a:r>
          </a:p>
          <a:p>
            <a:r>
              <a:rPr lang="en-US" sz="1814" b="1" i="1" dirty="0">
                <a:solidFill>
                  <a:srgbClr val="000080"/>
                </a:solidFill>
                <a:latin typeface="Courier New" panose="02070309020205020404" pitchFamily="49" charset="0"/>
              </a:rPr>
              <a:t>alert(y); //  output: 2</a:t>
            </a:r>
            <a:endParaRPr lang="fr-FR" sz="1814" b="1"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12683362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9D97573A8E3D4F8F9109F0F1D7FE3F" ma:contentTypeVersion="2" ma:contentTypeDescription="Create a new document." ma:contentTypeScope="" ma:versionID="35f6117d36a7e5286de8be53b4e97192">
  <xsd:schema xmlns:xsd="http://www.w3.org/2001/XMLSchema" xmlns:xs="http://www.w3.org/2001/XMLSchema" xmlns:p="http://schemas.microsoft.com/office/2006/metadata/properties" xmlns:ns2="d52582a9-ed87-4d79-8395-c7e0cae93323" targetNamespace="http://schemas.microsoft.com/office/2006/metadata/properties" ma:root="true" ma:fieldsID="a66b612702c8bc5dbec4c3a6b5795641" ns2:_="">
    <xsd:import namespace="d52582a9-ed87-4d79-8395-c7e0cae9332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2582a9-ed87-4d79-8395-c7e0cae933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FE562B-B005-4655-A6B9-4B31B81E0421}"/>
</file>

<file path=customXml/itemProps2.xml><?xml version="1.0" encoding="utf-8"?>
<ds:datastoreItem xmlns:ds="http://schemas.openxmlformats.org/officeDocument/2006/customXml" ds:itemID="{46E61AB3-1465-4CA1-9D5E-1943B8A6FF42}"/>
</file>

<file path=customXml/itemProps3.xml><?xml version="1.0" encoding="utf-8"?>
<ds:datastoreItem xmlns:ds="http://schemas.openxmlformats.org/officeDocument/2006/customXml" ds:itemID="{D9A87FA0-F9B1-4C6F-8091-3F8BE6D86658}"/>
</file>

<file path=docProps/app.xml><?xml version="1.0" encoding="utf-8"?>
<Properties xmlns="http://schemas.openxmlformats.org/officeDocument/2006/extended-properties" xmlns:vt="http://schemas.openxmlformats.org/officeDocument/2006/docPropsVTypes">
  <Template>Facet</Template>
  <TotalTime>1374</TotalTime>
  <Words>7115</Words>
  <Application>Microsoft Office PowerPoint</Application>
  <PresentationFormat>Widescreen</PresentationFormat>
  <Paragraphs>1042</Paragraphs>
  <Slides>74</Slides>
  <Notes>38</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74</vt:i4>
      </vt:variant>
    </vt:vector>
  </HeadingPairs>
  <TitlesOfParts>
    <vt:vector size="89" baseType="lpstr">
      <vt:lpstr>MS PGothic</vt:lpstr>
      <vt:lpstr>Arial</vt:lpstr>
      <vt:lpstr>Calibri</vt:lpstr>
      <vt:lpstr>Cambria</vt:lpstr>
      <vt:lpstr>Courier New</vt:lpstr>
      <vt:lpstr>Lucida Console</vt:lpstr>
      <vt:lpstr>Lucida Sans Unicode</vt:lpstr>
      <vt:lpstr>Symbol</vt:lpstr>
      <vt:lpstr>Tahoma</vt:lpstr>
      <vt:lpstr>Times New Roman</vt:lpstr>
      <vt:lpstr>Trebuchet MS</vt:lpstr>
      <vt:lpstr>Wingdings</vt:lpstr>
      <vt:lpstr>Wingdings 3</vt:lpstr>
      <vt:lpstr>Facet</vt:lpstr>
      <vt:lpstr>Bitmap Image</vt:lpstr>
      <vt:lpstr>PowerPoint Presentation</vt:lpstr>
      <vt:lpstr>Introduction(1)</vt:lpstr>
      <vt:lpstr>Introduction(2)</vt:lpstr>
      <vt:lpstr>HTML et JavaScript</vt:lpstr>
      <vt:lpstr>Insertion dans une page HTML</vt:lpstr>
      <vt:lpstr> Types Primitifs</vt:lpstr>
      <vt:lpstr>Les opérateurs </vt:lpstr>
      <vt:lpstr>Variables</vt:lpstr>
      <vt:lpstr>Variables</vt:lpstr>
      <vt:lpstr>Variables</vt:lpstr>
      <vt:lpstr>Portée des variables</vt:lpstr>
      <vt:lpstr>Conversions de types </vt:lpstr>
      <vt:lpstr>  Conversions de types </vt:lpstr>
      <vt:lpstr>parseInt et parseFloat</vt:lpstr>
      <vt:lpstr>Entrées/sorties </vt:lpstr>
      <vt:lpstr>Entrées/sorties </vt:lpstr>
      <vt:lpstr>Entrées/sorties </vt:lpstr>
      <vt:lpstr>Entrées/sorties </vt:lpstr>
      <vt:lpstr>Entrées/sorties </vt:lpstr>
      <vt:lpstr>Les conditions</vt:lpstr>
      <vt:lpstr>les conditions</vt:lpstr>
      <vt:lpstr>les conditions</vt:lpstr>
      <vt:lpstr>les conditions</vt:lpstr>
      <vt:lpstr>les conditions</vt:lpstr>
      <vt:lpstr>Les Boucles</vt:lpstr>
      <vt:lpstr>Les Boucles: For</vt:lpstr>
      <vt:lpstr>Les Boucles: While</vt:lpstr>
      <vt:lpstr>Les Boucles: Do, While</vt:lpstr>
      <vt:lpstr>break</vt:lpstr>
      <vt:lpstr>continue</vt:lpstr>
      <vt:lpstr>Les Boucles</vt:lpstr>
      <vt:lpstr>Les Boucles</vt:lpstr>
      <vt:lpstr>Fonctions</vt:lpstr>
      <vt:lpstr>Fonctions</vt:lpstr>
      <vt:lpstr>Fonctions</vt:lpstr>
      <vt:lpstr>Fonctions</vt:lpstr>
      <vt:lpstr>Fonctions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Sources D’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adminetu</dc:creator>
  <cp:lastModifiedBy>Mussab Zneika</cp:lastModifiedBy>
  <cp:revision>63</cp:revision>
  <dcterms:created xsi:type="dcterms:W3CDTF">2023-02-05T16:18:39Z</dcterms:created>
  <dcterms:modified xsi:type="dcterms:W3CDTF">2023-02-23T07:19:49Z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0x010100079D97573A8E3D4F8F9109F0F1D7FE3F</vt:lpwstr>
  </property>
</Properties>
</file>