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52.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40.xml.rels" ContentType="application/vnd.openxmlformats-package.relationships+xml"/>
  <Override PartName="/ppt/notesSlides/_rels/notesSlide55.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57.xml.rels" ContentType="application/vnd.openxmlformats-package.relationships+xml"/>
  <Override PartName="/ppt/notesSlides/_rels/notesSlide49.xml.rels" ContentType="application/vnd.openxmlformats-package.relationships+xml"/>
  <Override PartName="/ppt/notesSlides/_rels/notesSlide50.xml.rels" ContentType="application/vnd.openxmlformats-package.relationships+xml"/>
  <Override PartName="/ppt/notesSlides/_rels/notesSlide4.xml.rels" ContentType="application/vnd.openxmlformats-package.relationships+xml"/>
  <Override PartName="/ppt/notesSlides/_rels/notesSlide56.xml.rels" ContentType="application/vnd.openxmlformats-package.relationships+xml"/>
  <Override PartName="/ppt/notesSlides/_rels/notesSlide41.xml.rels" ContentType="application/vnd.openxmlformats-package.relationships+xml"/>
  <Override PartName="/ppt/notesSlides/_rels/notesSlide5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58.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notesSlide51.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4.xml" ContentType="application/vnd.openxmlformats-officedocument.presentationml.notesSlide+xml"/>
  <Override PartName="/ppt/notesSlides/notesSlide41.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3.xml" ContentType="application/vnd.openxmlformats-officedocument.presentationml.notesSlide+xml"/>
  <Override PartName="/ppt/notesSlides/notesSlide56.xml" ContentType="application/vnd.openxmlformats-officedocument.presentationml.notesSlide+xml"/>
  <Override PartName="/ppt/notesSlides/notesSlide2.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7.xml" ContentType="application/vnd.openxmlformats-officedocument.presentationml.notesSlide+xml"/>
  <Override PartName="/ppt/notesSlides/notesSlide29.xml" ContentType="application/vnd.openxmlformats-officedocument.presentationml.notesSlide+xml"/>
  <Override PartName="/ppt/notesSlides/notesSlide40.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media/image27.png" ContentType="image/png"/>
  <Override PartName="/ppt/media/image26.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2.jpeg" ContentType="image/jpeg"/>
  <Override PartName="/ppt/media/image18.png" ContentType="image/png"/>
  <Override PartName="/ppt/media/image17.png" ContentType="image/png"/>
  <Override PartName="/ppt/media/image14.png" ContentType="image/png"/>
  <Override PartName="/ppt/media/image13.png" ContentType="image/png"/>
  <Override PartName="/ppt/media/image28.png" ContentType="image/png"/>
  <Override PartName="/ppt/media/image5.png" ContentType="image/png"/>
  <Override PartName="/ppt/media/image35.png" ContentType="image/png"/>
  <Override PartName="/ppt/media/image16.png" ContentType="image/png"/>
  <Override PartName="/ppt/media/image34.png" ContentType="image/png"/>
  <Override PartName="/ppt/media/image9.png" ContentType="image/png"/>
  <Override PartName="/ppt/media/image39.png" ContentType="image/png"/>
  <Override PartName="/ppt/media/image41.png" ContentType="image/png"/>
  <Override PartName="/ppt/media/image29.png" ContentType="image/png"/>
  <Override PartName="/ppt/media/image31.png" ContentType="image/png"/>
  <Override PartName="/ppt/media/image42.png" ContentType="image/png"/>
  <Override PartName="/ppt/media/image43.png" ContentType="image/png"/>
  <Override PartName="/ppt/media/image32.png" ContentType="image/png"/>
  <Override PartName="/ppt/media/image10.png" ContentType="image/png"/>
  <Override PartName="/ppt/media/image1.jpeg" ContentType="image/jpeg"/>
  <Override PartName="/ppt/media/image44.png" ContentType="image/png"/>
  <Override PartName="/ppt/media/image33.png" ContentType="image/png"/>
  <Override PartName="/ppt/media/image45.png" ContentType="image/png"/>
  <Override PartName="/ppt/media/image8.png" ContentType="image/png"/>
  <Override PartName="/ppt/media/image38.png" ContentType="image/png"/>
  <Override PartName="/ppt/media/image12.png" ContentType="image/png"/>
  <Override PartName="/ppt/media/image7.png" ContentType="image/png"/>
  <Override PartName="/ppt/media/image37.png" ContentType="image/png"/>
  <Override PartName="/ppt/media/hdphoto1.wdp" ContentType="image/vnd.ms-photo"/>
  <Override PartName="/ppt/media/image11.png" ContentType="image/png"/>
  <Override PartName="/ppt/media/image6.png" ContentType="image/png"/>
  <Override PartName="/ppt/media/image36.png" ContentType="image/png"/>
  <Override PartName="/ppt/media/image40.png" ContentType="image/png"/>
  <Override PartName="/ppt/media/image4.jpeg" ContentType="image/jpeg"/>
  <Override PartName="/ppt/media/image25.png" ContentType="image/png"/>
  <Override PartName="/ppt/media/image30.png" ContentType="image/png"/>
  <Override PartName="/ppt/media/image3.jpeg" ContentType="image/jpeg"/>
  <Override PartName="/ppt/media/image1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64.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05.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106.xml.rels" ContentType="application/vnd.openxmlformats-package.relationships+xml"/>
  <Override PartName="/ppt/slides/_rels/slide76.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93.xml.rels" ContentType="application/vnd.openxmlformats-package.relationships+xml"/>
  <Override PartName="/ppt/slides/_rels/slide9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5.xml" ContentType="application/vnd.openxmlformats-officedocument.presentationml.slide+xml"/>
  <Override PartName="/ppt/slides/slide106.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9.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86.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Lst>
  <p:sldSz cx="10080625" cy="7559675"/>
  <p:notesSz cx="7559675" cy="10080625"/>
</p:presentation>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customXml" Target="../customXml/item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notesMaster" Target="notesMasters/notes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customXml" Target="../customXml/item2.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customXml" Target="../customXml/item3.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3.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1.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2.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a:t>
            </a:r>
            <a:r>
              <a:rPr b="0" lang="en-US" sz="4400" spc="-1" strike="noStrike">
                <a:latin typeface="Arial"/>
              </a:rPr>
              <a:t>slide</a:t>
            </a:r>
            <a:endParaRPr b="0" lang="en-US" sz="4400" spc="-1" strike="noStrike">
              <a:latin typeface="Arial"/>
            </a:endParaRPr>
          </a:p>
        </p:txBody>
      </p:sp>
      <p:sp>
        <p:nvSpPr>
          <p:cNvPr id="12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3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3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B10BE53-75E4-42D1-B8E7-B0CBE79B15D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sldImg"/>
          </p:nvPr>
        </p:nvSpPr>
        <p:spPr>
          <a:xfrm>
            <a:off x="1374840" y="1336680"/>
            <a:ext cx="4809240" cy="3607560"/>
          </a:xfrm>
          <a:prstGeom prst="rect">
            <a:avLst/>
          </a:prstGeom>
        </p:spPr>
      </p:sp>
      <p:sp>
        <p:nvSpPr>
          <p:cNvPr id="559"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60"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14BE92C-FDB0-4DC2-B9D7-F357826FB668}"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ldImg"/>
          </p:nvPr>
        </p:nvSpPr>
        <p:spPr>
          <a:xfrm>
            <a:off x="1374840" y="1336680"/>
            <a:ext cx="4809240" cy="3607560"/>
          </a:xfrm>
          <a:prstGeom prst="rect">
            <a:avLst/>
          </a:prstGeom>
        </p:spPr>
      </p:sp>
      <p:sp>
        <p:nvSpPr>
          <p:cNvPr id="577"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78"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8DA9E46-C367-46E4-BDA8-3C88331BE272}" type="slidenum">
              <a:rPr b="0" lang="en-GB" sz="1200" spc="-1" strike="noStrike">
                <a:solidFill>
                  <a:srgbClr val="ff0000"/>
                </a:solidFill>
                <a:latin typeface="Times New Roman"/>
              </a:rPr>
              <a:t>&lt;number&gt;</a:t>
            </a:fld>
            <a:endParaRPr b="0" lang="en-US" sz="1200" spc="-1" strike="noStrike">
              <a:solidFill>
                <a:srgbClr val="ff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sldImg"/>
          </p:nvPr>
        </p:nvSpPr>
        <p:spPr>
          <a:xfrm>
            <a:off x="1374840" y="1336680"/>
            <a:ext cx="4809240" cy="3607560"/>
          </a:xfrm>
          <a:prstGeom prst="rect">
            <a:avLst/>
          </a:prstGeom>
        </p:spPr>
      </p:sp>
      <p:sp>
        <p:nvSpPr>
          <p:cNvPr id="562"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63"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AE7FE31-721C-4FB9-9BD8-23AB0DE37720}"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sldImg"/>
          </p:nvPr>
        </p:nvSpPr>
        <p:spPr>
          <a:xfrm>
            <a:off x="1374840" y="1336680"/>
            <a:ext cx="4809240" cy="3607560"/>
          </a:xfrm>
          <a:prstGeom prst="rect">
            <a:avLst/>
          </a:prstGeom>
        </p:spPr>
      </p:sp>
      <p:sp>
        <p:nvSpPr>
          <p:cNvPr id="565"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66"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4F3A5F7-C977-44AC-8303-3F1FA9F08112}"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1374840" y="1336680"/>
            <a:ext cx="4809240" cy="3607560"/>
          </a:xfrm>
          <a:prstGeom prst="rect">
            <a:avLst/>
          </a:prstGeom>
        </p:spPr>
      </p:sp>
      <p:sp>
        <p:nvSpPr>
          <p:cNvPr id="580"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81"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8CD441-5456-40A7-B2A8-5E9569B03099}"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1374840" y="1336680"/>
            <a:ext cx="4809240" cy="3607560"/>
          </a:xfrm>
          <a:prstGeom prst="rect">
            <a:avLst/>
          </a:prstGeom>
        </p:spPr>
      </p:sp>
      <p:sp>
        <p:nvSpPr>
          <p:cNvPr id="583"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84"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DDD4CB7-8883-462A-949A-F19617CA5F96}"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1374840" y="1336680"/>
            <a:ext cx="4809240" cy="3607560"/>
          </a:xfrm>
          <a:prstGeom prst="rect">
            <a:avLst/>
          </a:prstGeom>
        </p:spPr>
      </p:sp>
      <p:sp>
        <p:nvSpPr>
          <p:cNvPr id="586"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87"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D5ED531-9907-41E1-B29E-0AB7B693A51F}"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sldImg"/>
          </p:nvPr>
        </p:nvSpPr>
        <p:spPr>
          <a:xfrm>
            <a:off x="1374840" y="1336680"/>
            <a:ext cx="4809240" cy="3607560"/>
          </a:xfrm>
          <a:prstGeom prst="rect">
            <a:avLst/>
          </a:prstGeom>
        </p:spPr>
      </p:sp>
      <p:sp>
        <p:nvSpPr>
          <p:cNvPr id="568"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69"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A557586-31EC-4B66-A321-196872B357E6}"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Img"/>
          </p:nvPr>
        </p:nvSpPr>
        <p:spPr>
          <a:xfrm>
            <a:off x="1374840" y="1336680"/>
            <a:ext cx="4809240" cy="3607560"/>
          </a:xfrm>
          <a:prstGeom prst="rect">
            <a:avLst/>
          </a:prstGeom>
        </p:spPr>
      </p:sp>
      <p:sp>
        <p:nvSpPr>
          <p:cNvPr id="589"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90"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FE00E22-8489-422C-85E1-E5C3229B8036}"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Img"/>
          </p:nvPr>
        </p:nvSpPr>
        <p:spPr>
          <a:xfrm>
            <a:off x="1374840" y="1336680"/>
            <a:ext cx="4809240" cy="3607560"/>
          </a:xfrm>
          <a:prstGeom prst="rect">
            <a:avLst/>
          </a:prstGeom>
        </p:spPr>
      </p:sp>
      <p:sp>
        <p:nvSpPr>
          <p:cNvPr id="592"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93"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F83293E-614F-4FE2-8E1B-8F8DCF01055F}"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sldImg"/>
          </p:nvPr>
        </p:nvSpPr>
        <p:spPr>
          <a:xfrm>
            <a:off x="1374840" y="1336680"/>
            <a:ext cx="4809240" cy="3607560"/>
          </a:xfrm>
          <a:prstGeom prst="rect">
            <a:avLst/>
          </a:prstGeom>
        </p:spPr>
      </p:sp>
      <p:sp>
        <p:nvSpPr>
          <p:cNvPr id="595"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96"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4E740D6-0854-4200-9906-796207189111}"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sldImg"/>
          </p:nvPr>
        </p:nvSpPr>
        <p:spPr>
          <a:xfrm>
            <a:off x="1374840" y="1336680"/>
            <a:ext cx="4809240" cy="3607560"/>
          </a:xfrm>
          <a:prstGeom prst="rect">
            <a:avLst/>
          </a:prstGeom>
        </p:spPr>
      </p:sp>
      <p:sp>
        <p:nvSpPr>
          <p:cNvPr id="598"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99"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A9120E8-58F7-41CD-9389-080A3C90F9C4}"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sldImg"/>
          </p:nvPr>
        </p:nvSpPr>
        <p:spPr>
          <a:xfrm>
            <a:off x="1374840" y="1336680"/>
            <a:ext cx="4809240" cy="3607560"/>
          </a:xfrm>
          <a:prstGeom prst="rect">
            <a:avLst/>
          </a:prstGeom>
        </p:spPr>
      </p:sp>
      <p:sp>
        <p:nvSpPr>
          <p:cNvPr id="601"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602"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C0AC46D-19AC-4C99-9A3E-DDA92D10C6BD}"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sldImg"/>
          </p:nvPr>
        </p:nvSpPr>
        <p:spPr>
          <a:xfrm>
            <a:off x="1374840" y="1336680"/>
            <a:ext cx="4809240" cy="3607560"/>
          </a:xfrm>
          <a:prstGeom prst="rect">
            <a:avLst/>
          </a:prstGeom>
        </p:spPr>
      </p:sp>
      <p:sp>
        <p:nvSpPr>
          <p:cNvPr id="604"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605"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4FCA6BF-FEB6-4F36-AEB5-AD1E91D71886}"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sldImg"/>
          </p:nvPr>
        </p:nvSpPr>
        <p:spPr>
          <a:xfrm>
            <a:off x="1374840" y="1336680"/>
            <a:ext cx="4809240" cy="3607560"/>
          </a:xfrm>
          <a:prstGeom prst="rect">
            <a:avLst/>
          </a:prstGeom>
        </p:spPr>
      </p:sp>
      <p:sp>
        <p:nvSpPr>
          <p:cNvPr id="607"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608"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2893848-BB92-4717-A95D-4F9B0506C125}"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sldImg"/>
          </p:nvPr>
        </p:nvSpPr>
        <p:spPr>
          <a:xfrm>
            <a:off x="1374840" y="1336680"/>
            <a:ext cx="4809240" cy="3607560"/>
          </a:xfrm>
          <a:prstGeom prst="rect">
            <a:avLst/>
          </a:prstGeom>
        </p:spPr>
      </p:sp>
      <p:sp>
        <p:nvSpPr>
          <p:cNvPr id="610"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611"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A9B872A-8E3C-40A5-8A33-CC1BB9B32F63}"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sldImg"/>
          </p:nvPr>
        </p:nvSpPr>
        <p:spPr>
          <a:xfrm>
            <a:off x="1374840" y="1336680"/>
            <a:ext cx="4809240" cy="3607560"/>
          </a:xfrm>
          <a:prstGeom prst="rect">
            <a:avLst/>
          </a:prstGeom>
        </p:spPr>
      </p:sp>
      <p:sp>
        <p:nvSpPr>
          <p:cNvPr id="613"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614"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C96DB84-37B1-4714-94E2-F095FF9F7768}"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sldImg"/>
          </p:nvPr>
        </p:nvSpPr>
        <p:spPr>
          <a:xfrm>
            <a:off x="1374840" y="1336680"/>
            <a:ext cx="4809240" cy="3607560"/>
          </a:xfrm>
          <a:prstGeom prst="rect">
            <a:avLst/>
          </a:prstGeom>
        </p:spPr>
      </p:sp>
      <p:sp>
        <p:nvSpPr>
          <p:cNvPr id="571"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72"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A6AF22A-02ED-428A-BFE5-98C86D9001D6}"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sldImg"/>
          </p:nvPr>
        </p:nvSpPr>
        <p:spPr>
          <a:xfrm>
            <a:off x="1374840" y="1336680"/>
            <a:ext cx="4809240" cy="3607560"/>
          </a:xfrm>
          <a:prstGeom prst="rect">
            <a:avLst/>
          </a:prstGeom>
        </p:spPr>
      </p:sp>
      <p:sp>
        <p:nvSpPr>
          <p:cNvPr id="574" name="PlaceHolder 2"/>
          <p:cNvSpPr>
            <a:spLocks noGrp="1"/>
          </p:cNvSpPr>
          <p:nvPr>
            <p:ph type="body"/>
          </p:nvPr>
        </p:nvSpPr>
        <p:spPr>
          <a:xfrm>
            <a:off x="755640" y="5145120"/>
            <a:ext cx="6047640" cy="4209480"/>
          </a:xfrm>
          <a:prstGeom prst="rect">
            <a:avLst/>
          </a:prstGeom>
        </p:spPr>
        <p:txBody>
          <a:bodyPr lIns="0" rIns="0" tIns="0" bIns="0">
            <a:noAutofit/>
          </a:bodyPr>
          <a:p>
            <a:endParaRPr b="0" lang="en-US" sz="2000" spc="-1" strike="noStrike">
              <a:latin typeface="Arial"/>
            </a:endParaRPr>
          </a:p>
        </p:txBody>
      </p:sp>
      <p:sp>
        <p:nvSpPr>
          <p:cNvPr id="575"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0D1F97E-0C99-4F5D-B37E-ADC866D976C2}" type="slidenum">
              <a:rPr b="0" lang="en-US" sz="1200" spc="-1" strike="noStrike">
                <a:solidFill>
                  <a:srgbClr val="000000"/>
                </a:solidFill>
                <a:latin typeface="+mn-lt"/>
                <a:ea typeface="+mn-ea"/>
              </a:rPr>
              <a:t>&lt;number&gt;</a:t>
            </a:fld>
            <a:endParaRPr b="0" lang="en-US" sz="1200" spc="-1" strike="noStrike">
              <a:solidFill>
                <a:srgbClr val="ff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H="1">
            <a:off x="503640" y="6863760"/>
            <a:ext cx="9036000" cy="23040"/>
          </a:xfrm>
          <a:prstGeom prst="line">
            <a:avLst/>
          </a:prstGeom>
          <a:ln w="12600">
            <a:noFill/>
          </a:ln>
        </p:spPr>
        <p:style>
          <a:lnRef idx="0"/>
          <a:fillRef idx="0"/>
          <a:effectRef idx="0"/>
          <a:fontRef idx="minor"/>
        </p:style>
      </p:sp>
      <p:sp>
        <p:nvSpPr>
          <p:cNvPr id="1" name="CustomShape 2"/>
          <p:cNvSpPr/>
          <p:nvPr/>
        </p:nvSpPr>
        <p:spPr>
          <a:xfrm>
            <a:off x="1661760" y="1895040"/>
            <a:ext cx="8121960" cy="168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750" spc="-1" strike="noStrike">
                <a:solidFill>
                  <a:srgbClr val="666666"/>
                </a:solidFill>
                <a:latin typeface="Arial"/>
                <a:ea typeface="DejaVu Sans"/>
              </a:rPr>
              <a:t>Programmation Web</a:t>
            </a:r>
            <a:endParaRPr b="0" lang="en-US" sz="3750" spc="-1" strike="noStrike">
              <a:solidFill>
                <a:srgbClr val="ff0000"/>
              </a:solidFill>
              <a:latin typeface="Arial"/>
            </a:endParaRPr>
          </a:p>
          <a:p>
            <a:pPr>
              <a:lnSpc>
                <a:spcPct val="100000"/>
              </a:lnSpc>
            </a:pPr>
            <a:endParaRPr b="0" lang="en-US" sz="3750" spc="-1" strike="noStrike">
              <a:solidFill>
                <a:srgbClr val="ff0000"/>
              </a:solidFill>
              <a:latin typeface="Arial"/>
            </a:endParaRPr>
          </a:p>
          <a:p>
            <a:pPr>
              <a:lnSpc>
                <a:spcPct val="100000"/>
              </a:lnSpc>
            </a:pPr>
            <a:endParaRPr b="0" lang="en-US" sz="3750" spc="-1" strike="noStrike">
              <a:solidFill>
                <a:srgbClr val="ff0000"/>
              </a:solidFill>
              <a:latin typeface="Arial"/>
            </a:endParaRPr>
          </a:p>
        </p:txBody>
      </p:sp>
      <p:sp>
        <p:nvSpPr>
          <p:cNvPr id="2" name="Line 3"/>
          <p:cNvSpPr/>
          <p:nvPr/>
        </p:nvSpPr>
        <p:spPr>
          <a:xfrm flipV="1">
            <a:off x="503280" y="671760"/>
            <a:ext cx="0" cy="6192000"/>
          </a:xfrm>
          <a:prstGeom prst="line">
            <a:avLst/>
          </a:prstGeom>
          <a:ln w="12600">
            <a:noFill/>
          </a:ln>
        </p:spPr>
        <p:style>
          <a:lnRef idx="0"/>
          <a:fillRef idx="0"/>
          <a:effectRef idx="0"/>
          <a:fontRef idx="minor"/>
        </p:style>
      </p:sp>
      <p:pic>
        <p:nvPicPr>
          <p:cNvPr id="3" name="Image 15" descr=""/>
          <p:cNvPicPr/>
          <p:nvPr/>
        </p:nvPicPr>
        <p:blipFill>
          <a:blip r:embed="rId2"/>
          <a:stretch/>
        </p:blipFill>
        <p:spPr>
          <a:xfrm>
            <a:off x="8412480" y="6926760"/>
            <a:ext cx="1539000" cy="508680"/>
          </a:xfrm>
          <a:prstGeom prst="rect">
            <a:avLst/>
          </a:prstGeom>
          <a:ln>
            <a:noFill/>
          </a:ln>
        </p:spPr>
      </p:pic>
      <p:sp>
        <p:nvSpPr>
          <p:cNvPr id="4" name="PlaceHolder 4"/>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5"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Line 1"/>
          <p:cNvSpPr/>
          <p:nvPr/>
        </p:nvSpPr>
        <p:spPr>
          <a:xfrm flipV="1">
            <a:off x="342360" y="890280"/>
            <a:ext cx="7155720" cy="24120"/>
          </a:xfrm>
          <a:prstGeom prst="line">
            <a:avLst/>
          </a:prstGeom>
          <a:ln w="12600">
            <a:noFill/>
          </a:ln>
        </p:spPr>
        <p:style>
          <a:lnRef idx="0"/>
          <a:fillRef idx="0"/>
          <a:effectRef idx="0"/>
          <a:fontRef idx="minor"/>
        </p:style>
      </p:sp>
      <p:sp>
        <p:nvSpPr>
          <p:cNvPr id="43" name="CustomShape 2"/>
          <p:cNvSpPr/>
          <p:nvPr/>
        </p:nvSpPr>
        <p:spPr>
          <a:xfrm>
            <a:off x="6003720" y="6864480"/>
            <a:ext cx="2347560" cy="5202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A8E964CD-6B53-4C6E-9A74-47EF77DD1FCC}" type="slidenum">
              <a:rPr b="0" lang="en-GB" sz="1400" spc="-1" strike="noStrike">
                <a:solidFill>
                  <a:srgbClr val="000000"/>
                </a:solidFill>
                <a:latin typeface="Arial"/>
                <a:ea typeface="DejaVu Sans"/>
              </a:rPr>
              <a:t>&lt;number&gt;</a:t>
            </a:fld>
            <a:endParaRPr b="0" lang="en-US" sz="1400" spc="-1" strike="noStrike">
              <a:solidFill>
                <a:srgbClr val="ff0000"/>
              </a:solidFill>
              <a:latin typeface="Arial"/>
            </a:endParaRPr>
          </a:p>
        </p:txBody>
      </p:sp>
      <p:sp>
        <p:nvSpPr>
          <p:cNvPr id="44" name="Line 3"/>
          <p:cNvSpPr/>
          <p:nvPr/>
        </p:nvSpPr>
        <p:spPr>
          <a:xfrm flipH="1">
            <a:off x="504360" y="6863760"/>
            <a:ext cx="9036000" cy="23040"/>
          </a:xfrm>
          <a:prstGeom prst="line">
            <a:avLst/>
          </a:prstGeom>
          <a:ln w="12600">
            <a:noFill/>
          </a:ln>
        </p:spPr>
        <p:style>
          <a:lnRef idx="0"/>
          <a:fillRef idx="0"/>
          <a:effectRef idx="0"/>
          <a:fontRef idx="minor"/>
        </p:style>
      </p:sp>
      <p:pic>
        <p:nvPicPr>
          <p:cNvPr id="45" name="Image 10" descr=""/>
          <p:cNvPicPr/>
          <p:nvPr/>
        </p:nvPicPr>
        <p:blipFill>
          <a:blip r:embed="rId2"/>
          <a:stretch/>
        </p:blipFill>
        <p:spPr>
          <a:xfrm>
            <a:off x="8412480" y="6926760"/>
            <a:ext cx="1539000" cy="508680"/>
          </a:xfrm>
          <a:prstGeom prst="rect">
            <a:avLst/>
          </a:prstGeom>
          <a:ln>
            <a:noFill/>
          </a:ln>
        </p:spPr>
      </p:pic>
      <p:sp>
        <p:nvSpPr>
          <p:cNvPr id="46" name="PlaceHolder 4"/>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47"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Line 1"/>
          <p:cNvSpPr/>
          <p:nvPr/>
        </p:nvSpPr>
        <p:spPr>
          <a:xfrm flipV="1">
            <a:off x="342360" y="981720"/>
            <a:ext cx="7155720" cy="24120"/>
          </a:xfrm>
          <a:prstGeom prst="line">
            <a:avLst/>
          </a:prstGeom>
          <a:ln w="12600">
            <a:noFill/>
          </a:ln>
        </p:spPr>
        <p:style>
          <a:lnRef idx="0"/>
          <a:fillRef idx="0"/>
          <a:effectRef idx="0"/>
          <a:fontRef idx="minor"/>
        </p:style>
      </p:sp>
      <p:sp>
        <p:nvSpPr>
          <p:cNvPr id="85" name="CustomShape 2"/>
          <p:cNvSpPr/>
          <p:nvPr/>
        </p:nvSpPr>
        <p:spPr>
          <a:xfrm>
            <a:off x="6003720" y="6864480"/>
            <a:ext cx="2347560" cy="5202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B073E52C-F8F8-4902-B3AB-3817C1F34AF3}" type="slidenum">
              <a:rPr b="0" lang="en-GB" sz="1400" spc="-1" strike="noStrike">
                <a:solidFill>
                  <a:srgbClr val="000000"/>
                </a:solidFill>
                <a:latin typeface="Arial"/>
                <a:ea typeface="DejaVu Sans"/>
              </a:rPr>
              <a:t>&lt;number&gt;</a:t>
            </a:fld>
            <a:endParaRPr b="0" lang="en-US" sz="1400" spc="-1" strike="noStrike">
              <a:solidFill>
                <a:srgbClr val="ff0000"/>
              </a:solidFill>
              <a:latin typeface="Arial"/>
            </a:endParaRPr>
          </a:p>
        </p:txBody>
      </p:sp>
      <p:sp>
        <p:nvSpPr>
          <p:cNvPr id="86" name="Line 3"/>
          <p:cNvSpPr/>
          <p:nvPr/>
        </p:nvSpPr>
        <p:spPr>
          <a:xfrm flipH="1">
            <a:off x="504360" y="6863760"/>
            <a:ext cx="9036000" cy="23040"/>
          </a:xfrm>
          <a:prstGeom prst="line">
            <a:avLst/>
          </a:prstGeom>
          <a:ln w="12600">
            <a:noFill/>
          </a:ln>
        </p:spPr>
        <p:style>
          <a:lnRef idx="0"/>
          <a:fillRef idx="0"/>
          <a:effectRef idx="0"/>
          <a:fontRef idx="minor"/>
        </p:style>
      </p:sp>
      <p:pic>
        <p:nvPicPr>
          <p:cNvPr id="87" name="Image 10" descr=""/>
          <p:cNvPicPr/>
          <p:nvPr/>
        </p:nvPicPr>
        <p:blipFill>
          <a:blip r:embed="rId2"/>
          <a:stretch/>
        </p:blipFill>
        <p:spPr>
          <a:xfrm>
            <a:off x="8412480" y="6926760"/>
            <a:ext cx="1539000" cy="508680"/>
          </a:xfrm>
          <a:prstGeom prst="rect">
            <a:avLst/>
          </a:prstGeom>
          <a:ln>
            <a:noFill/>
          </a:ln>
        </p:spPr>
      </p:pic>
      <p:sp>
        <p:nvSpPr>
          <p:cNvPr id="88" name="PlaceHolder 4"/>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hyperlink" Target="https://www.php.net/manual/fr/function.file.php" TargetMode="External"/><Relationship Id="rId3" Type="http://schemas.openxmlformats.org/officeDocument/2006/relationships/image" Target="../media/image45.png"/><Relationship Id="rId4"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microsoft.com/office/2007/relationships/hdphoto" Target="../media/hdphoto1.wdp"/><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hyperlink" Target="https://www.php.net/manual/fr/ref.strings.php" TargetMode="External"/><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http://www.wampserver.com/" TargetMode="External"/><Relationship Id="rId2" Type="http://schemas.openxmlformats.org/officeDocument/2006/relationships/hyperlink" Target="http://www.mamp.info/en/index.html" TargetMode="External"/><Relationship Id="rId3" Type="http://schemas.openxmlformats.org/officeDocument/2006/relationships/hyperlink" Target="https://doc.ubuntu-fr.org/php" TargetMode="External"/><Relationship Id="rId4" Type="http://schemas.openxmlformats.org/officeDocument/2006/relationships/slideLayout" Target="../slideLayouts/slideLayout13.xml"/><Relationship Id="rId5"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9.xml.rels><?xml version="1.0" encoding="UTF-8"?>
<Relationships xmlns="http://schemas.openxmlformats.org/package/2006/relationships"><Relationship Id="rId1" Type="http://schemas.openxmlformats.org/officeDocument/2006/relationships/hyperlink" Target="https://www.php.net/manual/fr/ref.filesystem.php" TargetMode="External"/><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732840" y="2638440"/>
            <a:ext cx="5894280" cy="848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solidFill>
                <a:srgbClr val="ff0000"/>
              </a:solidFill>
              <a:latin typeface="Arial"/>
            </a:endParaRPr>
          </a:p>
          <a:p>
            <a:pPr>
              <a:lnSpc>
                <a:spcPct val="100000"/>
              </a:lnSpc>
            </a:pPr>
            <a:r>
              <a:rPr b="0" lang="en-GB" sz="2650" spc="-1" strike="noStrike">
                <a:solidFill>
                  <a:srgbClr val="666666"/>
                </a:solidFill>
                <a:latin typeface="Arial"/>
                <a:ea typeface="Lucida Sans Unicode"/>
              </a:rPr>
              <a:t>Le </a:t>
            </a:r>
            <a:r>
              <a:rPr b="0" lang="fr-FR" sz="2650" spc="-1" strike="noStrike">
                <a:solidFill>
                  <a:srgbClr val="666666"/>
                </a:solidFill>
                <a:latin typeface="Arial"/>
                <a:ea typeface="Lucida Sans Unicode"/>
              </a:rPr>
              <a:t>Langage</a:t>
            </a:r>
            <a:r>
              <a:rPr b="0" lang="en-GB" sz="2650" spc="-1" strike="noStrike">
                <a:solidFill>
                  <a:srgbClr val="666666"/>
                </a:solidFill>
                <a:latin typeface="Arial"/>
                <a:ea typeface="Lucida Sans Unicode"/>
              </a:rPr>
              <a:t> PHP</a:t>
            </a:r>
            <a:endParaRPr b="0" lang="en-US" sz="2650" spc="-1" strike="noStrike">
              <a:solidFill>
                <a:srgbClr val="ff0000"/>
              </a:solidFill>
              <a:latin typeface="Arial"/>
            </a:endParaRPr>
          </a:p>
          <a:p>
            <a:pPr>
              <a:lnSpc>
                <a:spcPct val="100000"/>
              </a:lnSpc>
            </a:pPr>
            <a:endParaRPr b="0" lang="en-US" sz="2650" spc="-1" strike="noStrike">
              <a:solidFill>
                <a:srgbClr val="ff0000"/>
              </a:solidFill>
              <a:latin typeface="Arial"/>
            </a:endParaRPr>
          </a:p>
          <a:p>
            <a:pPr>
              <a:lnSpc>
                <a:spcPct val="100000"/>
              </a:lnSpc>
            </a:pPr>
            <a:endParaRPr b="0" lang="en-US" sz="2650" spc="-1" strike="noStrike">
              <a:solidFill>
                <a:srgbClr val="ff0000"/>
              </a:solidFill>
              <a:latin typeface="Arial"/>
            </a:endParaRPr>
          </a:p>
          <a:p>
            <a:pPr>
              <a:lnSpc>
                <a:spcPct val="100000"/>
              </a:lnSpc>
            </a:pPr>
            <a:r>
              <a:rPr b="0" lang="en-GB" sz="2800" spc="-1" strike="noStrike">
                <a:solidFill>
                  <a:srgbClr val="666666"/>
                </a:solidFill>
                <a:latin typeface="Arial"/>
                <a:ea typeface="DejaVu Sans"/>
              </a:rPr>
              <a:t>Mussab Zneika</a:t>
            </a:r>
            <a:endParaRPr b="0" lang="en-US" sz="2800" spc="-1" strike="noStrike">
              <a:solidFill>
                <a:srgbClr val="ff0000"/>
              </a:solidFill>
              <a:latin typeface="Arial"/>
            </a:endParaRPr>
          </a:p>
          <a:p>
            <a:pPr>
              <a:lnSpc>
                <a:spcPct val="100000"/>
              </a:lnSpc>
            </a:pPr>
            <a:r>
              <a:rPr b="0" lang="en-GB" sz="2800" spc="-1" strike="noStrike">
                <a:solidFill>
                  <a:srgbClr val="666666"/>
                </a:solidFill>
                <a:latin typeface="Arial"/>
                <a:ea typeface="DejaVu Sans"/>
              </a:rPr>
              <a:t>CY-Tech</a:t>
            </a:r>
            <a:endParaRPr b="0" lang="en-US" sz="2800" spc="-1" strike="noStrike">
              <a:solidFill>
                <a:srgbClr val="ff0000"/>
              </a:solidFill>
              <a:latin typeface="Arial"/>
            </a:endParaRPr>
          </a:p>
          <a:p>
            <a:pPr>
              <a:lnSpc>
                <a:spcPct val="100000"/>
              </a:lnSpc>
            </a:pPr>
            <a:r>
              <a:rPr b="0" lang="en-GB" sz="2800" spc="-1" strike="noStrike">
                <a:solidFill>
                  <a:srgbClr val="666666"/>
                </a:solidFill>
                <a:latin typeface="Arial"/>
                <a:ea typeface="DejaVu Sans"/>
              </a:rPr>
              <a:t>2022-2023</a:t>
            </a: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 </a:t>
            </a:r>
            <a:r>
              <a:rPr b="1" lang="fr-FR" sz="3600" spc="-1" strike="noStrike">
                <a:solidFill>
                  <a:srgbClr val="808080"/>
                </a:solidFill>
                <a:latin typeface="Times New Roman"/>
                <a:ea typeface="DejaVu Sans"/>
              </a:rPr>
              <a:t>Affichage de texte </a:t>
            </a:r>
            <a:endParaRPr b="0" lang="en-US" sz="3600" spc="-1" strike="noStrike">
              <a:solidFill>
                <a:srgbClr val="ff0000"/>
              </a:solidFill>
              <a:latin typeface="Arial"/>
            </a:endParaRPr>
          </a:p>
        </p:txBody>
      </p:sp>
      <p:sp>
        <p:nvSpPr>
          <p:cNvPr id="184" name="CustomShape 2"/>
          <p:cNvSpPr/>
          <p:nvPr/>
        </p:nvSpPr>
        <p:spPr>
          <a:xfrm>
            <a:off x="504000" y="1152000"/>
            <a:ext cx="9070920" cy="5663160"/>
          </a:xfrm>
          <a:prstGeom prst="rect">
            <a:avLst/>
          </a:prstGeom>
          <a:noFill/>
          <a:ln>
            <a:noFill/>
          </a:ln>
        </p:spPr>
        <p:style>
          <a:lnRef idx="0"/>
          <a:fillRef idx="0"/>
          <a:effectRef idx="0"/>
          <a:fontRef idx="minor"/>
        </p:style>
        <p:txBody>
          <a:bodyPr lIns="0" rIns="0" tIns="0" bIns="0">
            <a:no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echo : écriture le paramètre dans le navigateur</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
        <p:nvSpPr>
          <p:cNvPr id="185" name="CustomShape 3"/>
          <p:cNvSpPr/>
          <p:nvPr/>
        </p:nvSpPr>
        <p:spPr>
          <a:xfrm>
            <a:off x="1224000" y="1691640"/>
            <a:ext cx="6456600" cy="2720880"/>
          </a:xfrm>
          <a:prstGeom prst="rect">
            <a:avLst/>
          </a:prstGeom>
          <a:noFill/>
          <a:ln>
            <a:noFill/>
          </a:ln>
        </p:spPr>
        <p:style>
          <a:lnRef idx="0"/>
          <a:fillRef idx="0"/>
          <a:effectRef idx="0"/>
          <a:fontRef idx="minor"/>
        </p:style>
        <p:txBody>
          <a:bodyPr lIns="90000" rIns="90000" tIns="45000" bIns="45000">
            <a:spAutoFit/>
          </a:bodyPr>
          <a:p>
            <a:pPr>
              <a:lnSpc>
                <a:spcPct val="80000"/>
              </a:lnSpc>
              <a:tabLst>
                <a:tab algn="l" pos="0"/>
              </a:tabLst>
            </a:pPr>
            <a:r>
              <a:rPr b="1" lang="en-US" sz="1800" spc="-1" strike="noStrike">
                <a:solidFill>
                  <a:srgbClr val="ff850a"/>
                </a:solidFill>
                <a:latin typeface="Lucida Console"/>
                <a:ea typeface="DejaVu Sans"/>
              </a:rPr>
              <a:t>&lt;html&gt;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ff850a"/>
                </a:solidFill>
                <a:latin typeface="Lucida Console"/>
                <a:ea typeface="DejaVu Sans"/>
              </a:rPr>
              <a:t>    </a:t>
            </a:r>
            <a:r>
              <a:rPr b="1" lang="en-US" sz="1800" spc="-1" strike="noStrike">
                <a:solidFill>
                  <a:srgbClr val="ff850a"/>
                </a:solidFill>
                <a:latin typeface="Lucida Console"/>
                <a:ea typeface="DejaVu Sans"/>
              </a:rPr>
              <a:t>&lt;head&gt;&lt;title&gt;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678930"/>
                </a:solidFill>
                <a:latin typeface="Lucida Console"/>
                <a:ea typeface="DejaVu Sans"/>
              </a:rPr>
              <a:t>    </a:t>
            </a:r>
            <a:r>
              <a:rPr b="1" lang="en-US" sz="1800" spc="-1" strike="noStrike">
                <a:solidFill>
                  <a:srgbClr val="678930"/>
                </a:solidFill>
                <a:latin typeface="Lucida Console"/>
                <a:ea typeface="DejaVu Sans"/>
              </a:rPr>
              <a:t>&lt;?php</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678930"/>
                </a:solidFill>
                <a:latin typeface="Lucida Console"/>
                <a:ea typeface="DejaVu Sans"/>
              </a:rPr>
              <a:t>        </a:t>
            </a:r>
            <a:r>
              <a:rPr b="1" lang="en-US" sz="1800" spc="-1" strike="noStrike">
                <a:solidFill>
                  <a:srgbClr val="678930"/>
                </a:solidFill>
                <a:latin typeface="Lucida Console"/>
                <a:ea typeface="DejaVu Sans"/>
              </a:rPr>
              <a:t>echo “title”;</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678930"/>
                </a:solidFill>
                <a:latin typeface="Lucida Console"/>
                <a:ea typeface="DejaVu Sans"/>
              </a:rPr>
              <a:t>    </a:t>
            </a:r>
            <a:r>
              <a:rPr b="1" lang="en-US" sz="1800" spc="-1" strike="noStrike">
                <a:solidFill>
                  <a:srgbClr val="678930"/>
                </a:solidFill>
                <a:latin typeface="Lucida Console"/>
                <a:ea typeface="DejaVu Sans"/>
              </a:rPr>
              <a:t>?&gt;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ff850a"/>
                </a:solidFill>
                <a:latin typeface="Lucida Console"/>
                <a:ea typeface="DejaVu Sans"/>
              </a:rPr>
              <a:t>    </a:t>
            </a:r>
            <a:r>
              <a:rPr b="1" lang="en-US" sz="1800" spc="-1" strike="noStrike">
                <a:solidFill>
                  <a:srgbClr val="ff850a"/>
                </a:solidFill>
                <a:latin typeface="Lucida Console"/>
                <a:ea typeface="DejaVu Sans"/>
              </a:rPr>
              <a:t>&lt;/title&gt;&lt;/head&gt;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ff850a"/>
                </a:solidFill>
                <a:latin typeface="Lucida Console"/>
                <a:ea typeface="DejaVu Sans"/>
              </a:rPr>
              <a:t>    </a:t>
            </a:r>
            <a:r>
              <a:rPr b="1" lang="en-US" sz="1800" spc="-1" strike="noStrike">
                <a:solidFill>
                  <a:srgbClr val="ff850a"/>
                </a:solidFill>
                <a:latin typeface="Lucida Console"/>
                <a:ea typeface="DejaVu Sans"/>
              </a:rPr>
              <a:t>&lt;body&gt;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678930"/>
                </a:solidFill>
                <a:latin typeface="Lucida Console"/>
                <a:ea typeface="DejaVu Sans"/>
              </a:rPr>
              <a:t>    </a:t>
            </a:r>
            <a:r>
              <a:rPr b="1" lang="en-US" sz="1800" spc="-1" strike="noStrike">
                <a:solidFill>
                  <a:srgbClr val="678930"/>
                </a:solidFill>
                <a:latin typeface="Lucida Console"/>
                <a:ea typeface="DejaVu Sans"/>
              </a:rPr>
              <a:t>&lt;?php</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678930"/>
                </a:solidFill>
                <a:latin typeface="Lucida Console"/>
                <a:ea typeface="DejaVu Sans"/>
              </a:rPr>
              <a:t>        </a:t>
            </a:r>
            <a:r>
              <a:rPr b="1" lang="en-US" sz="1800" spc="-1" strike="noStrike">
                <a:solidFill>
                  <a:srgbClr val="678930"/>
                </a:solidFill>
                <a:latin typeface="Lucida Console"/>
                <a:ea typeface="DejaVu Sans"/>
              </a:rPr>
              <a:t>echo “&lt;p&gt;Bonjour le monde !&lt;/p&gt;”;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678930"/>
                </a:solidFill>
                <a:latin typeface="Lucida Console"/>
                <a:ea typeface="DejaVu Sans"/>
              </a:rPr>
              <a:t>    </a:t>
            </a:r>
            <a:r>
              <a:rPr b="1" lang="en-US" sz="1800" spc="-1" strike="noStrike">
                <a:solidFill>
                  <a:srgbClr val="678930"/>
                </a:solidFill>
                <a:latin typeface="Lucida Console"/>
                <a:ea typeface="DejaVu Sans"/>
              </a:rPr>
              <a:t>?&gt;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ff850a"/>
                </a:solidFill>
                <a:latin typeface="Lucida Console"/>
                <a:ea typeface="DejaVu Sans"/>
              </a:rPr>
              <a:t>    </a:t>
            </a:r>
            <a:r>
              <a:rPr b="1" lang="en-US" sz="1800" spc="-1" strike="noStrike">
                <a:solidFill>
                  <a:srgbClr val="ff850a"/>
                </a:solidFill>
                <a:latin typeface="Lucida Console"/>
                <a:ea typeface="DejaVu Sans"/>
              </a:rPr>
              <a:t>&lt;/body&gt;</a:t>
            </a:r>
            <a:endParaRPr b="0" lang="en-US" sz="1800" spc="-1" strike="noStrike">
              <a:solidFill>
                <a:srgbClr val="ff0000"/>
              </a:solidFill>
              <a:latin typeface="Arial"/>
            </a:endParaRPr>
          </a:p>
          <a:p>
            <a:pPr>
              <a:lnSpc>
                <a:spcPct val="80000"/>
              </a:lnSpc>
              <a:tabLst>
                <a:tab algn="l" pos="0"/>
              </a:tabLst>
            </a:pPr>
            <a:r>
              <a:rPr b="1" lang="en-US" sz="1800" spc="-1" strike="noStrike">
                <a:solidFill>
                  <a:srgbClr val="ff850a"/>
                </a:solidFill>
                <a:latin typeface="Lucida Console"/>
                <a:ea typeface="DejaVu Sans"/>
              </a:rPr>
              <a:t>&lt;/html&gt;</a:t>
            </a:r>
            <a:endParaRPr b="0" lang="en-US" sz="1800" spc="-1" strike="noStrike">
              <a:solidFill>
                <a:srgbClr val="ff0000"/>
              </a:solidFill>
              <a:latin typeface="Arial"/>
            </a:endParaRPr>
          </a:p>
        </p:txBody>
      </p:sp>
      <p:sp>
        <p:nvSpPr>
          <p:cNvPr id="186" name="CustomShape 4"/>
          <p:cNvSpPr/>
          <p:nvPr/>
        </p:nvSpPr>
        <p:spPr>
          <a:xfrm>
            <a:off x="504360" y="4788360"/>
            <a:ext cx="9575280" cy="1752120"/>
          </a:xfrm>
          <a:prstGeom prst="rect">
            <a:avLst/>
          </a:prstGeom>
          <a:noFill/>
          <a:ln>
            <a:noFill/>
          </a:ln>
        </p:spPr>
        <p:style>
          <a:lnRef idx="0"/>
          <a:fillRef idx="0"/>
          <a:effectRef idx="0"/>
          <a:fontRef idx="minor"/>
        </p:style>
        <p:txBody>
          <a:bodyPr lIns="90000" rIns="90000" tIns="45000" bIns="45000">
            <a:sp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print() : écriture dans le navigateur</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printf([$format, $arg1, $arg2]) : écriture formatée comme en C, i.e. la chaîne de caractère est constante et contient le format d’affichage des variables passées en argument</a:t>
            </a: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37" name="CustomShape 2"/>
          <p:cNvSpPr/>
          <p:nvPr/>
        </p:nvSpPr>
        <p:spPr>
          <a:xfrm>
            <a:off x="351000" y="1025640"/>
            <a:ext cx="9297360" cy="2177280"/>
          </a:xfrm>
          <a:prstGeom prst="rect">
            <a:avLst/>
          </a:prstGeom>
          <a:noFill/>
          <a:ln>
            <a:noFill/>
          </a:ln>
        </p:spPr>
        <p:style>
          <a:lnRef idx="0"/>
          <a:fillRef idx="0"/>
          <a:effectRef idx="0"/>
          <a:fontRef idx="minor"/>
        </p:style>
        <p:txBody>
          <a:bodyPr lIns="0" rIns="0" tIns="0" bIns="0">
            <a:normAutofit fontScale="31000"/>
          </a:bodyPr>
          <a:p>
            <a:pPr>
              <a:lnSpc>
                <a:spcPct val="110000"/>
              </a:lnSpc>
              <a:spcBef>
                <a:spcPts val="1001"/>
              </a:spcBef>
              <a:tabLst>
                <a:tab algn="l" pos="0"/>
              </a:tabLst>
            </a:pPr>
            <a:r>
              <a:rPr b="1" lang="fr-FR" sz="3800" spc="-1" strike="noStrike">
                <a:solidFill>
                  <a:srgbClr val="000000"/>
                </a:solidFill>
                <a:latin typeface="Arial"/>
                <a:ea typeface="DejaVu Sans"/>
              </a:rPr>
              <a:t>Manipulation des fichiers uploadés</a:t>
            </a:r>
            <a:endParaRPr b="0" lang="en-US" sz="38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400" spc="-1" strike="noStrike">
                <a:solidFill>
                  <a:srgbClr val="000000"/>
                </a:solidFill>
                <a:latin typeface="Arial"/>
                <a:ea typeface="DejaVu Sans"/>
              </a:rPr>
              <a:t>Ils sont envoyés au serveur avec une requête POST</a:t>
            </a:r>
            <a:endParaRPr b="0" lang="en-US" sz="3400" spc="-1" strike="noStrike">
              <a:solidFill>
                <a:srgbClr val="ff0000"/>
              </a:solidFill>
              <a:latin typeface="Arial"/>
            </a:endParaRPr>
          </a:p>
          <a:p>
            <a:pPr>
              <a:lnSpc>
                <a:spcPct val="90000"/>
              </a:lnSpc>
              <a:spcBef>
                <a:spcPts val="1001"/>
              </a:spcBef>
              <a:tabLst>
                <a:tab algn="l" pos="0"/>
              </a:tabLst>
            </a:pP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400" spc="-1" strike="noStrike">
                <a:solidFill>
                  <a:srgbClr val="000000"/>
                </a:solidFill>
                <a:latin typeface="Arial"/>
                <a:ea typeface="DejaVu Sans"/>
              </a:rPr>
              <a:t>Ils sont stockés temporairement pendant l'exécution de notre programme</a:t>
            </a:r>
            <a:endParaRPr b="0" lang="en-US" sz="3400" spc="-1" strike="noStrike">
              <a:solidFill>
                <a:srgbClr val="ff0000"/>
              </a:solidFill>
              <a:latin typeface="Arial"/>
            </a:endParaRPr>
          </a:p>
          <a:p>
            <a:pPr>
              <a:lnSpc>
                <a:spcPct val="90000"/>
              </a:lnSpc>
              <a:spcBef>
                <a:spcPts val="1001"/>
              </a:spcBef>
              <a:tabLst>
                <a:tab algn="l" pos="0"/>
              </a:tabLst>
            </a:pP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400" spc="-1" strike="noStrike">
                <a:solidFill>
                  <a:srgbClr val="000000"/>
                </a:solidFill>
                <a:latin typeface="Arial"/>
                <a:ea typeface="DejaVu Sans"/>
              </a:rPr>
              <a:t>Si nous ne les sauvegardons pas, ils sont perdus après la fin de l'exécution </a:t>
            </a: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p:txBody>
      </p:sp>
      <p:pic>
        <p:nvPicPr>
          <p:cNvPr id="538" name="" descr=""/>
          <p:cNvPicPr/>
          <p:nvPr/>
        </p:nvPicPr>
        <p:blipFill>
          <a:blip r:embed="rId1"/>
          <a:stretch/>
        </p:blipFill>
        <p:spPr>
          <a:xfrm>
            <a:off x="2311560" y="3632040"/>
            <a:ext cx="5447880" cy="2742840"/>
          </a:xfrm>
          <a:prstGeom prst="rect">
            <a:avLst/>
          </a:prstGeom>
          <a:ln>
            <a:noFill/>
          </a:ln>
        </p:spPr>
      </p:pic>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40" name="CustomShape 2"/>
          <p:cNvSpPr/>
          <p:nvPr/>
        </p:nvSpPr>
        <p:spPr>
          <a:xfrm>
            <a:off x="317520" y="1115640"/>
            <a:ext cx="9546480" cy="5616000"/>
          </a:xfrm>
          <a:prstGeom prst="rect">
            <a:avLst/>
          </a:prstGeom>
          <a:noFill/>
          <a:ln>
            <a:noFill/>
          </a:ln>
        </p:spPr>
        <p:style>
          <a:lnRef idx="0"/>
          <a:fillRef idx="0"/>
          <a:effectRef idx="0"/>
          <a:fontRef idx="minor"/>
        </p:style>
        <p:txBody>
          <a:bodyPr lIns="0" rIns="0" tIns="0" bIns="0">
            <a:normAutofit fontScale="91000"/>
          </a:bodyPr>
          <a:p>
            <a:pPr>
              <a:lnSpc>
                <a:spcPct val="110000"/>
              </a:lnSpc>
              <a:spcBef>
                <a:spcPts val="1001"/>
              </a:spcBef>
              <a:tabLst>
                <a:tab algn="l" pos="0"/>
              </a:tabLst>
            </a:pPr>
            <a:r>
              <a:rPr b="1" lang="fr-FR" sz="2400" spc="-1" strike="noStrike">
                <a:solidFill>
                  <a:srgbClr val="000000"/>
                </a:solidFill>
                <a:latin typeface="Arial"/>
                <a:ea typeface="DejaVu Sans"/>
              </a:rPr>
              <a:t>Manipulation des fichiers uploadés</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tabLst>
                <a:tab algn="l" pos="0"/>
              </a:tabLst>
            </a:pPr>
            <a:r>
              <a:rPr b="0" lang="en-US" sz="2400" spc="-1" strike="noStrike">
                <a:solidFill>
                  <a:srgbClr val="000000"/>
                </a:solidFill>
                <a:latin typeface="Arial"/>
                <a:ea typeface="DejaVu Sans"/>
              </a:rPr>
              <a:t>Variable </a:t>
            </a:r>
            <a:r>
              <a:rPr b="1" lang="en-US" sz="2400" spc="-1" strike="noStrike">
                <a:solidFill>
                  <a:srgbClr val="000000"/>
                </a:solidFill>
                <a:latin typeface="Arial"/>
                <a:ea typeface="DejaVu Sans"/>
              </a:rPr>
              <a:t>$ _FILES</a:t>
            </a:r>
            <a:r>
              <a:rPr b="0" lang="en-US" sz="2400" spc="-1" strike="noStrike">
                <a:solidFill>
                  <a:srgbClr val="000000"/>
                </a:solidFill>
                <a:latin typeface="Arial"/>
                <a:ea typeface="DejaVu Sans"/>
              </a:rPr>
              <a:t>: </a:t>
            </a:r>
            <a:r>
              <a:rPr b="0" lang="fr-FR" sz="2400" spc="-1" strike="noStrike">
                <a:solidFill>
                  <a:srgbClr val="000000"/>
                </a:solidFill>
                <a:latin typeface="Arial"/>
                <a:ea typeface="DejaVu Sans"/>
              </a:rPr>
              <a:t>contient tous les fichiers téléchargés par l'utilisateur </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tabLst>
                <a:tab algn="l" pos="0"/>
              </a:tabLst>
            </a:pPr>
            <a:r>
              <a:rPr b="1" lang="fr-FR" sz="2400" spc="-1" strike="noStrike">
                <a:solidFill>
                  <a:srgbClr val="000000"/>
                </a:solidFill>
                <a:latin typeface="Arial"/>
                <a:ea typeface="DejaVu Sans"/>
              </a:rPr>
              <a:t>userfile</a:t>
            </a:r>
            <a:r>
              <a:rPr b="0" lang="fr-FR" sz="2400" spc="-1" strike="noStrike">
                <a:solidFill>
                  <a:srgbClr val="000000"/>
                </a:solidFill>
                <a:latin typeface="Arial"/>
                <a:ea typeface="DejaVu Sans"/>
              </a:rPr>
              <a:t> est le nom du champ de fichier des formulaires </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en-US" sz="2400" spc="-1" strike="noStrike">
                <a:solidFill>
                  <a:srgbClr val="000000"/>
                </a:solidFill>
                <a:latin typeface="Arial"/>
                <a:ea typeface="DejaVu Sans"/>
              </a:rPr>
              <a:t>$ _FILES [‘userfile’] [‘name’]: </a:t>
            </a:r>
            <a:r>
              <a:rPr b="0" lang="fr-FR" sz="2400" spc="-1" strike="noStrike">
                <a:solidFill>
                  <a:srgbClr val="000000"/>
                </a:solidFill>
                <a:latin typeface="Arial"/>
                <a:ea typeface="DejaVu Sans"/>
              </a:rPr>
              <a:t>contient le nom réel du fichier </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en-US" sz="2400" spc="-1" strike="noStrike">
                <a:solidFill>
                  <a:srgbClr val="000000"/>
                </a:solidFill>
                <a:latin typeface="Arial"/>
                <a:ea typeface="DejaVu Sans"/>
              </a:rPr>
              <a:t>$ _FILES [‘userfile’] [‘tmp_name’]: </a:t>
            </a:r>
            <a:r>
              <a:rPr b="0" lang="fr-FR" sz="2400" spc="-1" strike="noStrike">
                <a:solidFill>
                  <a:srgbClr val="000000"/>
                </a:solidFill>
                <a:latin typeface="Arial"/>
                <a:ea typeface="DejaVu Sans"/>
              </a:rPr>
              <a:t>contient la localisation du fichier temporaire</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en-US" sz="2400" spc="-1" strike="noStrike">
                <a:solidFill>
                  <a:srgbClr val="000000"/>
                </a:solidFill>
                <a:latin typeface="Arial"/>
                <a:ea typeface="DejaVu Sans"/>
              </a:rPr>
              <a:t>$ _FILES [‘userfile’] [‘size’]: </a:t>
            </a:r>
            <a:r>
              <a:rPr b="0" lang="fr-FR" sz="2400" spc="-1" strike="noStrike">
                <a:solidFill>
                  <a:srgbClr val="000000"/>
                </a:solidFill>
                <a:latin typeface="Arial"/>
                <a:ea typeface="DejaVu Sans"/>
              </a:rPr>
              <a:t>contient la taille du fichier en octets </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en-US" sz="2400" spc="-1" strike="noStrike">
                <a:solidFill>
                  <a:srgbClr val="000000"/>
                </a:solidFill>
                <a:latin typeface="Arial"/>
                <a:ea typeface="DejaVu Sans"/>
              </a:rPr>
              <a:t> </a:t>
            </a:r>
            <a:r>
              <a:rPr b="1" lang="fr-FR" sz="2400" spc="-1" strike="noStrike">
                <a:solidFill>
                  <a:srgbClr val="000000"/>
                </a:solidFill>
                <a:latin typeface="Arial"/>
                <a:ea typeface="DejaVu Sans"/>
              </a:rPr>
              <a:t>move_uploaded_file ($ nomdefichier, $ destination):v</a:t>
            </a:r>
            <a:r>
              <a:rPr b="0" lang="fr-FR" sz="2400" spc="-1" strike="noStrike">
                <a:solidFill>
                  <a:srgbClr val="000000"/>
                </a:solidFill>
                <a:latin typeface="Arial"/>
                <a:ea typeface="DejaVu Sans"/>
              </a:rPr>
              <a:t>érifie si le $nomde ichier  a bien été téléchargé et S'il l'enregistre à la destination </a:t>
            </a: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42" name="CustomShape 2"/>
          <p:cNvSpPr/>
          <p:nvPr/>
        </p:nvSpPr>
        <p:spPr>
          <a:xfrm>
            <a:off x="285120" y="961560"/>
            <a:ext cx="5714640" cy="20098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00ff"/>
                </a:solidFill>
                <a:latin typeface="Courier New"/>
                <a:ea typeface="DejaVu Sans"/>
              </a:rPr>
              <a:t>&lt;form</a:t>
            </a: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enctype</a:t>
            </a:r>
            <a:r>
              <a:rPr b="0" lang="fr-FR" sz="1800" spc="-1" strike="noStrike">
                <a:solidFill>
                  <a:srgbClr val="000000"/>
                </a:solidFill>
                <a:latin typeface="Courier New"/>
                <a:ea typeface="DejaVu Sans"/>
              </a:rPr>
              <a:t>=</a:t>
            </a:r>
            <a:r>
              <a:rPr b="1" lang="fr-FR" sz="1800" spc="-1" strike="noStrike">
                <a:solidFill>
                  <a:srgbClr val="8000ff"/>
                </a:solidFill>
                <a:latin typeface="Courier New"/>
                <a:ea typeface="DejaVu Sans"/>
              </a:rPr>
              <a:t>"multipart/form-data"</a:t>
            </a: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method</a:t>
            </a:r>
            <a:r>
              <a:rPr b="0" lang="fr-FR" sz="1800" spc="-1" strike="noStrike">
                <a:solidFill>
                  <a:srgbClr val="000000"/>
                </a:solidFill>
                <a:latin typeface="Courier New"/>
                <a:ea typeface="DejaVu Sans"/>
              </a:rPr>
              <a:t>=</a:t>
            </a:r>
            <a:r>
              <a:rPr b="1" lang="fr-FR" sz="1800" spc="-1" strike="noStrike">
                <a:solidFill>
                  <a:srgbClr val="8000ff"/>
                </a:solidFill>
                <a:latin typeface="Courier New"/>
                <a:ea typeface="DejaVu Sans"/>
              </a:rPr>
              <a:t>"post" action= "page1.php " </a:t>
            </a:r>
            <a:r>
              <a:rPr b="0" lang="fr-FR" sz="1800" spc="-1" strike="noStrike">
                <a:solidFill>
                  <a:srgbClr val="0000ff"/>
                </a:solidFill>
                <a:latin typeface="Courier New"/>
                <a:ea typeface="DejaVu Sans"/>
              </a:rPr>
              <a:t>&gt;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ff"/>
                </a:solidFill>
                <a:latin typeface="Courier New"/>
                <a:ea typeface="DejaVu Sans"/>
              </a:rPr>
              <a:t>&lt;input</a:t>
            </a: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name</a:t>
            </a:r>
            <a:r>
              <a:rPr b="0" lang="fr-FR" sz="1800" spc="-1" strike="noStrike">
                <a:solidFill>
                  <a:srgbClr val="000000"/>
                </a:solidFill>
                <a:latin typeface="Courier New"/>
                <a:ea typeface="DejaVu Sans"/>
              </a:rPr>
              <a:t>=</a:t>
            </a:r>
            <a:r>
              <a:rPr b="1" lang="fr-FR" sz="1800" spc="-1" strike="noStrike">
                <a:solidFill>
                  <a:srgbClr val="8000ff"/>
                </a:solidFill>
                <a:latin typeface="Courier New"/>
                <a:ea typeface="DejaVu Sans"/>
              </a:rPr>
              <a:t>"file1"</a:t>
            </a: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type</a:t>
            </a:r>
            <a:r>
              <a:rPr b="0" lang="fr-FR" sz="1800" spc="-1" strike="noStrike">
                <a:solidFill>
                  <a:srgbClr val="000000"/>
                </a:solidFill>
                <a:latin typeface="Courier New"/>
                <a:ea typeface="DejaVu Sans"/>
              </a:rPr>
              <a:t>=</a:t>
            </a:r>
            <a:r>
              <a:rPr b="1" lang="fr-FR" sz="1800" spc="-1" strike="noStrike">
                <a:solidFill>
                  <a:srgbClr val="8000ff"/>
                </a:solidFill>
                <a:latin typeface="Courier New"/>
                <a:ea typeface="DejaVu Sans"/>
              </a:rPr>
              <a:t>"file"</a:t>
            </a:r>
            <a:r>
              <a:rPr b="0" lang="fr-FR" sz="1800" spc="-1" strike="noStrike">
                <a:solidFill>
                  <a:srgbClr val="000000"/>
                </a:solidFill>
                <a:latin typeface="Courier New"/>
                <a:ea typeface="DejaVu Sans"/>
              </a:rPr>
              <a:t> </a:t>
            </a:r>
            <a:r>
              <a:rPr b="0" lang="fr-FR" sz="1800" spc="-1" strike="noStrike">
                <a:solidFill>
                  <a:srgbClr val="0000ff"/>
                </a:solidFill>
                <a:latin typeface="Courier New"/>
                <a:ea typeface="DejaVu Sans"/>
              </a:rPr>
              <a:t>/&gt;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ff"/>
                </a:solidFill>
                <a:latin typeface="Courier New"/>
                <a:ea typeface="DejaVu Sans"/>
              </a:rPr>
              <a:t>&lt;input</a:t>
            </a: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type</a:t>
            </a:r>
            <a:r>
              <a:rPr b="0" lang="fr-FR" sz="1800" spc="-1" strike="noStrike">
                <a:solidFill>
                  <a:srgbClr val="000000"/>
                </a:solidFill>
                <a:latin typeface="Courier New"/>
                <a:ea typeface="DejaVu Sans"/>
              </a:rPr>
              <a:t>=</a:t>
            </a:r>
            <a:r>
              <a:rPr b="1" lang="fr-FR" sz="1800" spc="-1" strike="noStrike">
                <a:solidFill>
                  <a:srgbClr val="8000ff"/>
                </a:solidFill>
                <a:latin typeface="Courier New"/>
                <a:ea typeface="DejaVu Sans"/>
              </a:rPr>
              <a:t>"submit"</a:t>
            </a: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value</a:t>
            </a:r>
            <a:r>
              <a:rPr b="0" lang="fr-FR" sz="1800" spc="-1" strike="noStrike">
                <a:solidFill>
                  <a:srgbClr val="000000"/>
                </a:solidFill>
                <a:latin typeface="Courier New"/>
                <a:ea typeface="DejaVu Sans"/>
              </a:rPr>
              <a:t>=</a:t>
            </a:r>
            <a:r>
              <a:rPr b="1" lang="fr-FR" sz="1800" spc="-1" strike="noStrike">
                <a:solidFill>
                  <a:srgbClr val="8000ff"/>
                </a:solidFill>
                <a:latin typeface="Courier New"/>
                <a:ea typeface="DejaVu Sans"/>
              </a:rPr>
              <a:t>"envoyer"</a:t>
            </a:r>
            <a:r>
              <a:rPr b="0" lang="fr-FR" sz="1800" spc="-1" strike="noStrike">
                <a:solidFill>
                  <a:srgbClr val="000000"/>
                </a:solidFill>
                <a:latin typeface="Courier New"/>
                <a:ea typeface="DejaVu Sans"/>
              </a:rPr>
              <a:t> </a:t>
            </a:r>
            <a:r>
              <a:rPr b="0" lang="fr-FR" sz="1800" spc="-1" strike="noStrike">
                <a:solidFill>
                  <a:srgbClr val="0000ff"/>
                </a:solidFill>
                <a:latin typeface="Courier New"/>
                <a:ea typeface="DejaVu Sans"/>
              </a:rPr>
              <a:t>/&gt;</a:t>
            </a:r>
            <a:r>
              <a:rPr b="1" lang="fr-FR" sz="1800" spc="-1" strike="noStrike">
                <a:solidFill>
                  <a:srgbClr val="000000"/>
                </a:solidFill>
                <a:latin typeface="Courier New"/>
                <a:ea typeface="DejaVu Sans"/>
              </a:rPr>
              <a:t> </a:t>
            </a:r>
            <a:r>
              <a:rPr b="0" lang="fr-FR" sz="1800" spc="-1" strike="noStrike">
                <a:solidFill>
                  <a:srgbClr val="0000ff"/>
                </a:solidFill>
                <a:latin typeface="Courier New"/>
                <a:ea typeface="DejaVu Sans"/>
              </a:rPr>
              <a:t>&lt;/form&gt;</a:t>
            </a:r>
            <a:endParaRPr b="0" lang="en-US" sz="1800" spc="-1" strike="noStrike">
              <a:solidFill>
                <a:srgbClr val="ff0000"/>
              </a:solidFill>
              <a:latin typeface="Arial"/>
            </a:endParaRPr>
          </a:p>
        </p:txBody>
      </p:sp>
      <p:sp>
        <p:nvSpPr>
          <p:cNvPr id="543" name="CustomShape 3"/>
          <p:cNvSpPr/>
          <p:nvPr/>
        </p:nvSpPr>
        <p:spPr>
          <a:xfrm>
            <a:off x="3934800" y="961560"/>
            <a:ext cx="19958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Arial"/>
                <a:ea typeface="DejaVu Sans"/>
              </a:rPr>
              <a:t>HtmlPage1.html</a:t>
            </a:r>
            <a:endParaRPr b="0" lang="en-US" sz="2000" spc="-1" strike="noStrike">
              <a:solidFill>
                <a:srgbClr val="ff0000"/>
              </a:solidFill>
              <a:latin typeface="Arial"/>
            </a:endParaRPr>
          </a:p>
        </p:txBody>
      </p:sp>
      <p:sp>
        <p:nvSpPr>
          <p:cNvPr id="544" name="CustomShape 4"/>
          <p:cNvSpPr/>
          <p:nvPr/>
        </p:nvSpPr>
        <p:spPr>
          <a:xfrm>
            <a:off x="566640" y="4169520"/>
            <a:ext cx="9513360" cy="222264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0" lang="en-US" sz="1800" spc="-1" strike="noStrike">
                <a:solidFill>
                  <a:srgbClr val="000080"/>
                </a:solidFill>
                <a:latin typeface="Courier New"/>
                <a:ea typeface="DejaVu Sans"/>
              </a:rPr>
              <a:t>$destination</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8080"/>
                </a:solidFill>
                <a:latin typeface="Courier New"/>
                <a:ea typeface="DejaVu Sans"/>
              </a:rPr>
              <a:t>".\Uploads\\"</a:t>
            </a:r>
            <a:r>
              <a:rPr b="0" lang="en-US"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en-US" sz="1800" spc="-1" strike="noStrike">
                <a:solidFill>
                  <a:srgbClr val="000000"/>
                </a:solidFill>
                <a:latin typeface="Courier New"/>
                <a:ea typeface="DejaVu Sans"/>
              </a:rPr>
              <a:t> </a:t>
            </a:r>
            <a:r>
              <a:rPr b="1" lang="en-US" sz="1800" spc="-1" strike="noStrike">
                <a:solidFill>
                  <a:srgbClr val="0000ff"/>
                </a:solidFill>
                <a:latin typeface="Courier New"/>
                <a:ea typeface="DejaVu Sans"/>
              </a:rPr>
              <a:t>if</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1" lang="en-US" sz="1800" spc="-1" strike="noStrike">
                <a:solidFill>
                  <a:srgbClr val="0000ff"/>
                </a:solidFill>
                <a:latin typeface="Courier New"/>
                <a:ea typeface="DejaVu Sans"/>
              </a:rPr>
              <a:t>empty</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$_FILES</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0" lang="en-US" sz="1800" spc="-1" strike="noStrike">
                <a:solidFill>
                  <a:srgbClr val="000080"/>
                </a:solidFill>
                <a:latin typeface="Courier New"/>
                <a:ea typeface="DejaVu Sans"/>
              </a:rPr>
              <a:t>$destination</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$_FILES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8080"/>
                </a:solidFill>
                <a:latin typeface="Courier New"/>
                <a:ea typeface="DejaVu Sans"/>
              </a:rPr>
              <a:t>'file1'</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8080"/>
                </a:solidFill>
                <a:latin typeface="Courier New"/>
                <a:ea typeface="DejaVu Sans"/>
              </a:rPr>
              <a:t>'name'</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0" lang="en-US" sz="1800" spc="-1" strike="noStrike">
                <a:solidFill>
                  <a:srgbClr val="000080"/>
                </a:solidFill>
                <a:latin typeface="Courier New"/>
                <a:ea typeface="DejaVu Sans"/>
              </a:rPr>
              <a:t>$filename</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$_FILES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8080"/>
                </a:solidFill>
                <a:latin typeface="Courier New"/>
                <a:ea typeface="DejaVu Sans"/>
              </a:rPr>
              <a:t>'file1'</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8080"/>
                </a:solidFill>
                <a:latin typeface="Courier New"/>
                <a:ea typeface="DejaVu Sans"/>
              </a:rPr>
              <a:t>'tmp_name'</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1" lang="en-US" sz="1800" spc="-1" strike="noStrike">
                <a:solidFill>
                  <a:srgbClr val="0000ff"/>
                </a:solidFill>
                <a:latin typeface="Courier New"/>
                <a:ea typeface="DejaVu Sans"/>
              </a:rPr>
              <a:t>move_uploaded_file</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$filename</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$destination</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0" lang="en-US"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545" name="CustomShape 5"/>
          <p:cNvSpPr/>
          <p:nvPr/>
        </p:nvSpPr>
        <p:spPr>
          <a:xfrm>
            <a:off x="8568720" y="428400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exceptions en PHP </a:t>
            </a:r>
            <a:endParaRPr b="0" lang="en-US" sz="3600" spc="-1" strike="noStrike">
              <a:solidFill>
                <a:srgbClr val="ff0000"/>
              </a:solidFill>
              <a:latin typeface="Arial"/>
            </a:endParaRPr>
          </a:p>
        </p:txBody>
      </p:sp>
      <p:sp>
        <p:nvSpPr>
          <p:cNvPr id="547" name="CustomShape 2"/>
          <p:cNvSpPr/>
          <p:nvPr/>
        </p:nvSpPr>
        <p:spPr>
          <a:xfrm>
            <a:off x="319320" y="976680"/>
            <a:ext cx="9544680" cy="3954600"/>
          </a:xfrm>
          <a:prstGeom prst="rect">
            <a:avLst/>
          </a:prstGeom>
          <a:noFill/>
          <a:ln>
            <a:noFill/>
          </a:ln>
        </p:spPr>
        <p:style>
          <a:lnRef idx="0"/>
          <a:fillRef idx="0"/>
          <a:effectRef idx="0"/>
          <a:fontRef idx="minor"/>
        </p:style>
        <p:txBody>
          <a:bodyPr lIns="0" rIns="0" tIns="0" bIns="0">
            <a:normAutofit fontScale="65000"/>
          </a:bodyPr>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Les exceptions sont utilisées pour modifier le flux normal d'un script si une erreur spécifiée se produit. </a:t>
            </a:r>
            <a:endParaRPr b="0" lang="en-US" sz="2600" spc="-1" strike="noStrike">
              <a:solidFill>
                <a:srgbClr val="ff0000"/>
              </a:solidFill>
              <a:latin typeface="Arial"/>
            </a:endParaRPr>
          </a:p>
          <a:p>
            <a:pPr>
              <a:lnSpc>
                <a:spcPct val="90000"/>
              </a:lnSpc>
              <a:spcBef>
                <a:spcPts val="1001"/>
              </a:spcBef>
              <a:tabLst>
                <a:tab algn="l" pos="0"/>
              </a:tabLst>
            </a:pP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600" spc="-1" strike="noStrike">
                <a:solidFill>
                  <a:srgbClr val="000000"/>
                </a:solidFill>
                <a:latin typeface="Arial"/>
                <a:ea typeface="DejaVu Sans"/>
              </a:rPr>
              <a:t>Historiquement, les erreurs PHP sont gérées via le système error reporting, c'est à dire l'affichage de messages d'erreur directement dans la page. </a:t>
            </a:r>
            <a:endParaRPr b="0" lang="en-US" sz="2600" spc="-1" strike="noStrike">
              <a:solidFill>
                <a:srgbClr val="ff0000"/>
              </a:solidFill>
              <a:latin typeface="Arial"/>
            </a:endParaRPr>
          </a:p>
          <a:p>
            <a:pPr>
              <a:lnSpc>
                <a:spcPct val="90000"/>
              </a:lnSpc>
              <a:spcBef>
                <a:spcPts val="1001"/>
              </a:spcBef>
              <a:tabLst>
                <a:tab algn="l" pos="0"/>
              </a:tabLst>
            </a:pP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600" spc="-1" strike="noStrike">
                <a:solidFill>
                  <a:srgbClr val="000000"/>
                </a:solidFill>
                <a:latin typeface="Arial"/>
                <a:ea typeface="DejaVu Sans"/>
              </a:rPr>
              <a:t>Depuis PHP 5, les exceptions ont fait leur apparition. </a:t>
            </a:r>
            <a:endParaRPr b="0" lang="en-US" sz="2600" spc="-1" strike="noStrike">
              <a:solidFill>
                <a:srgbClr val="ff0000"/>
              </a:solidFill>
              <a:latin typeface="Arial"/>
            </a:endParaRPr>
          </a:p>
          <a:p>
            <a:pPr>
              <a:lnSpc>
                <a:spcPct val="90000"/>
              </a:lnSpc>
              <a:spcBef>
                <a:spcPts val="1001"/>
              </a:spcBef>
              <a:tabLst>
                <a:tab algn="l" pos="0"/>
              </a:tabLst>
            </a:pP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600" spc="-1" strike="noStrike">
                <a:solidFill>
                  <a:srgbClr val="000000"/>
                </a:solidFill>
                <a:latin typeface="Arial"/>
                <a:ea typeface="DejaVu Sans"/>
              </a:rPr>
              <a:t>Ce système de gestion des erreurs est radicalement différent, c'est un mécanisme utilisé dans de nombreux langages comme, C#, Python ou Java.</a:t>
            </a: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600" spc="-1" strike="noStrike">
                <a:solidFill>
                  <a:srgbClr val="ff0000"/>
                </a:solidFill>
                <a:latin typeface="Arial"/>
                <a:ea typeface="DejaVu Sans"/>
              </a:rPr>
              <a:t>try catch:</a:t>
            </a:r>
            <a:endParaRPr b="0" lang="en-US" sz="2600" spc="-1" strike="noStrike">
              <a:solidFill>
                <a:srgbClr val="ff0000"/>
              </a:solidFill>
              <a:latin typeface="Arial"/>
            </a:endParaRPr>
          </a:p>
          <a:p>
            <a:pPr>
              <a:lnSpc>
                <a:spcPct val="90000"/>
              </a:lnSpc>
              <a:spcBef>
                <a:spcPts val="1001"/>
              </a:spcBef>
              <a:tabLst>
                <a:tab algn="l" pos="0"/>
              </a:tabLst>
            </a:pPr>
            <a:endParaRPr b="0" lang="en-US" sz="2600" spc="-1" strike="noStrike">
              <a:solidFill>
                <a:srgbClr val="ff0000"/>
              </a:solidFill>
              <a:latin typeface="Arial"/>
            </a:endParaRPr>
          </a:p>
        </p:txBody>
      </p:sp>
      <p:sp>
        <p:nvSpPr>
          <p:cNvPr id="548" name="CustomShape 3"/>
          <p:cNvSpPr/>
          <p:nvPr/>
        </p:nvSpPr>
        <p:spPr>
          <a:xfrm>
            <a:off x="2405520" y="4932000"/>
            <a:ext cx="5268600" cy="1614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000" spc="-1" strike="noStrike">
                <a:solidFill>
                  <a:srgbClr val="ff0000"/>
                </a:solidFill>
                <a:latin typeface="Arial"/>
                <a:ea typeface="DejaVu Sans"/>
              </a:rPr>
              <a:t>try{</a:t>
            </a:r>
            <a:endParaRPr b="0" lang="en-US" sz="2000" spc="-1" strike="noStrike">
              <a:solidFill>
                <a:srgbClr val="ff0000"/>
              </a:solidFill>
              <a:latin typeface="Arial"/>
            </a:endParaRPr>
          </a:p>
          <a:p>
            <a:pPr>
              <a:lnSpc>
                <a:spcPct val="100000"/>
              </a:lnSpc>
            </a:pPr>
            <a:r>
              <a:rPr b="0" lang="fr-FR" sz="2000" spc="-1" strike="noStrike">
                <a:solidFill>
                  <a:srgbClr val="ff0000"/>
                </a:solidFill>
                <a:latin typeface="Arial"/>
                <a:ea typeface="DejaVu Sans"/>
              </a:rPr>
              <a:t>    ……</a:t>
            </a:r>
            <a:endParaRPr b="0" lang="en-US" sz="2000" spc="-1" strike="noStrike">
              <a:solidFill>
                <a:srgbClr val="ff0000"/>
              </a:solidFill>
              <a:latin typeface="Arial"/>
            </a:endParaRPr>
          </a:p>
          <a:p>
            <a:pPr>
              <a:lnSpc>
                <a:spcPct val="100000"/>
              </a:lnSpc>
            </a:pPr>
            <a:r>
              <a:rPr b="0" lang="fr-FR" sz="2000" spc="-1" strike="noStrike">
                <a:solidFill>
                  <a:srgbClr val="ff0000"/>
                </a:solidFill>
                <a:latin typeface="Arial"/>
                <a:ea typeface="DejaVu Sans"/>
              </a:rPr>
              <a:t>} catch(Exception $e){</a:t>
            </a:r>
            <a:endParaRPr b="0" lang="en-US" sz="2000" spc="-1" strike="noStrike">
              <a:solidFill>
                <a:srgbClr val="ff0000"/>
              </a:solidFill>
              <a:latin typeface="Arial"/>
            </a:endParaRPr>
          </a:p>
          <a:p>
            <a:pPr>
              <a:lnSpc>
                <a:spcPct val="100000"/>
              </a:lnSpc>
            </a:pPr>
            <a:r>
              <a:rPr b="0" lang="fr-FR" sz="2000" spc="-1" strike="noStrike">
                <a:solidFill>
                  <a:srgbClr val="ff0000"/>
                </a:solidFill>
                <a:latin typeface="Arial"/>
                <a:ea typeface="DejaVu Sans"/>
              </a:rPr>
              <a:t>    </a:t>
            </a:r>
            <a:r>
              <a:rPr b="0" lang="fr-FR" sz="2000" spc="-1" strike="noStrike">
                <a:solidFill>
                  <a:srgbClr val="ff0000"/>
                </a:solidFill>
                <a:latin typeface="Arial"/>
                <a:ea typeface="DejaVu Sans"/>
              </a:rPr>
              <a:t>print_r($e);</a:t>
            </a:r>
            <a:endParaRPr b="0" lang="en-US" sz="2000" spc="-1" strike="noStrike">
              <a:solidFill>
                <a:srgbClr val="ff0000"/>
              </a:solidFill>
              <a:latin typeface="Arial"/>
            </a:endParaRPr>
          </a:p>
          <a:p>
            <a:pPr>
              <a:lnSpc>
                <a:spcPct val="100000"/>
              </a:lnSpc>
            </a:pPr>
            <a:r>
              <a:rPr b="0" lang="fr-FR" sz="2000" spc="-1" strike="noStrike">
                <a:solidFill>
                  <a:srgbClr val="ff0000"/>
                </a:solidFill>
                <a:latin typeface="Arial"/>
                <a:ea typeface="DejaVu Sans"/>
              </a:rPr>
              <a:t>}</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exceptions en PHP </a:t>
            </a:r>
            <a:endParaRPr b="0" lang="en-US" sz="3600" spc="-1" strike="noStrike">
              <a:solidFill>
                <a:srgbClr val="ff0000"/>
              </a:solidFill>
              <a:latin typeface="Arial"/>
            </a:endParaRPr>
          </a:p>
        </p:txBody>
      </p:sp>
      <p:sp>
        <p:nvSpPr>
          <p:cNvPr id="550" name="CustomShape 2"/>
          <p:cNvSpPr/>
          <p:nvPr/>
        </p:nvSpPr>
        <p:spPr>
          <a:xfrm>
            <a:off x="319320" y="976680"/>
            <a:ext cx="9544680" cy="5034600"/>
          </a:xfrm>
          <a:prstGeom prst="rect">
            <a:avLst/>
          </a:prstGeom>
          <a:noFill/>
          <a:ln>
            <a:noFill/>
          </a:ln>
        </p:spPr>
        <p:style>
          <a:lnRef idx="0"/>
          <a:fillRef idx="0"/>
          <a:effectRef idx="0"/>
          <a:fontRef idx="minor"/>
        </p:style>
        <p:txBody>
          <a:bodyPr lIns="0" rIns="0" tIns="0" bIns="0">
            <a:normAutofit/>
          </a:bodyPr>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Comme tous les mots-clés de programmation, ces trois mots proviennent de l'anglais et signifient:</a:t>
            </a:r>
            <a:endParaRPr b="0" lang="en-US" sz="2600" spc="-1" strike="noStrike">
              <a:solidFill>
                <a:srgbClr val="ff0000"/>
              </a:solidFill>
              <a:latin typeface="Arial"/>
            </a:endParaRPr>
          </a:p>
          <a:p>
            <a:pPr>
              <a:lnSpc>
                <a:spcPct val="90000"/>
              </a:lnSpc>
              <a:spcBef>
                <a:spcPts val="1001"/>
              </a:spcBef>
            </a:pPr>
            <a:endParaRPr b="0" lang="en-US" sz="26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pPr>
            <a:r>
              <a:rPr b="0" lang="fr-FR" sz="2200" spc="-1" strike="noStrike">
                <a:solidFill>
                  <a:srgbClr val="000000"/>
                </a:solidFill>
                <a:latin typeface="Arial"/>
                <a:ea typeface="DejaVu Sans"/>
              </a:rPr>
              <a:t> </a:t>
            </a:r>
            <a:r>
              <a:rPr b="0" lang="fr-FR" sz="2200" spc="-1" strike="noStrike">
                <a:solidFill>
                  <a:srgbClr val="000000"/>
                </a:solidFill>
                <a:latin typeface="Arial"/>
                <a:ea typeface="DejaVu Sans"/>
              </a:rPr>
              <a:t>Try : une fonction utilisant une exception doit se trouver dans un bloc "try". Si l'exception ne se déclenche pas, le code continuera normalement. Cependant, si l'exception se déclenche, une exception est « levée ».</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pPr>
            <a:r>
              <a:rPr b="0" lang="fr-FR" sz="2200" spc="-1" strike="noStrike">
                <a:solidFill>
                  <a:srgbClr val="000000"/>
                </a:solidFill>
                <a:latin typeface="Arial"/>
                <a:ea typeface="DejaVu Sans"/>
              </a:rPr>
              <a:t>Throw : C'est ainsi que vous déclenchez une exception. Chaque « throw » doit avoir au moins une « prise ».</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pPr>
            <a:r>
              <a:rPr b="0" lang="fr-FR" sz="2200" spc="-1" strike="noStrike">
                <a:solidFill>
                  <a:srgbClr val="000000"/>
                </a:solidFill>
                <a:latin typeface="Arial"/>
                <a:ea typeface="DejaVu Sans"/>
              </a:rPr>
              <a:t>Catch: Un bloc "catch" récupère une exception et crée un objet contenant les informations sur l'exception </a:t>
            </a: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exceptions en PHP </a:t>
            </a:r>
            <a:endParaRPr b="0" lang="en-US" sz="3600" spc="-1" strike="noStrike">
              <a:solidFill>
                <a:srgbClr val="ff0000"/>
              </a:solidFill>
              <a:latin typeface="Arial"/>
            </a:endParaRPr>
          </a:p>
        </p:txBody>
      </p:sp>
      <p:sp>
        <p:nvSpPr>
          <p:cNvPr id="552" name="CustomShape 2"/>
          <p:cNvSpPr/>
          <p:nvPr/>
        </p:nvSpPr>
        <p:spPr>
          <a:xfrm>
            <a:off x="7492680" y="545796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553" name="CustomShape 3"/>
          <p:cNvSpPr/>
          <p:nvPr/>
        </p:nvSpPr>
        <p:spPr>
          <a:xfrm>
            <a:off x="143640" y="1547640"/>
            <a:ext cx="8639280" cy="359424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function</a:t>
            </a:r>
            <a:r>
              <a:rPr b="0" lang="fr-FR" sz="1800" spc="-1" strike="noStrike">
                <a:solidFill>
                  <a:srgbClr val="000000"/>
                </a:solidFill>
                <a:latin typeface="Courier New"/>
                <a:ea typeface="DejaVu Sans"/>
              </a:rPr>
              <a:t> diviser</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$nb1</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$nb2</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if</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$nb2</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    </a:t>
            </a:r>
            <a:r>
              <a:rPr b="1" lang="fr-FR" sz="1800" spc="-1" strike="noStrike">
                <a:solidFill>
                  <a:srgbClr val="0000ff"/>
                </a:solidFill>
                <a:latin typeface="Courier New"/>
                <a:ea typeface="DejaVu Sans"/>
              </a:rPr>
              <a:t>throw</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new</a:t>
            </a:r>
            <a:r>
              <a:rPr b="0" lang="fr-FR" sz="1800" spc="-1" strike="noStrike">
                <a:solidFill>
                  <a:srgbClr val="000000"/>
                </a:solidFill>
                <a:latin typeface="Courier New"/>
                <a:ea typeface="DejaVu Sans"/>
              </a:rPr>
              <a:t> Exception</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"diviser sur 0 pas possible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return</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$nb1</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$nb2</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try</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0" lang="fr-FR" sz="1800" spc="-1" strike="noStrike">
                <a:solidFill>
                  <a:srgbClr val="000000"/>
                </a:solidFill>
                <a:latin typeface="Courier New"/>
                <a:ea typeface="DejaVu Sans"/>
              </a:rPr>
              <a:t>diviser</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20</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catch</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Exception </a:t>
            </a:r>
            <a:r>
              <a:rPr b="0" lang="fr-FR" sz="1800" spc="-1" strike="noStrike">
                <a:solidFill>
                  <a:srgbClr val="000080"/>
                </a:solidFill>
                <a:latin typeface="Courier New"/>
                <a:ea typeface="DejaVu Sans"/>
              </a:rPr>
              <a:t>$e</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'Message:'</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$e</a:t>
            </a:r>
            <a:r>
              <a:rPr b="0" lang="fr-FR" sz="1800" spc="-1" strike="noStrike">
                <a:solidFill>
                  <a:srgbClr val="8000ff"/>
                </a:solidFill>
                <a:latin typeface="Courier New"/>
                <a:ea typeface="DejaVu Sans"/>
              </a:rPr>
              <a:t>-&gt;</a:t>
            </a:r>
            <a:r>
              <a:rPr b="0" lang="fr-FR" sz="1800" spc="-1" strike="noStrike">
                <a:solidFill>
                  <a:srgbClr val="000000"/>
                </a:solidFill>
                <a:latin typeface="Courier New"/>
                <a:ea typeface="DejaVu Sans"/>
              </a:rPr>
              <a:t>getMessage</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1" lang="en-US" sz="1600" spc="-1" strike="noStrike">
                <a:solidFill>
                  <a:srgbClr val="000000"/>
                </a:solidFill>
                <a:latin typeface="Courier New"/>
                <a:ea typeface="DejaVu Sans"/>
              </a:rPr>
              <a:t> </a:t>
            </a: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554" name="CustomShape 4"/>
          <p:cNvSpPr/>
          <p:nvPr/>
        </p:nvSpPr>
        <p:spPr>
          <a:xfrm>
            <a:off x="7492680" y="154332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sp>
        <p:nvSpPr>
          <p:cNvPr id="555" name="CustomShape 5"/>
          <p:cNvSpPr/>
          <p:nvPr/>
        </p:nvSpPr>
        <p:spPr>
          <a:xfrm>
            <a:off x="6336360" y="6004800"/>
            <a:ext cx="52171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Message: diviser sur 0 pas possible </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504000" y="1152000"/>
            <a:ext cx="9070920" cy="5663160"/>
          </a:xfrm>
          <a:prstGeom prst="rect">
            <a:avLst/>
          </a:prstGeom>
          <a:noFill/>
          <a:ln>
            <a:noFill/>
          </a:ln>
        </p:spPr>
        <p:style>
          <a:lnRef idx="0"/>
          <a:fillRef idx="0"/>
          <a:effectRef idx="0"/>
          <a:fontRef idx="minor"/>
        </p:style>
        <p:txBody>
          <a:bodyPr lIns="0" rIns="0" tIns="0" bIns="0">
            <a:noAutofit/>
          </a:bodyPr>
          <a:p>
            <a:pPr>
              <a:lnSpc>
                <a:spcPct val="90000"/>
              </a:lnSpc>
              <a:spcBef>
                <a:spcPts val="938"/>
              </a:spcBef>
            </a:pPr>
            <a:endParaRPr b="0" lang="en-US" sz="1800" spc="-1" strike="noStrike">
              <a:solidFill>
                <a:srgbClr val="ff0000"/>
              </a:solidFill>
              <a:latin typeface="Arial"/>
            </a:endParaRPr>
          </a:p>
          <a:p>
            <a:pPr>
              <a:lnSpc>
                <a:spcPct val="90000"/>
              </a:lnSpc>
              <a:spcBef>
                <a:spcPts val="938"/>
              </a:spcBef>
            </a:pPr>
            <a:endParaRPr b="0" lang="en-US" sz="1800" spc="-1" strike="noStrike">
              <a:solidFill>
                <a:srgbClr val="ff0000"/>
              </a:solidFill>
              <a:latin typeface="Arial"/>
            </a:endParaRPr>
          </a:p>
          <a:p>
            <a:pPr>
              <a:lnSpc>
                <a:spcPct val="90000"/>
              </a:lnSpc>
              <a:spcBef>
                <a:spcPts val="938"/>
              </a:spcBef>
            </a:pPr>
            <a:endParaRPr b="0" lang="en-US" sz="1800" spc="-1" strike="noStrike">
              <a:solidFill>
                <a:srgbClr val="ff0000"/>
              </a:solidFill>
              <a:latin typeface="Arial"/>
            </a:endParaRPr>
          </a:p>
          <a:p>
            <a:pPr marL="432000" indent="-323280">
              <a:lnSpc>
                <a:spcPct val="90000"/>
              </a:lnSpc>
              <a:spcBef>
                <a:spcPts val="938"/>
              </a:spcBef>
              <a:buSzPct val="100049"/>
              <a:buBlip>
                <a:blip r:embed="rId1"/>
              </a:buBlip>
            </a:pPr>
            <a:r>
              <a:rPr b="0" lang="en-US" sz="2500" spc="-1" strike="noStrike" u="sng">
                <a:solidFill>
                  <a:srgbClr val="0000ff"/>
                </a:solidFill>
                <a:uFillTx/>
                <a:latin typeface="Arial"/>
                <a:ea typeface="DejaVu Sans"/>
                <a:hlinkClick r:id="rId2"/>
              </a:rPr>
              <a:t>https://www.php.net/manual/fr/function.file.php</a:t>
            </a:r>
            <a:endParaRPr b="0" lang="en-US" sz="2500" spc="-1" strike="noStrike">
              <a:solidFill>
                <a:srgbClr val="ff0000"/>
              </a:solidFill>
              <a:latin typeface="Arial"/>
            </a:endParaRPr>
          </a:p>
          <a:p>
            <a:pPr marL="432000" indent="-323280">
              <a:lnSpc>
                <a:spcPct val="90000"/>
              </a:lnSpc>
              <a:spcBef>
                <a:spcPts val="938"/>
              </a:spcBef>
              <a:buSzPct val="100049"/>
              <a:buBlip>
                <a:blip r:embed="rId3"/>
              </a:buBlip>
            </a:pPr>
            <a:r>
              <a:rPr b="0" lang="fr-FR" sz="2500" spc="-1" strike="noStrike">
                <a:solidFill>
                  <a:srgbClr val="000000"/>
                </a:solidFill>
                <a:latin typeface="Arial"/>
                <a:ea typeface="DejaVu Sans"/>
              </a:rPr>
              <a:t>Cours</a:t>
            </a:r>
            <a:r>
              <a:rPr b="0" lang="en-US" sz="2500" spc="-1" strike="noStrike">
                <a:solidFill>
                  <a:srgbClr val="000000"/>
                </a:solidFill>
                <a:latin typeface="Arial"/>
                <a:ea typeface="DejaVu Sans"/>
              </a:rPr>
              <a:t> de Ahmed Jebali: </a:t>
            </a:r>
            <a:r>
              <a:rPr b="0" lang="fr-FR" sz="2400" spc="-1" strike="noStrike">
                <a:solidFill>
                  <a:srgbClr val="000000"/>
                </a:solidFill>
                <a:latin typeface="Arial"/>
                <a:ea typeface="DejaVu Sans"/>
              </a:rPr>
              <a:t>Le Langage PHP</a:t>
            </a:r>
            <a:endParaRPr b="0" lang="en-US" sz="2400" spc="-1" strike="noStrike">
              <a:solidFill>
                <a:srgbClr val="ff0000"/>
              </a:solidFill>
              <a:latin typeface="Arial"/>
            </a:endParaRPr>
          </a:p>
          <a:p>
            <a:pPr>
              <a:lnSpc>
                <a:spcPct val="90000"/>
              </a:lnSpc>
              <a:spcBef>
                <a:spcPts val="938"/>
              </a:spcBef>
            </a:pPr>
            <a:endParaRPr b="0" lang="en-US" sz="2400" spc="-1" strike="noStrike">
              <a:solidFill>
                <a:srgbClr val="ff0000"/>
              </a:solidFill>
              <a:latin typeface="Arial"/>
            </a:endParaRPr>
          </a:p>
          <a:p>
            <a:pPr>
              <a:lnSpc>
                <a:spcPct val="90000"/>
              </a:lnSpc>
              <a:spcBef>
                <a:spcPts val="938"/>
              </a:spcBef>
            </a:pPr>
            <a:endParaRPr b="0" lang="en-US" sz="2400" spc="-1" strike="noStrike">
              <a:solidFill>
                <a:srgbClr val="ff0000"/>
              </a:solidFill>
              <a:latin typeface="Arial"/>
            </a:endParaRPr>
          </a:p>
          <a:p>
            <a:pPr>
              <a:lnSpc>
                <a:spcPct val="90000"/>
              </a:lnSpc>
              <a:spcBef>
                <a:spcPts val="938"/>
              </a:spcBef>
            </a:pP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p:txBody>
      </p:sp>
      <p:sp>
        <p:nvSpPr>
          <p:cNvPr id="557" name="CustomShape 2"/>
          <p:cNvSpPr/>
          <p:nvPr/>
        </p:nvSpPr>
        <p:spPr>
          <a:xfrm>
            <a:off x="648000" y="8532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0" lang="en-US" sz="3200" spc="-1" strike="noStrike" cap="small">
                <a:solidFill>
                  <a:srgbClr val="666666"/>
                </a:solidFill>
                <a:latin typeface="Arial"/>
                <a:ea typeface="DejaVu Sans"/>
              </a:rPr>
              <a:t>Sources d'informations</a:t>
            </a:r>
            <a:endParaRPr b="0" lang="en-US" sz="3200" spc="-1" strike="noStrike">
              <a:solidFill>
                <a:srgbClr val="ff0000"/>
              </a:solidFill>
              <a:latin typeface="Arial"/>
            </a:endParaRPr>
          </a:p>
        </p:txBody>
      </p:sp>
    </p:spTree>
  </p:cSld>
  <mc:AlternateContent>
    <mc:Choice Requires="p14">
      <p:transition p14:dur="10"/>
    </mc:Choice>
    <mc:Fallback>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Commentaires</a:t>
            </a:r>
            <a:endParaRPr b="0" lang="en-US" sz="3600" spc="-1" strike="noStrike">
              <a:solidFill>
                <a:srgbClr val="ff0000"/>
              </a:solidFill>
              <a:latin typeface="Arial"/>
            </a:endParaRPr>
          </a:p>
        </p:txBody>
      </p:sp>
      <p:sp>
        <p:nvSpPr>
          <p:cNvPr id="188" name="CustomShape 2"/>
          <p:cNvSpPr/>
          <p:nvPr/>
        </p:nvSpPr>
        <p:spPr>
          <a:xfrm>
            <a:off x="504000" y="1152000"/>
            <a:ext cx="9070920" cy="1258920"/>
          </a:xfrm>
          <a:prstGeom prst="rect">
            <a:avLst/>
          </a:prstGeom>
          <a:noFill/>
          <a:ln>
            <a:noFill/>
          </a:ln>
        </p:spPr>
        <p:style>
          <a:lnRef idx="0"/>
          <a:fillRef idx="0"/>
          <a:effectRef idx="0"/>
          <a:fontRef idx="minor"/>
        </p:style>
        <p:txBody>
          <a:bodyPr lIns="0" rIns="0" tIns="0" bIns="0">
            <a:no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En PHP, on utilise </a:t>
            </a:r>
            <a:r>
              <a:rPr b="1" lang="fr-FR" sz="2800" spc="-1" strike="noStrike">
                <a:solidFill>
                  <a:srgbClr val="000000"/>
                </a:solidFill>
                <a:latin typeface="Arial"/>
                <a:ea typeface="DejaVu Sans"/>
              </a:rPr>
              <a:t>// </a:t>
            </a:r>
            <a:r>
              <a:rPr b="0" lang="fr-FR" sz="2800" spc="-1" strike="noStrike">
                <a:solidFill>
                  <a:srgbClr val="000000"/>
                </a:solidFill>
                <a:latin typeface="Arial"/>
                <a:ea typeface="DejaVu Sans"/>
              </a:rPr>
              <a:t>pour faire un commentaire sur une seule ligne ou </a:t>
            </a:r>
            <a:r>
              <a:rPr b="1" lang="fr-FR" sz="2800" spc="-1" strike="noStrike">
                <a:solidFill>
                  <a:srgbClr val="000000"/>
                </a:solidFill>
                <a:latin typeface="Arial"/>
                <a:ea typeface="DejaVu Sans"/>
              </a:rPr>
              <a:t>/ * et * / </a:t>
            </a:r>
            <a:r>
              <a:rPr b="0" lang="fr-FR" sz="2800" spc="-1" strike="noStrike">
                <a:solidFill>
                  <a:srgbClr val="000000"/>
                </a:solidFill>
                <a:latin typeface="Arial"/>
                <a:ea typeface="DejaVu Sans"/>
              </a:rPr>
              <a:t>pour faire un gros bloc de commentaire. </a:t>
            </a:r>
            <a:endParaRPr b="0" lang="en-US" sz="2800" spc="-1" strike="noStrike">
              <a:solidFill>
                <a:srgbClr val="ff0000"/>
              </a:solidFill>
              <a:latin typeface="Arial"/>
            </a:endParaRPr>
          </a:p>
        </p:txBody>
      </p:sp>
      <p:sp>
        <p:nvSpPr>
          <p:cNvPr id="189" name="CustomShape 3"/>
          <p:cNvSpPr/>
          <p:nvPr/>
        </p:nvSpPr>
        <p:spPr>
          <a:xfrm>
            <a:off x="2411640" y="2412720"/>
            <a:ext cx="5256000" cy="444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fr-FR" sz="2200" spc="-1" strike="noStrike">
                <a:solidFill>
                  <a:srgbClr val="000000"/>
                </a:solidFill>
                <a:latin typeface="Arial"/>
                <a:ea typeface="DejaVu Sans"/>
              </a:rPr>
              <a:t>Exemple :</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000000"/>
                </a:solidFill>
                <a:latin typeface="Arial"/>
                <a:ea typeface="DejaVu Sans"/>
              </a:rPr>
              <a:t>&lt;?php</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 commentaire de fin de ligne</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 commentaire </a:t>
            </a:r>
            <a:endParaRPr b="0" lang="en-US" sz="2200" spc="-1" strike="noStrike">
              <a:solidFill>
                <a:srgbClr val="ff0000"/>
              </a:solidFill>
              <a:latin typeface="Arial"/>
            </a:endParaRPr>
          </a:p>
          <a:p>
            <a:pPr>
              <a:lnSpc>
                <a:spcPct val="100000"/>
              </a:lnSpc>
            </a:pPr>
            <a:r>
              <a:rPr b="1" lang="fr-FR" sz="2200" spc="-1" strike="noStrike">
                <a:solidFill>
                  <a:srgbClr val="000000"/>
                </a:solidFill>
                <a:latin typeface="Arial"/>
                <a:ea typeface="DejaVu Sans"/>
              </a:rPr>
              <a:t>sur plusieurs </a:t>
            </a:r>
            <a:endParaRPr b="0" lang="en-US" sz="2200" spc="-1" strike="noStrike">
              <a:solidFill>
                <a:srgbClr val="ff0000"/>
              </a:solidFill>
              <a:latin typeface="Arial"/>
            </a:endParaRPr>
          </a:p>
          <a:p>
            <a:pPr>
              <a:lnSpc>
                <a:spcPct val="100000"/>
              </a:lnSpc>
            </a:pPr>
            <a:r>
              <a:rPr b="1" lang="fr-FR" sz="2200" spc="-1" strike="noStrike">
                <a:solidFill>
                  <a:srgbClr val="000000"/>
                </a:solidFill>
                <a:latin typeface="Arial"/>
                <a:ea typeface="DejaVu Sans"/>
              </a:rPr>
              <a:t>lignes </a:t>
            </a:r>
            <a:r>
              <a:rPr b="1" lang="fr-FR" sz="2200" spc="-1" strike="noStrike">
                <a:solidFill>
                  <a:srgbClr val="c0504d"/>
                </a:solidFill>
                <a:latin typeface="Arial"/>
                <a:ea typeface="DejaVu Sans"/>
              </a:rPr>
              <a:t>*/</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c0504d"/>
                </a:solidFill>
                <a:latin typeface="Arial"/>
                <a:ea typeface="DejaVu Sans"/>
              </a:rPr>
              <a:t>… </a:t>
            </a:r>
            <a:r>
              <a:rPr b="1" lang="fr-FR" sz="2200" spc="-1" strike="noStrike">
                <a:solidFill>
                  <a:srgbClr val="c0504d"/>
                </a:solidFill>
                <a:latin typeface="Arial"/>
                <a:ea typeface="DejaVu Sans"/>
              </a:rPr>
              <a:t># </a:t>
            </a:r>
            <a:r>
              <a:rPr b="1" lang="fr-FR" sz="2200" spc="-1" strike="noStrike">
                <a:solidFill>
                  <a:srgbClr val="000000"/>
                </a:solidFill>
                <a:latin typeface="Arial"/>
                <a:ea typeface="DejaVu Sans"/>
              </a:rPr>
              <a:t>commentaire de fin de ligne comme en Shell</a:t>
            </a:r>
            <a:endParaRPr b="0" lang="en-US" sz="2200" spc="-1" strike="noStrike">
              <a:solidFill>
                <a:srgbClr val="ff0000"/>
              </a:solidFill>
              <a:latin typeface="Arial"/>
            </a:endParaRPr>
          </a:p>
          <a:p>
            <a:pPr>
              <a:lnSpc>
                <a:spcPct val="100000"/>
              </a:lnSpc>
            </a:pPr>
            <a:r>
              <a:rPr b="1" lang="fr-FR" sz="2200" spc="-1" strike="noStrike">
                <a:solidFill>
                  <a:srgbClr val="000000"/>
                </a:solidFill>
                <a:latin typeface="Arial"/>
                <a:ea typeface="DejaVu Sans"/>
              </a:rPr>
              <a:t>?&gt;</a:t>
            </a: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Variables</a:t>
            </a:r>
            <a:endParaRPr b="0" lang="en-US" sz="3600" spc="-1" strike="noStrike">
              <a:solidFill>
                <a:srgbClr val="ff0000"/>
              </a:solidFill>
              <a:latin typeface="Arial"/>
            </a:endParaRPr>
          </a:p>
        </p:txBody>
      </p:sp>
      <p:sp>
        <p:nvSpPr>
          <p:cNvPr id="191" name="CustomShape 2"/>
          <p:cNvSpPr/>
          <p:nvPr/>
        </p:nvSpPr>
        <p:spPr>
          <a:xfrm>
            <a:off x="504000" y="1152000"/>
            <a:ext cx="8917920" cy="557928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Les variables sont utilisées pour stocker des valeurs, comme des chaînes de texte, des nombres ou des tableaux.</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Le typage des variables est implicite en php. Il n’est donc pas nécessaire de déclarer leur type au préalable ni même de les initialiser avant leur utilisation.</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Toutes les variables en PHP commencent par un symbole $.</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La bonne façon de déclarer une variable en PHP : </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pic>
        <p:nvPicPr>
          <p:cNvPr id="192" name="Picture 3" descr=""/>
          <p:cNvPicPr/>
          <p:nvPr/>
        </p:nvPicPr>
        <p:blipFill>
          <a:blip r:embed="rId1">
            <a:extLst>
              <a:ext uri="{BEBA8EAE-BF5A-486C-A8C5-ECC9F3942E4B}">
                <a14:imgProps xmlns:a14="http://schemas.microsoft.com/office/drawing/2010/main">
                  <a14:imgLayer r:embed="rId2">
                    <a14:imgEffect>
                      <a14:colorTemperature colorTemp="5300"/>
                    </a14:imgEffect>
                  </a14:imgLayer>
                </a14:imgProps>
              </a:ext>
            </a:extLst>
          </a:blip>
          <a:stretch/>
        </p:blipFill>
        <p:spPr>
          <a:xfrm>
            <a:off x="2570040" y="5305320"/>
            <a:ext cx="4858560" cy="1370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Variables</a:t>
            </a:r>
            <a:endParaRPr b="0" lang="en-US" sz="3600" spc="-1" strike="noStrike">
              <a:solidFill>
                <a:srgbClr val="ff0000"/>
              </a:solidFill>
              <a:latin typeface="Arial"/>
            </a:endParaRPr>
          </a:p>
        </p:txBody>
      </p:sp>
      <p:sp>
        <p:nvSpPr>
          <p:cNvPr id="194" name="CustomShape 2"/>
          <p:cNvSpPr/>
          <p:nvPr/>
        </p:nvSpPr>
        <p:spPr>
          <a:xfrm>
            <a:off x="504000" y="1152000"/>
            <a:ext cx="9432000" cy="5507280"/>
          </a:xfrm>
          <a:prstGeom prst="rect">
            <a:avLst/>
          </a:prstGeom>
          <a:noFill/>
          <a:ln>
            <a:noFill/>
          </a:ln>
        </p:spPr>
        <p:style>
          <a:lnRef idx="0"/>
          <a:fillRef idx="0"/>
          <a:effectRef idx="0"/>
          <a:fontRef idx="minor"/>
        </p:style>
        <p:txBody>
          <a:bodyPr lIns="0" rIns="0" tIns="0" bIns="0">
            <a:normAutofit fontScale="54000"/>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Un nom de variable doit commencer par une lettre ou un trait de soulignement "_" -- pas un nombre.</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 </a:t>
            </a:r>
            <a:r>
              <a:rPr b="0" lang="fr-FR" sz="2800" spc="-1" strike="noStrike">
                <a:solidFill>
                  <a:srgbClr val="000000"/>
                </a:solidFill>
                <a:latin typeface="Arial"/>
                <a:ea typeface="DejaVu Sans"/>
              </a:rPr>
              <a:t>Un nom de variable ne peut contenir que des caractères alphanumériques, des traits de soulignement (a-z, A-Z, 0-9 et _ )</a:t>
            </a:r>
            <a:r>
              <a:rPr b="0" lang="fr-FR" sz="2800" spc="-1" strike="noStrike">
                <a:solidFill>
                  <a:srgbClr val="000000"/>
                </a:solidFill>
                <a:latin typeface="Arial"/>
                <a:ea typeface="DejaVu Sans"/>
              </a:rPr>
              <a:t>‏</a:t>
            </a:r>
            <a:r>
              <a:rPr b="0" lang="fr-FR" sz="2800" spc="-1" strike="noStrike">
                <a:solidFill>
                  <a:srgbClr val="000000"/>
                </a:solidFill>
                <a:latin typeface="Arial"/>
                <a:ea typeface="DejaVu Sans"/>
              </a:rPr>
              <a:t>.</a:t>
            </a: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Un nom de variable ne doit pas contenir d'espaces.</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Les variables peuvent être de type entier (integer), réel (double), chaîne de caractères (string), tableau (array), objet (object), booléen (boolean).</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Il est possible de convertir une variable en un type primitif grâce au cast  (comme en C). </a:t>
            </a:r>
            <a:endParaRPr b="0" lang="en-US" sz="28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Exemple : </a:t>
            </a:r>
            <a:endParaRPr b="0" lang="en-US" sz="2400" spc="-1" strike="noStrike">
              <a:solidFill>
                <a:srgbClr val="ff0000"/>
              </a:solidFill>
              <a:latin typeface="Arial"/>
            </a:endParaRPr>
          </a:p>
          <a:p>
            <a:pPr lvl="2" marL="11430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000" spc="-1" strike="noStrike">
                <a:solidFill>
                  <a:srgbClr val="000000"/>
                </a:solidFill>
                <a:latin typeface="Arial"/>
                <a:ea typeface="DejaVu Sans"/>
              </a:rPr>
              <a:t>$str = ’’12’’;</a:t>
            </a:r>
            <a:r>
              <a:rPr b="0" lang="fr-FR" sz="2000" spc="-1" strike="noStrike">
                <a:solidFill>
                  <a:srgbClr val="000000"/>
                </a:solidFill>
                <a:latin typeface="Arial"/>
                <a:ea typeface="DejaVu Sans"/>
              </a:rPr>
              <a:t>	</a:t>
            </a:r>
            <a:r>
              <a:rPr b="0" lang="fr-FR" sz="2000" spc="-1" strike="noStrike">
                <a:solidFill>
                  <a:srgbClr val="000000"/>
                </a:solidFill>
                <a:latin typeface="Arial"/>
                <a:ea typeface="DejaVu Sans"/>
              </a:rPr>
              <a:t>	</a:t>
            </a:r>
            <a:r>
              <a:rPr b="0" lang="fr-FR" sz="2000" spc="-1" strike="noStrike">
                <a:solidFill>
                  <a:srgbClr val="000000"/>
                </a:solidFill>
                <a:latin typeface="Arial"/>
                <a:ea typeface="DejaVu Sans"/>
              </a:rPr>
              <a:t>// $str vaut la chaîne ‘’12’’</a:t>
            </a:r>
            <a:endParaRPr b="0" lang="en-US" sz="2000" spc="-1" strike="noStrike">
              <a:solidFill>
                <a:srgbClr val="ff0000"/>
              </a:solidFill>
              <a:latin typeface="Arial"/>
            </a:endParaRPr>
          </a:p>
          <a:p>
            <a:pPr lvl="2" marL="11430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000" spc="-1" strike="noStrike">
                <a:solidFill>
                  <a:srgbClr val="000000"/>
                </a:solidFill>
                <a:latin typeface="Arial"/>
                <a:ea typeface="DejaVu Sans"/>
              </a:rPr>
              <a:t>$nbr = (int)$str;</a:t>
            </a:r>
            <a:r>
              <a:rPr b="0" lang="fr-FR" sz="2000" spc="-1" strike="noStrike">
                <a:solidFill>
                  <a:srgbClr val="000000"/>
                </a:solidFill>
                <a:latin typeface="Arial"/>
                <a:ea typeface="DejaVu Sans"/>
              </a:rPr>
              <a:t>	</a:t>
            </a:r>
            <a:r>
              <a:rPr b="0" lang="fr-FR" sz="2000" spc="-1" strike="noStrike">
                <a:solidFill>
                  <a:srgbClr val="000000"/>
                </a:solidFill>
                <a:latin typeface="Arial"/>
                <a:ea typeface="DejaVu Sans"/>
              </a:rPr>
              <a:t>	</a:t>
            </a:r>
            <a:r>
              <a:rPr b="0" lang="fr-FR" sz="2000" spc="-1" strike="noStrike">
                <a:solidFill>
                  <a:srgbClr val="000000"/>
                </a:solidFill>
                <a:latin typeface="Arial"/>
                <a:ea typeface="DejaVu Sans"/>
              </a:rPr>
              <a:t>// $nbr vaut le nombre 12</a:t>
            </a: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 </a:t>
            </a:r>
            <a:r>
              <a:rPr b="0" lang="fr-FR" sz="2800" spc="-1" strike="noStrike">
                <a:solidFill>
                  <a:srgbClr val="000000"/>
                </a:solidFill>
                <a:latin typeface="Arial"/>
                <a:ea typeface="DejaVu Sans"/>
              </a:rPr>
              <a:t>Le cast est une conversion de type. L’action de caster consiste en convertir une variable d’un type à un autre. </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des variables</a:t>
            </a:r>
            <a:endParaRPr b="0" lang="en-US" sz="3600" spc="-1" strike="noStrike">
              <a:solidFill>
                <a:srgbClr val="ff0000"/>
              </a:solidFill>
              <a:latin typeface="Arial"/>
            </a:endParaRPr>
          </a:p>
        </p:txBody>
      </p:sp>
      <p:sp>
        <p:nvSpPr>
          <p:cNvPr id="196" name="CustomShape 2"/>
          <p:cNvSpPr/>
          <p:nvPr/>
        </p:nvSpPr>
        <p:spPr>
          <a:xfrm>
            <a:off x="504000" y="1152000"/>
            <a:ext cx="9432000" cy="5507280"/>
          </a:xfrm>
          <a:prstGeom prst="rect">
            <a:avLst/>
          </a:prstGeom>
          <a:noFill/>
          <a:ln>
            <a:noFill/>
          </a:ln>
        </p:spPr>
        <p:style>
          <a:lnRef idx="0"/>
          <a:fillRef idx="0"/>
          <a:effectRef idx="0"/>
          <a:fontRef idx="minor"/>
        </p:style>
        <p:txBody>
          <a:bodyPr lIns="0" rIns="0" tIns="0" bIns="0">
            <a:normAutofit fontScale="94000"/>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Quelques fonctions :</a:t>
            </a:r>
            <a:endParaRPr b="0" lang="en-US" sz="28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empty($var) </a:t>
            </a:r>
            <a:r>
              <a:rPr b="0" lang="fr-FR" sz="2400" spc="-1" strike="noStrike">
                <a:solidFill>
                  <a:srgbClr val="000000"/>
                </a:solidFill>
                <a:latin typeface="Arial"/>
                <a:ea typeface="DejaVu Sans"/>
              </a:rPr>
              <a:t>: renvoie vrai si la variable est vide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isset($var) </a:t>
            </a:r>
            <a:r>
              <a:rPr b="0" lang="fr-FR" sz="2400" spc="-1" strike="noStrike">
                <a:solidFill>
                  <a:srgbClr val="000000"/>
                </a:solidFill>
                <a:latin typeface="Arial"/>
                <a:ea typeface="DejaVu Sans"/>
              </a:rPr>
              <a:t>: renvoie vrai si la variable existe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unset($var) </a:t>
            </a:r>
            <a:r>
              <a:rPr b="0" lang="fr-FR" sz="2400" spc="-1" strike="noStrike">
                <a:solidFill>
                  <a:srgbClr val="000000"/>
                </a:solidFill>
                <a:latin typeface="Arial"/>
                <a:ea typeface="DejaVu Sans"/>
              </a:rPr>
              <a:t>: détruit une variable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gettype($var) </a:t>
            </a:r>
            <a:r>
              <a:rPr b="0" lang="fr-FR" sz="2400" spc="-1" strike="noStrike">
                <a:solidFill>
                  <a:srgbClr val="000000"/>
                </a:solidFill>
                <a:latin typeface="Arial"/>
                <a:ea typeface="DejaVu Sans"/>
              </a:rPr>
              <a:t>: retourne le type de la variable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settype($var, ’’type’’) </a:t>
            </a:r>
            <a:r>
              <a:rPr b="0" lang="fr-FR" sz="2400" spc="-1" strike="noStrike">
                <a:solidFill>
                  <a:srgbClr val="000000"/>
                </a:solidFill>
                <a:latin typeface="Arial"/>
                <a:ea typeface="DejaVu Sans"/>
              </a:rPr>
              <a:t>: convertit la variable en type type (cast)</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is_long(), is_double(), is_string(), is_array(), is_object(), is_bool(), is_float(), is_numeric(), is_integer(), is_int()…</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intval($val,$base) </a:t>
            </a:r>
            <a:r>
              <a:rPr b="0" lang="fr-FR" sz="2400" spc="-1" strike="noStrike">
                <a:solidFill>
                  <a:srgbClr val="000000"/>
                </a:solidFill>
                <a:latin typeface="Arial"/>
                <a:ea typeface="DejaVu Sans"/>
              </a:rPr>
              <a:t>: retourne la valeur numérique entière équivalente d'une variable.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Strval($val</a:t>
            </a:r>
            <a:r>
              <a:rPr b="0" lang="fr-FR" sz="2400" spc="-1" strike="noStrike">
                <a:solidFill>
                  <a:srgbClr val="000000"/>
                </a:solidFill>
                <a:latin typeface="Arial"/>
                <a:ea typeface="DejaVu Sans"/>
              </a:rPr>
              <a:t>): retourne  la valeur d'une variable, au format chaîne.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Boolva($val) </a:t>
            </a:r>
            <a:r>
              <a:rPr b="0" lang="fr-FR" sz="2400" spc="-1" strike="noStrike">
                <a:solidFill>
                  <a:srgbClr val="000000"/>
                </a:solidFill>
                <a:latin typeface="Arial"/>
                <a:ea typeface="DejaVu Sans"/>
              </a:rPr>
              <a:t>retourne la valeur booléenne d'une variable.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floatval ($val</a:t>
            </a:r>
            <a:r>
              <a:rPr b="0" lang="fr-FR" sz="2400" spc="-1" strike="noStrike">
                <a:solidFill>
                  <a:srgbClr val="000000"/>
                </a:solidFill>
                <a:latin typeface="Arial"/>
                <a:ea typeface="DejaVu Sans"/>
              </a:rPr>
              <a:t>):Convertit une chaîne en nombre à virgule flottante</a:t>
            </a:r>
            <a:endParaRPr b="0" lang="en-US" sz="2400" spc="-1" strike="noStrike">
              <a:solidFill>
                <a:srgbClr val="ff0000"/>
              </a:solidFill>
              <a:latin typeface="Arial"/>
            </a:endParaRPr>
          </a:p>
          <a:p>
            <a:pPr marL="457200" algn="just">
              <a:lnSpc>
                <a:spcPct val="90000"/>
              </a:lnSpc>
              <a:spcBef>
                <a:spcPts val="499"/>
              </a:spcBef>
              <a:tabLst>
                <a:tab algn="l" pos="0"/>
              </a:tabLst>
            </a:pPr>
            <a:r>
              <a:rPr b="0" lang="fr-FR" sz="2400" spc="-1" strike="noStrike">
                <a:solidFill>
                  <a:srgbClr val="ff0000"/>
                </a:solidFill>
                <a:latin typeface="Arial"/>
                <a:ea typeface="DejaVu Sans"/>
              </a:rPr>
              <a:t>et beaucoup plus: : https://www.php.net/manual/fr/ref.var.php</a:t>
            </a: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des variables</a:t>
            </a:r>
            <a:endParaRPr b="0" lang="en-US" sz="3600" spc="-1" strike="noStrike">
              <a:solidFill>
                <a:srgbClr val="ff0000"/>
              </a:solidFill>
              <a:latin typeface="Arial"/>
            </a:endParaRPr>
          </a:p>
        </p:txBody>
      </p:sp>
      <p:sp>
        <p:nvSpPr>
          <p:cNvPr id="198" name="CustomShape 2"/>
          <p:cNvSpPr/>
          <p:nvPr/>
        </p:nvSpPr>
        <p:spPr>
          <a:xfrm>
            <a:off x="504000" y="1152000"/>
            <a:ext cx="9432000" cy="550728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Exemple:</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$var  = 5.55;</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$var2 = strval($var);  // '5.55’</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$var3 = intval($var);  // 5</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$var4 = boolval($var); // true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$var5 = floatval($var);// 5.55</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echo gettype($var); // double</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settype( $var, "integer" );</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echo $var; //  5</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400" spc="-1" strike="noStrike">
                <a:solidFill>
                  <a:srgbClr val="000000"/>
                </a:solidFill>
                <a:latin typeface="Arial"/>
                <a:ea typeface="DejaVu Sans"/>
              </a:rPr>
              <a:t>echo gettype($var);// integer</a:t>
            </a:r>
            <a:endParaRPr b="0" lang="en-US" sz="2400" spc="-1" strike="noStrike">
              <a:solidFill>
                <a:srgbClr val="ff0000"/>
              </a:solidFill>
              <a:latin typeface="Arial"/>
            </a:endParaRPr>
          </a:p>
          <a:p>
            <a:pPr marL="457200" algn="just">
              <a:lnSpc>
                <a:spcPct val="90000"/>
              </a:lnSpc>
              <a:spcBef>
                <a:spcPts val="499"/>
              </a:spcBef>
              <a:tabLst>
                <a:tab algn="l" pos="0"/>
              </a:tabLst>
            </a:pP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Concaténation PHP </a:t>
            </a:r>
            <a:endParaRPr b="0" lang="en-US" sz="3600" spc="-1" strike="noStrike">
              <a:solidFill>
                <a:srgbClr val="ff0000"/>
              </a:solidFill>
              <a:latin typeface="Arial"/>
            </a:endParaRPr>
          </a:p>
        </p:txBody>
      </p:sp>
      <p:sp>
        <p:nvSpPr>
          <p:cNvPr id="200" name="CustomShape 2"/>
          <p:cNvSpPr/>
          <p:nvPr/>
        </p:nvSpPr>
        <p:spPr>
          <a:xfrm>
            <a:off x="504000" y="1152000"/>
            <a:ext cx="9432000" cy="550728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L'opérateur de concaténation (.) est utilisé pour assembler deux valeurs de chaîne. </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Pour concaténer deux variables de chaîne ensemble, utilisez l'opérateur de concaténation :</a:t>
            </a:r>
            <a:endParaRPr b="0" lang="en-US" sz="2800" spc="-1" strike="noStrike">
              <a:solidFill>
                <a:srgbClr val="ff0000"/>
              </a:solidFill>
              <a:latin typeface="Arial"/>
            </a:endParaRPr>
          </a:p>
          <a:p>
            <a:pPr marL="457200" algn="just">
              <a:lnSpc>
                <a:spcPct val="90000"/>
              </a:lnSpc>
              <a:spcBef>
                <a:spcPts val="499"/>
              </a:spcBef>
              <a:tabLst>
                <a:tab algn="l" pos="0"/>
              </a:tabLst>
            </a:pPr>
            <a:endParaRPr b="0" lang="en-US" sz="2800" spc="-1" strike="noStrike">
              <a:solidFill>
                <a:srgbClr val="ff0000"/>
              </a:solidFill>
              <a:latin typeface="Arial"/>
            </a:endParaRPr>
          </a:p>
          <a:p>
            <a:pPr marL="457200">
              <a:lnSpc>
                <a:spcPct val="100000"/>
              </a:lnSpc>
              <a:tabLst>
                <a:tab algn="l" pos="0"/>
              </a:tabLst>
            </a:pPr>
            <a:endParaRPr b="0" lang="en-US" sz="2800" spc="-1" strike="noStrike">
              <a:solidFill>
                <a:srgbClr val="ff0000"/>
              </a:solidFill>
              <a:latin typeface="Arial"/>
            </a:endParaRPr>
          </a:p>
          <a:p>
            <a:pPr marL="457200">
              <a:lnSpc>
                <a:spcPct val="100000"/>
              </a:lnSpc>
              <a:tabLst>
                <a:tab algn="l" pos="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
        <p:nvSpPr>
          <p:cNvPr id="201" name="CustomShape 3"/>
          <p:cNvSpPr/>
          <p:nvPr/>
        </p:nvSpPr>
        <p:spPr>
          <a:xfrm>
            <a:off x="1463040" y="3387960"/>
            <a:ext cx="5696640" cy="2189880"/>
          </a:xfrm>
          <a:prstGeom prst="foldedCorner">
            <a:avLst>
              <a:gd name="adj" fmla="val 9898"/>
            </a:avLst>
          </a:prstGeom>
          <a:solidFill>
            <a:srgbClr val="ccffff"/>
          </a:solidFill>
          <a:ln w="9360">
            <a:solidFill>
              <a:schemeClr val="tx1"/>
            </a:solidFill>
            <a:round/>
          </a:ln>
        </p:spPr>
        <p:style>
          <a:lnRef idx="0"/>
          <a:fillRef idx="0"/>
          <a:effectRef idx="0"/>
          <a:fontRef idx="minor"/>
        </p:style>
        <p:txBody>
          <a:bodyPr wrap="none" lIns="18000" rIns="18000" tIns="0" bIns="0">
            <a:noAutofit/>
          </a:bodyPr>
          <a:p>
            <a:pPr>
              <a:lnSpc>
                <a:spcPct val="100000"/>
              </a:lnSpc>
            </a:pPr>
            <a:r>
              <a:rPr b="1" lang="fr-FR" sz="2400" spc="-1" strike="noStrike">
                <a:solidFill>
                  <a:srgbClr val="c00000"/>
                </a:solidFill>
                <a:latin typeface="Arial"/>
                <a:ea typeface="DejaVu Sans"/>
              </a:rPr>
              <a:t>&lt;?php</a:t>
            </a:r>
            <a:endParaRPr b="0" lang="en-US" sz="2400" spc="-1" strike="noStrike">
              <a:solidFill>
                <a:srgbClr val="ff0000"/>
              </a:solidFill>
              <a:latin typeface="Arial"/>
            </a:endParaRPr>
          </a:p>
          <a:p>
            <a:pPr>
              <a:lnSpc>
                <a:spcPct val="100000"/>
              </a:lnSpc>
            </a:pPr>
            <a:r>
              <a:rPr b="1" lang="fr-FR" sz="2400" spc="-1" strike="noStrike">
                <a:solidFill>
                  <a:srgbClr val="c00000"/>
                </a:solidFill>
                <a:latin typeface="Arial"/>
                <a:ea typeface="DejaVu Sans"/>
              </a:rPr>
              <a:t>$var1  = "Mussab";</a:t>
            </a:r>
            <a:endParaRPr b="0" lang="en-US" sz="2400" spc="-1" strike="noStrike">
              <a:solidFill>
                <a:srgbClr val="ff0000"/>
              </a:solidFill>
              <a:latin typeface="Arial"/>
            </a:endParaRPr>
          </a:p>
          <a:p>
            <a:pPr>
              <a:lnSpc>
                <a:spcPct val="100000"/>
              </a:lnSpc>
            </a:pPr>
            <a:r>
              <a:rPr b="1" lang="fr-FR" sz="2400" spc="-1" strike="noStrike">
                <a:solidFill>
                  <a:srgbClr val="c00000"/>
                </a:solidFill>
                <a:latin typeface="Arial"/>
                <a:ea typeface="DejaVu Sans"/>
              </a:rPr>
              <a:t>$var2 = "Zneika";</a:t>
            </a:r>
            <a:endParaRPr b="0" lang="en-US" sz="2400" spc="-1" strike="noStrike">
              <a:solidFill>
                <a:srgbClr val="ff0000"/>
              </a:solidFill>
              <a:latin typeface="Arial"/>
            </a:endParaRPr>
          </a:p>
          <a:p>
            <a:pPr>
              <a:lnSpc>
                <a:spcPct val="100000"/>
              </a:lnSpc>
            </a:pPr>
            <a:r>
              <a:rPr b="1" lang="fr-FR" sz="2400" spc="-1" strike="noStrike">
                <a:solidFill>
                  <a:srgbClr val="c00000"/>
                </a:solidFill>
                <a:latin typeface="Arial"/>
                <a:ea typeface="DejaVu Sans"/>
              </a:rPr>
              <a:t> </a:t>
            </a:r>
            <a:r>
              <a:rPr b="1" lang="fr-FR" sz="2400" spc="-1" strike="noStrike">
                <a:solidFill>
                  <a:srgbClr val="c00000"/>
                </a:solidFill>
                <a:latin typeface="Arial"/>
                <a:ea typeface="DejaVu Sans"/>
              </a:rPr>
              <a:t>$Prenom_nom=$var1."  ".$var2;</a:t>
            </a:r>
            <a:endParaRPr b="0" lang="en-US" sz="2400" spc="-1" strike="noStrike">
              <a:solidFill>
                <a:srgbClr val="ff0000"/>
              </a:solidFill>
              <a:latin typeface="Arial"/>
            </a:endParaRPr>
          </a:p>
          <a:p>
            <a:pPr>
              <a:lnSpc>
                <a:spcPct val="100000"/>
              </a:lnSpc>
            </a:pPr>
            <a:r>
              <a:rPr b="1" lang="fr-FR" sz="2400" spc="-1" strike="noStrike">
                <a:solidFill>
                  <a:srgbClr val="c00000"/>
                </a:solidFill>
                <a:latin typeface="Arial"/>
                <a:ea typeface="DejaVu Sans"/>
              </a:rPr>
              <a:t>echo $Prenom_nom; //  Mussab Zneika</a:t>
            </a:r>
            <a:endParaRPr b="0" lang="en-US" sz="2400" spc="-1" strike="noStrike">
              <a:solidFill>
                <a:srgbClr val="ff0000"/>
              </a:solidFill>
              <a:latin typeface="Arial"/>
            </a:endParaRPr>
          </a:p>
          <a:p>
            <a:pPr>
              <a:lnSpc>
                <a:spcPct val="100000"/>
              </a:lnSpc>
            </a:pPr>
            <a:r>
              <a:rPr b="1" lang="fr-FR" sz="2400" spc="-1" strike="noStrike">
                <a:solidFill>
                  <a:srgbClr val="c00000"/>
                </a:solidFill>
                <a:latin typeface="Arial"/>
                <a:ea typeface="DejaVu Sans"/>
              </a:rPr>
              <a:t>?&gt;</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opérateurs </a:t>
            </a:r>
            <a:endParaRPr b="0" lang="en-US" sz="3600" spc="-1" strike="noStrike">
              <a:solidFill>
                <a:srgbClr val="ff0000"/>
              </a:solidFill>
              <a:latin typeface="Arial"/>
            </a:endParaRPr>
          </a:p>
        </p:txBody>
      </p:sp>
      <p:graphicFrame>
        <p:nvGraphicFramePr>
          <p:cNvPr id="203" name="Table 2"/>
          <p:cNvGraphicFramePr/>
          <p:nvPr/>
        </p:nvGraphicFramePr>
        <p:xfrm>
          <a:off x="431640" y="1547640"/>
          <a:ext cx="8640360" cy="3815640"/>
        </p:xfrm>
        <a:graphic>
          <a:graphicData uri="http://schemas.openxmlformats.org/drawingml/2006/table">
            <a:tbl>
              <a:tblPr/>
              <a:tblGrid>
                <a:gridCol w="4320360"/>
                <a:gridCol w="4320360"/>
              </a:tblGrid>
              <a:tr h="446760">
                <a:tc>
                  <a:txBody>
                    <a:bodyPr lIns="91080" rIns="91080">
                      <a:noAutofit/>
                    </a:bodyPr>
                    <a:p>
                      <a:pPr>
                        <a:lnSpc>
                          <a:spcPct val="100000"/>
                        </a:lnSpc>
                        <a:tabLst>
                          <a:tab algn="l" pos="0"/>
                        </a:tabLst>
                      </a:pPr>
                      <a:r>
                        <a:rPr b="1" lang="fr-FR" sz="2000" spc="-1" strike="noStrike">
                          <a:solidFill>
                            <a:srgbClr val="ffffff"/>
                          </a:solidFill>
                          <a:latin typeface="Cambria"/>
                          <a:ea typeface="MS PGothic"/>
                        </a:rPr>
                        <a:t>Les opérateurs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bacc6"/>
                    </a:solidFill>
                  </a:tcPr>
                </a:tc>
                <a:tc>
                  <a:txBody>
                    <a:bodyPr lIns="91080" rIns="91080">
                      <a:noAutofit/>
                    </a:bodyPr>
                    <a:p>
                      <a:pPr>
                        <a:lnSpc>
                          <a:spcPct val="100000"/>
                        </a:lnSpc>
                        <a:tabLst>
                          <a:tab algn="l" pos="0"/>
                        </a:tabLst>
                      </a:pPr>
                      <a:r>
                        <a:rPr b="1" lang="fr-FR" sz="2000" spc="-1" strike="noStrike">
                          <a:solidFill>
                            <a:srgbClr val="ffffff"/>
                          </a:solidFill>
                          <a:latin typeface="Cambria"/>
                          <a:ea typeface="MS PGothic"/>
                        </a:rPr>
                        <a:t>Mode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38160">
                      <a:solidFill>
                        <a:srgbClr val="ffffff"/>
                      </a:solidFill>
                    </a:lnB>
                    <a:solidFill>
                      <a:srgbClr val="4bacc6"/>
                    </a:solidFill>
                  </a:tcPr>
                </a:tc>
              </a:tr>
              <a:tr h="527040">
                <a:tc>
                  <a:txBody>
                    <a:bodyPr lIns="91080" rIns="91080">
                      <a:noAutofit/>
                    </a:bodyPr>
                    <a:p>
                      <a:pPr>
                        <a:lnSpc>
                          <a:spcPct val="100000"/>
                        </a:lnSpc>
                        <a:tabLst>
                          <a:tab algn="l" pos="0"/>
                        </a:tabLst>
                      </a:pPr>
                      <a:r>
                        <a:rPr b="1" lang="en-US" sz="2000" spc="-1" strike="noStrike">
                          <a:solidFill>
                            <a:srgbClr val="004d4d"/>
                          </a:solidFill>
                          <a:latin typeface="Lucida Console"/>
                          <a:ea typeface="MS PGothic"/>
                        </a:rPr>
                        <a:t>+, -, *, /,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cdecec"/>
                    </a:solidFill>
                  </a:tcPr>
                </a:tc>
                <a:tc>
                  <a:txBody>
                    <a:bodyPr lIns="91080" rIns="91080">
                      <a:noAutofit/>
                    </a:bodyPr>
                    <a:p>
                      <a:pPr>
                        <a:lnSpc>
                          <a:spcPct val="100000"/>
                        </a:lnSpc>
                        <a:tabLst>
                          <a:tab algn="l" pos="0"/>
                        </a:tabLst>
                      </a:pPr>
                      <a:r>
                        <a:rPr b="0" lang="fr-FR" sz="2000" spc="-1" strike="noStrike">
                          <a:solidFill>
                            <a:srgbClr val="003366"/>
                          </a:solidFill>
                          <a:latin typeface="Cambria"/>
                          <a:ea typeface="MS PGothic"/>
                        </a:rPr>
                        <a:t>Actes numériques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38160">
                      <a:solidFill>
                        <a:srgbClr val="ffffff"/>
                      </a:solidFill>
                    </a:lnT>
                    <a:lnB w="12240">
                      <a:solidFill>
                        <a:srgbClr val="ffffff"/>
                      </a:solidFill>
                    </a:lnB>
                    <a:solidFill>
                      <a:srgbClr val="cdecec"/>
                    </a:solidFill>
                  </a:tcPr>
                </a:tc>
              </a:tr>
              <a:tr h="568440">
                <a:tc>
                  <a:txBody>
                    <a:bodyPr lIns="91080" rIns="91080">
                      <a:noAutofit/>
                    </a:bodyPr>
                    <a:p>
                      <a:pPr>
                        <a:lnSpc>
                          <a:spcPct val="100000"/>
                        </a:lnSpc>
                        <a:tabLst>
                          <a:tab algn="l" pos="0"/>
                        </a:tabLst>
                      </a:pPr>
                      <a:r>
                        <a:rPr b="1" lang="en-US" sz="2000" spc="-1" strike="noStrike">
                          <a:solidFill>
                            <a:srgbClr val="004d4d"/>
                          </a:solidFill>
                          <a:latin typeface="Lucida Console"/>
                          <a:ea typeface="MS PGothic"/>
                        </a:rPr>
                        <a:t>||, &amp;&amp;,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lIns="91080" rIns="91080">
                      <a:noAutofit/>
                    </a:bodyPr>
                    <a:p>
                      <a:pPr>
                        <a:lnSpc>
                          <a:spcPct val="100000"/>
                        </a:lnSpc>
                        <a:tabLst>
                          <a:tab algn="l" pos="0"/>
                        </a:tabLst>
                      </a:pPr>
                      <a:r>
                        <a:rPr b="0" lang="fr-FR" sz="2000" spc="-1" strike="noStrike">
                          <a:solidFill>
                            <a:srgbClr val="003366"/>
                          </a:solidFill>
                          <a:latin typeface="Cambria"/>
                          <a:ea typeface="MS PGothic"/>
                        </a:rPr>
                        <a:t>Actes logiques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r h="568440">
                <a:tc>
                  <a:txBody>
                    <a:bodyPr lIns="91080" rIns="91080">
                      <a:noAutofit/>
                    </a:bodyPr>
                    <a:p>
                      <a:pPr>
                        <a:lnSpc>
                          <a:spcPct val="100000"/>
                        </a:lnSpc>
                        <a:tabLst>
                          <a:tab algn="l" pos="0"/>
                        </a:tabLst>
                      </a:pPr>
                      <a:r>
                        <a:rPr b="1" lang="en-US" sz="2000" spc="-1" strike="noStrike">
                          <a:solidFill>
                            <a:srgbClr val="004d4d"/>
                          </a:solidFill>
                          <a:latin typeface="Lucida Console"/>
                          <a:ea typeface="MS PGothic"/>
                        </a:rPr>
                        <a:t>==, !=, &lt;, &gt;, &lt;=, &gt;=</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c>
                  <a:txBody>
                    <a:bodyPr lIns="91080" rIns="91080">
                      <a:noAutofit/>
                    </a:bodyPr>
                    <a:p>
                      <a:pPr>
                        <a:lnSpc>
                          <a:spcPct val="100000"/>
                        </a:lnSpc>
                        <a:tabLst>
                          <a:tab algn="l" pos="0"/>
                        </a:tabLst>
                      </a:pPr>
                      <a:r>
                        <a:rPr b="0" lang="fr-FR" sz="2000" spc="-1" strike="noStrike">
                          <a:solidFill>
                            <a:srgbClr val="003366"/>
                          </a:solidFill>
                          <a:latin typeface="Cambria"/>
                          <a:ea typeface="MS PGothic"/>
                        </a:rPr>
                        <a:t>Comparaison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r>
              <a:tr h="568440">
                <a:tc>
                  <a:txBody>
                    <a:bodyPr lIns="91080" rIns="91080">
                      <a:noAutofit/>
                    </a:bodyPr>
                    <a:p>
                      <a:pPr>
                        <a:lnSpc>
                          <a:spcPct val="100000"/>
                        </a:lnSpc>
                        <a:tabLst>
                          <a:tab algn="l" pos="0"/>
                        </a:tabLst>
                      </a:pPr>
                      <a:r>
                        <a:rPr b="1" lang="en-US" sz="2000" spc="-1" strike="noStrike">
                          <a:solidFill>
                            <a:srgbClr val="004d4d"/>
                          </a:solidFill>
                          <a:latin typeface="Lucida Console"/>
                          <a:ea typeface="MS PGothic"/>
                        </a:rPr>
                        <a:t>++,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lIns="91080" rIns="91080">
                      <a:noAutofit/>
                    </a:bodyPr>
                    <a:p>
                      <a:pPr>
                        <a:lnSpc>
                          <a:spcPct val="100000"/>
                        </a:lnSpc>
                        <a:tabLst>
                          <a:tab algn="l" pos="0"/>
                        </a:tabLst>
                      </a:pPr>
                      <a:r>
                        <a:rPr b="0" lang="fr-FR" sz="2000" spc="-1" strike="noStrike">
                          <a:solidFill>
                            <a:srgbClr val="003366"/>
                          </a:solidFill>
                          <a:latin typeface="Cambria"/>
                          <a:ea typeface="MS PGothic"/>
                        </a:rPr>
                        <a:t>Augmentation, diminution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r h="568440">
                <a:tc>
                  <a:txBody>
                    <a:bodyPr lIns="91080" rIns="91080">
                      <a:noAutofit/>
                    </a:bodyPr>
                    <a:p>
                      <a:pPr>
                        <a:lnSpc>
                          <a:spcPct val="100000"/>
                        </a:lnSpc>
                        <a:tabLst>
                          <a:tab algn="l" pos="0"/>
                        </a:tabLst>
                      </a:pPr>
                      <a:r>
                        <a:rPr b="1" lang="fr-FR" sz="2000" spc="-1" strike="noStrike">
                          <a:solidFill>
                            <a:srgbClr val="004d4d"/>
                          </a:solidFill>
                          <a:latin typeface="Lucida Console"/>
                          <a:ea typeface="MS PGothic"/>
                        </a:rPr>
                        <a:t>.</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c>
                  <a:txBody>
                    <a:bodyPr lIns="91080" rIns="91080">
                      <a:noAutofit/>
                    </a:bodyPr>
                    <a:p>
                      <a:pPr>
                        <a:lnSpc>
                          <a:spcPct val="100000"/>
                        </a:lnSpc>
                        <a:tabLst>
                          <a:tab algn="l" pos="0"/>
                        </a:tabLst>
                      </a:pPr>
                      <a:r>
                        <a:rPr b="0" lang="fr-FR" sz="2000" spc="-1" strike="noStrike">
                          <a:solidFill>
                            <a:srgbClr val="003366"/>
                          </a:solidFill>
                          <a:latin typeface="Cambria"/>
                          <a:ea typeface="MS PGothic"/>
                        </a:rPr>
                        <a:t>concaténation</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r>
              <a:tr h="568440">
                <a:tc>
                  <a:txBody>
                    <a:bodyPr lIns="91080" rIns="91080">
                      <a:noAutofit/>
                    </a:bodyPr>
                    <a:p>
                      <a:pPr>
                        <a:lnSpc>
                          <a:spcPct val="100000"/>
                        </a:lnSpc>
                        <a:tabLst>
                          <a:tab algn="l" pos="0"/>
                        </a:tabLst>
                      </a:pPr>
                      <a:r>
                        <a:rPr b="1" lang="en-US" sz="2000" spc="-1" strike="noStrike">
                          <a:solidFill>
                            <a:srgbClr val="004d4d"/>
                          </a:solidFill>
                          <a:latin typeface="Lucida Console"/>
                          <a:ea typeface="MS PGothic"/>
                        </a:rPr>
                        <a:t>=, +=, -=, *=, /=,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lIns="91080" rIns="91080">
                      <a:noAutofit/>
                    </a:bodyPr>
                    <a:p>
                      <a:pPr>
                        <a:lnSpc>
                          <a:spcPct val="100000"/>
                        </a:lnSpc>
                        <a:tabLst>
                          <a:tab algn="l" pos="0"/>
                        </a:tabLst>
                      </a:pPr>
                      <a:r>
                        <a:rPr b="0" lang="fr-FR" sz="2000" spc="-1" strike="noStrike">
                          <a:solidFill>
                            <a:srgbClr val="003366"/>
                          </a:solidFill>
                          <a:latin typeface="Cambria"/>
                          <a:ea typeface="MS PGothic"/>
                        </a:rPr>
                        <a:t>Affectation </a:t>
                      </a:r>
                      <a:endParaRPr b="0" lang="en-US" sz="2000" spc="-1" strike="noStrike">
                        <a:solidFill>
                          <a:srgbClr val="ff0000"/>
                        </a:solidFill>
                        <a:latin typeface="Arial"/>
                      </a:endParaRPr>
                    </a:p>
                  </a:txBody>
                  <a:tcPr marL="91080" marR="9108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opérateurs </a:t>
            </a:r>
            <a:endParaRPr b="0" lang="en-US" sz="3600" spc="-1" strike="noStrike">
              <a:solidFill>
                <a:srgbClr val="ff0000"/>
              </a:solidFill>
              <a:latin typeface="Arial"/>
            </a:endParaRPr>
          </a:p>
        </p:txBody>
      </p:sp>
      <p:graphicFrame>
        <p:nvGraphicFramePr>
          <p:cNvPr id="205" name="Table 2"/>
          <p:cNvGraphicFramePr/>
          <p:nvPr/>
        </p:nvGraphicFramePr>
        <p:xfrm>
          <a:off x="900000" y="1413000"/>
          <a:ext cx="8521560" cy="5102640"/>
        </p:xfrm>
        <a:graphic>
          <a:graphicData uri="http://schemas.openxmlformats.org/drawingml/2006/table">
            <a:tbl>
              <a:tblPr/>
              <a:tblGrid>
                <a:gridCol w="4750920"/>
                <a:gridCol w="3771000"/>
              </a:tblGrid>
              <a:tr h="425160">
                <a:tc>
                  <a:txBody>
                    <a:bodyPr>
                      <a:noAutofit/>
                    </a:bodyPr>
                    <a:p>
                      <a:pPr>
                        <a:lnSpc>
                          <a:spcPct val="100000"/>
                        </a:lnSpc>
                        <a:tabLst>
                          <a:tab algn="l" pos="0"/>
                        </a:tabLst>
                      </a:pPr>
                      <a:r>
                        <a:rPr b="1" lang="fr-FR" sz="2000" spc="-1" strike="noStrike">
                          <a:solidFill>
                            <a:srgbClr val="ffffff"/>
                          </a:solidFill>
                          <a:latin typeface="Cambria"/>
                          <a:ea typeface="MS PGothic"/>
                        </a:rPr>
                        <a:t>code</a:t>
                      </a:r>
                      <a:endParaRPr b="0" lang="en-US" sz="20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bacc6"/>
                    </a:solidFill>
                  </a:tcPr>
                </a:tc>
                <a:tc>
                  <a:txBody>
                    <a:bodyPr>
                      <a:noAutofit/>
                    </a:bodyPr>
                    <a:p>
                      <a:pPr>
                        <a:lnSpc>
                          <a:spcPct val="100000"/>
                        </a:lnSpc>
                        <a:tabLst>
                          <a:tab algn="l" pos="0"/>
                        </a:tabLst>
                      </a:pPr>
                      <a:r>
                        <a:rPr b="1" lang="fr-FR" sz="2000" spc="-1" strike="noStrike">
                          <a:solidFill>
                            <a:srgbClr val="ffffff"/>
                          </a:solidFill>
                          <a:latin typeface="Cambria"/>
                          <a:ea typeface="MS PGothic"/>
                        </a:rPr>
                        <a:t>Résultat </a:t>
                      </a:r>
                      <a:endParaRPr b="0" lang="en-US" sz="20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bacc6"/>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3 + 5</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decec"/>
                    </a:solidFill>
                  </a:tcPr>
                </a:tc>
                <a:tc>
                  <a:txBody>
                    <a:bodyPr>
                      <a:noAutofit/>
                    </a:bodyPr>
                    <a:p>
                      <a:pPr>
                        <a:lnSpc>
                          <a:spcPct val="100000"/>
                        </a:lnSpc>
                        <a:tabLst>
                          <a:tab algn="l" pos="0"/>
                        </a:tabLst>
                      </a:pPr>
                      <a:r>
                        <a:rPr b="0" lang="en-US" sz="1800" spc="-1" strike="noStrike">
                          <a:solidFill>
                            <a:srgbClr val="003366"/>
                          </a:solidFill>
                          <a:latin typeface="Cambria"/>
                          <a:ea typeface="MS PGothic"/>
                        </a:rPr>
                        <a:t>8</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decec"/>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2 - 9</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a:noAutofit/>
                    </a:bodyPr>
                    <a:p>
                      <a:pPr>
                        <a:lnSpc>
                          <a:spcPct val="100000"/>
                        </a:lnSpc>
                        <a:tabLst>
                          <a:tab algn="l" pos="0"/>
                        </a:tabLst>
                      </a:pPr>
                      <a:r>
                        <a:rPr b="0" lang="en-US" sz="1800" spc="-1" strike="noStrike">
                          <a:solidFill>
                            <a:srgbClr val="003366"/>
                          </a:solidFill>
                          <a:latin typeface="Cambria"/>
                          <a:ea typeface="MS PGothic"/>
                        </a:rPr>
                        <a:t>-7</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1 / 2</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c>
                  <a:txBody>
                    <a:bodyPr>
                      <a:noAutofit/>
                    </a:bodyPr>
                    <a:p>
                      <a:pPr>
                        <a:lnSpc>
                          <a:spcPct val="100000"/>
                        </a:lnSpc>
                        <a:tabLst>
                          <a:tab algn="l" pos="0"/>
                        </a:tabLst>
                      </a:pPr>
                      <a:r>
                        <a:rPr b="0" lang="en-US" sz="1800" spc="-1" strike="noStrike">
                          <a:solidFill>
                            <a:srgbClr val="003366"/>
                          </a:solidFill>
                          <a:latin typeface="Cambria"/>
                          <a:ea typeface="MS PGothic"/>
                        </a:rPr>
                        <a:t>0.5</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5 * 7</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a:noAutofit/>
                    </a:bodyPr>
                    <a:p>
                      <a:pPr>
                        <a:lnSpc>
                          <a:spcPct val="100000"/>
                        </a:lnSpc>
                        <a:tabLst>
                          <a:tab algn="l" pos="0"/>
                        </a:tabLst>
                      </a:pPr>
                      <a:r>
                        <a:rPr b="0" lang="en-US" sz="1800" spc="-1" strike="noStrike">
                          <a:solidFill>
                            <a:srgbClr val="003366"/>
                          </a:solidFill>
                          <a:latin typeface="Cambria"/>
                          <a:ea typeface="MS PGothic"/>
                        </a:rPr>
                        <a:t>35</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102 % 5</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c>
                  <a:txBody>
                    <a:bodyPr>
                      <a:noAutofit/>
                    </a:bodyPr>
                    <a:p>
                      <a:pPr>
                        <a:lnSpc>
                          <a:spcPct val="100000"/>
                        </a:lnSpc>
                        <a:tabLst>
                          <a:tab algn="l" pos="0"/>
                        </a:tabLst>
                      </a:pPr>
                      <a:r>
                        <a:rPr b="0" lang="en-US" sz="1800" spc="-1" strike="noStrike">
                          <a:solidFill>
                            <a:srgbClr val="003366"/>
                          </a:solidFill>
                          <a:latin typeface="Cambria"/>
                          <a:ea typeface="MS PGothic"/>
                        </a:rPr>
                        <a:t>2</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true || false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a:noAutofit/>
                    </a:bodyPr>
                    <a:p>
                      <a:pPr>
                        <a:lnSpc>
                          <a:spcPct val="100000"/>
                        </a:lnSpc>
                        <a:tabLst>
                          <a:tab algn="l" pos="0"/>
                        </a:tabLst>
                      </a:pPr>
                      <a:r>
                        <a:rPr b="0" lang="en-US" sz="1800" spc="-1" strike="noStrike">
                          <a:solidFill>
                            <a:srgbClr val="003366"/>
                          </a:solidFill>
                          <a:latin typeface="Cambria"/>
                          <a:ea typeface="MS PGothic"/>
                        </a:rPr>
                        <a:t>true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!true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c>
                  <a:txBody>
                    <a:bodyPr>
                      <a:noAutofit/>
                    </a:bodyPr>
                    <a:p>
                      <a:pPr>
                        <a:lnSpc>
                          <a:spcPct val="100000"/>
                        </a:lnSpc>
                        <a:tabLst>
                          <a:tab algn="l" pos="0"/>
                        </a:tabLst>
                      </a:pPr>
                      <a:r>
                        <a:rPr b="0" lang="en-US" sz="1800" spc="-1" strike="noStrike">
                          <a:solidFill>
                            <a:srgbClr val="003366"/>
                          </a:solidFill>
                          <a:latin typeface="Cambria"/>
                          <a:ea typeface="MS PGothic"/>
                        </a:rPr>
                        <a:t>false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true &amp;&amp; true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a:noAutofit/>
                    </a:bodyPr>
                    <a:p>
                      <a:pPr>
                        <a:lnSpc>
                          <a:spcPct val="100000"/>
                        </a:lnSpc>
                        <a:tabLst>
                          <a:tab algn="l" pos="0"/>
                        </a:tabLst>
                      </a:pPr>
                      <a:r>
                        <a:rPr b="0" lang="en-US" sz="1800" spc="-1" strike="noStrike">
                          <a:solidFill>
                            <a:srgbClr val="003366"/>
                          </a:solidFill>
                          <a:latin typeface="Cambria"/>
                          <a:ea typeface="MS PGothic"/>
                        </a:rPr>
                        <a:t>true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3 &lt; 5</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c>
                  <a:txBody>
                    <a:bodyPr>
                      <a:noAutofit/>
                    </a:bodyPr>
                    <a:p>
                      <a:pPr>
                        <a:lnSpc>
                          <a:spcPct val="100000"/>
                        </a:lnSpc>
                        <a:tabLst>
                          <a:tab algn="l" pos="0"/>
                        </a:tabLst>
                      </a:pPr>
                      <a:r>
                        <a:rPr b="0" lang="en-US" sz="1800" spc="-1" strike="noStrike">
                          <a:solidFill>
                            <a:srgbClr val="003366"/>
                          </a:solidFill>
                          <a:latin typeface="Cambria"/>
                          <a:ea typeface="MS PGothic"/>
                        </a:rPr>
                        <a:t>true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r>
              <a:tr h="425160">
                <a:tc>
                  <a:txBody>
                    <a:bodyPr>
                      <a:noAutofit/>
                    </a:bodyPr>
                    <a:p>
                      <a:pPr>
                        <a:lnSpc>
                          <a:spcPct val="100000"/>
                        </a:lnSpc>
                        <a:tabLst>
                          <a:tab algn="l" pos="0"/>
                        </a:tabLst>
                      </a:pPr>
                      <a:r>
                        <a:rPr b="1" lang="en-US" sz="1800" spc="-1" strike="noStrike">
                          <a:solidFill>
                            <a:srgbClr val="678930"/>
                          </a:solidFill>
                          <a:latin typeface="Lucida Console"/>
                          <a:ea typeface="MS PGothic"/>
                        </a:rPr>
                        <a:t>3 != 3</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c>
                  <a:txBody>
                    <a:bodyPr>
                      <a:noAutofit/>
                    </a:bodyPr>
                    <a:p>
                      <a:pPr>
                        <a:lnSpc>
                          <a:spcPct val="100000"/>
                        </a:lnSpc>
                        <a:tabLst>
                          <a:tab algn="l" pos="0"/>
                        </a:tabLst>
                      </a:pPr>
                      <a:r>
                        <a:rPr b="0" lang="en-US" sz="1800" spc="-1" strike="noStrike">
                          <a:solidFill>
                            <a:srgbClr val="003366"/>
                          </a:solidFill>
                          <a:latin typeface="Cambria"/>
                          <a:ea typeface="MS PGothic"/>
                        </a:rPr>
                        <a:t>false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6f6"/>
                    </a:solidFill>
                  </a:tcPr>
                </a:tc>
              </a:tr>
              <a:tr h="426240">
                <a:tc>
                  <a:txBody>
                    <a:bodyPr>
                      <a:noAutofit/>
                    </a:bodyPr>
                    <a:p>
                      <a:pPr>
                        <a:lnSpc>
                          <a:spcPct val="100000"/>
                        </a:lnSpc>
                        <a:tabLst>
                          <a:tab algn="l" pos="0"/>
                        </a:tabLst>
                      </a:pPr>
                      <a:r>
                        <a:rPr b="1" lang="en-US" sz="1800" spc="-1" strike="noStrike">
                          <a:solidFill>
                            <a:srgbClr val="678930"/>
                          </a:solidFill>
                          <a:latin typeface="Lucida Console"/>
                          <a:ea typeface="MS PGothic"/>
                        </a:rPr>
                        <a:t>“</a:t>
                      </a:r>
                      <a:r>
                        <a:rPr b="1" lang="en-US" sz="1800" spc="-1" strike="noStrike">
                          <a:solidFill>
                            <a:srgbClr val="678930"/>
                          </a:solidFill>
                          <a:latin typeface="Lucida Console"/>
                          <a:ea typeface="MS PGothic"/>
                        </a:rPr>
                        <a:t>Hello “ . ‘, world!’</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c>
                  <a:txBody>
                    <a:bodyPr>
                      <a:noAutofit/>
                    </a:bodyPr>
                    <a:p>
                      <a:pPr>
                        <a:lnSpc>
                          <a:spcPct val="100000"/>
                        </a:lnSpc>
                        <a:tabLst>
                          <a:tab algn="l" pos="0"/>
                        </a:tabLst>
                      </a:pPr>
                      <a:r>
                        <a:rPr b="0" lang="en-US" sz="1800" spc="-1" strike="noStrike">
                          <a:solidFill>
                            <a:srgbClr val="003366"/>
                          </a:solidFill>
                          <a:latin typeface="Cambria"/>
                          <a:ea typeface="MS PGothic"/>
                        </a:rPr>
                        <a:t>Hello, world!</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decec"/>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if…else </a:t>
            </a:r>
            <a:endParaRPr b="0" lang="en-US" sz="3600" spc="-1" strike="noStrike">
              <a:solidFill>
                <a:srgbClr val="ff0000"/>
              </a:solidFill>
              <a:latin typeface="Arial"/>
            </a:endParaRPr>
          </a:p>
        </p:txBody>
      </p:sp>
      <p:sp>
        <p:nvSpPr>
          <p:cNvPr id="207" name="CustomShape 2"/>
          <p:cNvSpPr/>
          <p:nvPr/>
        </p:nvSpPr>
        <p:spPr>
          <a:xfrm>
            <a:off x="504000" y="1152000"/>
            <a:ext cx="9432000" cy="550728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Très souvent, lorsque vous écrivez du code, vous souhaitez effectuer différentes actions pour différentes décisions. </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Vous pouvez utiliser des instructions conditionnelles dans votre code pour ce faire. </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En PHP, nous avons les instructions conditionnelles suivantes:</a:t>
            </a: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en-GB" sz="2400" spc="-1" strike="noStrike">
                <a:solidFill>
                  <a:srgbClr val="dc2300"/>
                </a:solidFill>
                <a:latin typeface="Arial"/>
                <a:ea typeface="DejaVu Sans"/>
              </a:rPr>
              <a:t> </a:t>
            </a:r>
            <a:r>
              <a:rPr b="1" lang="en-GB" sz="2400" spc="-1" strike="noStrike">
                <a:solidFill>
                  <a:srgbClr val="0000ff"/>
                </a:solidFill>
                <a:latin typeface="Arial"/>
                <a:ea typeface="DejaVu Sans"/>
              </a:rPr>
              <a:t>if</a:t>
            </a:r>
            <a:r>
              <a:rPr b="0" lang="en-GB" sz="2400" spc="-1" strike="noStrike">
                <a:solidFill>
                  <a:srgbClr val="000000"/>
                </a:solidFill>
                <a:latin typeface="Arial"/>
                <a:ea typeface="DejaVu Sans"/>
              </a:rPr>
              <a:t> :  </a:t>
            </a:r>
            <a:r>
              <a:rPr b="0" lang="fr-FR" sz="2400" spc="-1" strike="noStrike">
                <a:solidFill>
                  <a:srgbClr val="000000"/>
                </a:solidFill>
                <a:latin typeface="Arial"/>
                <a:ea typeface="DejaVu Sans"/>
              </a:rPr>
              <a:t>exécuter du code uniquement si la condition est vraie </a:t>
            </a:r>
            <a:endParaRPr b="0" lang="en-US" sz="24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en-GB" sz="2400" spc="-1" strike="noStrike">
                <a:solidFill>
                  <a:srgbClr val="0000ff"/>
                </a:solidFill>
                <a:latin typeface="Arial"/>
                <a:ea typeface="DejaVu Sans"/>
              </a:rPr>
              <a:t>if...else: </a:t>
            </a:r>
            <a:r>
              <a:rPr b="0" lang="en-GB" sz="2400" spc="-1" strike="noStrike">
                <a:solidFill>
                  <a:srgbClr val="000000"/>
                </a:solidFill>
                <a:latin typeface="Arial"/>
                <a:ea typeface="DejaVu Sans"/>
              </a:rPr>
              <a:t> </a:t>
            </a:r>
            <a:r>
              <a:rPr b="0" lang="fr-FR" sz="2400" spc="-1" strike="noStrike">
                <a:solidFill>
                  <a:srgbClr val="000000"/>
                </a:solidFill>
                <a:latin typeface="Arial"/>
                <a:ea typeface="DejaVu Sans"/>
              </a:rPr>
              <a:t>exécuter un code si une condition est vraie et un autre code si la condition est fausse </a:t>
            </a:r>
            <a:endParaRPr b="0" lang="en-US" sz="24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en-GB" sz="2400" spc="-1" strike="noStrike">
                <a:solidFill>
                  <a:srgbClr val="0000ff"/>
                </a:solidFill>
                <a:latin typeface="Arial"/>
                <a:ea typeface="DejaVu Sans"/>
              </a:rPr>
              <a:t>if...elseif....else: </a:t>
            </a:r>
            <a:r>
              <a:rPr b="0" lang="fr-FR" sz="2400" spc="-1" strike="noStrike">
                <a:solidFill>
                  <a:srgbClr val="000000"/>
                </a:solidFill>
                <a:latin typeface="Arial"/>
                <a:ea typeface="DejaVu Sans"/>
              </a:rPr>
              <a:t>utilisez cette instruction à envoyer pour élire l'un des plusieurs blocs de code à exécuter .</a:t>
            </a:r>
            <a:endParaRPr b="0" lang="en-US" sz="2400" spc="-1" strike="noStrike">
              <a:solidFill>
                <a:srgbClr val="ff0000"/>
              </a:solidFill>
              <a:latin typeface="Arial"/>
            </a:endParaRPr>
          </a:p>
          <a:p>
            <a:pPr>
              <a:lnSpc>
                <a:spcPct val="100000"/>
              </a:lnSpc>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nSpc>
                <a:spcPct val="100000"/>
              </a:lnSpc>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nSpc>
                <a:spcPct val="100000"/>
              </a:lnSpc>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416600" y="4032000"/>
            <a:ext cx="5038920" cy="397080"/>
          </a:xfrm>
          <a:prstGeom prst="rect">
            <a:avLst/>
          </a:prstGeom>
          <a:noFill/>
          <a:ln>
            <a:noFill/>
          </a:ln>
        </p:spPr>
        <p:style>
          <a:lnRef idx="0"/>
          <a:fillRef idx="0"/>
          <a:effectRef idx="0"/>
          <a:fontRef idx="minor"/>
        </p:style>
      </p:sp>
      <p:sp>
        <p:nvSpPr>
          <p:cNvPr id="134" name="CustomShape 2"/>
          <p:cNvSpPr/>
          <p:nvPr/>
        </p:nvSpPr>
        <p:spPr>
          <a:xfrm>
            <a:off x="252360" y="109800"/>
            <a:ext cx="7732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Introduction à PHP </a:t>
            </a:r>
            <a:endParaRPr b="0" lang="en-US" sz="3600" spc="-1" strike="noStrike">
              <a:solidFill>
                <a:srgbClr val="ff0000"/>
              </a:solidFill>
              <a:latin typeface="Arial"/>
            </a:endParaRPr>
          </a:p>
        </p:txBody>
      </p:sp>
      <p:pic>
        <p:nvPicPr>
          <p:cNvPr id="135" name="Picture 2" descr="http://blog.tropo.com/files/2010/08/php-logo.jpg"/>
          <p:cNvPicPr/>
          <p:nvPr/>
        </p:nvPicPr>
        <p:blipFill>
          <a:blip r:embed="rId1"/>
          <a:stretch/>
        </p:blipFill>
        <p:spPr>
          <a:xfrm>
            <a:off x="2011680" y="1463040"/>
            <a:ext cx="5504760" cy="3866400"/>
          </a:xfrm>
          <a:prstGeom prst="rect">
            <a:avLst/>
          </a:prstGeom>
          <a:ln>
            <a:noFill/>
          </a:ln>
        </p:spPr>
      </p:pic>
      <p:sp>
        <p:nvSpPr>
          <p:cNvPr id="136" name="CustomShape 3"/>
          <p:cNvSpPr/>
          <p:nvPr/>
        </p:nvSpPr>
        <p:spPr>
          <a:xfrm>
            <a:off x="3383280" y="5335200"/>
            <a:ext cx="3013560" cy="516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800" spc="-1" strike="noStrike">
                <a:solidFill>
                  <a:srgbClr val="000000"/>
                </a:solidFill>
                <a:latin typeface="Tahoma"/>
                <a:ea typeface="MS PGothic"/>
              </a:rPr>
              <a:t>www.php.net</a:t>
            </a: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if…else </a:t>
            </a:r>
            <a:endParaRPr b="0" lang="en-US" sz="3600" spc="-1" strike="noStrike">
              <a:solidFill>
                <a:srgbClr val="ff0000"/>
              </a:solidFill>
              <a:latin typeface="Arial"/>
            </a:endParaRPr>
          </a:p>
        </p:txBody>
      </p:sp>
      <p:sp>
        <p:nvSpPr>
          <p:cNvPr id="209" name="CustomShape 2"/>
          <p:cNvSpPr/>
          <p:nvPr/>
        </p:nvSpPr>
        <p:spPr>
          <a:xfrm>
            <a:off x="504000" y="1152000"/>
            <a:ext cx="9432000" cy="46692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Exemple1 Cet exemple affichera pas passé </a:t>
            </a:r>
            <a:endParaRPr b="0" lang="en-US" sz="2800" spc="-1" strike="noStrike">
              <a:solidFill>
                <a:srgbClr val="ff0000"/>
              </a:solidFill>
              <a:latin typeface="Arial"/>
            </a:endParaRPr>
          </a:p>
          <a:p>
            <a:pPr>
              <a:lnSpc>
                <a:spcPct val="100000"/>
              </a:lnSpc>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
        <p:nvSpPr>
          <p:cNvPr id="210" name="CustomShape 3"/>
          <p:cNvSpPr/>
          <p:nvPr/>
        </p:nvSpPr>
        <p:spPr>
          <a:xfrm>
            <a:off x="1440000" y="2022840"/>
            <a:ext cx="5902560" cy="307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c00000"/>
                </a:solidFill>
                <a:latin typeface="Lucida Console"/>
                <a:ea typeface="DejaVu Sans"/>
              </a:rPr>
              <a:t>$a = "10";</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if ( $a &gt; 10 ) {</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echo "passes";</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else {   </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echo "échoué" ;</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a:t>
            </a:r>
            <a:endParaRPr b="0" lang="en-US" sz="2800" spc="-1" strike="noStrike">
              <a:solidFill>
                <a:srgbClr val="ff0000"/>
              </a:solidFill>
              <a:latin typeface="Arial"/>
            </a:endParaRPr>
          </a:p>
        </p:txBody>
      </p:sp>
      <p:sp>
        <p:nvSpPr>
          <p:cNvPr id="211" name="CustomShape 4"/>
          <p:cNvSpPr/>
          <p:nvPr/>
        </p:nvSpPr>
        <p:spPr>
          <a:xfrm>
            <a:off x="504000" y="5929200"/>
            <a:ext cx="9432000" cy="46692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Cet exemple affichera </a:t>
            </a:r>
            <a:r>
              <a:rPr b="1" lang="en-US" sz="2800" spc="-1" strike="noStrike">
                <a:solidFill>
                  <a:srgbClr val="c00000"/>
                </a:solidFill>
                <a:latin typeface="Lucida Console"/>
                <a:ea typeface="DejaVu Sans"/>
              </a:rPr>
              <a:t>échoué</a:t>
            </a:r>
            <a:endParaRPr b="0" lang="en-US" sz="2800" spc="-1" strike="noStrike">
              <a:solidFill>
                <a:srgbClr val="ff0000"/>
              </a:solidFill>
              <a:latin typeface="Arial"/>
            </a:endParaRPr>
          </a:p>
          <a:p>
            <a:pPr algn="just">
              <a:lnSpc>
                <a:spcPct val="90000"/>
              </a:lnSpc>
              <a:spcBef>
                <a:spcPts val="499"/>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if…else </a:t>
            </a:r>
            <a:endParaRPr b="0" lang="en-US" sz="3600" spc="-1" strike="noStrike">
              <a:solidFill>
                <a:srgbClr val="ff0000"/>
              </a:solidFill>
              <a:latin typeface="Arial"/>
            </a:endParaRPr>
          </a:p>
        </p:txBody>
      </p:sp>
      <p:sp>
        <p:nvSpPr>
          <p:cNvPr id="213" name="CustomShape 2"/>
          <p:cNvSpPr/>
          <p:nvPr/>
        </p:nvSpPr>
        <p:spPr>
          <a:xfrm>
            <a:off x="504000" y="1152000"/>
            <a:ext cx="9432000" cy="46692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Exemple2</a:t>
            </a:r>
            <a:endParaRPr b="0" lang="en-US" sz="2800" spc="-1" strike="noStrike">
              <a:solidFill>
                <a:srgbClr val="ff0000"/>
              </a:solidFill>
              <a:latin typeface="Arial"/>
            </a:endParaRPr>
          </a:p>
          <a:p>
            <a:pPr>
              <a:lnSpc>
                <a:spcPct val="100000"/>
              </a:lnSpc>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
        <p:nvSpPr>
          <p:cNvPr id="214" name="CustomShape 3"/>
          <p:cNvSpPr/>
          <p:nvPr/>
        </p:nvSpPr>
        <p:spPr>
          <a:xfrm>
            <a:off x="1049040" y="2022840"/>
            <a:ext cx="7981920" cy="307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a:solidFill>
                  <a:srgbClr val="c00000"/>
                </a:solidFill>
                <a:latin typeface="Lucida Console"/>
                <a:ea typeface="DejaVu Sans"/>
              </a:rPr>
              <a:t>if(0) echo 1;</a:t>
            </a: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 faux</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if("") echo 2; </a:t>
            </a: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 faux</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if("0") echo 3; </a:t>
            </a: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 faux</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if("00") echo 4;</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if('0') echo 5; </a:t>
            </a: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 faux</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if('00') echo 6;</a:t>
            </a:r>
            <a:endParaRPr b="0" lang="en-US" sz="2800" spc="-1" strike="noStrike">
              <a:solidFill>
                <a:srgbClr val="ff0000"/>
              </a:solidFill>
              <a:latin typeface="Arial"/>
            </a:endParaRPr>
          </a:p>
          <a:p>
            <a:pPr>
              <a:lnSpc>
                <a:spcPct val="100000"/>
              </a:lnSpc>
            </a:pPr>
            <a:r>
              <a:rPr b="1" lang="en-US" sz="2800" spc="-1" strike="noStrike">
                <a:solidFill>
                  <a:srgbClr val="c00000"/>
                </a:solidFill>
                <a:latin typeface="Lucida Console"/>
                <a:ea typeface="DejaVu Sans"/>
              </a:rPr>
              <a:t>if(" ") echo 7;</a:t>
            </a:r>
            <a:endParaRPr b="0" lang="en-US" sz="2800" spc="-1" strike="noStrike">
              <a:solidFill>
                <a:srgbClr val="ff0000"/>
              </a:solidFill>
              <a:latin typeface="Arial"/>
            </a:endParaRPr>
          </a:p>
        </p:txBody>
      </p:sp>
      <p:sp>
        <p:nvSpPr>
          <p:cNvPr id="215" name="CustomShape 4"/>
          <p:cNvSpPr/>
          <p:nvPr/>
        </p:nvSpPr>
        <p:spPr>
          <a:xfrm>
            <a:off x="1049040" y="5534640"/>
            <a:ext cx="8742960" cy="943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800" spc="-1" strike="noStrike">
                <a:solidFill>
                  <a:srgbClr val="000000"/>
                </a:solidFill>
                <a:latin typeface="Arial"/>
                <a:ea typeface="DejaVu Sans"/>
              </a:rPr>
              <a:t>Cet exemple affiche 467. Donc l’espace ou la chaîne ‘’00’’ ne sont pas considérés  FALSE.</a:t>
            </a: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switch</a:t>
            </a:r>
            <a:endParaRPr b="0" lang="en-US" sz="3600" spc="-1" strike="noStrike">
              <a:solidFill>
                <a:srgbClr val="ff0000"/>
              </a:solidFill>
              <a:latin typeface="Arial"/>
            </a:endParaRPr>
          </a:p>
        </p:txBody>
      </p:sp>
      <p:sp>
        <p:nvSpPr>
          <p:cNvPr id="217" name="CustomShape 2"/>
          <p:cNvSpPr/>
          <p:nvPr/>
        </p:nvSpPr>
        <p:spPr>
          <a:xfrm>
            <a:off x="504000" y="1152000"/>
            <a:ext cx="9432000" cy="550728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Utilisez l'instruction </a:t>
            </a:r>
            <a:r>
              <a:rPr b="1" lang="fr-FR" sz="2800" spc="-1" strike="noStrike">
                <a:solidFill>
                  <a:srgbClr val="000000"/>
                </a:solidFill>
                <a:latin typeface="Arial"/>
                <a:ea typeface="DejaVu Sans"/>
              </a:rPr>
              <a:t>switch</a:t>
            </a:r>
            <a:r>
              <a:rPr b="0" lang="fr-FR" sz="2800" spc="-1" strike="noStrike">
                <a:solidFill>
                  <a:srgbClr val="000000"/>
                </a:solidFill>
                <a:latin typeface="Arial"/>
                <a:ea typeface="DejaVu Sans"/>
              </a:rPr>
              <a:t> pour sélectionner l'un des nombreux blocs de code à exécuter. </a:t>
            </a:r>
            <a:endParaRPr b="0" lang="en-US" sz="2800" spc="-1" strike="noStrike">
              <a:solidFill>
                <a:srgbClr val="ff0000"/>
              </a:solidFill>
              <a:latin typeface="Arial"/>
            </a:endParaRPr>
          </a:p>
          <a:p>
            <a:pPr marL="1600200" indent="-227880">
              <a:lnSpc>
                <a:spcPct val="90000"/>
              </a:lnSpc>
              <a:spcBef>
                <a:spcPts val="479"/>
              </a:spcBef>
              <a:tabLst>
                <a:tab algn="l" pos="0"/>
              </a:tabLst>
            </a:pPr>
            <a:r>
              <a:rPr b="1" lang="en-US" sz="2400" spc="-1" strike="noStrike">
                <a:solidFill>
                  <a:srgbClr val="c00000"/>
                </a:solidFill>
                <a:latin typeface="Lucida Console"/>
                <a:ea typeface="DejaVu Sans"/>
              </a:rPr>
              <a:t>switch ($var</a:t>
            </a:r>
            <a:r>
              <a:rPr b="1" lang="el-GR" sz="2400" spc="-1" strike="noStrike">
                <a:solidFill>
                  <a:srgbClr val="c00000"/>
                </a:solidFill>
                <a:latin typeface="Lucida Console"/>
                <a:ea typeface="DejaVu Sans"/>
              </a:rPr>
              <a:t>) {</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el-GR"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case </a:t>
            </a:r>
            <a:r>
              <a:rPr b="1" lang="fr-FR" sz="2400" spc="-1" strike="noStrike">
                <a:solidFill>
                  <a:srgbClr val="c00000"/>
                </a:solidFill>
                <a:latin typeface="Lucida Console"/>
                <a:ea typeface="DejaVu Sans"/>
              </a:rPr>
              <a:t>valeur1</a:t>
            </a:r>
            <a:r>
              <a:rPr b="1" lang="el-GR" sz="2400" spc="-1" strike="noStrike">
                <a:solidFill>
                  <a:srgbClr val="c00000"/>
                </a:solidFill>
                <a:latin typeface="Lucida Console"/>
                <a:ea typeface="DejaVu Sans"/>
              </a:rPr>
              <a:t>:</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fr-FR" sz="2400" spc="-1" strike="noStrike">
                <a:solidFill>
                  <a:srgbClr val="c00000"/>
                </a:solidFill>
                <a:latin typeface="Lucida Console"/>
                <a:ea typeface="DejaVu Sans"/>
              </a:rPr>
              <a:t>        </a:t>
            </a:r>
            <a:r>
              <a:rPr b="1" lang="fr-FR" sz="2400" spc="-1" strike="noStrike">
                <a:solidFill>
                  <a:srgbClr val="c00000"/>
                </a:solidFill>
                <a:latin typeface="Lucida Console"/>
                <a:ea typeface="DejaVu Sans"/>
              </a:rPr>
              <a:t>traitement1</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break;</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en-US" sz="2400" spc="-1" strike="noStrike">
                <a:solidFill>
                  <a:srgbClr val="c00000"/>
                </a:solidFill>
                <a:latin typeface="Lucida Console"/>
                <a:ea typeface="DejaVu Sans"/>
              </a:rPr>
              <a:t>   </a:t>
            </a:r>
            <a:r>
              <a:rPr b="1" lang="el-GR"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case </a:t>
            </a:r>
            <a:r>
              <a:rPr b="1" lang="fr-FR" sz="2400" spc="-1" strike="noStrike">
                <a:solidFill>
                  <a:srgbClr val="c00000"/>
                </a:solidFill>
                <a:latin typeface="Lucida Console"/>
                <a:ea typeface="DejaVu Sans"/>
              </a:rPr>
              <a:t>valeur</a:t>
            </a:r>
            <a:r>
              <a:rPr b="1" lang="en-US" sz="2400" spc="-1" strike="noStrike">
                <a:solidFill>
                  <a:srgbClr val="c00000"/>
                </a:solidFill>
                <a:latin typeface="Lucida Console"/>
                <a:ea typeface="DejaVu Sans"/>
              </a:rPr>
              <a:t>2</a:t>
            </a:r>
            <a:r>
              <a:rPr b="1" lang="el-GR" sz="2400" spc="-1" strike="noStrike">
                <a:solidFill>
                  <a:srgbClr val="c00000"/>
                </a:solidFill>
                <a:latin typeface="Lucida Console"/>
                <a:ea typeface="DejaVu Sans"/>
              </a:rPr>
              <a:t>:</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fr-FR" sz="2400" spc="-1" strike="noStrike">
                <a:solidFill>
                  <a:srgbClr val="c00000"/>
                </a:solidFill>
                <a:latin typeface="Lucida Console"/>
                <a:ea typeface="DejaVu Sans"/>
              </a:rPr>
              <a:t>      </a:t>
            </a:r>
            <a:r>
              <a:rPr b="1" lang="fr-FR" sz="2400" spc="-1" strike="noStrike">
                <a:solidFill>
                  <a:srgbClr val="c00000"/>
                </a:solidFill>
                <a:latin typeface="Lucida Console"/>
                <a:ea typeface="DejaVu Sans"/>
              </a:rPr>
              <a:t>traitement2 </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break;</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el-GR" sz="2400" spc="-1" strike="noStrike">
                <a:solidFill>
                  <a:srgbClr val="c00000"/>
                </a:solidFill>
                <a:latin typeface="Lucida Console"/>
                <a:ea typeface="DejaVu Sans"/>
              </a:rPr>
              <a:t>    </a:t>
            </a:r>
            <a:r>
              <a:rPr b="1" lang="el-GR" sz="2400" spc="-1" strike="noStrike">
                <a:solidFill>
                  <a:srgbClr val="c00000"/>
                </a:solidFill>
                <a:latin typeface="Lucida Console"/>
                <a:ea typeface="DejaVu Sans"/>
              </a:rPr>
              <a:t>...</a:t>
            </a:r>
            <a:endParaRPr b="0" lang="en-US" sz="2400" spc="-1" strike="noStrike">
              <a:solidFill>
                <a:srgbClr val="ff0000"/>
              </a:solidFill>
              <a:latin typeface="Arial"/>
            </a:endParaRPr>
          </a:p>
          <a:p>
            <a:pPr marL="1600200" indent="-227880">
              <a:lnSpc>
                <a:spcPct val="90000"/>
              </a:lnSpc>
              <a:spcBef>
                <a:spcPts val="479"/>
              </a:spcBef>
              <a:tabLst>
                <a:tab algn="l" pos="0"/>
              </a:tabLst>
            </a:pPr>
            <a:r>
              <a:rPr b="1" lang="el-GR"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default:</a:t>
            </a:r>
            <a:endParaRPr b="0" lang="en-US" sz="2400" spc="-1" strike="noStrike">
              <a:solidFill>
                <a:srgbClr val="ff0000"/>
              </a:solidFill>
              <a:latin typeface="Arial"/>
            </a:endParaRPr>
          </a:p>
          <a:p>
            <a:pPr marL="1600200" indent="-227880">
              <a:lnSpc>
                <a:spcPct val="100000"/>
              </a:lnSpc>
              <a:spcBef>
                <a:spcPts val="561"/>
              </a:spcBef>
              <a:tabLst>
                <a:tab algn="l" pos="0"/>
              </a:tabLst>
            </a:pPr>
            <a:r>
              <a:rPr b="1" lang="en-US" sz="2800" spc="-1" strike="noStrike">
                <a:solidFill>
                  <a:srgbClr val="c00000"/>
                </a:solidFill>
                <a:latin typeface="Lucida Console"/>
                <a:ea typeface="DejaVu Sans"/>
              </a:rPr>
              <a:t>…</a:t>
            </a:r>
            <a:r>
              <a:rPr b="1" lang="en-US" sz="2800" spc="-1" strike="noStrike">
                <a:solidFill>
                  <a:srgbClr val="c00000"/>
                </a:solidFill>
                <a:latin typeface="Lucida Console"/>
                <a:ea typeface="DejaVu Sans"/>
              </a:rPr>
              <a:t>.</a:t>
            </a:r>
            <a:endParaRPr b="0" lang="en-US" sz="2800" spc="-1" strike="noStrike">
              <a:solidFill>
                <a:srgbClr val="ff0000"/>
              </a:solidFill>
              <a:latin typeface="Arial"/>
            </a:endParaRPr>
          </a:p>
          <a:p>
            <a:pPr marL="1600200" indent="-227880">
              <a:lnSpc>
                <a:spcPct val="100000"/>
              </a:lnSpc>
              <a:spcBef>
                <a:spcPts val="479"/>
              </a:spcBef>
              <a:tabLst>
                <a:tab algn="l" pos="0"/>
              </a:tabLst>
            </a:pPr>
            <a:r>
              <a:rPr b="1" lang="el-GR" sz="2400" spc="-1" strike="noStrike">
                <a:solidFill>
                  <a:srgbClr val="c00000"/>
                </a:solidFill>
                <a:latin typeface="Lucida Console"/>
                <a:ea typeface="DejaVu Sans"/>
              </a:rPr>
              <a:t>}</a:t>
            </a:r>
            <a:endParaRPr b="0" lang="en-US" sz="2400" spc="-1" strike="noStrike">
              <a:solidFill>
                <a:srgbClr val="ff0000"/>
              </a:solidFill>
              <a:latin typeface="Arial"/>
            </a:endParaRPr>
          </a:p>
          <a:p>
            <a:pPr marL="1600200" indent="-227880">
              <a:lnSpc>
                <a:spcPct val="100000"/>
              </a:lnSpc>
              <a:tabLst>
                <a:tab algn="l" pos="0"/>
              </a:tabLst>
            </a:pPr>
            <a:endParaRPr b="0" lang="en-US" sz="2400" spc="-1" strike="noStrike">
              <a:solidFill>
                <a:srgbClr val="ff0000"/>
              </a:solidFill>
              <a:latin typeface="Arial"/>
            </a:endParaRPr>
          </a:p>
          <a:p>
            <a:pPr marL="1600200" indent="-227880">
              <a:lnSpc>
                <a:spcPct val="100000"/>
              </a:lnSpc>
              <a:tabLst>
                <a:tab algn="l" pos="0"/>
              </a:tabLst>
            </a:pPr>
            <a:endParaRPr b="0" lang="en-US" sz="2400" spc="-1" strike="noStrike">
              <a:solidFill>
                <a:srgbClr val="ff0000"/>
              </a:solidFill>
              <a:latin typeface="Arial"/>
            </a:endParaRPr>
          </a:p>
          <a:p>
            <a:pPr marL="1600200" indent="-227880">
              <a:lnSpc>
                <a:spcPct val="100000"/>
              </a:lnSpc>
              <a:tabLst>
                <a:tab algn="l" pos="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16002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switch</a:t>
            </a:r>
            <a:endParaRPr b="0" lang="en-US" sz="3600" spc="-1" strike="noStrike">
              <a:solidFill>
                <a:srgbClr val="ff0000"/>
              </a:solidFill>
              <a:latin typeface="Arial"/>
            </a:endParaRPr>
          </a:p>
        </p:txBody>
      </p:sp>
      <p:sp>
        <p:nvSpPr>
          <p:cNvPr id="219" name="CustomShape 2"/>
          <p:cNvSpPr/>
          <p:nvPr/>
        </p:nvSpPr>
        <p:spPr>
          <a:xfrm>
            <a:off x="504000" y="1152000"/>
            <a:ext cx="9432000" cy="4931280"/>
          </a:xfrm>
          <a:prstGeom prst="rect">
            <a:avLst/>
          </a:prstGeom>
          <a:noFill/>
          <a:ln>
            <a:noFill/>
          </a:ln>
        </p:spPr>
        <p:style>
          <a:lnRef idx="0"/>
          <a:fillRef idx="0"/>
          <a:effectRef idx="0"/>
          <a:fontRef idx="minor"/>
        </p:style>
        <p:txBody>
          <a:bodyPr lIns="0" rIns="0" tIns="0" bIns="0">
            <a:normAutofit fontScale="61000"/>
          </a:bodyPr>
          <a:p>
            <a:pPr>
              <a:lnSpc>
                <a:spcPct val="80000"/>
              </a:lnSpc>
              <a:spcBef>
                <a:spcPts val="1001"/>
              </a:spcBef>
              <a:tabLst>
                <a:tab algn="l" pos="0"/>
              </a:tabLst>
            </a:pPr>
            <a:r>
              <a:rPr b="1" lang="en-US" sz="3000" spc="-1" strike="noStrike">
                <a:solidFill>
                  <a:srgbClr val="000000"/>
                </a:solidFill>
                <a:latin typeface="Lucida Console"/>
                <a:ea typeface="DejaVu Sans"/>
              </a:rPr>
              <a:t>Exemple</a:t>
            </a:r>
            <a:endParaRPr b="0" lang="en-US" sz="30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$a=10;</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switch ( $a </a:t>
            </a:r>
            <a:r>
              <a:rPr b="1" lang="el-GR" sz="2800" spc="-1" strike="noStrike">
                <a:solidFill>
                  <a:srgbClr val="c00000"/>
                </a:solidFill>
                <a:latin typeface="Lucida Console"/>
                <a:ea typeface="DejaVu Sans"/>
              </a:rPr>
              <a:t>) {</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case 5:</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l-GR"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echo “a is 5”;</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break;</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case 10:</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echo “a is 10”;</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break;</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case 15:</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echo “a is 15”;</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break;</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default:</a:t>
            </a:r>
            <a:endParaRPr b="0" lang="en-US" sz="2800" spc="-1" strike="noStrike">
              <a:solidFill>
                <a:srgbClr val="ff0000"/>
              </a:solidFill>
              <a:latin typeface="Arial"/>
            </a:endParaRPr>
          </a:p>
          <a:p>
            <a:pPr>
              <a:lnSpc>
                <a:spcPct val="80000"/>
              </a:lnSpc>
              <a:spcBef>
                <a:spcPts val="1001"/>
              </a:spcBef>
              <a:tabLst>
                <a:tab algn="l" pos="0"/>
              </a:tabLst>
            </a:pPr>
            <a:r>
              <a:rPr b="1" lang="en-US" sz="2800" spc="-1" strike="noStrike">
                <a:solidFill>
                  <a:srgbClr val="c00000"/>
                </a:solidFill>
                <a:latin typeface="Lucida Console"/>
                <a:ea typeface="DejaVu Sans"/>
              </a:rPr>
              <a:t>        </a:t>
            </a:r>
            <a:r>
              <a:rPr b="1" lang="en-US" sz="2800" spc="-1" strike="noStrike">
                <a:solidFill>
                  <a:srgbClr val="c00000"/>
                </a:solidFill>
                <a:latin typeface="Lucida Console"/>
                <a:ea typeface="DejaVu Sans"/>
              </a:rPr>
              <a:t>echo “a is neither 5, nor 10, nor 15”;</a:t>
            </a:r>
            <a:endParaRPr b="0" lang="en-US" sz="2800" spc="-1" strike="noStrike">
              <a:solidFill>
                <a:srgbClr val="ff0000"/>
              </a:solidFill>
              <a:latin typeface="Arial"/>
            </a:endParaRPr>
          </a:p>
          <a:p>
            <a:pPr>
              <a:lnSpc>
                <a:spcPct val="80000"/>
              </a:lnSpc>
              <a:spcBef>
                <a:spcPts val="1001"/>
              </a:spcBef>
              <a:tabLst>
                <a:tab algn="l" pos="0"/>
              </a:tabLst>
            </a:pPr>
            <a:r>
              <a:rPr b="1" lang="el-GR" sz="2800" spc="-1" strike="noStrike">
                <a:solidFill>
                  <a:srgbClr val="c00000"/>
                </a:solidFill>
                <a:latin typeface="Lucida Console"/>
                <a:ea typeface="DejaVu Sans"/>
              </a:rPr>
              <a:t>}</a:t>
            </a:r>
            <a:endParaRPr b="0" lang="en-US" sz="2800" spc="-1" strike="noStrike">
              <a:solidFill>
                <a:srgbClr val="ff0000"/>
              </a:solidFill>
              <a:latin typeface="Arial"/>
            </a:endParaRPr>
          </a:p>
          <a:p>
            <a:pPr>
              <a:lnSpc>
                <a:spcPct val="100000"/>
              </a:lnSpc>
              <a:tabLst>
                <a:tab algn="l" pos="0"/>
              </a:tabLst>
            </a:pPr>
            <a:endParaRPr b="0" lang="en-US" sz="2800" spc="-1" strike="noStrike">
              <a:solidFill>
                <a:srgbClr val="ff0000"/>
              </a:solidFill>
              <a:latin typeface="Arial"/>
            </a:endParaRPr>
          </a:p>
          <a:p>
            <a:pPr>
              <a:lnSpc>
                <a:spcPct val="100000"/>
              </a:lnSpc>
              <a:tabLst>
                <a:tab algn="l" pos="0"/>
              </a:tabLst>
            </a:pPr>
            <a:endParaRPr b="0" lang="en-US" sz="2800" spc="-1" strike="noStrike">
              <a:solidFill>
                <a:srgbClr val="ff0000"/>
              </a:solidFill>
              <a:latin typeface="Arial"/>
            </a:endParaRPr>
          </a:p>
          <a:p>
            <a:pPr>
              <a:lnSpc>
                <a:spcPct val="100000"/>
              </a:lnSpc>
              <a:tabLst>
                <a:tab algn="l" pos="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
        <p:nvSpPr>
          <p:cNvPr id="220" name="CustomShape 3"/>
          <p:cNvSpPr/>
          <p:nvPr/>
        </p:nvSpPr>
        <p:spPr>
          <a:xfrm>
            <a:off x="504000" y="6253560"/>
            <a:ext cx="9432000" cy="46692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Cet exemple affichera </a:t>
            </a:r>
            <a:r>
              <a:rPr b="1" lang="en-US" sz="2800" spc="-1" strike="noStrike">
                <a:solidFill>
                  <a:srgbClr val="c00000"/>
                </a:solidFill>
                <a:latin typeface="Lucida Console"/>
                <a:ea typeface="DejaVu Sans"/>
              </a:rPr>
              <a:t>a is 10</a:t>
            </a:r>
            <a:endParaRPr b="0" lang="en-US" sz="2800" spc="-1" strike="noStrike">
              <a:solidFill>
                <a:srgbClr val="ff0000"/>
              </a:solidFill>
              <a:latin typeface="Arial"/>
            </a:endParaRPr>
          </a:p>
          <a:p>
            <a:pPr algn="just">
              <a:lnSpc>
                <a:spcPct val="90000"/>
              </a:lnSpc>
              <a:spcBef>
                <a:spcPts val="499"/>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0" y="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boucle(for, while, do,while</a:t>
            </a:r>
            <a:endParaRPr b="0" lang="en-US" sz="3600" spc="-1" strike="noStrike">
              <a:solidFill>
                <a:srgbClr val="ff0000"/>
              </a:solidFill>
              <a:latin typeface="Arial"/>
            </a:endParaRPr>
          </a:p>
        </p:txBody>
      </p:sp>
      <p:sp>
        <p:nvSpPr>
          <p:cNvPr id="222" name="CustomShape 2"/>
          <p:cNvSpPr/>
          <p:nvPr/>
        </p:nvSpPr>
        <p:spPr>
          <a:xfrm>
            <a:off x="351000" y="1025640"/>
            <a:ext cx="9432000" cy="5507280"/>
          </a:xfrm>
          <a:prstGeom prst="rect">
            <a:avLst/>
          </a:prstGeom>
          <a:noFill/>
          <a:ln>
            <a:noFill/>
          </a:ln>
        </p:spPr>
        <p:style>
          <a:lnRef idx="0"/>
          <a:fillRef idx="0"/>
          <a:effectRef idx="0"/>
          <a:fontRef idx="minor"/>
        </p:style>
        <p:txBody>
          <a:bodyPr lIns="0" rIns="0" tIns="0" bIns="0">
            <a:normAutofit fontScale="75000"/>
          </a:bodyPr>
          <a:p>
            <a:pPr marL="228600" indent="-227880">
              <a:lnSpc>
                <a:spcPct val="90000"/>
              </a:lnSpc>
              <a:spcBef>
                <a:spcPts val="1001"/>
              </a:spcBef>
              <a:buClr>
                <a:srgbClr val="1f497d"/>
              </a:buClr>
              <a:buSzPct val="120000"/>
              <a:buFont typeface="Symbol"/>
              <a:buChar char="·"/>
            </a:pPr>
            <a:r>
              <a:rPr b="0" lang="fr-FR" sz="3000" spc="-1" strike="noStrike">
                <a:solidFill>
                  <a:srgbClr val="000000"/>
                </a:solidFill>
                <a:latin typeface="Arial"/>
                <a:ea typeface="DejaVu Sans"/>
              </a:rPr>
              <a:t>Structures de boucle (même syntaxe qu’en langage C) :</a:t>
            </a:r>
            <a:endParaRPr b="0" lang="en-US" sz="3000" spc="-1" strike="noStrike">
              <a:solidFill>
                <a:srgbClr val="ff0000"/>
              </a:solidFill>
              <a:latin typeface="Arial"/>
            </a:endParaRPr>
          </a:p>
          <a:p>
            <a:pPr>
              <a:lnSpc>
                <a:spcPct val="90000"/>
              </a:lnSpc>
              <a:spcBef>
                <a:spcPts val="1001"/>
              </a:spcBef>
            </a:pPr>
            <a:endParaRPr b="0" lang="en-US" sz="30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for( </a:t>
            </a:r>
            <a:r>
              <a:rPr b="1" lang="fr-FR" sz="2800" spc="-1" strike="noStrike">
                <a:solidFill>
                  <a:srgbClr val="000000"/>
                </a:solidFill>
                <a:latin typeface="Arial"/>
                <a:ea typeface="DejaVu Sans"/>
              </a:rPr>
              <a:t>…</a:t>
            </a:r>
            <a:r>
              <a:rPr b="1" lang="fr-FR" sz="2800" spc="-1" strike="noStrike">
                <a:solidFill>
                  <a:srgbClr val="c0504d"/>
                </a:solidFill>
                <a:latin typeface="Arial"/>
                <a:ea typeface="DejaVu Sans"/>
              </a:rPr>
              <a:t> ; </a:t>
            </a:r>
            <a:r>
              <a:rPr b="1" lang="fr-FR" sz="2800" spc="-1" strike="noStrike">
                <a:solidFill>
                  <a:srgbClr val="000000"/>
                </a:solidFill>
                <a:latin typeface="Arial"/>
                <a:ea typeface="DejaVu Sans"/>
              </a:rPr>
              <a:t>…</a:t>
            </a:r>
            <a:r>
              <a:rPr b="1" lang="fr-FR" sz="2800" spc="-1" strike="noStrike">
                <a:solidFill>
                  <a:srgbClr val="c0504d"/>
                </a:solidFill>
                <a:latin typeface="Arial"/>
                <a:ea typeface="DejaVu Sans"/>
              </a:rPr>
              <a:t> ; </a:t>
            </a:r>
            <a:r>
              <a:rPr b="1" lang="fr-FR" sz="2800" spc="-1" strike="noStrike">
                <a:solidFill>
                  <a:srgbClr val="000000"/>
                </a:solidFill>
                <a:latin typeface="Arial"/>
                <a:ea typeface="DejaVu Sans"/>
              </a:rPr>
              <a:t>…</a:t>
            </a:r>
            <a:r>
              <a:rPr b="1" lang="fr-FR" sz="2800" spc="-1" strike="noStrike">
                <a:solidFill>
                  <a:srgbClr val="c0504d"/>
                </a:solidFill>
                <a:latin typeface="Arial"/>
                <a:ea typeface="DejaVu Sans"/>
              </a:rPr>
              <a:t> ) {</a:t>
            </a: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	</a:t>
            </a:r>
            <a:r>
              <a:rPr b="1" lang="fr-FR" sz="2800" spc="-1" strike="noStrike">
                <a:solidFill>
                  <a:srgbClr val="000000"/>
                </a:solidFill>
                <a:latin typeface="Arial"/>
                <a:ea typeface="DejaVu Sans"/>
              </a:rPr>
              <a:t>…</a:t>
            </a: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a:t>
            </a:r>
            <a:endParaRPr b="0" lang="en-US" sz="2800" spc="-1" strike="noStrike">
              <a:solidFill>
                <a:srgbClr val="ff0000"/>
              </a:solidFill>
              <a:latin typeface="Arial"/>
            </a:endParaRPr>
          </a:p>
          <a:p>
            <a:pPr>
              <a:lnSpc>
                <a:spcPct val="90000"/>
              </a:lnSpc>
              <a:spcBef>
                <a:spcPts val="1001"/>
              </a:spcBef>
            </a:pP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while( </a:t>
            </a:r>
            <a:r>
              <a:rPr b="1" lang="fr-FR" sz="2800" spc="-1" strike="noStrike">
                <a:solidFill>
                  <a:srgbClr val="000000"/>
                </a:solidFill>
                <a:latin typeface="Arial"/>
                <a:ea typeface="DejaVu Sans"/>
              </a:rPr>
              <a:t>…</a:t>
            </a:r>
            <a:r>
              <a:rPr b="1" lang="fr-FR" sz="2800" spc="-1" strike="noStrike">
                <a:solidFill>
                  <a:srgbClr val="c0504d"/>
                </a:solidFill>
                <a:latin typeface="Arial"/>
                <a:ea typeface="DejaVu Sans"/>
              </a:rPr>
              <a:t> ) {</a:t>
            </a: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	</a:t>
            </a:r>
            <a:r>
              <a:rPr b="1" lang="fr-FR" sz="2800" spc="-1" strike="noStrike">
                <a:solidFill>
                  <a:srgbClr val="000000"/>
                </a:solidFill>
                <a:latin typeface="Arial"/>
                <a:ea typeface="DejaVu Sans"/>
              </a:rPr>
              <a:t>…</a:t>
            </a: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a:t>
            </a:r>
            <a:endParaRPr b="0" lang="en-US" sz="2800" spc="-1" strike="noStrike">
              <a:solidFill>
                <a:srgbClr val="ff0000"/>
              </a:solidFill>
              <a:latin typeface="Arial"/>
            </a:endParaRPr>
          </a:p>
          <a:p>
            <a:pPr>
              <a:lnSpc>
                <a:spcPct val="90000"/>
              </a:lnSpc>
              <a:spcBef>
                <a:spcPts val="1001"/>
              </a:spcBef>
            </a:pP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do {</a:t>
            </a: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	</a:t>
            </a:r>
            <a:r>
              <a:rPr b="1" lang="fr-FR" sz="2800" spc="-1" strike="noStrike">
                <a:solidFill>
                  <a:srgbClr val="000000"/>
                </a:solidFill>
                <a:latin typeface="Arial"/>
                <a:ea typeface="DejaVu Sans"/>
              </a:rPr>
              <a:t>…</a:t>
            </a:r>
            <a:endParaRPr b="0" lang="en-US" sz="28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800" spc="-1" strike="noStrike">
                <a:solidFill>
                  <a:srgbClr val="c0504d"/>
                </a:solidFill>
                <a:latin typeface="Arial"/>
                <a:ea typeface="DejaVu Sans"/>
              </a:rPr>
              <a:t>} while( </a:t>
            </a:r>
            <a:r>
              <a:rPr b="1" lang="fr-FR" sz="2800" spc="-1" strike="noStrike">
                <a:solidFill>
                  <a:srgbClr val="000000"/>
                </a:solidFill>
                <a:latin typeface="Arial"/>
                <a:ea typeface="DejaVu Sans"/>
              </a:rPr>
              <a:t>…</a:t>
            </a:r>
            <a:r>
              <a:rPr b="1" lang="fr-FR" sz="2800" spc="-1" strike="noStrike">
                <a:solidFill>
                  <a:srgbClr val="c0504d"/>
                </a:solidFill>
                <a:latin typeface="Arial"/>
                <a:ea typeface="DejaVu Sans"/>
              </a:rPr>
              <a:t> );</a:t>
            </a:r>
            <a:endParaRPr b="0" lang="en-US" sz="2800" spc="-1" strike="noStrike">
              <a:solidFill>
                <a:srgbClr val="ff0000"/>
              </a:solidFill>
              <a:latin typeface="Arial"/>
            </a:endParaRPr>
          </a:p>
          <a:p>
            <a:pPr>
              <a:lnSpc>
                <a:spcPct val="100000"/>
              </a:lnSpc>
            </a:pPr>
            <a:endParaRPr b="0" lang="en-US" sz="2800" spc="-1" strike="noStrike">
              <a:solidFill>
                <a:srgbClr val="ff0000"/>
              </a:solidFill>
              <a:latin typeface="Arial"/>
            </a:endParaRPr>
          </a:p>
          <a:p>
            <a:pPr>
              <a:lnSpc>
                <a:spcPct val="100000"/>
              </a:lnSpc>
            </a:pPr>
            <a:endParaRPr b="0" lang="en-US" sz="2800" spc="-1" strike="noStrike">
              <a:solidFill>
                <a:srgbClr val="ff0000"/>
              </a:solidFill>
              <a:latin typeface="Arial"/>
            </a:endParaRPr>
          </a:p>
          <a:p>
            <a:pPr>
              <a:lnSpc>
                <a:spcPct val="100000"/>
              </a:lnSpc>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 </a:t>
            </a:r>
            <a:r>
              <a:rPr b="1" lang="en-US" sz="3600" spc="-1" strike="noStrike">
                <a:solidFill>
                  <a:srgbClr val="808080"/>
                </a:solidFill>
                <a:latin typeface="Times New Roman"/>
                <a:ea typeface="DejaVu Sans"/>
              </a:rPr>
              <a:t>break</a:t>
            </a:r>
            <a:endParaRPr b="0" lang="en-US" sz="3600" spc="-1" strike="noStrike">
              <a:solidFill>
                <a:srgbClr val="ff0000"/>
              </a:solidFill>
              <a:latin typeface="Arial"/>
            </a:endParaRPr>
          </a:p>
        </p:txBody>
      </p:sp>
      <p:sp>
        <p:nvSpPr>
          <p:cNvPr id="224" name="CustomShape 2"/>
          <p:cNvSpPr/>
          <p:nvPr/>
        </p:nvSpPr>
        <p:spPr>
          <a:xfrm>
            <a:off x="504360" y="947880"/>
            <a:ext cx="9070920" cy="5663160"/>
          </a:xfrm>
          <a:prstGeom prst="rect">
            <a:avLst/>
          </a:prstGeom>
          <a:noFill/>
          <a:ln>
            <a:noFill/>
          </a:ln>
        </p:spPr>
        <p:style>
          <a:lnRef idx="0"/>
          <a:fillRef idx="0"/>
          <a:effectRef idx="0"/>
          <a:fontRef idx="minor"/>
        </p:style>
        <p:txBody>
          <a:bodyPr lIns="0" rIns="0" tIns="0" bIns="0">
            <a:noAutofit/>
          </a:bodyPr>
          <a:p>
            <a:pPr marL="343080" indent="-342360">
              <a:lnSpc>
                <a:spcPct val="90000"/>
              </a:lnSpc>
              <a:spcBef>
                <a:spcPts val="1001"/>
              </a:spcBef>
              <a:buClr>
                <a:srgbClr val="1f497d"/>
              </a:buClr>
              <a:buFont typeface="Symbol"/>
              <a:buChar char="·"/>
            </a:pPr>
            <a:r>
              <a:rPr b="0" lang="fr-FR" sz="2800" spc="-1" strike="noStrike">
                <a:solidFill>
                  <a:srgbClr val="000000"/>
                </a:solidFill>
                <a:latin typeface="Arial"/>
                <a:ea typeface="DejaVu Sans"/>
              </a:rPr>
              <a:t>Syntaxe comme en C, C++, Java… </a:t>
            </a:r>
            <a:endParaRPr b="0" lang="en-US" sz="2800" spc="-1" strike="noStrike">
              <a:solidFill>
                <a:srgbClr val="ff0000"/>
              </a:solidFill>
              <a:latin typeface="Arial"/>
            </a:endParaRPr>
          </a:p>
          <a:p>
            <a:pPr marL="343080" indent="-342360">
              <a:lnSpc>
                <a:spcPct val="90000"/>
              </a:lnSpc>
              <a:spcBef>
                <a:spcPts val="1001"/>
              </a:spcBef>
              <a:buClr>
                <a:srgbClr val="1f497d"/>
              </a:buClr>
              <a:buFont typeface="Symbol"/>
              <a:buChar char="·"/>
            </a:pPr>
            <a:r>
              <a:rPr b="0" lang="fr-FR" sz="2800" spc="-1" strike="noStrike">
                <a:solidFill>
                  <a:srgbClr val="000000"/>
                </a:solidFill>
                <a:latin typeface="Arial"/>
                <a:ea typeface="DejaVu Sans"/>
              </a:rPr>
              <a:t>Peut apparaître dans l'un des contrôles suivants :</a:t>
            </a:r>
            <a:endParaRPr b="0" lang="en-US" sz="2800" spc="-1" strike="noStrike">
              <a:solidFill>
                <a:srgbClr val="ff0000"/>
              </a:solidFill>
              <a:latin typeface="Arial"/>
            </a:endParaRPr>
          </a:p>
          <a:p>
            <a:pPr marL="457200">
              <a:lnSpc>
                <a:spcPct val="90000"/>
              </a:lnSpc>
              <a:spcBef>
                <a:spcPts val="499"/>
              </a:spcBef>
              <a:tabLst>
                <a:tab algn="l" pos="0"/>
              </a:tabLst>
            </a:pPr>
            <a:r>
              <a:rPr b="1" lang="en-US" sz="2400" spc="-1" strike="noStrike">
                <a:solidFill>
                  <a:srgbClr val="004d4d"/>
                </a:solidFill>
                <a:latin typeface="Lucida Console"/>
                <a:ea typeface="Cambria"/>
              </a:rPr>
              <a:t>   </a:t>
            </a:r>
            <a:r>
              <a:rPr b="1" lang="en-US" sz="2400" spc="-1" strike="noStrike">
                <a:solidFill>
                  <a:srgbClr val="004d4d"/>
                </a:solidFill>
                <a:latin typeface="Lucida Console"/>
                <a:ea typeface="Cambria"/>
              </a:rPr>
              <a:t>for</a:t>
            </a:r>
            <a:r>
              <a:rPr b="0" lang="en-US" sz="2400" spc="-1" strike="noStrike">
                <a:solidFill>
                  <a:srgbClr val="000000"/>
                </a:solidFill>
                <a:latin typeface="Cambria"/>
                <a:ea typeface="Cambria"/>
              </a:rPr>
              <a:t>, </a:t>
            </a:r>
            <a:r>
              <a:rPr b="1" lang="en-US" sz="2400" spc="-1" strike="noStrike">
                <a:solidFill>
                  <a:srgbClr val="004d4d"/>
                </a:solidFill>
                <a:latin typeface="Lucida Console"/>
                <a:ea typeface="Cambria"/>
              </a:rPr>
              <a:t>while</a:t>
            </a:r>
            <a:r>
              <a:rPr b="0" lang="en-US" sz="2400" spc="-1" strike="noStrike">
                <a:solidFill>
                  <a:srgbClr val="000000"/>
                </a:solidFill>
                <a:latin typeface="Cambria"/>
                <a:ea typeface="Cambria"/>
              </a:rPr>
              <a:t>, </a:t>
            </a:r>
            <a:r>
              <a:rPr b="1" lang="en-US" sz="2400" spc="-1" strike="noStrike">
                <a:solidFill>
                  <a:srgbClr val="004d4d"/>
                </a:solidFill>
                <a:latin typeface="Lucida Console"/>
                <a:ea typeface="Cambria"/>
              </a:rPr>
              <a:t>do…</a:t>
            </a:r>
            <a:r>
              <a:rPr b="1" lang="en-US" sz="2400" spc="-1" strike="noStrike">
                <a:solidFill>
                  <a:srgbClr val="678930"/>
                </a:solidFill>
                <a:latin typeface="Lucida Console"/>
                <a:ea typeface="Cambria"/>
              </a:rPr>
              <a:t> </a:t>
            </a:r>
            <a:r>
              <a:rPr b="1" lang="en-US" sz="2400" spc="-1" strike="noStrike">
                <a:solidFill>
                  <a:srgbClr val="004d4d"/>
                </a:solidFill>
                <a:latin typeface="Lucida Console"/>
                <a:ea typeface="Cambria"/>
              </a:rPr>
              <a:t>while</a:t>
            </a:r>
            <a:r>
              <a:rPr b="0" lang="en-US" sz="2400" spc="-1" strike="noStrike">
                <a:solidFill>
                  <a:srgbClr val="000000"/>
                </a:solidFill>
                <a:latin typeface="Cambria"/>
                <a:ea typeface="Cambria"/>
              </a:rPr>
              <a:t>, </a:t>
            </a:r>
            <a:r>
              <a:rPr b="1" lang="en-US" sz="2400" spc="-1" strike="noStrike">
                <a:solidFill>
                  <a:srgbClr val="004d4d"/>
                </a:solidFill>
                <a:latin typeface="Lucida Console"/>
                <a:ea typeface="Cambria"/>
              </a:rPr>
              <a:t>switch</a:t>
            </a:r>
            <a:endParaRPr b="0" lang="en-US" sz="2400" spc="-1" strike="noStrike">
              <a:solidFill>
                <a:srgbClr val="ff0000"/>
              </a:solidFill>
              <a:latin typeface="Arial"/>
            </a:endParaRPr>
          </a:p>
          <a:p>
            <a:pPr marL="343080" indent="-342360">
              <a:lnSpc>
                <a:spcPct val="90000"/>
              </a:lnSpc>
              <a:spcBef>
                <a:spcPts val="1001"/>
              </a:spcBef>
              <a:buClr>
                <a:srgbClr val="1f497d"/>
              </a:buClr>
              <a:buFont typeface="Symbol"/>
              <a:buChar char="·"/>
              <a:tabLst>
                <a:tab algn="l" pos="0"/>
              </a:tabLst>
            </a:pPr>
            <a:r>
              <a:rPr b="0" lang="fr-FR" sz="2800" spc="-1" strike="noStrike">
                <a:solidFill>
                  <a:srgbClr val="000000"/>
                </a:solidFill>
                <a:latin typeface="Arial"/>
                <a:ea typeface="DejaVu Sans"/>
              </a:rPr>
              <a:t>Il arrête le flux et continue immédiatement après</a:t>
            </a:r>
            <a:endParaRPr b="0" lang="en-US" sz="2800" spc="-1" strike="noStrike">
              <a:solidFill>
                <a:srgbClr val="ff0000"/>
              </a:solidFill>
              <a:latin typeface="Arial"/>
            </a:endParaRPr>
          </a:p>
          <a:p>
            <a:pPr marL="343080" indent="-342360">
              <a:lnSpc>
                <a:spcPct val="90000"/>
              </a:lnSpc>
              <a:spcBef>
                <a:spcPts val="1001"/>
              </a:spcBef>
              <a:buClr>
                <a:srgbClr val="1f497d"/>
              </a:buClr>
              <a:buFont typeface="Symbol"/>
              <a:buChar char="·"/>
              <a:tabLst>
                <a:tab algn="l" pos="0"/>
              </a:tabLst>
            </a:pPr>
            <a:r>
              <a:rPr b="0" lang="fr-FR" sz="2800" spc="-1" strike="noStrike">
                <a:solidFill>
                  <a:srgbClr val="000000"/>
                </a:solidFill>
                <a:latin typeface="Arial"/>
                <a:ea typeface="DejaVu Sans"/>
              </a:rPr>
              <a:t>Plus de répétitions après </a:t>
            </a:r>
            <a:r>
              <a:rPr b="1" lang="en-US" sz="2800" spc="-1" strike="noStrike">
                <a:solidFill>
                  <a:srgbClr val="004d4d"/>
                </a:solidFill>
                <a:latin typeface="Lucida Console"/>
                <a:ea typeface="DejaVu Sans"/>
              </a:rPr>
              <a:t>break</a:t>
            </a:r>
            <a:endParaRPr b="0" lang="en-US" sz="2800" spc="-1" strike="noStrike">
              <a:solidFill>
                <a:srgbClr val="ff0000"/>
              </a:solidFill>
              <a:latin typeface="Arial"/>
            </a:endParaRPr>
          </a:p>
        </p:txBody>
      </p:sp>
      <p:sp>
        <p:nvSpPr>
          <p:cNvPr id="225" name="CustomShape 3"/>
          <p:cNvSpPr/>
          <p:nvPr/>
        </p:nvSpPr>
        <p:spPr>
          <a:xfrm>
            <a:off x="720000" y="3277440"/>
            <a:ext cx="6395040" cy="34135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r>
              <a:rPr b="0" lang="fr-FR" sz="2000" spc="-1" strike="noStrike">
                <a:solidFill>
                  <a:srgbClr val="1f497d"/>
                </a:solidFill>
                <a:latin typeface="Consolas"/>
                <a:ea typeface="DejaVu Sans"/>
              </a:rPr>
              <a:t> </a:t>
            </a:r>
            <a:r>
              <a:rPr b="0" lang="fr-FR" sz="2000" spc="-1" strike="noStrike">
                <a:solidFill>
                  <a:srgbClr val="1f497d"/>
                </a:solidFill>
                <a:latin typeface="Consolas"/>
                <a:ea typeface="DejaVu Sans"/>
              </a:rPr>
              <a:t>&lt;?php </a:t>
            </a:r>
            <a:endParaRPr b="0" lang="en-US" sz="2000" spc="-1" strike="noStrike">
              <a:solidFill>
                <a:srgbClr val="ff0000"/>
              </a:solidFill>
              <a:latin typeface="Arial"/>
            </a:endParaRPr>
          </a:p>
          <a:p>
            <a:pPr>
              <a:lnSpc>
                <a:spcPct val="100000"/>
              </a:lnSpc>
            </a:pPr>
            <a:r>
              <a:rPr b="0" lang="fr-FR" sz="2000" spc="-1" strike="noStrike">
                <a:solidFill>
                  <a:srgbClr val="1f497d"/>
                </a:solidFill>
                <a:latin typeface="Consolas"/>
                <a:ea typeface="DejaVu Sans"/>
              </a:rPr>
              <a:t> </a:t>
            </a:r>
            <a:endParaRPr b="0" lang="en-US" sz="2000" spc="-1" strike="noStrike">
              <a:solidFill>
                <a:srgbClr val="ff0000"/>
              </a:solidFill>
              <a:latin typeface="Arial"/>
            </a:endParaRPr>
          </a:p>
          <a:p>
            <a:pPr>
              <a:lnSpc>
                <a:spcPct val="100000"/>
              </a:lnSpc>
            </a:pPr>
            <a:r>
              <a:rPr b="0" lang="nn-NO" sz="2000" spc="-1" strike="noStrike">
                <a:solidFill>
                  <a:srgbClr val="1f497d"/>
                </a:solidFill>
                <a:latin typeface="Consolas"/>
                <a:ea typeface="DejaVu Sans"/>
              </a:rPr>
              <a:t>for($i=0;$i&lt;6;$i++){ </a:t>
            </a:r>
            <a:endParaRPr b="0" lang="en-US" sz="2000" spc="-1" strike="noStrike">
              <a:solidFill>
                <a:srgbClr val="ff0000"/>
              </a:solidFill>
              <a:latin typeface="Arial"/>
            </a:endParaRPr>
          </a:p>
          <a:p>
            <a:pPr>
              <a:lnSpc>
                <a:spcPct val="100000"/>
              </a:lnSpc>
            </a:pPr>
            <a:r>
              <a:rPr b="0" lang="fr-FR" sz="2000" spc="-1" strike="noStrike">
                <a:solidFill>
                  <a:srgbClr val="1f497d"/>
                </a:solidFill>
                <a:latin typeface="Consolas"/>
                <a:ea typeface="DejaVu Sans"/>
              </a:rPr>
              <a:t>if($i==4){ break;} </a:t>
            </a:r>
            <a:endParaRPr b="0" lang="en-US" sz="2000" spc="-1" strike="noStrike">
              <a:solidFill>
                <a:srgbClr val="ff0000"/>
              </a:solidFill>
              <a:latin typeface="Arial"/>
            </a:endParaRPr>
          </a:p>
          <a:p>
            <a:pPr>
              <a:lnSpc>
                <a:spcPct val="100000"/>
              </a:lnSpc>
            </a:pPr>
            <a:r>
              <a:rPr b="0" lang="fr-FR" sz="2000" spc="-1" strike="noStrike">
                <a:solidFill>
                  <a:srgbClr val="1f497d"/>
                </a:solidFill>
                <a:latin typeface="Consolas"/>
                <a:ea typeface="DejaVu Sans"/>
              </a:rPr>
              <a:t>echo $i."&lt;br&gt;";</a:t>
            </a:r>
            <a:endParaRPr b="0" lang="en-US" sz="2000" spc="-1" strike="noStrike">
              <a:solidFill>
                <a:srgbClr val="ff0000"/>
              </a:solidFill>
              <a:latin typeface="Arial"/>
            </a:endParaRPr>
          </a:p>
          <a:p>
            <a:pPr>
              <a:lnSpc>
                <a:spcPct val="100000"/>
              </a:lnSpc>
            </a:pPr>
            <a:r>
              <a:rPr b="0" lang="fr-FR" sz="2000" spc="-1" strike="noStrike">
                <a:solidFill>
                  <a:srgbClr val="1f497d"/>
                </a:solidFill>
                <a:latin typeface="Consolas"/>
                <a:ea typeface="DejaVu Sans"/>
              </a:rPr>
              <a:t>} </a:t>
            </a:r>
            <a:endParaRPr b="0" lang="en-US" sz="2000" spc="-1" strike="noStrike">
              <a:solidFill>
                <a:srgbClr val="ff0000"/>
              </a:solidFill>
              <a:latin typeface="Arial"/>
            </a:endParaRPr>
          </a:p>
          <a:p>
            <a:pPr>
              <a:lnSpc>
                <a:spcPct val="100000"/>
              </a:lnSpc>
            </a:pPr>
            <a:r>
              <a:rPr b="0" lang="en-US" sz="2000" spc="-1" strike="noStrike">
                <a:solidFill>
                  <a:srgbClr val="1f497d"/>
                </a:solidFill>
                <a:latin typeface="Consolas"/>
                <a:ea typeface="DejaVu Sans"/>
              </a:rPr>
              <a:t>echo "i after the for ". $i."&lt;br&gt;";</a:t>
            </a:r>
            <a:endParaRPr b="0" lang="en-US" sz="2000" spc="-1" strike="noStrike">
              <a:solidFill>
                <a:srgbClr val="ff0000"/>
              </a:solidFill>
              <a:latin typeface="Arial"/>
            </a:endParaRPr>
          </a:p>
          <a:p>
            <a:pPr>
              <a:lnSpc>
                <a:spcPct val="100000"/>
              </a:lnSpc>
            </a:pPr>
            <a:endParaRPr b="0" lang="en-US" sz="2000" spc="-1" strike="noStrike">
              <a:solidFill>
                <a:srgbClr val="ff0000"/>
              </a:solidFill>
              <a:latin typeface="Arial"/>
            </a:endParaRPr>
          </a:p>
          <a:p>
            <a:pPr>
              <a:lnSpc>
                <a:spcPct val="100000"/>
              </a:lnSpc>
            </a:pPr>
            <a:endParaRPr b="0" lang="en-US" sz="2000" spc="-1" strike="noStrike">
              <a:solidFill>
                <a:srgbClr val="ff0000"/>
              </a:solidFill>
              <a:latin typeface="Arial"/>
            </a:endParaRPr>
          </a:p>
          <a:p>
            <a:pPr>
              <a:lnSpc>
                <a:spcPct val="100000"/>
              </a:lnSpc>
            </a:pPr>
            <a:r>
              <a:rPr b="0" lang="fr-FR" sz="2000" spc="-1" strike="noStrike">
                <a:solidFill>
                  <a:srgbClr val="1f497d"/>
                </a:solidFill>
                <a:latin typeface="Consolas"/>
                <a:ea typeface="DejaVu Sans"/>
              </a:rPr>
              <a:t>?&gt;</a:t>
            </a:r>
            <a:endParaRPr b="0" lang="en-US" sz="2000" spc="-1" strike="noStrike">
              <a:solidFill>
                <a:srgbClr val="ff0000"/>
              </a:solidFill>
              <a:latin typeface="Arial"/>
            </a:endParaRPr>
          </a:p>
        </p:txBody>
      </p:sp>
      <p:sp>
        <p:nvSpPr>
          <p:cNvPr id="226" name="CustomShape 4"/>
          <p:cNvSpPr/>
          <p:nvPr/>
        </p:nvSpPr>
        <p:spPr>
          <a:xfrm>
            <a:off x="5287680" y="327744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227" name="CustomShape 5"/>
          <p:cNvSpPr/>
          <p:nvPr/>
        </p:nvSpPr>
        <p:spPr>
          <a:xfrm>
            <a:off x="7422840" y="358092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pic>
        <p:nvPicPr>
          <p:cNvPr id="228" name="Picture 7" descr=""/>
          <p:cNvPicPr/>
          <p:nvPr/>
        </p:nvPicPr>
        <p:blipFill>
          <a:blip r:embed="rId1"/>
          <a:stretch/>
        </p:blipFill>
        <p:spPr>
          <a:xfrm>
            <a:off x="7350120" y="3978720"/>
            <a:ext cx="2597400" cy="17514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Structures de contrôle : </a:t>
            </a:r>
            <a:r>
              <a:rPr b="1" lang="en-US" sz="3600" spc="-1" strike="noStrike">
                <a:solidFill>
                  <a:srgbClr val="808080"/>
                </a:solidFill>
                <a:latin typeface="Times New Roman"/>
                <a:ea typeface="DejaVu Sans"/>
              </a:rPr>
              <a:t>continue</a:t>
            </a:r>
            <a:endParaRPr b="0" lang="en-US" sz="3600" spc="-1" strike="noStrike">
              <a:solidFill>
                <a:srgbClr val="ff0000"/>
              </a:solidFill>
              <a:latin typeface="Arial"/>
            </a:endParaRPr>
          </a:p>
        </p:txBody>
      </p:sp>
      <p:sp>
        <p:nvSpPr>
          <p:cNvPr id="230" name="CustomShape 2"/>
          <p:cNvSpPr/>
          <p:nvPr/>
        </p:nvSpPr>
        <p:spPr>
          <a:xfrm>
            <a:off x="504360" y="947880"/>
            <a:ext cx="9070920" cy="5663160"/>
          </a:xfrm>
          <a:prstGeom prst="rect">
            <a:avLst/>
          </a:prstGeom>
          <a:noFill/>
          <a:ln>
            <a:noFill/>
          </a:ln>
        </p:spPr>
        <p:style>
          <a:lnRef idx="0"/>
          <a:fillRef idx="0"/>
          <a:effectRef idx="0"/>
          <a:fontRef idx="minor"/>
        </p:style>
        <p:txBody>
          <a:bodyPr lIns="0" rIns="0" tIns="0" bIns="0">
            <a:noAutofit/>
          </a:bodyPr>
          <a:p>
            <a:pPr marL="343080" indent="-342360">
              <a:lnSpc>
                <a:spcPct val="90000"/>
              </a:lnSpc>
              <a:spcBef>
                <a:spcPts val="1001"/>
              </a:spcBef>
              <a:buClr>
                <a:srgbClr val="1f497d"/>
              </a:buClr>
              <a:buFont typeface="Symbol"/>
              <a:buChar char="·"/>
            </a:pPr>
            <a:r>
              <a:rPr b="0" lang="fr-FR" sz="2800" spc="-1" strike="noStrike">
                <a:solidFill>
                  <a:srgbClr val="000000"/>
                </a:solidFill>
                <a:latin typeface="Arial"/>
                <a:ea typeface="DejaVu Sans"/>
              </a:rPr>
              <a:t>Syntaxe comme en C, C++, Java… </a:t>
            </a:r>
            <a:endParaRPr b="0" lang="en-US" sz="2800" spc="-1" strike="noStrike">
              <a:solidFill>
                <a:srgbClr val="ff0000"/>
              </a:solidFill>
              <a:latin typeface="Arial"/>
            </a:endParaRPr>
          </a:p>
          <a:p>
            <a:pPr marL="343080" indent="-342360">
              <a:lnSpc>
                <a:spcPct val="90000"/>
              </a:lnSpc>
              <a:spcBef>
                <a:spcPts val="1001"/>
              </a:spcBef>
              <a:buClr>
                <a:srgbClr val="1f497d"/>
              </a:buClr>
              <a:buFont typeface="Symbol"/>
              <a:buChar char="·"/>
            </a:pPr>
            <a:r>
              <a:rPr b="0" lang="fr-FR" sz="2800" spc="-1" strike="noStrike">
                <a:solidFill>
                  <a:srgbClr val="000000"/>
                </a:solidFill>
                <a:latin typeface="Arial"/>
                <a:ea typeface="DejaVu Sans"/>
              </a:rPr>
              <a:t>Peut apparaître dans l'un des contrôles suivants :</a:t>
            </a:r>
            <a:endParaRPr b="0" lang="en-US" sz="2800" spc="-1" strike="noStrike">
              <a:solidFill>
                <a:srgbClr val="ff0000"/>
              </a:solidFill>
              <a:latin typeface="Arial"/>
            </a:endParaRPr>
          </a:p>
          <a:p>
            <a:pPr marL="457200">
              <a:lnSpc>
                <a:spcPct val="90000"/>
              </a:lnSpc>
              <a:spcBef>
                <a:spcPts val="499"/>
              </a:spcBef>
              <a:tabLst>
                <a:tab algn="l" pos="0"/>
              </a:tabLst>
            </a:pPr>
            <a:r>
              <a:rPr b="1" lang="en-US" sz="2400" spc="-1" strike="noStrike">
                <a:solidFill>
                  <a:srgbClr val="004d4d"/>
                </a:solidFill>
                <a:latin typeface="Lucida Console"/>
                <a:ea typeface="Cambria"/>
              </a:rPr>
              <a:t>   </a:t>
            </a:r>
            <a:r>
              <a:rPr b="1" lang="en-US" sz="2400" spc="-1" strike="noStrike">
                <a:solidFill>
                  <a:srgbClr val="004d4d"/>
                </a:solidFill>
                <a:latin typeface="Lucida Console"/>
                <a:ea typeface="Cambria"/>
              </a:rPr>
              <a:t>for</a:t>
            </a:r>
            <a:r>
              <a:rPr b="0" lang="en-US" sz="2400" spc="-1" strike="noStrike">
                <a:solidFill>
                  <a:srgbClr val="000000"/>
                </a:solidFill>
                <a:latin typeface="Cambria"/>
                <a:ea typeface="Cambria"/>
              </a:rPr>
              <a:t>, </a:t>
            </a:r>
            <a:r>
              <a:rPr b="1" lang="en-US" sz="2400" spc="-1" strike="noStrike">
                <a:solidFill>
                  <a:srgbClr val="004d4d"/>
                </a:solidFill>
                <a:latin typeface="Lucida Console"/>
                <a:ea typeface="Cambria"/>
              </a:rPr>
              <a:t>while</a:t>
            </a:r>
            <a:r>
              <a:rPr b="0" lang="en-US" sz="2400" spc="-1" strike="noStrike">
                <a:solidFill>
                  <a:srgbClr val="000000"/>
                </a:solidFill>
                <a:latin typeface="Cambria"/>
                <a:ea typeface="Cambria"/>
              </a:rPr>
              <a:t>, </a:t>
            </a:r>
            <a:r>
              <a:rPr b="1" lang="en-US" sz="2400" spc="-1" strike="noStrike">
                <a:solidFill>
                  <a:srgbClr val="004d4d"/>
                </a:solidFill>
                <a:latin typeface="Lucida Console"/>
                <a:ea typeface="Cambria"/>
              </a:rPr>
              <a:t>do…</a:t>
            </a:r>
            <a:r>
              <a:rPr b="1" lang="en-US" sz="2400" spc="-1" strike="noStrike">
                <a:solidFill>
                  <a:srgbClr val="678930"/>
                </a:solidFill>
                <a:latin typeface="Lucida Console"/>
                <a:ea typeface="Cambria"/>
              </a:rPr>
              <a:t> </a:t>
            </a:r>
            <a:r>
              <a:rPr b="1" lang="en-US" sz="2400" spc="-1" strike="noStrike">
                <a:solidFill>
                  <a:srgbClr val="004d4d"/>
                </a:solidFill>
                <a:latin typeface="Lucida Console"/>
                <a:ea typeface="Cambria"/>
              </a:rPr>
              <a:t>while</a:t>
            </a:r>
            <a:endParaRPr b="0" lang="en-US" sz="2400" spc="-1" strike="noStrike">
              <a:solidFill>
                <a:srgbClr val="ff0000"/>
              </a:solidFill>
              <a:latin typeface="Arial"/>
            </a:endParaRPr>
          </a:p>
          <a:p>
            <a:pPr marL="343080" indent="-342360">
              <a:lnSpc>
                <a:spcPct val="90000"/>
              </a:lnSpc>
              <a:spcBef>
                <a:spcPts val="1001"/>
              </a:spcBef>
              <a:buClr>
                <a:srgbClr val="1f497d"/>
              </a:buClr>
              <a:buFont typeface="Symbol"/>
              <a:buChar char="·"/>
              <a:tabLst>
                <a:tab algn="l" pos="0"/>
              </a:tabLst>
            </a:pPr>
            <a:r>
              <a:rPr b="0" lang="fr-FR" sz="2800" spc="-1" strike="noStrike">
                <a:solidFill>
                  <a:srgbClr val="000000"/>
                </a:solidFill>
                <a:latin typeface="Arial"/>
                <a:ea typeface="DejaVu Sans"/>
              </a:rPr>
              <a:t>Il arrête le flux et continue de vérifier la condition.</a:t>
            </a:r>
            <a:endParaRPr b="0" lang="en-US" sz="2800" spc="-1" strike="noStrike">
              <a:solidFill>
                <a:srgbClr val="ff0000"/>
              </a:solidFill>
              <a:latin typeface="Arial"/>
            </a:endParaRPr>
          </a:p>
          <a:p>
            <a:pPr marL="343080" indent="-342360">
              <a:lnSpc>
                <a:spcPct val="90000"/>
              </a:lnSpc>
              <a:spcBef>
                <a:spcPts val="1001"/>
              </a:spcBef>
              <a:buClr>
                <a:srgbClr val="1f497d"/>
              </a:buClr>
              <a:buFont typeface="Symbol"/>
              <a:buChar char="·"/>
              <a:tabLst>
                <a:tab algn="l" pos="0"/>
              </a:tabLst>
            </a:pPr>
            <a:r>
              <a:rPr b="0" lang="fr-FR" sz="2800" spc="-1" strike="noStrike">
                <a:solidFill>
                  <a:srgbClr val="000000"/>
                </a:solidFill>
                <a:latin typeface="Arial"/>
                <a:ea typeface="DejaVu Sans"/>
              </a:rPr>
              <a:t>D'autres répétitions peuvent se produire après </a:t>
            </a:r>
            <a:r>
              <a:rPr b="1" lang="fr-FR" sz="2800" spc="-1" strike="noStrike">
                <a:solidFill>
                  <a:srgbClr val="004d4d"/>
                </a:solidFill>
                <a:latin typeface="Lucida Console"/>
                <a:ea typeface="DejaVu Sans"/>
              </a:rPr>
              <a:t>continue.</a:t>
            </a:r>
            <a:endParaRPr b="0" lang="en-US" sz="2800" spc="-1" strike="noStrike">
              <a:solidFill>
                <a:srgbClr val="ff0000"/>
              </a:solidFill>
              <a:latin typeface="Arial"/>
            </a:endParaRPr>
          </a:p>
        </p:txBody>
      </p:sp>
      <p:sp>
        <p:nvSpPr>
          <p:cNvPr id="231" name="CustomShape 3"/>
          <p:cNvSpPr/>
          <p:nvPr/>
        </p:nvSpPr>
        <p:spPr>
          <a:xfrm>
            <a:off x="720000" y="3782880"/>
            <a:ext cx="6395040" cy="31075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 </a:t>
            </a:r>
            <a:r>
              <a:rPr b="1" i="1" lang="fr-FR" sz="1800" spc="-1" strike="noStrike">
                <a:solidFill>
                  <a:srgbClr val="000080"/>
                </a:solidFill>
                <a:latin typeface="Courier New"/>
                <a:ea typeface="DejaVu Sans"/>
              </a:rPr>
              <a:t>&lt;?php </a:t>
            </a: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 </a:t>
            </a: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for($i=0;$i&lt;6;$i++){ </a:t>
            </a: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if($i==4){ continue;} </a:t>
            </a: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echo $i."&lt;br&gt;";</a:t>
            </a: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 </a:t>
            </a: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 </a:t>
            </a: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echo "i after the for ". $i."&lt;br&gt;";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i="1" lang="fr-FR" sz="1800" spc="-1" strike="noStrike">
                <a:solidFill>
                  <a:srgbClr val="000080"/>
                </a:solidFill>
                <a:latin typeface="Courier New"/>
                <a:ea typeface="DejaVu Sans"/>
              </a:rPr>
              <a:t>?&gt;</a:t>
            </a:r>
            <a:endParaRPr b="0" lang="en-US" sz="1800" spc="-1" strike="noStrike">
              <a:solidFill>
                <a:srgbClr val="ff0000"/>
              </a:solidFill>
              <a:latin typeface="Arial"/>
            </a:endParaRPr>
          </a:p>
        </p:txBody>
      </p:sp>
      <p:sp>
        <p:nvSpPr>
          <p:cNvPr id="232" name="CustomShape 4"/>
          <p:cNvSpPr/>
          <p:nvPr/>
        </p:nvSpPr>
        <p:spPr>
          <a:xfrm>
            <a:off x="5287680" y="37828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233" name="CustomShape 5"/>
          <p:cNvSpPr/>
          <p:nvPr/>
        </p:nvSpPr>
        <p:spPr>
          <a:xfrm>
            <a:off x="7422840" y="408672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pic>
        <p:nvPicPr>
          <p:cNvPr id="234" name="Picture 8" descr=""/>
          <p:cNvPicPr/>
          <p:nvPr/>
        </p:nvPicPr>
        <p:blipFill>
          <a:blip r:embed="rId1"/>
          <a:stretch/>
        </p:blipFill>
        <p:spPr>
          <a:xfrm>
            <a:off x="7422840" y="4484520"/>
            <a:ext cx="2322000" cy="18630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a:t>
            </a:r>
            <a:endParaRPr b="0" lang="en-US" sz="3600" spc="-1" strike="noStrike">
              <a:solidFill>
                <a:srgbClr val="ff0000"/>
              </a:solidFill>
              <a:latin typeface="Arial"/>
            </a:endParaRPr>
          </a:p>
        </p:txBody>
      </p:sp>
      <p:sp>
        <p:nvSpPr>
          <p:cNvPr id="236"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fontScale="39000"/>
          </a:bodyPr>
          <a:p>
            <a:pPr marL="228600" indent="-227880">
              <a:lnSpc>
                <a:spcPct val="90000"/>
              </a:lnSpc>
              <a:spcBef>
                <a:spcPts val="1001"/>
              </a:spcBef>
              <a:buClr>
                <a:srgbClr val="1f497d"/>
              </a:buClr>
              <a:buSzPct val="120000"/>
              <a:buFont typeface="Symbol"/>
              <a:buChar char="·"/>
            </a:pPr>
            <a:r>
              <a:rPr b="0" lang="fr-FR" sz="3500" spc="-1" strike="noStrike">
                <a:solidFill>
                  <a:srgbClr val="000000"/>
                </a:solidFill>
                <a:latin typeface="Arial"/>
                <a:ea typeface="DejaVu Sans"/>
              </a:rPr>
              <a:t>Comme tout langage de programmation, php permet l’écriture de fonctions. </a:t>
            </a:r>
            <a:endParaRPr b="0" lang="en-US" sz="3500" spc="-1" strike="noStrike">
              <a:solidFill>
                <a:srgbClr val="ff0000"/>
              </a:solidFill>
              <a:latin typeface="Arial"/>
            </a:endParaRPr>
          </a:p>
          <a:p>
            <a:pPr>
              <a:lnSpc>
                <a:spcPct val="90000"/>
              </a:lnSpc>
              <a:spcBef>
                <a:spcPts val="1001"/>
              </a:spcBef>
            </a:pPr>
            <a:endParaRPr b="0" lang="en-US" sz="35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pPr>
            <a:r>
              <a:rPr b="0" lang="fr-FR" sz="3500" spc="-1" strike="noStrike">
                <a:solidFill>
                  <a:srgbClr val="000000"/>
                </a:solidFill>
                <a:latin typeface="Arial"/>
                <a:ea typeface="DejaVu Sans"/>
              </a:rPr>
              <a:t>Les fonctions peuvent prendre des arguments dont il n’est pas besoin de spécifier le type. Elles peuvent de façon optionnelle retourner une valeur.</a:t>
            </a:r>
            <a:endParaRPr b="0" lang="en-US" sz="3500" spc="-1" strike="noStrike">
              <a:solidFill>
                <a:srgbClr val="ff0000"/>
              </a:solidFill>
              <a:latin typeface="Arial"/>
            </a:endParaRPr>
          </a:p>
          <a:p>
            <a:pPr>
              <a:lnSpc>
                <a:spcPct val="90000"/>
              </a:lnSpc>
              <a:spcBef>
                <a:spcPts val="1001"/>
              </a:spcBef>
            </a:pPr>
            <a:endParaRPr b="0" lang="en-US" sz="35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pPr>
            <a:r>
              <a:rPr b="0" lang="fr-FR" sz="3500" spc="-1" strike="noStrike">
                <a:solidFill>
                  <a:srgbClr val="000000"/>
                </a:solidFill>
                <a:latin typeface="Arial"/>
                <a:ea typeface="DejaVu Sans"/>
              </a:rPr>
              <a:t>L’appel à une fonction peut ne pas respecter son prototypage (nombre de paramètres). </a:t>
            </a:r>
            <a:endParaRPr b="0" lang="en-US" sz="3500" spc="-1" strike="noStrike">
              <a:solidFill>
                <a:srgbClr val="ff0000"/>
              </a:solidFill>
              <a:latin typeface="Arial"/>
            </a:endParaRPr>
          </a:p>
          <a:p>
            <a:pPr>
              <a:lnSpc>
                <a:spcPct val="90000"/>
              </a:lnSpc>
              <a:spcBef>
                <a:spcPts val="1001"/>
              </a:spcBef>
              <a:tabLst>
                <a:tab algn="l" pos="0"/>
              </a:tabLst>
            </a:pPr>
            <a:endParaRPr b="0" lang="en-US" sz="35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tabLst>
                <a:tab algn="l" pos="0"/>
              </a:tabLst>
            </a:pPr>
            <a:r>
              <a:rPr b="0" lang="fr-FR" sz="3500" spc="-1" strike="noStrike">
                <a:solidFill>
                  <a:srgbClr val="000000"/>
                </a:solidFill>
                <a:latin typeface="Arial"/>
                <a:ea typeface="DejaVu Sans"/>
              </a:rPr>
              <a:t>Les identificateurs de fonctions sont insensibles à la casse.</a:t>
            </a:r>
            <a:endParaRPr b="0" lang="en-US" sz="3500" spc="-1" strike="noStrike">
              <a:solidFill>
                <a:srgbClr val="ff0000"/>
              </a:solidFill>
              <a:latin typeface="Arial"/>
            </a:endParaRPr>
          </a:p>
          <a:p>
            <a:pPr>
              <a:lnSpc>
                <a:spcPct val="90000"/>
              </a:lnSpc>
              <a:spcBef>
                <a:spcPts val="1001"/>
              </a:spcBef>
              <a:tabLst>
                <a:tab algn="l" pos="0"/>
              </a:tabLst>
            </a:pPr>
            <a:endParaRPr b="0" lang="en-US" sz="3500" spc="-1" strike="noStrike">
              <a:solidFill>
                <a:srgbClr val="ff0000"/>
              </a:solidFill>
              <a:latin typeface="Arial"/>
            </a:endParaRPr>
          </a:p>
          <a:p>
            <a:pPr marL="457200">
              <a:lnSpc>
                <a:spcPct val="90000"/>
              </a:lnSpc>
              <a:spcBef>
                <a:spcPts val="499"/>
              </a:spcBef>
              <a:tabLst>
                <a:tab algn="l" pos="0"/>
              </a:tabLst>
            </a:pPr>
            <a:r>
              <a:rPr b="0" lang="fr-FR" sz="2900" spc="-1" strike="noStrike">
                <a:solidFill>
                  <a:srgbClr val="000000"/>
                </a:solidFill>
                <a:latin typeface="Arial"/>
                <a:ea typeface="DejaVu Sans"/>
              </a:rPr>
              <a:t>Exemple :</a:t>
            </a:r>
            <a:endParaRPr b="0" lang="en-US" sz="2900" spc="-1" strike="noStrike">
              <a:solidFill>
                <a:srgbClr val="ff0000"/>
              </a:solidFill>
              <a:latin typeface="Arial"/>
            </a:endParaRPr>
          </a:p>
          <a:p>
            <a:pPr marL="457200">
              <a:lnSpc>
                <a:spcPct val="90000"/>
              </a:lnSpc>
              <a:spcBef>
                <a:spcPts val="499"/>
              </a:spcBef>
              <a:tabLst>
                <a:tab algn="l" pos="0"/>
              </a:tabLst>
            </a:pPr>
            <a:r>
              <a:rPr b="0" lang="fr-FR" sz="2900" spc="-1" strike="noStrike">
                <a:solidFill>
                  <a:srgbClr val="000000"/>
                </a:solidFill>
                <a:latin typeface="Arial"/>
                <a:ea typeface="DejaVu Sans"/>
              </a:rPr>
              <a:t>function mafonction($toto) {</a:t>
            </a:r>
            <a:endParaRPr b="0" lang="en-US" sz="2900" spc="-1" strike="noStrike">
              <a:solidFill>
                <a:srgbClr val="ff0000"/>
              </a:solidFill>
              <a:latin typeface="Arial"/>
            </a:endParaRPr>
          </a:p>
          <a:p>
            <a:pPr marL="457200">
              <a:lnSpc>
                <a:spcPct val="90000"/>
              </a:lnSpc>
              <a:spcBef>
                <a:spcPts val="499"/>
              </a:spcBef>
              <a:tabLst>
                <a:tab algn="l" pos="0"/>
              </a:tabLst>
            </a:pPr>
            <a:r>
              <a:rPr b="0" lang="fr-FR" sz="2900" spc="-1" strike="noStrike">
                <a:solidFill>
                  <a:srgbClr val="000000"/>
                </a:solidFill>
                <a:latin typeface="Arial"/>
                <a:ea typeface="DejaVu Sans"/>
              </a:rPr>
              <a:t>	</a:t>
            </a:r>
            <a:r>
              <a:rPr b="0" lang="fr-FR" sz="2900" spc="-1" strike="noStrike">
                <a:solidFill>
                  <a:srgbClr val="000000"/>
                </a:solidFill>
                <a:latin typeface="Arial"/>
                <a:ea typeface="DejaVu Sans"/>
              </a:rPr>
              <a:t>$toto += 15;</a:t>
            </a:r>
            <a:endParaRPr b="0" lang="en-US" sz="2900" spc="-1" strike="noStrike">
              <a:solidFill>
                <a:srgbClr val="ff0000"/>
              </a:solidFill>
              <a:latin typeface="Arial"/>
            </a:endParaRPr>
          </a:p>
          <a:p>
            <a:pPr marL="457200">
              <a:lnSpc>
                <a:spcPct val="90000"/>
              </a:lnSpc>
              <a:spcBef>
                <a:spcPts val="499"/>
              </a:spcBef>
              <a:tabLst>
                <a:tab algn="l" pos="0"/>
              </a:tabLst>
            </a:pPr>
            <a:r>
              <a:rPr b="0" lang="fr-FR" sz="2900" spc="-1" strike="noStrike">
                <a:solidFill>
                  <a:srgbClr val="000000"/>
                </a:solidFill>
                <a:latin typeface="Arial"/>
                <a:ea typeface="DejaVu Sans"/>
              </a:rPr>
              <a:t>	</a:t>
            </a:r>
            <a:r>
              <a:rPr b="0" lang="fr-FR" sz="2900" spc="-1" strike="noStrike">
                <a:solidFill>
                  <a:srgbClr val="000000"/>
                </a:solidFill>
                <a:latin typeface="Arial"/>
                <a:ea typeface="DejaVu Sans"/>
              </a:rPr>
              <a:t>echo ‘’Salut !’’;</a:t>
            </a:r>
            <a:endParaRPr b="0" lang="en-US" sz="2900" spc="-1" strike="noStrike">
              <a:solidFill>
                <a:srgbClr val="ff0000"/>
              </a:solidFill>
              <a:latin typeface="Arial"/>
            </a:endParaRPr>
          </a:p>
          <a:p>
            <a:pPr marL="457200">
              <a:lnSpc>
                <a:spcPct val="90000"/>
              </a:lnSpc>
              <a:spcBef>
                <a:spcPts val="499"/>
              </a:spcBef>
              <a:tabLst>
                <a:tab algn="l" pos="0"/>
              </a:tabLst>
            </a:pPr>
            <a:r>
              <a:rPr b="0" lang="fr-FR" sz="2900" spc="-1" strike="noStrike">
                <a:solidFill>
                  <a:srgbClr val="000000"/>
                </a:solidFill>
                <a:latin typeface="Arial"/>
                <a:ea typeface="DejaVu Sans"/>
              </a:rPr>
              <a:t>	</a:t>
            </a:r>
            <a:r>
              <a:rPr b="0" lang="fr-FR" sz="2900" spc="-1" strike="noStrike">
                <a:solidFill>
                  <a:srgbClr val="000000"/>
                </a:solidFill>
                <a:latin typeface="Arial"/>
                <a:ea typeface="DejaVu Sans"/>
              </a:rPr>
              <a:t>return ($toto+10);</a:t>
            </a:r>
            <a:endParaRPr b="0" lang="en-US" sz="2900" spc="-1" strike="noStrike">
              <a:solidFill>
                <a:srgbClr val="ff0000"/>
              </a:solidFill>
              <a:latin typeface="Arial"/>
            </a:endParaRPr>
          </a:p>
          <a:p>
            <a:pPr marL="457200">
              <a:lnSpc>
                <a:spcPct val="90000"/>
              </a:lnSpc>
              <a:spcBef>
                <a:spcPts val="499"/>
              </a:spcBef>
              <a:tabLst>
                <a:tab algn="l" pos="0"/>
              </a:tabLst>
            </a:pPr>
            <a:r>
              <a:rPr b="0" lang="fr-FR" sz="2900" spc="-1" strike="noStrike">
                <a:solidFill>
                  <a:srgbClr val="000000"/>
                </a:solidFill>
                <a:latin typeface="Arial"/>
                <a:ea typeface="DejaVu Sans"/>
              </a:rPr>
              <a:t>}</a:t>
            </a:r>
            <a:endParaRPr b="0" lang="en-US" sz="2900" spc="-1" strike="noStrike">
              <a:solidFill>
                <a:srgbClr val="ff0000"/>
              </a:solidFill>
              <a:latin typeface="Arial"/>
            </a:endParaRPr>
          </a:p>
          <a:p>
            <a:pPr marL="457200">
              <a:lnSpc>
                <a:spcPct val="90000"/>
              </a:lnSpc>
              <a:spcBef>
                <a:spcPts val="499"/>
              </a:spcBef>
              <a:tabLst>
                <a:tab algn="l" pos="0"/>
              </a:tabLst>
            </a:pPr>
            <a:r>
              <a:rPr b="0" lang="fr-FR" sz="2600" spc="-1" strike="noStrike">
                <a:solidFill>
                  <a:srgbClr val="000000"/>
                </a:solidFill>
                <a:latin typeface="Arial"/>
                <a:ea typeface="DejaVu Sans"/>
              </a:rPr>
              <a:t>$nbr = MaFonction(15.1);</a:t>
            </a:r>
            <a:r>
              <a:rPr b="0" lang="fr-FR" sz="2600" spc="-1" strike="noStrike">
                <a:solidFill>
                  <a:srgbClr val="000000"/>
                </a:solidFill>
                <a:latin typeface="Arial"/>
                <a:ea typeface="DejaVu Sans"/>
              </a:rPr>
              <a:t>	</a:t>
            </a:r>
            <a:r>
              <a:rPr b="0" lang="fr-FR" sz="2600" spc="-1" strike="noStrike">
                <a:solidFill>
                  <a:srgbClr val="000000"/>
                </a:solidFill>
                <a:latin typeface="Arial"/>
                <a:ea typeface="DejaVu Sans"/>
              </a:rPr>
              <a:t>	</a:t>
            </a:r>
            <a:endParaRPr b="0" lang="en-US" sz="2600" spc="-1" strike="noStrike">
              <a:solidFill>
                <a:srgbClr val="ff0000"/>
              </a:solidFill>
              <a:latin typeface="Arial"/>
            </a:endParaRPr>
          </a:p>
          <a:p>
            <a:pPr marL="457200">
              <a:lnSpc>
                <a:spcPct val="90000"/>
              </a:lnSpc>
              <a:spcBef>
                <a:spcPts val="499"/>
              </a:spcBef>
              <a:tabLst>
                <a:tab algn="l" pos="0"/>
              </a:tabLst>
            </a:pPr>
            <a:r>
              <a:rPr b="0" lang="fr-FR" sz="2600" spc="-1" strike="noStrike">
                <a:solidFill>
                  <a:srgbClr val="000000"/>
                </a:solidFill>
                <a:latin typeface="Arial"/>
                <a:ea typeface="DejaVu Sans"/>
              </a:rPr>
              <a:t>/* retourne 15.1+15+10=40.1, les majuscules n’ont pas d’importance */</a:t>
            </a:r>
            <a:endParaRPr b="0" lang="en-US" sz="2600" spc="-1" strike="noStrike">
              <a:solidFill>
                <a:srgbClr val="ff0000"/>
              </a:solidFill>
              <a:latin typeface="Arial"/>
            </a:endParaRPr>
          </a:p>
          <a:p>
            <a:pPr marL="457200">
              <a:lnSpc>
                <a:spcPct val="100000"/>
              </a:lnSpc>
              <a:tabLst>
                <a:tab algn="l" pos="0"/>
              </a:tabLst>
            </a:pPr>
            <a:endParaRPr b="0" lang="en-US" sz="2600" spc="-1" strike="noStrike">
              <a:solidFill>
                <a:srgbClr val="ff0000"/>
              </a:solidFill>
              <a:latin typeface="Arial"/>
            </a:endParaRPr>
          </a:p>
          <a:p>
            <a:pPr marL="457200">
              <a:lnSpc>
                <a:spcPct val="100000"/>
              </a:lnSpc>
              <a:tabLst>
                <a:tab algn="l" pos="0"/>
              </a:tabLst>
            </a:pPr>
            <a:endParaRPr b="0" lang="en-US" sz="2600" spc="-1" strike="noStrike">
              <a:solidFill>
                <a:srgbClr val="ff0000"/>
              </a:solidFill>
              <a:latin typeface="Arial"/>
            </a:endParaRPr>
          </a:p>
          <a:p>
            <a:pPr marL="457200">
              <a:lnSpc>
                <a:spcPct val="100000"/>
              </a:lnSpc>
              <a:tabLst>
                <a:tab algn="l" pos="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a:t>
            </a:r>
            <a:endParaRPr b="0" lang="en-US" sz="3600" spc="-1" strike="noStrike">
              <a:solidFill>
                <a:srgbClr val="ff0000"/>
              </a:solidFill>
              <a:latin typeface="Arial"/>
            </a:endParaRPr>
          </a:p>
        </p:txBody>
      </p:sp>
      <p:sp>
        <p:nvSpPr>
          <p:cNvPr id="238" name="CustomShape 2"/>
          <p:cNvSpPr/>
          <p:nvPr/>
        </p:nvSpPr>
        <p:spPr>
          <a:xfrm>
            <a:off x="351000" y="1002240"/>
            <a:ext cx="9369360" cy="65772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tabLst>
                <a:tab algn="l" pos="0"/>
              </a:tabLst>
            </a:pPr>
            <a:r>
              <a:rPr b="1" lang="fr-FR" sz="2400" spc="-1" strike="noStrike">
                <a:solidFill>
                  <a:srgbClr val="000000"/>
                </a:solidFill>
                <a:latin typeface="Arial"/>
                <a:ea typeface="DejaVu Sans"/>
              </a:rPr>
              <a:t>Exemple 1: Fonction de calcul de la moyenne de deux nombres </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457200" algn="just">
              <a:lnSpc>
                <a:spcPct val="90000"/>
              </a:lnSpc>
              <a:spcBef>
                <a:spcPts val="499"/>
              </a:spcBef>
              <a:tabLst>
                <a:tab algn="l" pos="0"/>
              </a:tabLst>
            </a:pP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
        <p:nvSpPr>
          <p:cNvPr id="239" name="CustomShape 3"/>
          <p:cNvSpPr/>
          <p:nvPr/>
        </p:nvSpPr>
        <p:spPr>
          <a:xfrm>
            <a:off x="1152000" y="2339640"/>
            <a:ext cx="6668280" cy="3380400"/>
          </a:xfrm>
          <a:prstGeom prst="rect">
            <a:avLst/>
          </a:prstGeom>
          <a:noFill/>
          <a:ln>
            <a:noFill/>
          </a:ln>
        </p:spPr>
        <p:style>
          <a:lnRef idx="0"/>
          <a:fillRef idx="0"/>
          <a:effectRef idx="0"/>
          <a:fontRef idx="minor"/>
        </p:style>
        <p:txBody>
          <a:bodyPr lIns="90000" rIns="90000" tIns="45000" bIns="45000">
            <a:spAutoFit/>
          </a:bodyPr>
          <a:p>
            <a:pPr>
              <a:lnSpc>
                <a:spcPct val="90000"/>
              </a:lnSpc>
              <a:tabLst>
                <a:tab algn="l" pos="0"/>
              </a:tabLst>
            </a:pPr>
            <a:r>
              <a:rPr b="1" lang="en-US" sz="2400" spc="-1" strike="noStrike">
                <a:solidFill>
                  <a:srgbClr val="c00000"/>
                </a:solidFill>
                <a:latin typeface="Lucida Console"/>
                <a:ea typeface="DejaVu Sans"/>
              </a:rPr>
              <a:t>function avg( $a, $b ) {</a:t>
            </a:r>
            <a:endParaRPr b="0" lang="en-US" sz="2400" spc="-1" strike="noStrike">
              <a:solidFill>
                <a:srgbClr val="ff0000"/>
              </a:solidFill>
              <a:latin typeface="Arial"/>
            </a:endParaRPr>
          </a:p>
          <a:p>
            <a:pPr>
              <a:lnSpc>
                <a:spcPct val="9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$c = $a + $b;</a:t>
            </a:r>
            <a:endParaRPr b="0" lang="en-US" sz="2400" spc="-1" strike="noStrike">
              <a:solidFill>
                <a:srgbClr val="ff0000"/>
              </a:solidFill>
              <a:latin typeface="Arial"/>
            </a:endParaRPr>
          </a:p>
          <a:p>
            <a:pPr>
              <a:lnSpc>
                <a:spcPct val="9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return $c / 2;</a:t>
            </a:r>
            <a:endParaRPr b="0" lang="en-US" sz="2400" spc="-1" strike="noStrike">
              <a:solidFill>
                <a:srgbClr val="ff0000"/>
              </a:solidFill>
              <a:latin typeface="Arial"/>
            </a:endParaRPr>
          </a:p>
          <a:p>
            <a:pPr>
              <a:lnSpc>
                <a:spcPct val="90000"/>
              </a:lnSpc>
              <a:tabLst>
                <a:tab algn="l" pos="0"/>
              </a:tabLst>
            </a:pPr>
            <a:r>
              <a:rPr b="1" lang="en-US" sz="2400" spc="-1" strike="noStrike">
                <a:solidFill>
                  <a:srgbClr val="c00000"/>
                </a:solidFill>
                <a:latin typeface="Lucida Console"/>
                <a:ea typeface="DejaVu Sans"/>
              </a:rPr>
              <a:t>}</a:t>
            </a:r>
            <a:endParaRPr b="0" lang="en-US" sz="2400" spc="-1" strike="noStrike">
              <a:solidFill>
                <a:srgbClr val="ff0000"/>
              </a:solidFill>
              <a:latin typeface="Arial"/>
            </a:endParaRPr>
          </a:p>
          <a:p>
            <a:pPr>
              <a:lnSpc>
                <a:spcPct val="90000"/>
              </a:lnSpc>
              <a:tabLst>
                <a:tab algn="l" pos="0"/>
              </a:tabLst>
            </a:pPr>
            <a:endParaRPr b="0" lang="en-US" sz="2400" spc="-1" strike="noStrike">
              <a:solidFill>
                <a:srgbClr val="ff0000"/>
              </a:solidFill>
              <a:latin typeface="Arial"/>
            </a:endParaRPr>
          </a:p>
          <a:p>
            <a:pPr>
              <a:lnSpc>
                <a:spcPct val="90000"/>
              </a:lnSpc>
              <a:tabLst>
                <a:tab algn="l" pos="0"/>
              </a:tabLst>
            </a:pPr>
            <a:r>
              <a:rPr b="1" lang="en-US" sz="2400" spc="-1" strike="noStrike">
                <a:solidFill>
                  <a:srgbClr val="c00000"/>
                </a:solidFill>
                <a:latin typeface="Lucida Console"/>
                <a:ea typeface="DejaVu Sans"/>
              </a:rPr>
              <a:t>echo ‘The average of 3, 5: ‘ . avg( 3, 5 );</a:t>
            </a:r>
            <a:endParaRPr b="0" lang="en-US" sz="2400" spc="-1" strike="noStrike">
              <a:solidFill>
                <a:srgbClr val="ff0000"/>
              </a:solidFill>
              <a:latin typeface="Arial"/>
            </a:endParaRPr>
          </a:p>
          <a:p>
            <a:pPr>
              <a:lnSpc>
                <a:spcPct val="90000"/>
              </a:lnSpc>
              <a:tabLst>
                <a:tab algn="l" pos="0"/>
              </a:tabLst>
            </a:pPr>
            <a:r>
              <a:rPr b="1" lang="en-US" sz="2400" spc="-1" strike="noStrike">
                <a:solidFill>
                  <a:srgbClr val="c00000"/>
                </a:solidFill>
                <a:latin typeface="Lucida Console"/>
                <a:ea typeface="DejaVu Sans"/>
              </a:rPr>
              <a:t>echo “\n”;</a:t>
            </a:r>
            <a:endParaRPr b="0" lang="en-US" sz="2400" spc="-1" strike="noStrike">
              <a:solidFill>
                <a:srgbClr val="ff0000"/>
              </a:solidFill>
              <a:latin typeface="Arial"/>
            </a:endParaRPr>
          </a:p>
          <a:p>
            <a:pPr>
              <a:lnSpc>
                <a:spcPct val="90000"/>
              </a:lnSpc>
              <a:tabLst>
                <a:tab algn="l" pos="0"/>
              </a:tabLst>
            </a:pPr>
            <a:r>
              <a:rPr b="1" lang="en-US" sz="2400" spc="-1" strike="noStrike">
                <a:solidFill>
                  <a:srgbClr val="c00000"/>
                </a:solidFill>
                <a:latin typeface="Lucida Console"/>
                <a:ea typeface="DejaVu Sans"/>
              </a:rPr>
              <a:t>echo ‘The average of 1, 9: ‘ . avg( 1, 9 );</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a:t>
            </a:r>
            <a:endParaRPr b="0" lang="en-US" sz="3600" spc="-1" strike="noStrike">
              <a:solidFill>
                <a:srgbClr val="ff0000"/>
              </a:solidFill>
              <a:latin typeface="Arial"/>
            </a:endParaRPr>
          </a:p>
        </p:txBody>
      </p:sp>
      <p:sp>
        <p:nvSpPr>
          <p:cNvPr id="241" name="CustomShape 2"/>
          <p:cNvSpPr/>
          <p:nvPr/>
        </p:nvSpPr>
        <p:spPr>
          <a:xfrm>
            <a:off x="344160" y="1187640"/>
            <a:ext cx="9520200" cy="886320"/>
          </a:xfrm>
          <a:prstGeom prst="rect">
            <a:avLst/>
          </a:prstGeom>
          <a:noFill/>
          <a:ln>
            <a:noFill/>
          </a:ln>
        </p:spPr>
        <p:style>
          <a:lnRef idx="0"/>
          <a:fillRef idx="0"/>
          <a:effectRef idx="0"/>
          <a:fontRef idx="minor"/>
        </p:style>
        <p:txBody>
          <a:bodyPr lIns="0" rIns="0" tIns="0" bIns="0">
            <a:normAutofit/>
          </a:bodyPr>
          <a:p>
            <a:pPr>
              <a:lnSpc>
                <a:spcPct val="80000"/>
              </a:lnSpc>
              <a:spcBef>
                <a:spcPts val="1001"/>
              </a:spcBef>
              <a:tabLst>
                <a:tab algn="l" pos="0"/>
              </a:tabLst>
            </a:pPr>
            <a:r>
              <a:rPr b="1" lang="fr-FR" sz="2400" spc="-1" strike="noStrike">
                <a:solidFill>
                  <a:srgbClr val="000000"/>
                </a:solidFill>
                <a:latin typeface="Arial"/>
                <a:ea typeface="DejaVu Sans"/>
              </a:rPr>
              <a:t>Exemple  2: Fonction pour tester si le nombre est premier ou non ..</a:t>
            </a:r>
            <a:endParaRPr b="0" lang="en-US" sz="2400" spc="-1" strike="noStrike">
              <a:solidFill>
                <a:srgbClr val="ff0000"/>
              </a:solidFill>
              <a:latin typeface="Arial"/>
            </a:endParaRPr>
          </a:p>
          <a:p>
            <a:pPr>
              <a:lnSpc>
                <a:spcPct val="80000"/>
              </a:lnSpc>
              <a:spcBef>
                <a:spcPts val="1001"/>
              </a:spcBef>
              <a:tabLst>
                <a:tab algn="l" pos="0"/>
              </a:tabLst>
            </a:pPr>
            <a:endParaRPr b="0" lang="en-US" sz="2400" spc="-1" strike="noStrike">
              <a:solidFill>
                <a:srgbClr val="ff0000"/>
              </a:solidFill>
              <a:latin typeface="Arial"/>
            </a:endParaRPr>
          </a:p>
          <a:p>
            <a:pPr marL="457200" algn="just">
              <a:lnSpc>
                <a:spcPct val="90000"/>
              </a:lnSpc>
              <a:spcBef>
                <a:spcPts val="499"/>
              </a:spcBef>
              <a:tabLst>
                <a:tab algn="l" pos="0"/>
              </a:tabLst>
            </a:pP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nSpc>
                <a:spcPct val="100000"/>
              </a:lnSpc>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
        <p:nvSpPr>
          <p:cNvPr id="242" name="CustomShape 3"/>
          <p:cNvSpPr/>
          <p:nvPr/>
        </p:nvSpPr>
        <p:spPr>
          <a:xfrm>
            <a:off x="1584000" y="2074320"/>
            <a:ext cx="6408000" cy="3598200"/>
          </a:xfrm>
          <a:prstGeom prst="rect">
            <a:avLst/>
          </a:prstGeom>
          <a:noFill/>
          <a:ln>
            <a:noFill/>
          </a:ln>
        </p:spPr>
        <p:style>
          <a:lnRef idx="0"/>
          <a:fillRef idx="0"/>
          <a:effectRef idx="0"/>
          <a:fontRef idx="minor"/>
        </p:style>
        <p:txBody>
          <a:bodyPr lIns="90000" rIns="90000" tIns="45000" bIns="45000">
            <a:spAutoFit/>
          </a:bodyPr>
          <a:p>
            <a:pPr>
              <a:lnSpc>
                <a:spcPct val="80000"/>
              </a:lnSpc>
              <a:tabLst>
                <a:tab algn="l" pos="0"/>
              </a:tabLst>
            </a:pPr>
            <a:r>
              <a:rPr b="1" lang="en-US" sz="2400" spc="-1" strike="noStrike">
                <a:solidFill>
                  <a:srgbClr val="c00000"/>
                </a:solidFill>
                <a:latin typeface="Lucida Console"/>
                <a:ea typeface="DejaVu Sans"/>
              </a:rPr>
              <a:t>function is_prime( $a ) {</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for ( $i = 2; $i &lt; $a; ++$i ) {</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if ( $a % $i == 0 ) {</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return false;</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return true;</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a:t>
            </a:r>
            <a:endParaRPr b="0" lang="en-US" sz="2400" spc="-1" strike="noStrike">
              <a:solidFill>
                <a:srgbClr val="ff0000"/>
              </a:solidFill>
              <a:latin typeface="Arial"/>
            </a:endParaRPr>
          </a:p>
          <a:p>
            <a:pPr>
              <a:lnSpc>
                <a:spcPct val="80000"/>
              </a:lnSpc>
              <a:tabLst>
                <a:tab algn="l" pos="0"/>
              </a:tabLst>
            </a:pP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if ( is_prime( 5 ) ) {</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c00000"/>
                </a:solidFill>
                <a:latin typeface="Lucida Console"/>
                <a:ea typeface="DejaVu Sans"/>
              </a:rPr>
              <a:t>    </a:t>
            </a:r>
            <a:r>
              <a:rPr b="1" lang="en-US" sz="2400" spc="-1" strike="noStrike">
                <a:solidFill>
                  <a:srgbClr val="c00000"/>
                </a:solidFill>
                <a:latin typeface="Lucida Console"/>
                <a:ea typeface="DejaVu Sans"/>
              </a:rPr>
              <a:t>echo “5 is a prime number.”;</a:t>
            </a:r>
            <a:endParaRPr b="0" lang="en-US" sz="2400" spc="-1" strike="noStrike">
              <a:solidFill>
                <a:srgbClr val="ff0000"/>
              </a:solidFill>
              <a:latin typeface="Arial"/>
            </a:endParaRPr>
          </a:p>
          <a:p>
            <a:pPr>
              <a:lnSpc>
                <a:spcPct val="80000"/>
              </a:lnSpc>
              <a:tabLst>
                <a:tab algn="l" pos="0"/>
              </a:tabLst>
            </a:pPr>
            <a:r>
              <a:rPr b="1" lang="en-US" sz="2400" spc="-1" strike="noStrike">
                <a:solidFill>
                  <a:srgbClr val="678930"/>
                </a:solidFill>
                <a:latin typeface="Lucida Console"/>
                <a:ea typeface="DejaVu Sans"/>
              </a:rPr>
              <a:t>}</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0416600" y="4032000"/>
            <a:ext cx="5038920" cy="397080"/>
          </a:xfrm>
          <a:prstGeom prst="rect">
            <a:avLst/>
          </a:prstGeom>
          <a:noFill/>
          <a:ln>
            <a:noFill/>
          </a:ln>
        </p:spPr>
        <p:style>
          <a:lnRef idx="0"/>
          <a:fillRef idx="0"/>
          <a:effectRef idx="0"/>
          <a:fontRef idx="minor"/>
        </p:style>
      </p:sp>
      <p:sp>
        <p:nvSpPr>
          <p:cNvPr id="138" name="CustomShape 2"/>
          <p:cNvSpPr/>
          <p:nvPr/>
        </p:nvSpPr>
        <p:spPr>
          <a:xfrm>
            <a:off x="252360" y="109800"/>
            <a:ext cx="7732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Introduction à PHP </a:t>
            </a:r>
            <a:endParaRPr b="0" lang="en-US" sz="3600" spc="-1" strike="noStrike">
              <a:solidFill>
                <a:srgbClr val="ff0000"/>
              </a:solidFill>
              <a:latin typeface="Arial"/>
            </a:endParaRPr>
          </a:p>
        </p:txBody>
      </p:sp>
      <p:sp>
        <p:nvSpPr>
          <p:cNvPr id="139" name="CustomShape 3"/>
          <p:cNvSpPr/>
          <p:nvPr/>
        </p:nvSpPr>
        <p:spPr>
          <a:xfrm rot="10200">
            <a:off x="566640" y="1488600"/>
            <a:ext cx="8842320" cy="6028560"/>
          </a:xfrm>
          <a:prstGeom prst="rect">
            <a:avLst/>
          </a:prstGeom>
          <a:noFill/>
          <a:ln>
            <a:noFill/>
          </a:ln>
        </p:spPr>
        <p:style>
          <a:lnRef idx="0"/>
          <a:fillRef idx="0"/>
          <a:effectRef idx="0"/>
          <a:fontRef idx="minor"/>
        </p:style>
        <p:txBody>
          <a:bodyPr lIns="90000" rIns="90000" tIns="45000" bIns="45000">
            <a:spAutoFit/>
          </a:bodyPr>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PHP est un langage de script côté serveur.</a:t>
            </a:r>
            <a:endParaRPr b="0" lang="en-US" sz="2800" spc="-1" strike="noStrike">
              <a:solidFill>
                <a:srgbClr val="ff0000"/>
              </a:solidFill>
              <a:latin typeface="Arial"/>
            </a:endParaRPr>
          </a:p>
          <a:p>
            <a:pPr algn="just">
              <a:lnSpc>
                <a:spcPct val="90000"/>
              </a:lnSpc>
              <a:spcBef>
                <a:spcPts val="1001"/>
              </a:spcBef>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 </a:t>
            </a:r>
            <a:r>
              <a:rPr b="0" lang="fr-FR" sz="2800" spc="-1" strike="noStrike">
                <a:solidFill>
                  <a:srgbClr val="000000"/>
                </a:solidFill>
                <a:latin typeface="Arial"/>
                <a:ea typeface="DejaVu Sans"/>
              </a:rPr>
              <a:t>Les scripts PHP sont exécutés sur le serveur.</a:t>
            </a:r>
            <a:endParaRPr b="0" lang="en-US" sz="2800" spc="-1" strike="noStrike">
              <a:solidFill>
                <a:srgbClr val="ff0000"/>
              </a:solidFill>
              <a:latin typeface="Arial"/>
            </a:endParaRPr>
          </a:p>
          <a:p>
            <a:pPr algn="just">
              <a:lnSpc>
                <a:spcPct val="90000"/>
              </a:lnSpc>
              <a:spcBef>
                <a:spcPts val="1001"/>
              </a:spcBef>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 </a:t>
            </a:r>
            <a:r>
              <a:rPr b="0" lang="fr-FR" sz="2800" spc="-1" strike="noStrike">
                <a:solidFill>
                  <a:srgbClr val="000000"/>
                </a:solidFill>
                <a:latin typeface="Arial"/>
                <a:ea typeface="DejaVu Sans"/>
              </a:rPr>
              <a:t>PHP supporte de nombreuses bases de données (MySQL, Informix, Oracle, Sybase, Solid, PostgreSQL, Generic ODBC, etc.)</a:t>
            </a:r>
            <a:r>
              <a:rPr b="0" lang="fr-FR" sz="2800" spc="-1" strike="noStrike">
                <a:solidFill>
                  <a:srgbClr val="000000"/>
                </a:solidFill>
                <a:latin typeface="Arial"/>
                <a:ea typeface="DejaVu Sans"/>
              </a:rPr>
              <a:t>‏</a:t>
            </a:r>
            <a:r>
              <a:rPr b="0" lang="fr-FR" sz="2800" spc="-1" strike="noStrike">
                <a:solidFill>
                  <a:srgbClr val="000000"/>
                </a:solidFill>
                <a:latin typeface="Arial"/>
                <a:ea typeface="DejaVu Sans"/>
              </a:rPr>
              <a:t>.</a:t>
            </a:r>
            <a:endParaRPr b="0" lang="en-US" sz="2800" spc="-1" strike="noStrike">
              <a:solidFill>
                <a:srgbClr val="ff0000"/>
              </a:solidFill>
              <a:latin typeface="Arial"/>
            </a:endParaRPr>
          </a:p>
          <a:p>
            <a:pPr algn="just">
              <a:lnSpc>
                <a:spcPct val="90000"/>
              </a:lnSpc>
              <a:spcBef>
                <a:spcPts val="1001"/>
              </a:spcBef>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PHP est un logiciel open source.</a:t>
            </a:r>
            <a:endParaRPr b="0" lang="en-US" sz="2800" spc="-1" strike="noStrike">
              <a:solidFill>
                <a:srgbClr val="ff0000"/>
              </a:solidFill>
              <a:latin typeface="Arial"/>
            </a:endParaRPr>
          </a:p>
          <a:p>
            <a:pPr algn="just">
              <a:lnSpc>
                <a:spcPct val="90000"/>
              </a:lnSpc>
              <a:spcBef>
                <a:spcPts val="1001"/>
              </a:spcBef>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PHP est gratuit à télécharger et à utiliser.</a:t>
            </a:r>
            <a:endParaRPr b="0" lang="en-US" sz="2800" spc="-1" strike="noStrike">
              <a:solidFill>
                <a:srgbClr val="ff0000"/>
              </a:solidFill>
              <a:latin typeface="Arial"/>
            </a:endParaRPr>
          </a:p>
          <a:p>
            <a:pPr>
              <a:lnSpc>
                <a:spcPct val="100000"/>
              </a:lnSpc>
            </a:pPr>
            <a:endParaRPr b="0" lang="en-US" sz="2800" spc="-1" strike="noStrike">
              <a:solidFill>
                <a:srgbClr val="ff0000"/>
              </a:solidFill>
              <a:latin typeface="Arial"/>
            </a:endParaRPr>
          </a:p>
          <a:p>
            <a:pPr>
              <a:lnSpc>
                <a:spcPct val="100000"/>
              </a:lnSpc>
            </a:pPr>
            <a:r>
              <a:rPr b="0" lang="fr-FR" sz="1800" spc="-1" strike="noStrike">
                <a:solidFill>
                  <a:srgbClr val="000000"/>
                </a:solidFill>
                <a:latin typeface="Arial"/>
                <a:ea typeface="DejaVu Sans"/>
              </a:rPr>
              <a:t> </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a:t>
            </a:r>
            <a:endParaRPr b="0" lang="en-US" sz="3600" spc="-1" strike="noStrike">
              <a:solidFill>
                <a:srgbClr val="ff0000"/>
              </a:solidFill>
              <a:latin typeface="Arial"/>
            </a:endParaRPr>
          </a:p>
        </p:txBody>
      </p:sp>
      <p:sp>
        <p:nvSpPr>
          <p:cNvPr id="244" name="CustomShape 2"/>
          <p:cNvSpPr/>
          <p:nvPr/>
        </p:nvSpPr>
        <p:spPr>
          <a:xfrm>
            <a:off x="1040040" y="1724040"/>
            <a:ext cx="9369360" cy="47192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p:txBody>
      </p:sp>
      <p:sp>
        <p:nvSpPr>
          <p:cNvPr id="245" name="CustomShape 3"/>
          <p:cNvSpPr/>
          <p:nvPr/>
        </p:nvSpPr>
        <p:spPr>
          <a:xfrm>
            <a:off x="1082880" y="2071080"/>
            <a:ext cx="8228880" cy="452520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tabLst>
                <a:tab algn="l" pos="0"/>
              </a:tabLst>
            </a:pPr>
            <a:r>
              <a:rPr b="1" lang="en-US" sz="2000" spc="-1" strike="noStrike">
                <a:solidFill>
                  <a:srgbClr val="f79646"/>
                </a:solidFill>
                <a:latin typeface="Lucida Console"/>
                <a:ea typeface="DejaVu Sans"/>
              </a:rPr>
              <a:t>function makeCoffee</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 $type = "frappe", $milk = true ) {</a:t>
            </a:r>
            <a:endParaRPr b="0" lang="en-US" sz="2000" spc="-1" strike="noStrike">
              <a:solidFill>
                <a:srgbClr val="ff0000"/>
              </a:solidFill>
              <a:latin typeface="Arial"/>
            </a:endParaRPr>
          </a:p>
          <a:p>
            <a:pPr>
              <a:lnSpc>
                <a:spcPct val="90000"/>
              </a:lnSpc>
              <a:spcBef>
                <a:spcPts val="1001"/>
              </a:spcBef>
              <a:tabLst>
                <a:tab algn="l" pos="0"/>
              </a:tabLst>
            </a:pP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$str = "Making a cup Coffe of type  ".$type;</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if ( $milk ) {</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$str = $str." with milk";</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$str .= ".\n";</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return $str;</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echo makeCoffee( "Arabic" );</a:t>
            </a:r>
            <a:endParaRPr b="0" lang="en-US" sz="2000" spc="-1" strike="noStrike">
              <a:solidFill>
                <a:srgbClr val="ff0000"/>
              </a:solidFill>
              <a:latin typeface="Arial"/>
            </a:endParaRPr>
          </a:p>
          <a:p>
            <a:pPr>
              <a:lnSpc>
                <a:spcPct val="90000"/>
              </a:lnSpc>
              <a:spcBef>
                <a:spcPts val="1001"/>
              </a:spcBef>
              <a:tabLst>
                <a:tab algn="l" pos="0"/>
              </a:tabLst>
            </a:pPr>
            <a:endParaRPr b="0" lang="en-US" sz="2000" spc="-1" strike="noStrike">
              <a:solidFill>
                <a:srgbClr val="ff0000"/>
              </a:solidFill>
              <a:latin typeface="Arial"/>
            </a:endParaRPr>
          </a:p>
          <a:p>
            <a:pPr>
              <a:lnSpc>
                <a:spcPct val="90000"/>
              </a:lnSpc>
              <a:spcBef>
                <a:spcPts val="1001"/>
              </a:spcBef>
              <a:tabLst>
                <a:tab algn="l" pos="0"/>
              </a:tabLst>
            </a:pPr>
            <a:endParaRPr b="0" lang="en-US" sz="2000" spc="-1" strike="noStrike">
              <a:solidFill>
                <a:srgbClr val="ff0000"/>
              </a:solidFill>
              <a:latin typeface="Arial"/>
            </a:endParaRPr>
          </a:p>
        </p:txBody>
      </p:sp>
      <p:sp>
        <p:nvSpPr>
          <p:cNvPr id="246" name="CustomShape 4"/>
          <p:cNvSpPr/>
          <p:nvPr/>
        </p:nvSpPr>
        <p:spPr>
          <a:xfrm>
            <a:off x="2389320" y="2387160"/>
            <a:ext cx="5687280" cy="504000"/>
          </a:xfrm>
          <a:prstGeom prst="rect">
            <a:avLst/>
          </a:prstGeom>
          <a:noFill/>
          <a:ln>
            <a:solidFill>
              <a:srgbClr val="00b0f0"/>
            </a:solidFill>
          </a:ln>
        </p:spPr>
        <p:style>
          <a:lnRef idx="2">
            <a:schemeClr val="accent6"/>
          </a:lnRef>
          <a:fillRef idx="1">
            <a:schemeClr val="lt1"/>
          </a:fillRef>
          <a:effectRef idx="0">
            <a:schemeClr val="accent6"/>
          </a:effectRef>
          <a:fontRef idx="minor"/>
        </p:style>
      </p:sp>
      <p:sp>
        <p:nvSpPr>
          <p:cNvPr id="247" name="CustomShape 5"/>
          <p:cNvSpPr/>
          <p:nvPr/>
        </p:nvSpPr>
        <p:spPr>
          <a:xfrm>
            <a:off x="7790040" y="1883880"/>
            <a:ext cx="360" cy="502560"/>
          </a:xfrm>
          <a:custGeom>
            <a:avLst/>
            <a:gdLst/>
            <a:ahLst/>
            <a:rect l="l" t="t" r="r" b="b"/>
            <a:pathLst>
              <a:path w="21600" h="21600">
                <a:moveTo>
                  <a:pt x="0" y="0"/>
                </a:moveTo>
                <a:lnTo>
                  <a:pt x="21600" y="21600"/>
                </a:lnTo>
              </a:path>
            </a:pathLst>
          </a:custGeom>
          <a:noFill/>
          <a:ln w="38160">
            <a:solidFill>
              <a:srgbClr val="00b0f0"/>
            </a:solidFill>
            <a:tailEnd len="med" type="arrow" w="med"/>
          </a:ln>
        </p:spPr>
        <p:style>
          <a:lnRef idx="1">
            <a:schemeClr val="accent1"/>
          </a:lnRef>
          <a:fillRef idx="0">
            <a:schemeClr val="accent1"/>
          </a:fillRef>
          <a:effectRef idx="0">
            <a:schemeClr val="accent1"/>
          </a:effectRef>
          <a:fontRef idx="minor"/>
        </p:style>
      </p:sp>
      <p:sp>
        <p:nvSpPr>
          <p:cNvPr id="248" name="CustomShape 6"/>
          <p:cNvSpPr/>
          <p:nvPr/>
        </p:nvSpPr>
        <p:spPr>
          <a:xfrm>
            <a:off x="6378840" y="1620720"/>
            <a:ext cx="344412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solidFill>
                  <a:srgbClr val="00b0f0"/>
                </a:solidFill>
                <a:latin typeface="Cambria"/>
                <a:ea typeface="MS PGothic"/>
              </a:rPr>
              <a:t>Tous les arguments sont optionnels </a:t>
            </a:r>
            <a:endParaRPr b="0" lang="en-US" sz="2000" spc="-1" strike="noStrike">
              <a:solidFill>
                <a:srgbClr val="ff0000"/>
              </a:solidFill>
              <a:latin typeface="Arial"/>
            </a:endParaRPr>
          </a:p>
        </p:txBody>
      </p:sp>
      <p:sp>
        <p:nvSpPr>
          <p:cNvPr id="249" name="CustomShape 7"/>
          <p:cNvSpPr/>
          <p:nvPr/>
        </p:nvSpPr>
        <p:spPr>
          <a:xfrm>
            <a:off x="351000" y="783360"/>
            <a:ext cx="9043920" cy="638640"/>
          </a:xfrm>
          <a:prstGeom prst="rect">
            <a:avLst/>
          </a:prstGeom>
          <a:noFill/>
          <a:ln>
            <a:noFill/>
          </a:ln>
        </p:spPr>
        <p:style>
          <a:lnRef idx="0"/>
          <a:fillRef idx="0"/>
          <a:effectRef idx="0"/>
          <a:fontRef idx="minor"/>
        </p:style>
        <p:txBody>
          <a:bodyPr lIns="90000" rIns="90000" tIns="45000" bIns="45000">
            <a:spAutoFit/>
          </a:bodyPr>
          <a:p>
            <a:pPr marL="343080" indent="-342360" algn="just">
              <a:lnSpc>
                <a:spcPct val="90000"/>
              </a:lnSpc>
              <a:buClr>
                <a:srgbClr val="1f497d"/>
              </a:buClr>
              <a:buFont typeface="Wingdings" charset="2"/>
              <a:buChar char=""/>
            </a:pPr>
            <a:r>
              <a:rPr b="0" lang="fr-FR" sz="2000" spc="-1" strike="noStrike">
                <a:solidFill>
                  <a:srgbClr val="000000"/>
                </a:solidFill>
                <a:latin typeface="Arial"/>
                <a:ea typeface="DejaVu Sans"/>
              </a:rPr>
              <a:t>On peut donner une valeur par défaut aux arguments lors de la déclaration de la fonction. </a:t>
            </a:r>
            <a:endParaRPr b="0" lang="en-US" sz="2000" spc="-1" strike="noStrike">
              <a:solidFill>
                <a:srgbClr val="ff0000"/>
              </a:solidFill>
              <a:latin typeface="Arial"/>
            </a:endParaRPr>
          </a:p>
        </p:txBody>
      </p:sp>
      <p:sp>
        <p:nvSpPr>
          <p:cNvPr id="250" name="CustomShape 8"/>
          <p:cNvSpPr/>
          <p:nvPr/>
        </p:nvSpPr>
        <p:spPr>
          <a:xfrm>
            <a:off x="768240" y="6461640"/>
            <a:ext cx="9432000" cy="46692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000" spc="-1" strike="noStrike">
                <a:solidFill>
                  <a:srgbClr val="000000"/>
                </a:solidFill>
                <a:latin typeface="Arial"/>
                <a:ea typeface="DejaVu Sans"/>
              </a:rPr>
              <a:t>Cet exemple affichera </a:t>
            </a:r>
            <a:r>
              <a:rPr b="1" lang="en-US" sz="2000" spc="-1" strike="noStrike">
                <a:solidFill>
                  <a:srgbClr val="c00000"/>
                </a:solidFill>
                <a:latin typeface="Lucida Console"/>
                <a:ea typeface="DejaVu Sans"/>
              </a:rPr>
              <a:t>Making a cup Coffe of type Arabic with milk.</a:t>
            </a:r>
            <a:endParaRPr b="0" lang="en-US" sz="2000" spc="-1" strike="noStrike">
              <a:solidFill>
                <a:srgbClr val="ff0000"/>
              </a:solidFill>
              <a:latin typeface="Arial"/>
            </a:endParaRPr>
          </a:p>
          <a:p>
            <a:pPr algn="just">
              <a:lnSpc>
                <a:spcPct val="90000"/>
              </a:lnSpc>
              <a:spcBef>
                <a:spcPts val="499"/>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46"/>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47"/>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a:t>
            </a:r>
            <a:endParaRPr b="0" lang="en-US" sz="3600" spc="-1" strike="noStrike">
              <a:solidFill>
                <a:srgbClr val="ff0000"/>
              </a:solidFill>
              <a:latin typeface="Arial"/>
            </a:endParaRPr>
          </a:p>
        </p:txBody>
      </p:sp>
      <p:sp>
        <p:nvSpPr>
          <p:cNvPr id="252" name="CustomShape 2"/>
          <p:cNvSpPr/>
          <p:nvPr/>
        </p:nvSpPr>
        <p:spPr>
          <a:xfrm>
            <a:off x="1040040" y="1724040"/>
            <a:ext cx="9369360" cy="471924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p:txBody>
      </p:sp>
      <p:sp>
        <p:nvSpPr>
          <p:cNvPr id="253" name="CustomShape 3"/>
          <p:cNvSpPr/>
          <p:nvPr/>
        </p:nvSpPr>
        <p:spPr>
          <a:xfrm>
            <a:off x="1040040" y="1414080"/>
            <a:ext cx="8228880" cy="452520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tabLst>
                <a:tab algn="l" pos="0"/>
              </a:tabLst>
            </a:pPr>
            <a:r>
              <a:rPr b="1" lang="en-US" sz="2000" spc="-1" strike="noStrike">
                <a:solidFill>
                  <a:srgbClr val="f79646"/>
                </a:solidFill>
                <a:latin typeface="Lucida Console"/>
                <a:ea typeface="DejaVu Sans"/>
              </a:rPr>
              <a:t>function makeCoffee</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 $type = "frappe", $milk) {</a:t>
            </a:r>
            <a:endParaRPr b="0" lang="en-US" sz="2000" spc="-1" strike="noStrike">
              <a:solidFill>
                <a:srgbClr val="ff0000"/>
              </a:solidFill>
              <a:latin typeface="Arial"/>
            </a:endParaRPr>
          </a:p>
          <a:p>
            <a:pPr>
              <a:lnSpc>
                <a:spcPct val="90000"/>
              </a:lnSpc>
              <a:spcBef>
                <a:spcPts val="1001"/>
              </a:spcBef>
              <a:tabLst>
                <a:tab algn="l" pos="0"/>
              </a:tabLst>
            </a:pP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$str = "Making a cup Coffe of type  ".$type;</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if ( $milk ) {</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$str = $str." with milk";</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$str .= ".\n";</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	</a:t>
            </a:r>
            <a:r>
              <a:rPr b="1" lang="en-US" sz="2000" spc="-1" strike="noStrike">
                <a:solidFill>
                  <a:srgbClr val="f79646"/>
                </a:solidFill>
                <a:latin typeface="Lucida Console"/>
                <a:ea typeface="DejaVu Sans"/>
              </a:rPr>
              <a:t>return $str;</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a:t>
            </a:r>
            <a:endParaRPr b="0" lang="en-US" sz="2000" spc="-1" strike="noStrike">
              <a:solidFill>
                <a:srgbClr val="ff0000"/>
              </a:solidFill>
              <a:latin typeface="Arial"/>
            </a:endParaRPr>
          </a:p>
          <a:p>
            <a:pPr>
              <a:lnSpc>
                <a:spcPct val="90000"/>
              </a:lnSpc>
              <a:spcBef>
                <a:spcPts val="1001"/>
              </a:spcBef>
              <a:tabLst>
                <a:tab algn="l" pos="0"/>
              </a:tabLst>
            </a:pPr>
            <a:r>
              <a:rPr b="1" lang="en-US" sz="2000" spc="-1" strike="noStrike">
                <a:solidFill>
                  <a:srgbClr val="f79646"/>
                </a:solidFill>
                <a:latin typeface="Lucida Console"/>
                <a:ea typeface="DejaVu Sans"/>
              </a:rPr>
              <a:t>echo makeCoffee( "Arabic" );</a:t>
            </a:r>
            <a:endParaRPr b="0" lang="en-US" sz="2000" spc="-1" strike="noStrike">
              <a:solidFill>
                <a:srgbClr val="ff0000"/>
              </a:solidFill>
              <a:latin typeface="Arial"/>
            </a:endParaRPr>
          </a:p>
          <a:p>
            <a:pPr>
              <a:lnSpc>
                <a:spcPct val="90000"/>
              </a:lnSpc>
              <a:spcBef>
                <a:spcPts val="1001"/>
              </a:spcBef>
              <a:tabLst>
                <a:tab algn="l" pos="0"/>
              </a:tabLst>
            </a:pPr>
            <a:endParaRPr b="0" lang="en-US" sz="2000" spc="-1" strike="noStrike">
              <a:solidFill>
                <a:srgbClr val="ff0000"/>
              </a:solidFill>
              <a:latin typeface="Arial"/>
            </a:endParaRPr>
          </a:p>
          <a:p>
            <a:pPr>
              <a:lnSpc>
                <a:spcPct val="90000"/>
              </a:lnSpc>
              <a:spcBef>
                <a:spcPts val="1001"/>
              </a:spcBef>
              <a:tabLst>
                <a:tab algn="l" pos="0"/>
              </a:tabLst>
            </a:pPr>
            <a:endParaRPr b="0" lang="en-US" sz="2000" spc="-1" strike="noStrike">
              <a:solidFill>
                <a:srgbClr val="ff0000"/>
              </a:solidFill>
              <a:latin typeface="Arial"/>
            </a:endParaRPr>
          </a:p>
        </p:txBody>
      </p:sp>
      <p:sp>
        <p:nvSpPr>
          <p:cNvPr id="254" name="CustomShape 4"/>
          <p:cNvSpPr/>
          <p:nvPr/>
        </p:nvSpPr>
        <p:spPr>
          <a:xfrm>
            <a:off x="2389320" y="2387160"/>
            <a:ext cx="2434320" cy="504000"/>
          </a:xfrm>
          <a:prstGeom prst="rect">
            <a:avLst/>
          </a:prstGeom>
          <a:noFill/>
          <a:ln>
            <a:solidFill>
              <a:srgbClr val="00b0f0"/>
            </a:solidFill>
          </a:ln>
        </p:spPr>
        <p:style>
          <a:lnRef idx="2">
            <a:schemeClr val="accent6"/>
          </a:lnRef>
          <a:fillRef idx="1">
            <a:schemeClr val="lt1"/>
          </a:fillRef>
          <a:effectRef idx="0">
            <a:schemeClr val="accent6"/>
          </a:effectRef>
          <a:fontRef idx="minor"/>
        </p:style>
      </p:sp>
      <p:sp>
        <p:nvSpPr>
          <p:cNvPr id="255" name="CustomShape 5"/>
          <p:cNvSpPr/>
          <p:nvPr/>
        </p:nvSpPr>
        <p:spPr>
          <a:xfrm>
            <a:off x="351000" y="783360"/>
            <a:ext cx="9043920" cy="364320"/>
          </a:xfrm>
          <a:prstGeom prst="rect">
            <a:avLst/>
          </a:prstGeom>
          <a:noFill/>
          <a:ln>
            <a:noFill/>
          </a:ln>
        </p:spPr>
        <p:style>
          <a:lnRef idx="0"/>
          <a:fillRef idx="0"/>
          <a:effectRef idx="0"/>
          <a:fontRef idx="minor"/>
        </p:style>
        <p:txBody>
          <a:bodyPr lIns="90000" rIns="90000" tIns="45000" bIns="45000">
            <a:spAutoFit/>
          </a:bodyPr>
          <a:p>
            <a:pPr marL="343080" indent="-342360" algn="just">
              <a:lnSpc>
                <a:spcPct val="90000"/>
              </a:lnSpc>
              <a:buClr>
                <a:srgbClr val="1f497d"/>
              </a:buClr>
              <a:buFont typeface="Wingdings" charset="2"/>
              <a:buChar char=""/>
            </a:pPr>
            <a:r>
              <a:rPr b="0" lang="fr-FR" sz="2000" spc="-1" strike="noStrike">
                <a:solidFill>
                  <a:srgbClr val="000000"/>
                </a:solidFill>
                <a:latin typeface="Arial"/>
                <a:ea typeface="DejaVu Sans"/>
              </a:rPr>
              <a:t>Valeurs par défaut uniquement pour les derniers arguments</a:t>
            </a:r>
            <a:endParaRPr b="0" lang="en-US" sz="2000" spc="-1" strike="noStrike">
              <a:solidFill>
                <a:srgbClr val="ff0000"/>
              </a:solidFill>
              <a:latin typeface="Arial"/>
            </a:endParaRPr>
          </a:p>
        </p:txBody>
      </p:sp>
      <p:sp>
        <p:nvSpPr>
          <p:cNvPr id="256" name="CustomShape 6"/>
          <p:cNvSpPr/>
          <p:nvPr/>
        </p:nvSpPr>
        <p:spPr>
          <a:xfrm>
            <a:off x="768240" y="6461640"/>
            <a:ext cx="9432000" cy="46692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000" spc="-1" strike="noStrike">
                <a:solidFill>
                  <a:srgbClr val="000000"/>
                </a:solidFill>
                <a:latin typeface="Arial"/>
                <a:ea typeface="DejaVu Sans"/>
              </a:rPr>
              <a:t>Cet exemple affichera rien</a:t>
            </a:r>
            <a:r>
              <a:rPr b="1" lang="en-US" sz="2000" spc="-1" strike="noStrike">
                <a:solidFill>
                  <a:srgbClr val="c00000"/>
                </a:solidFill>
                <a:latin typeface="Lucida Console"/>
                <a:ea typeface="DejaVu Sans"/>
              </a:rPr>
              <a:t>.</a:t>
            </a:r>
            <a:endParaRPr b="0" lang="en-US" sz="2000" spc="-1" strike="noStrike">
              <a:solidFill>
                <a:srgbClr val="ff0000"/>
              </a:solidFill>
              <a:latin typeface="Arial"/>
            </a:endParaRPr>
          </a:p>
          <a:p>
            <a:pPr algn="just">
              <a:lnSpc>
                <a:spcPct val="90000"/>
              </a:lnSpc>
              <a:spcBef>
                <a:spcPts val="499"/>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 la portée des variables </a:t>
            </a:r>
            <a:endParaRPr b="0" lang="en-US" sz="3600" spc="-1" strike="noStrike">
              <a:solidFill>
                <a:srgbClr val="ff0000"/>
              </a:solidFill>
              <a:latin typeface="Arial"/>
            </a:endParaRPr>
          </a:p>
        </p:txBody>
      </p:sp>
      <p:sp>
        <p:nvSpPr>
          <p:cNvPr id="258" name="CustomShape 2"/>
          <p:cNvSpPr/>
          <p:nvPr/>
        </p:nvSpPr>
        <p:spPr>
          <a:xfrm>
            <a:off x="351000" y="783360"/>
            <a:ext cx="9043920" cy="912960"/>
          </a:xfrm>
          <a:prstGeom prst="rect">
            <a:avLst/>
          </a:prstGeom>
          <a:noFill/>
          <a:ln>
            <a:noFill/>
          </a:ln>
        </p:spPr>
        <p:style>
          <a:lnRef idx="0"/>
          <a:fillRef idx="0"/>
          <a:effectRef idx="0"/>
          <a:fontRef idx="minor"/>
        </p:style>
        <p:txBody>
          <a:bodyPr lIns="90000" rIns="90000" tIns="45000" bIns="45000">
            <a:spAutoFit/>
          </a:bodyPr>
          <a:p>
            <a:pPr marL="343080" indent="-342360" algn="just">
              <a:lnSpc>
                <a:spcPct val="90000"/>
              </a:lnSpc>
              <a:buClr>
                <a:srgbClr val="1f497d"/>
              </a:buClr>
              <a:buFont typeface="Wingdings" charset="2"/>
              <a:buChar char=""/>
            </a:pPr>
            <a:r>
              <a:rPr b="0" lang="fr-FR" sz="2000" spc="-1" strike="noStrike">
                <a:solidFill>
                  <a:srgbClr val="000000"/>
                </a:solidFill>
                <a:latin typeface="Arial"/>
                <a:ea typeface="DejaVu Sans"/>
              </a:rPr>
              <a:t>On peut modifier la portée des variables locales à une fonction.</a:t>
            </a:r>
            <a:endParaRPr b="0" lang="en-US" sz="2000" spc="-1" strike="noStrike">
              <a:solidFill>
                <a:srgbClr val="ff0000"/>
              </a:solidFill>
              <a:latin typeface="Arial"/>
            </a:endParaRPr>
          </a:p>
          <a:p>
            <a:pPr marL="343080" indent="-342360" algn="just">
              <a:lnSpc>
                <a:spcPct val="90000"/>
              </a:lnSpc>
              <a:buClr>
                <a:srgbClr val="1f497d"/>
              </a:buClr>
              <a:buFont typeface="Wingdings" charset="2"/>
              <a:buChar char=""/>
            </a:pPr>
            <a:r>
              <a:rPr b="0" lang="fr-FR" sz="2000" spc="-1" strike="noStrike">
                <a:solidFill>
                  <a:srgbClr val="000000"/>
                </a:solidFill>
                <a:latin typeface="Arial"/>
                <a:ea typeface="DejaVu Sans"/>
              </a:rPr>
              <a:t>global permet de travailler sur une variable de portée globale au programme. </a:t>
            </a:r>
            <a:endParaRPr b="0" lang="en-US" sz="2000" spc="-1" strike="noStrike">
              <a:solidFill>
                <a:srgbClr val="ff0000"/>
              </a:solidFill>
              <a:latin typeface="Arial"/>
            </a:endParaRPr>
          </a:p>
        </p:txBody>
      </p:sp>
      <p:sp>
        <p:nvSpPr>
          <p:cNvPr id="259" name="CustomShape 3"/>
          <p:cNvSpPr/>
          <p:nvPr/>
        </p:nvSpPr>
        <p:spPr>
          <a:xfrm>
            <a:off x="351000" y="2398680"/>
            <a:ext cx="4256640" cy="3575520"/>
          </a:xfrm>
          <a:prstGeom prst="rect">
            <a:avLst/>
          </a:prstGeom>
          <a:noFill/>
          <a:ln>
            <a:noFill/>
          </a:ln>
        </p:spPr>
        <p:style>
          <a:lnRef idx="0"/>
          <a:fillRef idx="0"/>
          <a:effectRef idx="0"/>
          <a:fontRef idx="minor"/>
        </p:style>
        <p:txBody>
          <a:bodyPr lIns="90000" rIns="90000" tIns="45000" bIns="45000">
            <a:spAutoFit/>
          </a:bodyPr>
          <a:p>
            <a:pPr>
              <a:lnSpc>
                <a:spcPct val="90000"/>
              </a:lnSpc>
              <a:spcBef>
                <a:spcPts val="1001"/>
              </a:spcBef>
            </a:pPr>
            <a:r>
              <a:rPr b="1" lang="fr-FR" sz="2000" spc="-1" strike="noStrike">
                <a:solidFill>
                  <a:srgbClr val="000000"/>
                </a:solidFill>
                <a:latin typeface="Lucida Console"/>
                <a:ea typeface="DejaVu Sans"/>
              </a:rPr>
              <a:t>Example 1:</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$a = 5;</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echo $a."&lt;br&gt;";</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function tata(){</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    </a:t>
            </a:r>
            <a:r>
              <a:rPr b="1" lang="fr-FR" sz="2000" spc="-1" strike="noStrike">
                <a:solidFill>
                  <a:srgbClr val="f79646"/>
                </a:solidFill>
                <a:latin typeface="Lucida Console"/>
                <a:ea typeface="DejaVu Sans"/>
              </a:rPr>
              <a:t>$a=10;</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	</a:t>
            </a:r>
            <a:r>
              <a:rPr b="1" lang="fr-FR" sz="2000" spc="-1" strike="noStrike">
                <a:solidFill>
                  <a:srgbClr val="f79646"/>
                </a:solidFill>
                <a:latin typeface="Lucida Console"/>
                <a:ea typeface="DejaVu Sans"/>
              </a:rPr>
              <a:t>echo $a."&lt;br&gt;";</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tata();</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echo $a;</a:t>
            </a:r>
            <a:endParaRPr b="0" lang="en-US" sz="2000" spc="-1" strike="noStrike">
              <a:solidFill>
                <a:srgbClr val="ff0000"/>
              </a:solidFill>
              <a:latin typeface="Arial"/>
            </a:endParaRPr>
          </a:p>
        </p:txBody>
      </p:sp>
      <p:pic>
        <p:nvPicPr>
          <p:cNvPr id="260" name="Picture 14_1" descr=""/>
          <p:cNvPicPr/>
          <p:nvPr/>
        </p:nvPicPr>
        <p:blipFill>
          <a:blip r:embed="rId1"/>
          <a:stretch/>
        </p:blipFill>
        <p:spPr>
          <a:xfrm>
            <a:off x="2448000" y="4961520"/>
            <a:ext cx="822960" cy="1273680"/>
          </a:xfrm>
          <a:prstGeom prst="rect">
            <a:avLst/>
          </a:prstGeom>
          <a:ln>
            <a:noFill/>
          </a:ln>
          <a:effectLst>
            <a:softEdge rad="112500"/>
          </a:effectLst>
        </p:spPr>
      </p:pic>
      <p:sp>
        <p:nvSpPr>
          <p:cNvPr id="261" name="CustomShape 4"/>
          <p:cNvSpPr/>
          <p:nvPr/>
        </p:nvSpPr>
        <p:spPr>
          <a:xfrm>
            <a:off x="5472360" y="2398680"/>
            <a:ext cx="4256640" cy="4031640"/>
          </a:xfrm>
          <a:prstGeom prst="rect">
            <a:avLst/>
          </a:prstGeom>
          <a:noFill/>
          <a:ln>
            <a:noFill/>
          </a:ln>
        </p:spPr>
        <p:style>
          <a:lnRef idx="0"/>
          <a:fillRef idx="0"/>
          <a:effectRef idx="0"/>
          <a:fontRef idx="minor"/>
        </p:style>
        <p:txBody>
          <a:bodyPr lIns="90000" rIns="90000" tIns="45000" bIns="45000">
            <a:spAutoFit/>
          </a:bodyPr>
          <a:p>
            <a:pPr>
              <a:lnSpc>
                <a:spcPct val="90000"/>
              </a:lnSpc>
              <a:spcBef>
                <a:spcPts val="1001"/>
              </a:spcBef>
            </a:pPr>
            <a:r>
              <a:rPr b="1" lang="fr-FR" sz="2000" spc="-1" strike="noStrike">
                <a:solidFill>
                  <a:srgbClr val="000000"/>
                </a:solidFill>
                <a:latin typeface="Lucida Console"/>
                <a:ea typeface="DejaVu Sans"/>
              </a:rPr>
              <a:t>Example 2:</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$a = 5;</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echo $a."&lt;br&gt;";</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function tata(){</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    </a:t>
            </a:r>
            <a:r>
              <a:rPr b="1" lang="fr-FR" sz="2400" spc="-1" strike="noStrike">
                <a:solidFill>
                  <a:srgbClr val="558ed5"/>
                </a:solidFill>
                <a:latin typeface="Lucida Console"/>
                <a:ea typeface="DejaVu Sans"/>
              </a:rPr>
              <a:t>global</a:t>
            </a:r>
            <a:r>
              <a:rPr b="1" lang="fr-FR" sz="2000" spc="-1" strike="noStrike">
                <a:solidFill>
                  <a:srgbClr val="558ed5"/>
                </a:solidFill>
                <a:latin typeface="Lucida Console"/>
                <a:ea typeface="DejaVu Sans"/>
              </a:rPr>
              <a:t> $a;</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    </a:t>
            </a:r>
            <a:r>
              <a:rPr b="1" lang="fr-FR" sz="2000" spc="-1" strike="noStrike">
                <a:solidFill>
                  <a:srgbClr val="f79646"/>
                </a:solidFill>
                <a:latin typeface="Lucida Console"/>
                <a:ea typeface="DejaVu Sans"/>
              </a:rPr>
              <a:t>$a=10;</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	</a:t>
            </a:r>
            <a:r>
              <a:rPr b="1" lang="fr-FR" sz="2000" spc="-1" strike="noStrike">
                <a:solidFill>
                  <a:srgbClr val="f79646"/>
                </a:solidFill>
                <a:latin typeface="Lucida Console"/>
                <a:ea typeface="DejaVu Sans"/>
              </a:rPr>
              <a:t>echo $a."&lt;br&gt;";</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tata();</a:t>
            </a:r>
            <a:endParaRPr b="0" lang="en-US" sz="2000" spc="-1" strike="noStrike">
              <a:solidFill>
                <a:srgbClr val="ff0000"/>
              </a:solidFill>
              <a:latin typeface="Arial"/>
            </a:endParaRPr>
          </a:p>
          <a:p>
            <a:pPr>
              <a:lnSpc>
                <a:spcPct val="90000"/>
              </a:lnSpc>
              <a:spcBef>
                <a:spcPts val="1001"/>
              </a:spcBef>
            </a:pPr>
            <a:r>
              <a:rPr b="1" lang="fr-FR" sz="2000" spc="-1" strike="noStrike">
                <a:solidFill>
                  <a:srgbClr val="f79646"/>
                </a:solidFill>
                <a:latin typeface="Lucida Console"/>
                <a:ea typeface="DejaVu Sans"/>
              </a:rPr>
              <a:t>echo $a;</a:t>
            </a:r>
            <a:endParaRPr b="0" lang="en-US" sz="2000" spc="-1" strike="noStrike">
              <a:solidFill>
                <a:srgbClr val="ff0000"/>
              </a:solidFill>
              <a:latin typeface="Arial"/>
            </a:endParaRPr>
          </a:p>
        </p:txBody>
      </p:sp>
      <p:pic>
        <p:nvPicPr>
          <p:cNvPr id="262" name="Picture 17_1" descr=""/>
          <p:cNvPicPr/>
          <p:nvPr/>
        </p:nvPicPr>
        <p:blipFill>
          <a:blip r:embed="rId2"/>
          <a:stretch/>
        </p:blipFill>
        <p:spPr>
          <a:xfrm>
            <a:off x="8568720" y="5054760"/>
            <a:ext cx="757800" cy="11977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 la portée des variables </a:t>
            </a:r>
            <a:endParaRPr b="0" lang="en-US" sz="3600" spc="-1" strike="noStrike">
              <a:solidFill>
                <a:srgbClr val="ff0000"/>
              </a:solidFill>
              <a:latin typeface="Arial"/>
            </a:endParaRPr>
          </a:p>
        </p:txBody>
      </p:sp>
      <p:sp>
        <p:nvSpPr>
          <p:cNvPr id="264" name="CustomShape 2"/>
          <p:cNvSpPr/>
          <p:nvPr/>
        </p:nvSpPr>
        <p:spPr>
          <a:xfrm>
            <a:off x="351000" y="783360"/>
            <a:ext cx="9043920" cy="364320"/>
          </a:xfrm>
          <a:prstGeom prst="rect">
            <a:avLst/>
          </a:prstGeom>
          <a:noFill/>
          <a:ln>
            <a:noFill/>
          </a:ln>
        </p:spPr>
        <p:style>
          <a:lnRef idx="0"/>
          <a:fillRef idx="0"/>
          <a:effectRef idx="0"/>
          <a:fontRef idx="minor"/>
        </p:style>
        <p:txBody>
          <a:bodyPr lIns="90000" rIns="90000" tIns="45000" bIns="45000">
            <a:spAutoFit/>
          </a:bodyPr>
          <a:p>
            <a:pPr marL="343080" indent="-342360" algn="just">
              <a:lnSpc>
                <a:spcPct val="90000"/>
              </a:lnSpc>
              <a:buClr>
                <a:srgbClr val="1f497d"/>
              </a:buClr>
              <a:buFont typeface="Wingdings" charset="2"/>
              <a:buChar char=""/>
            </a:pPr>
            <a:r>
              <a:rPr b="1" lang="fr-FR" sz="2000" spc="-1" strike="noStrike">
                <a:solidFill>
                  <a:srgbClr val="c0504d"/>
                </a:solidFill>
                <a:latin typeface="Arial"/>
                <a:ea typeface="DejaVu Sans"/>
              </a:rPr>
              <a:t>static</a:t>
            </a:r>
            <a:r>
              <a:rPr b="0" lang="fr-FR" sz="2000" spc="-1" strike="noStrike">
                <a:solidFill>
                  <a:srgbClr val="000000"/>
                </a:solidFill>
                <a:latin typeface="Arial"/>
                <a:ea typeface="DejaVu Sans"/>
              </a:rPr>
              <a:t> permet de conserver la valeur d’une variable locale à une fonction</a:t>
            </a:r>
            <a:endParaRPr b="0" lang="en-US" sz="2000" spc="-1" strike="noStrike">
              <a:solidFill>
                <a:srgbClr val="ff0000"/>
              </a:solidFill>
              <a:latin typeface="Arial"/>
            </a:endParaRPr>
          </a:p>
        </p:txBody>
      </p:sp>
      <p:sp>
        <p:nvSpPr>
          <p:cNvPr id="265" name="CustomShape 3"/>
          <p:cNvSpPr/>
          <p:nvPr/>
        </p:nvSpPr>
        <p:spPr>
          <a:xfrm>
            <a:off x="2232000" y="1403640"/>
            <a:ext cx="4256640" cy="3575520"/>
          </a:xfrm>
          <a:prstGeom prst="rect">
            <a:avLst/>
          </a:prstGeom>
          <a:noFill/>
          <a:ln>
            <a:noFill/>
          </a:ln>
        </p:spPr>
        <p:style>
          <a:lnRef idx="0"/>
          <a:fillRef idx="0"/>
          <a:effectRef idx="0"/>
          <a:fontRef idx="minor"/>
        </p:style>
        <p:txBody>
          <a:bodyPr lIns="90000" rIns="90000" tIns="45000" bIns="45000">
            <a:spAutoFit/>
          </a:bodyPr>
          <a:p>
            <a:pPr>
              <a:lnSpc>
                <a:spcPct val="90000"/>
              </a:lnSpc>
              <a:spcBef>
                <a:spcPts val="1001"/>
              </a:spcBef>
            </a:pPr>
            <a:r>
              <a:rPr b="1" lang="fr-FR" sz="2000" spc="-1" strike="noStrike">
                <a:solidFill>
                  <a:srgbClr val="000000"/>
                </a:solidFill>
                <a:latin typeface="Lucida Console"/>
                <a:ea typeface="DejaVu Sans"/>
              </a:rPr>
              <a:t>Example :</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function tata(){</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    </a:t>
            </a:r>
            <a:r>
              <a:rPr b="1" lang="it-IT" sz="2000" spc="-1" strike="noStrike">
                <a:solidFill>
                  <a:srgbClr val="f79646"/>
                </a:solidFill>
                <a:latin typeface="Lucida Console"/>
                <a:ea typeface="DejaVu Sans"/>
              </a:rPr>
              <a:t>static $a=0;</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    </a:t>
            </a:r>
            <a:r>
              <a:rPr b="1" lang="it-IT" sz="2000" spc="-1" strike="noStrike">
                <a:solidFill>
                  <a:srgbClr val="f79646"/>
                </a:solidFill>
                <a:latin typeface="Lucida Console"/>
                <a:ea typeface="DejaVu Sans"/>
              </a:rPr>
              <a:t>$a=$a+5;</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	</a:t>
            </a:r>
            <a:r>
              <a:rPr b="1" lang="it-IT" sz="2000" spc="-1" strike="noStrike">
                <a:solidFill>
                  <a:srgbClr val="f79646"/>
                </a:solidFill>
                <a:latin typeface="Lucida Console"/>
                <a:ea typeface="DejaVu Sans"/>
              </a:rPr>
              <a:t>echo $a."&lt;br&gt;";</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tata();//5</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tata();//10</a:t>
            </a:r>
            <a:endParaRPr b="0" lang="en-US" sz="2000" spc="-1" strike="noStrike">
              <a:solidFill>
                <a:srgbClr val="ff0000"/>
              </a:solidFill>
              <a:latin typeface="Arial"/>
            </a:endParaRPr>
          </a:p>
          <a:p>
            <a:pPr>
              <a:lnSpc>
                <a:spcPct val="90000"/>
              </a:lnSpc>
              <a:spcBef>
                <a:spcPts val="1001"/>
              </a:spcBef>
            </a:pPr>
            <a:r>
              <a:rPr b="1" lang="it-IT" sz="2000" spc="-1" strike="noStrike">
                <a:solidFill>
                  <a:srgbClr val="f79646"/>
                </a:solidFill>
                <a:latin typeface="Lucida Console"/>
                <a:ea typeface="DejaVu Sans"/>
              </a:rPr>
              <a:t>tata();//15</a:t>
            </a:r>
            <a:endParaRPr b="0" lang="en-US" sz="2000" spc="-1" strike="noStrike">
              <a:solidFill>
                <a:srgbClr val="ff0000"/>
              </a:solidFill>
              <a:latin typeface="Arial"/>
            </a:endParaRPr>
          </a:p>
        </p:txBody>
      </p:sp>
      <p:pic>
        <p:nvPicPr>
          <p:cNvPr id="266" name="Picture 17_0" descr=""/>
          <p:cNvPicPr/>
          <p:nvPr/>
        </p:nvPicPr>
        <p:blipFill>
          <a:blip r:embed="rId1"/>
          <a:stretch/>
        </p:blipFill>
        <p:spPr>
          <a:xfrm>
            <a:off x="8568720" y="5054760"/>
            <a:ext cx="757800" cy="119772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Fonctions:Mathématiques </a:t>
            </a:r>
            <a:endParaRPr b="0" lang="en-US" sz="3600" spc="-1" strike="noStrike">
              <a:solidFill>
                <a:srgbClr val="ff0000"/>
              </a:solidFill>
              <a:latin typeface="Arial"/>
            </a:endParaRPr>
          </a:p>
        </p:txBody>
      </p:sp>
      <p:sp>
        <p:nvSpPr>
          <p:cNvPr id="268"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nSpc>
                <a:spcPct val="90000"/>
              </a:lnSpc>
              <a:spcBef>
                <a:spcPts val="1001"/>
              </a:spcBef>
              <a:buClr>
                <a:srgbClr val="000000"/>
              </a:buClr>
              <a:buFont typeface="Arial"/>
              <a:buChar char="•"/>
            </a:pPr>
            <a:r>
              <a:rPr b="0" lang="fr-FR" sz="2800" spc="-1" strike="noStrike">
                <a:solidFill>
                  <a:srgbClr val="000000"/>
                </a:solidFill>
                <a:latin typeface="Arial"/>
                <a:ea typeface="DejaVu Sans"/>
              </a:rPr>
              <a:t>Quelques fonctions:</a:t>
            </a:r>
            <a:endParaRPr b="0" lang="en-US" sz="28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abs($x)</a:t>
            </a:r>
            <a:r>
              <a:rPr b="0" lang="fr-FR" sz="2400" spc="-1" strike="noStrike">
                <a:solidFill>
                  <a:srgbClr val="000000"/>
                </a:solidFill>
                <a:latin typeface="Arial"/>
                <a:ea typeface="DejaVu Sans"/>
              </a:rPr>
              <a:t> : valeur absolue</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ceil($x)</a:t>
            </a:r>
            <a:r>
              <a:rPr b="0" lang="fr-FR" sz="2400" spc="-1" strike="noStrike">
                <a:solidFill>
                  <a:srgbClr val="000000"/>
                </a:solidFill>
                <a:latin typeface="Arial"/>
                <a:ea typeface="DejaVu Sans"/>
              </a:rPr>
              <a:t> : arrondi supérieur</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floor($x)</a:t>
            </a:r>
            <a:r>
              <a:rPr b="0" lang="fr-FR" sz="2400" spc="-1" strike="noStrike">
                <a:solidFill>
                  <a:srgbClr val="000000"/>
                </a:solidFill>
                <a:latin typeface="Arial"/>
                <a:ea typeface="DejaVu Sans"/>
              </a:rPr>
              <a:t> : arrondi inférieur</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pow($x,$y)</a:t>
            </a:r>
            <a:r>
              <a:rPr b="0" lang="fr-FR" sz="2400" spc="-1" strike="noStrike">
                <a:solidFill>
                  <a:srgbClr val="000000"/>
                </a:solidFill>
                <a:latin typeface="Arial"/>
                <a:ea typeface="DejaVu Sans"/>
              </a:rPr>
              <a:t> : x exposant y</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round($x,$i)</a:t>
            </a:r>
            <a:r>
              <a:rPr b="0" lang="fr-FR" sz="2400" spc="-1" strike="noStrike">
                <a:solidFill>
                  <a:srgbClr val="000000"/>
                </a:solidFill>
                <a:latin typeface="Arial"/>
                <a:ea typeface="DejaVu Sans"/>
              </a:rPr>
              <a:t> : arrondi de x à la ième décimale</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max($a, $b, $c …)</a:t>
            </a:r>
            <a:r>
              <a:rPr b="0" lang="fr-FR" sz="2400" spc="-1" strike="noStrike">
                <a:solidFill>
                  <a:srgbClr val="000000"/>
                </a:solidFill>
                <a:latin typeface="Arial"/>
                <a:ea typeface="DejaVu Sans"/>
              </a:rPr>
              <a:t> : retourne l’argument de valeur maximum</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pi()</a:t>
            </a:r>
            <a:r>
              <a:rPr b="0" lang="fr-FR" sz="2400" spc="-1" strike="noStrike">
                <a:solidFill>
                  <a:srgbClr val="000000"/>
                </a:solidFill>
                <a:latin typeface="Arial"/>
                <a:ea typeface="DejaVu Sans"/>
              </a:rPr>
              <a:t> : retourne la valeur de Pi</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cos</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sin</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tan</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exp</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log</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min</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pi</a:t>
            </a:r>
            <a:r>
              <a:rPr b="0" lang="fr-FR" sz="2400" spc="-1" strike="noStrike">
                <a:solidFill>
                  <a:srgbClr val="000000"/>
                </a:solidFill>
                <a:latin typeface="Arial"/>
                <a:ea typeface="DejaVu Sans"/>
              </a:rPr>
              <a:t>, </a:t>
            </a:r>
            <a:r>
              <a:rPr b="1" lang="fr-FR" sz="2400" spc="-1" strike="noStrike">
                <a:solidFill>
                  <a:srgbClr val="000000"/>
                </a:solidFill>
                <a:latin typeface="Arial"/>
                <a:ea typeface="DejaVu Sans"/>
              </a:rPr>
              <a:t>sqrt</a:t>
            </a:r>
            <a:r>
              <a:rPr b="0" lang="fr-FR" sz="2400" spc="-1" strike="noStrike">
                <a:solidFill>
                  <a:srgbClr val="000000"/>
                </a:solidFill>
                <a:latin typeface="Arial"/>
                <a:ea typeface="DejaVu Sans"/>
              </a:rPr>
              <a:t>…</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rand([$x[,$y])</a:t>
            </a:r>
            <a:r>
              <a:rPr b="0" lang="fr-FR" sz="2400" spc="-1" strike="noStrike">
                <a:solidFill>
                  <a:srgbClr val="000000"/>
                </a:solidFill>
                <a:latin typeface="Arial"/>
                <a:ea typeface="DejaVu Sans"/>
              </a:rPr>
              <a:t> : valeur entière aléatoire entre 0 et RAND_MAX si x et y ne sont pas définis, entre x et RAND_MAX si seul x est défini, entre x et y si ces deux paramètres sont définis.</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srand()</a:t>
            </a:r>
            <a:r>
              <a:rPr b="0" lang="fr-FR" sz="2400" spc="-1" strike="noStrike">
                <a:solidFill>
                  <a:srgbClr val="000000"/>
                </a:solidFill>
                <a:latin typeface="Arial"/>
                <a:ea typeface="DejaVu Sans"/>
              </a:rPr>
              <a:t> : initialisation du générateur aléatoire</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getrandmax()</a:t>
            </a:r>
            <a:r>
              <a:rPr b="0" lang="fr-FR" sz="2400" spc="-1" strike="noStrike">
                <a:solidFill>
                  <a:srgbClr val="000000"/>
                </a:solidFill>
                <a:latin typeface="Arial"/>
                <a:ea typeface="DejaVu Sans"/>
              </a:rPr>
              <a:t> : retourne la valeur du plus grand entier pouvant être généré</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Fonctions:Mathématiques </a:t>
            </a:r>
            <a:endParaRPr b="0" lang="en-US" sz="3600" spc="-1" strike="noStrike">
              <a:solidFill>
                <a:srgbClr val="ff0000"/>
              </a:solidFill>
              <a:latin typeface="Arial"/>
            </a:endParaRPr>
          </a:p>
        </p:txBody>
      </p:sp>
      <p:graphicFrame>
        <p:nvGraphicFramePr>
          <p:cNvPr id="270" name="Table 2"/>
          <p:cNvGraphicFramePr/>
          <p:nvPr/>
        </p:nvGraphicFramePr>
        <p:xfrm>
          <a:off x="395640" y="971640"/>
          <a:ext cx="9659160" cy="7963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Exemple 1</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356400">
                <a:tc>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271" name="CustomShape 3"/>
          <p:cNvSpPr/>
          <p:nvPr/>
        </p:nvSpPr>
        <p:spPr>
          <a:xfrm>
            <a:off x="395640" y="1386720"/>
            <a:ext cx="9658800" cy="594216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2400" spc="-1" strike="noStrike">
                <a:solidFill>
                  <a:srgbClr val="ff0000"/>
                </a:solidFill>
                <a:latin typeface="Courier New"/>
                <a:ea typeface="DejaVu Sans"/>
              </a:rPr>
              <a:t>&lt;?php</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80"/>
                </a:solidFill>
                <a:latin typeface="Courier New"/>
                <a:ea typeface="DejaVu Sans"/>
              </a:rPr>
              <a:t>$var</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35.78910897</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80"/>
                </a:solidFill>
                <a:latin typeface="Courier New"/>
                <a:ea typeface="DejaVu Sans"/>
              </a:rPr>
              <a:t>$x</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10</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0080"/>
                </a:solidFill>
                <a:latin typeface="Courier New"/>
                <a:ea typeface="DejaVu Sans"/>
              </a:rPr>
              <a:t>$y</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20</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0080"/>
                </a:solidFill>
                <a:latin typeface="Courier New"/>
                <a:ea typeface="DejaVu Sans"/>
              </a:rPr>
              <a:t>$z</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10</a:t>
            </a:r>
            <a:r>
              <a:rPr b="1"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floor</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1.9</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 1</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ceil</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1.9</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 2</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ceil</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1.3</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 2</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round</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1.9</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8000"/>
                </a:solidFill>
                <a:latin typeface="Courier New"/>
                <a:ea typeface="DejaVu Sans"/>
              </a:rPr>
              <a:t>// 2</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floor</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$var</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8000"/>
                </a:solidFill>
                <a:latin typeface="Courier New"/>
                <a:ea typeface="DejaVu Sans"/>
              </a:rPr>
              <a:t>//35</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ceil</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$var</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 36</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round</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$var</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1</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8000"/>
                </a:solidFill>
                <a:latin typeface="Courier New"/>
                <a:ea typeface="DejaVu Sans"/>
              </a:rPr>
              <a:t>//35.8</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round</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$var</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2</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8000"/>
                </a:solidFill>
                <a:latin typeface="Courier New"/>
                <a:ea typeface="DejaVu Sans"/>
              </a:rPr>
              <a:t>//35.79</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max</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$x</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$y</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$z</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//20</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min</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$x</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$y</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$z</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//10</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abs</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$x</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//10</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abs</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$x</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"&lt;br&gt;"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8000"/>
                </a:solidFill>
                <a:latin typeface="Courier New"/>
                <a:ea typeface="DejaVu Sans"/>
              </a:rPr>
              <a:t>//10</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ff0000"/>
                </a:solidFill>
                <a:latin typeface="Courier New"/>
                <a:ea typeface="DejaVu Sans"/>
              </a:rPr>
              <a:t>?&gt;</a:t>
            </a:r>
            <a:endParaRPr b="0" lang="en-US" sz="2400" spc="-1" strike="noStrike">
              <a:solidFill>
                <a:srgbClr val="ff0000"/>
              </a:solidFill>
              <a:latin typeface="Arial"/>
            </a:endParaRPr>
          </a:p>
        </p:txBody>
      </p:sp>
      <p:sp>
        <p:nvSpPr>
          <p:cNvPr id="272" name="CustomShape 4"/>
          <p:cNvSpPr/>
          <p:nvPr/>
        </p:nvSpPr>
        <p:spPr>
          <a:xfrm>
            <a:off x="8227080" y="1405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Fonctions:Mathématiques </a:t>
            </a:r>
            <a:endParaRPr b="0" lang="en-US" sz="3600" spc="-1" strike="noStrike">
              <a:solidFill>
                <a:srgbClr val="ff0000"/>
              </a:solidFill>
              <a:latin typeface="Arial"/>
            </a:endParaRPr>
          </a:p>
        </p:txBody>
      </p:sp>
      <p:graphicFrame>
        <p:nvGraphicFramePr>
          <p:cNvPr id="274" name="Table 2"/>
          <p:cNvGraphicFramePr/>
          <p:nvPr/>
        </p:nvGraphicFramePr>
        <p:xfrm>
          <a:off x="395640" y="971640"/>
          <a:ext cx="9659160" cy="7963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Exemple 2</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356400">
                <a:tc>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275" name="CustomShape 3"/>
          <p:cNvSpPr/>
          <p:nvPr/>
        </p:nvSpPr>
        <p:spPr>
          <a:xfrm>
            <a:off x="395640" y="1386720"/>
            <a:ext cx="9658800" cy="161460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0" lang="en-US" sz="2000" spc="-1" strike="noStrike">
                <a:solidFill>
                  <a:srgbClr val="ff0000"/>
                </a:solidFill>
                <a:latin typeface="Courier New"/>
                <a:ea typeface="DejaVu Sans"/>
              </a:rPr>
              <a:t>&lt;?php</a:t>
            </a:r>
            <a:r>
              <a:rPr b="0" lang="en-US"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en-US" sz="2000" spc="-1" strike="noStrike">
                <a:solidFill>
                  <a:srgbClr val="0000ff"/>
                </a:solidFill>
                <a:latin typeface="Courier New"/>
                <a:ea typeface="DejaVu Sans"/>
              </a:rPr>
              <a:t>echo</a:t>
            </a:r>
            <a:r>
              <a:rPr b="1" lang="en-US" sz="2000" spc="-1" strike="noStrike">
                <a:solidFill>
                  <a:srgbClr val="8000ff"/>
                </a:solidFill>
                <a:latin typeface="Courier New"/>
                <a:ea typeface="DejaVu Sans"/>
              </a:rPr>
              <a:t> </a:t>
            </a:r>
            <a:r>
              <a:rPr b="1" lang="en-US" sz="2000" spc="-1" strike="noStrike">
                <a:solidFill>
                  <a:srgbClr val="0000ff"/>
                </a:solidFill>
                <a:latin typeface="Courier New"/>
                <a:ea typeface="DejaVu Sans"/>
              </a:rPr>
              <a:t>rand</a:t>
            </a:r>
            <a:r>
              <a:rPr b="0" lang="en-US" sz="2000" spc="-1" strike="noStrike">
                <a:solidFill>
                  <a:srgbClr val="8000ff"/>
                </a:solidFill>
                <a:latin typeface="Courier New"/>
                <a:ea typeface="DejaVu Sans"/>
              </a:rPr>
              <a:t>()</a:t>
            </a:r>
            <a:r>
              <a:rPr b="0" lang="en-US" sz="2000" spc="-1" strike="noStrike">
                <a:solidFill>
                  <a:srgbClr val="000000"/>
                </a:solidFill>
                <a:latin typeface="Courier New"/>
                <a:ea typeface="DejaVu Sans"/>
              </a:rPr>
              <a:t> </a:t>
            </a:r>
            <a:r>
              <a:rPr b="0" lang="en-US" sz="2000" spc="-1" strike="noStrike">
                <a:solidFill>
                  <a:srgbClr val="8000ff"/>
                </a:solidFill>
                <a:latin typeface="Courier New"/>
                <a:ea typeface="DejaVu Sans"/>
              </a:rPr>
              <a:t>.</a:t>
            </a:r>
            <a:r>
              <a:rPr b="0" lang="en-US" sz="2000" spc="-1" strike="noStrike">
                <a:solidFill>
                  <a:srgbClr val="000000"/>
                </a:solidFill>
                <a:latin typeface="Courier New"/>
                <a:ea typeface="DejaVu Sans"/>
              </a:rPr>
              <a:t> </a:t>
            </a:r>
            <a:r>
              <a:rPr b="0" lang="en-US" sz="2000" spc="-1" strike="noStrike">
                <a:solidFill>
                  <a:srgbClr val="808080"/>
                </a:solidFill>
                <a:latin typeface="Courier New"/>
                <a:ea typeface="DejaVu Sans"/>
              </a:rPr>
              <a:t>"&lt;br&gt;"</a:t>
            </a:r>
            <a:r>
              <a:rPr b="0" lang="en-US" sz="2000" spc="-1" strike="noStrike">
                <a:solidFill>
                  <a:srgbClr val="8000ff"/>
                </a:solidFill>
                <a:latin typeface="Courier New"/>
                <a:ea typeface="DejaVu Sans"/>
              </a:rPr>
              <a:t>;</a:t>
            </a:r>
            <a:r>
              <a:rPr b="0" lang="en-US"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en-US" sz="2000" spc="-1" strike="noStrike">
                <a:solidFill>
                  <a:srgbClr val="0000ff"/>
                </a:solidFill>
                <a:latin typeface="Courier New"/>
                <a:ea typeface="DejaVu Sans"/>
              </a:rPr>
              <a:t>Echo</a:t>
            </a:r>
            <a:r>
              <a:rPr b="1" lang="en-US" sz="2000" spc="-1" strike="noStrike">
                <a:solidFill>
                  <a:srgbClr val="8000ff"/>
                </a:solidFill>
                <a:latin typeface="Courier New"/>
                <a:ea typeface="DejaVu Sans"/>
              </a:rPr>
              <a:t> </a:t>
            </a:r>
            <a:r>
              <a:rPr b="1" lang="en-US" sz="2000" spc="-1" strike="noStrike">
                <a:solidFill>
                  <a:srgbClr val="0000ff"/>
                </a:solidFill>
                <a:latin typeface="Courier New"/>
                <a:ea typeface="DejaVu Sans"/>
              </a:rPr>
              <a:t>rand</a:t>
            </a:r>
            <a:r>
              <a:rPr b="0" lang="en-US" sz="2000" spc="-1" strike="noStrike">
                <a:solidFill>
                  <a:srgbClr val="8000ff"/>
                </a:solidFill>
                <a:latin typeface="Courier New"/>
                <a:ea typeface="DejaVu Sans"/>
              </a:rPr>
              <a:t>(</a:t>
            </a:r>
            <a:r>
              <a:rPr b="0" lang="en-US" sz="2000" spc="-1" strike="noStrike">
                <a:solidFill>
                  <a:srgbClr val="ff8000"/>
                </a:solidFill>
                <a:latin typeface="Courier New"/>
                <a:ea typeface="DejaVu Sans"/>
              </a:rPr>
              <a:t>10</a:t>
            </a:r>
            <a:r>
              <a:rPr b="0" lang="en-US" sz="2000" spc="-1" strike="noStrike">
                <a:solidFill>
                  <a:srgbClr val="8000ff"/>
                </a:solidFill>
                <a:latin typeface="Courier New"/>
                <a:ea typeface="DejaVu Sans"/>
              </a:rPr>
              <a:t>,</a:t>
            </a:r>
            <a:r>
              <a:rPr b="0" lang="en-US" sz="2000" spc="-1" strike="noStrike">
                <a:solidFill>
                  <a:srgbClr val="ff8000"/>
                </a:solidFill>
                <a:latin typeface="Courier New"/>
                <a:ea typeface="DejaVu Sans"/>
              </a:rPr>
              <a:t>50</a:t>
            </a:r>
            <a:r>
              <a:rPr b="0" lang="en-US" sz="2000" spc="-1" strike="noStrike">
                <a:solidFill>
                  <a:srgbClr val="8000ff"/>
                </a:solidFill>
                <a:latin typeface="Courier New"/>
                <a:ea typeface="DejaVu Sans"/>
              </a:rPr>
              <a:t>).</a:t>
            </a:r>
            <a:r>
              <a:rPr b="0" lang="en-US" sz="2000" spc="-1" strike="noStrike">
                <a:solidFill>
                  <a:srgbClr val="808080"/>
                </a:solidFill>
                <a:latin typeface="Courier New"/>
                <a:ea typeface="DejaVu Sans"/>
              </a:rPr>
              <a:t>"&lt;br&gt;"</a:t>
            </a:r>
            <a:r>
              <a:rPr b="0" lang="en-US" sz="2000" spc="-1" strike="noStrike">
                <a:solidFill>
                  <a:srgbClr val="8000ff"/>
                </a:solidFill>
                <a:latin typeface="Courier New"/>
                <a:ea typeface="DejaVu Sans"/>
              </a:rPr>
              <a:t>);</a:t>
            </a:r>
            <a:r>
              <a:rPr b="0" lang="en-US"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en-US" sz="2000" spc="-1" strike="noStrike">
                <a:solidFill>
                  <a:srgbClr val="0000ff"/>
                </a:solidFill>
                <a:latin typeface="Courier New"/>
                <a:ea typeface="DejaVu Sans"/>
              </a:rPr>
              <a:t>echo</a:t>
            </a:r>
            <a:r>
              <a:rPr b="0" lang="en-US" sz="2000" spc="-1" strike="noStrike">
                <a:solidFill>
                  <a:srgbClr val="000000"/>
                </a:solidFill>
                <a:latin typeface="Courier New"/>
                <a:ea typeface="DejaVu Sans"/>
              </a:rPr>
              <a:t> </a:t>
            </a:r>
            <a:r>
              <a:rPr b="1" lang="en-US" sz="2000" spc="-1" strike="noStrike">
                <a:solidFill>
                  <a:srgbClr val="0000ff"/>
                </a:solidFill>
                <a:latin typeface="Courier New"/>
                <a:ea typeface="DejaVu Sans"/>
              </a:rPr>
              <a:t>getrandmax</a:t>
            </a:r>
            <a:r>
              <a:rPr b="0" lang="en-US" sz="2000" spc="-1" strike="noStrike">
                <a:solidFill>
                  <a:srgbClr val="8000ff"/>
                </a:solidFill>
                <a:latin typeface="Courier New"/>
                <a:ea typeface="DejaVu Sans"/>
              </a:rPr>
              <a:t>();</a:t>
            </a:r>
            <a:r>
              <a:rPr b="0" lang="en-US" sz="2000" spc="-1" strike="noStrike">
                <a:solidFill>
                  <a:srgbClr val="000000"/>
                </a:solidFill>
                <a:latin typeface="Courier New"/>
                <a:ea typeface="DejaVu Sans"/>
              </a:rPr>
              <a:t> </a:t>
            </a:r>
            <a:r>
              <a:rPr b="0" lang="en-US" sz="2000" spc="-1" strike="noStrike">
                <a:solidFill>
                  <a:srgbClr val="008000"/>
                </a:solidFill>
                <a:latin typeface="Courier New"/>
                <a:ea typeface="DejaVu Sans"/>
              </a:rPr>
              <a:t>//2147483647</a:t>
            </a:r>
            <a:r>
              <a:rPr b="0" lang="en-US"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0" lang="en-US" sz="2000" spc="-1" strike="noStrike">
                <a:solidFill>
                  <a:srgbClr val="ff0000"/>
                </a:solidFill>
                <a:latin typeface="Courier New"/>
                <a:ea typeface="DejaVu Sans"/>
              </a:rPr>
              <a:t>?&gt;</a:t>
            </a:r>
            <a:endParaRPr b="0" lang="en-US" sz="2000" spc="-1" strike="noStrike">
              <a:solidFill>
                <a:srgbClr val="ff0000"/>
              </a:solidFill>
              <a:latin typeface="Arial"/>
            </a:endParaRPr>
          </a:p>
        </p:txBody>
      </p:sp>
      <p:sp>
        <p:nvSpPr>
          <p:cNvPr id="276" name="CustomShape 4"/>
          <p:cNvSpPr/>
          <p:nvPr/>
        </p:nvSpPr>
        <p:spPr>
          <a:xfrm>
            <a:off x="8227080" y="1405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Fonctions:String </a:t>
            </a:r>
            <a:endParaRPr b="0" lang="en-US" sz="3600" spc="-1" strike="noStrike">
              <a:solidFill>
                <a:srgbClr val="ff0000"/>
              </a:solidFill>
              <a:latin typeface="Arial"/>
            </a:endParaRPr>
          </a:p>
        </p:txBody>
      </p:sp>
      <p:sp>
        <p:nvSpPr>
          <p:cNvPr id="278"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fontScale="89000"/>
          </a:bodyPr>
          <a:p>
            <a:pPr marL="228600" indent="-227880">
              <a:lnSpc>
                <a:spcPct val="90000"/>
              </a:lnSpc>
              <a:spcBef>
                <a:spcPts val="1001"/>
              </a:spcBef>
              <a:buClr>
                <a:srgbClr val="000000"/>
              </a:buClr>
              <a:buFont typeface="Arial"/>
              <a:buChar char="•"/>
            </a:pPr>
            <a:r>
              <a:rPr b="0" lang="fr-FR" sz="2800" spc="-1" strike="noStrike">
                <a:solidFill>
                  <a:srgbClr val="000000"/>
                </a:solidFill>
                <a:latin typeface="Arial"/>
                <a:ea typeface="DejaVu Sans"/>
              </a:rPr>
              <a:t>Quelques fonctions:</a:t>
            </a:r>
            <a:endParaRPr b="0" lang="en-US" sz="28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strlen($str)</a:t>
            </a:r>
            <a:r>
              <a:rPr b="0" lang="fr-FR" sz="2400" spc="-1" strike="noStrike">
                <a:solidFill>
                  <a:srgbClr val="000000"/>
                </a:solidFill>
                <a:latin typeface="Arial"/>
                <a:ea typeface="DejaVu Sans"/>
              </a:rPr>
              <a:t> : retourne le nombre de caractères d’une chaîne</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strtolower($str)</a:t>
            </a:r>
            <a:r>
              <a:rPr b="0" lang="fr-FR" sz="2400" spc="-1" strike="noStrike">
                <a:solidFill>
                  <a:srgbClr val="000000"/>
                </a:solidFill>
                <a:latin typeface="Arial"/>
                <a:ea typeface="DejaVu Sans"/>
              </a:rPr>
              <a:t> : conversion en minuscules</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strtoupper($str)</a:t>
            </a:r>
            <a:r>
              <a:rPr b="0" lang="fr-FR" sz="2400" spc="-1" strike="noStrike">
                <a:solidFill>
                  <a:srgbClr val="000000"/>
                </a:solidFill>
                <a:latin typeface="Arial"/>
                <a:ea typeface="DejaVu Sans"/>
              </a:rPr>
              <a:t> : conversion en majuscules</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trim($str)</a:t>
            </a:r>
            <a:r>
              <a:rPr b="0" lang="fr-FR" sz="2400" spc="-1" strike="noStrike">
                <a:solidFill>
                  <a:srgbClr val="000000"/>
                </a:solidFill>
                <a:latin typeface="Arial"/>
                <a:ea typeface="DejaVu Sans"/>
              </a:rPr>
              <a:t> : suppression des espaces de début et de fin de chaîne.</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strrev($str)</a:t>
            </a:r>
            <a:r>
              <a:rPr b="0" lang="fr-FR" sz="2400" spc="-1" strike="noStrike">
                <a:solidFill>
                  <a:srgbClr val="000000"/>
                </a:solidFill>
                <a:latin typeface="Arial"/>
                <a:ea typeface="DejaVu Sans"/>
              </a:rPr>
              <a:t>: Inverser une chaîne </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substr($str,$i,$j)</a:t>
            </a:r>
            <a:r>
              <a:rPr b="0" lang="fr-FR" sz="2400" spc="-1" strike="noStrike">
                <a:solidFill>
                  <a:srgbClr val="000000"/>
                </a:solidFill>
                <a:latin typeface="Arial"/>
                <a:ea typeface="DejaVu Sans"/>
              </a:rPr>
              <a:t> : retourne une sous chaîne de </a:t>
            </a:r>
            <a:r>
              <a:rPr b="1" lang="fr-FR" sz="2400" spc="-1" strike="noStrike">
                <a:solidFill>
                  <a:srgbClr val="000000"/>
                </a:solidFill>
                <a:latin typeface="Arial"/>
                <a:ea typeface="DejaVu Sans"/>
              </a:rPr>
              <a:t>$str</a:t>
            </a:r>
            <a:r>
              <a:rPr b="0" lang="fr-FR" sz="2400" spc="-1" strike="noStrike">
                <a:solidFill>
                  <a:srgbClr val="000000"/>
                </a:solidFill>
                <a:latin typeface="Arial"/>
                <a:ea typeface="DejaVu Sans"/>
              </a:rPr>
              <a:t> de taille </a:t>
            </a:r>
            <a:r>
              <a:rPr b="1" lang="fr-FR" sz="2400" spc="-1" strike="noStrike">
                <a:solidFill>
                  <a:srgbClr val="000000"/>
                </a:solidFill>
                <a:latin typeface="Arial"/>
                <a:ea typeface="DejaVu Sans"/>
              </a:rPr>
              <a:t>$j</a:t>
            </a:r>
            <a:r>
              <a:rPr b="0" lang="fr-FR" sz="2400" spc="-1" strike="noStrike">
                <a:solidFill>
                  <a:srgbClr val="000000"/>
                </a:solidFill>
                <a:latin typeface="Arial"/>
                <a:ea typeface="DejaVu Sans"/>
              </a:rPr>
              <a:t> et débutant à la position </a:t>
            </a:r>
            <a:r>
              <a:rPr b="1" lang="fr-FR" sz="2400" spc="-1" strike="noStrike">
                <a:solidFill>
                  <a:srgbClr val="000000"/>
                </a:solidFill>
                <a:latin typeface="Arial"/>
                <a:ea typeface="DejaVu Sans"/>
              </a:rPr>
              <a:t>$i</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strnatcmp($str1,$str2)</a:t>
            </a:r>
            <a:r>
              <a:rPr b="0" lang="fr-FR" sz="2400" spc="-1" strike="noStrike">
                <a:solidFill>
                  <a:srgbClr val="000000"/>
                </a:solidFill>
                <a:latin typeface="Arial"/>
                <a:ea typeface="DejaVu Sans"/>
              </a:rPr>
              <a:t> : comparaison de 2 chaînes </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addslashes($str)</a:t>
            </a:r>
            <a:r>
              <a:rPr b="0" lang="fr-FR" sz="2400" spc="-1" strike="noStrike">
                <a:solidFill>
                  <a:srgbClr val="000000"/>
                </a:solidFill>
                <a:latin typeface="Arial"/>
                <a:ea typeface="DejaVu Sans"/>
              </a:rPr>
              <a:t> : déspécialise les caractères spéciaux (‘, ‘’, \)</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ord($char)</a:t>
            </a:r>
            <a:r>
              <a:rPr b="0" lang="fr-FR" sz="2400" spc="-1" strike="noStrike">
                <a:solidFill>
                  <a:srgbClr val="000000"/>
                </a:solidFill>
                <a:latin typeface="Arial"/>
                <a:ea typeface="DejaVu Sans"/>
              </a:rPr>
              <a:t> : retourne la valeur ASCII du caractère </a:t>
            </a:r>
            <a:r>
              <a:rPr b="1" lang="fr-FR" sz="2400" spc="-1" strike="noStrike">
                <a:solidFill>
                  <a:srgbClr val="000000"/>
                </a:solidFill>
                <a:latin typeface="Arial"/>
                <a:ea typeface="DejaVu Sans"/>
              </a:rPr>
              <a:t>$char.</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str_replace($str1,$str2,$str3[,$count]): </a:t>
            </a:r>
            <a:r>
              <a:rPr b="0" lang="fr-FR" sz="2400" spc="-1" strike="noStrike">
                <a:solidFill>
                  <a:srgbClr val="000000"/>
                </a:solidFill>
                <a:latin typeface="Arial"/>
                <a:ea typeface="DejaVu Sans"/>
              </a:rPr>
              <a:t>remplacer str 1 par str2 dans str3</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explode(séparateur, $str): </a:t>
            </a:r>
            <a:r>
              <a:rPr b="0" lang="fr-FR" sz="2400" spc="-1" strike="noStrike">
                <a:solidFill>
                  <a:srgbClr val="000000"/>
                </a:solidFill>
                <a:latin typeface="Arial"/>
                <a:ea typeface="DejaVu Sans"/>
              </a:rPr>
              <a:t>retourne un tableau de chaînes de caractères, chacune d'elle étant une sous-chaîne du paramètre string extraite en utilisant le séparateur séparateur.</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Plus : </a:t>
            </a:r>
            <a:r>
              <a:rPr b="1" lang="fr-FR" sz="2400" spc="-1" strike="noStrike" u="sng">
                <a:solidFill>
                  <a:srgbClr val="0000ff"/>
                </a:solidFill>
                <a:uFillTx/>
                <a:latin typeface="Arial"/>
                <a:ea typeface="DejaVu Sans"/>
                <a:hlinkClick r:id="rId1"/>
              </a:rPr>
              <a:t>https://www.php.net/manual/fr/ref.strings.php</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Fonctions:String </a:t>
            </a:r>
            <a:endParaRPr b="0" lang="en-US" sz="3600" spc="-1" strike="noStrike">
              <a:solidFill>
                <a:srgbClr val="ff0000"/>
              </a:solidFill>
              <a:latin typeface="Arial"/>
            </a:endParaRPr>
          </a:p>
        </p:txBody>
      </p:sp>
      <p:graphicFrame>
        <p:nvGraphicFramePr>
          <p:cNvPr id="280" name="Table 2"/>
          <p:cNvGraphicFramePr/>
          <p:nvPr/>
        </p:nvGraphicFramePr>
        <p:xfrm>
          <a:off x="395640" y="971640"/>
          <a:ext cx="9659160" cy="7963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Exemple 1</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356400">
                <a:tc>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281" name="CustomShape 3"/>
          <p:cNvSpPr/>
          <p:nvPr/>
        </p:nvSpPr>
        <p:spPr>
          <a:xfrm>
            <a:off x="395640" y="1386720"/>
            <a:ext cx="9658800" cy="57877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0" lang="fr-FR" sz="2200" spc="-1" strike="noStrike">
                <a:solidFill>
                  <a:srgbClr val="ff0000"/>
                </a:solidFill>
                <a:latin typeface="Courier New"/>
                <a:ea typeface="DejaVu Sans"/>
              </a:rPr>
              <a:t>&lt;?php</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$nom</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"Mussab Zneika"</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strlen</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$nom</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//13</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$nomupper</a:t>
            </a:r>
            <a:r>
              <a:rPr b="0" lang="fr-FR" sz="2200" spc="-1" strike="noStrike">
                <a:solidFill>
                  <a:srgbClr val="8000ff"/>
                </a:solidFill>
                <a:latin typeface="Courier New"/>
                <a:ea typeface="DejaVu Sans"/>
              </a:rPr>
              <a:t>=</a:t>
            </a:r>
            <a:r>
              <a:rPr b="1" lang="fr-FR" sz="2200" spc="-1" strike="noStrike">
                <a:solidFill>
                  <a:srgbClr val="0000ff"/>
                </a:solidFill>
                <a:latin typeface="Courier New"/>
                <a:ea typeface="DejaVu Sans"/>
              </a:rPr>
              <a:t>strtoupper</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$nom</a:t>
            </a:r>
            <a:r>
              <a:rPr b="0" lang="fr-FR" sz="2200" spc="-1" strike="noStrike">
                <a:solidFill>
                  <a:srgbClr val="8000ff"/>
                </a:solidFill>
                <a:latin typeface="Courier New"/>
                <a:ea typeface="DejaVu Sans"/>
              </a:rPr>
              <a:t>);</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$nom</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//Mussab Zneika</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$nomupper</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//MUSSAB ZNEIKA</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$nomlow</a:t>
            </a:r>
            <a:r>
              <a:rPr b="0" lang="fr-FR" sz="2200" spc="-1" strike="noStrike">
                <a:solidFill>
                  <a:srgbClr val="8000ff"/>
                </a:solidFill>
                <a:latin typeface="Courier New"/>
                <a:ea typeface="DejaVu Sans"/>
              </a:rPr>
              <a:t>=</a:t>
            </a:r>
            <a:r>
              <a:rPr b="1" lang="fr-FR" sz="2200" spc="-1" strike="noStrike">
                <a:solidFill>
                  <a:srgbClr val="0000ff"/>
                </a:solidFill>
                <a:latin typeface="Courier New"/>
                <a:ea typeface="DejaVu Sans"/>
              </a:rPr>
              <a:t>strtolower</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$nom</a:t>
            </a:r>
            <a:r>
              <a:rPr b="0" lang="fr-FR" sz="2200" spc="-1" strike="noStrike">
                <a:solidFill>
                  <a:srgbClr val="8000ff"/>
                </a:solidFill>
                <a:latin typeface="Courier New"/>
                <a:ea typeface="DejaVu Sans"/>
              </a:rPr>
              <a:t>);</a:t>
            </a:r>
            <a:endParaRPr b="0" lang="en-US" sz="2200" spc="-1" strike="noStrike">
              <a:solidFill>
                <a:srgbClr val="ff0000"/>
              </a:solidFill>
              <a:latin typeface="Arial"/>
            </a:endParaRPr>
          </a:p>
          <a:p>
            <a:pPr>
              <a:lnSpc>
                <a:spcPct val="100000"/>
              </a:lnSpc>
            </a:pP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$nom</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//Mussab Zneika</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$nomlow</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//mussab zneika</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if</a:t>
            </a:r>
            <a:r>
              <a:rPr b="0" lang="fr-FR" sz="2200" spc="-1" strike="noStrike">
                <a:solidFill>
                  <a:srgbClr val="8000ff"/>
                </a:solidFill>
                <a:latin typeface="Courier New"/>
                <a:ea typeface="DejaVu Sans"/>
              </a:rPr>
              <a:t>(</a:t>
            </a:r>
            <a:r>
              <a:rPr b="1" lang="fr-FR" sz="2200" spc="-1" strike="noStrike">
                <a:solidFill>
                  <a:srgbClr val="0000ff"/>
                </a:solidFill>
                <a:latin typeface="Courier New"/>
                <a:ea typeface="DejaVu Sans"/>
              </a:rPr>
              <a:t>strnatcmp</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$nomupper</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$nomlow</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//yes</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808080"/>
                </a:solidFill>
                <a:latin typeface="Courier New"/>
                <a:ea typeface="DejaVu Sans"/>
              </a:rPr>
              <a:t>"yes"</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endParaRPr b="0" lang="en-US" sz="2200" spc="-1" strike="noStrike">
              <a:solidFill>
                <a:srgbClr val="ff0000"/>
              </a:solidFill>
              <a:latin typeface="Arial"/>
            </a:endParaRPr>
          </a:p>
          <a:p>
            <a:pPr marL="457200">
              <a:lnSpc>
                <a:spcPct val="100000"/>
              </a:lnSpc>
            </a:pPr>
            <a:r>
              <a:rPr b="1" lang="fr-FR" sz="2200" spc="-1" strike="noStrike">
                <a:solidFill>
                  <a:srgbClr val="0000ff"/>
                </a:solidFill>
                <a:latin typeface="Courier New"/>
                <a:ea typeface="DejaVu Sans"/>
              </a:rPr>
              <a:t>if</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$nomupper</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$nomlow</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//No</a:t>
            </a:r>
            <a:endParaRPr b="0" lang="en-US" sz="2200" spc="-1" strike="noStrike">
              <a:solidFill>
                <a:srgbClr val="ff0000"/>
              </a:solidFill>
              <a:latin typeface="Arial"/>
            </a:endParaRPr>
          </a:p>
          <a:p>
            <a:pPr marL="457200">
              <a:lnSpc>
                <a:spcPct val="100000"/>
              </a:lnSpc>
            </a:pP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808080"/>
                </a:solidFill>
                <a:latin typeface="Courier New"/>
                <a:ea typeface="DejaVu Sans"/>
              </a:rPr>
              <a:t>"yes"</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endParaRPr b="0" lang="en-US" sz="2200" spc="-1" strike="noStrike">
              <a:solidFill>
                <a:srgbClr val="ff0000"/>
              </a:solidFill>
              <a:latin typeface="Arial"/>
            </a:endParaRPr>
          </a:p>
          <a:p>
            <a:pPr marL="457200">
              <a:lnSpc>
                <a:spcPct val="100000"/>
              </a:lnSpc>
            </a:pP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else</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808080"/>
                </a:solidFill>
                <a:latin typeface="Courier New"/>
                <a:ea typeface="DejaVu Sans"/>
              </a:rPr>
              <a:t>"No"</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0" lang="fr-FR" sz="2200" spc="-1" strike="noStrike">
                <a:solidFill>
                  <a:srgbClr val="ff0000"/>
                </a:solidFill>
                <a:latin typeface="Courier New"/>
                <a:ea typeface="DejaVu Sans"/>
              </a:rPr>
              <a:t>?&gt;</a:t>
            </a:r>
            <a:endParaRPr b="0" lang="en-US" sz="2200" spc="-1" strike="noStrike">
              <a:solidFill>
                <a:srgbClr val="ff0000"/>
              </a:solidFill>
              <a:latin typeface="Arial"/>
            </a:endParaRPr>
          </a:p>
        </p:txBody>
      </p:sp>
      <p:sp>
        <p:nvSpPr>
          <p:cNvPr id="282" name="CustomShape 4"/>
          <p:cNvSpPr/>
          <p:nvPr/>
        </p:nvSpPr>
        <p:spPr>
          <a:xfrm>
            <a:off x="8227080" y="1405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 : String </a:t>
            </a:r>
            <a:endParaRPr b="0" lang="en-US" sz="3600" spc="-1" strike="noStrike">
              <a:solidFill>
                <a:srgbClr val="ff0000"/>
              </a:solidFill>
              <a:latin typeface="Arial"/>
            </a:endParaRPr>
          </a:p>
        </p:txBody>
      </p:sp>
      <p:graphicFrame>
        <p:nvGraphicFramePr>
          <p:cNvPr id="284" name="Table 2"/>
          <p:cNvGraphicFramePr/>
          <p:nvPr/>
        </p:nvGraphicFramePr>
        <p:xfrm>
          <a:off x="395640" y="971640"/>
          <a:ext cx="9659160" cy="7963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Exemple 2</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356400">
                <a:tc>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285" name="CustomShape 3"/>
          <p:cNvSpPr/>
          <p:nvPr/>
        </p:nvSpPr>
        <p:spPr>
          <a:xfrm>
            <a:off x="395640" y="1386720"/>
            <a:ext cx="9658800" cy="61228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0" lang="fr-FR" sz="2200" spc="-1" strike="noStrike">
                <a:solidFill>
                  <a:srgbClr val="ff0000"/>
                </a:solidFill>
                <a:latin typeface="Courier New"/>
                <a:ea typeface="DejaVu Sans"/>
              </a:rPr>
              <a:t>&lt;?php</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$count</a:t>
            </a:r>
            <a:r>
              <a:rPr b="0" lang="fr-FR" sz="2200" spc="-1" strike="noStrike">
                <a:solidFill>
                  <a:srgbClr val="8000ff"/>
                </a:solidFill>
                <a:latin typeface="Courier New"/>
                <a:ea typeface="DejaVu Sans"/>
              </a:rPr>
              <a:t>=</a:t>
            </a:r>
            <a:r>
              <a:rPr b="0" lang="fr-FR" sz="2200" spc="-1" strike="noStrike">
                <a:solidFill>
                  <a:srgbClr val="ff8000"/>
                </a:solidFill>
                <a:latin typeface="Courier New"/>
                <a:ea typeface="DejaVu Sans"/>
              </a:rPr>
              <a:t>0</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str_replace</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"world"</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"Mussab"</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"Hello world world!"</a:t>
            </a:r>
            <a:r>
              <a:rPr b="0" lang="fr-FR" sz="2200" spc="-1" strike="noStrike">
                <a:solidFill>
                  <a:srgbClr val="8000ff"/>
                </a:solidFill>
                <a:latin typeface="Courier New"/>
                <a:ea typeface="DejaVu Sans"/>
              </a:rPr>
              <a:t>,</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$count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//Hello Mussab Mussab!</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$count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//2</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str_repeat</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"cergy "</a:t>
            </a:r>
            <a:r>
              <a:rPr b="0" lang="fr-FR" sz="2200" spc="-1" strike="noStrike">
                <a:solidFill>
                  <a:srgbClr val="8000ff"/>
                </a:solidFill>
                <a:latin typeface="Courier New"/>
                <a:ea typeface="DejaVu Sans"/>
              </a:rPr>
              <a:t>,</a:t>
            </a:r>
            <a:r>
              <a:rPr b="0" lang="fr-FR" sz="2200" spc="-1" strike="noStrike">
                <a:solidFill>
                  <a:srgbClr val="ff8000"/>
                </a:solidFill>
                <a:latin typeface="Courier New"/>
                <a:ea typeface="DejaVu Sans"/>
              </a:rPr>
              <a:t>5</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 cergy cergy cergy cergy cergy </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print_r</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1" lang="fr-FR" sz="2200" spc="-1" strike="noStrike">
                <a:solidFill>
                  <a:srgbClr val="0000ff"/>
                </a:solidFill>
                <a:latin typeface="Courier New"/>
                <a:ea typeface="DejaVu Sans"/>
              </a:rPr>
              <a:t>explode</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"CY Cergy Paris Université en chiffres"</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//Array ( [0] =&gt; CY [1] =&gt; Cergy [2] =&gt; Paris [3] =&gt; Université [4] =&gt; en [5] =&gt; chiffres ) </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ord</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'A'</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 65</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ord</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'a'</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 97</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chr</a:t>
            </a:r>
            <a:r>
              <a:rPr b="0" lang="fr-FR" sz="2200" spc="-1" strike="noStrike">
                <a:solidFill>
                  <a:srgbClr val="8000ff"/>
                </a:solidFill>
                <a:latin typeface="Courier New"/>
                <a:ea typeface="DejaVu Sans"/>
              </a:rPr>
              <a:t>(</a:t>
            </a:r>
            <a:r>
              <a:rPr b="0" lang="fr-FR" sz="2200" spc="-1" strike="noStrike">
                <a:solidFill>
                  <a:srgbClr val="ff8000"/>
                </a:solidFill>
                <a:latin typeface="Courier New"/>
                <a:ea typeface="DejaVu Sans"/>
              </a:rPr>
              <a:t>65</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"&lt;br&gt;"</a:t>
            </a:r>
            <a:r>
              <a:rPr b="0" lang="fr-FR" sz="2200" spc="-1" strike="noStrike">
                <a:solidFill>
                  <a:srgbClr val="8000ff"/>
                </a:solidFill>
                <a:latin typeface="Courier New"/>
                <a:ea typeface="DejaVu Sans"/>
              </a:rPr>
              <a:t>;</a:t>
            </a:r>
            <a:r>
              <a:rPr b="0" lang="fr-FR" sz="2200" spc="-1" strike="noStrike">
                <a:solidFill>
                  <a:srgbClr val="008000"/>
                </a:solidFill>
                <a:latin typeface="Courier New"/>
                <a:ea typeface="DejaVu Sans"/>
              </a:rPr>
              <a:t>// A</a:t>
            </a:r>
            <a:endParaRPr b="0" lang="en-US" sz="2200" spc="-1" strike="noStrike">
              <a:solidFill>
                <a:srgbClr val="ff0000"/>
              </a:solidFill>
              <a:latin typeface="Arial"/>
            </a:endParaRPr>
          </a:p>
          <a:p>
            <a:pPr>
              <a:lnSpc>
                <a:spcPct val="100000"/>
              </a:lnSpc>
            </a:pPr>
            <a:r>
              <a:rPr b="0" lang="fr-FR" sz="2200" spc="-1" strike="noStrike">
                <a:solidFill>
                  <a:srgbClr val="ff0000"/>
                </a:solidFill>
                <a:latin typeface="Courier New"/>
                <a:ea typeface="DejaVu Sans"/>
              </a:rPr>
              <a:t>?&gt;</a:t>
            </a:r>
            <a:endParaRPr b="0" lang="en-US" sz="2200" spc="-1" strike="noStrike">
              <a:solidFill>
                <a:srgbClr val="ff0000"/>
              </a:solidFill>
              <a:latin typeface="Arial"/>
            </a:endParaRPr>
          </a:p>
        </p:txBody>
      </p:sp>
      <p:sp>
        <p:nvSpPr>
          <p:cNvPr id="286" name="CustomShape 4"/>
          <p:cNvSpPr/>
          <p:nvPr/>
        </p:nvSpPr>
        <p:spPr>
          <a:xfrm>
            <a:off x="8227080" y="1405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0416600" y="4032000"/>
            <a:ext cx="5038920" cy="397080"/>
          </a:xfrm>
          <a:prstGeom prst="rect">
            <a:avLst/>
          </a:prstGeom>
          <a:noFill/>
          <a:ln>
            <a:noFill/>
          </a:ln>
        </p:spPr>
        <p:style>
          <a:lnRef idx="0"/>
          <a:fillRef idx="0"/>
          <a:effectRef idx="0"/>
          <a:fontRef idx="minor"/>
        </p:style>
      </p:sp>
      <p:sp>
        <p:nvSpPr>
          <p:cNvPr id="141" name="CustomShape 2"/>
          <p:cNvSpPr/>
          <p:nvPr/>
        </p:nvSpPr>
        <p:spPr>
          <a:xfrm>
            <a:off x="252360" y="109800"/>
            <a:ext cx="7732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Introduction à PHP </a:t>
            </a:r>
            <a:endParaRPr b="0" lang="en-US" sz="3600" spc="-1" strike="noStrike">
              <a:solidFill>
                <a:srgbClr val="ff0000"/>
              </a:solidFill>
              <a:latin typeface="Arial"/>
            </a:endParaRPr>
          </a:p>
        </p:txBody>
      </p:sp>
      <p:sp>
        <p:nvSpPr>
          <p:cNvPr id="142" name="CustomShape 3"/>
          <p:cNvSpPr/>
          <p:nvPr/>
        </p:nvSpPr>
        <p:spPr>
          <a:xfrm>
            <a:off x="252360" y="1475640"/>
            <a:ext cx="8856360" cy="3815640"/>
          </a:xfrm>
          <a:prstGeom prst="rect">
            <a:avLst/>
          </a:prstGeom>
          <a:noFill/>
          <a:ln>
            <a:noFill/>
          </a:ln>
        </p:spPr>
        <p:style>
          <a:lnRef idx="0"/>
          <a:fillRef idx="0"/>
          <a:effectRef idx="0"/>
          <a:fontRef idx="minor"/>
        </p:style>
        <p:txBody>
          <a:bodyPr lIns="90000" rIns="90000" tIns="45000" bIns="45000">
            <a:spAutoFit/>
          </a:bodyPr>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PHP fonctionne sur différentes plateformes (Windows, Linux, Unix, etc.).</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PHP est compatible avec presque tous les serveurs utilisés aujourd'hui (Apache, IIS, etc.).</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PHP est téléchargeable GRATUITEMENT à partir de la ressource PHP officielle : www.php.net.</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PHP est facile à apprendre et fonctionne efficacement côté serveur.</a:t>
            </a:r>
            <a:endParaRPr b="0" lang="en-US" sz="2800" spc="-1" strike="noStrike">
              <a:solidFill>
                <a:srgbClr val="ff0000"/>
              </a:solidFill>
              <a:latin typeface="Arial"/>
            </a:endParaRPr>
          </a:p>
          <a:p>
            <a:pPr>
              <a:lnSpc>
                <a:spcPct val="100000"/>
              </a:lnSpc>
            </a:pPr>
            <a:r>
              <a:rPr b="0" lang="fr-FR" sz="1800" spc="-1" strike="noStrike">
                <a:solidFill>
                  <a:srgbClr val="000000"/>
                </a:solidFill>
                <a:latin typeface="Arial"/>
                <a:ea typeface="DejaVu Sans"/>
              </a:rPr>
              <a:t> </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87" name="Table 1"/>
          <p:cNvGraphicFramePr/>
          <p:nvPr/>
        </p:nvGraphicFramePr>
        <p:xfrm>
          <a:off x="210600" y="886680"/>
          <a:ext cx="9659160" cy="2855160"/>
        </p:xfrm>
        <a:graphic>
          <a:graphicData uri="http://schemas.openxmlformats.org/drawingml/2006/table">
            <a:tbl>
              <a:tblPr/>
              <a:tblGrid>
                <a:gridCol w="9659520"/>
              </a:tblGrid>
              <a:tr h="541080">
                <a:tc>
                  <a:txBody>
                    <a:bodyPr lIns="100440" rIns="100440">
                      <a:noAutofit/>
                    </a:bodyPr>
                    <a:p>
                      <a:pPr algn="ctr">
                        <a:lnSpc>
                          <a:spcPct val="100000"/>
                        </a:lnSpc>
                        <a:tabLst>
                          <a:tab algn="l" pos="0"/>
                        </a:tabLst>
                      </a:pPr>
                      <a:r>
                        <a:rPr b="1" lang="en-US" sz="3100" spc="-1" strike="noStrike">
                          <a:solidFill>
                            <a:srgbClr val="808080"/>
                          </a:solidFill>
                          <a:latin typeface="Arial"/>
                          <a:ea typeface="DejaVu Sans"/>
                        </a:rPr>
                        <a:t>Exercise 1</a:t>
                      </a:r>
                      <a:endParaRPr b="0" lang="en-US" sz="3100" spc="-1" strike="noStrike">
                        <a:solidFill>
                          <a:srgbClr val="ff0000"/>
                        </a:solidFill>
                        <a:latin typeface="Arial"/>
                      </a:endParaRPr>
                    </a:p>
                  </a:txBody>
                  <a:tcPr marL="100440" marR="100440">
                    <a:lnT w="12240">
                      <a:solidFill>
                        <a:srgbClr val="4bacc6"/>
                      </a:solidFill>
                    </a:lnT>
                    <a:lnB w="12240">
                      <a:solidFill>
                        <a:srgbClr val="4bacc6"/>
                      </a:solidFill>
                    </a:lnB>
                    <a:noFill/>
                  </a:tcPr>
                </a:tc>
              </a:tr>
              <a:tr h="2314440">
                <a:tc>
                  <a:txBody>
                    <a:bodyPr lIns="100440" rIns="100440">
                      <a:noAutofit/>
                    </a:bodyPr>
                    <a:p>
                      <a:pPr algn="just">
                        <a:lnSpc>
                          <a:spcPct val="100000"/>
                        </a:lnSpc>
                      </a:pPr>
                      <a:r>
                        <a:rPr b="0" lang="fr-FR" sz="2600" spc="-1" strike="noStrike">
                          <a:solidFill>
                            <a:srgbClr val="000000"/>
                          </a:solidFill>
                          <a:latin typeface="Arial"/>
                          <a:ea typeface="DejaVu Sans"/>
                        </a:rPr>
                        <a:t>Ecrivez une fonction </a:t>
                      </a:r>
                      <a:r>
                        <a:rPr b="1" lang="fr-FR" sz="2600" spc="-1" strike="noStrike">
                          <a:solidFill>
                            <a:srgbClr val="000000"/>
                          </a:solidFill>
                          <a:latin typeface="Arial"/>
                          <a:ea typeface="DejaVu Sans"/>
                        </a:rPr>
                        <a:t>PHP</a:t>
                      </a:r>
                      <a:r>
                        <a:rPr b="0" lang="fr-FR" sz="2600" spc="-1" strike="noStrike">
                          <a:solidFill>
                            <a:srgbClr val="000000"/>
                          </a:solidFill>
                          <a:latin typeface="Arial"/>
                          <a:ea typeface="DejaVu Sans"/>
                        </a:rPr>
                        <a:t> qui vérifie si une chaîne des caractères passée (ne contient que les caractères alphabétiques) est palindrome ou non ?</a:t>
                      </a:r>
                      <a:endParaRPr b="0" lang="en-US" sz="2600" spc="-1" strike="noStrike">
                        <a:solidFill>
                          <a:srgbClr val="ff0000"/>
                        </a:solidFill>
                        <a:latin typeface="Arial"/>
                      </a:endParaRPr>
                    </a:p>
                    <a:p>
                      <a:pPr algn="just">
                        <a:lnSpc>
                          <a:spcPct val="100000"/>
                        </a:lnSpc>
                      </a:pPr>
                      <a:r>
                        <a:rPr b="0" lang="fr-FR" sz="2600" spc="-1" strike="noStrike">
                          <a:solidFill>
                            <a:srgbClr val="000000"/>
                          </a:solidFill>
                          <a:latin typeface="Arial"/>
                          <a:ea typeface="DejaVu Sans"/>
                        </a:rPr>
                        <a:t>Remarque : Un palindrome est un mot, une phrase ou une séquence qui se lit de la même manière que l'avant, par exemple, radar , rotor ou stats .</a:t>
                      </a:r>
                      <a:endParaRPr b="0" lang="en-US" sz="2600" spc="-1" strike="noStrike">
                        <a:solidFill>
                          <a:srgbClr val="ff0000"/>
                        </a:solidFill>
                        <a:latin typeface="Arial"/>
                      </a:endParaRPr>
                    </a:p>
                  </a:txBody>
                  <a:tcPr marL="100440" marR="100440">
                    <a:lnT w="12240">
                      <a:solidFill>
                        <a:srgbClr val="4bacc6"/>
                      </a:solidFill>
                    </a:lnT>
                    <a:lnB w="12240">
                      <a:solidFill>
                        <a:srgbClr val="4bacc6"/>
                      </a:solidFill>
                    </a:lnB>
                    <a:solidFill>
                      <a:srgbClr val="4bacc6">
                        <a:alpha val="20000"/>
                      </a:srgbClr>
                    </a:solidFill>
                  </a:tcPr>
                </a:tc>
              </a:tr>
            </a:tbl>
          </a:graphicData>
        </a:graphic>
      </p:graphicFrame>
      <p:sp>
        <p:nvSpPr>
          <p:cNvPr id="288" name="CustomShape 2"/>
          <p:cNvSpPr/>
          <p:nvPr/>
        </p:nvSpPr>
        <p:spPr>
          <a:xfrm>
            <a:off x="575640" y="32760"/>
            <a:ext cx="503856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600" spc="-1" strike="noStrike">
                <a:solidFill>
                  <a:srgbClr val="808080"/>
                </a:solidFill>
                <a:latin typeface="Times New Roman"/>
                <a:ea typeface="DejaVu Sans"/>
              </a:rPr>
              <a:t>Fonctions : String </a:t>
            </a:r>
            <a:endParaRPr b="0" lang="en-US" sz="3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89" name="Table 1"/>
          <p:cNvGraphicFramePr/>
          <p:nvPr/>
        </p:nvGraphicFramePr>
        <p:xfrm>
          <a:off x="395640" y="971640"/>
          <a:ext cx="9659160" cy="4399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Exercise 1: solution</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290" name="CustomShape 2"/>
          <p:cNvSpPr/>
          <p:nvPr/>
        </p:nvSpPr>
        <p:spPr>
          <a:xfrm>
            <a:off x="395640" y="1579320"/>
            <a:ext cx="9283680" cy="545220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2200" spc="-1" strike="noStrike">
                <a:solidFill>
                  <a:srgbClr val="0000ff"/>
                </a:solidFill>
                <a:latin typeface="Courier New"/>
                <a:ea typeface="DejaVu Sans"/>
              </a:rPr>
              <a:t>function</a:t>
            </a:r>
            <a:r>
              <a:rPr b="0" lang="fr-FR" sz="2200" spc="-1" strike="noStrike">
                <a:solidFill>
                  <a:srgbClr val="000000"/>
                </a:solidFill>
                <a:latin typeface="Courier New"/>
                <a:ea typeface="DejaVu Sans"/>
              </a:rPr>
              <a:t> palindrome</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1" lang="fr-FR" sz="2200" spc="-1" strike="noStrike">
                <a:solidFill>
                  <a:srgbClr val="0000ff"/>
                </a:solidFill>
                <a:latin typeface="Courier New"/>
                <a:ea typeface="DejaVu Sans"/>
              </a:rPr>
              <a:t>str_replace</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1" lang="fr-FR" sz="2200" spc="-1" strike="noStrike">
                <a:solidFill>
                  <a:srgbClr val="0000ff"/>
                </a:solidFill>
                <a:latin typeface="Courier New"/>
                <a:ea typeface="DejaVu Sans"/>
              </a:rPr>
              <a:t>strtolower</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$str2</a:t>
            </a:r>
            <a:r>
              <a:rPr b="0" lang="fr-FR" sz="2200" spc="-1" strike="noStrike">
                <a:solidFill>
                  <a:srgbClr val="8000ff"/>
                </a:solidFill>
                <a:latin typeface="Courier New"/>
                <a:ea typeface="DejaVu Sans"/>
              </a:rPr>
              <a:t>=</a:t>
            </a:r>
            <a:r>
              <a:rPr b="1" lang="fr-FR" sz="2200" spc="-1" strike="noStrike">
                <a:solidFill>
                  <a:srgbClr val="0000ff"/>
                </a:solidFill>
                <a:latin typeface="Courier New"/>
                <a:ea typeface="DejaVu Sans"/>
              </a:rPr>
              <a:t>strrev</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1" lang="fr-FR" sz="2200" spc="-1" strike="noStrike">
                <a:solidFill>
                  <a:srgbClr val="0000ff"/>
                </a:solidFill>
                <a:latin typeface="Courier New"/>
                <a:ea typeface="DejaVu Sans"/>
              </a:rPr>
              <a:t>if</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$str2</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 est un palindrome&lt;br&gt;"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1" lang="fr-FR" sz="2200" spc="-1" strike="noStrike">
                <a:solidFill>
                  <a:srgbClr val="0000ff"/>
                </a:solidFill>
                <a:latin typeface="Courier New"/>
                <a:ea typeface="DejaVu Sans"/>
              </a:rPr>
              <a:t>else</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1" lang="fr-FR" sz="2200" spc="-1" strike="noStrike">
                <a:solidFill>
                  <a:srgbClr val="0000ff"/>
                </a:solidFill>
                <a:latin typeface="Courier New"/>
                <a:ea typeface="DejaVu Sans"/>
              </a:rPr>
              <a:t>echo</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$str1</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 n\'est pas un palindrome&lt;br&gt;’</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0" lang="fr-FR" sz="2200" spc="-1" strike="noStrike">
                <a:solidFill>
                  <a:srgbClr val="8000ff"/>
                </a:solidFill>
                <a:latin typeface="Courier New"/>
                <a:ea typeface="DejaVu Sans"/>
              </a:rPr>
              <a:t>}</a:t>
            </a:r>
            <a:endParaRPr b="0" lang="en-US" sz="2200" spc="-1" strike="noStrike">
              <a:solidFill>
                <a:srgbClr val="ff0000"/>
              </a:solidFill>
              <a:latin typeface="Arial"/>
            </a:endParaRPr>
          </a:p>
          <a:p>
            <a:pPr marL="457200">
              <a:lnSpc>
                <a:spcPct val="100000"/>
              </a:lnSpc>
            </a:pPr>
            <a:endParaRPr b="0" lang="en-US" sz="2200" spc="-1" strike="noStrike">
              <a:solidFill>
                <a:srgbClr val="ff0000"/>
              </a:solidFill>
              <a:latin typeface="Arial"/>
            </a:endParaRPr>
          </a:p>
          <a:p>
            <a:pPr marL="457200">
              <a:lnSpc>
                <a:spcPct val="100000"/>
              </a:lnSpc>
            </a:pP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r>
              <a:rPr b="0" lang="fr-FR" sz="2200" spc="-1" strike="noStrike">
                <a:solidFill>
                  <a:srgbClr val="000000"/>
                </a:solidFill>
                <a:latin typeface="Courier New"/>
                <a:ea typeface="DejaVu Sans"/>
              </a:rPr>
              <a:t>palindrome</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"radar"</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 radar est un palindrome</a:t>
            </a:r>
            <a:endParaRPr b="0" lang="en-US" sz="2200" spc="-1" strike="noStrike">
              <a:solidFill>
                <a:srgbClr val="ff0000"/>
              </a:solidFill>
              <a:latin typeface="Arial"/>
            </a:endParaRPr>
          </a:p>
          <a:p>
            <a:pPr marL="457200">
              <a:lnSpc>
                <a:spcPct val="100000"/>
              </a:lnSpc>
            </a:pPr>
            <a:r>
              <a:rPr b="0" lang="fr-FR" sz="2200" spc="-1" strike="noStrike">
                <a:solidFill>
                  <a:srgbClr val="000000"/>
                </a:solidFill>
                <a:latin typeface="Courier New"/>
                <a:ea typeface="DejaVu Sans"/>
              </a:rPr>
              <a:t>palindrome</a:t>
            </a:r>
            <a:r>
              <a:rPr b="0" lang="fr-FR" sz="2200" spc="-1" strike="noStrike">
                <a:solidFill>
                  <a:srgbClr val="8000ff"/>
                </a:solidFill>
                <a:latin typeface="Courier New"/>
                <a:ea typeface="DejaVu Sans"/>
              </a:rPr>
              <a:t>(</a:t>
            </a:r>
            <a:r>
              <a:rPr b="0" lang="fr-FR" sz="2200" spc="-1" strike="noStrike">
                <a:solidFill>
                  <a:srgbClr val="808080"/>
                </a:solidFill>
                <a:latin typeface="Courier New"/>
                <a:ea typeface="DejaVu Sans"/>
              </a:rPr>
              <a:t>"a Laval elle lavala"</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8000"/>
                </a:solidFill>
                <a:latin typeface="Courier New"/>
                <a:ea typeface="DejaVu Sans"/>
              </a:rPr>
              <a:t>// alavalellelavala est un palindrome</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marL="457200">
              <a:lnSpc>
                <a:spcPct val="100000"/>
              </a:lnSpc>
            </a:pPr>
            <a:endParaRPr b="0" lang="en-US" sz="2200" spc="-1" strike="noStrike">
              <a:solidFill>
                <a:srgbClr val="ff0000"/>
              </a:solidFill>
              <a:latin typeface="Arial"/>
            </a:endParaRPr>
          </a:p>
        </p:txBody>
      </p:sp>
      <p:sp>
        <p:nvSpPr>
          <p:cNvPr id="291" name="CustomShape 3"/>
          <p:cNvSpPr/>
          <p:nvPr/>
        </p:nvSpPr>
        <p:spPr>
          <a:xfrm>
            <a:off x="7851960" y="15793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292" name="CustomShape 4"/>
          <p:cNvSpPr/>
          <p:nvPr/>
        </p:nvSpPr>
        <p:spPr>
          <a:xfrm>
            <a:off x="176400" y="205920"/>
            <a:ext cx="50482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600" spc="-1" strike="noStrike">
                <a:solidFill>
                  <a:srgbClr val="808080"/>
                </a:solidFill>
                <a:latin typeface="Times New Roman"/>
                <a:ea typeface="DejaVu Sans"/>
              </a:rPr>
              <a:t>Fonctions : String </a:t>
            </a:r>
            <a:endParaRPr b="0" lang="en-US" sz="3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Fonctions:header() </a:t>
            </a:r>
            <a:endParaRPr b="0" lang="en-US" sz="3600" spc="-1" strike="noStrike">
              <a:solidFill>
                <a:srgbClr val="ff0000"/>
              </a:solidFill>
              <a:latin typeface="Arial"/>
            </a:endParaRPr>
          </a:p>
        </p:txBody>
      </p:sp>
      <p:sp>
        <p:nvSpPr>
          <p:cNvPr id="294"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gn="just">
              <a:lnSpc>
                <a:spcPct val="80000"/>
              </a:lnSpc>
              <a:spcBef>
                <a:spcPts val="1001"/>
              </a:spcBef>
              <a:buClr>
                <a:srgbClr val="1f497d"/>
              </a:buClr>
              <a:buSzPct val="120000"/>
              <a:buFont typeface="Symbol"/>
              <a:buChar char="·"/>
            </a:pPr>
            <a:r>
              <a:rPr b="0" lang="fr-FR" sz="2400" spc="-1" strike="noStrike">
                <a:solidFill>
                  <a:srgbClr val="000000"/>
                </a:solidFill>
                <a:latin typeface="Arial"/>
                <a:ea typeface="DejaVu Sans"/>
              </a:rPr>
              <a:t>Il est possible d’envoyer des entêtes particuliers du protocole HTTP grâce à la fonction header.</a:t>
            </a:r>
            <a:endParaRPr b="0" lang="en-US" sz="2400" spc="-1" strike="noStrike">
              <a:solidFill>
                <a:srgbClr val="ff0000"/>
              </a:solidFill>
              <a:latin typeface="Arial"/>
            </a:endParaRPr>
          </a:p>
          <a:p>
            <a:pPr marL="228600" indent="-227880" algn="just">
              <a:lnSpc>
                <a:spcPct val="80000"/>
              </a:lnSpc>
              <a:spcBef>
                <a:spcPts val="1001"/>
              </a:spcBef>
              <a:buClr>
                <a:srgbClr val="1f497d"/>
              </a:buClr>
              <a:buSzPct val="120000"/>
              <a:buFont typeface="Symbol"/>
              <a:buChar char="·"/>
            </a:pPr>
            <a:r>
              <a:rPr b="1" lang="fr-FR" sz="2400" spc="-1" strike="noStrike">
                <a:solidFill>
                  <a:srgbClr val="000000"/>
                </a:solidFill>
                <a:latin typeface="Arial"/>
                <a:ea typeface="DejaVu Sans"/>
              </a:rPr>
              <a:t>Syntaxe : header($str);</a:t>
            </a:r>
            <a:endParaRPr b="0" lang="en-US" sz="2400" spc="-1" strike="noStrike">
              <a:solidFill>
                <a:srgbClr val="ff0000"/>
              </a:solidFill>
              <a:latin typeface="Arial"/>
            </a:endParaRPr>
          </a:p>
          <a:p>
            <a:pPr marL="228600" indent="-227880" algn="just">
              <a:lnSpc>
                <a:spcPct val="80000"/>
              </a:lnSpc>
              <a:spcBef>
                <a:spcPts val="1001"/>
              </a:spcBef>
              <a:buClr>
                <a:srgbClr val="1f497d"/>
              </a:buClr>
              <a:buSzPct val="120000"/>
              <a:buFont typeface="Symbol"/>
              <a:buChar char="·"/>
            </a:pPr>
            <a:r>
              <a:rPr b="0" lang="fr-FR" sz="2400" spc="-1" strike="noStrike">
                <a:solidFill>
                  <a:srgbClr val="000000"/>
                </a:solidFill>
                <a:latin typeface="Arial"/>
                <a:ea typeface="DejaVu Sans"/>
              </a:rPr>
              <a:t>Les entêtes doivent obligatoirement être envoyées avant l’affichage de tout caractère dans la page en cours. Car l’affichage force l’envoi des entêtes de base.</a:t>
            </a:r>
            <a:endParaRPr b="0" lang="en-US" sz="2400" spc="-1" strike="noStrike">
              <a:solidFill>
                <a:srgbClr val="ff0000"/>
              </a:solidFill>
              <a:latin typeface="Arial"/>
            </a:endParaRPr>
          </a:p>
          <a:p>
            <a:pPr marL="228600" indent="-227880" algn="just">
              <a:lnSpc>
                <a:spcPct val="80000"/>
              </a:lnSpc>
              <a:spcBef>
                <a:spcPts val="1001"/>
              </a:spcBef>
              <a:buClr>
                <a:srgbClr val="1f497d"/>
              </a:buClr>
              <a:buSzPct val="120000"/>
              <a:buFont typeface="Symbol"/>
              <a:buChar char="·"/>
            </a:pPr>
            <a:r>
              <a:rPr b="1" lang="fr-FR" sz="2400" spc="-1" strike="noStrike">
                <a:solidFill>
                  <a:srgbClr val="000000"/>
                </a:solidFill>
                <a:latin typeface="Arial"/>
                <a:ea typeface="DejaVu Sans"/>
              </a:rPr>
              <a:t>headers_sent() </a:t>
            </a:r>
            <a:r>
              <a:rPr b="0" lang="fr-FR" sz="2400" spc="-1" strike="noStrike">
                <a:solidFill>
                  <a:srgbClr val="000000"/>
                </a:solidFill>
                <a:latin typeface="Arial"/>
                <a:ea typeface="DejaVu Sans"/>
              </a:rPr>
              <a:t>: Retourne TRUE si les entêtes ont déjà été envoyées, FALSE sinon.</a:t>
            </a:r>
            <a:endParaRPr b="0" lang="en-US" sz="2400" spc="-1" strike="noStrike">
              <a:solidFill>
                <a:srgbClr val="ff0000"/>
              </a:solidFill>
              <a:latin typeface="Arial"/>
            </a:endParaRPr>
          </a:p>
          <a:p>
            <a:pPr marL="228600" indent="-227880" algn="just">
              <a:lnSpc>
                <a:spcPct val="80000"/>
              </a:lnSpc>
              <a:spcBef>
                <a:spcPts val="1001"/>
              </a:spcBef>
              <a:buClr>
                <a:srgbClr val="1f497d"/>
              </a:buClr>
              <a:buSzPct val="120000"/>
              <a:buFont typeface="Symbol"/>
              <a:buChar char="·"/>
            </a:pPr>
            <a:r>
              <a:rPr b="1" lang="fr-FR" sz="2400" spc="-1" strike="noStrike">
                <a:solidFill>
                  <a:srgbClr val="000000"/>
                </a:solidFill>
                <a:latin typeface="Arial"/>
                <a:ea typeface="DejaVu Sans"/>
              </a:rPr>
              <a:t>Exemple: </a:t>
            </a:r>
            <a:endParaRPr b="0" lang="en-US" sz="2400" spc="-1" strike="noStrike">
              <a:solidFill>
                <a:srgbClr val="ff0000"/>
              </a:solidFill>
              <a:latin typeface="Arial"/>
            </a:endParaRPr>
          </a:p>
          <a:p>
            <a:pPr lvl="1" marL="685800" indent="-227880" algn="just">
              <a:lnSpc>
                <a:spcPct val="90000"/>
              </a:lnSpc>
              <a:spcBef>
                <a:spcPts val="499"/>
              </a:spcBef>
              <a:buClr>
                <a:srgbClr val="000000"/>
              </a:buClr>
              <a:buFont typeface="Arial"/>
              <a:buChar char="•"/>
            </a:pPr>
            <a:r>
              <a:rPr b="1" lang="fr-FR" sz="2400" spc="-1" strike="noStrike">
                <a:solidFill>
                  <a:srgbClr val="000000"/>
                </a:solidFill>
                <a:latin typeface="Arial"/>
                <a:ea typeface="DejaVu Sans"/>
              </a:rPr>
              <a:t>header("Location: http://www.example.com</a:t>
            </a:r>
            <a:r>
              <a:rPr b="1" lang="fr-FR" sz="2800" spc="-1" strike="noStrike">
                <a:solidFill>
                  <a:srgbClr val="000000"/>
                </a:solidFill>
                <a:latin typeface="Arial"/>
                <a:ea typeface="DejaVu Sans"/>
              </a:rPr>
              <a:t>/")</a:t>
            </a:r>
            <a:r>
              <a:rPr b="1" lang="fr-FR" sz="2400" spc="-1" strike="noStrike">
                <a:solidFill>
                  <a:srgbClr val="ff0000"/>
                </a:solidFill>
                <a:latin typeface="Arial"/>
                <a:ea typeface="DejaVu Sans"/>
              </a:rPr>
              <a:t>; </a:t>
            </a:r>
            <a:r>
              <a:rPr b="0" lang="fr-FR" sz="2400" spc="-1" strike="noStrike">
                <a:solidFill>
                  <a:srgbClr val="ff0000"/>
                </a:solidFill>
                <a:latin typeface="Arial"/>
                <a:ea typeface="DejaVu Sans"/>
              </a:rPr>
              <a:t>/* Redirection du navigateur */</a:t>
            </a:r>
            <a:endParaRPr b="0" lang="en-US" sz="2400" spc="-1" strike="noStrike">
              <a:solidFill>
                <a:srgbClr val="ff0000"/>
              </a:solidFill>
              <a:latin typeface="Arial"/>
            </a:endParaRPr>
          </a:p>
          <a:p>
            <a:pPr lvl="1" marL="685800" indent="-227880" algn="just">
              <a:lnSpc>
                <a:spcPct val="90000"/>
              </a:lnSpc>
              <a:spcBef>
                <a:spcPts val="499"/>
              </a:spcBef>
              <a:buClr>
                <a:srgbClr val="000000"/>
              </a:buClr>
              <a:buFont typeface="Arial"/>
              <a:buChar char="•"/>
            </a:pPr>
            <a:r>
              <a:rPr b="1" lang="en-US" sz="2400" spc="-1" strike="noStrike">
                <a:solidFill>
                  <a:srgbClr val="000000"/>
                </a:solidFill>
                <a:latin typeface="Arial"/>
                <a:ea typeface="DejaVu Sans"/>
              </a:rPr>
              <a:t>header(</a:t>
            </a:r>
            <a:r>
              <a:rPr b="1" lang="el-GR" sz="2400" spc="-1" strike="noStrike">
                <a:solidFill>
                  <a:srgbClr val="000000"/>
                </a:solidFill>
                <a:latin typeface="Arial"/>
                <a:ea typeface="DejaVu Sans"/>
              </a:rPr>
              <a:t> </a:t>
            </a:r>
            <a:r>
              <a:rPr b="1" lang="en-US" sz="2400" spc="-1" strike="noStrike">
                <a:solidFill>
                  <a:srgbClr val="000000"/>
                </a:solidFill>
                <a:latin typeface="Arial"/>
                <a:ea typeface="DejaVu Sans"/>
              </a:rPr>
              <a:t>'Content-type: text/html; charset=utf-8‘</a:t>
            </a:r>
            <a:r>
              <a:rPr b="1" lang="el-GR" sz="2400" spc="-1" strike="noStrike">
                <a:solidFill>
                  <a:srgbClr val="000000"/>
                </a:solidFill>
                <a:latin typeface="Arial"/>
                <a:ea typeface="DejaVu Sans"/>
              </a:rPr>
              <a:t> </a:t>
            </a:r>
            <a:r>
              <a:rPr b="1" lang="en-US" sz="2400" spc="-1" strike="noStrike">
                <a:solidFill>
                  <a:srgbClr val="000000"/>
                </a:solidFill>
                <a:latin typeface="Arial"/>
                <a:ea typeface="DejaVu Sans"/>
              </a:rPr>
              <a:t>) </a:t>
            </a:r>
            <a:r>
              <a:rPr b="1" lang="en-US" sz="2400" spc="-1" strike="noStrike">
                <a:solidFill>
                  <a:srgbClr val="678930"/>
                </a:solidFill>
                <a:latin typeface="Arial"/>
                <a:ea typeface="DejaVu Sans"/>
              </a:rPr>
              <a:t>&lt;=&gt; </a:t>
            </a:r>
            <a:endParaRPr b="0" lang="en-US" sz="2400" spc="-1" strike="noStrike">
              <a:solidFill>
                <a:srgbClr val="ff0000"/>
              </a:solidFill>
              <a:latin typeface="Arial"/>
            </a:endParaRPr>
          </a:p>
          <a:p>
            <a:pPr marL="914400" algn="just">
              <a:lnSpc>
                <a:spcPct val="90000"/>
              </a:lnSpc>
              <a:spcBef>
                <a:spcPts val="499"/>
              </a:spcBef>
              <a:tabLst>
                <a:tab algn="l" pos="0"/>
              </a:tabLst>
            </a:pPr>
            <a:r>
              <a:rPr b="0" lang="en-US" sz="2400" spc="-1" strike="noStrike">
                <a:solidFill>
                  <a:srgbClr val="ff0000"/>
                </a:solidFill>
                <a:latin typeface="Arial"/>
                <a:ea typeface="DejaVu Sans"/>
              </a:rPr>
              <a:t>&lt;meta </a:t>
            </a:r>
            <a:endParaRPr b="0" lang="en-US" sz="2400" spc="-1" strike="noStrike">
              <a:solidFill>
                <a:srgbClr val="ff0000"/>
              </a:solidFill>
              <a:latin typeface="Arial"/>
            </a:endParaRPr>
          </a:p>
          <a:p>
            <a:pPr marL="914400" algn="just">
              <a:lnSpc>
                <a:spcPct val="90000"/>
              </a:lnSpc>
              <a:spcBef>
                <a:spcPts val="499"/>
              </a:spcBef>
              <a:tabLst>
                <a:tab algn="l" pos="0"/>
              </a:tabLst>
            </a:pPr>
            <a:r>
              <a:rPr b="0" lang="en-US" sz="2400" spc="-1" strike="noStrike">
                <a:solidFill>
                  <a:srgbClr val="ff0000"/>
                </a:solidFill>
                <a:latin typeface="Arial"/>
                <a:ea typeface="DejaVu Sans"/>
              </a:rPr>
              <a:t>	</a:t>
            </a:r>
            <a:r>
              <a:rPr b="0" lang="en-US" sz="2400" spc="-1" strike="noStrike">
                <a:solidFill>
                  <a:srgbClr val="ff0000"/>
                </a:solidFill>
                <a:latin typeface="Arial"/>
                <a:ea typeface="DejaVu Sans"/>
              </a:rPr>
              <a:t>http-equiv=“Content-type” </a:t>
            </a:r>
            <a:endParaRPr b="0" lang="en-US" sz="2400" spc="-1" strike="noStrike">
              <a:solidFill>
                <a:srgbClr val="ff0000"/>
              </a:solidFill>
              <a:latin typeface="Arial"/>
            </a:endParaRPr>
          </a:p>
          <a:p>
            <a:pPr marL="914400" algn="just">
              <a:lnSpc>
                <a:spcPct val="90000"/>
              </a:lnSpc>
              <a:spcBef>
                <a:spcPts val="499"/>
              </a:spcBef>
              <a:tabLst>
                <a:tab algn="l" pos="0"/>
              </a:tabLst>
            </a:pPr>
            <a:r>
              <a:rPr b="0" lang="en-US" sz="2400" spc="-1" strike="noStrike">
                <a:solidFill>
                  <a:srgbClr val="ff0000"/>
                </a:solidFill>
                <a:latin typeface="Arial"/>
                <a:ea typeface="DejaVu Sans"/>
              </a:rPr>
              <a:t>	</a:t>
            </a:r>
            <a:r>
              <a:rPr b="0" lang="en-US" sz="2400" spc="-1" strike="noStrike">
                <a:solidFill>
                  <a:srgbClr val="ff0000"/>
                </a:solidFill>
                <a:latin typeface="Arial"/>
                <a:ea typeface="DejaVu Sans"/>
              </a:rPr>
              <a:t>content=“text/html; charset=utf-8” </a:t>
            </a:r>
            <a:endParaRPr b="0" lang="en-US" sz="2400" spc="-1" strike="noStrike">
              <a:solidFill>
                <a:srgbClr val="ff0000"/>
              </a:solidFill>
              <a:latin typeface="Arial"/>
            </a:endParaRPr>
          </a:p>
          <a:p>
            <a:pPr marL="914400" algn="just">
              <a:lnSpc>
                <a:spcPct val="90000"/>
              </a:lnSpc>
              <a:spcBef>
                <a:spcPts val="499"/>
              </a:spcBef>
              <a:tabLst>
                <a:tab algn="l" pos="0"/>
              </a:tabLst>
            </a:pPr>
            <a:r>
              <a:rPr b="0" lang="en-US" sz="2400" spc="-1" strike="noStrike">
                <a:solidFill>
                  <a:srgbClr val="ff0000"/>
                </a:solidFill>
                <a:latin typeface="Arial"/>
                <a:ea typeface="DejaVu Sans"/>
              </a:rPr>
              <a:t>/&gt;</a:t>
            </a: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9144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t>
            </a:r>
            <a:endParaRPr b="0" lang="en-US" sz="3600" spc="-1" strike="noStrike">
              <a:solidFill>
                <a:srgbClr val="ff0000"/>
              </a:solidFill>
              <a:latin typeface="Arial"/>
            </a:endParaRPr>
          </a:p>
        </p:txBody>
      </p:sp>
      <p:sp>
        <p:nvSpPr>
          <p:cNvPr id="296" name="CustomShape 2"/>
          <p:cNvSpPr/>
          <p:nvPr/>
        </p:nvSpPr>
        <p:spPr>
          <a:xfrm>
            <a:off x="316440" y="971640"/>
            <a:ext cx="9566280" cy="5215680"/>
          </a:xfrm>
          <a:prstGeom prst="rect">
            <a:avLst/>
          </a:prstGeom>
          <a:noFill/>
          <a:ln>
            <a:noFill/>
          </a:ln>
        </p:spPr>
        <p:style>
          <a:lnRef idx="0"/>
          <a:fillRef idx="0"/>
          <a:effectRef idx="0"/>
          <a:fontRef idx="minor"/>
        </p:style>
        <p:txBody>
          <a:bodyPr lIns="0" rIns="0" tIns="0" bIns="0">
            <a:noAutofit/>
          </a:bodyPr>
          <a:p>
            <a:pPr marL="228600" indent="-227880">
              <a:lnSpc>
                <a:spcPct val="90000"/>
              </a:lnSpc>
              <a:spcBef>
                <a:spcPts val="1001"/>
              </a:spcBef>
              <a:buClr>
                <a:srgbClr val="1f497d"/>
              </a:buClr>
              <a:buFont typeface="Symbol"/>
              <a:buChar char="·"/>
            </a:pPr>
            <a:r>
              <a:rPr b="0" lang="fr-FR" sz="2200" spc="-1" strike="noStrike">
                <a:solidFill>
                  <a:srgbClr val="000000"/>
                </a:solidFill>
                <a:latin typeface="Arial"/>
                <a:ea typeface="DejaVu Sans"/>
              </a:rPr>
              <a:t>Une variable tableau est de type </a:t>
            </a:r>
            <a:r>
              <a:rPr b="1" lang="fr-FR" sz="2200" spc="-1" strike="noStrike">
                <a:solidFill>
                  <a:srgbClr val="000000"/>
                </a:solidFill>
                <a:latin typeface="Arial"/>
                <a:ea typeface="DejaVu Sans"/>
              </a:rPr>
              <a:t>array</a:t>
            </a:r>
            <a:r>
              <a:rPr b="0" lang="fr-FR" sz="2200" spc="-1" strike="noStrike">
                <a:solidFill>
                  <a:srgbClr val="000000"/>
                </a:solidFill>
                <a:latin typeface="Arial"/>
                <a:ea typeface="DejaVu Sans"/>
              </a:rPr>
              <a:t>. </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200" spc="-1" strike="noStrike">
                <a:solidFill>
                  <a:srgbClr val="000000"/>
                </a:solidFill>
                <a:latin typeface="Arial"/>
                <a:ea typeface="DejaVu Sans"/>
              </a:rPr>
              <a:t>Un tableau accepte des éléments de tout type. </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200" spc="-1" strike="noStrike">
                <a:solidFill>
                  <a:srgbClr val="000000"/>
                </a:solidFill>
                <a:latin typeface="Arial"/>
                <a:ea typeface="DejaVu Sans"/>
              </a:rPr>
              <a:t>Les éléments d’un tableau peuvent être de types différents et sont séparés d’une virgule. </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200" spc="-1" strike="noStrike">
                <a:solidFill>
                  <a:srgbClr val="000000"/>
                </a:solidFill>
                <a:latin typeface="Arial"/>
                <a:ea typeface="DejaVu Sans"/>
              </a:rPr>
              <a:t>Un tableau peut être initialisé avec la syntaxe </a:t>
            </a:r>
            <a:r>
              <a:rPr b="1" lang="fr-FR" sz="2200" spc="-1" strike="noStrike">
                <a:solidFill>
                  <a:srgbClr val="c00000"/>
                </a:solidFill>
                <a:latin typeface="Arial"/>
                <a:ea typeface="DejaVu Sans"/>
              </a:rPr>
              <a:t>array</a:t>
            </a:r>
            <a:r>
              <a:rPr b="0" lang="fr-FR" sz="2200" spc="-1" strike="noStrike">
                <a:solidFill>
                  <a:srgbClr val="000000"/>
                </a:solidFill>
                <a:latin typeface="Arial"/>
                <a:ea typeface="DejaVu Sans"/>
              </a:rPr>
              <a:t>.</a:t>
            </a:r>
            <a:endParaRPr b="0" lang="en-US" sz="22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0" i="1" lang="fr-FR" sz="1800" spc="-1" strike="noStrike">
                <a:solidFill>
                  <a:srgbClr val="000000"/>
                </a:solidFill>
                <a:latin typeface="Arial"/>
                <a:ea typeface="DejaVu Sans"/>
              </a:rPr>
              <a:t>Exemple :</a:t>
            </a:r>
            <a:endParaRPr b="0" lang="en-US" sz="18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1800" spc="-1" strike="noStrike">
                <a:solidFill>
                  <a:srgbClr val="000000"/>
                </a:solidFill>
                <a:latin typeface="Arial"/>
                <a:ea typeface="DejaVu Sans"/>
              </a:rPr>
              <a:t>$tab_colors = </a:t>
            </a:r>
            <a:r>
              <a:rPr b="1" lang="fr-FR" sz="1800" spc="-1" strike="noStrike">
                <a:solidFill>
                  <a:srgbClr val="c0504d"/>
                </a:solidFill>
                <a:latin typeface="Arial"/>
                <a:ea typeface="DejaVu Sans"/>
              </a:rPr>
              <a:t>array(</a:t>
            </a:r>
            <a:r>
              <a:rPr b="1" lang="fr-FR" sz="1800" spc="-1" strike="noStrike">
                <a:solidFill>
                  <a:srgbClr val="000000"/>
                </a:solidFill>
                <a:latin typeface="Arial"/>
                <a:ea typeface="DejaVu Sans"/>
              </a:rPr>
              <a:t>‘red’</a:t>
            </a:r>
            <a:r>
              <a:rPr b="1" lang="fr-FR" sz="1800" spc="-1" strike="noStrike">
                <a:solidFill>
                  <a:srgbClr val="c0504d"/>
                </a:solidFill>
                <a:latin typeface="Arial"/>
                <a:ea typeface="DejaVu Sans"/>
              </a:rPr>
              <a:t>,</a:t>
            </a:r>
            <a:r>
              <a:rPr b="1" lang="fr-FR" sz="1800" spc="-1" strike="noStrike">
                <a:solidFill>
                  <a:srgbClr val="000000"/>
                </a:solidFill>
                <a:latin typeface="Arial"/>
                <a:ea typeface="DejaVu Sans"/>
              </a:rPr>
              <a:t> ’yellow’</a:t>
            </a:r>
            <a:r>
              <a:rPr b="1" lang="fr-FR" sz="1800" spc="-1" strike="noStrike">
                <a:solidFill>
                  <a:srgbClr val="c0504d"/>
                </a:solidFill>
                <a:latin typeface="Arial"/>
                <a:ea typeface="DejaVu Sans"/>
              </a:rPr>
              <a:t>,</a:t>
            </a:r>
            <a:r>
              <a:rPr b="1" lang="fr-FR" sz="1800" spc="-1" strike="noStrike">
                <a:solidFill>
                  <a:srgbClr val="000000"/>
                </a:solidFill>
                <a:latin typeface="Arial"/>
                <a:ea typeface="DejaVu Sans"/>
              </a:rPr>
              <a:t> ’blue’</a:t>
            </a:r>
            <a:r>
              <a:rPr b="1" lang="fr-FR" sz="1800" spc="-1" strike="noStrike">
                <a:solidFill>
                  <a:srgbClr val="c0504d"/>
                </a:solidFill>
                <a:latin typeface="Arial"/>
                <a:ea typeface="DejaVu Sans"/>
              </a:rPr>
              <a:t>,</a:t>
            </a:r>
            <a:r>
              <a:rPr b="1" lang="fr-FR" sz="1800" spc="-1" strike="noStrike">
                <a:solidFill>
                  <a:srgbClr val="000000"/>
                </a:solidFill>
                <a:latin typeface="Arial"/>
                <a:ea typeface="DejaVu Sans"/>
              </a:rPr>
              <a:t> ‘white’</a:t>
            </a:r>
            <a:r>
              <a:rPr b="1" lang="fr-FR" sz="1800" spc="-1" strike="noStrike">
                <a:solidFill>
                  <a:srgbClr val="c0504d"/>
                </a:solidFill>
                <a:latin typeface="Arial"/>
                <a:ea typeface="DejaVu Sans"/>
              </a:rPr>
              <a:t>)</a:t>
            </a:r>
            <a:r>
              <a:rPr b="1" lang="fr-FR" sz="1800" spc="-1" strike="noStrike">
                <a:solidFill>
                  <a:srgbClr val="000000"/>
                </a:solidFill>
                <a:latin typeface="Arial"/>
                <a:ea typeface="DejaVu Sans"/>
              </a:rPr>
              <a:t>;</a:t>
            </a:r>
            <a:endParaRPr b="0" lang="en-US" sz="1800" spc="-1" strike="noStrike">
              <a:solidFill>
                <a:srgbClr val="ff0000"/>
              </a:solidFill>
              <a:latin typeface="Arial"/>
            </a:endParaRPr>
          </a:p>
          <a:p>
            <a:pPr>
              <a:lnSpc>
                <a:spcPct val="90000"/>
              </a:lnSpc>
              <a:spcBef>
                <a:spcPts val="1001"/>
              </a:spcBef>
            </a:pPr>
            <a:endParaRPr b="0" lang="en-US" sz="1800" spc="-1" strike="noStrike">
              <a:solidFill>
                <a:srgbClr val="ff0000"/>
              </a:solidFill>
              <a:latin typeface="Arial"/>
            </a:endParaRPr>
          </a:p>
          <a:p>
            <a:pPr>
              <a:lnSpc>
                <a:spcPct val="90000"/>
              </a:lnSpc>
              <a:spcBef>
                <a:spcPts val="1001"/>
              </a:spcBef>
            </a:pPr>
            <a:endParaRPr b="0" lang="en-US" sz="1800" spc="-1" strike="noStrike">
              <a:solidFill>
                <a:srgbClr val="ff0000"/>
              </a:solidFill>
              <a:latin typeface="Arial"/>
            </a:endParaRPr>
          </a:p>
          <a:p>
            <a:pPr>
              <a:lnSpc>
                <a:spcPct val="90000"/>
              </a:lnSpc>
              <a:spcBef>
                <a:spcPts val="1001"/>
              </a:spcBef>
            </a:pPr>
            <a:endParaRPr b="0" lang="en-US" sz="1800" spc="-1" strike="noStrike">
              <a:solidFill>
                <a:srgbClr val="ff0000"/>
              </a:solidFill>
              <a:latin typeface="Arial"/>
            </a:endParaRPr>
          </a:p>
          <a:p>
            <a:pPr>
              <a:lnSpc>
                <a:spcPct val="90000"/>
              </a:lnSpc>
              <a:spcBef>
                <a:spcPts val="1001"/>
              </a:spcBef>
            </a:pPr>
            <a:endParaRPr b="0" lang="en-US" sz="18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200" spc="-1" strike="noStrike">
                <a:solidFill>
                  <a:srgbClr val="000000"/>
                </a:solidFill>
                <a:latin typeface="Arial"/>
                <a:ea typeface="DejaVu Sans"/>
              </a:rPr>
              <a:t>Mais il peut aussi être initialisé au fur et à mesure.</a:t>
            </a:r>
            <a:endParaRPr b="0" lang="en-US" sz="22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0" i="1" lang="fr-FR" sz="1800" spc="-1" strike="noStrike">
                <a:solidFill>
                  <a:srgbClr val="000000"/>
                </a:solidFill>
                <a:latin typeface="Arial"/>
                <a:ea typeface="DejaVu Sans"/>
              </a:rPr>
              <a:t>Exemples :</a:t>
            </a:r>
            <a:endParaRPr b="0" lang="en-US" sz="1800" spc="-1" strike="noStrike">
              <a:solidFill>
                <a:srgbClr val="ff0000"/>
              </a:solidFill>
              <a:latin typeface="Arial"/>
            </a:endParaRPr>
          </a:p>
          <a:p>
            <a:pPr lvl="2" marL="1143000" indent="-227880">
              <a:lnSpc>
                <a:spcPct val="90000"/>
              </a:lnSpc>
              <a:spcBef>
                <a:spcPts val="499"/>
              </a:spcBef>
              <a:buClr>
                <a:srgbClr val="000000"/>
              </a:buClr>
              <a:buFont typeface="Arial"/>
              <a:buChar char="•"/>
            </a:pPr>
            <a:r>
              <a:rPr b="1" lang="fr-FR" sz="1800" spc="-1" strike="noStrike">
                <a:solidFill>
                  <a:srgbClr val="000000"/>
                </a:solidFill>
                <a:latin typeface="Arial"/>
                <a:ea typeface="DejaVu Sans"/>
              </a:rPr>
              <a:t>$prenoms[ ] = "Mussab";              $villes[0] = "Paris";</a:t>
            </a:r>
            <a:endParaRPr b="0" lang="en-US" sz="1800" spc="-1" strike="noStrike">
              <a:solidFill>
                <a:srgbClr val="ff0000"/>
              </a:solidFill>
              <a:latin typeface="Arial"/>
            </a:endParaRPr>
          </a:p>
          <a:p>
            <a:pPr lvl="2" marL="1143000" indent="-227880">
              <a:lnSpc>
                <a:spcPct val="90000"/>
              </a:lnSpc>
              <a:spcBef>
                <a:spcPts val="499"/>
              </a:spcBef>
              <a:buClr>
                <a:srgbClr val="000000"/>
              </a:buClr>
              <a:buFont typeface="Arial"/>
              <a:buChar char="•"/>
            </a:pPr>
            <a:r>
              <a:rPr b="1" lang="fr-FR" sz="1800" spc="-1" strike="noStrike">
                <a:solidFill>
                  <a:srgbClr val="000000"/>
                </a:solidFill>
                <a:latin typeface="Arial"/>
                <a:ea typeface="DejaVu Sans"/>
              </a:rPr>
              <a:t>$prenoms[ ] = "Wassim";             $villes[1] = "Cergy";</a:t>
            </a:r>
            <a:endParaRPr b="0" lang="en-US" sz="1800" spc="-1" strike="noStrike">
              <a:solidFill>
                <a:srgbClr val="ff0000"/>
              </a:solidFill>
              <a:latin typeface="Arial"/>
            </a:endParaRPr>
          </a:p>
          <a:p>
            <a:pPr lvl="2" marL="1143000" indent="-227880">
              <a:lnSpc>
                <a:spcPct val="90000"/>
              </a:lnSpc>
              <a:spcBef>
                <a:spcPts val="499"/>
              </a:spcBef>
              <a:buClr>
                <a:srgbClr val="000000"/>
              </a:buClr>
              <a:buFont typeface="Arial"/>
              <a:buChar char="•"/>
            </a:pPr>
            <a:r>
              <a:rPr b="1" lang="fr-FR" sz="1800" spc="-1" strike="noStrike">
                <a:solidFill>
                  <a:srgbClr val="000000"/>
                </a:solidFill>
                <a:latin typeface="Arial"/>
                <a:ea typeface="DejaVu Sans"/>
              </a:rPr>
              <a:t>$prenoms[ ] = "Marc";                $villes[2] = "Madraid";</a:t>
            </a:r>
            <a:endParaRPr b="0" lang="en-US" sz="1800" spc="-1" strike="noStrike">
              <a:solidFill>
                <a:srgbClr val="ff0000"/>
              </a:solidFill>
              <a:latin typeface="Arial"/>
            </a:endParaRPr>
          </a:p>
        </p:txBody>
      </p:sp>
      <p:graphicFrame>
        <p:nvGraphicFramePr>
          <p:cNvPr id="297" name="Table 3"/>
          <p:cNvGraphicFramePr/>
          <p:nvPr/>
        </p:nvGraphicFramePr>
        <p:xfrm>
          <a:off x="2232000" y="3924000"/>
          <a:ext cx="6834240" cy="1056600"/>
        </p:xfrm>
        <a:graphic>
          <a:graphicData uri="http://schemas.openxmlformats.org/drawingml/2006/table">
            <a:tbl>
              <a:tblPr/>
              <a:tblGrid>
                <a:gridCol w="1708560"/>
                <a:gridCol w="1708560"/>
                <a:gridCol w="1708560"/>
                <a:gridCol w="1708920"/>
              </a:tblGrid>
              <a:tr h="524880">
                <a:tc>
                  <a:txBody>
                    <a:bodyPr>
                      <a:noAutofit/>
                    </a:bodyPr>
                    <a:p>
                      <a:pPr>
                        <a:lnSpc>
                          <a:spcPct val="100000"/>
                        </a:lnSpc>
                      </a:pPr>
                      <a:r>
                        <a:rPr b="1" lang="fr-FR" sz="1800" spc="-1" strike="noStrike">
                          <a:solidFill>
                            <a:srgbClr val="ffffff"/>
                          </a:solidFill>
                          <a:latin typeface="Arial"/>
                          <a:ea typeface="DejaVu Sans"/>
                        </a:rPr>
                        <a:t>Red</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38160">
                      <a:noFill/>
                    </a:lnB>
                    <a:solidFill>
                      <a:srgbClr val="000000"/>
                    </a:solidFill>
                  </a:tcPr>
                </a:tc>
                <a:tc>
                  <a:txBody>
                    <a:bodyPr>
                      <a:noAutofit/>
                    </a:bodyPr>
                    <a:p>
                      <a:pPr>
                        <a:lnSpc>
                          <a:spcPct val="100000"/>
                        </a:lnSpc>
                      </a:pPr>
                      <a:r>
                        <a:rPr b="1" lang="fr-FR" sz="1800" spc="-1" strike="noStrike">
                          <a:solidFill>
                            <a:srgbClr val="ffffff"/>
                          </a:solidFill>
                          <a:latin typeface="Arial"/>
                          <a:ea typeface="DejaVu Sans"/>
                        </a:rPr>
                        <a:t>yellow</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38160">
                      <a:noFill/>
                    </a:lnB>
                    <a:solidFill>
                      <a:srgbClr val="000000"/>
                    </a:solidFill>
                  </a:tcPr>
                </a:tc>
                <a:tc>
                  <a:txBody>
                    <a:bodyPr>
                      <a:noAutofit/>
                    </a:bodyPr>
                    <a:p>
                      <a:pPr>
                        <a:lnSpc>
                          <a:spcPct val="100000"/>
                        </a:lnSpc>
                      </a:pPr>
                      <a:r>
                        <a:rPr b="1" lang="fr-FR" sz="1800" spc="-1" strike="noStrike">
                          <a:solidFill>
                            <a:srgbClr val="ffffff"/>
                          </a:solidFill>
                          <a:latin typeface="Arial"/>
                          <a:ea typeface="DejaVu Sans"/>
                        </a:rPr>
                        <a:t>blue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38160">
                      <a:noFill/>
                    </a:lnB>
                    <a:solidFill>
                      <a:srgbClr val="000000"/>
                    </a:solidFill>
                  </a:tcPr>
                </a:tc>
                <a:tc>
                  <a:txBody>
                    <a:bodyPr>
                      <a:noAutofit/>
                    </a:bodyPr>
                    <a:p>
                      <a:pPr>
                        <a:lnSpc>
                          <a:spcPct val="100000"/>
                        </a:lnSpc>
                      </a:pPr>
                      <a:r>
                        <a:rPr b="1" lang="fr-FR" sz="1800" spc="-1" strike="noStrike">
                          <a:solidFill>
                            <a:srgbClr val="ffffff"/>
                          </a:solidFill>
                          <a:latin typeface="Arial"/>
                          <a:ea typeface="DejaVu Sans"/>
                        </a:rPr>
                        <a:t>white</a:t>
                      </a:r>
                      <a:endParaRPr b="0" lang="en-US" sz="1800" spc="-1" strike="noStrike">
                        <a:solidFill>
                          <a:srgbClr val="ff0000"/>
                        </a:solidFill>
                        <a:latin typeface="Arial"/>
                      </a:endParaRPr>
                    </a:p>
                  </a:txBody>
                  <a:tcPr marL="91440" marR="91440">
                    <a:lnL w="12240">
                      <a:solidFill>
                        <a:srgbClr val="ffffff"/>
                      </a:solidFill>
                    </a:lnL>
                    <a:lnR w="12240">
                      <a:solidFill>
                        <a:srgbClr val="ffffff"/>
                      </a:solidFill>
                    </a:lnR>
                    <a:lnT w="12240">
                      <a:solidFill>
                        <a:srgbClr val="ffffff"/>
                      </a:solidFill>
                    </a:lnT>
                    <a:lnB w="38160">
                      <a:noFill/>
                    </a:lnB>
                    <a:solidFill>
                      <a:srgbClr val="000000"/>
                    </a:solidFill>
                  </a:tcPr>
                </a:tc>
              </a:tr>
              <a:tr h="532080">
                <a:tc>
                  <a:txBody>
                    <a:bodyPr>
                      <a:noAutofit/>
                    </a:bodyPr>
                    <a:p>
                      <a:pPr>
                        <a:lnSpc>
                          <a:spcPct val="100000"/>
                        </a:lnSpc>
                      </a:pPr>
                      <a:r>
                        <a:rPr b="0" lang="fr-FR" sz="1800" spc="-1" strike="noStrike">
                          <a:solidFill>
                            <a:srgbClr val="000000"/>
                          </a:solidFill>
                          <a:latin typeface="Arial"/>
                          <a:ea typeface="DejaVu Sans"/>
                        </a:rPr>
                        <a:t>0</a:t>
                      </a:r>
                      <a:endParaRPr b="0" lang="en-US" sz="1800" spc="-1" strike="noStrike">
                        <a:solidFill>
                          <a:srgbClr val="ff0000"/>
                        </a:solidFill>
                        <a:latin typeface="Arial"/>
                      </a:endParaRPr>
                    </a:p>
                  </a:txBody>
                  <a:tcPr marL="91440" marR="91440">
                    <a:lnL w="12240">
                      <a:noFill/>
                    </a:lnL>
                    <a:lnR w="12240">
                      <a:noFill/>
                    </a:lnR>
                    <a:lnT w="38160">
                      <a:noFill/>
                    </a:lnT>
                    <a:lnB w="12240">
                      <a:noFill/>
                    </a:lnB>
                    <a:solidFill>
                      <a:srgbClr val="ffffff"/>
                    </a:solidFill>
                  </a:tcPr>
                </a:tc>
                <a:tc>
                  <a:txBody>
                    <a:bodyPr>
                      <a:noAutofit/>
                    </a:bodyPr>
                    <a:p>
                      <a:pPr>
                        <a:lnSpc>
                          <a:spcPct val="100000"/>
                        </a:lnSpc>
                      </a:pPr>
                      <a:r>
                        <a:rPr b="0" lang="fr-FR" sz="1800" spc="-1" strike="noStrike">
                          <a:solidFill>
                            <a:srgbClr val="000000"/>
                          </a:solidFill>
                          <a:latin typeface="Arial"/>
                          <a:ea typeface="DejaVu Sans"/>
                        </a:rPr>
                        <a:t>1</a:t>
                      </a:r>
                      <a:endParaRPr b="0" lang="en-US" sz="1800" spc="-1" strike="noStrike">
                        <a:solidFill>
                          <a:srgbClr val="ff0000"/>
                        </a:solidFill>
                        <a:latin typeface="Arial"/>
                      </a:endParaRPr>
                    </a:p>
                  </a:txBody>
                  <a:tcPr marL="91440" marR="91440">
                    <a:lnL w="12240">
                      <a:noFill/>
                    </a:lnL>
                    <a:lnR w="12240">
                      <a:noFill/>
                    </a:lnR>
                    <a:lnT w="38160">
                      <a:noFill/>
                    </a:lnT>
                    <a:lnB w="12240">
                      <a:noFill/>
                    </a:lnB>
                    <a:solidFill>
                      <a:srgbClr val="ffffff"/>
                    </a:solidFill>
                  </a:tcPr>
                </a:tc>
                <a:tc>
                  <a:txBody>
                    <a:bodyPr>
                      <a:noAutofit/>
                    </a:bodyPr>
                    <a:p>
                      <a:pPr>
                        <a:lnSpc>
                          <a:spcPct val="100000"/>
                        </a:lnSpc>
                      </a:pPr>
                      <a:r>
                        <a:rPr b="0" lang="fr-FR" sz="1800" spc="-1" strike="noStrike">
                          <a:solidFill>
                            <a:srgbClr val="000000"/>
                          </a:solidFill>
                          <a:latin typeface="Arial"/>
                          <a:ea typeface="DejaVu Sans"/>
                        </a:rPr>
                        <a:t>2</a:t>
                      </a:r>
                      <a:endParaRPr b="0" lang="en-US" sz="1800" spc="-1" strike="noStrike">
                        <a:solidFill>
                          <a:srgbClr val="ff0000"/>
                        </a:solidFill>
                        <a:latin typeface="Arial"/>
                      </a:endParaRPr>
                    </a:p>
                  </a:txBody>
                  <a:tcPr marL="91440" marR="91440">
                    <a:lnL w="12240">
                      <a:noFill/>
                    </a:lnL>
                    <a:lnR w="12240">
                      <a:noFill/>
                    </a:lnR>
                    <a:lnT w="38160">
                      <a:noFill/>
                    </a:lnT>
                    <a:lnB w="12240">
                      <a:noFill/>
                    </a:lnB>
                    <a:solidFill>
                      <a:srgbClr val="ffffff"/>
                    </a:solidFill>
                  </a:tcPr>
                </a:tc>
                <a:tc>
                  <a:txBody>
                    <a:bodyPr>
                      <a:noAutofit/>
                    </a:bodyPr>
                    <a:p>
                      <a:pPr>
                        <a:lnSpc>
                          <a:spcPct val="100000"/>
                        </a:lnSpc>
                      </a:pPr>
                      <a:r>
                        <a:rPr b="0" lang="fr-FR" sz="1800" spc="-1" strike="noStrike">
                          <a:solidFill>
                            <a:srgbClr val="000000"/>
                          </a:solidFill>
                          <a:latin typeface="Arial"/>
                          <a:ea typeface="DejaVu Sans"/>
                        </a:rPr>
                        <a:t>3</a:t>
                      </a:r>
                      <a:endParaRPr b="0" lang="en-US" sz="1800" spc="-1" strike="noStrike">
                        <a:solidFill>
                          <a:srgbClr val="ff0000"/>
                        </a:solidFill>
                        <a:latin typeface="Arial"/>
                      </a:endParaRPr>
                    </a:p>
                  </a:txBody>
                  <a:tcPr marL="91440" marR="91440">
                    <a:lnL w="12240">
                      <a:noFill/>
                    </a:lnL>
                    <a:lnR w="12240">
                      <a:noFill/>
                    </a:lnR>
                    <a:lnT w="38160">
                      <a:noFill/>
                    </a:lnT>
                    <a:lnB w="12240">
                      <a:noFill/>
                    </a:lnB>
                    <a:solidFill>
                      <a:srgbClr val="ffffff"/>
                    </a:solidFill>
                  </a:tcPr>
                </a:tc>
              </a:tr>
            </a:tbl>
          </a:graphicData>
        </a:graphic>
      </p:graphicFrame>
      <p:sp>
        <p:nvSpPr>
          <p:cNvPr id="298" name="CustomShape 4"/>
          <p:cNvSpPr/>
          <p:nvPr/>
        </p:nvSpPr>
        <p:spPr>
          <a:xfrm>
            <a:off x="692640" y="3921840"/>
            <a:ext cx="15386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Valeurs</a:t>
            </a:r>
            <a:endParaRPr b="0" lang="en-US" sz="2000" spc="-1" strike="noStrike">
              <a:solidFill>
                <a:srgbClr val="ff0000"/>
              </a:solidFill>
              <a:latin typeface="Arial"/>
            </a:endParaRPr>
          </a:p>
        </p:txBody>
      </p:sp>
      <p:sp>
        <p:nvSpPr>
          <p:cNvPr id="299" name="CustomShape 5"/>
          <p:cNvSpPr/>
          <p:nvPr/>
        </p:nvSpPr>
        <p:spPr>
          <a:xfrm>
            <a:off x="684720" y="4424040"/>
            <a:ext cx="15386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index</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t>
            </a:r>
            <a:endParaRPr b="0" lang="en-US" sz="3600" spc="-1" strike="noStrike">
              <a:solidFill>
                <a:srgbClr val="ff0000"/>
              </a:solidFill>
              <a:latin typeface="Arial"/>
            </a:endParaRPr>
          </a:p>
        </p:txBody>
      </p:sp>
      <p:sp>
        <p:nvSpPr>
          <p:cNvPr id="301" name="CustomShape 2"/>
          <p:cNvSpPr/>
          <p:nvPr/>
        </p:nvSpPr>
        <p:spPr>
          <a:xfrm>
            <a:off x="-3347640" y="-1094400"/>
            <a:ext cx="9566280" cy="5215680"/>
          </a:xfrm>
          <a:prstGeom prst="rect">
            <a:avLst/>
          </a:prstGeom>
          <a:noFill/>
          <a:ln>
            <a:noFill/>
          </a:ln>
        </p:spPr>
        <p:style>
          <a:lnRef idx="0"/>
          <a:fillRef idx="0"/>
          <a:effectRef idx="0"/>
          <a:fontRef idx="minor"/>
        </p:style>
      </p:sp>
      <p:sp>
        <p:nvSpPr>
          <p:cNvPr id="302" name="CustomShape 3"/>
          <p:cNvSpPr/>
          <p:nvPr/>
        </p:nvSpPr>
        <p:spPr>
          <a:xfrm>
            <a:off x="349560" y="1020600"/>
            <a:ext cx="9442440" cy="4039560"/>
          </a:xfrm>
          <a:prstGeom prst="rect">
            <a:avLst/>
          </a:prstGeom>
          <a:noFill/>
          <a:ln>
            <a:noFill/>
          </a:ln>
        </p:spPr>
        <p:style>
          <a:lnRef idx="0"/>
          <a:fillRef idx="0"/>
          <a:effectRef idx="0"/>
          <a:fontRef idx="minor"/>
        </p:style>
        <p:txBody>
          <a:bodyPr lIns="90000" rIns="90000" tIns="45000" bIns="45000">
            <a:spAutoFit/>
          </a:bodyPr>
          <a:p>
            <a:pPr marL="228600" indent="-227880">
              <a:lnSpc>
                <a:spcPct val="90000"/>
              </a:lnSpc>
              <a:spcBef>
                <a:spcPts val="1001"/>
              </a:spcBef>
              <a:buClr>
                <a:srgbClr val="1f497d"/>
              </a:buClr>
              <a:buFont typeface="Symbol"/>
              <a:buChar char="·"/>
            </a:pPr>
            <a:r>
              <a:rPr b="0" lang="fr-FR" sz="2400" spc="-1" strike="noStrike">
                <a:solidFill>
                  <a:srgbClr val="000000"/>
                </a:solidFill>
                <a:latin typeface="Arial"/>
                <a:ea typeface="DejaVu Sans"/>
              </a:rPr>
              <a:t>L’appel d’un élément du tableau se fait à partir de son indice (dont l’origine est zéro comme en C).</a:t>
            </a:r>
            <a:endParaRPr b="0" lang="en-US" sz="2400" spc="-1" strike="noStrike">
              <a:solidFill>
                <a:srgbClr val="ff0000"/>
              </a:solidFill>
              <a:latin typeface="Arial"/>
            </a:endParaRPr>
          </a:p>
          <a:p>
            <a:pPr marL="457200">
              <a:lnSpc>
                <a:spcPct val="100000"/>
              </a:lnSpc>
            </a:pPr>
            <a:r>
              <a:rPr b="0" i="1" lang="fr-FR" sz="2400" spc="-1" strike="noStrike">
                <a:solidFill>
                  <a:srgbClr val="000000"/>
                </a:solidFill>
                <a:latin typeface="Arial"/>
                <a:ea typeface="DejaVu Sans"/>
              </a:rPr>
              <a:t>Exemple :</a:t>
            </a:r>
            <a:endParaRPr b="0" lang="en-US" sz="2400" spc="-1" strike="noStrike">
              <a:solidFill>
                <a:srgbClr val="ff0000"/>
              </a:solidFill>
              <a:latin typeface="Arial"/>
            </a:endParaRPr>
          </a:p>
          <a:p>
            <a:pPr marL="914400">
              <a:lnSpc>
                <a:spcPct val="100000"/>
              </a:lnSpc>
            </a:pPr>
            <a:r>
              <a:rPr b="1" lang="fr-FR" sz="2400" spc="-1" strike="noStrike">
                <a:solidFill>
                  <a:srgbClr val="000000"/>
                </a:solidFill>
                <a:latin typeface="Arial"/>
                <a:ea typeface="DejaVu Sans"/>
              </a:rPr>
              <a:t>$toto = array( 0 =&gt; 1, 1 =&gt; ‘tata’ );</a:t>
            </a:r>
            <a:endParaRPr b="0" lang="en-US" sz="2400" spc="-1" strike="noStrike">
              <a:solidFill>
                <a:srgbClr val="ff0000"/>
              </a:solidFill>
              <a:latin typeface="Arial"/>
            </a:endParaRPr>
          </a:p>
          <a:p>
            <a:pPr marL="914400">
              <a:lnSpc>
                <a:spcPct val="100000"/>
              </a:lnSpc>
            </a:pPr>
            <a:r>
              <a:rPr b="1" lang="fr-FR" sz="2400" spc="-1" strike="noStrike">
                <a:solidFill>
                  <a:srgbClr val="000000"/>
                </a:solidFill>
                <a:latin typeface="Arial"/>
                <a:ea typeface="DejaVu Sans"/>
              </a:rPr>
              <a:t>echo $toto[ 0 ]; // 1</a:t>
            </a:r>
            <a:endParaRPr b="0" lang="en-US" sz="2400" spc="-1" strike="noStrike">
              <a:solidFill>
                <a:srgbClr val="ff0000"/>
              </a:solidFill>
              <a:latin typeface="Arial"/>
            </a:endParaRPr>
          </a:p>
          <a:p>
            <a:pPr marL="914400">
              <a:lnSpc>
                <a:spcPct val="100000"/>
              </a:lnSpc>
            </a:pPr>
            <a:r>
              <a:rPr b="1" lang="fr-FR" sz="2400" spc="-1" strike="noStrike">
                <a:solidFill>
                  <a:srgbClr val="000000"/>
                </a:solidFill>
                <a:latin typeface="Arial"/>
                <a:ea typeface="DejaVu Sans"/>
              </a:rPr>
              <a:t>echo $toto[ 1 ]; // tata</a:t>
            </a:r>
            <a:endParaRPr b="0" lang="en-US" sz="2400" spc="-1" strike="noStrike">
              <a:solidFill>
                <a:srgbClr val="ff0000"/>
              </a:solidFill>
              <a:latin typeface="Arial"/>
            </a:endParaRPr>
          </a:p>
          <a:p>
            <a:pPr marL="457200">
              <a:lnSpc>
                <a:spcPct val="100000"/>
              </a:lnSpc>
            </a:pPr>
            <a:endParaRPr b="0" lang="en-US" sz="2400" spc="-1" strike="noStrike">
              <a:solidFill>
                <a:srgbClr val="ff0000"/>
              </a:solidFill>
              <a:latin typeface="Arial"/>
            </a:endParaRPr>
          </a:p>
          <a:p>
            <a:pPr marL="457200">
              <a:lnSpc>
                <a:spcPct val="100000"/>
              </a:lnSpc>
            </a:pPr>
            <a:r>
              <a:rPr b="1" lang="fr-FR" sz="2400" spc="-1" strike="noStrike">
                <a:solidFill>
                  <a:srgbClr val="000000"/>
                </a:solidFill>
                <a:latin typeface="Arial"/>
                <a:ea typeface="DejaVu Sans"/>
              </a:rPr>
              <a:t>       </a:t>
            </a:r>
            <a:r>
              <a:rPr b="1" lang="fr-FR" sz="2400" spc="-1" strike="noStrike">
                <a:solidFill>
                  <a:srgbClr val="000000"/>
                </a:solidFill>
                <a:latin typeface="Arial"/>
                <a:ea typeface="DejaVu Sans"/>
              </a:rPr>
              <a:t>$foo = array( 0 =&gt; 1, ‘bar’ );</a:t>
            </a:r>
            <a:endParaRPr b="0" lang="en-US" sz="2400" spc="-1" strike="noStrike">
              <a:solidFill>
                <a:srgbClr val="ff0000"/>
              </a:solidFill>
              <a:latin typeface="Arial"/>
            </a:endParaRPr>
          </a:p>
          <a:p>
            <a:pPr marL="457200">
              <a:lnSpc>
                <a:spcPct val="100000"/>
              </a:lnSpc>
            </a:pPr>
            <a:r>
              <a:rPr b="1" lang="fr-FR" sz="2400" spc="-1" strike="noStrike">
                <a:solidFill>
                  <a:srgbClr val="000000"/>
                </a:solidFill>
                <a:latin typeface="Arial"/>
                <a:ea typeface="DejaVu Sans"/>
              </a:rPr>
              <a:t>       </a:t>
            </a:r>
            <a:r>
              <a:rPr b="1" lang="fr-FR" sz="2400" spc="-1" strike="noStrike">
                <a:solidFill>
                  <a:srgbClr val="000000"/>
                </a:solidFill>
                <a:latin typeface="Arial"/>
                <a:ea typeface="DejaVu Sans"/>
              </a:rPr>
              <a:t>echo $foo[ 0 ]; // 1</a:t>
            </a:r>
            <a:endParaRPr b="0" lang="en-US" sz="2400" spc="-1" strike="noStrike">
              <a:solidFill>
                <a:srgbClr val="ff0000"/>
              </a:solidFill>
              <a:latin typeface="Arial"/>
            </a:endParaRPr>
          </a:p>
          <a:p>
            <a:pPr marL="457200">
              <a:lnSpc>
                <a:spcPct val="100000"/>
              </a:lnSpc>
            </a:pPr>
            <a:r>
              <a:rPr b="1" lang="fr-FR" sz="2400" spc="-1" strike="noStrike">
                <a:solidFill>
                  <a:srgbClr val="000000"/>
                </a:solidFill>
                <a:latin typeface="Arial"/>
                <a:ea typeface="DejaVu Sans"/>
              </a:rPr>
              <a:t>       </a:t>
            </a:r>
            <a:r>
              <a:rPr b="1" lang="fr-FR" sz="2400" spc="-1" strike="noStrike">
                <a:solidFill>
                  <a:srgbClr val="000000"/>
                </a:solidFill>
                <a:latin typeface="Arial"/>
                <a:ea typeface="DejaVu Sans"/>
              </a:rPr>
              <a:t>echo $foo[ 1 ]; // bar</a:t>
            </a:r>
            <a:endParaRPr b="0" lang="en-US" sz="2400" spc="-1" strike="noStrike">
              <a:solidFill>
                <a:srgbClr val="ff0000"/>
              </a:solidFill>
              <a:latin typeface="Arial"/>
            </a:endParaRPr>
          </a:p>
          <a:p>
            <a:pPr marL="457200">
              <a:lnSpc>
                <a:spcPct val="100000"/>
              </a:lnSpc>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t>
            </a:r>
            <a:endParaRPr b="0" lang="en-US" sz="3600" spc="-1" strike="noStrike">
              <a:solidFill>
                <a:srgbClr val="ff0000"/>
              </a:solidFill>
              <a:latin typeface="Arial"/>
            </a:endParaRPr>
          </a:p>
        </p:txBody>
      </p:sp>
      <p:sp>
        <p:nvSpPr>
          <p:cNvPr id="304" name="CustomShape 2"/>
          <p:cNvSpPr/>
          <p:nvPr/>
        </p:nvSpPr>
        <p:spPr>
          <a:xfrm>
            <a:off x="666720" y="1171440"/>
            <a:ext cx="8746200" cy="951480"/>
          </a:xfrm>
          <a:prstGeom prst="rect">
            <a:avLst/>
          </a:prstGeom>
          <a:noFill/>
          <a:ln>
            <a:noFill/>
          </a:ln>
        </p:spPr>
        <p:style>
          <a:lnRef idx="0"/>
          <a:fillRef idx="0"/>
          <a:effectRef idx="0"/>
          <a:fontRef idx="minor"/>
        </p:style>
        <p:txBody>
          <a:bodyPr lIns="0" rIns="0" tIns="0" bIns="0">
            <a:noAutofit/>
          </a:bodyPr>
          <a:p>
            <a:pPr marL="228600" indent="-227880">
              <a:lnSpc>
                <a:spcPct val="90000"/>
              </a:lnSpc>
              <a:spcBef>
                <a:spcPts val="1001"/>
              </a:spcBef>
              <a:buClr>
                <a:srgbClr val="1f497d"/>
              </a:buClr>
              <a:buFont typeface="Symbol"/>
              <a:buChar char="·"/>
            </a:pPr>
            <a:r>
              <a:rPr b="0" lang="fr-FR" sz="2200" spc="-1" strike="noStrike">
                <a:solidFill>
                  <a:srgbClr val="000000"/>
                </a:solidFill>
                <a:latin typeface="Arial"/>
                <a:ea typeface="DejaVu Sans"/>
              </a:rPr>
              <a:t>Parcours d’un tableau. :</a:t>
            </a:r>
            <a:r>
              <a:rPr b="0" lang="fr-FR" sz="2200" spc="-1" strike="noStrike">
                <a:solidFill>
                  <a:srgbClr val="c00000"/>
                </a:solidFill>
                <a:latin typeface="Arial"/>
                <a:ea typeface="DejaVu Sans"/>
              </a:rPr>
              <a:t> For, while, do.. while</a:t>
            </a:r>
            <a:endParaRPr b="0" lang="en-US" sz="22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200" spc="-1" strike="noStrike">
                <a:solidFill>
                  <a:srgbClr val="000000"/>
                </a:solidFill>
                <a:latin typeface="Arial"/>
                <a:ea typeface="DejaVu Sans"/>
              </a:rPr>
              <a:t>$tab = array("Mussab", "Marc", "Juilan");</a:t>
            </a: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p:txBody>
      </p:sp>
      <p:sp>
        <p:nvSpPr>
          <p:cNvPr id="305" name="CustomShape 3"/>
          <p:cNvSpPr/>
          <p:nvPr/>
        </p:nvSpPr>
        <p:spPr>
          <a:xfrm>
            <a:off x="642240" y="2123640"/>
            <a:ext cx="3652560" cy="2345400"/>
          </a:xfrm>
          <a:prstGeom prst="rect">
            <a:avLst/>
          </a:prstGeom>
          <a:gradFill rotWithShape="0">
            <a:gsLst>
              <a:gs pos="0">
                <a:srgbClr val="bfecff"/>
              </a:gs>
              <a:gs pos="100000">
                <a:srgbClr val="e6f7ff"/>
              </a:gs>
            </a:gsLst>
            <a:lin ang="16200000"/>
          </a:gradFill>
          <a:ln>
            <a:solidFill>
              <a:srgbClr val="46aac4"/>
            </a:solidFill>
          </a:ln>
          <a:effectLst>
            <a:outerShdw blurRad="40000" dir="5400000" dist="2016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spAutoFit/>
          </a:bodyPr>
          <a:p>
            <a:pPr>
              <a:lnSpc>
                <a:spcPct val="100000"/>
              </a:lnSpc>
            </a:pPr>
            <a:r>
              <a:rPr b="1" i="1" lang="fr-FR" sz="2200" spc="-1" strike="noStrike">
                <a:solidFill>
                  <a:srgbClr val="000000"/>
                </a:solidFill>
                <a:latin typeface="Arial"/>
                <a:ea typeface="DejaVu Sans"/>
              </a:rPr>
              <a:t>Exemple 1 :</a:t>
            </a:r>
            <a:endParaRPr b="0" lang="en-US" sz="22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$i=0;</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while($i &lt; count($tab)) {         </a:t>
            </a:r>
            <a:endParaRPr b="0" lang="en-US" sz="1800" spc="-1" strike="noStrike">
              <a:solidFill>
                <a:srgbClr val="ff0000"/>
              </a:solidFill>
              <a:latin typeface="Arial"/>
            </a:endParaRPr>
          </a:p>
          <a:p>
            <a:pPr>
              <a:lnSpc>
                <a:spcPct val="100000"/>
              </a:lnSpc>
            </a:pPr>
            <a:r>
              <a:rPr b="1" lang="fr-FR" sz="1800" spc="-1" strike="noStrike">
                <a:solidFill>
                  <a:srgbClr val="c00000"/>
                </a:solidFill>
                <a:latin typeface="Arial"/>
                <a:ea typeface="DejaVu Sans"/>
              </a:rPr>
              <a:t> </a:t>
            </a:r>
            <a:r>
              <a:rPr b="1" lang="fr-FR" sz="1800" spc="-1" strike="noStrike">
                <a:solidFill>
                  <a:srgbClr val="c00000"/>
                </a:solidFill>
                <a:latin typeface="Arial"/>
                <a:ea typeface="DejaVu Sans"/>
              </a:rPr>
              <a:t>// count() retourne le nombre d’éléments</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  </a:t>
            </a:r>
            <a:r>
              <a:rPr b="1" lang="fr-FR" sz="1800" spc="-1" strike="noStrike">
                <a:solidFill>
                  <a:srgbClr val="000000"/>
                </a:solidFill>
                <a:latin typeface="Arial"/>
                <a:ea typeface="DejaVu Sans"/>
              </a:rPr>
              <a:t>echo $tab[$i]."&lt;br&gt;";</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  </a:t>
            </a:r>
            <a:r>
              <a:rPr b="1" lang="fr-FR" sz="1800" spc="-1" strike="noStrike">
                <a:solidFill>
                  <a:srgbClr val="000000"/>
                </a:solidFill>
                <a:latin typeface="Arial"/>
                <a:ea typeface="DejaVu Sans"/>
              </a:rPr>
              <a:t>$i++;</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a:t>
            </a:r>
            <a:endParaRPr b="0" lang="en-US" sz="1800" spc="-1" strike="noStrike">
              <a:solidFill>
                <a:srgbClr val="ff0000"/>
              </a:solidFill>
              <a:latin typeface="Arial"/>
            </a:endParaRPr>
          </a:p>
        </p:txBody>
      </p:sp>
      <p:sp>
        <p:nvSpPr>
          <p:cNvPr id="306" name="CustomShape 4"/>
          <p:cNvSpPr/>
          <p:nvPr/>
        </p:nvSpPr>
        <p:spPr>
          <a:xfrm>
            <a:off x="5189760" y="2163960"/>
            <a:ext cx="4247640" cy="1796760"/>
          </a:xfrm>
          <a:prstGeom prst="rect">
            <a:avLst/>
          </a:prstGeom>
          <a:gradFill rotWithShape="0">
            <a:gsLst>
              <a:gs pos="0">
                <a:srgbClr val="d9caee"/>
              </a:gs>
              <a:gs pos="100000">
                <a:srgbClr val="f1eaf8"/>
              </a:gs>
            </a:gsLst>
            <a:lin ang="16200000"/>
          </a:gradFill>
          <a:ln>
            <a:solidFill>
              <a:srgbClr val="7d5fa0"/>
            </a:solidFill>
          </a:ln>
          <a:effectLst>
            <a:outerShdw blurRad="4000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spAutoFit/>
          </a:bodyPr>
          <a:p>
            <a:pPr>
              <a:lnSpc>
                <a:spcPct val="100000"/>
              </a:lnSpc>
            </a:pPr>
            <a:r>
              <a:rPr b="1" i="1" lang="fr-FR" sz="2200" spc="-1" strike="noStrike">
                <a:solidFill>
                  <a:srgbClr val="000000"/>
                </a:solidFill>
                <a:latin typeface="Arial"/>
                <a:ea typeface="DejaVu Sans"/>
              </a:rPr>
              <a:t>Exemple 2 :</a:t>
            </a:r>
            <a:endParaRPr b="0" lang="en-US" sz="22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for($i=0;$i&lt;count($tab); $i++)</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 </a:t>
            </a:r>
            <a:r>
              <a:rPr b="1" lang="fr-FR" sz="1800" spc="-1" strike="noStrike">
                <a:solidFill>
                  <a:srgbClr val="000000"/>
                </a:solidFill>
                <a:latin typeface="Arial"/>
                <a:ea typeface="DejaVu Sans"/>
              </a:rPr>
              <a:t>echo $tab[$i]."&lt;br&gt;";</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a:t>
            </a:r>
            <a:endParaRPr b="0" lang="en-US" sz="1800" spc="-1" strike="noStrike">
              <a:solidFill>
                <a:srgbClr val="ff0000"/>
              </a:solidFill>
              <a:latin typeface="Arial"/>
            </a:endParaRPr>
          </a:p>
        </p:txBody>
      </p:sp>
      <p:sp>
        <p:nvSpPr>
          <p:cNvPr id="307" name="CustomShape 5"/>
          <p:cNvSpPr/>
          <p:nvPr/>
        </p:nvSpPr>
        <p:spPr>
          <a:xfrm>
            <a:off x="666720" y="4716000"/>
            <a:ext cx="8746200" cy="951480"/>
          </a:xfrm>
          <a:prstGeom prst="rect">
            <a:avLst/>
          </a:prstGeom>
          <a:noFill/>
          <a:ln>
            <a:noFill/>
          </a:ln>
        </p:spPr>
        <p:style>
          <a:lnRef idx="0"/>
          <a:fillRef idx="0"/>
          <a:effectRef idx="0"/>
          <a:fontRef idx="minor"/>
        </p:style>
        <p:txBody>
          <a:bodyPr lIns="0" rIns="0" tIns="0" bIns="0">
            <a:noAutofit/>
          </a:bodyPr>
          <a:p>
            <a:pPr marL="228600" indent="-227880">
              <a:lnSpc>
                <a:spcPct val="90000"/>
              </a:lnSpc>
              <a:spcBef>
                <a:spcPts val="1001"/>
              </a:spcBef>
              <a:buClr>
                <a:srgbClr val="1f497d"/>
              </a:buClr>
              <a:buFont typeface="Symbol"/>
              <a:buChar char="·"/>
            </a:pPr>
            <a:r>
              <a:rPr b="0" lang="fr-FR" sz="2200" spc="-1" strike="noStrike">
                <a:solidFill>
                  <a:srgbClr val="000000"/>
                </a:solidFill>
                <a:latin typeface="Arial"/>
                <a:ea typeface="DejaVu Sans"/>
              </a:rPr>
              <a:t>Parcours d’un tableau. : </a:t>
            </a:r>
            <a:r>
              <a:rPr b="0" lang="fr-FR" sz="2200" spc="-1" strike="noStrike">
                <a:solidFill>
                  <a:srgbClr val="c00000"/>
                </a:solidFill>
                <a:latin typeface="Arial"/>
                <a:ea typeface="DejaVu Sans"/>
              </a:rPr>
              <a:t>foreach</a:t>
            </a:r>
            <a:endParaRPr b="0" lang="en-US" sz="22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200" spc="-1" strike="noStrike">
                <a:solidFill>
                  <a:srgbClr val="000000"/>
                </a:solidFill>
                <a:latin typeface="Arial"/>
                <a:ea typeface="DejaVu Sans"/>
              </a:rPr>
              <a:t>$tab = array("Mussab", "Marc", "Juilan");</a:t>
            </a: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p:txBody>
      </p:sp>
      <p:sp>
        <p:nvSpPr>
          <p:cNvPr id="308" name="CustomShape 6"/>
          <p:cNvSpPr/>
          <p:nvPr/>
        </p:nvSpPr>
        <p:spPr>
          <a:xfrm>
            <a:off x="1152000" y="5493960"/>
            <a:ext cx="3652560" cy="1248120"/>
          </a:xfrm>
          <a:prstGeom prst="rect">
            <a:avLst/>
          </a:prstGeom>
          <a:gradFill rotWithShape="0">
            <a:gsLst>
              <a:gs pos="0">
                <a:srgbClr val="e3fbc2"/>
              </a:gs>
              <a:gs pos="100000">
                <a:srgbClr val="f4ffe6"/>
              </a:gs>
            </a:gsLst>
            <a:lin ang="16200000"/>
          </a:gradFill>
          <a:ln>
            <a:solidFill>
              <a:srgbClr val="98b855"/>
            </a:solidFill>
          </a:ln>
          <a:effectLst>
            <a:outerShdw blurRad="4000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spAutoFit/>
          </a:bodyPr>
          <a:p>
            <a:pPr>
              <a:lnSpc>
                <a:spcPct val="100000"/>
              </a:lnSpc>
            </a:pPr>
            <a:r>
              <a:rPr b="1" i="1" lang="fr-FR" sz="2200" spc="-1" strike="noStrike">
                <a:solidFill>
                  <a:srgbClr val="000000"/>
                </a:solidFill>
                <a:latin typeface="Arial"/>
                <a:ea typeface="DejaVu Sans"/>
              </a:rPr>
              <a:t>Exemple :</a:t>
            </a:r>
            <a:endParaRPr b="0" lang="en-US" sz="22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foreach($tab as $elem) {</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  </a:t>
            </a:r>
            <a:r>
              <a:rPr b="1" lang="fr-FR" sz="1800" spc="-1" strike="noStrike">
                <a:solidFill>
                  <a:srgbClr val="000000"/>
                </a:solidFill>
                <a:latin typeface="Arial"/>
                <a:ea typeface="DejaVu Sans"/>
              </a:rPr>
              <a:t>echo $elem. "&lt;br&gt;";</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t>
            </a:r>
            <a:endParaRPr b="0" lang="en-US" sz="3600" spc="-1" strike="noStrike">
              <a:solidFill>
                <a:srgbClr val="ff0000"/>
              </a:solidFill>
              <a:latin typeface="Arial"/>
            </a:endParaRPr>
          </a:p>
        </p:txBody>
      </p:sp>
      <p:sp>
        <p:nvSpPr>
          <p:cNvPr id="310" name="CustomShape 2"/>
          <p:cNvSpPr/>
          <p:nvPr/>
        </p:nvSpPr>
        <p:spPr>
          <a:xfrm>
            <a:off x="-3347640" y="-1094400"/>
            <a:ext cx="9566280" cy="5215680"/>
          </a:xfrm>
          <a:prstGeom prst="rect">
            <a:avLst/>
          </a:prstGeom>
          <a:noFill/>
          <a:ln>
            <a:noFill/>
          </a:ln>
        </p:spPr>
        <p:style>
          <a:lnRef idx="0"/>
          <a:fillRef idx="0"/>
          <a:effectRef idx="0"/>
          <a:fontRef idx="minor"/>
        </p:style>
      </p:sp>
      <p:sp>
        <p:nvSpPr>
          <p:cNvPr id="311" name="CustomShape 3"/>
          <p:cNvSpPr/>
          <p:nvPr/>
        </p:nvSpPr>
        <p:spPr>
          <a:xfrm>
            <a:off x="143640" y="971640"/>
            <a:ext cx="9936000" cy="58320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479"/>
              </a:spcBef>
              <a:buClr>
                <a:srgbClr val="000000"/>
              </a:buClr>
              <a:buFont typeface="Wingdings" charset="2"/>
              <a:buChar char=""/>
            </a:pPr>
            <a:r>
              <a:rPr b="0" lang="fr-FR" sz="2400" spc="-1" strike="noStrike">
                <a:solidFill>
                  <a:srgbClr val="000000"/>
                </a:solidFill>
                <a:latin typeface="Arial"/>
                <a:ea typeface="DejaVu Sans"/>
              </a:rPr>
              <a:t>Quelques fonctions:</a:t>
            </a:r>
            <a:endParaRPr b="0" lang="en-US" sz="24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count($tab)</a:t>
            </a:r>
            <a:r>
              <a:rPr b="0" lang="fr-FR" sz="2200" spc="-1" strike="noStrike">
                <a:solidFill>
                  <a:srgbClr val="000000"/>
                </a:solidFill>
                <a:latin typeface="Arial"/>
                <a:ea typeface="DejaVu Sans"/>
              </a:rPr>
              <a:t>, </a:t>
            </a:r>
            <a:r>
              <a:rPr b="1" lang="fr-FR" sz="2200" spc="-1" strike="noStrike">
                <a:solidFill>
                  <a:srgbClr val="000000"/>
                </a:solidFill>
                <a:latin typeface="Arial"/>
                <a:ea typeface="DejaVu Sans"/>
              </a:rPr>
              <a:t>sizeof</a:t>
            </a:r>
            <a:r>
              <a:rPr b="0" lang="fr-FR" sz="2200" spc="-1" strike="noStrike">
                <a:solidFill>
                  <a:srgbClr val="000000"/>
                </a:solidFill>
                <a:latin typeface="Arial"/>
                <a:ea typeface="DejaVu Sans"/>
              </a:rPr>
              <a:t> : retournent le nombre d’éléments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in_array($var,$tab)</a:t>
            </a:r>
            <a:r>
              <a:rPr b="0" lang="fr-FR" sz="2200" spc="-1" strike="noStrike">
                <a:solidFill>
                  <a:srgbClr val="000000"/>
                </a:solidFill>
                <a:latin typeface="Arial"/>
                <a:ea typeface="DejaVu Sans"/>
              </a:rPr>
              <a:t> : dit si la valeur de </a:t>
            </a:r>
            <a:r>
              <a:rPr b="1" lang="fr-FR" sz="2200" spc="-1" strike="noStrike">
                <a:solidFill>
                  <a:srgbClr val="000000"/>
                </a:solidFill>
                <a:latin typeface="Arial"/>
                <a:ea typeface="DejaVu Sans"/>
              </a:rPr>
              <a:t>$var</a:t>
            </a:r>
            <a:r>
              <a:rPr b="0" lang="fr-FR" sz="2200" spc="-1" strike="noStrike">
                <a:solidFill>
                  <a:srgbClr val="000000"/>
                </a:solidFill>
                <a:latin typeface="Arial"/>
                <a:ea typeface="DejaVu Sans"/>
              </a:rPr>
              <a:t> existe dans le tableau </a:t>
            </a:r>
            <a:r>
              <a:rPr b="1" lang="fr-FR" sz="2200" spc="-1" strike="noStrike">
                <a:solidFill>
                  <a:srgbClr val="000000"/>
                </a:solidFill>
                <a:latin typeface="Arial"/>
                <a:ea typeface="DejaVu Sans"/>
              </a:rPr>
              <a:t>$tab</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list($var1,$var2…)</a:t>
            </a:r>
            <a:r>
              <a:rPr b="0" lang="fr-FR" sz="2200" spc="-1" strike="noStrike">
                <a:solidFill>
                  <a:srgbClr val="000000"/>
                </a:solidFill>
                <a:latin typeface="Arial"/>
                <a:ea typeface="DejaVu Sans"/>
              </a:rPr>
              <a:t> : transforme une liste de variables en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range($i,$j)</a:t>
            </a:r>
            <a:r>
              <a:rPr b="0" lang="fr-FR" sz="2200" spc="-1" strike="noStrike">
                <a:solidFill>
                  <a:srgbClr val="000000"/>
                </a:solidFill>
                <a:latin typeface="Arial"/>
                <a:ea typeface="DejaVu Sans"/>
              </a:rPr>
              <a:t> : retourne un tableau contenant un intervalle de valeurs</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shuffle($tab)</a:t>
            </a:r>
            <a:r>
              <a:rPr b="0" lang="fr-FR" sz="2200" spc="-1" strike="noStrike">
                <a:solidFill>
                  <a:srgbClr val="000000"/>
                </a:solidFill>
                <a:latin typeface="Arial"/>
                <a:ea typeface="DejaVu Sans"/>
              </a:rPr>
              <a:t> : mélange les éléments d’un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sort($tab)</a:t>
            </a:r>
            <a:r>
              <a:rPr b="0" lang="fr-FR" sz="2200" spc="-1" strike="noStrike">
                <a:solidFill>
                  <a:srgbClr val="000000"/>
                </a:solidFill>
                <a:latin typeface="Arial"/>
                <a:ea typeface="DejaVu Sans"/>
              </a:rPr>
              <a:t> : trie alphanumérique les éléments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rsort($tab)</a:t>
            </a:r>
            <a:r>
              <a:rPr b="0" lang="fr-FR" sz="2200" spc="-1" strike="noStrike">
                <a:solidFill>
                  <a:srgbClr val="000000"/>
                </a:solidFill>
                <a:latin typeface="Arial"/>
                <a:ea typeface="DejaVu Sans"/>
              </a:rPr>
              <a:t> : trie alphanumérique inverse les éléments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implode($str,$tab), join</a:t>
            </a:r>
            <a:r>
              <a:rPr b="0" lang="fr-FR" sz="2200" spc="-1" strike="noStrike">
                <a:solidFill>
                  <a:srgbClr val="000000"/>
                </a:solidFill>
                <a:latin typeface="Arial"/>
                <a:ea typeface="DejaVu Sans"/>
              </a:rPr>
              <a:t> : retournent une chaîne de caractères contenant les éléments du tableau </a:t>
            </a:r>
            <a:r>
              <a:rPr b="1" lang="fr-FR" sz="2200" spc="-1" strike="noStrike">
                <a:solidFill>
                  <a:srgbClr val="000000"/>
                </a:solidFill>
                <a:latin typeface="Arial"/>
                <a:ea typeface="DejaVu Sans"/>
              </a:rPr>
              <a:t>$tab</a:t>
            </a:r>
            <a:r>
              <a:rPr b="0" lang="fr-FR" sz="2200" spc="-1" strike="noStrike">
                <a:solidFill>
                  <a:srgbClr val="000000"/>
                </a:solidFill>
                <a:latin typeface="Arial"/>
                <a:ea typeface="DejaVu Sans"/>
              </a:rPr>
              <a:t> joints par la chaîne de jointure </a:t>
            </a:r>
            <a:r>
              <a:rPr b="1" lang="fr-FR" sz="2200" spc="-1" strike="noStrike">
                <a:solidFill>
                  <a:srgbClr val="000000"/>
                </a:solidFill>
                <a:latin typeface="Arial"/>
                <a:ea typeface="DejaVu Sans"/>
              </a:rPr>
              <a:t>$str</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explode($delim,$str)</a:t>
            </a:r>
            <a:r>
              <a:rPr b="0" lang="fr-FR" sz="2200" spc="-1" strike="noStrike">
                <a:solidFill>
                  <a:srgbClr val="000000"/>
                </a:solidFill>
                <a:latin typeface="Arial"/>
                <a:ea typeface="DejaVu Sans"/>
              </a:rPr>
              <a:t> : retourne un tableau dont les éléments résultent du hachage de la chaîne </a:t>
            </a:r>
            <a:r>
              <a:rPr b="1" lang="fr-FR" sz="2200" spc="-1" strike="noStrike">
                <a:solidFill>
                  <a:srgbClr val="000000"/>
                </a:solidFill>
                <a:latin typeface="Arial"/>
                <a:ea typeface="DejaVu Sans"/>
              </a:rPr>
              <a:t>$str</a:t>
            </a:r>
            <a:r>
              <a:rPr b="0" lang="fr-FR" sz="2200" spc="-1" strike="noStrike">
                <a:solidFill>
                  <a:srgbClr val="000000"/>
                </a:solidFill>
                <a:latin typeface="Arial"/>
                <a:ea typeface="DejaVu Sans"/>
              </a:rPr>
              <a:t> par le délimiteur </a:t>
            </a:r>
            <a:r>
              <a:rPr b="1" lang="fr-FR" sz="2200" spc="-1" strike="noStrike">
                <a:solidFill>
                  <a:srgbClr val="000000"/>
                </a:solidFill>
                <a:latin typeface="Arial"/>
                <a:ea typeface="DejaVu Sans"/>
              </a:rPr>
              <a:t>$delim</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array_merge($tab1,$tab2,$tab3…)</a:t>
            </a:r>
            <a:r>
              <a:rPr b="0" lang="fr-FR" sz="2200" spc="-1" strike="noStrike">
                <a:solidFill>
                  <a:srgbClr val="000000"/>
                </a:solidFill>
                <a:latin typeface="Arial"/>
                <a:ea typeface="DejaVu Sans"/>
              </a:rPr>
              <a:t> : concatène les tableaux passés en arguments</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array_rand($tab)</a:t>
            </a:r>
            <a:r>
              <a:rPr b="0" lang="fr-FR" sz="2200" spc="-1" strike="noStrike">
                <a:solidFill>
                  <a:srgbClr val="000000"/>
                </a:solidFill>
                <a:latin typeface="Arial"/>
                <a:ea typeface="DejaVu Sans"/>
              </a:rPr>
              <a:t> : retourne un élément du tableau au hasard</a:t>
            </a: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t>
            </a:r>
            <a:endParaRPr b="0" lang="en-US" sz="3600" spc="-1" strike="noStrike">
              <a:solidFill>
                <a:srgbClr val="ff0000"/>
              </a:solidFill>
              <a:latin typeface="Arial"/>
            </a:endParaRPr>
          </a:p>
        </p:txBody>
      </p:sp>
      <p:sp>
        <p:nvSpPr>
          <p:cNvPr id="313" name="CustomShape 2"/>
          <p:cNvSpPr/>
          <p:nvPr/>
        </p:nvSpPr>
        <p:spPr>
          <a:xfrm>
            <a:off x="-3347640" y="-1094400"/>
            <a:ext cx="9566280" cy="5215680"/>
          </a:xfrm>
          <a:prstGeom prst="rect">
            <a:avLst/>
          </a:prstGeom>
          <a:noFill/>
          <a:ln>
            <a:noFill/>
          </a:ln>
        </p:spPr>
        <p:style>
          <a:lnRef idx="0"/>
          <a:fillRef idx="0"/>
          <a:effectRef idx="0"/>
          <a:fontRef idx="minor"/>
        </p:style>
      </p:sp>
      <p:sp>
        <p:nvSpPr>
          <p:cNvPr id="314" name="CustomShape 3"/>
          <p:cNvSpPr/>
          <p:nvPr/>
        </p:nvSpPr>
        <p:spPr>
          <a:xfrm>
            <a:off x="143640" y="971640"/>
            <a:ext cx="9936000" cy="58320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479"/>
              </a:spcBef>
              <a:buClr>
                <a:srgbClr val="000000"/>
              </a:buClr>
              <a:buFont typeface="Wingdings" charset="2"/>
              <a:buChar char=""/>
            </a:pPr>
            <a:r>
              <a:rPr b="0" lang="fr-FR" sz="2400" spc="-1" strike="noStrike">
                <a:solidFill>
                  <a:srgbClr val="000000"/>
                </a:solidFill>
                <a:latin typeface="Arial"/>
                <a:ea typeface="DejaVu Sans"/>
              </a:rPr>
              <a:t>Quelques fonctions:</a:t>
            </a:r>
            <a:endParaRPr b="0" lang="en-US" sz="24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count($tab)</a:t>
            </a:r>
            <a:r>
              <a:rPr b="0" lang="fr-FR" sz="2200" spc="-1" strike="noStrike">
                <a:solidFill>
                  <a:srgbClr val="000000"/>
                </a:solidFill>
                <a:latin typeface="Arial"/>
                <a:ea typeface="DejaVu Sans"/>
              </a:rPr>
              <a:t>, </a:t>
            </a:r>
            <a:r>
              <a:rPr b="1" lang="fr-FR" sz="2200" spc="-1" strike="noStrike">
                <a:solidFill>
                  <a:srgbClr val="000000"/>
                </a:solidFill>
                <a:latin typeface="Arial"/>
                <a:ea typeface="DejaVu Sans"/>
              </a:rPr>
              <a:t>sizeof</a:t>
            </a:r>
            <a:r>
              <a:rPr b="0" lang="fr-FR" sz="2200" spc="-1" strike="noStrike">
                <a:solidFill>
                  <a:srgbClr val="000000"/>
                </a:solidFill>
                <a:latin typeface="Arial"/>
                <a:ea typeface="DejaVu Sans"/>
              </a:rPr>
              <a:t> : retournent le nombre d’éléments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in_array($var,$tab)</a:t>
            </a:r>
            <a:r>
              <a:rPr b="0" lang="fr-FR" sz="2200" spc="-1" strike="noStrike">
                <a:solidFill>
                  <a:srgbClr val="000000"/>
                </a:solidFill>
                <a:latin typeface="Arial"/>
                <a:ea typeface="DejaVu Sans"/>
              </a:rPr>
              <a:t> : dit si la valeur de </a:t>
            </a:r>
            <a:r>
              <a:rPr b="1" lang="fr-FR" sz="2200" spc="-1" strike="noStrike">
                <a:solidFill>
                  <a:srgbClr val="000000"/>
                </a:solidFill>
                <a:latin typeface="Arial"/>
                <a:ea typeface="DejaVu Sans"/>
              </a:rPr>
              <a:t>$var</a:t>
            </a:r>
            <a:r>
              <a:rPr b="0" lang="fr-FR" sz="2200" spc="-1" strike="noStrike">
                <a:solidFill>
                  <a:srgbClr val="000000"/>
                </a:solidFill>
                <a:latin typeface="Arial"/>
                <a:ea typeface="DejaVu Sans"/>
              </a:rPr>
              <a:t> existe dans le tableau </a:t>
            </a:r>
            <a:r>
              <a:rPr b="1" lang="fr-FR" sz="2200" spc="-1" strike="noStrike">
                <a:solidFill>
                  <a:srgbClr val="000000"/>
                </a:solidFill>
                <a:latin typeface="Arial"/>
                <a:ea typeface="DejaVu Sans"/>
              </a:rPr>
              <a:t>$tab</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list($var1,$var2…)</a:t>
            </a:r>
            <a:r>
              <a:rPr b="0" lang="fr-FR" sz="2200" spc="-1" strike="noStrike">
                <a:solidFill>
                  <a:srgbClr val="000000"/>
                </a:solidFill>
                <a:latin typeface="Arial"/>
                <a:ea typeface="DejaVu Sans"/>
              </a:rPr>
              <a:t> : transforme une liste de variables en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range($i,$j)</a:t>
            </a:r>
            <a:r>
              <a:rPr b="0" lang="fr-FR" sz="2200" spc="-1" strike="noStrike">
                <a:solidFill>
                  <a:srgbClr val="000000"/>
                </a:solidFill>
                <a:latin typeface="Arial"/>
                <a:ea typeface="DejaVu Sans"/>
              </a:rPr>
              <a:t> : retourne un tableau contenant un intervalle de valeurs</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shuffle($tab)</a:t>
            </a:r>
            <a:r>
              <a:rPr b="0" lang="fr-FR" sz="2200" spc="-1" strike="noStrike">
                <a:solidFill>
                  <a:srgbClr val="000000"/>
                </a:solidFill>
                <a:latin typeface="Arial"/>
                <a:ea typeface="DejaVu Sans"/>
              </a:rPr>
              <a:t> : mélange les éléments d’un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sort($tab)</a:t>
            </a:r>
            <a:r>
              <a:rPr b="0" lang="fr-FR" sz="2200" spc="-1" strike="noStrike">
                <a:solidFill>
                  <a:srgbClr val="000000"/>
                </a:solidFill>
                <a:latin typeface="Arial"/>
                <a:ea typeface="DejaVu Sans"/>
              </a:rPr>
              <a:t> : trie alphanumérique les éléments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rsort($tab)</a:t>
            </a:r>
            <a:r>
              <a:rPr b="0" lang="fr-FR" sz="2200" spc="-1" strike="noStrike">
                <a:solidFill>
                  <a:srgbClr val="000000"/>
                </a:solidFill>
                <a:latin typeface="Arial"/>
                <a:ea typeface="DejaVu Sans"/>
              </a:rPr>
              <a:t> : trie alphanumérique inverse les éléments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implode($str,$tab), join</a:t>
            </a:r>
            <a:r>
              <a:rPr b="0" lang="fr-FR" sz="2200" spc="-1" strike="noStrike">
                <a:solidFill>
                  <a:srgbClr val="000000"/>
                </a:solidFill>
                <a:latin typeface="Arial"/>
                <a:ea typeface="DejaVu Sans"/>
              </a:rPr>
              <a:t> : retournent une chaîne de caractères contenant les éléments du tableau </a:t>
            </a:r>
            <a:r>
              <a:rPr b="1" lang="fr-FR" sz="2200" spc="-1" strike="noStrike">
                <a:solidFill>
                  <a:srgbClr val="000000"/>
                </a:solidFill>
                <a:latin typeface="Arial"/>
                <a:ea typeface="DejaVu Sans"/>
              </a:rPr>
              <a:t>$tab</a:t>
            </a:r>
            <a:r>
              <a:rPr b="0" lang="fr-FR" sz="2200" spc="-1" strike="noStrike">
                <a:solidFill>
                  <a:srgbClr val="000000"/>
                </a:solidFill>
                <a:latin typeface="Arial"/>
                <a:ea typeface="DejaVu Sans"/>
              </a:rPr>
              <a:t> joints par la chaîne de jointure </a:t>
            </a:r>
            <a:r>
              <a:rPr b="1" lang="fr-FR" sz="2200" spc="-1" strike="noStrike">
                <a:solidFill>
                  <a:srgbClr val="000000"/>
                </a:solidFill>
                <a:latin typeface="Arial"/>
                <a:ea typeface="DejaVu Sans"/>
              </a:rPr>
              <a:t>$str</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explode($delim,$str)</a:t>
            </a:r>
            <a:r>
              <a:rPr b="0" lang="fr-FR" sz="2200" spc="-1" strike="noStrike">
                <a:solidFill>
                  <a:srgbClr val="000000"/>
                </a:solidFill>
                <a:latin typeface="Arial"/>
                <a:ea typeface="DejaVu Sans"/>
              </a:rPr>
              <a:t> : retourne un tableau dont les éléments résultent du hachage de la chaîne </a:t>
            </a:r>
            <a:r>
              <a:rPr b="1" lang="fr-FR" sz="2200" spc="-1" strike="noStrike">
                <a:solidFill>
                  <a:srgbClr val="000000"/>
                </a:solidFill>
                <a:latin typeface="Arial"/>
                <a:ea typeface="DejaVu Sans"/>
              </a:rPr>
              <a:t>$str</a:t>
            </a:r>
            <a:r>
              <a:rPr b="0" lang="fr-FR" sz="2200" spc="-1" strike="noStrike">
                <a:solidFill>
                  <a:srgbClr val="000000"/>
                </a:solidFill>
                <a:latin typeface="Arial"/>
                <a:ea typeface="DejaVu Sans"/>
              </a:rPr>
              <a:t> par le délimiteur </a:t>
            </a:r>
            <a:r>
              <a:rPr b="1" lang="fr-FR" sz="2200" spc="-1" strike="noStrike">
                <a:solidFill>
                  <a:srgbClr val="000000"/>
                </a:solidFill>
                <a:latin typeface="Arial"/>
                <a:ea typeface="DejaVu Sans"/>
              </a:rPr>
              <a:t>$delim</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array_merge($tab1,$tab2,$tab3…)</a:t>
            </a:r>
            <a:r>
              <a:rPr b="0" lang="fr-FR" sz="2200" spc="-1" strike="noStrike">
                <a:solidFill>
                  <a:srgbClr val="000000"/>
                </a:solidFill>
                <a:latin typeface="Arial"/>
                <a:ea typeface="DejaVu Sans"/>
              </a:rPr>
              <a:t> : concatène les tableaux passés en arguments</a:t>
            </a: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t>
            </a:r>
            <a:endParaRPr b="0" lang="en-US" sz="3600" spc="-1" strike="noStrike">
              <a:solidFill>
                <a:srgbClr val="ff0000"/>
              </a:solidFill>
              <a:latin typeface="Arial"/>
            </a:endParaRPr>
          </a:p>
        </p:txBody>
      </p:sp>
      <p:sp>
        <p:nvSpPr>
          <p:cNvPr id="316" name="CustomShape 2"/>
          <p:cNvSpPr/>
          <p:nvPr/>
        </p:nvSpPr>
        <p:spPr>
          <a:xfrm>
            <a:off x="-3347640" y="-1094400"/>
            <a:ext cx="9566280" cy="5215680"/>
          </a:xfrm>
          <a:prstGeom prst="rect">
            <a:avLst/>
          </a:prstGeom>
          <a:noFill/>
          <a:ln>
            <a:noFill/>
          </a:ln>
        </p:spPr>
        <p:style>
          <a:lnRef idx="0"/>
          <a:fillRef idx="0"/>
          <a:effectRef idx="0"/>
          <a:fontRef idx="minor"/>
        </p:style>
      </p:sp>
      <p:sp>
        <p:nvSpPr>
          <p:cNvPr id="317" name="CustomShape 3"/>
          <p:cNvSpPr/>
          <p:nvPr/>
        </p:nvSpPr>
        <p:spPr>
          <a:xfrm>
            <a:off x="143640" y="971640"/>
            <a:ext cx="9936000" cy="58320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439"/>
              </a:spcBef>
              <a:buClr>
                <a:srgbClr val="000000"/>
              </a:buClr>
              <a:buFont typeface="Wingdings" charset="2"/>
              <a:buChar char=""/>
            </a:pPr>
            <a:r>
              <a:rPr b="0" lang="fr-FR" sz="2200" spc="-1" strike="noStrike">
                <a:solidFill>
                  <a:srgbClr val="000000"/>
                </a:solidFill>
                <a:latin typeface="Arial"/>
                <a:ea typeface="DejaVu Sans"/>
              </a:rPr>
              <a:t>Quelques fonctions:</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array_push($tab, $e1,$e1..) </a:t>
            </a:r>
            <a:r>
              <a:rPr b="0" lang="fr-FR" sz="2200" spc="-1" strike="noStrike">
                <a:solidFill>
                  <a:srgbClr val="000000"/>
                </a:solidFill>
                <a:latin typeface="Arial"/>
                <a:ea typeface="DejaVu Sans"/>
              </a:rPr>
              <a:t>: ajoute les éléments  $e1, $e2, ... a la fin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array_pop($tab): </a:t>
            </a:r>
            <a:r>
              <a:rPr b="0" lang="fr-FR" sz="2200" spc="-1" strike="noStrike">
                <a:solidFill>
                  <a:srgbClr val="000000"/>
                </a:solidFill>
                <a:latin typeface="Arial"/>
                <a:ea typeface="DejaVu Sans"/>
              </a:rPr>
              <a:t>retourne le dernier élément du tableau et le supprimer du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array_shif($tab): </a:t>
            </a:r>
            <a:r>
              <a:rPr b="0" lang="fr-FR" sz="2200" spc="-1" strike="noStrike">
                <a:solidFill>
                  <a:srgbClr val="000000"/>
                </a:solidFill>
                <a:latin typeface="Arial"/>
                <a:ea typeface="DejaVu Sans"/>
              </a:rPr>
              <a:t>dépile un élément au début d'un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array_unshift(($tab, $e1,$e1..) </a:t>
            </a:r>
            <a:r>
              <a:rPr b="0" lang="fr-FR" sz="2200" spc="-1" strike="noStrike">
                <a:solidFill>
                  <a:srgbClr val="000000"/>
                </a:solidFill>
                <a:latin typeface="Arial"/>
                <a:ea typeface="DejaVu Sans"/>
              </a:rPr>
              <a:t>empile un ou plusieurs éléments $e1, $e2,.. au début d'un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array_flip($tab):  </a:t>
            </a:r>
            <a:r>
              <a:rPr b="0" lang="fr-FR" sz="2200" spc="-1" strike="noStrike">
                <a:solidFill>
                  <a:srgbClr val="000000"/>
                </a:solidFill>
                <a:latin typeface="Arial"/>
                <a:ea typeface="DejaVu Sans"/>
              </a:rPr>
              <a:t>remplace les clés par les valeurs, et les valeurs par les clés.</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array_reverse($tab, bool):  </a:t>
            </a:r>
            <a:r>
              <a:rPr b="0" lang="fr-FR" sz="2200" spc="-1" strike="noStrike">
                <a:solidFill>
                  <a:srgbClr val="000000"/>
                </a:solidFill>
                <a:latin typeface="Arial"/>
                <a:ea typeface="DejaVu Sans"/>
              </a:rPr>
              <a:t>Inverse l'ordre des éléments d'un tableau.</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en-US" sz="2200" spc="-1" strike="noStrike">
                <a:solidFill>
                  <a:srgbClr val="000000"/>
                </a:solidFill>
                <a:latin typeface="Arial"/>
                <a:ea typeface="DejaVu Sans"/>
              </a:rPr>
              <a:t>slice($tab ,begin[,length],bool)</a:t>
            </a:r>
            <a:r>
              <a:rPr b="1" lang="fr-FR" sz="2200" spc="-1" strike="noStrike">
                <a:solidFill>
                  <a:srgbClr val="000000"/>
                </a:solidFill>
                <a:latin typeface="Arial"/>
                <a:ea typeface="DejaVu Sans"/>
              </a:rPr>
              <a:t>: r</a:t>
            </a:r>
            <a:r>
              <a:rPr b="0" lang="fr-FR" sz="2200" spc="-1" strike="noStrike">
                <a:solidFill>
                  <a:srgbClr val="000000"/>
                </a:solidFill>
                <a:latin typeface="Arial"/>
                <a:ea typeface="DejaVu Sans"/>
              </a:rPr>
              <a:t>etourner un nouveau tableau constitue d'une sous-partie d'un tableau existant.</a:t>
            </a:r>
            <a:endParaRPr b="0" lang="en-US" sz="2200" spc="-1" strike="noStrike">
              <a:solidFill>
                <a:srgbClr val="ff0000"/>
              </a:solidFill>
              <a:latin typeface="Arial"/>
            </a:endParaRPr>
          </a:p>
          <a:p>
            <a:pPr lvl="1" marL="743040" indent="-342360">
              <a:lnSpc>
                <a:spcPct val="100000"/>
              </a:lnSpc>
              <a:spcBef>
                <a:spcPts val="439"/>
              </a:spcBef>
              <a:buClr>
                <a:srgbClr val="000000"/>
              </a:buClr>
              <a:buFont typeface="Symbol"/>
              <a:buChar char=""/>
            </a:pPr>
            <a:r>
              <a:rPr b="1" lang="fr-FR" sz="2200" spc="-1" strike="noStrike">
                <a:solidFill>
                  <a:srgbClr val="000000"/>
                </a:solidFill>
                <a:latin typeface="Arial"/>
                <a:ea typeface="DejaVu Sans"/>
              </a:rPr>
              <a:t>array_splice($tab1,</a:t>
            </a:r>
            <a:r>
              <a:rPr b="1" lang="en-US" sz="2200" spc="-1" strike="noStrike">
                <a:solidFill>
                  <a:srgbClr val="000000"/>
                </a:solidFill>
                <a:latin typeface="Arial"/>
                <a:ea typeface="DejaVu Sans"/>
              </a:rPr>
              <a:t> begin[,length],[$tab]</a:t>
            </a:r>
            <a:r>
              <a:rPr b="1" lang="fr-FR" sz="2200" spc="-1" strike="noStrike">
                <a:solidFill>
                  <a:srgbClr val="000000"/>
                </a:solidFill>
                <a:latin typeface="Arial"/>
                <a:ea typeface="DejaVu Sans"/>
              </a:rPr>
              <a:t>):Supprime </a:t>
            </a:r>
            <a:r>
              <a:rPr b="0" lang="fr-FR" sz="2200" spc="-1" strike="noStrike">
                <a:solidFill>
                  <a:srgbClr val="000000"/>
                </a:solidFill>
                <a:latin typeface="Arial"/>
                <a:ea typeface="DejaVu Sans"/>
              </a:rPr>
              <a:t>des éléments d'un tableau et remplacez-le par de nouveaux éléments : </a:t>
            </a:r>
            <a:endParaRPr b="0" lang="en-US" sz="2200" spc="-1" strike="noStrike">
              <a:solidFill>
                <a:srgbClr val="ff0000"/>
              </a:solidFill>
              <a:latin typeface="Arial"/>
            </a:endParaRPr>
          </a:p>
          <a:p>
            <a:pPr>
              <a:lnSpc>
                <a:spcPct val="100000"/>
              </a:lnSpc>
              <a:spcBef>
                <a:spcPts val="439"/>
              </a:spcBef>
            </a:pPr>
            <a:endParaRPr b="0" lang="en-US" sz="2200" spc="-1" strike="noStrike">
              <a:solidFill>
                <a:srgbClr val="ff0000"/>
              </a:solidFill>
              <a:latin typeface="Arial"/>
            </a:endParaRPr>
          </a:p>
          <a:p>
            <a:pPr>
              <a:lnSpc>
                <a:spcPct val="100000"/>
              </a:lnSpc>
              <a:spcBef>
                <a:spcPts val="439"/>
              </a:spcBef>
            </a:pPr>
            <a:endParaRPr b="0" lang="en-US" sz="2200" spc="-1" strike="noStrike">
              <a:solidFill>
                <a:srgbClr val="ff0000"/>
              </a:solidFill>
              <a:latin typeface="Arial"/>
            </a:endParaRPr>
          </a:p>
          <a:p>
            <a:pPr>
              <a:lnSpc>
                <a:spcPct val="100000"/>
              </a:lnSpc>
              <a:spcBef>
                <a:spcPts val="439"/>
              </a:spcBef>
            </a:pP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18" name="Table 1"/>
          <p:cNvGraphicFramePr/>
          <p:nvPr/>
        </p:nvGraphicFramePr>
        <p:xfrm>
          <a:off x="395640" y="971640"/>
          <a:ext cx="9659160" cy="880200"/>
        </p:xfrm>
        <a:graphic>
          <a:graphicData uri="http://schemas.openxmlformats.org/drawingml/2006/table">
            <a:tbl>
              <a:tblPr/>
              <a:tblGrid>
                <a:gridCol w="9659520"/>
              </a:tblGrid>
              <a:tr h="440280">
                <a:tc>
                  <a:txBody>
                    <a:bodyPr lIns="100440" rIns="100440">
                      <a:noAutofit/>
                    </a:bodyPr>
                    <a:p>
                      <a:pPr>
                        <a:lnSpc>
                          <a:spcPct val="100000"/>
                        </a:lnSpc>
                        <a:tabLst>
                          <a:tab algn="l" pos="0"/>
                        </a:tabLst>
                      </a:pPr>
                      <a:r>
                        <a:rPr b="1" lang="en-US" sz="2400" spc="-1" strike="noStrike">
                          <a:solidFill>
                            <a:srgbClr val="000000"/>
                          </a:solidFill>
                          <a:latin typeface="Arial"/>
                          <a:ea typeface="DejaVu Sans"/>
                        </a:rPr>
                        <a:t>Example 1</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440280">
                <a:tc>
                  <a:txBody>
                    <a:bodyPr lIns="100440" rIns="100440">
                      <a:noAutofit/>
                    </a:bodyPr>
                    <a:p>
                      <a:pPr>
                        <a:lnSpc>
                          <a:spcPct val="100000"/>
                        </a:lnSpc>
                        <a:tabLst>
                          <a:tab algn="l" pos="0"/>
                        </a:tabLst>
                      </a:pPr>
                      <a:r>
                        <a:rPr b="0" lang="fr-FR" sz="2400" spc="-1" strike="noStrike">
                          <a:solidFill>
                            <a:srgbClr val="000000"/>
                          </a:solidFill>
                          <a:latin typeface="Arial"/>
                          <a:ea typeface="DejaVu Sans"/>
                        </a:rPr>
                        <a:t>Ajouter  des éléments dans un tableau (push,unshift):</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319" name="CustomShape 2"/>
          <p:cNvSpPr/>
          <p:nvPr/>
        </p:nvSpPr>
        <p:spPr>
          <a:xfrm>
            <a:off x="395640" y="192240"/>
            <a:ext cx="50450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
        <p:nvSpPr>
          <p:cNvPr id="320" name="CustomShape 3"/>
          <p:cNvSpPr/>
          <p:nvPr/>
        </p:nvSpPr>
        <p:spPr>
          <a:xfrm>
            <a:off x="339480" y="1895760"/>
            <a:ext cx="7267320" cy="502776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&lt;?php</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'Mussab'</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'Marc'</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'julian'</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'Naya’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ajoute les valeurs Sarra et Francia en fin de tableau</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array_push</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'Sarra'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 Francia'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8000"/>
                </a:solidFill>
                <a:latin typeface="Courier New"/>
                <a:ea typeface="DejaVu Sans"/>
              </a:rPr>
              <a:t>//On ajoute deux éléments en début de tableau </a:t>
            </a:r>
            <a:r>
              <a:rPr b="1" lang="fr-FR" sz="1800" spc="-1" strike="noStrike">
                <a:solidFill>
                  <a:srgbClr val="0000ff"/>
                </a:solidFill>
                <a:latin typeface="Courier New"/>
                <a:ea typeface="DejaVu Sans"/>
              </a:rPr>
              <a:t>array_unshift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'Flora'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'claire’</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8000"/>
                </a:solidFill>
                <a:latin typeface="Courier New"/>
                <a:ea typeface="DejaVu Sans"/>
              </a:rPr>
              <a:t>//On affiche les valeurs de notre tableau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for</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&lt;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'Prénom n'</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 :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affiche la taille du tableau et les prénoms</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'Le tableau contient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count($prenoms).</a:t>
            </a:r>
            <a:r>
              <a:rPr b="0" lang="fr-FR" sz="1800" spc="-1" strike="noStrike">
                <a:solidFill>
                  <a:srgbClr val="808080"/>
                </a:solidFill>
                <a:latin typeface="Courier New"/>
                <a:ea typeface="DejaVu Sans"/>
              </a:rPr>
              <a:t>' éléments : &lt;br&gt;'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?&gt;</a:t>
            </a:r>
            <a:endParaRPr b="0" lang="en-US" sz="1800" spc="-1" strike="noStrike">
              <a:solidFill>
                <a:srgbClr val="ff0000"/>
              </a:solidFill>
              <a:latin typeface="Arial"/>
            </a:endParaRPr>
          </a:p>
        </p:txBody>
      </p:sp>
      <p:sp>
        <p:nvSpPr>
          <p:cNvPr id="321" name="CustomShape 4"/>
          <p:cNvSpPr/>
          <p:nvPr/>
        </p:nvSpPr>
        <p:spPr>
          <a:xfrm>
            <a:off x="5616360" y="1909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22" name="CustomShape 5"/>
          <p:cNvSpPr/>
          <p:nvPr/>
        </p:nvSpPr>
        <p:spPr>
          <a:xfrm>
            <a:off x="7572240" y="213264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pic>
        <p:nvPicPr>
          <p:cNvPr id="323" name="Picture 6_1" descr=""/>
          <p:cNvPicPr/>
          <p:nvPr/>
        </p:nvPicPr>
        <p:blipFill>
          <a:blip r:embed="rId1"/>
          <a:stretch/>
        </p:blipFill>
        <p:spPr>
          <a:xfrm>
            <a:off x="7607520" y="2530080"/>
            <a:ext cx="2474640" cy="2559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0416600" y="4032000"/>
            <a:ext cx="5038920" cy="397080"/>
          </a:xfrm>
          <a:prstGeom prst="rect">
            <a:avLst/>
          </a:prstGeom>
          <a:noFill/>
          <a:ln>
            <a:noFill/>
          </a:ln>
        </p:spPr>
        <p:style>
          <a:lnRef idx="0"/>
          <a:fillRef idx="0"/>
          <a:effectRef idx="0"/>
          <a:fontRef idx="minor"/>
        </p:style>
      </p:sp>
      <p:sp>
        <p:nvSpPr>
          <p:cNvPr id="144" name="CustomShape 2"/>
          <p:cNvSpPr/>
          <p:nvPr/>
        </p:nvSpPr>
        <p:spPr>
          <a:xfrm>
            <a:off x="252360" y="109800"/>
            <a:ext cx="7732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Introduction à PHP </a:t>
            </a:r>
            <a:endParaRPr b="0" lang="en-US" sz="3600" spc="-1" strike="noStrike">
              <a:solidFill>
                <a:srgbClr val="ff0000"/>
              </a:solidFill>
              <a:latin typeface="Arial"/>
            </a:endParaRPr>
          </a:p>
        </p:txBody>
      </p:sp>
      <p:sp>
        <p:nvSpPr>
          <p:cNvPr id="145" name="CustomShape 3"/>
          <p:cNvSpPr/>
          <p:nvPr/>
        </p:nvSpPr>
        <p:spPr>
          <a:xfrm>
            <a:off x="252360" y="1475640"/>
            <a:ext cx="9074160" cy="2135520"/>
          </a:xfrm>
          <a:prstGeom prst="rect">
            <a:avLst/>
          </a:prstGeom>
          <a:noFill/>
          <a:ln>
            <a:noFill/>
          </a:ln>
        </p:spPr>
        <p:style>
          <a:lnRef idx="0"/>
          <a:fillRef idx="0"/>
          <a:effectRef idx="0"/>
          <a:fontRef idx="minor"/>
        </p:style>
        <p:txBody>
          <a:bodyPr lIns="90000" rIns="90000" tIns="45000" bIns="45000">
            <a:spAutoFit/>
          </a:bodyPr>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Le code PHP est exécuté sur le serveur, générant du HTML qui est ensuite envoyé au client. </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800" spc="-1" strike="noStrike">
                <a:solidFill>
                  <a:srgbClr val="000000"/>
                </a:solidFill>
                <a:latin typeface="Arial"/>
                <a:ea typeface="DejaVu Sans"/>
              </a:rPr>
              <a:t>Le client recevrait les résultats de l'exécution de ce script, mais ne saurait pas quel était le code sous-jacent. </a:t>
            </a:r>
            <a:r>
              <a:rPr b="0" lang="fr-FR" sz="1800" spc="-1" strike="noStrike">
                <a:solidFill>
                  <a:srgbClr val="000000"/>
                </a:solidFill>
                <a:latin typeface="Arial"/>
                <a:ea typeface="DejaVu Sans"/>
              </a:rPr>
              <a:t> </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24" name="Table 1"/>
          <p:cNvGraphicFramePr/>
          <p:nvPr/>
        </p:nvGraphicFramePr>
        <p:xfrm>
          <a:off x="395640" y="971640"/>
          <a:ext cx="9659160" cy="880200"/>
        </p:xfrm>
        <a:graphic>
          <a:graphicData uri="http://schemas.openxmlformats.org/drawingml/2006/table">
            <a:tbl>
              <a:tblPr/>
              <a:tblGrid>
                <a:gridCol w="9659520"/>
              </a:tblGrid>
              <a:tr h="440280">
                <a:tc>
                  <a:txBody>
                    <a:bodyPr lIns="100440" rIns="100440">
                      <a:noAutofit/>
                    </a:bodyPr>
                    <a:p>
                      <a:pPr>
                        <a:lnSpc>
                          <a:spcPct val="100000"/>
                        </a:lnSpc>
                        <a:tabLst>
                          <a:tab algn="l" pos="0"/>
                        </a:tabLst>
                      </a:pPr>
                      <a:r>
                        <a:rPr b="1" lang="en-US" sz="2400" spc="-1" strike="noStrike">
                          <a:solidFill>
                            <a:srgbClr val="000000"/>
                          </a:solidFill>
                          <a:latin typeface="Arial"/>
                          <a:ea typeface="DejaVu Sans"/>
                        </a:rPr>
                        <a:t>Example 2</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440280">
                <a:tc>
                  <a:txBody>
                    <a:bodyPr lIns="100440" rIns="100440">
                      <a:noAutofit/>
                    </a:bodyPr>
                    <a:p>
                      <a:pPr>
                        <a:lnSpc>
                          <a:spcPct val="100000"/>
                        </a:lnSpc>
                        <a:tabLst>
                          <a:tab algn="l" pos="0"/>
                        </a:tabLst>
                      </a:pPr>
                      <a:r>
                        <a:rPr b="0" lang="fr-FR" sz="2400" spc="-1" strike="noStrike">
                          <a:solidFill>
                            <a:srgbClr val="000000"/>
                          </a:solidFill>
                          <a:latin typeface="Arial"/>
                          <a:ea typeface="DejaVu Sans"/>
                        </a:rPr>
                        <a:t>Supprimer des éléments  dans un tableau(pop,shift):</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325" name="CustomShape 2"/>
          <p:cNvSpPr/>
          <p:nvPr/>
        </p:nvSpPr>
        <p:spPr>
          <a:xfrm>
            <a:off x="395640" y="192240"/>
            <a:ext cx="50450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
        <p:nvSpPr>
          <p:cNvPr id="326" name="CustomShape 3"/>
          <p:cNvSpPr/>
          <p:nvPr/>
        </p:nvSpPr>
        <p:spPr>
          <a:xfrm>
            <a:off x="664920" y="1895760"/>
            <a:ext cx="6823080" cy="53020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&lt;?php</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'Mussab'</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'Marc'</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'julian'</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'Naya’</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8000"/>
                </a:solidFill>
                <a:latin typeface="Courier New"/>
                <a:ea typeface="DejaVu Sans"/>
              </a:rPr>
              <a:t>//On supprime le premier prénom du tableau</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$supprp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array_shift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 On supprime le dernière prénom du tableau </a:t>
            </a:r>
            <a:r>
              <a:rPr b="0" lang="fr-FR" sz="1800" spc="-1" strike="noStrike">
                <a:solidFill>
                  <a:srgbClr val="000080"/>
                </a:solidFill>
                <a:latin typeface="Courier New"/>
                <a:ea typeface="DejaVu Sans"/>
              </a:rPr>
              <a:t>$supprd</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array_pop</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8000"/>
                </a:solidFill>
                <a:latin typeface="Courier New"/>
                <a:ea typeface="DejaVu Sans"/>
              </a:rPr>
              <a:t>//On récupère les valeurs de notre tableau</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for</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&lt;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'Prénom n'</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1</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 :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affiche la taille du tableau et les prénoms </a:t>
            </a: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'Nouveau tableau :&lt;br&gt;'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'&lt;br&gt; Prénom supprimé : &lt;br&gt;'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$supprp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$supprd</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?&gt;</a:t>
            </a:r>
            <a:endParaRPr b="0" lang="en-US" sz="1800" spc="-1" strike="noStrike">
              <a:solidFill>
                <a:srgbClr val="ff0000"/>
              </a:solidFill>
              <a:latin typeface="Arial"/>
            </a:endParaRPr>
          </a:p>
        </p:txBody>
      </p:sp>
      <p:sp>
        <p:nvSpPr>
          <p:cNvPr id="327" name="CustomShape 4"/>
          <p:cNvSpPr/>
          <p:nvPr/>
        </p:nvSpPr>
        <p:spPr>
          <a:xfrm>
            <a:off x="5660640" y="18421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28" name="CustomShape 5"/>
          <p:cNvSpPr/>
          <p:nvPr/>
        </p:nvSpPr>
        <p:spPr>
          <a:xfrm>
            <a:off x="7499160" y="2103840"/>
            <a:ext cx="222624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pic>
        <p:nvPicPr>
          <p:cNvPr id="329" name="Picture 4_1" descr=""/>
          <p:cNvPicPr/>
          <p:nvPr/>
        </p:nvPicPr>
        <p:blipFill>
          <a:blip r:embed="rId1"/>
          <a:stretch/>
        </p:blipFill>
        <p:spPr>
          <a:xfrm>
            <a:off x="7499160" y="2501280"/>
            <a:ext cx="2237040" cy="2463840"/>
          </a:xfrm>
          <a:prstGeom prst="rect">
            <a:avLst/>
          </a:prstGeom>
          <a:ln>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30" name="Table 1"/>
          <p:cNvGraphicFramePr/>
          <p:nvPr/>
        </p:nvGraphicFramePr>
        <p:xfrm>
          <a:off x="395640" y="971640"/>
          <a:ext cx="9659160" cy="880200"/>
        </p:xfrm>
        <a:graphic>
          <a:graphicData uri="http://schemas.openxmlformats.org/drawingml/2006/table">
            <a:tbl>
              <a:tblPr/>
              <a:tblGrid>
                <a:gridCol w="9659520"/>
              </a:tblGrid>
              <a:tr h="440280">
                <a:tc>
                  <a:txBody>
                    <a:bodyPr lIns="100440" rIns="100440">
                      <a:noAutofit/>
                    </a:bodyPr>
                    <a:p>
                      <a:pPr>
                        <a:lnSpc>
                          <a:spcPct val="100000"/>
                        </a:lnSpc>
                        <a:tabLst>
                          <a:tab algn="l" pos="0"/>
                        </a:tabLst>
                      </a:pPr>
                      <a:r>
                        <a:rPr b="1" lang="en-US" sz="2400" spc="-1" strike="noStrike">
                          <a:solidFill>
                            <a:srgbClr val="000000"/>
                          </a:solidFill>
                          <a:latin typeface="Arial"/>
                          <a:ea typeface="DejaVu Sans"/>
                        </a:rPr>
                        <a:t>Example 3</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440280">
                <a:tc>
                  <a:txBody>
                    <a:bodyPr lIns="100440" rIns="100440">
                      <a:noAutofit/>
                    </a:bodyPr>
                    <a:p>
                      <a:pPr>
                        <a:lnSpc>
                          <a:spcPct val="100000"/>
                        </a:lnSpc>
                        <a:tabLst>
                          <a:tab algn="l" pos="0"/>
                        </a:tabLst>
                      </a:pPr>
                      <a:r>
                        <a:rPr b="0" lang="fr-FR" sz="2400" spc="-1" strike="noStrike">
                          <a:solidFill>
                            <a:srgbClr val="000000"/>
                          </a:solidFill>
                          <a:latin typeface="Arial"/>
                          <a:ea typeface="DejaVu Sans"/>
                        </a:rPr>
                        <a:t>Ajouter des éléments choisis dans un tableau(splice)</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331" name="CustomShape 2"/>
          <p:cNvSpPr/>
          <p:nvPr/>
        </p:nvSpPr>
        <p:spPr>
          <a:xfrm>
            <a:off x="395640" y="192240"/>
            <a:ext cx="50450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
        <p:nvSpPr>
          <p:cNvPr id="332" name="CustomShape 3"/>
          <p:cNvSpPr/>
          <p:nvPr/>
        </p:nvSpPr>
        <p:spPr>
          <a:xfrm>
            <a:off x="149760" y="1933200"/>
            <a:ext cx="7399080" cy="502776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&lt;?php</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'Mussab'</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'Marc'</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'julian'</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'Naya’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$tab2</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'Claire'</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'Anne’</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8000"/>
                </a:solidFill>
                <a:latin typeface="Courier New"/>
                <a:ea typeface="DejaVu Sans"/>
              </a:rPr>
              <a:t>//On ajoute les valeurs Claire et Anne à partir de l'index 2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array_splice</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2</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$tab2</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8000"/>
                </a:solidFill>
                <a:latin typeface="Courier New"/>
                <a:ea typeface="DejaVu Sans"/>
              </a:rPr>
              <a:t>//On affiche les valeurs de notre tableau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for</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&lt;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'Prénom n'</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1</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 :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affiche la taille du tableau et les prénoms </a:t>
            </a: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'Le tableau contient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 éléments : &lt;br&gt;'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?&gt;</a:t>
            </a:r>
            <a:endParaRPr b="0" lang="en-US" sz="1800" spc="-1" strike="noStrike">
              <a:solidFill>
                <a:srgbClr val="ff0000"/>
              </a:solidFill>
              <a:latin typeface="Arial"/>
            </a:endParaRPr>
          </a:p>
        </p:txBody>
      </p:sp>
      <p:sp>
        <p:nvSpPr>
          <p:cNvPr id="333" name="CustomShape 4"/>
          <p:cNvSpPr/>
          <p:nvPr/>
        </p:nvSpPr>
        <p:spPr>
          <a:xfrm>
            <a:off x="5713920" y="1909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34" name="CustomShape 5"/>
          <p:cNvSpPr/>
          <p:nvPr/>
        </p:nvSpPr>
        <p:spPr>
          <a:xfrm>
            <a:off x="7603560" y="211860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pic>
        <p:nvPicPr>
          <p:cNvPr id="335" name="Picture 2_0" descr=""/>
          <p:cNvPicPr/>
          <p:nvPr/>
        </p:nvPicPr>
        <p:blipFill>
          <a:blip r:embed="rId1"/>
          <a:stretch/>
        </p:blipFill>
        <p:spPr>
          <a:xfrm>
            <a:off x="7723800" y="2516400"/>
            <a:ext cx="2200320" cy="198288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36" name="Table 1"/>
          <p:cNvGraphicFramePr/>
          <p:nvPr/>
        </p:nvGraphicFramePr>
        <p:xfrm>
          <a:off x="395640" y="971640"/>
          <a:ext cx="9659160" cy="880200"/>
        </p:xfrm>
        <a:graphic>
          <a:graphicData uri="http://schemas.openxmlformats.org/drawingml/2006/table">
            <a:tbl>
              <a:tblPr/>
              <a:tblGrid>
                <a:gridCol w="9659520"/>
              </a:tblGrid>
              <a:tr h="440280">
                <a:tc>
                  <a:txBody>
                    <a:bodyPr lIns="100440" rIns="100440">
                      <a:noAutofit/>
                    </a:bodyPr>
                    <a:p>
                      <a:pPr>
                        <a:lnSpc>
                          <a:spcPct val="100000"/>
                        </a:lnSpc>
                        <a:tabLst>
                          <a:tab algn="l" pos="0"/>
                        </a:tabLst>
                      </a:pPr>
                      <a:r>
                        <a:rPr b="1" lang="en-US" sz="2400" spc="-1" strike="noStrike">
                          <a:solidFill>
                            <a:srgbClr val="000000"/>
                          </a:solidFill>
                          <a:latin typeface="Arial"/>
                          <a:ea typeface="DejaVu Sans"/>
                        </a:rPr>
                        <a:t>Example 4</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440280">
                <a:tc>
                  <a:txBody>
                    <a:bodyPr lIns="100440" rIns="100440">
                      <a:noAutofit/>
                    </a:bodyPr>
                    <a:p>
                      <a:pPr>
                        <a:lnSpc>
                          <a:spcPct val="100000"/>
                        </a:lnSpc>
                        <a:tabLst>
                          <a:tab algn="l" pos="0"/>
                        </a:tabLst>
                      </a:pPr>
                      <a:r>
                        <a:rPr b="0" lang="fr-FR" sz="2400" spc="-1" strike="noStrike">
                          <a:solidFill>
                            <a:srgbClr val="000000"/>
                          </a:solidFill>
                          <a:latin typeface="Arial"/>
                          <a:ea typeface="DejaVu Sans"/>
                        </a:rPr>
                        <a:t>Supprimer des éléments choisis dans un tableau(Splice)</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337" name="CustomShape 2"/>
          <p:cNvSpPr/>
          <p:nvPr/>
        </p:nvSpPr>
        <p:spPr>
          <a:xfrm>
            <a:off x="395640" y="192240"/>
            <a:ext cx="50450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
        <p:nvSpPr>
          <p:cNvPr id="338" name="CustomShape 3"/>
          <p:cNvSpPr/>
          <p:nvPr/>
        </p:nvSpPr>
        <p:spPr>
          <a:xfrm>
            <a:off x="664920" y="1895760"/>
            <a:ext cx="6217920" cy="53020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&lt;?php</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'Mussab'</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'Marc'</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'julian'</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'Naya’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supprime deux valeurs  à partir de l'index 2</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array_splice</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2</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2</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récupère les valeurs de notre tableau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for</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&lt;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'Prénom n'</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1</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 :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affiche la taille du tableau et les prénoms </a:t>
            </a: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'Le tableau contient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 éléments : &lt;br&gt;'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?&gt;</a:t>
            </a:r>
            <a:endParaRPr b="0" lang="en-US" sz="1800" spc="-1" strike="noStrike">
              <a:solidFill>
                <a:srgbClr val="ff0000"/>
              </a:solidFill>
              <a:latin typeface="Arial"/>
            </a:endParaRPr>
          </a:p>
        </p:txBody>
      </p:sp>
      <p:sp>
        <p:nvSpPr>
          <p:cNvPr id="339" name="CustomShape 4"/>
          <p:cNvSpPr/>
          <p:nvPr/>
        </p:nvSpPr>
        <p:spPr>
          <a:xfrm>
            <a:off x="5072760" y="19036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40" name="CustomShape 5"/>
          <p:cNvSpPr/>
          <p:nvPr/>
        </p:nvSpPr>
        <p:spPr>
          <a:xfrm>
            <a:off x="7265880" y="210384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pic>
        <p:nvPicPr>
          <p:cNvPr id="341" name="Picture 2_3" descr=""/>
          <p:cNvPicPr/>
          <p:nvPr/>
        </p:nvPicPr>
        <p:blipFill>
          <a:blip r:embed="rId1"/>
          <a:stretch/>
        </p:blipFill>
        <p:spPr>
          <a:xfrm>
            <a:off x="7261920" y="2677680"/>
            <a:ext cx="2414160" cy="96516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42" name="Table 1"/>
          <p:cNvGraphicFramePr/>
          <p:nvPr/>
        </p:nvGraphicFramePr>
        <p:xfrm>
          <a:off x="395640" y="971640"/>
          <a:ext cx="9659160" cy="880200"/>
        </p:xfrm>
        <a:graphic>
          <a:graphicData uri="http://schemas.openxmlformats.org/drawingml/2006/table">
            <a:tbl>
              <a:tblPr/>
              <a:tblGrid>
                <a:gridCol w="9659520"/>
              </a:tblGrid>
              <a:tr h="440280">
                <a:tc>
                  <a:txBody>
                    <a:bodyPr lIns="100440" rIns="100440">
                      <a:noAutofit/>
                    </a:bodyPr>
                    <a:p>
                      <a:pPr>
                        <a:lnSpc>
                          <a:spcPct val="100000"/>
                        </a:lnSpc>
                        <a:tabLst>
                          <a:tab algn="l" pos="0"/>
                        </a:tabLst>
                      </a:pPr>
                      <a:r>
                        <a:rPr b="1" lang="en-US" sz="2400" spc="-1" strike="noStrike">
                          <a:solidFill>
                            <a:srgbClr val="000000"/>
                          </a:solidFill>
                          <a:latin typeface="Arial"/>
                          <a:ea typeface="DejaVu Sans"/>
                        </a:rPr>
                        <a:t>Example 5 </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440280">
                <a:tc>
                  <a:txBody>
                    <a:bodyPr lIns="100440" rIns="100440">
                      <a:noAutofit/>
                    </a:bodyPr>
                    <a:p>
                      <a:pPr>
                        <a:lnSpc>
                          <a:spcPct val="100000"/>
                        </a:lnSpc>
                        <a:tabLst>
                          <a:tab algn="l" pos="0"/>
                        </a:tabLst>
                      </a:pPr>
                      <a:r>
                        <a:rPr b="0" lang="fr-FR" sz="2400" spc="-1" strike="noStrike">
                          <a:solidFill>
                            <a:srgbClr val="000000"/>
                          </a:solidFill>
                          <a:latin typeface="Arial"/>
                          <a:ea typeface="DejaVu Sans"/>
                        </a:rPr>
                        <a:t>Trier les éléments d’un tableau(sort)</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343" name="CustomShape 2"/>
          <p:cNvSpPr/>
          <p:nvPr/>
        </p:nvSpPr>
        <p:spPr>
          <a:xfrm>
            <a:off x="395640" y="192240"/>
            <a:ext cx="50450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
        <p:nvSpPr>
          <p:cNvPr id="344" name="CustomShape 3"/>
          <p:cNvSpPr/>
          <p:nvPr/>
        </p:nvSpPr>
        <p:spPr>
          <a:xfrm>
            <a:off x="664920" y="1895760"/>
            <a:ext cx="7039080" cy="475344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&lt;?php</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'Mussab'</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'Marc'</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'julian'</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'Naya'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'anne’</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trie le tableaux dans l'ordre alphabétique </a:t>
            </a:r>
            <a:r>
              <a:rPr b="1" lang="fr-FR" sz="1800" spc="-1" strike="noStrike">
                <a:solidFill>
                  <a:srgbClr val="0000ff"/>
                </a:solidFill>
                <a:latin typeface="Courier New"/>
                <a:ea typeface="DejaVu Sans"/>
              </a:rPr>
              <a:t>sort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8000"/>
                </a:solidFill>
                <a:latin typeface="Courier New"/>
                <a:ea typeface="DejaVu Sans"/>
              </a:rPr>
              <a:t>//On récupère les valeurs de notre tableau </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for</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&lt;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'Prénom n'</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1</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 :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008000"/>
                </a:solidFill>
                <a:latin typeface="Courier New"/>
                <a:ea typeface="DejaVu Sans"/>
              </a:rPr>
              <a:t>//On affiche la taille du tableau et les prénoms </a:t>
            </a: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'Le tableau contient '</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$prenoms</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 éléments : &lt;br&gt;'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$p</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?&gt;</a:t>
            </a:r>
            <a:endParaRPr b="0" lang="en-US" sz="1800" spc="-1" strike="noStrike">
              <a:solidFill>
                <a:srgbClr val="ff0000"/>
              </a:solidFill>
              <a:latin typeface="Arial"/>
            </a:endParaRPr>
          </a:p>
        </p:txBody>
      </p:sp>
      <p:sp>
        <p:nvSpPr>
          <p:cNvPr id="345" name="CustomShape 4"/>
          <p:cNvSpPr/>
          <p:nvPr/>
        </p:nvSpPr>
        <p:spPr>
          <a:xfrm>
            <a:off x="6467040" y="1909080"/>
            <a:ext cx="11541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46" name="CustomShape 5"/>
          <p:cNvSpPr/>
          <p:nvPr/>
        </p:nvSpPr>
        <p:spPr>
          <a:xfrm>
            <a:off x="7863840" y="1895760"/>
            <a:ext cx="200016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pic>
        <p:nvPicPr>
          <p:cNvPr id="347" name="Picture 2_2" descr=""/>
          <p:cNvPicPr/>
          <p:nvPr/>
        </p:nvPicPr>
        <p:blipFill>
          <a:blip r:embed="rId1"/>
          <a:stretch/>
        </p:blipFill>
        <p:spPr>
          <a:xfrm>
            <a:off x="7726320" y="2309040"/>
            <a:ext cx="2287080" cy="146988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48" name="Table 1"/>
          <p:cNvGraphicFramePr/>
          <p:nvPr/>
        </p:nvGraphicFramePr>
        <p:xfrm>
          <a:off x="395640" y="971640"/>
          <a:ext cx="9659160" cy="880200"/>
        </p:xfrm>
        <a:graphic>
          <a:graphicData uri="http://schemas.openxmlformats.org/drawingml/2006/table">
            <a:tbl>
              <a:tblPr/>
              <a:tblGrid>
                <a:gridCol w="9659520"/>
              </a:tblGrid>
              <a:tr h="440280">
                <a:tc>
                  <a:txBody>
                    <a:bodyPr lIns="100440" rIns="100440">
                      <a:noAutofit/>
                    </a:bodyPr>
                    <a:p>
                      <a:pPr>
                        <a:lnSpc>
                          <a:spcPct val="100000"/>
                        </a:lnSpc>
                        <a:tabLst>
                          <a:tab algn="l" pos="0"/>
                        </a:tabLst>
                      </a:pPr>
                      <a:r>
                        <a:rPr b="1" lang="en-US" sz="2400" spc="-1" strike="noStrike">
                          <a:solidFill>
                            <a:srgbClr val="000000"/>
                          </a:solidFill>
                          <a:latin typeface="Arial"/>
                          <a:ea typeface="DejaVu Sans"/>
                        </a:rPr>
                        <a:t>Example 6</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440280">
                <a:tc>
                  <a:txBody>
                    <a:bodyPr lIns="100440" rIns="100440">
                      <a:noAutofit/>
                    </a:bodyPr>
                    <a:p>
                      <a:pPr>
                        <a:lnSpc>
                          <a:spcPct val="100000"/>
                        </a:lnSpc>
                        <a:tabLst>
                          <a:tab algn="l" pos="0"/>
                        </a:tabLst>
                      </a:pPr>
                      <a:r>
                        <a:rPr b="0" lang="fr-FR" sz="2400" spc="-1" strike="noStrike">
                          <a:solidFill>
                            <a:srgbClr val="000000"/>
                          </a:solidFill>
                          <a:latin typeface="Arial"/>
                          <a:ea typeface="DejaVu Sans"/>
                        </a:rPr>
                        <a:t>Trier les éléments d’un tableau(sort)</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349" name="CustomShape 2"/>
          <p:cNvSpPr/>
          <p:nvPr/>
        </p:nvSpPr>
        <p:spPr>
          <a:xfrm>
            <a:off x="395640" y="192240"/>
            <a:ext cx="50450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
        <p:nvSpPr>
          <p:cNvPr id="350" name="CustomShape 3"/>
          <p:cNvSpPr/>
          <p:nvPr/>
        </p:nvSpPr>
        <p:spPr>
          <a:xfrm>
            <a:off x="664920" y="1895760"/>
            <a:ext cx="6217920" cy="25588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en-US" sz="1800" spc="-1" strike="noStrike">
                <a:solidFill>
                  <a:srgbClr val="ff0000"/>
                </a:solidFill>
                <a:latin typeface="Courier New"/>
                <a:ea typeface="DejaVu Sans"/>
              </a:rPr>
              <a:t>&lt;?php</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1" lang="en-US" sz="1800" spc="-1" strike="noStrike">
                <a:solidFill>
                  <a:srgbClr val="0000ff"/>
                </a:solidFill>
                <a:latin typeface="Courier New"/>
                <a:ea typeface="DejaVu Sans"/>
              </a:rPr>
              <a:t>array</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10</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20</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3</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ff8000"/>
                </a:solidFill>
                <a:latin typeface="Courier New"/>
                <a:ea typeface="DejaVu Sans"/>
              </a:rPr>
              <a:t>30</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4</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ff8000"/>
                </a:solidFill>
                <a:latin typeface="Courier New"/>
                <a:ea typeface="DejaVu Sans"/>
              </a:rPr>
              <a:t>1</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35</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98</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1" lang="en-US" sz="1800" spc="-1" strike="noStrike">
                <a:solidFill>
                  <a:srgbClr val="0000ff"/>
                </a:solidFill>
                <a:latin typeface="Courier New"/>
                <a:ea typeface="DejaVu Sans"/>
              </a:rPr>
              <a:t>sort</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en-US" sz="1800" spc="-1" strike="noStrike">
                <a:solidFill>
                  <a:srgbClr val="0000ff"/>
                </a:solidFill>
                <a:latin typeface="Courier New"/>
                <a:ea typeface="DejaVu Sans"/>
              </a:rPr>
              <a:t>for</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$i</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ff8000"/>
                </a:solidFill>
                <a:latin typeface="Courier New"/>
                <a:ea typeface="DejaVu Sans"/>
              </a:rPr>
              <a:t>0</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$i</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&lt;</a:t>
            </a:r>
            <a:r>
              <a:rPr b="1" lang="en-US" sz="1800" spc="-1" strike="noStrike">
                <a:solidFill>
                  <a:srgbClr val="0000ff"/>
                </a:solidFill>
                <a:latin typeface="Courier New"/>
                <a:ea typeface="DejaVu Sans"/>
              </a:rPr>
              <a:t>count</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$i</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en-US" sz="1800" spc="-1" strike="noStrike">
                <a:solidFill>
                  <a:srgbClr val="0000ff"/>
                </a:solidFill>
                <a:latin typeface="Courier New"/>
                <a:ea typeface="DejaVu Sans"/>
              </a:rPr>
              <a:t>echo</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$i</a:t>
            </a:r>
            <a:r>
              <a:rPr b="0" lang="en-US" sz="1800" spc="-1" strike="noStrike">
                <a:solidFill>
                  <a:srgbClr val="8000ff"/>
                </a:solidFill>
                <a:latin typeface="Courier New"/>
                <a:ea typeface="DejaVu Sans"/>
              </a:rPr>
              <a:t>].</a:t>
            </a:r>
            <a:r>
              <a:rPr b="0" lang="en-US" sz="1800" spc="-1" strike="noStrike">
                <a:solidFill>
                  <a:srgbClr val="808080"/>
                </a:solidFill>
                <a:latin typeface="Courier New"/>
                <a:ea typeface="DejaVu Sans"/>
              </a:rPr>
              <a:t>" , \t"</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en-US" sz="1800" spc="-1" strike="noStrike">
                <a:solidFill>
                  <a:srgbClr val="ff0000"/>
                </a:solidFill>
                <a:latin typeface="Courier New"/>
                <a:ea typeface="DejaVu Sans"/>
              </a:rPr>
              <a:t>?&gt;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p:txBody>
      </p:sp>
      <p:sp>
        <p:nvSpPr>
          <p:cNvPr id="351" name="CustomShape 4"/>
          <p:cNvSpPr/>
          <p:nvPr/>
        </p:nvSpPr>
        <p:spPr>
          <a:xfrm>
            <a:off x="5459760" y="1903680"/>
            <a:ext cx="142308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52" name="CustomShape 5"/>
          <p:cNvSpPr/>
          <p:nvPr/>
        </p:nvSpPr>
        <p:spPr>
          <a:xfrm>
            <a:off x="7265880" y="210384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353" name="CustomShape 6"/>
          <p:cNvSpPr/>
          <p:nvPr/>
        </p:nvSpPr>
        <p:spPr>
          <a:xfrm>
            <a:off x="6914520" y="2634480"/>
            <a:ext cx="32972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ejaVu Sans"/>
              </a:rPr>
              <a:t>1 , 3 , 4 , 10 , 20 , 30 , 35 , 98 ,</a:t>
            </a:r>
            <a:endParaRPr b="0" lang="en-US" sz="1800" spc="-1" strike="noStrike">
              <a:solidFill>
                <a:srgbClr val="ff0000"/>
              </a:solidFill>
              <a:latin typeface="Arial"/>
            </a:endParaRPr>
          </a:p>
        </p:txBody>
      </p:sp>
      <p:sp>
        <p:nvSpPr>
          <p:cNvPr id="354" name="CustomShape 7"/>
          <p:cNvSpPr/>
          <p:nvPr/>
        </p:nvSpPr>
        <p:spPr>
          <a:xfrm>
            <a:off x="664920" y="4599000"/>
            <a:ext cx="6217920" cy="25588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en-US" sz="1800" spc="-1" strike="noStrike">
                <a:solidFill>
                  <a:srgbClr val="ff0000"/>
                </a:solidFill>
                <a:latin typeface="Courier New"/>
                <a:ea typeface="DejaVu Sans"/>
              </a:rPr>
              <a:t>&lt;?php</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1" lang="en-US" sz="1800" spc="-1" strike="noStrike">
                <a:solidFill>
                  <a:srgbClr val="0000ff"/>
                </a:solidFill>
                <a:latin typeface="Courier New"/>
                <a:ea typeface="DejaVu Sans"/>
              </a:rPr>
              <a:t>array</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10</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20</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3</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ff8000"/>
                </a:solidFill>
                <a:latin typeface="Courier New"/>
                <a:ea typeface="DejaVu Sans"/>
              </a:rPr>
              <a:t>30</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4</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ff8000"/>
                </a:solidFill>
                <a:latin typeface="Courier New"/>
                <a:ea typeface="DejaVu Sans"/>
              </a:rPr>
              <a:t>1</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35</a:t>
            </a:r>
            <a:r>
              <a:rPr b="0" lang="en-US" sz="1800" spc="-1" strike="noStrike">
                <a:solidFill>
                  <a:srgbClr val="8000ff"/>
                </a:solidFill>
                <a:latin typeface="Courier New"/>
                <a:ea typeface="DejaVu Sans"/>
              </a:rPr>
              <a:t>,</a:t>
            </a:r>
            <a:r>
              <a:rPr b="0" lang="en-US" sz="1800" spc="-1" strike="noStrike">
                <a:solidFill>
                  <a:srgbClr val="ff8000"/>
                </a:solidFill>
                <a:latin typeface="Courier New"/>
                <a:ea typeface="DejaVu Sans"/>
              </a:rPr>
              <a:t>98</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1" lang="en-US" sz="1800" spc="-1" strike="noStrike">
                <a:solidFill>
                  <a:srgbClr val="0000ff"/>
                </a:solidFill>
                <a:latin typeface="Courier New"/>
                <a:ea typeface="DejaVu Sans"/>
              </a:rPr>
              <a:t>rsort</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en-US" sz="1800" spc="-1" strike="noStrike">
                <a:solidFill>
                  <a:srgbClr val="0000ff"/>
                </a:solidFill>
                <a:latin typeface="Courier New"/>
                <a:ea typeface="DejaVu Sans"/>
              </a:rPr>
              <a:t>for</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$i</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ff8000"/>
                </a:solidFill>
                <a:latin typeface="Courier New"/>
                <a:ea typeface="DejaVu Sans"/>
              </a:rPr>
              <a:t>0</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$i</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&lt;</a:t>
            </a:r>
            <a:r>
              <a:rPr b="1" lang="en-US" sz="1800" spc="-1" strike="noStrike">
                <a:solidFill>
                  <a:srgbClr val="0000ff"/>
                </a:solidFill>
                <a:latin typeface="Courier New"/>
                <a:ea typeface="DejaVu Sans"/>
              </a:rPr>
              <a:t>count</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$i</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en-US" sz="1800" spc="-1" strike="noStrike">
                <a:solidFill>
                  <a:srgbClr val="0000ff"/>
                </a:solidFill>
                <a:latin typeface="Courier New"/>
                <a:ea typeface="DejaVu Sans"/>
              </a:rPr>
              <a:t>echo</a:t>
            </a:r>
            <a:r>
              <a:rPr b="0" lang="en-US" sz="1800" spc="-1" strike="noStrike">
                <a:solidFill>
                  <a:srgbClr val="000000"/>
                </a:solidFill>
                <a:latin typeface="Courier New"/>
                <a:ea typeface="DejaVu Sans"/>
              </a:rPr>
              <a:t> </a:t>
            </a:r>
            <a:r>
              <a:rPr b="0" lang="en-US" sz="1800" spc="-1" strike="noStrike">
                <a:solidFill>
                  <a:srgbClr val="000080"/>
                </a:solidFill>
                <a:latin typeface="Courier New"/>
                <a:ea typeface="DejaVu Sans"/>
              </a:rPr>
              <a:t>$nums</a:t>
            </a:r>
            <a:r>
              <a:rPr b="0" lang="en-US" sz="1800" spc="-1" strike="noStrike">
                <a:solidFill>
                  <a:srgbClr val="8000ff"/>
                </a:solidFill>
                <a:latin typeface="Courier New"/>
                <a:ea typeface="DejaVu Sans"/>
              </a:rPr>
              <a:t>[</a:t>
            </a:r>
            <a:r>
              <a:rPr b="0" lang="en-US" sz="1800" spc="-1" strike="noStrike">
                <a:solidFill>
                  <a:srgbClr val="000080"/>
                </a:solidFill>
                <a:latin typeface="Courier New"/>
                <a:ea typeface="DejaVu Sans"/>
              </a:rPr>
              <a:t>$i</a:t>
            </a:r>
            <a:r>
              <a:rPr b="0" lang="en-US" sz="1800" spc="-1" strike="noStrike">
                <a:solidFill>
                  <a:srgbClr val="8000ff"/>
                </a:solidFill>
                <a:latin typeface="Courier New"/>
                <a:ea typeface="DejaVu Sans"/>
              </a:rPr>
              <a:t>].</a:t>
            </a:r>
            <a:r>
              <a:rPr b="0" lang="en-US" sz="1800" spc="-1" strike="noStrike">
                <a:solidFill>
                  <a:srgbClr val="808080"/>
                </a:solidFill>
                <a:latin typeface="Courier New"/>
                <a:ea typeface="DejaVu Sans"/>
              </a:rPr>
              <a:t>" , \t"</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en-US" sz="1800" spc="-1" strike="noStrike">
                <a:solidFill>
                  <a:srgbClr val="ff0000"/>
                </a:solidFill>
                <a:latin typeface="Courier New"/>
                <a:ea typeface="DejaVu Sans"/>
              </a:rPr>
              <a:t>?&gt;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p:txBody>
      </p:sp>
      <p:sp>
        <p:nvSpPr>
          <p:cNvPr id="355" name="CustomShape 8"/>
          <p:cNvSpPr/>
          <p:nvPr/>
        </p:nvSpPr>
        <p:spPr>
          <a:xfrm>
            <a:off x="5459760" y="4606920"/>
            <a:ext cx="142308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56" name="CustomShape 9"/>
          <p:cNvSpPr/>
          <p:nvPr/>
        </p:nvSpPr>
        <p:spPr>
          <a:xfrm>
            <a:off x="7265880" y="480672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357" name="CustomShape 10"/>
          <p:cNvSpPr/>
          <p:nvPr/>
        </p:nvSpPr>
        <p:spPr>
          <a:xfrm>
            <a:off x="6946920" y="5337720"/>
            <a:ext cx="32972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800" spc="-1" strike="noStrike">
                <a:solidFill>
                  <a:srgbClr val="000000"/>
                </a:solidFill>
                <a:latin typeface="Arial"/>
                <a:ea typeface="DejaVu Sans"/>
              </a:rPr>
              <a:t>98 , 35 , 30 , 20 , 10 , 4 , 3 , 1 ,</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58" name="Table 1"/>
          <p:cNvGraphicFramePr/>
          <p:nvPr/>
        </p:nvGraphicFramePr>
        <p:xfrm>
          <a:off x="210600" y="886680"/>
          <a:ext cx="9659160" cy="1880640"/>
        </p:xfrm>
        <a:graphic>
          <a:graphicData uri="http://schemas.openxmlformats.org/drawingml/2006/table">
            <a:tbl>
              <a:tblPr/>
              <a:tblGrid>
                <a:gridCol w="9659520"/>
              </a:tblGrid>
              <a:tr h="570960">
                <a:tc>
                  <a:txBody>
                    <a:bodyPr lIns="100440" rIns="100440">
                      <a:noAutofit/>
                    </a:bodyPr>
                    <a:p>
                      <a:pPr algn="ctr">
                        <a:lnSpc>
                          <a:spcPct val="100000"/>
                        </a:lnSpc>
                        <a:tabLst>
                          <a:tab algn="l" pos="0"/>
                        </a:tabLst>
                      </a:pPr>
                      <a:r>
                        <a:rPr b="1" lang="en-US" sz="3100" spc="-1" strike="noStrike">
                          <a:solidFill>
                            <a:srgbClr val="808080"/>
                          </a:solidFill>
                          <a:latin typeface="Arial"/>
                          <a:ea typeface="DejaVu Sans"/>
                        </a:rPr>
                        <a:t>Exercise 2</a:t>
                      </a:r>
                      <a:endParaRPr b="0" lang="en-US" sz="3100" spc="-1" strike="noStrike">
                        <a:solidFill>
                          <a:srgbClr val="ff0000"/>
                        </a:solidFill>
                        <a:latin typeface="Arial"/>
                      </a:endParaRPr>
                    </a:p>
                  </a:txBody>
                  <a:tcPr marL="100440" marR="100440">
                    <a:lnT w="12240">
                      <a:solidFill>
                        <a:srgbClr val="4bacc6"/>
                      </a:solidFill>
                    </a:lnT>
                    <a:lnB w="12240">
                      <a:solidFill>
                        <a:srgbClr val="4bacc6"/>
                      </a:solidFill>
                    </a:lnB>
                    <a:noFill/>
                  </a:tcPr>
                </a:tc>
              </a:tr>
              <a:tr h="1310040">
                <a:tc>
                  <a:txBody>
                    <a:bodyPr lIns="100440" rIns="100440">
                      <a:noAutofit/>
                    </a:bodyPr>
                    <a:p>
                      <a:pPr>
                        <a:lnSpc>
                          <a:spcPct val="100000"/>
                        </a:lnSpc>
                      </a:pPr>
                      <a:r>
                        <a:rPr b="0" lang="fr-FR" sz="2600" spc="-1" strike="noStrike">
                          <a:solidFill>
                            <a:srgbClr val="000000"/>
                          </a:solidFill>
                          <a:latin typeface="Arial"/>
                          <a:ea typeface="DejaVu Sans"/>
                        </a:rPr>
                        <a:t>Ecrire une fonction php qui prend comme paramètres un tableau "tab" et une variable "v" et renvoie true si v dans tab et false sinon </a:t>
                      </a:r>
                      <a:endParaRPr b="0" lang="en-US" sz="2600" spc="-1" strike="noStrike">
                        <a:solidFill>
                          <a:srgbClr val="ff0000"/>
                        </a:solidFill>
                        <a:latin typeface="Arial"/>
                      </a:endParaRPr>
                    </a:p>
                  </a:txBody>
                  <a:tcPr marL="100440" marR="100440">
                    <a:lnT w="12240">
                      <a:solidFill>
                        <a:srgbClr val="4bacc6"/>
                      </a:solidFill>
                    </a:lnT>
                    <a:lnB w="12240">
                      <a:solidFill>
                        <a:srgbClr val="4bacc6"/>
                      </a:solidFill>
                    </a:lnB>
                    <a:solidFill>
                      <a:srgbClr val="4bacc6">
                        <a:alpha val="20000"/>
                      </a:srgbClr>
                    </a:solidFill>
                  </a:tcPr>
                </a:tc>
              </a:tr>
            </a:tbl>
          </a:graphicData>
        </a:graphic>
      </p:graphicFrame>
      <p:sp>
        <p:nvSpPr>
          <p:cNvPr id="359" name="CustomShape 2"/>
          <p:cNvSpPr/>
          <p:nvPr/>
        </p:nvSpPr>
        <p:spPr>
          <a:xfrm>
            <a:off x="575640" y="32760"/>
            <a:ext cx="503856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60" name="Table 1"/>
          <p:cNvGraphicFramePr/>
          <p:nvPr/>
        </p:nvGraphicFramePr>
        <p:xfrm>
          <a:off x="395640" y="971640"/>
          <a:ext cx="9659160" cy="4399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Exercise 2: solution</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361" name="CustomShape 2"/>
          <p:cNvSpPr/>
          <p:nvPr/>
        </p:nvSpPr>
        <p:spPr>
          <a:xfrm>
            <a:off x="395640" y="1579320"/>
            <a:ext cx="9283680" cy="44791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0" lang="fr-FR" sz="1800" spc="-1" strike="noStrike">
                <a:solidFill>
                  <a:srgbClr val="ff0000"/>
                </a:solidFill>
                <a:latin typeface="Courier New"/>
                <a:ea typeface="DejaVu Sans"/>
              </a:rPr>
              <a:t>&lt;?php</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$nums</a:t>
            </a:r>
            <a:r>
              <a:rPr b="0"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10</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20</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3</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30</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4</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1</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35</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98</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function</a:t>
            </a:r>
            <a:r>
              <a:rPr b="0" lang="fr-FR" sz="1800" spc="-1" strike="noStrike">
                <a:solidFill>
                  <a:srgbClr val="000000"/>
                </a:solidFill>
                <a:latin typeface="Courier New"/>
                <a:ea typeface="DejaVu Sans"/>
              </a:rPr>
              <a:t> searcheArray</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$tab</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$v</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for</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&lt;</a:t>
            </a:r>
            <a:r>
              <a:rPr b="1" lang="fr-FR" sz="1800" spc="-1" strike="noStrike">
                <a:solidFill>
                  <a:srgbClr val="0000ff"/>
                </a:solidFill>
                <a:latin typeface="Courier New"/>
                <a:ea typeface="DejaVu Sans"/>
              </a:rPr>
              <a:t>count</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$tab</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if</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$tab</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$i</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$v</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return</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true</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return</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false</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searcheArray</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$nums</a:t>
            </a:r>
            <a:r>
              <a:rPr b="0" lang="fr-FR" sz="1800" spc="-1" strike="noStrike">
                <a:solidFill>
                  <a:srgbClr val="8000ff"/>
                </a:solidFill>
                <a:latin typeface="Courier New"/>
                <a:ea typeface="DejaVu Sans"/>
              </a:rPr>
              <a:t>,</a:t>
            </a:r>
            <a:r>
              <a:rPr b="0" lang="fr-FR" sz="1800" spc="-1" strike="noStrike">
                <a:solidFill>
                  <a:srgbClr val="ff8000"/>
                </a:solidFill>
                <a:latin typeface="Courier New"/>
                <a:ea typeface="DejaVu Sans"/>
              </a:rPr>
              <a:t>100</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endParaRPr b="0" lang="en-US" sz="1800" spc="-1" strike="noStrike">
              <a:solidFill>
                <a:srgbClr val="ff0000"/>
              </a:solidFill>
              <a:latin typeface="Arial"/>
            </a:endParaRPr>
          </a:p>
          <a:p>
            <a:pPr marL="457200">
              <a:lnSpc>
                <a:spcPct val="100000"/>
              </a:lnSpc>
            </a:pPr>
            <a:r>
              <a:rPr b="0" lang="fr-FR" sz="1800" spc="-1" strike="noStrike">
                <a:solidFill>
                  <a:srgbClr val="8000ff"/>
                </a:solidFill>
                <a:latin typeface="Courier New"/>
                <a:ea typeface="DejaVu Sans"/>
              </a:rPr>
              <a:t>//</a:t>
            </a:r>
            <a:r>
              <a:rPr b="0" lang="en-US" sz="1800" spc="-1" strike="noStrike">
                <a:solidFill>
                  <a:srgbClr val="8000ff"/>
                </a:solidFill>
                <a:latin typeface="Courier New"/>
                <a:ea typeface="DejaVu Sans"/>
              </a:rPr>
              <a:t> echo in_array(1,$nums)</a:t>
            </a:r>
            <a:endParaRPr b="0" lang="en-US" sz="1800" spc="-1" strike="noStrike">
              <a:solidFill>
                <a:srgbClr val="ff0000"/>
              </a:solidFill>
              <a:latin typeface="Arial"/>
            </a:endParaRPr>
          </a:p>
          <a:p>
            <a:pPr marL="457200">
              <a:lnSpc>
                <a:spcPct val="100000"/>
              </a:lnSpc>
            </a:pPr>
            <a:endParaRPr b="0" lang="en-US" sz="1800" spc="-1" strike="noStrike">
              <a:solidFill>
                <a:srgbClr val="ff0000"/>
              </a:solidFill>
              <a:latin typeface="Arial"/>
            </a:endParaRPr>
          </a:p>
          <a:p>
            <a:pPr marL="457200">
              <a:lnSpc>
                <a:spcPct val="100000"/>
              </a:lnSpc>
            </a:pPr>
            <a:r>
              <a:rPr b="0" lang="fr-FR" sz="1800" spc="-1" strike="noStrike">
                <a:solidFill>
                  <a:srgbClr val="000000"/>
                </a:solidFill>
                <a:latin typeface="Courier New"/>
                <a:ea typeface="DejaVu Sans"/>
              </a:rPr>
              <a:t> </a:t>
            </a:r>
            <a:r>
              <a:rPr b="0" lang="fr-FR" sz="1800" spc="-1" strike="noStrike">
                <a:solidFill>
                  <a:srgbClr val="ff0000"/>
                </a:solidFill>
                <a:latin typeface="Courier New"/>
                <a:ea typeface="DejaVu Sans"/>
              </a:rPr>
              <a:t>?&gt;</a:t>
            </a:r>
            <a:endParaRPr b="0" lang="en-US" sz="1800" spc="-1" strike="noStrike">
              <a:solidFill>
                <a:srgbClr val="ff0000"/>
              </a:solidFill>
              <a:latin typeface="Arial"/>
            </a:endParaRPr>
          </a:p>
          <a:p>
            <a:pPr marL="457200">
              <a:lnSpc>
                <a:spcPct val="100000"/>
              </a:lnSpc>
            </a:pPr>
            <a:endParaRPr b="0" lang="en-US" sz="1800" spc="-1" strike="noStrike">
              <a:solidFill>
                <a:srgbClr val="ff0000"/>
              </a:solidFill>
              <a:latin typeface="Arial"/>
            </a:endParaRPr>
          </a:p>
        </p:txBody>
      </p:sp>
      <p:sp>
        <p:nvSpPr>
          <p:cNvPr id="362" name="CustomShape 3"/>
          <p:cNvSpPr/>
          <p:nvPr/>
        </p:nvSpPr>
        <p:spPr>
          <a:xfrm>
            <a:off x="7851960" y="15793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63" name="CustomShape 4"/>
          <p:cNvSpPr/>
          <p:nvPr/>
        </p:nvSpPr>
        <p:spPr>
          <a:xfrm>
            <a:off x="176400" y="205920"/>
            <a:ext cx="50482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64" name="Table 1"/>
          <p:cNvGraphicFramePr/>
          <p:nvPr/>
        </p:nvGraphicFramePr>
        <p:xfrm>
          <a:off x="210600" y="886680"/>
          <a:ext cx="9659160" cy="2855160"/>
        </p:xfrm>
        <a:graphic>
          <a:graphicData uri="http://schemas.openxmlformats.org/drawingml/2006/table">
            <a:tbl>
              <a:tblPr/>
              <a:tblGrid>
                <a:gridCol w="9659520"/>
              </a:tblGrid>
              <a:tr h="541080">
                <a:tc>
                  <a:txBody>
                    <a:bodyPr lIns="100440" rIns="100440">
                      <a:noAutofit/>
                    </a:bodyPr>
                    <a:p>
                      <a:pPr algn="ctr">
                        <a:lnSpc>
                          <a:spcPct val="100000"/>
                        </a:lnSpc>
                        <a:tabLst>
                          <a:tab algn="l" pos="0"/>
                        </a:tabLst>
                      </a:pPr>
                      <a:r>
                        <a:rPr b="1" lang="en-US" sz="3100" spc="-1" strike="noStrike">
                          <a:solidFill>
                            <a:srgbClr val="808080"/>
                          </a:solidFill>
                          <a:latin typeface="Arial"/>
                          <a:ea typeface="DejaVu Sans"/>
                        </a:rPr>
                        <a:t>Exercise 3</a:t>
                      </a:r>
                      <a:endParaRPr b="0" lang="en-US" sz="3100" spc="-1" strike="noStrike">
                        <a:solidFill>
                          <a:srgbClr val="ff0000"/>
                        </a:solidFill>
                        <a:latin typeface="Arial"/>
                      </a:endParaRPr>
                    </a:p>
                  </a:txBody>
                  <a:tcPr marL="100440" marR="100440">
                    <a:lnT w="12240">
                      <a:solidFill>
                        <a:srgbClr val="4bacc6"/>
                      </a:solidFill>
                    </a:lnT>
                    <a:lnB w="12240">
                      <a:solidFill>
                        <a:srgbClr val="4bacc6"/>
                      </a:solidFill>
                    </a:lnB>
                    <a:noFill/>
                  </a:tcPr>
                </a:tc>
              </a:tr>
              <a:tr h="2314440">
                <a:tc>
                  <a:txBody>
                    <a:bodyPr lIns="100440" rIns="100440">
                      <a:noAutofit/>
                    </a:bodyPr>
                    <a:p>
                      <a:pPr>
                        <a:lnSpc>
                          <a:spcPct val="100000"/>
                        </a:lnSpc>
                      </a:pPr>
                      <a:r>
                        <a:rPr b="0" lang="fr-FR" sz="2600" spc="-1" strike="noStrike">
                          <a:solidFill>
                            <a:srgbClr val="000000"/>
                          </a:solidFill>
                          <a:latin typeface="Arial"/>
                          <a:ea typeface="DejaVu Sans"/>
                        </a:rPr>
                        <a:t>Ecrivez une fonction PHP  toto($str) qui prend une chaîne des caractères en paramètre (ne contient que les caractères alphabétiques) et convertir la première lettre de chaque mot en majuscule et les autres lettres en minuscule. </a:t>
                      </a:r>
                      <a:endParaRPr b="0" lang="en-US" sz="2600" spc="-1" strike="noStrike">
                        <a:solidFill>
                          <a:srgbClr val="ff0000"/>
                        </a:solidFill>
                        <a:latin typeface="Arial"/>
                      </a:endParaRPr>
                    </a:p>
                    <a:p>
                      <a:pPr>
                        <a:lnSpc>
                          <a:spcPct val="100000"/>
                        </a:lnSpc>
                      </a:pPr>
                      <a:r>
                        <a:rPr b="0" lang="fr-FR" sz="2600" spc="-1" strike="noStrike">
                          <a:solidFill>
                            <a:srgbClr val="000000"/>
                          </a:solidFill>
                          <a:latin typeface="Arial"/>
                          <a:ea typeface="DejaVu Sans"/>
                        </a:rPr>
                        <a:t>Testez cela avec : toto(  "wELCome mUssAB ZneIKA ");</a:t>
                      </a:r>
                      <a:endParaRPr b="0" lang="en-US" sz="2600" spc="-1" strike="noStrike">
                        <a:solidFill>
                          <a:srgbClr val="ff0000"/>
                        </a:solidFill>
                        <a:latin typeface="Arial"/>
                      </a:endParaRPr>
                    </a:p>
                    <a:p>
                      <a:pPr>
                        <a:lnSpc>
                          <a:spcPct val="100000"/>
                        </a:lnSpc>
                      </a:pPr>
                      <a:r>
                        <a:rPr b="0" lang="fr-FR" sz="2600" spc="-1" strike="noStrike">
                          <a:solidFill>
                            <a:srgbClr val="000000"/>
                          </a:solidFill>
                          <a:latin typeface="Arial"/>
                          <a:ea typeface="DejaVu Sans"/>
                        </a:rPr>
                        <a:t>Doit afficher : Welcome Mussab Zneika</a:t>
                      </a:r>
                      <a:endParaRPr b="0" lang="en-US" sz="2600" spc="-1" strike="noStrike">
                        <a:solidFill>
                          <a:srgbClr val="ff0000"/>
                        </a:solidFill>
                        <a:latin typeface="Arial"/>
                      </a:endParaRPr>
                    </a:p>
                  </a:txBody>
                  <a:tcPr marL="100440" marR="100440">
                    <a:lnT w="12240">
                      <a:solidFill>
                        <a:srgbClr val="4bacc6"/>
                      </a:solidFill>
                    </a:lnT>
                    <a:lnB w="12240">
                      <a:solidFill>
                        <a:srgbClr val="4bacc6"/>
                      </a:solidFill>
                    </a:lnB>
                    <a:solidFill>
                      <a:srgbClr val="4bacc6">
                        <a:alpha val="20000"/>
                      </a:srgbClr>
                    </a:solidFill>
                  </a:tcPr>
                </a:tc>
              </a:tr>
            </a:tbl>
          </a:graphicData>
        </a:graphic>
      </p:graphicFrame>
      <p:sp>
        <p:nvSpPr>
          <p:cNvPr id="365" name="CustomShape 2"/>
          <p:cNvSpPr/>
          <p:nvPr/>
        </p:nvSpPr>
        <p:spPr>
          <a:xfrm>
            <a:off x="575640" y="32760"/>
            <a:ext cx="503856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66" name="Table 1"/>
          <p:cNvGraphicFramePr/>
          <p:nvPr/>
        </p:nvGraphicFramePr>
        <p:xfrm>
          <a:off x="395640" y="971640"/>
          <a:ext cx="9659160" cy="4399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Exercise 3: solution</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367" name="CustomShape 2"/>
          <p:cNvSpPr/>
          <p:nvPr/>
        </p:nvSpPr>
        <p:spPr>
          <a:xfrm>
            <a:off x="395640" y="1579320"/>
            <a:ext cx="9283680" cy="557604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0" lang="fr-FR" sz="2400" spc="-1" strike="noStrike">
                <a:solidFill>
                  <a:srgbClr val="ff0000"/>
                </a:solidFill>
                <a:latin typeface="Courier New"/>
                <a:ea typeface="DejaVu Sans"/>
              </a:rPr>
              <a:t>&lt;?php</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function</a:t>
            </a:r>
            <a:r>
              <a:rPr b="0" lang="fr-FR" sz="2400" spc="-1" strike="noStrike">
                <a:solidFill>
                  <a:srgbClr val="000000"/>
                </a:solidFill>
                <a:latin typeface="Courier New"/>
                <a:ea typeface="DejaVu Sans"/>
              </a:rPr>
              <a:t> toto</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$str1</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r>
              <a:rPr b="0" lang="fr-FR" sz="2400" spc="-1" strike="noStrike">
                <a:solidFill>
                  <a:srgbClr val="000080"/>
                </a:solidFill>
                <a:latin typeface="Courier New"/>
                <a:ea typeface="DejaVu Sans"/>
              </a:rPr>
              <a:t>$str1</a:t>
            </a:r>
            <a:r>
              <a:rPr b="0"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trim</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$str1</a:t>
            </a: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r>
              <a:rPr b="0" lang="fr-FR" sz="2400" spc="-1" strike="noStrike">
                <a:solidFill>
                  <a:srgbClr val="000080"/>
                </a:solidFill>
                <a:latin typeface="Courier New"/>
                <a:ea typeface="DejaVu Sans"/>
              </a:rPr>
              <a:t>$str2</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strtolower</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$str1</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0" lang="fr-FR" sz="2400" spc="-1" strike="noStrike">
                <a:solidFill>
                  <a:srgbClr val="808080"/>
                </a:solidFill>
                <a:latin typeface="Courier New"/>
                <a:ea typeface="DejaVu Sans"/>
              </a:rPr>
              <a:t>""</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0" lang="fr-FR" sz="2400" spc="-1" strike="noStrike">
                <a:solidFill>
                  <a:srgbClr val="000080"/>
                </a:solidFill>
                <a:latin typeface="Courier New"/>
                <a:ea typeface="DejaVu Sans"/>
              </a:rPr>
              <a:t>$s</a:t>
            </a:r>
            <a:r>
              <a:rPr b="0"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explode</a:t>
            </a:r>
            <a:r>
              <a:rPr b="0" lang="fr-FR" sz="2400" spc="-1" strike="noStrike">
                <a:solidFill>
                  <a:srgbClr val="8000ff"/>
                </a:solidFill>
                <a:latin typeface="Courier New"/>
                <a:ea typeface="DejaVu Sans"/>
              </a:rPr>
              <a:t>(</a:t>
            </a:r>
            <a:r>
              <a:rPr b="0" lang="fr-FR" sz="2400" spc="-1" strike="noStrike">
                <a:solidFill>
                  <a:srgbClr val="80808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$str2</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foreach</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$s</a:t>
            </a:r>
            <a:r>
              <a:rPr b="0"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as</a:t>
            </a: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$elm</a:t>
            </a: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a:p>
            <a:pPr marL="457200">
              <a:lnSpc>
                <a:spcPct val="100000"/>
              </a:lnSpc>
            </a:pP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strtoupper</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$elm</a:t>
            </a:r>
            <a:r>
              <a:rPr b="0" lang="fr-FR" sz="2400" spc="-1" strike="noStrike">
                <a:solidFill>
                  <a:srgbClr val="8000ff"/>
                </a:solidFill>
                <a:latin typeface="Courier New"/>
                <a:ea typeface="DejaVu Sans"/>
              </a:rPr>
              <a:t>[</a:t>
            </a:r>
            <a:r>
              <a:rPr b="0" lang="fr-FR" sz="2400" spc="-1" strike="noStrike">
                <a:solidFill>
                  <a:srgbClr val="ff8000"/>
                </a:solidFill>
                <a:latin typeface="Courier New"/>
                <a:ea typeface="DejaVu Sans"/>
              </a:rPr>
              <a:t>0</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substr</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$elm</a:t>
            </a:r>
            <a:r>
              <a:rPr b="0" lang="fr-FR" sz="2400" spc="-1" strike="noStrike">
                <a:solidFill>
                  <a:srgbClr val="8000ff"/>
                </a:solidFill>
                <a:latin typeface="Courier New"/>
                <a:ea typeface="DejaVu Sans"/>
              </a:rPr>
              <a:t>,</a:t>
            </a:r>
            <a:r>
              <a:rPr b="0" lang="fr-FR" sz="2400" spc="-1" strike="noStrike">
                <a:solidFill>
                  <a:srgbClr val="ff8000"/>
                </a:solidFill>
                <a:latin typeface="Courier New"/>
                <a:ea typeface="DejaVu Sans"/>
              </a:rPr>
              <a:t>1</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strlen</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$elm</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808080"/>
                </a:solidFill>
                <a:latin typeface="Courier New"/>
                <a:ea typeface="DejaVu Sans"/>
              </a:rPr>
              <a:t>" "</a:t>
            </a: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a:p>
            <a:pPr marL="457200">
              <a:lnSpc>
                <a:spcPct val="100000"/>
              </a:lnSpc>
            </a:pP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r>
              <a:rPr b="1" lang="fr-FR" sz="2400" spc="-1" strike="noStrike">
                <a:solidFill>
                  <a:srgbClr val="0000ff"/>
                </a:solidFill>
                <a:latin typeface="Courier New"/>
                <a:ea typeface="DejaVu Sans"/>
              </a:rPr>
              <a:t>return</a:t>
            </a: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$res</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r>
              <a:rPr b="1" lang="fr-FR" sz="2400" spc="-1" strike="noStrike">
                <a:solidFill>
                  <a:srgbClr val="0000ff"/>
                </a:solidFill>
                <a:latin typeface="Courier New"/>
                <a:ea typeface="DejaVu Sans"/>
              </a:rPr>
              <a:t>echo</a:t>
            </a:r>
            <a:r>
              <a:rPr b="0" lang="fr-FR" sz="2400" spc="-1" strike="noStrike">
                <a:solidFill>
                  <a:srgbClr val="000000"/>
                </a:solidFill>
                <a:latin typeface="Courier New"/>
                <a:ea typeface="DejaVu Sans"/>
              </a:rPr>
              <a:t> toto</a:t>
            </a:r>
            <a:r>
              <a:rPr b="0" lang="fr-FR" sz="2400" spc="-1" strike="noStrike">
                <a:solidFill>
                  <a:srgbClr val="8000ff"/>
                </a:solidFill>
                <a:latin typeface="Courier New"/>
                <a:ea typeface="DejaVu Sans"/>
              </a:rPr>
              <a:t>(</a:t>
            </a:r>
            <a:r>
              <a:rPr b="0" lang="fr-FR" sz="2400" spc="-1" strike="noStrike">
                <a:solidFill>
                  <a:srgbClr val="808080"/>
                </a:solidFill>
                <a:latin typeface="Courier New"/>
                <a:ea typeface="DejaVu Sans"/>
              </a:rPr>
              <a:t>"wELCome mUssAB ZneIKA"</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ff0000"/>
                </a:solidFill>
                <a:latin typeface="Courier New"/>
                <a:ea typeface="DejaVu Sans"/>
              </a:rPr>
              <a:t>?&gt;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endParaRPr b="0" lang="en-US" sz="2400" spc="-1" strike="noStrike">
              <a:solidFill>
                <a:srgbClr val="ff0000"/>
              </a:solidFill>
              <a:latin typeface="Arial"/>
            </a:endParaRPr>
          </a:p>
        </p:txBody>
      </p:sp>
      <p:sp>
        <p:nvSpPr>
          <p:cNvPr id="368" name="CustomShape 3"/>
          <p:cNvSpPr/>
          <p:nvPr/>
        </p:nvSpPr>
        <p:spPr>
          <a:xfrm>
            <a:off x="7851960" y="15793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369" name="CustomShape 4"/>
          <p:cNvSpPr/>
          <p:nvPr/>
        </p:nvSpPr>
        <p:spPr>
          <a:xfrm>
            <a:off x="176400" y="205920"/>
            <a:ext cx="50482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600" spc="-1" strike="noStrike">
                <a:solidFill>
                  <a:srgbClr val="808080"/>
                </a:solidFill>
                <a:latin typeface="Times New Roman"/>
                <a:ea typeface="DejaVu Sans"/>
              </a:rPr>
              <a:t>Tableaux</a:t>
            </a:r>
            <a:endParaRPr b="0" lang="en-US" sz="3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Associatif</a:t>
            </a:r>
            <a:endParaRPr b="0" lang="en-US" sz="3600" spc="-1" strike="noStrike">
              <a:solidFill>
                <a:srgbClr val="ff0000"/>
              </a:solidFill>
              <a:latin typeface="Arial"/>
            </a:endParaRPr>
          </a:p>
        </p:txBody>
      </p:sp>
      <p:sp>
        <p:nvSpPr>
          <p:cNvPr id="371" name="CustomShape 2"/>
          <p:cNvSpPr/>
          <p:nvPr/>
        </p:nvSpPr>
        <p:spPr>
          <a:xfrm>
            <a:off x="715320" y="1043640"/>
            <a:ext cx="8649000" cy="5057640"/>
          </a:xfrm>
          <a:prstGeom prst="rect">
            <a:avLst/>
          </a:prstGeom>
          <a:noFill/>
          <a:ln>
            <a:noFill/>
          </a:ln>
        </p:spPr>
        <p:style>
          <a:lnRef idx="0"/>
          <a:fillRef idx="0"/>
          <a:effectRef idx="0"/>
          <a:fontRef idx="minor"/>
        </p:style>
        <p:txBody>
          <a:bodyPr lIns="0" rIns="0" tIns="0" bIns="0">
            <a:normAutofit fontScale="97000"/>
          </a:bodyPr>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Un tableau associatif est appelé aussi </a:t>
            </a:r>
            <a:r>
              <a:rPr b="0" i="1" lang="fr-FR" sz="2600" spc="-1" strike="noStrike">
                <a:solidFill>
                  <a:srgbClr val="000000"/>
                </a:solidFill>
                <a:latin typeface="Arial"/>
                <a:ea typeface="DejaVu Sans"/>
              </a:rPr>
              <a:t>dictionnaire</a:t>
            </a:r>
            <a:r>
              <a:rPr b="0" lang="fr-FR" sz="2600" spc="-1" strike="noStrike">
                <a:solidFill>
                  <a:srgbClr val="000000"/>
                </a:solidFill>
                <a:latin typeface="Arial"/>
                <a:ea typeface="DejaVu Sans"/>
              </a:rPr>
              <a:t> ou </a:t>
            </a:r>
            <a:r>
              <a:rPr b="0" i="1" lang="fr-FR" sz="2600" spc="-1" strike="noStrike">
                <a:solidFill>
                  <a:srgbClr val="000000"/>
                </a:solidFill>
                <a:latin typeface="Arial"/>
                <a:ea typeface="DejaVu Sans"/>
              </a:rPr>
              <a:t>hashtable</a:t>
            </a:r>
            <a:r>
              <a:rPr b="0" lang="fr-FR" sz="2600" spc="-1" strike="noStrike">
                <a:solidFill>
                  <a:srgbClr val="000000"/>
                </a:solidFill>
                <a:latin typeface="Arial"/>
                <a:ea typeface="DejaVu Sans"/>
              </a:rPr>
              <a:t>. On associe à chacun de ses éléments une clé dont la valeur est de type chaîne de caractères.</a:t>
            </a:r>
            <a:endParaRPr b="0" lang="en-US" sz="2600" spc="-1" strike="noStrike">
              <a:solidFill>
                <a:srgbClr val="ff0000"/>
              </a:solidFill>
              <a:latin typeface="Arial"/>
            </a:endParaRPr>
          </a:p>
          <a:p>
            <a:pPr>
              <a:lnSpc>
                <a:spcPct val="90000"/>
              </a:lnSpc>
              <a:spcBef>
                <a:spcPts val="1001"/>
              </a:spcBef>
            </a:pP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L’initialisation d’un tableau associatif est similaire à celle d’un tableau normal.</a:t>
            </a:r>
            <a:endParaRPr b="0" lang="en-US" sz="2600" spc="-1" strike="noStrike">
              <a:solidFill>
                <a:srgbClr val="ff0000"/>
              </a:solidFill>
              <a:latin typeface="Arial"/>
            </a:endParaRPr>
          </a:p>
          <a:p>
            <a:pPr>
              <a:lnSpc>
                <a:spcPct val="90000"/>
              </a:lnSpc>
              <a:spcBef>
                <a:spcPts val="1001"/>
              </a:spcBef>
            </a:pPr>
            <a:endParaRPr b="0" lang="en-US" sz="2600" spc="-1" strike="noStrike">
              <a:solidFill>
                <a:srgbClr val="ff0000"/>
              </a:solidFill>
              <a:latin typeface="Arial"/>
            </a:endParaRPr>
          </a:p>
          <a:p>
            <a:pPr marL="457200">
              <a:lnSpc>
                <a:spcPct val="90000"/>
              </a:lnSpc>
              <a:spcBef>
                <a:spcPts val="499"/>
              </a:spcBef>
              <a:tabLst>
                <a:tab algn="l" pos="0"/>
              </a:tabLst>
            </a:pPr>
            <a:r>
              <a:rPr b="0" i="1" lang="fr-FR" sz="2200" spc="-1" strike="noStrike">
                <a:solidFill>
                  <a:srgbClr val="000000"/>
                </a:solidFill>
                <a:latin typeface="Arial"/>
                <a:ea typeface="DejaVu Sans"/>
              </a:rPr>
              <a:t>Exemple 1 : </a:t>
            </a:r>
            <a:endParaRPr b="0" lang="en-US" sz="2200" spc="-1" strike="noStrike">
              <a:solidFill>
                <a:srgbClr val="ff0000"/>
              </a:solidFill>
              <a:latin typeface="Arial"/>
            </a:endParaRPr>
          </a:p>
          <a:p>
            <a:pPr marL="457200">
              <a:lnSpc>
                <a:spcPct val="90000"/>
              </a:lnSpc>
              <a:spcBef>
                <a:spcPts val="499"/>
              </a:spcBef>
              <a:tabLst>
                <a:tab algn="l" pos="0"/>
              </a:tabLst>
            </a:pPr>
            <a:r>
              <a:rPr b="1" lang="fr-FR" sz="2200" spc="-1" strike="noStrike">
                <a:solidFill>
                  <a:srgbClr val="000000"/>
                </a:solidFill>
                <a:latin typeface="Arial"/>
                <a:ea typeface="DejaVu Sans"/>
              </a:rPr>
              <a:t>$personne = </a:t>
            </a:r>
            <a:r>
              <a:rPr b="1" lang="fr-FR" sz="2200" spc="-1" strike="noStrike">
                <a:solidFill>
                  <a:srgbClr val="c0504d"/>
                </a:solidFill>
                <a:latin typeface="Arial"/>
                <a:ea typeface="DejaVu Sans"/>
              </a:rPr>
              <a:t>array(</a:t>
            </a:r>
            <a:r>
              <a:rPr b="1" lang="fr-FR" sz="2200" spc="-1" strike="noStrike">
                <a:solidFill>
                  <a:srgbClr val="000000"/>
                </a:solidFill>
                <a:latin typeface="Arial"/>
                <a:ea typeface="DejaVu Sans"/>
              </a:rPr>
              <a:t>‘’Nom’’ </a:t>
            </a:r>
            <a:r>
              <a:rPr b="1" lang="fr-FR" sz="2200" spc="-1" strike="noStrike">
                <a:solidFill>
                  <a:srgbClr val="c0504d"/>
                </a:solidFill>
                <a:latin typeface="Arial"/>
                <a:ea typeface="DejaVu Sans"/>
              </a:rPr>
              <a:t>=&gt;</a:t>
            </a:r>
            <a:r>
              <a:rPr b="1" lang="fr-FR" sz="2200" spc="-1" strike="noStrike">
                <a:solidFill>
                  <a:srgbClr val="000000"/>
                </a:solidFill>
                <a:latin typeface="Arial"/>
                <a:ea typeface="DejaVu Sans"/>
              </a:rPr>
              <a:t> ‘Zneika’’</a:t>
            </a: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 ‘’Prénom’’ </a:t>
            </a:r>
            <a:r>
              <a:rPr b="1" lang="fr-FR" sz="2200" spc="-1" strike="noStrike">
                <a:solidFill>
                  <a:srgbClr val="c0504d"/>
                </a:solidFill>
                <a:latin typeface="Arial"/>
                <a:ea typeface="DejaVu Sans"/>
              </a:rPr>
              <a:t>=&gt;</a:t>
            </a:r>
            <a:r>
              <a:rPr b="1" lang="fr-FR" sz="2200" spc="-1" strike="noStrike">
                <a:solidFill>
                  <a:srgbClr val="000000"/>
                </a:solidFill>
                <a:latin typeface="Arial"/>
                <a:ea typeface="DejaVu Sans"/>
              </a:rPr>
              <a:t> ‘Mussab’’</a:t>
            </a: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a:t>
            </a:r>
            <a:endParaRPr b="0" lang="en-US" sz="2200" spc="-1" strike="noStrike">
              <a:solidFill>
                <a:srgbClr val="ff0000"/>
              </a:solidFill>
              <a:latin typeface="Arial"/>
            </a:endParaRPr>
          </a:p>
          <a:p>
            <a:pPr marL="457200">
              <a:lnSpc>
                <a:spcPct val="90000"/>
              </a:lnSpc>
              <a:spcBef>
                <a:spcPts val="1001"/>
              </a:spcBef>
              <a:tabLst>
                <a:tab algn="l" pos="0"/>
              </a:tabLst>
            </a:pPr>
            <a:endParaRPr b="0" lang="en-US" sz="2200" spc="-1" strike="noStrike">
              <a:solidFill>
                <a:srgbClr val="ff0000"/>
              </a:solidFill>
              <a:latin typeface="Arial"/>
            </a:endParaRPr>
          </a:p>
          <a:p>
            <a:pPr marL="457200">
              <a:lnSpc>
                <a:spcPct val="90000"/>
              </a:lnSpc>
              <a:spcBef>
                <a:spcPts val="499"/>
              </a:spcBef>
              <a:tabLst>
                <a:tab algn="l" pos="0"/>
              </a:tabLst>
            </a:pPr>
            <a:r>
              <a:rPr b="0" i="1" lang="fr-FR" sz="2200" spc="-1" strike="noStrike">
                <a:solidFill>
                  <a:srgbClr val="000000"/>
                </a:solidFill>
                <a:latin typeface="Arial"/>
                <a:ea typeface="DejaVu Sans"/>
              </a:rPr>
              <a:t>Exemple 2 :</a:t>
            </a:r>
            <a:endParaRPr b="0" lang="en-US" sz="2200" spc="-1" strike="noStrike">
              <a:solidFill>
                <a:srgbClr val="ff0000"/>
              </a:solidFill>
              <a:latin typeface="Arial"/>
            </a:endParaRPr>
          </a:p>
          <a:p>
            <a:pPr marL="457200">
              <a:lnSpc>
                <a:spcPct val="90000"/>
              </a:lnSpc>
              <a:spcBef>
                <a:spcPts val="499"/>
              </a:spcBef>
              <a:tabLst>
                <a:tab algn="l" pos="0"/>
              </a:tabLst>
            </a:pPr>
            <a:r>
              <a:rPr b="1" lang="fr-FR" sz="2200" spc="-1" strike="noStrike">
                <a:solidFill>
                  <a:srgbClr val="000000"/>
                </a:solidFill>
                <a:latin typeface="Arial"/>
                <a:ea typeface="DejaVu Sans"/>
              </a:rPr>
              <a:t>$personne</a:t>
            </a: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‘’Nom’’</a:t>
            </a: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 = ‘Zneika’’;</a:t>
            </a:r>
            <a:endParaRPr b="0" lang="en-US" sz="2200" spc="-1" strike="noStrike">
              <a:solidFill>
                <a:srgbClr val="ff0000"/>
              </a:solidFill>
              <a:latin typeface="Arial"/>
            </a:endParaRPr>
          </a:p>
          <a:p>
            <a:pPr marL="457200">
              <a:lnSpc>
                <a:spcPct val="90000"/>
              </a:lnSpc>
              <a:spcBef>
                <a:spcPts val="499"/>
              </a:spcBef>
              <a:tabLst>
                <a:tab algn="l" pos="0"/>
              </a:tabLst>
            </a:pPr>
            <a:r>
              <a:rPr b="1" lang="fr-FR" sz="2200" spc="-1" strike="noStrike">
                <a:solidFill>
                  <a:srgbClr val="000000"/>
                </a:solidFill>
                <a:latin typeface="Arial"/>
                <a:ea typeface="DejaVu Sans"/>
              </a:rPr>
              <a:t>$personne</a:t>
            </a: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‘’Prénom’’</a:t>
            </a:r>
            <a:r>
              <a:rPr b="1" lang="fr-FR" sz="2200" spc="-1" strike="noStrike">
                <a:solidFill>
                  <a:srgbClr val="c0504d"/>
                </a:solidFill>
                <a:latin typeface="Arial"/>
                <a:ea typeface="DejaVu Sans"/>
              </a:rPr>
              <a:t>]</a:t>
            </a:r>
            <a:r>
              <a:rPr b="1" lang="fr-FR" sz="2200" spc="-1" strike="noStrike">
                <a:solidFill>
                  <a:srgbClr val="000000"/>
                </a:solidFill>
                <a:latin typeface="Arial"/>
                <a:ea typeface="DejaVu Sans"/>
              </a:rPr>
              <a:t> = ‘Mussab’’;</a:t>
            </a:r>
            <a:endParaRPr b="0" lang="en-US" sz="2200" spc="-1" strike="noStrike">
              <a:solidFill>
                <a:srgbClr val="ff0000"/>
              </a:solidFill>
              <a:latin typeface="Arial"/>
            </a:endParaRPr>
          </a:p>
          <a:p>
            <a:pPr marL="457200">
              <a:lnSpc>
                <a:spcPct val="90000"/>
              </a:lnSpc>
              <a:spcBef>
                <a:spcPts val="1001"/>
              </a:spcBef>
              <a:tabLst>
                <a:tab algn="l" pos="0"/>
              </a:tabLst>
            </a:pPr>
            <a:endParaRPr b="0" lang="en-US" sz="2200" spc="-1" strike="noStrike">
              <a:solidFill>
                <a:srgbClr val="ff0000"/>
              </a:solidFill>
              <a:latin typeface="Arial"/>
            </a:endParaRPr>
          </a:p>
          <a:p>
            <a:pPr marL="457200">
              <a:lnSpc>
                <a:spcPct val="90000"/>
              </a:lnSpc>
              <a:spcBef>
                <a:spcPts val="1001"/>
              </a:spcBef>
              <a:tabLst>
                <a:tab algn="l" pos="0"/>
              </a:tabLst>
            </a:pPr>
            <a:endParaRPr b="0" lang="en-US" sz="2200" spc="-1" strike="noStrike">
              <a:solidFill>
                <a:srgbClr val="ff0000"/>
              </a:solidFill>
              <a:latin typeface="Arial"/>
            </a:endParaRPr>
          </a:p>
          <a:p>
            <a:pPr marL="457200">
              <a:lnSpc>
                <a:spcPct val="100000"/>
              </a:lnSpc>
              <a:tabLst>
                <a:tab algn="l" pos="0"/>
              </a:tabLst>
            </a:pPr>
            <a:endParaRPr b="0" lang="en-US" sz="2200" spc="-1" strike="noStrike">
              <a:solidFill>
                <a:srgbClr val="ff0000"/>
              </a:solidFill>
              <a:latin typeface="Arial"/>
            </a:endParaRPr>
          </a:p>
          <a:p>
            <a:pPr marL="457200">
              <a:lnSpc>
                <a:spcPct val="100000"/>
              </a:lnSpc>
              <a:tabLst>
                <a:tab algn="l" pos="0"/>
              </a:tabLst>
            </a:pPr>
            <a:endParaRPr b="0" lang="en-US" sz="2200" spc="-1" strike="noStrike">
              <a:solidFill>
                <a:srgbClr val="ff0000"/>
              </a:solidFill>
              <a:latin typeface="Arial"/>
            </a:endParaRPr>
          </a:p>
          <a:p>
            <a:pPr marL="457200">
              <a:lnSpc>
                <a:spcPct val="100000"/>
              </a:lnSpc>
              <a:tabLst>
                <a:tab algn="l" pos="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marL="45720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0416600" y="4032000"/>
            <a:ext cx="5038920" cy="397080"/>
          </a:xfrm>
          <a:prstGeom prst="rect">
            <a:avLst/>
          </a:prstGeom>
          <a:noFill/>
          <a:ln>
            <a:noFill/>
          </a:ln>
        </p:spPr>
        <p:style>
          <a:lnRef idx="0"/>
          <a:fillRef idx="0"/>
          <a:effectRef idx="0"/>
          <a:fontRef idx="minor"/>
        </p:style>
      </p:sp>
      <p:sp>
        <p:nvSpPr>
          <p:cNvPr id="147" name="CustomShape 2"/>
          <p:cNvSpPr/>
          <p:nvPr/>
        </p:nvSpPr>
        <p:spPr>
          <a:xfrm>
            <a:off x="252360" y="109800"/>
            <a:ext cx="7732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Introduction à PHP </a:t>
            </a:r>
            <a:endParaRPr b="0" lang="en-US" sz="3600" spc="-1" strike="noStrike">
              <a:solidFill>
                <a:srgbClr val="ff0000"/>
              </a:solidFill>
              <a:latin typeface="Arial"/>
            </a:endParaRPr>
          </a:p>
        </p:txBody>
      </p:sp>
      <p:sp>
        <p:nvSpPr>
          <p:cNvPr id="148" name="CustomShape 3"/>
          <p:cNvSpPr/>
          <p:nvPr/>
        </p:nvSpPr>
        <p:spPr>
          <a:xfrm>
            <a:off x="6553080" y="6248520"/>
            <a:ext cx="1904400" cy="456480"/>
          </a:xfrm>
          <a:prstGeom prst="rect">
            <a:avLst/>
          </a:prstGeom>
          <a:noFill/>
          <a:ln>
            <a:noFill/>
          </a:ln>
        </p:spPr>
        <p:style>
          <a:lnRef idx="0"/>
          <a:fillRef idx="0"/>
          <a:effectRef idx="0"/>
          <a:fontRef idx="minor"/>
        </p:style>
        <p:txBody>
          <a:bodyPr lIns="90000" rIns="90000" tIns="45000" bIns="45000">
            <a:noAutofit/>
          </a:bodyPr>
          <a:p>
            <a:pPr>
              <a:lnSpc>
                <a:spcPct val="100000"/>
              </a:lnSpc>
            </a:pPr>
            <a:fld id="{CACD5641-E404-46EE-85B1-3274594C7348}" type="slidenum">
              <a:rPr b="0" lang="fr-FR" sz="1800" spc="-1" strike="noStrike">
                <a:solidFill>
                  <a:srgbClr val="000000"/>
                </a:solidFill>
                <a:latin typeface="Arial"/>
                <a:ea typeface="DejaVu Sans"/>
              </a:rPr>
              <a:t>&lt;number&gt;</a:t>
            </a:fld>
            <a:endParaRPr b="0" lang="en-US" sz="1800" spc="-1" strike="noStrike">
              <a:solidFill>
                <a:srgbClr val="ff0000"/>
              </a:solidFill>
              <a:latin typeface="Arial"/>
            </a:endParaRPr>
          </a:p>
        </p:txBody>
      </p:sp>
      <p:sp>
        <p:nvSpPr>
          <p:cNvPr id="149" name="CustomShape 4"/>
          <p:cNvSpPr/>
          <p:nvPr/>
        </p:nvSpPr>
        <p:spPr>
          <a:xfrm>
            <a:off x="609480" y="1676520"/>
            <a:ext cx="1447200" cy="1142280"/>
          </a:xfrm>
          <a:prstGeom prst="rect">
            <a:avLst/>
          </a:prstGeom>
          <a:solidFill>
            <a:srgbClr val="99ccff"/>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Client</a:t>
            </a:r>
            <a:endParaRPr b="0" lang="en-US" sz="1800" spc="-1" strike="noStrike">
              <a:solidFill>
                <a:srgbClr val="ff0000"/>
              </a:solidFill>
              <a:latin typeface="Arial"/>
            </a:endParaRPr>
          </a:p>
        </p:txBody>
      </p:sp>
      <p:sp>
        <p:nvSpPr>
          <p:cNvPr id="150" name="CustomShape 5"/>
          <p:cNvSpPr/>
          <p:nvPr/>
        </p:nvSpPr>
        <p:spPr>
          <a:xfrm>
            <a:off x="685800" y="4114800"/>
            <a:ext cx="1370880" cy="1904400"/>
          </a:xfrm>
          <a:prstGeom prst="can">
            <a:avLst>
              <a:gd name="adj" fmla="val 32555"/>
            </a:avLst>
          </a:prstGeom>
          <a:solidFill>
            <a:srgbClr val="99ccff"/>
          </a:solidFill>
          <a:ln w="9360">
            <a:solidFill>
              <a:schemeClr val="tx1"/>
            </a:solidFill>
            <a:round/>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Base de </a:t>
            </a:r>
            <a:endParaRPr b="0" lang="en-US" sz="1800" spc="-1" strike="noStrike">
              <a:solidFill>
                <a:srgbClr val="ff0000"/>
              </a:solidFill>
              <a:latin typeface="Arial"/>
            </a:endParaRPr>
          </a:p>
          <a:p>
            <a:pPr algn="ctr">
              <a:lnSpc>
                <a:spcPct val="100000"/>
              </a:lnSpc>
            </a:pPr>
            <a:r>
              <a:rPr b="0" lang="fr-FR" sz="1800" spc="-1" strike="noStrike">
                <a:solidFill>
                  <a:srgbClr val="000000"/>
                </a:solidFill>
                <a:latin typeface="Arial"/>
                <a:ea typeface="DejaVu Sans"/>
              </a:rPr>
              <a:t>données </a:t>
            </a:r>
            <a:endParaRPr b="0" lang="en-US" sz="1800" spc="-1" strike="noStrike">
              <a:solidFill>
                <a:srgbClr val="ff0000"/>
              </a:solidFill>
              <a:latin typeface="Arial"/>
            </a:endParaRPr>
          </a:p>
          <a:p>
            <a:pPr algn="ctr">
              <a:lnSpc>
                <a:spcPct val="100000"/>
              </a:lnSpc>
            </a:pPr>
            <a:r>
              <a:rPr b="0" lang="fr-FR" sz="1800" spc="-1" strike="noStrike">
                <a:solidFill>
                  <a:srgbClr val="000000"/>
                </a:solidFill>
                <a:latin typeface="Arial"/>
                <a:ea typeface="DejaVu Sans"/>
              </a:rPr>
              <a:t>MySQL</a:t>
            </a:r>
            <a:endParaRPr b="0" lang="en-US" sz="1800" spc="-1" strike="noStrike">
              <a:solidFill>
                <a:srgbClr val="ff0000"/>
              </a:solidFill>
              <a:latin typeface="Arial"/>
            </a:endParaRPr>
          </a:p>
        </p:txBody>
      </p:sp>
      <p:sp>
        <p:nvSpPr>
          <p:cNvPr id="151" name="CustomShape 6"/>
          <p:cNvSpPr/>
          <p:nvPr/>
        </p:nvSpPr>
        <p:spPr>
          <a:xfrm>
            <a:off x="6477120" y="1219320"/>
            <a:ext cx="1980360" cy="1751760"/>
          </a:xfrm>
          <a:prstGeom prst="cube">
            <a:avLst>
              <a:gd name="adj" fmla="val 11144"/>
            </a:avLst>
          </a:prstGeom>
          <a:solidFill>
            <a:srgbClr val="99ccff"/>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Serveur</a:t>
            </a:r>
            <a:endParaRPr b="0" lang="en-US" sz="1800" spc="-1" strike="noStrike">
              <a:solidFill>
                <a:srgbClr val="ff0000"/>
              </a:solidFill>
              <a:latin typeface="Arial"/>
            </a:endParaRPr>
          </a:p>
        </p:txBody>
      </p:sp>
      <p:sp>
        <p:nvSpPr>
          <p:cNvPr id="152" name="CustomShape 7"/>
          <p:cNvSpPr/>
          <p:nvPr/>
        </p:nvSpPr>
        <p:spPr>
          <a:xfrm>
            <a:off x="3809880" y="4648320"/>
            <a:ext cx="1142280" cy="1065960"/>
          </a:xfrm>
          <a:prstGeom prst="foldedCorner">
            <a:avLst>
              <a:gd name="adj" fmla="val 12500"/>
            </a:avLst>
          </a:prstGeom>
          <a:solidFill>
            <a:srgbClr val="99ccff"/>
          </a:solidFill>
          <a:ln w="9360">
            <a:solidFill>
              <a:schemeClr val="tx1"/>
            </a:solidFill>
            <a:round/>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Script </a:t>
            </a:r>
            <a:endParaRPr b="0" lang="en-US" sz="1800" spc="-1" strike="noStrike">
              <a:solidFill>
                <a:srgbClr val="ff0000"/>
              </a:solidFill>
              <a:latin typeface="Arial"/>
            </a:endParaRPr>
          </a:p>
          <a:p>
            <a:pPr algn="ctr">
              <a:lnSpc>
                <a:spcPct val="100000"/>
              </a:lnSpc>
            </a:pPr>
            <a:r>
              <a:rPr b="0" lang="fr-FR" sz="1800" spc="-1" strike="noStrike">
                <a:solidFill>
                  <a:srgbClr val="000000"/>
                </a:solidFill>
                <a:latin typeface="Arial"/>
                <a:ea typeface="DejaVu Sans"/>
              </a:rPr>
              <a:t>PHP</a:t>
            </a:r>
            <a:endParaRPr b="0" lang="en-US" sz="1800" spc="-1" strike="noStrike">
              <a:solidFill>
                <a:srgbClr val="ff0000"/>
              </a:solidFill>
              <a:latin typeface="Arial"/>
            </a:endParaRPr>
          </a:p>
        </p:txBody>
      </p:sp>
      <p:sp>
        <p:nvSpPr>
          <p:cNvPr id="153" name="CustomShape 8"/>
          <p:cNvSpPr/>
          <p:nvPr/>
        </p:nvSpPr>
        <p:spPr>
          <a:xfrm>
            <a:off x="3352680" y="1676520"/>
            <a:ext cx="1904400" cy="1218600"/>
          </a:xfrm>
          <a:prstGeom prst="cloudCallout">
            <a:avLst>
              <a:gd name="adj1" fmla="val 54000"/>
              <a:gd name="adj2" fmla="val 7032"/>
            </a:avLst>
          </a:prstGeom>
          <a:solidFill>
            <a:srgbClr val="ffff99"/>
          </a:solidFill>
          <a:ln w="9360">
            <a:solidFill>
              <a:schemeClr val="tx1"/>
            </a:solidFill>
            <a:round/>
          </a:ln>
        </p:spPr>
        <p:style>
          <a:lnRef idx="0"/>
          <a:fillRef idx="0"/>
          <a:effectRef idx="0"/>
          <a:fontRef idx="minor"/>
        </p:style>
        <p:txBody>
          <a:bodyPr lIns="90000" rIns="90000" tIns="45000" bIns="45000">
            <a:noAutofit/>
          </a:bodyPr>
          <a:p>
            <a:pPr algn="ctr">
              <a:lnSpc>
                <a:spcPct val="100000"/>
              </a:lnSpc>
            </a:pPr>
            <a:endParaRPr b="0" lang="en-US" sz="1800" spc="-1" strike="noStrike">
              <a:solidFill>
                <a:srgbClr val="ff0000"/>
              </a:solidFill>
              <a:latin typeface="Arial"/>
            </a:endParaRPr>
          </a:p>
          <a:p>
            <a:pPr algn="ctr">
              <a:lnSpc>
                <a:spcPct val="100000"/>
              </a:lnSpc>
            </a:pPr>
            <a:r>
              <a:rPr b="0" lang="fr-FR" sz="1800" spc="-1" strike="noStrike">
                <a:solidFill>
                  <a:srgbClr val="000000"/>
                </a:solidFill>
                <a:latin typeface="Arial"/>
                <a:ea typeface="DejaVu Sans"/>
              </a:rPr>
              <a:t>internet</a:t>
            </a:r>
            <a:endParaRPr b="0" lang="en-US" sz="1800" spc="-1" strike="noStrike">
              <a:solidFill>
                <a:srgbClr val="ff0000"/>
              </a:solidFill>
              <a:latin typeface="Arial"/>
            </a:endParaRPr>
          </a:p>
        </p:txBody>
      </p:sp>
      <p:sp>
        <p:nvSpPr>
          <p:cNvPr id="154" name="Line 9"/>
          <p:cNvSpPr/>
          <p:nvPr/>
        </p:nvSpPr>
        <p:spPr>
          <a:xfrm>
            <a:off x="2743200" y="1828800"/>
            <a:ext cx="3047760" cy="0"/>
          </a:xfrm>
          <a:prstGeom prst="line">
            <a:avLst/>
          </a:prstGeom>
          <a:ln w="28440">
            <a:solidFill>
              <a:schemeClr val="tx1"/>
            </a:solidFill>
            <a:round/>
            <a:tailEnd len="med" type="triangle" w="med"/>
          </a:ln>
        </p:spPr>
        <p:style>
          <a:lnRef idx="0"/>
          <a:fillRef idx="0"/>
          <a:effectRef idx="0"/>
          <a:fontRef idx="minor"/>
        </p:style>
      </p:sp>
      <p:sp>
        <p:nvSpPr>
          <p:cNvPr id="155" name="CustomShape 10"/>
          <p:cNvSpPr/>
          <p:nvPr/>
        </p:nvSpPr>
        <p:spPr>
          <a:xfrm>
            <a:off x="2666880" y="1371600"/>
            <a:ext cx="1370880" cy="3643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901"/>
              </a:spcBef>
            </a:pPr>
            <a:r>
              <a:rPr b="0" lang="fr-FR" sz="1800" spc="-1" strike="noStrike">
                <a:solidFill>
                  <a:srgbClr val="000000"/>
                </a:solidFill>
                <a:latin typeface="Arial"/>
                <a:ea typeface="DejaVu Sans"/>
              </a:rPr>
              <a:t>requête</a:t>
            </a:r>
            <a:endParaRPr b="0" lang="en-US" sz="1800" spc="-1" strike="noStrike">
              <a:solidFill>
                <a:srgbClr val="ff0000"/>
              </a:solidFill>
              <a:latin typeface="Arial"/>
            </a:endParaRPr>
          </a:p>
        </p:txBody>
      </p:sp>
      <p:sp>
        <p:nvSpPr>
          <p:cNvPr id="156" name="Line 11"/>
          <p:cNvSpPr/>
          <p:nvPr/>
        </p:nvSpPr>
        <p:spPr>
          <a:xfrm flipH="1">
            <a:off x="2743200" y="2743200"/>
            <a:ext cx="2971800" cy="0"/>
          </a:xfrm>
          <a:prstGeom prst="line">
            <a:avLst/>
          </a:prstGeom>
          <a:ln w="28440">
            <a:solidFill>
              <a:schemeClr val="tx1"/>
            </a:solidFill>
            <a:round/>
            <a:tailEnd len="med" type="triangle" w="med"/>
          </a:ln>
        </p:spPr>
        <p:style>
          <a:lnRef idx="0"/>
          <a:fillRef idx="0"/>
          <a:effectRef idx="0"/>
          <a:fontRef idx="minor"/>
        </p:style>
      </p:sp>
      <p:sp>
        <p:nvSpPr>
          <p:cNvPr id="157" name="CustomShape 12"/>
          <p:cNvSpPr/>
          <p:nvPr/>
        </p:nvSpPr>
        <p:spPr>
          <a:xfrm>
            <a:off x="4419720" y="2666880"/>
            <a:ext cx="1370880" cy="364320"/>
          </a:xfrm>
          <a:prstGeom prst="rect">
            <a:avLst/>
          </a:prstGeom>
          <a:noFill/>
          <a:ln>
            <a:noFill/>
          </a:ln>
        </p:spPr>
        <p:style>
          <a:lnRef idx="0"/>
          <a:fillRef idx="0"/>
          <a:effectRef idx="0"/>
          <a:fontRef idx="minor"/>
        </p:style>
        <p:txBody>
          <a:bodyPr lIns="90000" rIns="90000" tIns="45000" bIns="45000">
            <a:spAutoFit/>
          </a:bodyPr>
          <a:p>
            <a:pPr algn="r">
              <a:lnSpc>
                <a:spcPct val="100000"/>
              </a:lnSpc>
              <a:spcBef>
                <a:spcPts val="901"/>
              </a:spcBef>
            </a:pPr>
            <a:r>
              <a:rPr b="0" lang="fr-FR" sz="1800" spc="-1" strike="noStrike">
                <a:solidFill>
                  <a:srgbClr val="000000"/>
                </a:solidFill>
                <a:latin typeface="Arial"/>
                <a:ea typeface="DejaVu Sans"/>
              </a:rPr>
              <a:t>réponse</a:t>
            </a:r>
            <a:endParaRPr b="0" lang="en-US" sz="1800" spc="-1" strike="noStrike">
              <a:solidFill>
                <a:srgbClr val="ff0000"/>
              </a:solidFill>
              <a:latin typeface="Arial"/>
            </a:endParaRPr>
          </a:p>
        </p:txBody>
      </p:sp>
      <p:sp>
        <p:nvSpPr>
          <p:cNvPr id="158" name="CustomShape 13"/>
          <p:cNvSpPr/>
          <p:nvPr/>
        </p:nvSpPr>
        <p:spPr>
          <a:xfrm>
            <a:off x="6629400" y="4572000"/>
            <a:ext cx="1751760" cy="1370880"/>
          </a:xfrm>
          <a:prstGeom prst="roundRect">
            <a:avLst>
              <a:gd name="adj" fmla="val 16667"/>
            </a:avLst>
          </a:prstGeom>
          <a:solidFill>
            <a:srgbClr val="99ccff"/>
          </a:solidFill>
          <a:ln w="9360">
            <a:solidFill>
              <a:schemeClr val="tx1"/>
            </a:solidFill>
            <a:round/>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Document </a:t>
            </a:r>
            <a:endParaRPr b="0" lang="en-US" sz="1800" spc="-1" strike="noStrike">
              <a:solidFill>
                <a:srgbClr val="ff0000"/>
              </a:solidFill>
              <a:latin typeface="Arial"/>
            </a:endParaRPr>
          </a:p>
          <a:p>
            <a:pPr algn="ctr">
              <a:lnSpc>
                <a:spcPct val="100000"/>
              </a:lnSpc>
            </a:pPr>
            <a:r>
              <a:rPr b="0" lang="fr-FR" sz="1800" spc="-1" strike="noStrike">
                <a:solidFill>
                  <a:srgbClr val="000000"/>
                </a:solidFill>
                <a:latin typeface="Arial"/>
                <a:ea typeface="DejaVu Sans"/>
              </a:rPr>
              <a:t>Html</a:t>
            </a:r>
            <a:endParaRPr b="0" lang="en-US" sz="1800" spc="-1" strike="noStrike">
              <a:solidFill>
                <a:srgbClr val="ff0000"/>
              </a:solidFill>
              <a:latin typeface="Arial"/>
            </a:endParaRPr>
          </a:p>
        </p:txBody>
      </p:sp>
      <p:sp>
        <p:nvSpPr>
          <p:cNvPr id="159" name="Line 14"/>
          <p:cNvSpPr/>
          <p:nvPr/>
        </p:nvSpPr>
        <p:spPr>
          <a:xfrm flipH="1">
            <a:off x="4787640" y="3060360"/>
            <a:ext cx="2273400" cy="1435320"/>
          </a:xfrm>
          <a:prstGeom prst="line">
            <a:avLst/>
          </a:prstGeom>
          <a:ln w="28440">
            <a:solidFill>
              <a:schemeClr val="tx1"/>
            </a:solidFill>
            <a:round/>
            <a:tailEnd len="med" type="triangle" w="med"/>
          </a:ln>
        </p:spPr>
        <p:style>
          <a:lnRef idx="0"/>
          <a:fillRef idx="0"/>
          <a:effectRef idx="0"/>
          <a:fontRef idx="minor"/>
        </p:style>
      </p:sp>
      <p:sp>
        <p:nvSpPr>
          <p:cNvPr id="160" name="Line 15"/>
          <p:cNvSpPr/>
          <p:nvPr/>
        </p:nvSpPr>
        <p:spPr>
          <a:xfrm flipH="1">
            <a:off x="2184120" y="4940280"/>
            <a:ext cx="1524240" cy="0"/>
          </a:xfrm>
          <a:prstGeom prst="line">
            <a:avLst/>
          </a:prstGeom>
          <a:ln w="28440">
            <a:solidFill>
              <a:schemeClr val="tx1"/>
            </a:solidFill>
            <a:round/>
            <a:tailEnd len="med" type="triangle" w="med"/>
          </a:ln>
        </p:spPr>
        <p:style>
          <a:lnRef idx="0"/>
          <a:fillRef idx="0"/>
          <a:effectRef idx="0"/>
          <a:fontRef idx="minor"/>
        </p:style>
      </p:sp>
      <p:sp>
        <p:nvSpPr>
          <p:cNvPr id="161" name="Line 16"/>
          <p:cNvSpPr/>
          <p:nvPr/>
        </p:nvSpPr>
        <p:spPr>
          <a:xfrm flipV="1">
            <a:off x="2211120" y="5281560"/>
            <a:ext cx="1562040" cy="15840"/>
          </a:xfrm>
          <a:prstGeom prst="line">
            <a:avLst/>
          </a:prstGeom>
          <a:ln w="28440">
            <a:solidFill>
              <a:schemeClr val="tx1"/>
            </a:solidFill>
            <a:round/>
            <a:tailEnd len="med" type="triangle" w="med"/>
          </a:ln>
        </p:spPr>
        <p:style>
          <a:lnRef idx="0"/>
          <a:fillRef idx="0"/>
          <a:effectRef idx="0"/>
          <a:fontRef idx="minor"/>
        </p:style>
      </p:sp>
      <p:sp>
        <p:nvSpPr>
          <p:cNvPr id="162" name="Line 17"/>
          <p:cNvSpPr/>
          <p:nvPr/>
        </p:nvSpPr>
        <p:spPr>
          <a:xfrm>
            <a:off x="5067000" y="5321160"/>
            <a:ext cx="1258920" cy="0"/>
          </a:xfrm>
          <a:prstGeom prst="line">
            <a:avLst/>
          </a:prstGeom>
          <a:ln w="28440">
            <a:solidFill>
              <a:schemeClr val="tx1"/>
            </a:solidFill>
            <a:round/>
            <a:tailEnd len="med" type="triangle" w="med"/>
          </a:ln>
        </p:spPr>
        <p:style>
          <a:lnRef idx="0"/>
          <a:fillRef idx="0"/>
          <a:effectRef idx="0"/>
          <a:fontRef idx="minor"/>
        </p:style>
      </p:sp>
      <p:sp>
        <p:nvSpPr>
          <p:cNvPr id="163" name="Line 18"/>
          <p:cNvSpPr/>
          <p:nvPr/>
        </p:nvSpPr>
        <p:spPr>
          <a:xfrm flipV="1">
            <a:off x="7554600" y="3073320"/>
            <a:ext cx="0" cy="1423800"/>
          </a:xfrm>
          <a:prstGeom prst="line">
            <a:avLst/>
          </a:prstGeom>
          <a:ln w="28440">
            <a:solidFill>
              <a:schemeClr val="tx1"/>
            </a:solidFill>
            <a:round/>
            <a:tailEnd len="med" type="triangle" w="med"/>
          </a:ln>
        </p:spPr>
        <p:style>
          <a:lnRef idx="0"/>
          <a:fillRef idx="0"/>
          <a:effectRef idx="0"/>
          <a:fontRef idx="minor"/>
        </p:style>
      </p:sp>
      <p:sp>
        <p:nvSpPr>
          <p:cNvPr id="164" name="CustomShape 19"/>
          <p:cNvSpPr/>
          <p:nvPr/>
        </p:nvSpPr>
        <p:spPr>
          <a:xfrm>
            <a:off x="2236680" y="4286160"/>
            <a:ext cx="1610640" cy="63864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901"/>
              </a:spcBef>
            </a:pPr>
            <a:r>
              <a:rPr b="0" lang="fr-FR" sz="1800" spc="-1" strike="noStrike">
                <a:solidFill>
                  <a:srgbClr val="000000"/>
                </a:solidFill>
                <a:latin typeface="Arial"/>
                <a:ea typeface="DejaVu Sans"/>
              </a:rPr>
              <a:t>Extraction des données</a:t>
            </a:r>
            <a:endParaRPr b="0" lang="en-US" sz="1800" spc="-1" strike="noStrike">
              <a:solidFill>
                <a:srgbClr val="ff0000"/>
              </a:solidFill>
              <a:latin typeface="Arial"/>
            </a:endParaRPr>
          </a:p>
        </p:txBody>
      </p:sp>
      <p:sp>
        <p:nvSpPr>
          <p:cNvPr id="165" name="CustomShape 20"/>
          <p:cNvSpPr/>
          <p:nvPr/>
        </p:nvSpPr>
        <p:spPr>
          <a:xfrm>
            <a:off x="2197080" y="5477040"/>
            <a:ext cx="1610640" cy="63864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901"/>
              </a:spcBef>
            </a:pPr>
            <a:r>
              <a:rPr b="0" lang="fr-FR" sz="1800" spc="-1" strike="noStrike">
                <a:solidFill>
                  <a:srgbClr val="000000"/>
                </a:solidFill>
                <a:latin typeface="Arial"/>
                <a:ea typeface="DejaVu Sans"/>
              </a:rPr>
              <a:t>Réception des données</a:t>
            </a:r>
            <a:endParaRPr b="0" lang="en-US" sz="1800" spc="-1" strike="noStrike">
              <a:solidFill>
                <a:srgbClr val="ff0000"/>
              </a:solidFill>
              <a:latin typeface="Arial"/>
            </a:endParaRPr>
          </a:p>
        </p:txBody>
      </p:sp>
      <p:sp>
        <p:nvSpPr>
          <p:cNvPr id="166" name="CustomShape 21"/>
          <p:cNvSpPr/>
          <p:nvPr/>
        </p:nvSpPr>
        <p:spPr>
          <a:xfrm>
            <a:off x="4925880" y="5567400"/>
            <a:ext cx="1715400" cy="63864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901"/>
              </a:spcBef>
            </a:pPr>
            <a:r>
              <a:rPr b="0" lang="fr-FR" sz="1800" spc="-1" strike="noStrike">
                <a:solidFill>
                  <a:srgbClr val="000000"/>
                </a:solidFill>
                <a:latin typeface="Arial"/>
                <a:ea typeface="DejaVu Sans"/>
              </a:rPr>
              <a:t>Constitution du document html</a:t>
            </a:r>
            <a:endParaRPr b="0" lang="en-US" sz="1800" spc="-1" strike="noStrike">
              <a:solidFill>
                <a:srgbClr val="ff0000"/>
              </a:solidFill>
              <a:latin typeface="Arial"/>
            </a:endParaRPr>
          </a:p>
        </p:txBody>
      </p:sp>
      <p:sp>
        <p:nvSpPr>
          <p:cNvPr id="167" name="CustomShape 22"/>
          <p:cNvSpPr/>
          <p:nvPr/>
        </p:nvSpPr>
        <p:spPr>
          <a:xfrm>
            <a:off x="7537320" y="3398760"/>
            <a:ext cx="1385280" cy="9129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901"/>
              </a:spcBef>
            </a:pPr>
            <a:r>
              <a:rPr b="0" lang="fr-FR" sz="1800" spc="-1" strike="noStrike">
                <a:solidFill>
                  <a:srgbClr val="000000"/>
                </a:solidFill>
                <a:latin typeface="Arial"/>
                <a:ea typeface="DejaVu Sans"/>
              </a:rPr>
              <a:t>Préparation de la réponse</a:t>
            </a:r>
            <a:endParaRPr b="0" lang="en-US" sz="1800" spc="-1" strike="noStrike">
              <a:solidFill>
                <a:srgbClr val="ff0000"/>
              </a:solidFill>
              <a:latin typeface="Arial"/>
            </a:endParaRPr>
          </a:p>
        </p:txBody>
      </p:sp>
      <p:sp>
        <p:nvSpPr>
          <p:cNvPr id="168" name="CustomShape 23"/>
          <p:cNvSpPr/>
          <p:nvPr/>
        </p:nvSpPr>
        <p:spPr>
          <a:xfrm>
            <a:off x="4211640" y="3368520"/>
            <a:ext cx="1715400" cy="9129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901"/>
              </a:spcBef>
            </a:pPr>
            <a:r>
              <a:rPr b="0" lang="fr-FR" sz="1800" spc="-1" strike="noStrike">
                <a:solidFill>
                  <a:srgbClr val="000000"/>
                </a:solidFill>
                <a:latin typeface="Arial"/>
                <a:ea typeface="DejaVu Sans"/>
              </a:rPr>
              <a:t>Lancement de l’interpretteur php</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Associatif</a:t>
            </a:r>
            <a:endParaRPr b="0" lang="en-US" sz="3600" spc="-1" strike="noStrike">
              <a:solidFill>
                <a:srgbClr val="ff0000"/>
              </a:solidFill>
              <a:latin typeface="Arial"/>
            </a:endParaRPr>
          </a:p>
        </p:txBody>
      </p:sp>
      <p:sp>
        <p:nvSpPr>
          <p:cNvPr id="373" name="CustomShape 2"/>
          <p:cNvSpPr/>
          <p:nvPr/>
        </p:nvSpPr>
        <p:spPr>
          <a:xfrm>
            <a:off x="349200" y="971640"/>
            <a:ext cx="9009000" cy="6109560"/>
          </a:xfrm>
          <a:prstGeom prst="rect">
            <a:avLst/>
          </a:prstGeom>
          <a:noFill/>
          <a:ln>
            <a:noFill/>
          </a:ln>
        </p:spPr>
        <p:style>
          <a:lnRef idx="0"/>
          <a:fillRef idx="0"/>
          <a:effectRef idx="0"/>
          <a:fontRef idx="minor"/>
        </p:style>
        <p:txBody>
          <a:bodyPr lIns="0" rIns="0" tIns="0" bIns="0">
            <a:normAutofit fontScale="73000"/>
          </a:bodyPr>
          <a:p>
            <a:pPr marL="228600" indent="-227880">
              <a:lnSpc>
                <a:spcPct val="110000"/>
              </a:lnSpc>
              <a:spcBef>
                <a:spcPts val="1001"/>
              </a:spcBef>
              <a:buClr>
                <a:srgbClr val="1f497d"/>
              </a:buClr>
              <a:buFont typeface="Symbol"/>
              <a:buChar char="·"/>
            </a:pPr>
            <a:r>
              <a:rPr b="0" lang="fr-FR" sz="3100" spc="-1" strike="noStrike">
                <a:solidFill>
                  <a:srgbClr val="000000"/>
                </a:solidFill>
                <a:latin typeface="Arial"/>
                <a:ea typeface="DejaVu Sans"/>
              </a:rPr>
              <a:t>Parcours d’un tableau associatif.</a:t>
            </a:r>
            <a:endParaRPr b="0" lang="en-US" sz="3100" spc="-1" strike="noStrike">
              <a:solidFill>
                <a:srgbClr val="ff0000"/>
              </a:solidFill>
              <a:latin typeface="Arial"/>
            </a:endParaRPr>
          </a:p>
          <a:p>
            <a:pPr lvl="1" marL="685800" indent="-227880">
              <a:lnSpc>
                <a:spcPct val="90000"/>
              </a:lnSpc>
              <a:spcBef>
                <a:spcPts val="499"/>
              </a:spcBef>
              <a:buClr>
                <a:srgbClr val="000000"/>
              </a:buClr>
              <a:buFont typeface="Arial"/>
              <a:buChar char="•"/>
            </a:pPr>
            <a:r>
              <a:rPr b="1" lang="fr-FR" sz="2400" spc="-1" strike="noStrike">
                <a:solidFill>
                  <a:srgbClr val="000000"/>
                </a:solidFill>
                <a:latin typeface="Arial"/>
                <a:ea typeface="DejaVu Sans"/>
              </a:rPr>
              <a:t>$personne = </a:t>
            </a:r>
            <a:r>
              <a:rPr b="1" lang="fr-FR" sz="2400" spc="-1" strike="noStrike">
                <a:solidFill>
                  <a:srgbClr val="c0504d"/>
                </a:solidFill>
                <a:latin typeface="Arial"/>
                <a:ea typeface="DejaVu Sans"/>
              </a:rPr>
              <a:t>array(</a:t>
            </a:r>
            <a:r>
              <a:rPr b="1" lang="fr-FR" sz="2400" spc="-1" strike="noStrike">
                <a:solidFill>
                  <a:srgbClr val="000000"/>
                </a:solidFill>
                <a:latin typeface="Arial"/>
                <a:ea typeface="DejaVu Sans"/>
              </a:rPr>
              <a:t>‘’Nom’’ </a:t>
            </a:r>
            <a:r>
              <a:rPr b="1" lang="fr-FR" sz="2400" spc="-1" strike="noStrike">
                <a:solidFill>
                  <a:srgbClr val="c0504d"/>
                </a:solidFill>
                <a:latin typeface="Arial"/>
                <a:ea typeface="DejaVu Sans"/>
              </a:rPr>
              <a:t>=&gt;</a:t>
            </a:r>
            <a:r>
              <a:rPr b="1" lang="fr-FR" sz="2400" spc="-1" strike="noStrike">
                <a:solidFill>
                  <a:srgbClr val="000000"/>
                </a:solidFill>
                <a:latin typeface="Arial"/>
                <a:ea typeface="DejaVu Sans"/>
              </a:rPr>
              <a:t> ‘Zneika’’</a:t>
            </a:r>
            <a:r>
              <a:rPr b="1" lang="fr-FR" sz="2400" spc="-1" strike="noStrike">
                <a:solidFill>
                  <a:srgbClr val="c0504d"/>
                </a:solidFill>
                <a:latin typeface="Arial"/>
                <a:ea typeface="DejaVu Sans"/>
              </a:rPr>
              <a:t>,</a:t>
            </a:r>
            <a:r>
              <a:rPr b="1" lang="fr-FR" sz="2400" spc="-1" strike="noStrike">
                <a:solidFill>
                  <a:srgbClr val="000000"/>
                </a:solidFill>
                <a:latin typeface="Arial"/>
                <a:ea typeface="DejaVu Sans"/>
              </a:rPr>
              <a:t> ‘’Prénom’’ </a:t>
            </a:r>
            <a:r>
              <a:rPr b="1" lang="fr-FR" sz="2400" spc="-1" strike="noStrike">
                <a:solidFill>
                  <a:srgbClr val="c0504d"/>
                </a:solidFill>
                <a:latin typeface="Arial"/>
                <a:ea typeface="DejaVu Sans"/>
              </a:rPr>
              <a:t>=&gt;</a:t>
            </a:r>
            <a:r>
              <a:rPr b="1" lang="fr-FR" sz="2400" spc="-1" strike="noStrike">
                <a:solidFill>
                  <a:srgbClr val="000000"/>
                </a:solidFill>
                <a:latin typeface="Arial"/>
                <a:ea typeface="DejaVu Sans"/>
              </a:rPr>
              <a:t> ‘Mussab’’</a:t>
            </a:r>
            <a:r>
              <a:rPr b="1" lang="fr-FR" sz="2400" spc="-1" strike="noStrike">
                <a:solidFill>
                  <a:srgbClr val="c0504d"/>
                </a:solidFill>
                <a:latin typeface="Arial"/>
                <a:ea typeface="DejaVu Sans"/>
              </a:rPr>
              <a:t>)</a:t>
            </a:r>
            <a:r>
              <a:rPr b="1" lang="fr-FR" sz="2400" spc="-1" strike="noStrike">
                <a:solidFill>
                  <a:srgbClr val="000000"/>
                </a:solidFill>
                <a:latin typeface="Arial"/>
                <a:ea typeface="DejaVu Sans"/>
              </a:rPr>
              <a:t>;</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marL="914400">
              <a:lnSpc>
                <a:spcPct val="90000"/>
              </a:lnSpc>
              <a:spcBef>
                <a:spcPts val="499"/>
              </a:spcBef>
              <a:tabLst>
                <a:tab algn="l" pos="0"/>
              </a:tabLst>
            </a:pPr>
            <a:r>
              <a:rPr b="0" i="1" lang="fr-FR" sz="2000" spc="-1" strike="noStrike">
                <a:solidFill>
                  <a:srgbClr val="000000"/>
                </a:solidFill>
                <a:latin typeface="Arial"/>
                <a:ea typeface="DejaVu Sans"/>
              </a:rPr>
              <a:t>Exemple 1 :</a:t>
            </a:r>
            <a:endParaRPr b="0" lang="en-US" sz="2000" spc="-1" strike="noStrike">
              <a:solidFill>
                <a:srgbClr val="ff0000"/>
              </a:solidFill>
              <a:latin typeface="Arial"/>
            </a:endParaRPr>
          </a:p>
          <a:p>
            <a:pPr marL="914400">
              <a:lnSpc>
                <a:spcPct val="90000"/>
              </a:lnSpc>
              <a:spcBef>
                <a:spcPts val="499"/>
              </a:spcBef>
              <a:tabLst>
                <a:tab algn="l" pos="0"/>
              </a:tabLst>
            </a:pPr>
            <a:r>
              <a:rPr b="1" lang="fr-FR" sz="2000" spc="-1" strike="noStrike">
                <a:solidFill>
                  <a:srgbClr val="c0504d"/>
                </a:solidFill>
                <a:latin typeface="Arial"/>
                <a:ea typeface="DejaVu Sans"/>
              </a:rPr>
              <a:t>foreach(</a:t>
            </a:r>
            <a:r>
              <a:rPr b="1" lang="fr-FR" sz="2000" spc="-1" strike="noStrike">
                <a:solidFill>
                  <a:srgbClr val="000000"/>
                </a:solidFill>
                <a:latin typeface="Arial"/>
                <a:ea typeface="DejaVu Sans"/>
              </a:rPr>
              <a:t>$personne </a:t>
            </a:r>
            <a:r>
              <a:rPr b="1" lang="fr-FR" sz="2000" spc="-1" strike="noStrike">
                <a:solidFill>
                  <a:srgbClr val="c0504d"/>
                </a:solidFill>
                <a:latin typeface="Arial"/>
                <a:ea typeface="DejaVu Sans"/>
              </a:rPr>
              <a:t>as</a:t>
            </a:r>
            <a:r>
              <a:rPr b="1" lang="fr-FR" sz="2000" spc="-1" strike="noStrike">
                <a:solidFill>
                  <a:srgbClr val="000000"/>
                </a:solidFill>
                <a:latin typeface="Arial"/>
                <a:ea typeface="DejaVu Sans"/>
              </a:rPr>
              <a:t> $elem</a:t>
            </a:r>
            <a:r>
              <a:rPr b="1" lang="fr-FR" sz="2000" spc="-1" strike="noStrike">
                <a:solidFill>
                  <a:srgbClr val="c0504d"/>
                </a:solidFill>
                <a:latin typeface="Arial"/>
                <a:ea typeface="DejaVu Sans"/>
              </a:rPr>
              <a:t>)</a:t>
            </a:r>
            <a:r>
              <a:rPr b="1" lang="fr-FR" sz="2000" spc="-1" strike="noStrike">
                <a:solidFill>
                  <a:srgbClr val="000000"/>
                </a:solidFill>
                <a:latin typeface="Arial"/>
                <a:ea typeface="DejaVu Sans"/>
              </a:rPr>
              <a:t> {</a:t>
            </a:r>
            <a:endParaRPr b="0" lang="en-US" sz="2000" spc="-1" strike="noStrike">
              <a:solidFill>
                <a:srgbClr val="ff0000"/>
              </a:solidFill>
              <a:latin typeface="Arial"/>
            </a:endParaRPr>
          </a:p>
          <a:p>
            <a:pPr marL="914400">
              <a:lnSpc>
                <a:spcPct val="90000"/>
              </a:lnSpc>
              <a:spcBef>
                <a:spcPts val="499"/>
              </a:spcBef>
              <a:tabLst>
                <a:tab algn="l" pos="0"/>
              </a:tabLst>
            </a:pPr>
            <a:r>
              <a:rPr b="1" lang="fr-FR" sz="2000" spc="-1" strike="noStrike">
                <a:solidFill>
                  <a:srgbClr val="000000"/>
                </a:solidFill>
                <a:latin typeface="Arial"/>
                <a:ea typeface="DejaVu Sans"/>
              </a:rPr>
              <a:t>  </a:t>
            </a:r>
            <a:r>
              <a:rPr b="1" lang="fr-FR" sz="2000" spc="-1" strike="noStrike">
                <a:solidFill>
                  <a:srgbClr val="000000"/>
                </a:solidFill>
                <a:latin typeface="Arial"/>
                <a:ea typeface="DejaVu Sans"/>
              </a:rPr>
              <a:t>echo $elem;</a:t>
            </a:r>
            <a:endParaRPr b="0" lang="en-US" sz="2000" spc="-1" strike="noStrike">
              <a:solidFill>
                <a:srgbClr val="ff0000"/>
              </a:solidFill>
              <a:latin typeface="Arial"/>
            </a:endParaRPr>
          </a:p>
          <a:p>
            <a:pPr marL="914400">
              <a:lnSpc>
                <a:spcPct val="90000"/>
              </a:lnSpc>
              <a:spcBef>
                <a:spcPts val="499"/>
              </a:spcBef>
              <a:tabLst>
                <a:tab algn="l" pos="0"/>
              </a:tabLst>
            </a:pPr>
            <a:r>
              <a:rPr b="1" lang="fr-FR" sz="2000" spc="-1" strike="noStrike">
                <a:solidFill>
                  <a:srgbClr val="000000"/>
                </a:solidFill>
                <a:latin typeface="Arial"/>
                <a:ea typeface="DejaVu Sans"/>
              </a:rPr>
              <a:t>}</a:t>
            </a:r>
            <a:endParaRPr b="0" lang="en-US" sz="2000" spc="-1" strike="noStrike">
              <a:solidFill>
                <a:srgbClr val="ff0000"/>
              </a:solidFill>
              <a:latin typeface="Arial"/>
            </a:endParaRPr>
          </a:p>
          <a:p>
            <a:pPr marL="457200">
              <a:lnSpc>
                <a:spcPct val="90000"/>
              </a:lnSpc>
              <a:spcBef>
                <a:spcPts val="499"/>
              </a:spcBef>
              <a:tabLst>
                <a:tab algn="l" pos="0"/>
              </a:tabLst>
            </a:pPr>
            <a:endParaRPr b="0" lang="en-US" sz="2000" spc="-1" strike="noStrike">
              <a:solidFill>
                <a:srgbClr val="ff0000"/>
              </a:solidFill>
              <a:latin typeface="Arial"/>
            </a:endParaRPr>
          </a:p>
          <a:p>
            <a:pPr marL="914400">
              <a:lnSpc>
                <a:spcPct val="90000"/>
              </a:lnSpc>
              <a:spcBef>
                <a:spcPts val="499"/>
              </a:spcBef>
              <a:tabLst>
                <a:tab algn="l" pos="0"/>
              </a:tabLst>
            </a:pPr>
            <a:r>
              <a:rPr b="0" i="1" lang="fr-FR" sz="2000" spc="-1" strike="noStrike">
                <a:solidFill>
                  <a:srgbClr val="000000"/>
                </a:solidFill>
                <a:latin typeface="Arial"/>
                <a:ea typeface="DejaVu Sans"/>
              </a:rPr>
              <a:t>Exemple 2 :</a:t>
            </a:r>
            <a:endParaRPr b="0" lang="en-US" sz="2000" spc="-1" strike="noStrike">
              <a:solidFill>
                <a:srgbClr val="ff0000"/>
              </a:solidFill>
              <a:latin typeface="Arial"/>
            </a:endParaRPr>
          </a:p>
          <a:p>
            <a:pPr marL="914400">
              <a:lnSpc>
                <a:spcPct val="90000"/>
              </a:lnSpc>
              <a:spcBef>
                <a:spcPts val="499"/>
              </a:spcBef>
              <a:tabLst>
                <a:tab algn="l" pos="0"/>
              </a:tabLst>
            </a:pPr>
            <a:r>
              <a:rPr b="1" lang="fr-FR" sz="2000" spc="-1" strike="noStrike">
                <a:solidFill>
                  <a:srgbClr val="c0504d"/>
                </a:solidFill>
                <a:latin typeface="Arial"/>
                <a:ea typeface="DejaVu Sans"/>
              </a:rPr>
              <a:t>foreach(</a:t>
            </a:r>
            <a:r>
              <a:rPr b="1" lang="fr-FR" sz="2000" spc="-1" strike="noStrike">
                <a:solidFill>
                  <a:srgbClr val="000000"/>
                </a:solidFill>
                <a:latin typeface="Arial"/>
                <a:ea typeface="DejaVu Sans"/>
              </a:rPr>
              <a:t>$personne </a:t>
            </a:r>
            <a:r>
              <a:rPr b="1" lang="fr-FR" sz="2000" spc="-1" strike="noStrike">
                <a:solidFill>
                  <a:srgbClr val="c0504d"/>
                </a:solidFill>
                <a:latin typeface="Arial"/>
                <a:ea typeface="DejaVu Sans"/>
              </a:rPr>
              <a:t>as</a:t>
            </a:r>
            <a:r>
              <a:rPr b="1" lang="fr-FR" sz="2000" spc="-1" strike="noStrike">
                <a:solidFill>
                  <a:srgbClr val="000000"/>
                </a:solidFill>
                <a:latin typeface="Arial"/>
                <a:ea typeface="DejaVu Sans"/>
              </a:rPr>
              <a:t> $key </a:t>
            </a:r>
            <a:r>
              <a:rPr b="1" lang="fr-FR" sz="2000" spc="-1" strike="noStrike">
                <a:solidFill>
                  <a:srgbClr val="c0504d"/>
                </a:solidFill>
                <a:latin typeface="Arial"/>
                <a:ea typeface="DejaVu Sans"/>
              </a:rPr>
              <a:t>=&gt;</a:t>
            </a:r>
            <a:r>
              <a:rPr b="1" lang="fr-FR" sz="2000" spc="-1" strike="noStrike">
                <a:solidFill>
                  <a:srgbClr val="000000"/>
                </a:solidFill>
                <a:latin typeface="Arial"/>
                <a:ea typeface="DejaVu Sans"/>
              </a:rPr>
              <a:t> $elem</a:t>
            </a:r>
            <a:r>
              <a:rPr b="1" lang="fr-FR" sz="2000" spc="-1" strike="noStrike">
                <a:solidFill>
                  <a:srgbClr val="c0504d"/>
                </a:solidFill>
                <a:latin typeface="Arial"/>
                <a:ea typeface="DejaVu Sans"/>
              </a:rPr>
              <a:t>)</a:t>
            </a:r>
            <a:r>
              <a:rPr b="1" lang="fr-FR" sz="2000" spc="-1" strike="noStrike">
                <a:solidFill>
                  <a:srgbClr val="000000"/>
                </a:solidFill>
                <a:latin typeface="Arial"/>
                <a:ea typeface="DejaVu Sans"/>
              </a:rPr>
              <a:t> {</a:t>
            </a:r>
            <a:endParaRPr b="0" lang="en-US" sz="2000" spc="-1" strike="noStrike">
              <a:solidFill>
                <a:srgbClr val="ff0000"/>
              </a:solidFill>
              <a:latin typeface="Arial"/>
            </a:endParaRPr>
          </a:p>
          <a:p>
            <a:pPr marL="914400">
              <a:lnSpc>
                <a:spcPct val="90000"/>
              </a:lnSpc>
              <a:spcBef>
                <a:spcPts val="499"/>
              </a:spcBef>
              <a:tabLst>
                <a:tab algn="l" pos="0"/>
              </a:tabLst>
            </a:pPr>
            <a:r>
              <a:rPr b="1" lang="fr-FR" sz="2000" spc="-1" strike="noStrike">
                <a:solidFill>
                  <a:srgbClr val="000000"/>
                </a:solidFill>
                <a:latin typeface="Arial"/>
                <a:ea typeface="DejaVu Sans"/>
              </a:rPr>
              <a:t>  </a:t>
            </a:r>
            <a:r>
              <a:rPr b="1" lang="fr-FR" sz="2000" spc="-1" strike="noStrike">
                <a:solidFill>
                  <a:srgbClr val="000000"/>
                </a:solidFill>
                <a:latin typeface="Arial"/>
                <a:ea typeface="DejaVu Sans"/>
              </a:rPr>
              <a:t>echo ‘’$key : $elem’’;</a:t>
            </a:r>
            <a:endParaRPr b="0" lang="en-US" sz="2000" spc="-1" strike="noStrike">
              <a:solidFill>
                <a:srgbClr val="ff0000"/>
              </a:solidFill>
              <a:latin typeface="Arial"/>
            </a:endParaRPr>
          </a:p>
          <a:p>
            <a:pPr marL="914400">
              <a:lnSpc>
                <a:spcPct val="90000"/>
              </a:lnSpc>
              <a:spcBef>
                <a:spcPts val="499"/>
              </a:spcBef>
              <a:tabLst>
                <a:tab algn="l" pos="0"/>
              </a:tabLst>
            </a:pPr>
            <a:r>
              <a:rPr b="1" lang="fr-FR" sz="2000" spc="-1" strike="noStrike">
                <a:solidFill>
                  <a:srgbClr val="000000"/>
                </a:solidFill>
                <a:latin typeface="Arial"/>
                <a:ea typeface="DejaVu Sans"/>
              </a:rPr>
              <a:t>}</a:t>
            </a:r>
            <a:endParaRPr b="0" lang="en-US" sz="2000" spc="-1" strike="noStrike">
              <a:solidFill>
                <a:srgbClr val="ff0000"/>
              </a:solidFill>
              <a:latin typeface="Arial"/>
            </a:endParaRPr>
          </a:p>
          <a:p>
            <a:pPr marL="228600" indent="-227880">
              <a:lnSpc>
                <a:spcPct val="90000"/>
              </a:lnSpc>
              <a:spcBef>
                <a:spcPts val="1001"/>
              </a:spcBef>
              <a:buClr>
                <a:srgbClr val="000000"/>
              </a:buClr>
              <a:buFont typeface="Arial"/>
              <a:buChar char="•"/>
              <a:tabLst>
                <a:tab algn="l" pos="0"/>
              </a:tabLst>
            </a:pPr>
            <a:r>
              <a:rPr b="0" lang="fr-FR" sz="2800" spc="-1" strike="noStrike">
                <a:solidFill>
                  <a:srgbClr val="000000"/>
                </a:solidFill>
                <a:latin typeface="Arial"/>
                <a:ea typeface="DejaVu Sans"/>
              </a:rPr>
              <a:t>Quelques fonctions alternatives pour le parcours de tableaux (normaux ou associatifs) :</a:t>
            </a:r>
            <a:endParaRPr b="0" lang="en-US" sz="2800" spc="-1" strike="noStrike">
              <a:solidFill>
                <a:srgbClr val="ff0000"/>
              </a:solidFill>
              <a:latin typeface="Arial"/>
            </a:endParaRPr>
          </a:p>
          <a:p>
            <a:pPr lvl="1" marL="685800" indent="-227880">
              <a:lnSpc>
                <a:spcPct val="90000"/>
              </a:lnSpc>
              <a:spcBef>
                <a:spcPts val="499"/>
              </a:spcBef>
              <a:buClr>
                <a:srgbClr val="000000"/>
              </a:buClr>
              <a:buFont typeface="Arial"/>
              <a:buChar char="•"/>
              <a:tabLst>
                <a:tab algn="l" pos="0"/>
              </a:tabLst>
            </a:pPr>
            <a:r>
              <a:rPr b="1" lang="fr-FR" sz="2400" spc="-1" strike="noStrike">
                <a:solidFill>
                  <a:srgbClr val="000000"/>
                </a:solidFill>
                <a:latin typeface="Arial"/>
                <a:ea typeface="DejaVu Sans"/>
              </a:rPr>
              <a:t>reset($tab)</a:t>
            </a:r>
            <a:r>
              <a:rPr b="0" lang="fr-FR" sz="2400" spc="-1" strike="noStrike">
                <a:solidFill>
                  <a:srgbClr val="000000"/>
                </a:solidFill>
                <a:latin typeface="Arial"/>
                <a:ea typeface="DejaVu Sans"/>
              </a:rPr>
              <a:t> : place le pointeur sur le premier élément</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tabLst>
                <a:tab algn="l" pos="0"/>
              </a:tabLst>
            </a:pPr>
            <a:r>
              <a:rPr b="1" lang="fr-FR" sz="2400" spc="-1" strike="noStrike">
                <a:solidFill>
                  <a:srgbClr val="000000"/>
                </a:solidFill>
                <a:latin typeface="Arial"/>
                <a:ea typeface="DejaVu Sans"/>
              </a:rPr>
              <a:t>current($tab)</a:t>
            </a:r>
            <a:r>
              <a:rPr b="0" lang="fr-FR" sz="2400" spc="-1" strike="noStrike">
                <a:solidFill>
                  <a:srgbClr val="000000"/>
                </a:solidFill>
                <a:latin typeface="Arial"/>
                <a:ea typeface="DejaVu Sans"/>
              </a:rPr>
              <a:t> : retourne la valeur de l’élément courant</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tabLst>
                <a:tab algn="l" pos="0"/>
              </a:tabLst>
            </a:pPr>
            <a:r>
              <a:rPr b="1" lang="fr-FR" sz="2400" spc="-1" strike="noStrike">
                <a:solidFill>
                  <a:srgbClr val="000000"/>
                </a:solidFill>
                <a:latin typeface="Arial"/>
                <a:ea typeface="DejaVu Sans"/>
              </a:rPr>
              <a:t>next($tab)</a:t>
            </a:r>
            <a:r>
              <a:rPr b="0" lang="fr-FR" sz="2400" spc="-1" strike="noStrike">
                <a:solidFill>
                  <a:srgbClr val="000000"/>
                </a:solidFill>
                <a:latin typeface="Arial"/>
                <a:ea typeface="DejaVu Sans"/>
              </a:rPr>
              <a:t> : place le pointeur sur l’élément suivant</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tabLst>
                <a:tab algn="l" pos="0"/>
              </a:tabLst>
            </a:pPr>
            <a:r>
              <a:rPr b="1" lang="fr-FR" sz="2400" spc="-1" strike="noStrike">
                <a:solidFill>
                  <a:srgbClr val="000000"/>
                </a:solidFill>
                <a:latin typeface="Arial"/>
                <a:ea typeface="DejaVu Sans"/>
              </a:rPr>
              <a:t>prev($tab)</a:t>
            </a:r>
            <a:r>
              <a:rPr b="0" lang="fr-FR" sz="2400" spc="-1" strike="noStrike">
                <a:solidFill>
                  <a:srgbClr val="000000"/>
                </a:solidFill>
                <a:latin typeface="Arial"/>
                <a:ea typeface="DejaVu Sans"/>
              </a:rPr>
              <a:t> : place le pointeur sur l’élément précédant</a:t>
            </a:r>
            <a:endParaRPr b="0" lang="en-US" sz="2400" spc="-1" strike="noStrike">
              <a:solidFill>
                <a:srgbClr val="ff0000"/>
              </a:solidFill>
              <a:latin typeface="Arial"/>
            </a:endParaRPr>
          </a:p>
          <a:p>
            <a:pPr lvl="1" marL="685800" indent="-227880">
              <a:lnSpc>
                <a:spcPct val="90000"/>
              </a:lnSpc>
              <a:spcBef>
                <a:spcPts val="499"/>
              </a:spcBef>
              <a:buClr>
                <a:srgbClr val="000000"/>
              </a:buClr>
              <a:buFont typeface="Arial"/>
              <a:buChar char="•"/>
              <a:tabLst>
                <a:tab algn="l" pos="0"/>
              </a:tabLst>
            </a:pPr>
            <a:r>
              <a:rPr b="1" lang="fr-FR" sz="2400" spc="-1" strike="noStrike">
                <a:solidFill>
                  <a:srgbClr val="000000"/>
                </a:solidFill>
                <a:latin typeface="Arial"/>
                <a:ea typeface="DejaVu Sans"/>
              </a:rPr>
              <a:t>each($tab)</a:t>
            </a:r>
            <a:r>
              <a:rPr b="0" lang="fr-FR" sz="2400" spc="-1" strike="noStrike">
                <a:solidFill>
                  <a:srgbClr val="000000"/>
                </a:solidFill>
                <a:latin typeface="Arial"/>
                <a:ea typeface="DejaVu Sans"/>
              </a:rPr>
              <a:t> : retourne la paire clé/valeur courante et avance le pointeur</a:t>
            </a: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Associatif</a:t>
            </a:r>
            <a:endParaRPr b="0" lang="en-US" sz="3600" spc="-1" strike="noStrike">
              <a:solidFill>
                <a:srgbClr val="ff0000"/>
              </a:solidFill>
              <a:latin typeface="Arial"/>
            </a:endParaRPr>
          </a:p>
        </p:txBody>
      </p:sp>
      <p:graphicFrame>
        <p:nvGraphicFramePr>
          <p:cNvPr id="375" name="Table 2"/>
          <p:cNvGraphicFramePr/>
          <p:nvPr/>
        </p:nvGraphicFramePr>
        <p:xfrm>
          <a:off x="395640" y="971640"/>
          <a:ext cx="9659160" cy="7963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Exemple </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356400">
                <a:tc>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376" name="CustomShape 3"/>
          <p:cNvSpPr/>
          <p:nvPr/>
        </p:nvSpPr>
        <p:spPr>
          <a:xfrm>
            <a:off x="395640" y="1386720"/>
            <a:ext cx="9658800" cy="557640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0" lang="fr-FR" sz="1800" spc="-1" strike="noStrike">
                <a:solidFill>
                  <a:srgbClr val="ff0000"/>
                </a:solidFill>
                <a:latin typeface="Courier New"/>
                <a:ea typeface="DejaVu Sans"/>
              </a:rPr>
              <a:t>&lt;?php</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000080"/>
                </a:solidFill>
                <a:latin typeface="Courier New"/>
                <a:ea typeface="DejaVu Sans"/>
              </a:rPr>
              <a:t>$famille</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array</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"pere"</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=&gt;</a:t>
            </a:r>
            <a:r>
              <a:rPr b="0" lang="fr-FR" sz="1800" spc="-1" strike="noStrike">
                <a:solidFill>
                  <a:srgbClr val="808080"/>
                </a:solidFill>
                <a:latin typeface="Courier New"/>
                <a:ea typeface="DejaVu Sans"/>
              </a:rPr>
              <a:t>'robisson'</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"mere"</a:t>
            </a:r>
            <a:r>
              <a:rPr b="0" lang="fr-FR" sz="1800" spc="-1" strike="noStrike">
                <a:solidFill>
                  <a:srgbClr val="8000ff"/>
                </a:solidFill>
                <a:latin typeface="Courier New"/>
                <a:ea typeface="DejaVu Sans"/>
              </a:rPr>
              <a:t>=&gt;</a:t>
            </a:r>
            <a:r>
              <a:rPr b="0" lang="fr-FR" sz="1800" spc="-1" strike="noStrike">
                <a:solidFill>
                  <a:srgbClr val="808080"/>
                </a:solidFill>
                <a:latin typeface="Courier New"/>
                <a:ea typeface="DejaVu Sans"/>
              </a:rPr>
              <a:t>'gilda'</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"soeur"</a:t>
            </a:r>
            <a:r>
              <a:rPr b="0" lang="fr-FR" sz="1800" spc="-1" strike="noStrike">
                <a:solidFill>
                  <a:srgbClr val="8000ff"/>
                </a:solidFill>
                <a:latin typeface="Courier New"/>
                <a:ea typeface="DejaVu Sans"/>
              </a:rPr>
              <a:t>=&gt;</a:t>
            </a:r>
            <a:r>
              <a:rPr b="0" lang="fr-FR" sz="1800" spc="-1" strike="noStrike">
                <a:solidFill>
                  <a:srgbClr val="808080"/>
                </a:solidFill>
                <a:latin typeface="Courier New"/>
                <a:ea typeface="DejaVu Sans"/>
              </a:rPr>
              <a:t>'Laurence'</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"frere"</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=&gt;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'Ludovic'</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"cousin1"</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=&gt;</a:t>
            </a:r>
            <a:r>
              <a:rPr b="0" lang="fr-FR" sz="1800" spc="-1" strike="noStrike">
                <a:solidFill>
                  <a:srgbClr val="808080"/>
                </a:solidFill>
                <a:latin typeface="Courier New"/>
                <a:ea typeface="DejaVu Sans"/>
              </a:rPr>
              <a:t>'Guillaume'</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ff8000"/>
                </a:solidFill>
                <a:latin typeface="Courier New"/>
                <a:ea typeface="DejaVu Sans"/>
              </a:rPr>
              <a:t>0</a:t>
            </a:r>
            <a:r>
              <a:rPr b="0" lang="fr-FR" sz="1800" spc="-1" strike="noStrike">
                <a:solidFill>
                  <a:srgbClr val="8000ff"/>
                </a:solidFill>
                <a:latin typeface="Courier New"/>
                <a:ea typeface="DejaVu Sans"/>
              </a:rPr>
              <a:t>=&gt;</a:t>
            </a:r>
            <a:r>
              <a:rPr b="0" lang="fr-FR" sz="1800" spc="-1" strike="noStrike">
                <a:solidFill>
                  <a:srgbClr val="ff8000"/>
                </a:solidFill>
                <a:latin typeface="Courier New"/>
                <a:ea typeface="DejaVu Sans"/>
              </a:rPr>
              <a:t>50</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foreach</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$famille</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as</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$elm</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$elm</a:t>
            </a:r>
            <a:r>
              <a:rPr b="0" lang="fr-FR" sz="1800" spc="-1" strike="noStrike">
                <a:solidFill>
                  <a:srgbClr val="8000ff"/>
                </a:solidFill>
                <a:latin typeface="Courier New"/>
                <a:ea typeface="DejaVu Sans"/>
              </a:rPr>
              <a:t>.</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foreach</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80"/>
                </a:solidFill>
                <a:latin typeface="Courier New"/>
                <a:ea typeface="DejaVu Sans"/>
              </a:rPr>
              <a:t>$famille</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as</a:t>
            </a:r>
            <a:r>
              <a:rPr b="0" lang="fr-FR" sz="1800" spc="-1" strike="noStrike">
                <a:solidFill>
                  <a:srgbClr val="000000"/>
                </a:solidFill>
                <a:latin typeface="Courier New"/>
                <a:ea typeface="DejaVu Sans"/>
              </a:rPr>
              <a:t> </a:t>
            </a:r>
            <a:r>
              <a:rPr b="0" lang="fr-FR" sz="1800" spc="-1" strike="noStrike">
                <a:solidFill>
                  <a:srgbClr val="000080"/>
                </a:solidFill>
                <a:latin typeface="Courier New"/>
                <a:ea typeface="DejaVu Sans"/>
              </a:rPr>
              <a:t>$key</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=&gt;</a:t>
            </a:r>
            <a:r>
              <a:rPr b="0" lang="fr-FR" sz="1800" spc="-1" strike="noStrike">
                <a:solidFill>
                  <a:srgbClr val="000080"/>
                </a:solidFill>
                <a:latin typeface="Courier New"/>
                <a:ea typeface="DejaVu Sans"/>
              </a:rPr>
              <a:t>$elm</a:t>
            </a:r>
            <a:r>
              <a:rPr b="0"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echo</a:t>
            </a:r>
            <a:r>
              <a:rPr b="0" lang="fr-FR" sz="1800" spc="-1" strike="noStrike">
                <a:solidFill>
                  <a:srgbClr val="000000"/>
                </a:solidFill>
                <a:latin typeface="Courier New"/>
                <a:ea typeface="DejaVu Sans"/>
              </a:rPr>
              <a:t> </a:t>
            </a:r>
            <a:r>
              <a:rPr b="0" lang="fr-FR" sz="1800" spc="-1" strike="noStrike">
                <a:solidFill>
                  <a:srgbClr val="808080"/>
                </a:solidFill>
                <a:latin typeface="Courier New"/>
                <a:ea typeface="DejaVu Sans"/>
              </a:rPr>
              <a:t>"</a:t>
            </a:r>
            <a:r>
              <a:rPr b="1" lang="fr-FR" sz="1800" spc="-1" strike="noStrike">
                <a:solidFill>
                  <a:srgbClr val="808080"/>
                </a:solidFill>
                <a:latin typeface="Courier New"/>
                <a:ea typeface="DejaVu Sans"/>
              </a:rPr>
              <a:t>$key</a:t>
            </a:r>
            <a:r>
              <a:rPr b="0" lang="fr-FR" sz="1800" spc="-1" strike="noStrike">
                <a:solidFill>
                  <a:srgbClr val="808080"/>
                </a:solidFill>
                <a:latin typeface="Courier New"/>
                <a:ea typeface="DejaVu Sans"/>
              </a:rPr>
              <a:t> =&gt; </a:t>
            </a:r>
            <a:r>
              <a:rPr b="1" lang="fr-FR" sz="1800" spc="-1" strike="noStrike">
                <a:solidFill>
                  <a:srgbClr val="808080"/>
                </a:solidFill>
                <a:latin typeface="Courier New"/>
                <a:ea typeface="DejaVu Sans"/>
              </a:rPr>
              <a:t>$elm</a:t>
            </a:r>
            <a:r>
              <a:rPr b="0" lang="fr-FR" sz="1800" spc="-1" strike="noStrike">
                <a:solidFill>
                  <a:srgbClr val="808080"/>
                </a:solidFill>
                <a:latin typeface="Courier New"/>
                <a:ea typeface="DejaVu Sans"/>
              </a:rPr>
              <a:t>.&lt;br&gt;"</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r>
              <a:rPr b="0" lang="fr-FR" sz="1800" spc="-1" strike="noStrike">
                <a:solidFill>
                  <a:srgbClr val="8000ff"/>
                </a:solidFill>
                <a:latin typeface="Courier New"/>
                <a:ea typeface="DejaVu Sans"/>
              </a:rPr>
              <a:t>}</a:t>
            </a:r>
            <a:r>
              <a:rPr b="0"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0" lang="fr-FR" sz="1800" spc="-1" strike="noStrike">
                <a:solidFill>
                  <a:srgbClr val="ff0000"/>
                </a:solidFill>
                <a:latin typeface="Courier New"/>
                <a:ea typeface="DejaVu Sans"/>
              </a:rPr>
              <a:t>?&gt;</a:t>
            </a:r>
            <a:endParaRPr b="0" lang="en-US" sz="1800" spc="-1" strike="noStrike">
              <a:solidFill>
                <a:srgbClr val="ff0000"/>
              </a:solidFill>
              <a:latin typeface="Arial"/>
            </a:endParaRPr>
          </a:p>
        </p:txBody>
      </p:sp>
      <p:sp>
        <p:nvSpPr>
          <p:cNvPr id="377" name="CustomShape 4"/>
          <p:cNvSpPr/>
          <p:nvPr/>
        </p:nvSpPr>
        <p:spPr>
          <a:xfrm>
            <a:off x="8227080" y="1405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pic>
        <p:nvPicPr>
          <p:cNvPr id="378" name="Picture 9_1" descr=""/>
          <p:cNvPicPr/>
          <p:nvPr/>
        </p:nvPicPr>
        <p:blipFill>
          <a:blip r:embed="rId1"/>
          <a:stretch/>
        </p:blipFill>
        <p:spPr>
          <a:xfrm>
            <a:off x="4536360" y="2555640"/>
            <a:ext cx="1176840" cy="1681560"/>
          </a:xfrm>
          <a:prstGeom prst="rect">
            <a:avLst/>
          </a:prstGeom>
          <a:ln>
            <a:noFill/>
          </a:ln>
        </p:spPr>
      </p:pic>
      <p:pic>
        <p:nvPicPr>
          <p:cNvPr id="379" name="Picture 11_1" descr=""/>
          <p:cNvPicPr/>
          <p:nvPr/>
        </p:nvPicPr>
        <p:blipFill>
          <a:blip r:embed="rId2"/>
          <a:stretch/>
        </p:blipFill>
        <p:spPr>
          <a:xfrm>
            <a:off x="5713920" y="5204880"/>
            <a:ext cx="1874160" cy="146412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Tableaux multidimensionnels </a:t>
            </a:r>
            <a:endParaRPr b="0" lang="en-US" sz="3600" spc="-1" strike="noStrike">
              <a:solidFill>
                <a:srgbClr val="ff0000"/>
              </a:solidFill>
              <a:latin typeface="Arial"/>
            </a:endParaRPr>
          </a:p>
        </p:txBody>
      </p:sp>
      <p:sp>
        <p:nvSpPr>
          <p:cNvPr id="381" name="CustomShape 2"/>
          <p:cNvSpPr/>
          <p:nvPr/>
        </p:nvSpPr>
        <p:spPr>
          <a:xfrm>
            <a:off x="351000" y="1187640"/>
            <a:ext cx="9441360" cy="5616000"/>
          </a:xfrm>
          <a:prstGeom prst="rect">
            <a:avLst/>
          </a:prstGeom>
          <a:noFill/>
          <a:ln>
            <a:noFill/>
          </a:ln>
        </p:spPr>
        <p:style>
          <a:lnRef idx="0"/>
          <a:fillRef idx="0"/>
          <a:effectRef idx="0"/>
          <a:fontRef idx="minor"/>
        </p:style>
        <p:txBody>
          <a:bodyPr lIns="0" rIns="0" tIns="0" bIns="0">
            <a:normAutofit fontScale="84000"/>
          </a:bodyPr>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Aussi simple qu'un tableau () dans un tableau () </a:t>
            </a: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pour créer une matrice de 3*3 on peut écrire </a:t>
            </a:r>
            <a:endParaRPr b="0" lang="en-US" sz="2600" spc="-1" strike="noStrike">
              <a:solidFill>
                <a:srgbClr val="ff0000"/>
              </a:solidFill>
              <a:latin typeface="Arial"/>
            </a:endParaRPr>
          </a:p>
          <a:p>
            <a:pPr marL="685800" indent="-227880">
              <a:lnSpc>
                <a:spcPct val="80000"/>
              </a:lnSpc>
              <a:spcBef>
                <a:spcPts val="499"/>
              </a:spcBef>
              <a:tabLst>
                <a:tab algn="l" pos="0"/>
              </a:tabLst>
            </a:pPr>
            <a:r>
              <a:rPr b="1" lang="fr-FR"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$toto = array(</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array( 1, 2, 3 ),</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array( 4, 5, 6 ),</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array( 7, 8, 9 )</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en-US" sz="2600" spc="-1" strike="noStrike">
                <a:solidFill>
                  <a:srgbClr val="000000"/>
                </a:solidFill>
                <a:latin typeface="Lucida Console"/>
                <a:ea typeface="DejaVu Sans"/>
              </a:rPr>
              <a:t> </a:t>
            </a:r>
            <a:r>
              <a:rPr b="0" lang="fr-FR" sz="2600" spc="-1" strike="noStrike">
                <a:solidFill>
                  <a:srgbClr val="000000"/>
                </a:solidFill>
                <a:latin typeface="Lucida Console"/>
                <a:ea typeface="DejaVu Sans"/>
              </a:rPr>
              <a:t>A</a:t>
            </a:r>
            <a:r>
              <a:rPr b="0" lang="fr-FR" sz="2600" spc="-1" strike="noStrike">
                <a:solidFill>
                  <a:srgbClr val="000000"/>
                </a:solidFill>
                <a:latin typeface="Arial"/>
                <a:ea typeface="DejaVu Sans"/>
              </a:rPr>
              <a:t>ccéder aux éléments de Matrix </a:t>
            </a:r>
            <a:endParaRPr b="0" lang="en-US" sz="26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echo $toto[ 1 ][ 2 ]; // 6</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echo $toto[ 2 ][ 0 ]; // 7</a:t>
            </a:r>
            <a:endParaRPr b="0" lang="en-US" sz="2200" spc="-1" strike="noStrike">
              <a:solidFill>
                <a:srgbClr val="ff0000"/>
              </a:solidFill>
              <a:latin typeface="Arial"/>
            </a:endParaRPr>
          </a:p>
          <a:p>
            <a:pPr marL="685800" indent="-227880">
              <a:lnSpc>
                <a:spcPct val="80000"/>
              </a:lnSpc>
              <a:spcBef>
                <a:spcPts val="499"/>
              </a:spcBef>
              <a:tabLst>
                <a:tab algn="l" pos="0"/>
              </a:tabLst>
            </a:pPr>
            <a:endParaRPr b="0" lang="en-US" sz="2200" spc="-1" strike="noStrike">
              <a:solidFill>
                <a:srgbClr val="ff0000"/>
              </a:solidFill>
              <a:latin typeface="Arial"/>
            </a:endParaRPr>
          </a:p>
          <a:p>
            <a:pPr lvl="1" marL="228600" indent="-227880">
              <a:lnSpc>
                <a:spcPct val="90000"/>
              </a:lnSpc>
              <a:spcBef>
                <a:spcPts val="1001"/>
              </a:spcBef>
              <a:buClr>
                <a:srgbClr val="1f497d"/>
              </a:buClr>
              <a:buFont typeface="Symbol"/>
              <a:buChar char="·"/>
              <a:tabLst>
                <a:tab algn="l" pos="0"/>
              </a:tabLst>
            </a:pPr>
            <a:r>
              <a:rPr b="0" lang="fr-FR" sz="2600" spc="-1" strike="noStrike">
                <a:solidFill>
                  <a:srgbClr val="000000"/>
                </a:solidFill>
                <a:latin typeface="Lucida Console"/>
                <a:ea typeface="DejaVu Sans"/>
              </a:rPr>
              <a:t>Parcours d’un tableau</a:t>
            </a:r>
            <a:endParaRPr b="0" lang="en-US" sz="26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foreach ($toto as $row ) {</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foreach ( $row as $element ) {</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echo "$element  ";</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	</a:t>
            </a:r>
            <a:r>
              <a:rPr b="1" lang="en-US" sz="2200" spc="-1" strike="noStrike">
                <a:solidFill>
                  <a:srgbClr val="f79646"/>
                </a:solidFill>
                <a:latin typeface="Lucida Console"/>
                <a:ea typeface="DejaVu Sans"/>
              </a:rPr>
              <a:t>echo "&lt;br&gt;";</a:t>
            </a:r>
            <a:endParaRPr b="0" lang="en-US" sz="2200" spc="-1" strike="noStrike">
              <a:solidFill>
                <a:srgbClr val="ff0000"/>
              </a:solidFill>
              <a:latin typeface="Arial"/>
            </a:endParaRPr>
          </a:p>
          <a:p>
            <a:pPr marL="685800" indent="-227880">
              <a:lnSpc>
                <a:spcPct val="80000"/>
              </a:lnSpc>
              <a:spcBef>
                <a:spcPts val="499"/>
              </a:spcBef>
              <a:tabLst>
                <a:tab algn="l" pos="0"/>
              </a:tabLst>
            </a:pPr>
            <a:r>
              <a:rPr b="1" lang="en-US" sz="2200" spc="-1" strike="noStrike">
                <a:solidFill>
                  <a:srgbClr val="f79646"/>
                </a:solidFill>
                <a:latin typeface="Lucida Console"/>
                <a:ea typeface="DejaVu Sans"/>
              </a:rPr>
              <a:t>}</a:t>
            </a:r>
            <a:endParaRPr b="0" lang="en-US" sz="2200" spc="-1" strike="noStrike">
              <a:solidFill>
                <a:srgbClr val="ff0000"/>
              </a:solidFill>
              <a:latin typeface="Arial"/>
            </a:endParaRPr>
          </a:p>
          <a:p>
            <a:pPr marL="685800" indent="-227880">
              <a:lnSpc>
                <a:spcPct val="80000"/>
              </a:lnSpc>
              <a:spcBef>
                <a:spcPts val="1001"/>
              </a:spcBef>
              <a:tabLst>
                <a:tab algn="l" pos="0"/>
              </a:tabLst>
            </a:pPr>
            <a:endParaRPr b="0" lang="en-US" sz="2200" spc="-1" strike="noStrike">
              <a:solidFill>
                <a:srgbClr val="ff0000"/>
              </a:solidFill>
              <a:latin typeface="Arial"/>
            </a:endParaRPr>
          </a:p>
          <a:p>
            <a:pPr marL="685800" indent="-227880">
              <a:lnSpc>
                <a:spcPct val="80000"/>
              </a:lnSpc>
              <a:spcBef>
                <a:spcPts val="1001"/>
              </a:spcBef>
              <a:tabLst>
                <a:tab algn="l" pos="0"/>
              </a:tabLst>
            </a:pPr>
            <a:endParaRPr b="0" lang="en-US" sz="2200" spc="-1" strike="noStrike">
              <a:solidFill>
                <a:srgbClr val="ff0000"/>
              </a:solidFill>
              <a:latin typeface="Arial"/>
            </a:endParaRPr>
          </a:p>
          <a:p>
            <a:pPr marL="685800" indent="-227880">
              <a:lnSpc>
                <a:spcPct val="80000"/>
              </a:lnSpc>
              <a:spcBef>
                <a:spcPts val="1001"/>
              </a:spcBef>
              <a:tabLst>
                <a:tab algn="l" pos="0"/>
              </a:tabLst>
            </a:pPr>
            <a:endParaRPr b="0" lang="en-US" sz="2200" spc="-1" strike="noStrike">
              <a:solidFill>
                <a:srgbClr val="ff0000"/>
              </a:solidFill>
              <a:latin typeface="Arial"/>
            </a:endParaRPr>
          </a:p>
        </p:txBody>
      </p:sp>
      <p:pic>
        <p:nvPicPr>
          <p:cNvPr id="382" name="Picture 3_1" descr=""/>
          <p:cNvPicPr/>
          <p:nvPr/>
        </p:nvPicPr>
        <p:blipFill>
          <a:blip r:embed="rId1"/>
          <a:stretch/>
        </p:blipFill>
        <p:spPr>
          <a:xfrm>
            <a:off x="6264360" y="5000040"/>
            <a:ext cx="1371240" cy="1371240"/>
          </a:xfrm>
          <a:prstGeom prst="rect">
            <a:avLst/>
          </a:prstGeom>
          <a:ln>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Formulaires</a:t>
            </a:r>
            <a:endParaRPr b="0" lang="en-US" sz="3600" spc="-1" strike="noStrike">
              <a:solidFill>
                <a:srgbClr val="ff0000"/>
              </a:solidFill>
              <a:latin typeface="Arial"/>
            </a:endParaRPr>
          </a:p>
        </p:txBody>
      </p:sp>
      <p:sp>
        <p:nvSpPr>
          <p:cNvPr id="384" name="CustomShape 2"/>
          <p:cNvSpPr/>
          <p:nvPr/>
        </p:nvSpPr>
        <p:spPr>
          <a:xfrm>
            <a:off x="351000" y="1187640"/>
            <a:ext cx="9441360" cy="5616000"/>
          </a:xfrm>
          <a:prstGeom prst="rect">
            <a:avLst/>
          </a:prstGeom>
          <a:noFill/>
          <a:ln>
            <a:noFill/>
          </a:ln>
        </p:spPr>
        <p:style>
          <a:lnRef idx="0"/>
          <a:fillRef idx="0"/>
          <a:effectRef idx="0"/>
          <a:fontRef idx="minor"/>
        </p:style>
        <p:txBody>
          <a:bodyPr lIns="0" rIns="0" tIns="0" bIns="0">
            <a:normAutofit/>
          </a:bodyPr>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Pour obtenir des données à partir de HTTP GET :</a:t>
            </a:r>
            <a:endParaRPr b="0" lang="en-US" sz="26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pPr>
            <a:r>
              <a:rPr b="0" lang="fr-FR" sz="2200" spc="-1" strike="noStrike">
                <a:solidFill>
                  <a:srgbClr val="000000"/>
                </a:solidFill>
                <a:latin typeface="Arial"/>
                <a:ea typeface="DejaVu Sans"/>
              </a:rPr>
              <a:t>Variable $ _GET</a:t>
            </a:r>
            <a:endParaRPr b="0" lang="en-US" sz="22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pPr>
            <a:r>
              <a:rPr b="0" lang="fr-FR" sz="2200" spc="-1" strike="noStrike">
                <a:solidFill>
                  <a:srgbClr val="000000"/>
                </a:solidFill>
                <a:latin typeface="Arial"/>
                <a:ea typeface="DejaVu Sans"/>
              </a:rPr>
              <a:t>$ _GET ["nom_paramètre"]</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Pour obtenir des données à partir de HTTP POST :</a:t>
            </a:r>
            <a:endParaRPr b="0" lang="en-US" sz="26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pPr>
            <a:r>
              <a:rPr b="0" lang="fr-FR" sz="2200" spc="-1" strike="noStrike">
                <a:solidFill>
                  <a:srgbClr val="000000"/>
                </a:solidFill>
                <a:latin typeface="Arial"/>
                <a:ea typeface="DejaVu Sans"/>
              </a:rPr>
              <a:t>Variable $ _POST</a:t>
            </a:r>
            <a:endParaRPr b="0" lang="en-US" sz="22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pPr>
            <a:r>
              <a:rPr b="0" lang="fr-FR" sz="2200" spc="-1" strike="noStrike">
                <a:solidFill>
                  <a:srgbClr val="000000"/>
                </a:solidFill>
                <a:latin typeface="Arial"/>
                <a:ea typeface="DejaVu Sans"/>
              </a:rPr>
              <a:t>$ _POST ["nom_paramètre"]</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Défini automatiquement par PHP </a:t>
            </a:r>
            <a:endParaRPr b="0" lang="en-US" sz="2600" spc="-1" strike="noStrike">
              <a:solidFill>
                <a:srgbClr val="ff0000"/>
              </a:solidFill>
              <a:latin typeface="Arial"/>
            </a:endParaRPr>
          </a:p>
          <a:p>
            <a:pPr>
              <a:lnSpc>
                <a:spcPct val="80000"/>
              </a:lnSpc>
              <a:spcBef>
                <a:spcPts val="1001"/>
              </a:spcBef>
            </a:pPr>
            <a:endParaRPr b="0" lang="en-US" sz="2600" spc="-1" strike="noStrike">
              <a:solidFill>
                <a:srgbClr val="ff0000"/>
              </a:solidFill>
              <a:latin typeface="Arial"/>
            </a:endParaRPr>
          </a:p>
          <a:p>
            <a:pPr>
              <a:lnSpc>
                <a:spcPct val="80000"/>
              </a:lnSpc>
              <a:spcBef>
                <a:spcPts val="1001"/>
              </a:spcBef>
            </a:pPr>
            <a:endParaRPr b="0" lang="en-US" sz="2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Formulaires: Exemple1</a:t>
            </a:r>
            <a:endParaRPr b="0" lang="en-US" sz="3600" spc="-1" strike="noStrike">
              <a:solidFill>
                <a:srgbClr val="ff0000"/>
              </a:solidFill>
              <a:latin typeface="Arial"/>
            </a:endParaRPr>
          </a:p>
        </p:txBody>
      </p:sp>
      <p:sp>
        <p:nvSpPr>
          <p:cNvPr id="386" name="CustomShape 2"/>
          <p:cNvSpPr/>
          <p:nvPr/>
        </p:nvSpPr>
        <p:spPr>
          <a:xfrm>
            <a:off x="166320" y="765720"/>
            <a:ext cx="5714640" cy="38023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&lt;center&gt;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&lt;h1&gt;</a:t>
            </a:r>
            <a:r>
              <a:rPr b="1" lang="fr-FR" sz="1600" spc="-1" strike="noStrike">
                <a:solidFill>
                  <a:srgbClr val="000000"/>
                </a:solidFill>
                <a:latin typeface="Courier New"/>
                <a:ea typeface="DejaVu Sans"/>
              </a:rPr>
              <a:t> Login Form </a:t>
            </a:r>
            <a:r>
              <a:rPr b="1" lang="fr-FR" sz="1600" spc="-1" strike="noStrike">
                <a:solidFill>
                  <a:srgbClr val="0000ff"/>
                </a:solidFill>
                <a:latin typeface="Courier New"/>
                <a:ea typeface="DejaVu Sans"/>
              </a:rPr>
              <a:t>&lt;/h1&gt;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&lt;/center&gt;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&lt;form</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action</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"Page1.php"</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method</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"GET"</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&lt;div</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class</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"container"</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a:t>
            </a:r>
            <a:endParaRPr b="0" lang="en-US" sz="16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Username : </a:t>
            </a: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"text"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placeholder</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"Enter Username"</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"username"</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required</a:t>
            </a:r>
            <a:r>
              <a:rPr b="1" lang="fr-FR" sz="1600" spc="-1" strike="noStrike">
                <a:solidFill>
                  <a:srgbClr val="0000ff"/>
                </a:solidFill>
                <a:latin typeface="Courier New"/>
                <a:ea typeface="DejaVu Sans"/>
              </a:rPr>
              <a:t>&gt;</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Password : </a:t>
            </a: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"password"</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placeholder</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"Enter Password"</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"password"</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required</a:t>
            </a:r>
            <a:r>
              <a:rPr b="1" lang="fr-FR" sz="1600" spc="-1" strike="noStrike">
                <a:solidFill>
                  <a:srgbClr val="0000ff"/>
                </a:solidFill>
                <a:latin typeface="Courier New"/>
                <a:ea typeface="DejaVu Sans"/>
              </a:rPr>
              <a:t>&gt;</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&lt;button</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"submit"</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Login</a:t>
            </a:r>
            <a:r>
              <a:rPr b="1" lang="fr-FR" sz="1600" spc="-1" strike="noStrike">
                <a:solidFill>
                  <a:srgbClr val="0000ff"/>
                </a:solidFill>
                <a:latin typeface="Courier New"/>
                <a:ea typeface="DejaVu Sans"/>
              </a:rPr>
              <a:t>&lt;/button&gt;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&lt;/div&gt;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&lt;/form&gt;</a:t>
            </a:r>
            <a:endParaRPr b="0" lang="en-US" sz="1600" spc="-1" strike="noStrike">
              <a:solidFill>
                <a:srgbClr val="ff0000"/>
              </a:solidFill>
              <a:latin typeface="Arial"/>
            </a:endParaRPr>
          </a:p>
        </p:txBody>
      </p:sp>
      <p:sp>
        <p:nvSpPr>
          <p:cNvPr id="387" name="CustomShape 3"/>
          <p:cNvSpPr/>
          <p:nvPr/>
        </p:nvSpPr>
        <p:spPr>
          <a:xfrm>
            <a:off x="3816000" y="765720"/>
            <a:ext cx="19958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Arial"/>
                <a:ea typeface="DejaVu Sans"/>
              </a:rPr>
              <a:t>HtmlPage1.html</a:t>
            </a:r>
            <a:endParaRPr b="0" lang="en-US" sz="2000" spc="-1" strike="noStrike">
              <a:solidFill>
                <a:srgbClr val="ff0000"/>
              </a:solidFill>
              <a:latin typeface="Arial"/>
            </a:endParaRPr>
          </a:p>
        </p:txBody>
      </p:sp>
      <p:sp>
        <p:nvSpPr>
          <p:cNvPr id="388" name="CustomShape 4"/>
          <p:cNvSpPr/>
          <p:nvPr/>
        </p:nvSpPr>
        <p:spPr>
          <a:xfrm>
            <a:off x="6756120" y="87840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389" name="CustomShape 5"/>
          <p:cNvSpPr/>
          <p:nvPr/>
        </p:nvSpPr>
        <p:spPr>
          <a:xfrm>
            <a:off x="3983760" y="5084640"/>
            <a:ext cx="5544000" cy="155016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 </a:t>
            </a:r>
            <a:r>
              <a:rPr b="1" lang="en-US" sz="1600" spc="-1" strike="noStrike">
                <a:solidFill>
                  <a:srgbClr val="000080"/>
                </a:solidFill>
                <a:latin typeface="Courier New"/>
                <a:ea typeface="DejaVu Sans"/>
              </a:rPr>
              <a:t>$x</a:t>
            </a:r>
            <a:r>
              <a:rPr b="1" lang="en-US" sz="1600" spc="-1" strike="noStrike">
                <a:solidFill>
                  <a:srgbClr val="8000ff"/>
                </a:solidFill>
                <a:latin typeface="Courier New"/>
                <a:ea typeface="DejaVu Sans"/>
              </a:rPr>
              <a:t>=</a:t>
            </a:r>
            <a:r>
              <a:rPr b="1" lang="en-US" sz="1600" spc="-1" strike="noStrike">
                <a:solidFill>
                  <a:srgbClr val="000080"/>
                </a:solidFill>
                <a:latin typeface="Courier New"/>
                <a:ea typeface="DejaVu Sans"/>
              </a:rPr>
              <a:t>$_GET</a:t>
            </a:r>
            <a:r>
              <a:rPr b="1" lang="en-US" sz="1600" spc="-1" strike="noStrike">
                <a:solidFill>
                  <a:srgbClr val="000000"/>
                </a:solidFill>
                <a:latin typeface="Courier New"/>
                <a:ea typeface="DejaVu Sans"/>
              </a:rPr>
              <a:t> </a:t>
            </a:r>
            <a:r>
              <a:rPr b="1" lang="en-US" sz="1600" spc="-1" strike="noStrike">
                <a:solidFill>
                  <a:srgbClr val="8000ff"/>
                </a:solidFill>
                <a:latin typeface="Courier New"/>
                <a:ea typeface="DejaVu Sans"/>
              </a:rPr>
              <a:t>[</a:t>
            </a:r>
            <a:r>
              <a:rPr b="1" lang="en-US" sz="1600" spc="-1" strike="noStrike">
                <a:solidFill>
                  <a:srgbClr val="808080"/>
                </a:solidFill>
                <a:latin typeface="Courier New"/>
                <a:ea typeface="DejaVu Sans"/>
              </a:rPr>
              <a:t>"username"</a:t>
            </a:r>
            <a:r>
              <a:rPr b="1" lang="en-US" sz="1600" spc="-1" strike="noStrike">
                <a:solidFill>
                  <a:srgbClr val="8000ff"/>
                </a:solidFill>
                <a:latin typeface="Courier New"/>
                <a:ea typeface="DejaVu Sans"/>
              </a:rPr>
              <a:t>];</a:t>
            </a:r>
            <a:r>
              <a:rPr b="1" lang="en-US" sz="1600" spc="-1" strike="noStrike">
                <a:solidFill>
                  <a:srgbClr val="000000"/>
                </a:solidFill>
                <a:latin typeface="Courier New"/>
                <a:ea typeface="DejaVu Sans"/>
              </a:rPr>
              <a:t> </a:t>
            </a:r>
            <a:r>
              <a:rPr b="1" lang="en-US" sz="1600" spc="-1" strike="noStrike">
                <a:solidFill>
                  <a:srgbClr val="0000ff"/>
                </a:solidFill>
                <a:latin typeface="Courier New"/>
                <a:ea typeface="DejaVu Sans"/>
              </a:rPr>
              <a:t>if</a:t>
            </a:r>
            <a:r>
              <a:rPr b="1" lang="en-US" sz="1600" spc="-1" strike="noStrike">
                <a:solidFill>
                  <a:srgbClr val="8000ff"/>
                </a:solidFill>
                <a:latin typeface="Courier New"/>
                <a:ea typeface="DejaVu Sans"/>
              </a:rPr>
              <a:t>(</a:t>
            </a:r>
            <a:r>
              <a:rPr b="1" lang="en-US" sz="1600" spc="-1" strike="noStrike">
                <a:solidFill>
                  <a:srgbClr val="000080"/>
                </a:solidFill>
                <a:latin typeface="Courier New"/>
                <a:ea typeface="DejaVu Sans"/>
              </a:rPr>
              <a:t>$x</a:t>
            </a:r>
            <a:r>
              <a:rPr b="1" lang="en-US" sz="1600" spc="-1" strike="noStrike">
                <a:solidFill>
                  <a:srgbClr val="8000ff"/>
                </a:solidFill>
                <a:latin typeface="Courier New"/>
                <a:ea typeface="DejaVu Sans"/>
              </a:rPr>
              <a:t>==</a:t>
            </a:r>
            <a:r>
              <a:rPr b="1" lang="en-US" sz="1600" spc="-1" strike="noStrike">
                <a:solidFill>
                  <a:srgbClr val="808080"/>
                </a:solidFill>
                <a:latin typeface="Courier New"/>
                <a:ea typeface="DejaVu Sans"/>
              </a:rPr>
              <a:t>"Mussab"</a:t>
            </a:r>
            <a:r>
              <a:rPr b="1" lang="en-US" sz="1600" spc="-1" strike="noStrike">
                <a:solidFill>
                  <a:srgbClr val="8000ff"/>
                </a:solidFill>
                <a:latin typeface="Courier New"/>
                <a:ea typeface="DejaVu Sans"/>
              </a:rPr>
              <a:t>)</a:t>
            </a:r>
            <a:endParaRPr b="0" lang="en-US" sz="1600" spc="-1" strike="noStrike">
              <a:solidFill>
                <a:srgbClr val="ff0000"/>
              </a:solidFill>
              <a:latin typeface="Arial"/>
            </a:endParaRPr>
          </a:p>
          <a:p>
            <a:pPr marL="457200">
              <a:lnSpc>
                <a:spcPct val="100000"/>
              </a:lnSpc>
            </a:pPr>
            <a:r>
              <a:rPr b="1" lang="en-US" sz="1600" spc="-1" strike="noStrike">
                <a:solidFill>
                  <a:srgbClr val="000000"/>
                </a:solidFill>
                <a:latin typeface="Courier New"/>
                <a:ea typeface="DejaVu Sans"/>
              </a:rPr>
              <a:t> </a:t>
            </a:r>
            <a:r>
              <a:rPr b="1" lang="en-US" sz="1600" spc="-1" strike="noStrike">
                <a:solidFill>
                  <a:srgbClr val="0000ff"/>
                </a:solidFill>
                <a:latin typeface="Courier New"/>
                <a:ea typeface="DejaVu Sans"/>
              </a:rPr>
              <a:t>echo</a:t>
            </a:r>
            <a:r>
              <a:rPr b="1" lang="en-US" sz="1600" spc="-1" strike="noStrike">
                <a:solidFill>
                  <a:srgbClr val="000000"/>
                </a:solidFill>
                <a:latin typeface="Courier New"/>
                <a:ea typeface="DejaVu Sans"/>
              </a:rPr>
              <a:t> </a:t>
            </a:r>
            <a:r>
              <a:rPr b="1" lang="en-US" sz="1600" spc="-1" strike="noStrike">
                <a:solidFill>
                  <a:srgbClr val="808080"/>
                </a:solidFill>
                <a:latin typeface="Courier New"/>
                <a:ea typeface="DejaVu Sans"/>
              </a:rPr>
              <a:t>"Welcom $x"</a:t>
            </a:r>
            <a:r>
              <a:rPr b="1" lang="en-US" sz="1600" spc="-1" strike="noStrike">
                <a:solidFill>
                  <a:srgbClr val="8000ff"/>
                </a:solidFill>
                <a:latin typeface="Courier New"/>
                <a:ea typeface="DejaVu Sans"/>
              </a:rPr>
              <a:t>;</a:t>
            </a:r>
            <a:r>
              <a:rPr b="1" lang="en-US" sz="1600" spc="-1" strike="noStrike">
                <a:solidFill>
                  <a:srgbClr val="000000"/>
                </a:solidFill>
                <a:latin typeface="Courier New"/>
                <a:ea typeface="DejaVu Sans"/>
              </a:rPr>
              <a:t> </a:t>
            </a:r>
            <a:endParaRPr b="0" lang="en-US" sz="1600" spc="-1" strike="noStrike">
              <a:solidFill>
                <a:srgbClr val="ff0000"/>
              </a:solidFill>
              <a:latin typeface="Arial"/>
            </a:endParaRPr>
          </a:p>
          <a:p>
            <a:pPr marL="457200">
              <a:lnSpc>
                <a:spcPct val="100000"/>
              </a:lnSpc>
            </a:pPr>
            <a:r>
              <a:rPr b="1" lang="en-US" sz="1600" spc="-1" strike="noStrike">
                <a:solidFill>
                  <a:srgbClr val="0000ff"/>
                </a:solidFill>
                <a:latin typeface="Courier New"/>
                <a:ea typeface="DejaVu Sans"/>
              </a:rPr>
              <a:t>else</a:t>
            </a:r>
            <a:endParaRPr b="0" lang="en-US" sz="1600" spc="-1" strike="noStrike">
              <a:solidFill>
                <a:srgbClr val="ff0000"/>
              </a:solidFill>
              <a:latin typeface="Arial"/>
            </a:endParaRPr>
          </a:p>
          <a:p>
            <a:pPr marL="914400">
              <a:lnSpc>
                <a:spcPct val="100000"/>
              </a:lnSpc>
            </a:pPr>
            <a:r>
              <a:rPr b="1" lang="en-US" sz="1600" spc="-1" strike="noStrike">
                <a:solidFill>
                  <a:srgbClr val="0000ff"/>
                </a:solidFill>
                <a:latin typeface="Courier New"/>
                <a:ea typeface="DejaVu Sans"/>
              </a:rPr>
              <a:t>header</a:t>
            </a:r>
            <a:r>
              <a:rPr b="1" lang="en-US" sz="1600" spc="-1" strike="noStrike">
                <a:solidFill>
                  <a:srgbClr val="8000ff"/>
                </a:solidFill>
                <a:latin typeface="Courier New"/>
                <a:ea typeface="DejaVu Sans"/>
              </a:rPr>
              <a:t>(</a:t>
            </a:r>
            <a:r>
              <a:rPr b="1" lang="en-US" sz="1600" spc="-1" strike="noStrike">
                <a:solidFill>
                  <a:srgbClr val="808080"/>
                </a:solidFill>
                <a:latin typeface="Courier New"/>
                <a:ea typeface="DejaVu Sans"/>
              </a:rPr>
              <a:t>"Location:HtmlPage1.html"</a:t>
            </a:r>
            <a:r>
              <a:rPr b="1" lang="en-US" sz="1600" spc="-1" strike="noStrike">
                <a:solidFill>
                  <a:srgbClr val="8000ff"/>
                </a:solidFill>
                <a:latin typeface="Courier New"/>
                <a:ea typeface="DejaVu Sans"/>
              </a:rPr>
              <a:t>);</a:t>
            </a:r>
            <a:endParaRPr b="0" lang="en-US" sz="1600" spc="-1" strike="noStrike">
              <a:solidFill>
                <a:srgbClr val="ff0000"/>
              </a:solidFill>
              <a:latin typeface="Arial"/>
            </a:endParaRPr>
          </a:p>
          <a:p>
            <a:pPr marL="914400">
              <a:lnSpc>
                <a:spcPct val="100000"/>
              </a:lnSpc>
            </a:pPr>
            <a:r>
              <a:rPr b="1" lang="en-US" sz="1600" spc="-1" strike="noStrike">
                <a:solidFill>
                  <a:srgbClr val="000000"/>
                </a:solidFill>
                <a:latin typeface="Courier New"/>
                <a:ea typeface="DejaVu Sans"/>
              </a:rPr>
              <a:t> </a:t>
            </a: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390" name="CustomShape 6"/>
          <p:cNvSpPr/>
          <p:nvPr/>
        </p:nvSpPr>
        <p:spPr>
          <a:xfrm>
            <a:off x="7957440" y="508464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pic>
        <p:nvPicPr>
          <p:cNvPr id="391" name="Picture 13_1" descr=""/>
          <p:cNvPicPr/>
          <p:nvPr/>
        </p:nvPicPr>
        <p:blipFill>
          <a:blip r:embed="rId1"/>
          <a:stretch/>
        </p:blipFill>
        <p:spPr>
          <a:xfrm>
            <a:off x="5812920" y="1447200"/>
            <a:ext cx="4805640" cy="753480"/>
          </a:xfrm>
          <a:prstGeom prst="rect">
            <a:avLst/>
          </a:prstGeom>
          <a:ln>
            <a:noFill/>
          </a:ln>
        </p:spPr>
      </p:pic>
      <p:sp>
        <p:nvSpPr>
          <p:cNvPr id="392" name="CustomShape 7"/>
          <p:cNvSpPr/>
          <p:nvPr/>
        </p:nvSpPr>
        <p:spPr>
          <a:xfrm>
            <a:off x="7704720" y="2512440"/>
            <a:ext cx="252000" cy="6188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393" name="Picture 16_1" descr=""/>
          <p:cNvPicPr/>
          <p:nvPr/>
        </p:nvPicPr>
        <p:blipFill>
          <a:blip r:embed="rId2"/>
          <a:stretch/>
        </p:blipFill>
        <p:spPr>
          <a:xfrm>
            <a:off x="5658480" y="3357720"/>
            <a:ext cx="4314240" cy="245160"/>
          </a:xfrm>
          <a:prstGeom prst="rect">
            <a:avLst/>
          </a:prstGeom>
          <a:ln>
            <a:noFill/>
          </a:ln>
        </p:spPr>
      </p:pic>
      <p:pic>
        <p:nvPicPr>
          <p:cNvPr id="394" name="Picture 18_1" descr=""/>
          <p:cNvPicPr/>
          <p:nvPr/>
        </p:nvPicPr>
        <p:blipFill>
          <a:blip r:embed="rId3"/>
          <a:stretch/>
        </p:blipFill>
        <p:spPr>
          <a:xfrm>
            <a:off x="7455600" y="3849840"/>
            <a:ext cx="1456560" cy="43740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Formulaires: Exemple2</a:t>
            </a:r>
            <a:endParaRPr b="0" lang="en-US" sz="3600" spc="-1" strike="noStrike">
              <a:solidFill>
                <a:srgbClr val="ff0000"/>
              </a:solidFill>
              <a:latin typeface="Arial"/>
            </a:endParaRPr>
          </a:p>
        </p:txBody>
      </p:sp>
      <p:sp>
        <p:nvSpPr>
          <p:cNvPr id="396" name="CustomShape 2"/>
          <p:cNvSpPr/>
          <p:nvPr/>
        </p:nvSpPr>
        <p:spPr>
          <a:xfrm>
            <a:off x="166320" y="765720"/>
            <a:ext cx="5714640" cy="38023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&lt;center&gt;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&lt;h1&gt;</a:t>
            </a:r>
            <a:r>
              <a:rPr b="1" lang="fr-FR" sz="1600" spc="-1" strike="noStrike">
                <a:solidFill>
                  <a:srgbClr val="000000"/>
                </a:solidFill>
                <a:latin typeface="Courier New"/>
                <a:ea typeface="DejaVu Sans"/>
              </a:rPr>
              <a:t> Login Form </a:t>
            </a:r>
            <a:r>
              <a:rPr b="1" lang="fr-FR" sz="1600" spc="-1" strike="noStrike">
                <a:solidFill>
                  <a:srgbClr val="0000ff"/>
                </a:solidFill>
                <a:latin typeface="Courier New"/>
                <a:ea typeface="DejaVu Sans"/>
              </a:rPr>
              <a:t>&lt;/h1&gt;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&lt;/center&gt;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&lt;form</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action</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"Page1.php"</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method</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"POST"</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&lt;div</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class</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"container"</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a:t>
            </a:r>
            <a:endParaRPr b="0" lang="en-US" sz="16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Username : </a:t>
            </a: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"text"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placeholder</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"Enter Username"</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"username"</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required</a:t>
            </a:r>
            <a:r>
              <a:rPr b="1" lang="fr-FR" sz="1600" spc="-1" strike="noStrike">
                <a:solidFill>
                  <a:srgbClr val="0000ff"/>
                </a:solidFill>
                <a:latin typeface="Courier New"/>
                <a:ea typeface="DejaVu Sans"/>
              </a:rPr>
              <a:t>&gt;</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Password : </a:t>
            </a:r>
            <a:r>
              <a:rPr b="1" lang="fr-FR" sz="1600" spc="-1" strike="noStrike">
                <a:solidFill>
                  <a:srgbClr val="0000ff"/>
                </a:solidFill>
                <a:latin typeface="Courier New"/>
                <a:ea typeface="DejaVu Sans"/>
              </a:rPr>
              <a:t>&lt;/label&gt;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"password"</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placeholder</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"Enter Password"</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"password"</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required</a:t>
            </a:r>
            <a:r>
              <a:rPr b="1" lang="fr-FR" sz="1600" spc="-1" strike="noStrike">
                <a:solidFill>
                  <a:srgbClr val="0000ff"/>
                </a:solidFill>
                <a:latin typeface="Courier New"/>
                <a:ea typeface="DejaVu Sans"/>
              </a:rPr>
              <a:t>&gt;</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&lt;button</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"submit"</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Login</a:t>
            </a:r>
            <a:r>
              <a:rPr b="1" lang="fr-FR" sz="1600" spc="-1" strike="noStrike">
                <a:solidFill>
                  <a:srgbClr val="0000ff"/>
                </a:solidFill>
                <a:latin typeface="Courier New"/>
                <a:ea typeface="DejaVu Sans"/>
              </a:rPr>
              <a:t>&lt;/button&gt;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&lt;/div&gt;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&lt;/form&gt;</a:t>
            </a:r>
            <a:endParaRPr b="0" lang="en-US" sz="1600" spc="-1" strike="noStrike">
              <a:solidFill>
                <a:srgbClr val="ff0000"/>
              </a:solidFill>
              <a:latin typeface="Arial"/>
            </a:endParaRPr>
          </a:p>
        </p:txBody>
      </p:sp>
      <p:sp>
        <p:nvSpPr>
          <p:cNvPr id="397" name="CustomShape 3"/>
          <p:cNvSpPr/>
          <p:nvPr/>
        </p:nvSpPr>
        <p:spPr>
          <a:xfrm>
            <a:off x="3816000" y="765720"/>
            <a:ext cx="19958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Arial"/>
                <a:ea typeface="DejaVu Sans"/>
              </a:rPr>
              <a:t>HtmlPage1.html</a:t>
            </a:r>
            <a:endParaRPr b="0" lang="en-US" sz="2000" spc="-1" strike="noStrike">
              <a:solidFill>
                <a:srgbClr val="ff0000"/>
              </a:solidFill>
              <a:latin typeface="Arial"/>
            </a:endParaRPr>
          </a:p>
        </p:txBody>
      </p:sp>
      <p:sp>
        <p:nvSpPr>
          <p:cNvPr id="398" name="CustomShape 4"/>
          <p:cNvSpPr/>
          <p:nvPr/>
        </p:nvSpPr>
        <p:spPr>
          <a:xfrm>
            <a:off x="6756120" y="87840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399" name="CustomShape 5"/>
          <p:cNvSpPr/>
          <p:nvPr/>
        </p:nvSpPr>
        <p:spPr>
          <a:xfrm>
            <a:off x="3983760" y="5084640"/>
            <a:ext cx="5544000" cy="155016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 </a:t>
            </a:r>
            <a:r>
              <a:rPr b="1" lang="en-US" sz="1600" spc="-1" strike="noStrike">
                <a:solidFill>
                  <a:srgbClr val="000080"/>
                </a:solidFill>
                <a:latin typeface="Courier New"/>
                <a:ea typeface="DejaVu Sans"/>
              </a:rPr>
              <a:t>$x</a:t>
            </a:r>
            <a:r>
              <a:rPr b="1" lang="en-US" sz="1600" spc="-1" strike="noStrike">
                <a:solidFill>
                  <a:srgbClr val="8000ff"/>
                </a:solidFill>
                <a:latin typeface="Courier New"/>
                <a:ea typeface="DejaVu Sans"/>
              </a:rPr>
              <a:t>=</a:t>
            </a:r>
            <a:r>
              <a:rPr b="1" lang="en-US" sz="1600" spc="-1" strike="noStrike">
                <a:solidFill>
                  <a:srgbClr val="000080"/>
                </a:solidFill>
                <a:latin typeface="Courier New"/>
                <a:ea typeface="DejaVu Sans"/>
              </a:rPr>
              <a:t>$_POST</a:t>
            </a:r>
            <a:r>
              <a:rPr b="1" lang="en-US" sz="1600" spc="-1" strike="noStrike">
                <a:solidFill>
                  <a:srgbClr val="000000"/>
                </a:solidFill>
                <a:latin typeface="Courier New"/>
                <a:ea typeface="DejaVu Sans"/>
              </a:rPr>
              <a:t> </a:t>
            </a:r>
            <a:r>
              <a:rPr b="1" lang="en-US" sz="1600" spc="-1" strike="noStrike">
                <a:solidFill>
                  <a:srgbClr val="8000ff"/>
                </a:solidFill>
                <a:latin typeface="Courier New"/>
                <a:ea typeface="DejaVu Sans"/>
              </a:rPr>
              <a:t>[</a:t>
            </a:r>
            <a:r>
              <a:rPr b="1" lang="en-US" sz="1600" spc="-1" strike="noStrike">
                <a:solidFill>
                  <a:srgbClr val="808080"/>
                </a:solidFill>
                <a:latin typeface="Courier New"/>
                <a:ea typeface="DejaVu Sans"/>
              </a:rPr>
              <a:t>"username"</a:t>
            </a:r>
            <a:r>
              <a:rPr b="1" lang="en-US" sz="1600" spc="-1" strike="noStrike">
                <a:solidFill>
                  <a:srgbClr val="8000ff"/>
                </a:solidFill>
                <a:latin typeface="Courier New"/>
                <a:ea typeface="DejaVu Sans"/>
              </a:rPr>
              <a:t>];</a:t>
            </a:r>
            <a:r>
              <a:rPr b="1" lang="en-US" sz="1600" spc="-1" strike="noStrike">
                <a:solidFill>
                  <a:srgbClr val="000000"/>
                </a:solidFill>
                <a:latin typeface="Courier New"/>
                <a:ea typeface="DejaVu Sans"/>
              </a:rPr>
              <a:t> </a:t>
            </a:r>
            <a:r>
              <a:rPr b="1" lang="en-US" sz="1600" spc="-1" strike="noStrike">
                <a:solidFill>
                  <a:srgbClr val="0000ff"/>
                </a:solidFill>
                <a:latin typeface="Courier New"/>
                <a:ea typeface="DejaVu Sans"/>
              </a:rPr>
              <a:t>if</a:t>
            </a:r>
            <a:r>
              <a:rPr b="1" lang="en-US" sz="1600" spc="-1" strike="noStrike">
                <a:solidFill>
                  <a:srgbClr val="8000ff"/>
                </a:solidFill>
                <a:latin typeface="Courier New"/>
                <a:ea typeface="DejaVu Sans"/>
              </a:rPr>
              <a:t>(</a:t>
            </a:r>
            <a:r>
              <a:rPr b="1" lang="en-US" sz="1600" spc="-1" strike="noStrike">
                <a:solidFill>
                  <a:srgbClr val="000080"/>
                </a:solidFill>
                <a:latin typeface="Courier New"/>
                <a:ea typeface="DejaVu Sans"/>
              </a:rPr>
              <a:t>$x</a:t>
            </a:r>
            <a:r>
              <a:rPr b="1" lang="en-US" sz="1600" spc="-1" strike="noStrike">
                <a:solidFill>
                  <a:srgbClr val="8000ff"/>
                </a:solidFill>
                <a:latin typeface="Courier New"/>
                <a:ea typeface="DejaVu Sans"/>
              </a:rPr>
              <a:t>==</a:t>
            </a:r>
            <a:r>
              <a:rPr b="1" lang="en-US" sz="1600" spc="-1" strike="noStrike">
                <a:solidFill>
                  <a:srgbClr val="808080"/>
                </a:solidFill>
                <a:latin typeface="Courier New"/>
                <a:ea typeface="DejaVu Sans"/>
              </a:rPr>
              <a:t>"Mussab"</a:t>
            </a:r>
            <a:r>
              <a:rPr b="1" lang="en-US" sz="1600" spc="-1" strike="noStrike">
                <a:solidFill>
                  <a:srgbClr val="8000ff"/>
                </a:solidFill>
                <a:latin typeface="Courier New"/>
                <a:ea typeface="DejaVu Sans"/>
              </a:rPr>
              <a:t>)</a:t>
            </a:r>
            <a:endParaRPr b="0" lang="en-US" sz="1600" spc="-1" strike="noStrike">
              <a:solidFill>
                <a:srgbClr val="ff0000"/>
              </a:solidFill>
              <a:latin typeface="Arial"/>
            </a:endParaRPr>
          </a:p>
          <a:p>
            <a:pPr marL="457200">
              <a:lnSpc>
                <a:spcPct val="100000"/>
              </a:lnSpc>
            </a:pPr>
            <a:r>
              <a:rPr b="1" lang="en-US" sz="1600" spc="-1" strike="noStrike">
                <a:solidFill>
                  <a:srgbClr val="000000"/>
                </a:solidFill>
                <a:latin typeface="Courier New"/>
                <a:ea typeface="DejaVu Sans"/>
              </a:rPr>
              <a:t> </a:t>
            </a:r>
            <a:r>
              <a:rPr b="1" lang="en-US" sz="1600" spc="-1" strike="noStrike">
                <a:solidFill>
                  <a:srgbClr val="0000ff"/>
                </a:solidFill>
                <a:latin typeface="Courier New"/>
                <a:ea typeface="DejaVu Sans"/>
              </a:rPr>
              <a:t>echo</a:t>
            </a:r>
            <a:r>
              <a:rPr b="1" lang="en-US" sz="1600" spc="-1" strike="noStrike">
                <a:solidFill>
                  <a:srgbClr val="000000"/>
                </a:solidFill>
                <a:latin typeface="Courier New"/>
                <a:ea typeface="DejaVu Sans"/>
              </a:rPr>
              <a:t> </a:t>
            </a:r>
            <a:r>
              <a:rPr b="1" lang="en-US" sz="1600" spc="-1" strike="noStrike">
                <a:solidFill>
                  <a:srgbClr val="808080"/>
                </a:solidFill>
                <a:latin typeface="Courier New"/>
                <a:ea typeface="DejaVu Sans"/>
              </a:rPr>
              <a:t>"Welcom $x"</a:t>
            </a:r>
            <a:r>
              <a:rPr b="1" lang="en-US" sz="1600" spc="-1" strike="noStrike">
                <a:solidFill>
                  <a:srgbClr val="8000ff"/>
                </a:solidFill>
                <a:latin typeface="Courier New"/>
                <a:ea typeface="DejaVu Sans"/>
              </a:rPr>
              <a:t>;</a:t>
            </a:r>
            <a:r>
              <a:rPr b="1" lang="en-US" sz="1600" spc="-1" strike="noStrike">
                <a:solidFill>
                  <a:srgbClr val="000000"/>
                </a:solidFill>
                <a:latin typeface="Courier New"/>
                <a:ea typeface="DejaVu Sans"/>
              </a:rPr>
              <a:t> </a:t>
            </a:r>
            <a:endParaRPr b="0" lang="en-US" sz="1600" spc="-1" strike="noStrike">
              <a:solidFill>
                <a:srgbClr val="ff0000"/>
              </a:solidFill>
              <a:latin typeface="Arial"/>
            </a:endParaRPr>
          </a:p>
          <a:p>
            <a:pPr marL="457200">
              <a:lnSpc>
                <a:spcPct val="100000"/>
              </a:lnSpc>
            </a:pPr>
            <a:r>
              <a:rPr b="1" lang="en-US" sz="1600" spc="-1" strike="noStrike">
                <a:solidFill>
                  <a:srgbClr val="0000ff"/>
                </a:solidFill>
                <a:latin typeface="Courier New"/>
                <a:ea typeface="DejaVu Sans"/>
              </a:rPr>
              <a:t>else</a:t>
            </a:r>
            <a:endParaRPr b="0" lang="en-US" sz="1600" spc="-1" strike="noStrike">
              <a:solidFill>
                <a:srgbClr val="ff0000"/>
              </a:solidFill>
              <a:latin typeface="Arial"/>
            </a:endParaRPr>
          </a:p>
          <a:p>
            <a:pPr marL="914400">
              <a:lnSpc>
                <a:spcPct val="100000"/>
              </a:lnSpc>
            </a:pPr>
            <a:r>
              <a:rPr b="1" lang="en-US" sz="1600" spc="-1" strike="noStrike">
                <a:solidFill>
                  <a:srgbClr val="0000ff"/>
                </a:solidFill>
                <a:latin typeface="Courier New"/>
                <a:ea typeface="DejaVu Sans"/>
              </a:rPr>
              <a:t>header</a:t>
            </a:r>
            <a:r>
              <a:rPr b="1" lang="en-US" sz="1600" spc="-1" strike="noStrike">
                <a:solidFill>
                  <a:srgbClr val="8000ff"/>
                </a:solidFill>
                <a:latin typeface="Courier New"/>
                <a:ea typeface="DejaVu Sans"/>
              </a:rPr>
              <a:t>(</a:t>
            </a:r>
            <a:r>
              <a:rPr b="1" lang="en-US" sz="1600" spc="-1" strike="noStrike">
                <a:solidFill>
                  <a:srgbClr val="808080"/>
                </a:solidFill>
                <a:latin typeface="Courier New"/>
                <a:ea typeface="DejaVu Sans"/>
              </a:rPr>
              <a:t>"Location:HtmlPage1.html"</a:t>
            </a:r>
            <a:r>
              <a:rPr b="1" lang="en-US" sz="1600" spc="-1" strike="noStrike">
                <a:solidFill>
                  <a:srgbClr val="8000ff"/>
                </a:solidFill>
                <a:latin typeface="Courier New"/>
                <a:ea typeface="DejaVu Sans"/>
              </a:rPr>
              <a:t>);</a:t>
            </a:r>
            <a:endParaRPr b="0" lang="en-US" sz="1600" spc="-1" strike="noStrike">
              <a:solidFill>
                <a:srgbClr val="ff0000"/>
              </a:solidFill>
              <a:latin typeface="Arial"/>
            </a:endParaRPr>
          </a:p>
          <a:p>
            <a:pPr marL="914400">
              <a:lnSpc>
                <a:spcPct val="100000"/>
              </a:lnSpc>
            </a:pPr>
            <a:r>
              <a:rPr b="1" lang="en-US" sz="1600" spc="-1" strike="noStrike">
                <a:solidFill>
                  <a:srgbClr val="000000"/>
                </a:solidFill>
                <a:latin typeface="Courier New"/>
                <a:ea typeface="DejaVu Sans"/>
              </a:rPr>
              <a:t> </a:t>
            </a: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400" name="CustomShape 6"/>
          <p:cNvSpPr/>
          <p:nvPr/>
        </p:nvSpPr>
        <p:spPr>
          <a:xfrm>
            <a:off x="7957440" y="508464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pic>
        <p:nvPicPr>
          <p:cNvPr id="401" name="Picture 13_0" descr=""/>
          <p:cNvPicPr/>
          <p:nvPr/>
        </p:nvPicPr>
        <p:blipFill>
          <a:blip r:embed="rId1"/>
          <a:stretch/>
        </p:blipFill>
        <p:spPr>
          <a:xfrm>
            <a:off x="5812920" y="1447200"/>
            <a:ext cx="4805640" cy="753480"/>
          </a:xfrm>
          <a:prstGeom prst="rect">
            <a:avLst/>
          </a:prstGeom>
          <a:ln>
            <a:noFill/>
          </a:ln>
        </p:spPr>
      </p:pic>
      <p:sp>
        <p:nvSpPr>
          <p:cNvPr id="402" name="CustomShape 7"/>
          <p:cNvSpPr/>
          <p:nvPr/>
        </p:nvSpPr>
        <p:spPr>
          <a:xfrm>
            <a:off x="7704720" y="2512440"/>
            <a:ext cx="252000" cy="6188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403" name="Picture 18_0" descr=""/>
          <p:cNvPicPr/>
          <p:nvPr/>
        </p:nvPicPr>
        <p:blipFill>
          <a:blip r:embed="rId2"/>
          <a:stretch/>
        </p:blipFill>
        <p:spPr>
          <a:xfrm>
            <a:off x="7455600" y="3849840"/>
            <a:ext cx="1456560" cy="437400"/>
          </a:xfrm>
          <a:prstGeom prst="rect">
            <a:avLst/>
          </a:prstGeom>
          <a:ln>
            <a:noFill/>
          </a:ln>
        </p:spPr>
      </p:pic>
      <p:pic>
        <p:nvPicPr>
          <p:cNvPr id="404" name="Picture 3_0" descr=""/>
          <p:cNvPicPr/>
          <p:nvPr/>
        </p:nvPicPr>
        <p:blipFill>
          <a:blip r:embed="rId3"/>
          <a:stretch/>
        </p:blipFill>
        <p:spPr>
          <a:xfrm>
            <a:off x="6891840" y="3367080"/>
            <a:ext cx="2485440" cy="34236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Formulaires: Exemple 3</a:t>
            </a:r>
            <a:endParaRPr b="0" lang="en-US" sz="3600" spc="-1" strike="noStrike">
              <a:solidFill>
                <a:srgbClr val="ff0000"/>
              </a:solidFill>
              <a:latin typeface="Arial"/>
            </a:endParaRPr>
          </a:p>
        </p:txBody>
      </p:sp>
      <p:sp>
        <p:nvSpPr>
          <p:cNvPr id="406" name="CustomShape 2"/>
          <p:cNvSpPr/>
          <p:nvPr/>
        </p:nvSpPr>
        <p:spPr>
          <a:xfrm>
            <a:off x="166320" y="765720"/>
            <a:ext cx="5714640" cy="501876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&lt;form</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action</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"Page1.php"</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method</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"POST"</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&lt;div</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class</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"container"</a:t>
            </a:r>
            <a:r>
              <a:rPr b="1" lang="fr-FR" sz="1600" spc="-1" strike="noStrike">
                <a:solidFill>
                  <a:srgbClr val="0000ff"/>
                </a:solidFill>
                <a:latin typeface="Courier New"/>
                <a:ea typeface="DejaVu Sans"/>
              </a:rPr>
              <a:t>&gt;</a:t>
            </a:r>
            <a:endParaRPr b="0" lang="en-US" sz="1600" spc="-1" strike="noStrike">
              <a:solidFill>
                <a:srgbClr val="ff0000"/>
              </a:solidFill>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&lt;h2&gt;</a:t>
            </a:r>
            <a:r>
              <a:rPr b="1" lang="fr-FR" sz="1600" spc="-1" strike="noStrike">
                <a:solidFill>
                  <a:srgbClr val="000000"/>
                </a:solidFill>
                <a:latin typeface="Courier New"/>
                <a:ea typeface="DejaVu Sans"/>
              </a:rPr>
              <a:t>Que signifie HTML ?</a:t>
            </a:r>
            <a:r>
              <a:rPr b="1" lang="fr-FR" sz="1600" spc="-1" strike="noStrike">
                <a:solidFill>
                  <a:srgbClr val="0000ff"/>
                </a:solidFill>
                <a:latin typeface="Courier New"/>
                <a:ea typeface="DejaVu Sans"/>
              </a:rPr>
              <a:t>&lt;/h2&gt;</a:t>
            </a:r>
            <a:r>
              <a:rPr b="1" lang="fr-FR" sz="1600" spc="-1" strike="noStrike">
                <a:solidFill>
                  <a:srgbClr val="000000"/>
                </a:solidFill>
                <a:latin typeface="Courier New"/>
                <a:ea typeface="DejaVu Sans"/>
              </a:rPr>
              <a:t> </a:t>
            </a:r>
            <a:endParaRPr b="0" lang="en-US" sz="16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"radio"</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value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"ans1"</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a. Et hyperliens texte Markup Language</a:t>
            </a:r>
            <a:r>
              <a:rPr b="1" lang="fr-FR" sz="1600" spc="-1" strike="noStrike">
                <a:solidFill>
                  <a:srgbClr val="0000ff"/>
                </a:solidFill>
                <a:latin typeface="Courier New"/>
                <a:ea typeface="DejaVu Sans"/>
              </a:rPr>
              <a:t>&lt;br</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&gt;</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"radio"</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value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"ans2"</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b. Hyper Text Markup Language </a:t>
            </a:r>
            <a:r>
              <a:rPr b="1" lang="fr-FR" sz="1600" spc="-1" strike="noStrike">
                <a:solidFill>
                  <a:srgbClr val="0000ff"/>
                </a:solidFill>
                <a:latin typeface="Courier New"/>
                <a:ea typeface="DejaVu Sans"/>
              </a:rPr>
              <a:t>&lt;br&gt;</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"radio"</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value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"ans3"</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c. Langage de manipulation hypertexte</a:t>
            </a:r>
            <a:r>
              <a:rPr b="1" lang="fr-FR" sz="1600" spc="-1" strike="noStrike">
                <a:solidFill>
                  <a:srgbClr val="0000ff"/>
                </a:solidFill>
                <a:latin typeface="Courier New"/>
                <a:ea typeface="DejaVu Sans"/>
              </a:rPr>
              <a:t>&lt;br&gt;</a:t>
            </a:r>
            <a:r>
              <a:rPr b="1" lang="fr-FR" sz="1600" spc="-1" strike="noStrike">
                <a:solidFill>
                  <a:srgbClr val="000000"/>
                </a:solidFill>
                <a:latin typeface="Courier New"/>
                <a:ea typeface="DejaVu Sans"/>
              </a:rPr>
              <a:t> </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&lt;input</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"radio"</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name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value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"ans4"</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 d. Langage de balisage de l' outil d'accueil</a:t>
            </a:r>
            <a:r>
              <a:rPr b="1" lang="fr-FR" sz="1600" spc="-1" strike="noStrike">
                <a:solidFill>
                  <a:srgbClr val="0000ff"/>
                </a:solidFill>
                <a:latin typeface="Courier New"/>
                <a:ea typeface="DejaVu Sans"/>
              </a:rPr>
              <a:t>&lt;br&gt;</a:t>
            </a:r>
            <a:r>
              <a:rPr b="1" lang="fr-FR" sz="1600" spc="-1" strike="noStrike">
                <a:solidFill>
                  <a:srgbClr val="000000"/>
                </a:solidFill>
                <a:latin typeface="Courier New"/>
                <a:ea typeface="DejaVu Sans"/>
              </a:rPr>
              <a:t> </a:t>
            </a:r>
            <a:endParaRPr b="0" lang="en-US" sz="1600" spc="-1" strike="noStrike">
              <a:solidFill>
                <a:srgbClr val="ff0000"/>
              </a:solidFill>
              <a:latin typeface="Arial"/>
            </a:endParaRPr>
          </a:p>
          <a:p>
            <a:pPr>
              <a:lnSpc>
                <a:spcPct val="100000"/>
              </a:lnSpc>
            </a:pPr>
            <a:endParaRPr b="0" lang="en-US" sz="1600" spc="-1" strike="noStrike">
              <a:solidFill>
                <a:srgbClr val="ff0000"/>
              </a:solidFill>
              <a:latin typeface="Arial"/>
            </a:endParaRPr>
          </a:p>
          <a:p>
            <a:pPr>
              <a:lnSpc>
                <a:spcPct val="100000"/>
              </a:lnSpc>
            </a:pPr>
            <a:r>
              <a:rPr b="1" lang="fr-FR" sz="1600" spc="-1" strike="noStrike">
                <a:solidFill>
                  <a:srgbClr val="0000ff"/>
                </a:solidFill>
                <a:latin typeface="Courier New"/>
                <a:ea typeface="DejaVu Sans"/>
              </a:rPr>
              <a:t>&lt;button</a:t>
            </a:r>
            <a:r>
              <a:rPr b="1" lang="fr-FR" sz="1600" spc="-1" strike="noStrike">
                <a:solidFill>
                  <a:srgbClr val="000000"/>
                </a:solidFill>
                <a:latin typeface="Courier New"/>
                <a:ea typeface="DejaVu Sans"/>
              </a:rPr>
              <a:t> </a:t>
            </a:r>
            <a:r>
              <a:rPr b="1" lang="fr-FR" sz="1600" spc="-1" strike="noStrike">
                <a:solidFill>
                  <a:srgbClr val="ff0000"/>
                </a:solidFill>
                <a:latin typeface="Courier New"/>
                <a:ea typeface="DejaVu Sans"/>
              </a:rPr>
              <a:t>type</a:t>
            </a:r>
            <a:r>
              <a:rPr b="1" lang="fr-FR" sz="1600" spc="-1" strike="noStrike">
                <a:solidFill>
                  <a:srgbClr val="000000"/>
                </a:solidFill>
                <a:latin typeface="Courier New"/>
                <a:ea typeface="DejaVu Sans"/>
              </a:rPr>
              <a:t>=</a:t>
            </a:r>
            <a:r>
              <a:rPr b="1" lang="fr-FR" sz="1600" spc="-1" strike="noStrike">
                <a:solidFill>
                  <a:srgbClr val="8000ff"/>
                </a:solidFill>
                <a:latin typeface="Courier New"/>
                <a:ea typeface="DejaVu Sans"/>
              </a:rPr>
              <a:t>"submit"</a:t>
            </a:r>
            <a:r>
              <a:rPr b="1" lang="fr-FR" sz="1600" spc="-1" strike="noStrike">
                <a:solidFill>
                  <a:srgbClr val="0000ff"/>
                </a:solidFill>
                <a:latin typeface="Courier New"/>
                <a:ea typeface="DejaVu Sans"/>
              </a:rPr>
              <a:t>&gt;</a:t>
            </a:r>
            <a:r>
              <a:rPr b="1" lang="fr-FR" sz="1600" spc="-1" strike="noStrike">
                <a:solidFill>
                  <a:srgbClr val="000000"/>
                </a:solidFill>
                <a:latin typeface="Courier New"/>
                <a:ea typeface="DejaVu Sans"/>
              </a:rPr>
              <a:t>Login</a:t>
            </a:r>
            <a:r>
              <a:rPr b="1" lang="fr-FR" sz="1600" spc="-1" strike="noStrike">
                <a:solidFill>
                  <a:srgbClr val="0000ff"/>
                </a:solidFill>
                <a:latin typeface="Courier New"/>
                <a:ea typeface="DejaVu Sans"/>
              </a:rPr>
              <a:t>&lt;/button&gt;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&lt;/div&gt;</a:t>
            </a:r>
            <a:r>
              <a:rPr b="1" lang="fr-FR" sz="1600" spc="-1" strike="noStrike">
                <a:solidFill>
                  <a:srgbClr val="000000"/>
                </a:solidFill>
                <a:latin typeface="Courier New"/>
                <a:ea typeface="DejaVu Sans"/>
              </a:rPr>
              <a:t> </a:t>
            </a:r>
            <a:r>
              <a:rPr b="1" lang="fr-FR" sz="1600" spc="-1" strike="noStrike">
                <a:solidFill>
                  <a:srgbClr val="0000ff"/>
                </a:solidFill>
                <a:latin typeface="Courier New"/>
                <a:ea typeface="DejaVu Sans"/>
              </a:rPr>
              <a:t>&lt;/form&gt;</a:t>
            </a:r>
            <a:endParaRPr b="0" lang="en-US" sz="1600" spc="-1" strike="noStrike">
              <a:solidFill>
                <a:srgbClr val="ff0000"/>
              </a:solidFill>
              <a:latin typeface="Arial"/>
            </a:endParaRPr>
          </a:p>
        </p:txBody>
      </p:sp>
      <p:sp>
        <p:nvSpPr>
          <p:cNvPr id="407" name="CustomShape 3"/>
          <p:cNvSpPr/>
          <p:nvPr/>
        </p:nvSpPr>
        <p:spPr>
          <a:xfrm>
            <a:off x="3816000" y="765720"/>
            <a:ext cx="19958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Arial"/>
                <a:ea typeface="DejaVu Sans"/>
              </a:rPr>
              <a:t>HtmlPage1.html</a:t>
            </a:r>
            <a:endParaRPr b="0" lang="en-US" sz="2000" spc="-1" strike="noStrike">
              <a:solidFill>
                <a:srgbClr val="ff0000"/>
              </a:solidFill>
              <a:latin typeface="Arial"/>
            </a:endParaRPr>
          </a:p>
        </p:txBody>
      </p:sp>
      <p:sp>
        <p:nvSpPr>
          <p:cNvPr id="408" name="CustomShape 4"/>
          <p:cNvSpPr/>
          <p:nvPr/>
        </p:nvSpPr>
        <p:spPr>
          <a:xfrm>
            <a:off x="6756120" y="87840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409" name="CustomShape 5"/>
          <p:cNvSpPr/>
          <p:nvPr/>
        </p:nvSpPr>
        <p:spPr>
          <a:xfrm>
            <a:off x="4696920" y="5528880"/>
            <a:ext cx="3972600" cy="203688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 </a:t>
            </a:r>
            <a:r>
              <a:rPr b="1" lang="en-US" sz="1600" spc="-1" strike="noStrike">
                <a:solidFill>
                  <a:srgbClr val="000080"/>
                </a:solidFill>
                <a:latin typeface="Courier New"/>
                <a:ea typeface="DejaVu Sans"/>
              </a:rPr>
              <a:t>$$x=$_POST["ans"];</a:t>
            </a:r>
            <a:endParaRPr b="0" lang="en-US" sz="1600" spc="-1" strike="noStrike">
              <a:solidFill>
                <a:srgbClr val="ff0000"/>
              </a:solidFill>
              <a:latin typeface="Arial"/>
            </a:endParaRPr>
          </a:p>
          <a:p>
            <a:pPr>
              <a:lnSpc>
                <a:spcPct val="100000"/>
              </a:lnSpc>
            </a:pPr>
            <a:r>
              <a:rPr b="1" lang="en-US" sz="1600" spc="-1" strike="noStrike">
                <a:solidFill>
                  <a:srgbClr val="000080"/>
                </a:solidFill>
                <a:latin typeface="Courier New"/>
                <a:ea typeface="DejaVu Sans"/>
              </a:rPr>
              <a:t>if($x=="ans2")</a:t>
            </a:r>
            <a:endParaRPr b="0" lang="en-US" sz="1600" spc="-1" strike="noStrike">
              <a:solidFill>
                <a:srgbClr val="ff0000"/>
              </a:solidFill>
              <a:latin typeface="Arial"/>
            </a:endParaRPr>
          </a:p>
          <a:p>
            <a:pPr>
              <a:lnSpc>
                <a:spcPct val="100000"/>
              </a:lnSpc>
            </a:pPr>
            <a:r>
              <a:rPr b="1" lang="en-US" sz="1600" spc="-1" strike="noStrike">
                <a:solidFill>
                  <a:srgbClr val="000080"/>
                </a:solidFill>
                <a:latin typeface="Courier New"/>
                <a:ea typeface="DejaVu Sans"/>
              </a:rPr>
              <a:t>	</a:t>
            </a:r>
            <a:r>
              <a:rPr b="1" lang="en-US" sz="1600" spc="-1" strike="noStrike">
                <a:solidFill>
                  <a:srgbClr val="000080"/>
                </a:solidFill>
                <a:latin typeface="Courier New"/>
                <a:ea typeface="DejaVu Sans"/>
              </a:rPr>
              <a:t>echo "Bravo";</a:t>
            </a:r>
            <a:endParaRPr b="0" lang="en-US" sz="1600" spc="-1" strike="noStrike">
              <a:solidFill>
                <a:srgbClr val="ff0000"/>
              </a:solidFill>
              <a:latin typeface="Arial"/>
            </a:endParaRPr>
          </a:p>
          <a:p>
            <a:pPr>
              <a:lnSpc>
                <a:spcPct val="100000"/>
              </a:lnSpc>
            </a:pPr>
            <a:r>
              <a:rPr b="1" lang="en-US" sz="1600" spc="-1" strike="noStrike">
                <a:solidFill>
                  <a:srgbClr val="000080"/>
                </a:solidFill>
                <a:latin typeface="Courier New"/>
                <a:ea typeface="DejaVu Sans"/>
              </a:rPr>
              <a:t> </a:t>
            </a:r>
            <a:endParaRPr b="0" lang="en-US" sz="1600" spc="-1" strike="noStrike">
              <a:solidFill>
                <a:srgbClr val="ff0000"/>
              </a:solidFill>
              <a:latin typeface="Arial"/>
            </a:endParaRPr>
          </a:p>
          <a:p>
            <a:pPr>
              <a:lnSpc>
                <a:spcPct val="100000"/>
              </a:lnSpc>
            </a:pPr>
            <a:r>
              <a:rPr b="1" lang="en-US" sz="1600" spc="-1" strike="noStrike">
                <a:solidFill>
                  <a:srgbClr val="000080"/>
                </a:solidFill>
                <a:latin typeface="Courier New"/>
                <a:ea typeface="DejaVu Sans"/>
              </a:rPr>
              <a:t>else</a:t>
            </a:r>
            <a:endParaRPr b="0" lang="en-US" sz="1600" spc="-1" strike="noStrike">
              <a:solidFill>
                <a:srgbClr val="ff0000"/>
              </a:solidFill>
              <a:latin typeface="Arial"/>
            </a:endParaRPr>
          </a:p>
          <a:p>
            <a:pPr>
              <a:lnSpc>
                <a:spcPct val="100000"/>
              </a:lnSpc>
            </a:pPr>
            <a:r>
              <a:rPr b="1" lang="en-US" sz="1600" spc="-1" strike="noStrike">
                <a:solidFill>
                  <a:srgbClr val="000080"/>
                </a:solidFill>
                <a:latin typeface="Courier New"/>
                <a:ea typeface="DejaVu Sans"/>
              </a:rPr>
              <a:t>	</a:t>
            </a:r>
            <a:r>
              <a:rPr b="1" lang="en-US" sz="1600" spc="-1" strike="noStrike">
                <a:solidFill>
                  <a:srgbClr val="000080"/>
                </a:solidFill>
                <a:latin typeface="Courier New"/>
                <a:ea typeface="DejaVu Sans"/>
              </a:rPr>
              <a:t>echo "no";</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 </a:t>
            </a: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410" name="CustomShape 6"/>
          <p:cNvSpPr/>
          <p:nvPr/>
        </p:nvSpPr>
        <p:spPr>
          <a:xfrm>
            <a:off x="7356600" y="554148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sp>
        <p:nvSpPr>
          <p:cNvPr id="411" name="CustomShape 7"/>
          <p:cNvSpPr/>
          <p:nvPr/>
        </p:nvSpPr>
        <p:spPr>
          <a:xfrm>
            <a:off x="7841520" y="3849840"/>
            <a:ext cx="252000" cy="6188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412" name="Picture 3_3" descr=""/>
          <p:cNvPicPr/>
          <p:nvPr/>
        </p:nvPicPr>
        <p:blipFill>
          <a:blip r:embed="rId1"/>
          <a:stretch/>
        </p:blipFill>
        <p:spPr>
          <a:xfrm>
            <a:off x="6891840" y="3367080"/>
            <a:ext cx="2485440" cy="342360"/>
          </a:xfrm>
          <a:prstGeom prst="rect">
            <a:avLst/>
          </a:prstGeom>
          <a:ln>
            <a:noFill/>
          </a:ln>
        </p:spPr>
      </p:pic>
      <p:pic>
        <p:nvPicPr>
          <p:cNvPr id="413" name="Picture 4_0" descr=""/>
          <p:cNvPicPr/>
          <p:nvPr/>
        </p:nvPicPr>
        <p:blipFill>
          <a:blip r:embed="rId2"/>
          <a:stretch/>
        </p:blipFill>
        <p:spPr>
          <a:xfrm>
            <a:off x="6455880" y="1323720"/>
            <a:ext cx="3276000" cy="1990080"/>
          </a:xfrm>
          <a:prstGeom prst="rect">
            <a:avLst/>
          </a:prstGeom>
          <a:ln>
            <a:noFill/>
          </a:ln>
        </p:spPr>
      </p:pic>
      <p:pic>
        <p:nvPicPr>
          <p:cNvPr id="414" name="Picture 8_1" descr=""/>
          <p:cNvPicPr/>
          <p:nvPr/>
        </p:nvPicPr>
        <p:blipFill>
          <a:blip r:embed="rId3"/>
          <a:stretch/>
        </p:blipFill>
        <p:spPr>
          <a:xfrm>
            <a:off x="7486200" y="4552920"/>
            <a:ext cx="999360" cy="47556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Les Formulaires: Exemple 4</a:t>
            </a:r>
            <a:endParaRPr b="0" lang="en-US" sz="3600" spc="-1" strike="noStrike">
              <a:solidFill>
                <a:srgbClr val="ff0000"/>
              </a:solidFill>
              <a:latin typeface="Arial"/>
            </a:endParaRPr>
          </a:p>
        </p:txBody>
      </p:sp>
      <p:sp>
        <p:nvSpPr>
          <p:cNvPr id="416" name="CustomShape 2"/>
          <p:cNvSpPr/>
          <p:nvPr/>
        </p:nvSpPr>
        <p:spPr>
          <a:xfrm>
            <a:off x="285120" y="961560"/>
            <a:ext cx="5714640" cy="16117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&lt;?php</a:t>
            </a:r>
            <a:endParaRPr b="0" lang="en-US" sz="16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$x="mussab";</a:t>
            </a:r>
            <a:r>
              <a:rPr b="1" lang="en-US" sz="1600" spc="-1" strike="noStrike">
                <a:solidFill>
                  <a:srgbClr val="0000ff"/>
                </a:solidFill>
                <a:latin typeface="Courier New"/>
                <a:ea typeface="DejaVu Sans"/>
              </a:rPr>
              <a:t>	</a:t>
            </a:r>
            <a:r>
              <a:rPr b="1" lang="en-US" sz="1600" spc="-1" strike="noStrike">
                <a:solidFill>
                  <a:srgbClr val="0000ff"/>
                </a:solidFill>
                <a:latin typeface="Courier New"/>
                <a:ea typeface="DejaVu Sans"/>
              </a:rPr>
              <a:t> </a:t>
            </a:r>
            <a:endParaRPr b="0" lang="en-US" sz="1600" spc="-1" strike="noStrike">
              <a:solidFill>
                <a:srgbClr val="ff0000"/>
              </a:solidFill>
              <a:latin typeface="Arial"/>
            </a:endParaRPr>
          </a:p>
          <a:p>
            <a:pPr>
              <a:lnSpc>
                <a:spcPct val="100000"/>
              </a:lnSpc>
            </a:pPr>
            <a:r>
              <a:rPr b="1" lang="en-US" sz="1600" spc="-1" strike="noStrike">
                <a:solidFill>
                  <a:srgbClr val="c00000"/>
                </a:solidFill>
                <a:latin typeface="Courier New"/>
                <a:ea typeface="DejaVu Sans"/>
              </a:rPr>
              <a:t>header("Location: page1.php?id=5&amp;name=$x" );</a:t>
            </a:r>
            <a:endParaRPr b="0" lang="en-US" sz="16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    </a:t>
            </a:r>
            <a:r>
              <a:rPr b="1" lang="en-US" sz="1600" spc="-1" strike="noStrike">
                <a:solidFill>
                  <a:srgbClr val="0000ff"/>
                </a:solidFill>
                <a:latin typeface="Courier New"/>
                <a:ea typeface="DejaVu Sans"/>
              </a:rPr>
              <a:t>?&gt;</a:t>
            </a:r>
            <a:endParaRPr b="0" lang="en-US" sz="1600" spc="-1" strike="noStrike">
              <a:solidFill>
                <a:srgbClr val="ff0000"/>
              </a:solidFill>
              <a:latin typeface="Arial"/>
            </a:endParaRPr>
          </a:p>
        </p:txBody>
      </p:sp>
      <p:sp>
        <p:nvSpPr>
          <p:cNvPr id="417" name="CustomShape 3"/>
          <p:cNvSpPr/>
          <p:nvPr/>
        </p:nvSpPr>
        <p:spPr>
          <a:xfrm>
            <a:off x="3934800" y="961560"/>
            <a:ext cx="19958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Arial"/>
                <a:ea typeface="DejaVu Sans"/>
              </a:rPr>
              <a:t>HtmlPage1.php</a:t>
            </a:r>
            <a:endParaRPr b="0" lang="en-US" sz="2000" spc="-1" strike="noStrike">
              <a:solidFill>
                <a:srgbClr val="ff0000"/>
              </a:solidFill>
              <a:latin typeface="Arial"/>
            </a:endParaRPr>
          </a:p>
        </p:txBody>
      </p:sp>
      <p:sp>
        <p:nvSpPr>
          <p:cNvPr id="418" name="CustomShape 4"/>
          <p:cNvSpPr/>
          <p:nvPr/>
        </p:nvSpPr>
        <p:spPr>
          <a:xfrm>
            <a:off x="6756120" y="87840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419" name="CustomShape 5"/>
          <p:cNvSpPr/>
          <p:nvPr/>
        </p:nvSpPr>
        <p:spPr>
          <a:xfrm>
            <a:off x="607680" y="3161880"/>
            <a:ext cx="3972600" cy="130680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$id=$_GET["id"];</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$name=$_GET["name"];</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echo "$id: $name";</a:t>
            </a:r>
            <a:endParaRPr b="0" lang="en-US" sz="16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 </a:t>
            </a: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420" name="CustomShape 6"/>
          <p:cNvSpPr/>
          <p:nvPr/>
        </p:nvSpPr>
        <p:spPr>
          <a:xfrm>
            <a:off x="3267360" y="317448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sp>
        <p:nvSpPr>
          <p:cNvPr id="421" name="CustomShape 7"/>
          <p:cNvSpPr/>
          <p:nvPr/>
        </p:nvSpPr>
        <p:spPr>
          <a:xfrm>
            <a:off x="7859880" y="2563560"/>
            <a:ext cx="252000" cy="61884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pic>
        <p:nvPicPr>
          <p:cNvPr id="422" name="Picture 5_1" descr=""/>
          <p:cNvPicPr/>
          <p:nvPr/>
        </p:nvPicPr>
        <p:blipFill>
          <a:blip r:embed="rId1"/>
          <a:stretch/>
        </p:blipFill>
        <p:spPr>
          <a:xfrm>
            <a:off x="6513120" y="1725480"/>
            <a:ext cx="3247200" cy="323280"/>
          </a:xfrm>
          <a:prstGeom prst="rect">
            <a:avLst/>
          </a:prstGeom>
          <a:ln>
            <a:noFill/>
          </a:ln>
        </p:spPr>
      </p:pic>
      <p:pic>
        <p:nvPicPr>
          <p:cNvPr id="423" name="Picture 13_3" descr=""/>
          <p:cNvPicPr/>
          <p:nvPr/>
        </p:nvPicPr>
        <p:blipFill>
          <a:blip r:embed="rId2"/>
          <a:stretch/>
        </p:blipFill>
        <p:spPr>
          <a:xfrm>
            <a:off x="7669800" y="3569760"/>
            <a:ext cx="885240" cy="41832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Inclusions des fichiers</a:t>
            </a:r>
            <a:endParaRPr b="0" lang="en-US" sz="3600" spc="-1" strike="noStrike">
              <a:solidFill>
                <a:srgbClr val="ff0000"/>
              </a:solidFill>
              <a:latin typeface="Arial"/>
            </a:endParaRPr>
          </a:p>
        </p:txBody>
      </p:sp>
      <p:sp>
        <p:nvSpPr>
          <p:cNvPr id="425" name="CustomShape 2"/>
          <p:cNvSpPr/>
          <p:nvPr/>
        </p:nvSpPr>
        <p:spPr>
          <a:xfrm>
            <a:off x="351000" y="1187640"/>
            <a:ext cx="9441360" cy="5616000"/>
          </a:xfrm>
          <a:prstGeom prst="rect">
            <a:avLst/>
          </a:prstGeom>
          <a:noFill/>
          <a:ln>
            <a:noFill/>
          </a:ln>
        </p:spPr>
        <p:style>
          <a:lnRef idx="0"/>
          <a:fillRef idx="0"/>
          <a:effectRef idx="0"/>
          <a:fontRef idx="minor"/>
        </p:style>
        <p:txBody>
          <a:bodyPr lIns="0" rIns="0" tIns="0" bIns="0">
            <a:normAutofit fontScale="78000"/>
          </a:bodyPr>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On peut inclure dans un script php le contenu d’un autre fichier.</a:t>
            </a: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pPr>
            <a:r>
              <a:rPr b="1" lang="fr-FR" sz="2600" spc="-1" strike="noStrike">
                <a:solidFill>
                  <a:srgbClr val="c0504d"/>
                </a:solidFill>
                <a:latin typeface="Arial"/>
                <a:ea typeface="DejaVu Sans"/>
              </a:rPr>
              <a:t>require</a:t>
            </a:r>
            <a:r>
              <a:rPr b="0" lang="fr-FR" sz="2600" spc="-1" strike="noStrike">
                <a:solidFill>
                  <a:srgbClr val="000000"/>
                </a:solidFill>
                <a:latin typeface="Arial"/>
                <a:ea typeface="DejaVu Sans"/>
              </a:rPr>
              <a:t> insert dans le code le contenu du fichier spécifié même si ce n’est pas du code php. Est équivalent au préprocesseur </a:t>
            </a:r>
            <a:r>
              <a:rPr b="0" i="1" lang="fr-FR" sz="2600" spc="-1" strike="noStrike">
                <a:solidFill>
                  <a:srgbClr val="000000"/>
                </a:solidFill>
                <a:latin typeface="Arial"/>
                <a:ea typeface="DejaVu Sans"/>
              </a:rPr>
              <a:t>#include</a:t>
            </a:r>
            <a:r>
              <a:rPr b="0" lang="fr-FR" sz="2600" spc="-1" strike="noStrike">
                <a:solidFill>
                  <a:srgbClr val="000000"/>
                </a:solidFill>
                <a:latin typeface="Arial"/>
                <a:ea typeface="DejaVu Sans"/>
              </a:rPr>
              <a:t> du C.</a:t>
            </a: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i="1" lang="fr-FR" sz="2600" spc="-1" strike="noStrike">
                <a:solidFill>
                  <a:srgbClr val="000000"/>
                </a:solidFill>
                <a:latin typeface="Arial"/>
                <a:ea typeface="DejaVu Sans"/>
              </a:rPr>
              <a:t>Exemple :</a:t>
            </a:r>
            <a:r>
              <a:rPr b="1" lang="fr-FR" sz="2600" spc="-1" strike="noStrike">
                <a:solidFill>
                  <a:srgbClr val="c0504d"/>
                </a:solidFill>
                <a:latin typeface="Arial"/>
                <a:ea typeface="DejaVu Sans"/>
              </a:rPr>
              <a:t>require</a:t>
            </a:r>
            <a:r>
              <a:rPr b="1" lang="fr-FR" sz="2600" spc="-1" strike="noStrike">
                <a:solidFill>
                  <a:srgbClr val="000000"/>
                </a:solidFill>
                <a:latin typeface="Arial"/>
                <a:ea typeface="DejaVu Sans"/>
              </a:rPr>
              <a:t>(</a:t>
            </a:r>
            <a:r>
              <a:rPr b="1" lang="en-US" sz="2600" spc="-1" strike="noStrike">
                <a:solidFill>
                  <a:srgbClr val="000000"/>
                </a:solidFill>
                <a:latin typeface="Arial"/>
                <a:ea typeface="DejaVu Sans"/>
              </a:rPr>
              <a:t>"</a:t>
            </a:r>
            <a:r>
              <a:rPr b="1" lang="fr-FR" sz="2600" spc="-1" strike="noStrike">
                <a:solidFill>
                  <a:srgbClr val="000000"/>
                </a:solidFill>
                <a:latin typeface="Arial"/>
                <a:ea typeface="DejaVu Sans"/>
              </a:rPr>
              <a:t>fichier.php</a:t>
            </a:r>
            <a:r>
              <a:rPr b="1" lang="en-US" sz="2600" spc="-1" strike="noStrike">
                <a:solidFill>
                  <a:srgbClr val="000000"/>
                </a:solidFill>
                <a:latin typeface="Arial"/>
                <a:ea typeface="DejaVu Sans"/>
              </a:rPr>
              <a:t>"</a:t>
            </a:r>
            <a:r>
              <a:rPr b="1" lang="fr-FR" sz="2600" spc="-1" strike="noStrike">
                <a:solidFill>
                  <a:srgbClr val="000000"/>
                </a:solidFill>
                <a:latin typeface="Arial"/>
                <a:ea typeface="DejaVu Sans"/>
              </a:rPr>
              <a:t>);</a:t>
            </a:r>
            <a:endParaRPr b="0" lang="en-US" sz="2600" spc="-1" strike="noStrike">
              <a:solidFill>
                <a:srgbClr val="ff0000"/>
              </a:solidFill>
              <a:latin typeface="Arial"/>
            </a:endParaRPr>
          </a:p>
          <a:p>
            <a:pPr>
              <a:lnSpc>
                <a:spcPct val="90000"/>
              </a:lnSpc>
              <a:spcBef>
                <a:spcPts val="1001"/>
              </a:spcBef>
            </a:pP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pPr>
            <a:r>
              <a:rPr b="1" lang="fr-FR" sz="2600" spc="-1" strike="noStrike">
                <a:solidFill>
                  <a:srgbClr val="c0504d"/>
                </a:solidFill>
                <a:latin typeface="Arial"/>
                <a:ea typeface="DejaVu Sans"/>
              </a:rPr>
              <a:t>include</a:t>
            </a:r>
            <a:r>
              <a:rPr b="0" lang="fr-FR" sz="2600" spc="-1" strike="noStrike">
                <a:solidFill>
                  <a:srgbClr val="000000"/>
                </a:solidFill>
                <a:latin typeface="Arial"/>
                <a:ea typeface="DejaVu Sans"/>
              </a:rPr>
              <a:t> évalue et insert à chaque appel (même dans une boucle) le contenu du fichier passé en argument.</a:t>
            </a: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i="1" lang="fr-FR" sz="2600" spc="-1" strike="noStrike">
                <a:solidFill>
                  <a:srgbClr val="000000"/>
                </a:solidFill>
                <a:latin typeface="Arial"/>
                <a:ea typeface="DejaVu Sans"/>
              </a:rPr>
              <a:t>Exemple : </a:t>
            </a:r>
            <a:r>
              <a:rPr b="1" lang="fr-FR" sz="2600" spc="-1" strike="noStrike">
                <a:solidFill>
                  <a:srgbClr val="c0504d"/>
                </a:solidFill>
                <a:latin typeface="Arial"/>
                <a:ea typeface="DejaVu Sans"/>
              </a:rPr>
              <a:t>include</a:t>
            </a:r>
            <a:r>
              <a:rPr b="1" lang="fr-FR" sz="2600" spc="-1" strike="noStrike">
                <a:solidFill>
                  <a:srgbClr val="000000"/>
                </a:solidFill>
                <a:latin typeface="Arial"/>
                <a:ea typeface="DejaVu Sans"/>
              </a:rPr>
              <a:t>(</a:t>
            </a:r>
            <a:r>
              <a:rPr b="1" lang="en-US" sz="2600" spc="-1" strike="noStrike">
                <a:solidFill>
                  <a:srgbClr val="000000"/>
                </a:solidFill>
                <a:latin typeface="Arial"/>
                <a:ea typeface="DejaVu Sans"/>
              </a:rPr>
              <a:t>"</a:t>
            </a:r>
            <a:r>
              <a:rPr b="1" lang="fr-FR" sz="2600" spc="-1" strike="noStrike">
                <a:solidFill>
                  <a:srgbClr val="000000"/>
                </a:solidFill>
                <a:latin typeface="Arial"/>
                <a:ea typeface="DejaVu Sans"/>
              </a:rPr>
              <a:t>fichier.php</a:t>
            </a:r>
            <a:r>
              <a:rPr b="1" lang="en-US" sz="2600" spc="-1" strike="noStrike">
                <a:solidFill>
                  <a:srgbClr val="000000"/>
                </a:solidFill>
                <a:latin typeface="Arial"/>
                <a:ea typeface="DejaVu Sans"/>
              </a:rPr>
              <a:t>"</a:t>
            </a:r>
            <a:r>
              <a:rPr b="1" lang="fr-FR" sz="2600" spc="-1" strike="noStrike">
                <a:solidFill>
                  <a:srgbClr val="000000"/>
                </a:solidFill>
                <a:latin typeface="Arial"/>
                <a:ea typeface="DejaVu Sans"/>
              </a:rPr>
              <a:t>);</a:t>
            </a: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600" spc="-1" strike="noStrike">
                <a:solidFill>
                  <a:srgbClr val="000000"/>
                </a:solidFill>
                <a:latin typeface="Arial"/>
                <a:ea typeface="DejaVu Sans"/>
              </a:rPr>
              <a:t>Les instructions include et require sont identiques, sauf en cas d'échec </a:t>
            </a:r>
            <a:r>
              <a:rPr b="0" lang="fr-FR" sz="2800" spc="-1" strike="noStrike">
                <a:solidFill>
                  <a:srgbClr val="000000"/>
                </a:solidFill>
                <a:latin typeface="Arial"/>
                <a:ea typeface="DejaVu Sans"/>
              </a:rPr>
              <a:t>: </a:t>
            </a:r>
            <a:endParaRPr b="0" lang="en-US" sz="2800" spc="-1" strike="noStrike">
              <a:solidFill>
                <a:srgbClr val="ff0000"/>
              </a:solidFill>
              <a:latin typeface="Arial"/>
            </a:endParaRPr>
          </a:p>
          <a:p>
            <a:pPr lvl="1" marL="685800" indent="-227880">
              <a:lnSpc>
                <a:spcPct val="90000"/>
              </a:lnSpc>
              <a:spcBef>
                <a:spcPts val="499"/>
              </a:spcBef>
              <a:buClr>
                <a:srgbClr val="1f497d"/>
              </a:buClr>
              <a:buFont typeface="Symbol"/>
              <a:buChar char="·"/>
            </a:pPr>
            <a:r>
              <a:rPr b="0" lang="fr-FR" sz="2400" spc="-1" strike="noStrike">
                <a:solidFill>
                  <a:srgbClr val="000000"/>
                </a:solidFill>
                <a:latin typeface="Arial"/>
                <a:ea typeface="DejaVu Sans"/>
              </a:rPr>
              <a:t>require produira une erreur fatale (E_COMPILE_ERROR) et arrêtera le script </a:t>
            </a:r>
            <a:endParaRPr b="0" lang="en-US" sz="2400" spc="-1" strike="noStrike">
              <a:solidFill>
                <a:srgbClr val="ff0000"/>
              </a:solidFill>
              <a:latin typeface="Arial"/>
            </a:endParaRPr>
          </a:p>
          <a:p>
            <a:pPr lvl="1" marL="685800" indent="-227880">
              <a:lnSpc>
                <a:spcPct val="90000"/>
              </a:lnSpc>
              <a:spcBef>
                <a:spcPts val="499"/>
              </a:spcBef>
              <a:buClr>
                <a:srgbClr val="1f497d"/>
              </a:buClr>
              <a:buFont typeface="Symbol"/>
              <a:buChar char="·"/>
            </a:pPr>
            <a:r>
              <a:rPr b="0" lang="fr-FR" sz="2400" spc="-1" strike="noStrike">
                <a:solidFill>
                  <a:srgbClr val="000000"/>
                </a:solidFill>
                <a:latin typeface="Arial"/>
                <a:ea typeface="DejaVu Sans"/>
              </a:rPr>
              <a:t>include ne produira qu'un avertissement (E_WARNING) et le script continuera </a:t>
            </a:r>
            <a:endParaRPr b="0" lang="en-US" sz="2400" spc="-1" strike="noStrike">
              <a:solidFill>
                <a:srgbClr val="ff0000"/>
              </a:solidFill>
              <a:latin typeface="Arial"/>
            </a:endParaRPr>
          </a:p>
          <a:p>
            <a:pPr marL="228600" indent="-227880">
              <a:lnSpc>
                <a:spcPct val="80000"/>
              </a:lnSpc>
              <a:spcBef>
                <a:spcPts val="1001"/>
              </a:spcBef>
              <a:buClr>
                <a:srgbClr val="c0504d"/>
              </a:buClr>
              <a:buFont typeface="Arial"/>
              <a:buChar char="•"/>
            </a:pPr>
            <a:r>
              <a:rPr b="1" lang="fr-FR" sz="2600" spc="-1" strike="noStrike">
                <a:solidFill>
                  <a:srgbClr val="c0504d"/>
                </a:solidFill>
                <a:latin typeface="Arial"/>
                <a:ea typeface="DejaVu Sans"/>
              </a:rPr>
              <a:t>include_once, require_once</a:t>
            </a:r>
            <a:endParaRPr b="0" lang="en-US" sz="2600" spc="-1" strike="noStrike">
              <a:solidFill>
                <a:srgbClr val="ff0000"/>
              </a:solidFill>
              <a:latin typeface="Arial"/>
            </a:endParaRPr>
          </a:p>
          <a:p>
            <a:pPr>
              <a:lnSpc>
                <a:spcPct val="80000"/>
              </a:lnSpc>
              <a:spcBef>
                <a:spcPts val="1001"/>
              </a:spcBef>
            </a:pPr>
            <a:endParaRPr b="0" lang="en-US" sz="2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Inclusions des fichiers</a:t>
            </a:r>
            <a:endParaRPr b="0" lang="en-US" sz="3600" spc="-1" strike="noStrike">
              <a:solidFill>
                <a:srgbClr val="ff0000"/>
              </a:solidFill>
              <a:latin typeface="Arial"/>
            </a:endParaRPr>
          </a:p>
        </p:txBody>
      </p:sp>
      <p:sp>
        <p:nvSpPr>
          <p:cNvPr id="427" name="CustomShape 2"/>
          <p:cNvSpPr/>
          <p:nvPr/>
        </p:nvSpPr>
        <p:spPr>
          <a:xfrm>
            <a:off x="285120" y="961560"/>
            <a:ext cx="5714640" cy="136836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&lt;?php</a:t>
            </a:r>
            <a:endParaRPr b="0" lang="en-US" sz="16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      </a:t>
            </a:r>
            <a:r>
              <a:rPr b="1" lang="en-US" sz="1600" spc="-1" strike="noStrike">
                <a:solidFill>
                  <a:srgbClr val="c00000"/>
                </a:solidFill>
                <a:latin typeface="Courier New"/>
                <a:ea typeface="DejaVu Sans"/>
              </a:rPr>
              <a:t>include</a:t>
            </a:r>
            <a:r>
              <a:rPr b="1" lang="en-US" sz="1600" spc="-1" strike="noStrike">
                <a:solidFill>
                  <a:srgbClr val="0000ff"/>
                </a:solidFill>
                <a:latin typeface="Courier New"/>
                <a:ea typeface="DejaVu Sans"/>
              </a:rPr>
              <a:t>("page1.php");</a:t>
            </a:r>
            <a:endParaRPr b="0" lang="en-US" sz="16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 </a:t>
            </a:r>
            <a:r>
              <a:rPr b="1" lang="en-US" sz="1600" spc="-1" strike="noStrike">
                <a:solidFill>
                  <a:srgbClr val="0000ff"/>
                </a:solidFill>
                <a:latin typeface="Courier New"/>
                <a:ea typeface="DejaVu Sans"/>
              </a:rPr>
              <a:t>?&gt;</a:t>
            </a:r>
            <a:endParaRPr b="0" lang="en-US" sz="1600" spc="-1" strike="noStrike">
              <a:solidFill>
                <a:srgbClr val="ff0000"/>
              </a:solidFill>
              <a:latin typeface="Arial"/>
            </a:endParaRPr>
          </a:p>
        </p:txBody>
      </p:sp>
      <p:sp>
        <p:nvSpPr>
          <p:cNvPr id="428" name="CustomShape 3"/>
          <p:cNvSpPr/>
          <p:nvPr/>
        </p:nvSpPr>
        <p:spPr>
          <a:xfrm>
            <a:off x="3934800" y="961560"/>
            <a:ext cx="19958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Arial"/>
                <a:ea typeface="DejaVu Sans"/>
              </a:rPr>
              <a:t>HtmlPage1.php</a:t>
            </a:r>
            <a:endParaRPr b="0" lang="en-US" sz="2000" spc="-1" strike="noStrike">
              <a:solidFill>
                <a:srgbClr val="ff0000"/>
              </a:solidFill>
              <a:latin typeface="Arial"/>
            </a:endParaRPr>
          </a:p>
        </p:txBody>
      </p:sp>
      <p:sp>
        <p:nvSpPr>
          <p:cNvPr id="429" name="CustomShape 4"/>
          <p:cNvSpPr/>
          <p:nvPr/>
        </p:nvSpPr>
        <p:spPr>
          <a:xfrm>
            <a:off x="6756120" y="87840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430" name="CustomShape 5"/>
          <p:cNvSpPr/>
          <p:nvPr/>
        </p:nvSpPr>
        <p:spPr>
          <a:xfrm>
            <a:off x="351000" y="3059640"/>
            <a:ext cx="6147720" cy="112536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1" lang="en-US" sz="1800" spc="-1" strike="noStrike">
                <a:solidFill>
                  <a:srgbClr val="0000ff"/>
                </a:solidFill>
                <a:latin typeface="Courier New"/>
                <a:ea typeface="DejaVu Sans"/>
              </a:rPr>
              <a:t>echo</a:t>
            </a:r>
            <a:r>
              <a:rPr b="0" lang="en-US" sz="1800" spc="-1" strike="noStrike">
                <a:solidFill>
                  <a:srgbClr val="000000"/>
                </a:solidFill>
                <a:latin typeface="Courier New"/>
                <a:ea typeface="DejaVu Sans"/>
              </a:rPr>
              <a:t> </a:t>
            </a:r>
            <a:r>
              <a:rPr b="0" lang="en-US" sz="1800" spc="-1" strike="noStrike">
                <a:solidFill>
                  <a:srgbClr val="808080"/>
                </a:solidFill>
                <a:latin typeface="Courier New"/>
                <a:ea typeface="DejaVu Sans"/>
              </a:rPr>
              <a:t>"Welcome to our page www.example.com, date :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1" lang="en-US" sz="1800" spc="-1" strike="noStrike">
                <a:solidFill>
                  <a:srgbClr val="0000ff"/>
                </a:solidFill>
                <a:latin typeface="Courier New"/>
                <a:ea typeface="DejaVu Sans"/>
              </a:rPr>
              <a:t>date</a:t>
            </a:r>
            <a:r>
              <a:rPr b="0" lang="en-US" sz="1800" spc="-1" strike="noStrike">
                <a:solidFill>
                  <a:srgbClr val="8000ff"/>
                </a:solidFill>
                <a:latin typeface="Courier New"/>
                <a:ea typeface="DejaVu Sans"/>
              </a:rPr>
              <a:t>(</a:t>
            </a:r>
            <a:r>
              <a:rPr b="0" lang="en-US" sz="1800" spc="-1" strike="noStrike">
                <a:solidFill>
                  <a:srgbClr val="808080"/>
                </a:solidFill>
                <a:latin typeface="Courier New"/>
                <a:ea typeface="DejaVu Sans"/>
              </a:rPr>
              <a:t>"Y-m-d H:i:s"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 </a:t>
            </a: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431" name="CustomShape 6"/>
          <p:cNvSpPr/>
          <p:nvPr/>
        </p:nvSpPr>
        <p:spPr>
          <a:xfrm>
            <a:off x="5240160" y="304956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pic>
        <p:nvPicPr>
          <p:cNvPr id="432" name="Picture 3_2" descr=""/>
          <p:cNvPicPr/>
          <p:nvPr/>
        </p:nvPicPr>
        <p:blipFill>
          <a:blip r:embed="rId1"/>
          <a:stretch/>
        </p:blipFill>
        <p:spPr>
          <a:xfrm>
            <a:off x="6863760" y="1398960"/>
            <a:ext cx="2351880" cy="304200"/>
          </a:xfrm>
          <a:prstGeom prst="rect">
            <a:avLst/>
          </a:prstGeom>
          <a:ln>
            <a:noFill/>
          </a:ln>
        </p:spPr>
      </p:pic>
      <p:pic>
        <p:nvPicPr>
          <p:cNvPr id="433" name="Picture 8_2" descr=""/>
          <p:cNvPicPr/>
          <p:nvPr/>
        </p:nvPicPr>
        <p:blipFill>
          <a:blip r:embed="rId2"/>
          <a:stretch/>
        </p:blipFill>
        <p:spPr>
          <a:xfrm>
            <a:off x="6480360" y="1826280"/>
            <a:ext cx="3749760" cy="397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0416600" y="4032000"/>
            <a:ext cx="5038920" cy="397080"/>
          </a:xfrm>
          <a:prstGeom prst="rect">
            <a:avLst/>
          </a:prstGeom>
          <a:noFill/>
          <a:ln>
            <a:noFill/>
          </a:ln>
        </p:spPr>
        <p:style>
          <a:lnRef idx="0"/>
          <a:fillRef idx="0"/>
          <a:effectRef idx="0"/>
          <a:fontRef idx="minor"/>
        </p:style>
      </p:sp>
      <p:sp>
        <p:nvSpPr>
          <p:cNvPr id="170" name="CustomShape 2"/>
          <p:cNvSpPr/>
          <p:nvPr/>
        </p:nvSpPr>
        <p:spPr>
          <a:xfrm>
            <a:off x="252360" y="109800"/>
            <a:ext cx="7732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3600" spc="-1" strike="noStrike">
                <a:solidFill>
                  <a:srgbClr val="808080"/>
                </a:solidFill>
                <a:latin typeface="Times New Roman"/>
                <a:ea typeface="DejaVu Sans"/>
              </a:rPr>
              <a:t>Introduction à PHP </a:t>
            </a:r>
            <a:endParaRPr b="0" lang="en-US" sz="3600" spc="-1" strike="noStrike">
              <a:solidFill>
                <a:srgbClr val="ff0000"/>
              </a:solidFill>
              <a:latin typeface="Arial"/>
            </a:endParaRPr>
          </a:p>
        </p:txBody>
      </p:sp>
      <p:sp>
        <p:nvSpPr>
          <p:cNvPr id="171" name="CustomShape 3"/>
          <p:cNvSpPr/>
          <p:nvPr/>
        </p:nvSpPr>
        <p:spPr>
          <a:xfrm>
            <a:off x="504000" y="1115640"/>
            <a:ext cx="9072000" cy="4898160"/>
          </a:xfrm>
          <a:prstGeom prst="rect">
            <a:avLst/>
          </a:prstGeom>
          <a:noFill/>
          <a:ln>
            <a:noFill/>
          </a:ln>
        </p:spPr>
        <p:style>
          <a:lnRef idx="0"/>
          <a:fillRef idx="0"/>
          <a:effectRef idx="0"/>
          <a:fontRef idx="minor"/>
        </p:style>
        <p:txBody>
          <a:bodyPr lIns="0" rIns="0" tIns="0" bIns="0" anchor="ctr">
            <a:normAutofit fontScale="56000"/>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Sous Windows, vous pouvez télécharger et installer WAMP. Avec une seule installation, vous obtenez un serveur Web Apache, un serveur de base de données et php. </a:t>
            </a:r>
            <a:endParaRPr b="0" lang="en-US" sz="2800" spc="-1" strike="noStrike">
              <a:solidFill>
                <a:srgbClr val="ff0000"/>
              </a:solidFill>
              <a:latin typeface="Arial"/>
            </a:endParaRPr>
          </a:p>
          <a:p>
            <a:pPr marL="228600" indent="-227880">
              <a:lnSpc>
                <a:spcPct val="90000"/>
              </a:lnSpc>
              <a:spcBef>
                <a:spcPts val="1001"/>
              </a:spcBef>
              <a:buClr>
                <a:srgbClr val="000000"/>
              </a:buClr>
              <a:buFont typeface="Aria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en-GB" sz="2800" spc="-1" strike="noStrike" u="sng">
                <a:solidFill>
                  <a:srgbClr val="0000ff"/>
                </a:solidFill>
                <a:uFillTx/>
                <a:latin typeface="Arial"/>
                <a:ea typeface="DejaVu Sans"/>
                <a:hlinkClick r:id="rId1"/>
              </a:rPr>
              <a:t>http://www.wampserver.com</a:t>
            </a:r>
            <a:endParaRPr b="0" lang="en-US" sz="2800" spc="-1" strike="noStrike">
              <a:solidFill>
                <a:srgbClr val="ff0000"/>
              </a:solidFill>
              <a:latin typeface="Arial"/>
            </a:endParaRPr>
          </a:p>
          <a:p>
            <a:pPr>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Sur mac, vous pouvez télécharger et installer MAMP.</a:t>
            </a:r>
            <a:endParaRPr b="0" lang="en-US" sz="2800" spc="-1" strike="noStrike">
              <a:solidFill>
                <a:srgbClr val="ff0000"/>
              </a:solidFill>
              <a:latin typeface="Arial"/>
            </a:endParaRPr>
          </a:p>
          <a:p>
            <a:pPr>
              <a:lnSpc>
                <a:spcPct val="90000"/>
              </a:lnSpc>
              <a:spcBef>
                <a:spcPts val="1001"/>
              </a:spcBef>
              <a:tabLst>
                <a:tab algn="l" pos="0"/>
              </a:tabLst>
            </a:pPr>
            <a:r>
              <a:rPr b="0" lang="fr-FR" sz="2800" spc="-1" strike="noStrike">
                <a:solidFill>
                  <a:srgbClr val="000000"/>
                </a:solidFill>
                <a:latin typeface="Arial"/>
                <a:ea typeface="DejaVu Sans"/>
              </a:rPr>
              <a:t> </a:t>
            </a:r>
            <a:r>
              <a:rPr b="0" lang="en-GB" sz="2800" spc="-1" strike="noStrike" u="sng">
                <a:solidFill>
                  <a:srgbClr val="0000ff"/>
                </a:solidFill>
                <a:uFillTx/>
                <a:latin typeface="Arial"/>
                <a:ea typeface="DejaVu Sans"/>
                <a:hlinkClick r:id="rId2"/>
              </a:rPr>
              <a:t>http://www.mamp.info/en/index.html</a:t>
            </a:r>
            <a:endParaRPr b="0" lang="en-US" sz="2800" spc="-1" strike="noStrike">
              <a:solidFill>
                <a:srgbClr val="ff0000"/>
              </a:solidFill>
              <a:latin typeface="Arial"/>
            </a:endParaRPr>
          </a:p>
          <a:p>
            <a:pPr>
              <a:lnSpc>
                <a:spcPct val="90000"/>
              </a:lnSpc>
              <a:spcBef>
                <a:spcPts val="1001"/>
              </a:spcBef>
              <a:tabLst>
                <a:tab algn="l" pos="0"/>
              </a:tabLst>
            </a:pPr>
            <a:endParaRPr b="0" lang="en-US" sz="2800" spc="-1" strike="noStrike">
              <a:solidFill>
                <a:srgbClr val="ff0000"/>
              </a:solidFill>
              <a:latin typeface="Arial"/>
            </a:endParaRPr>
          </a:p>
          <a:p>
            <a:pPr marL="216000" indent="-215640" algn="just">
              <a:lnSpc>
                <a:spcPct val="90000"/>
              </a:lnSpc>
              <a:spcBef>
                <a:spcPts val="1001"/>
              </a:spcBef>
              <a:buClr>
                <a:srgbClr val="000000"/>
              </a:buClr>
              <a:buSzPct val="45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Sur Linux.</a:t>
            </a:r>
            <a:endParaRPr b="0" lang="en-US" sz="2800" spc="-1" strike="noStrike">
              <a:solidFill>
                <a:srgbClr val="ff0000"/>
              </a:solidFill>
              <a:latin typeface="Arial"/>
            </a:endParaRPr>
          </a:p>
          <a:p>
            <a:pPr>
              <a:lnSpc>
                <a:spcPct val="90000"/>
              </a:lnSpc>
              <a:spcBef>
                <a:spcPts val="1001"/>
              </a:spcBef>
              <a:tabLst>
                <a:tab algn="l" pos="0"/>
              </a:tabLst>
            </a:pPr>
            <a:r>
              <a:rPr b="0" lang="en-GB" sz="2800" spc="-1" strike="noStrike" u="sng">
                <a:solidFill>
                  <a:srgbClr val="0000ff"/>
                </a:solidFill>
                <a:uFillTx/>
                <a:latin typeface="Arial"/>
                <a:ea typeface="DejaVu Sans"/>
                <a:hlinkClick r:id="rId3"/>
              </a:rPr>
              <a:t>https://doc.ubuntu-fr.org/php</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Au terminal taper </a:t>
            </a:r>
            <a:r>
              <a:rPr b="1" lang="fr-FR" sz="2800" spc="-1" strike="noStrike">
                <a:solidFill>
                  <a:srgbClr val="000000"/>
                </a:solidFill>
                <a:latin typeface="Arial"/>
                <a:ea typeface="DejaVu Sans"/>
              </a:rPr>
              <a:t>php -S localhost:8080</a:t>
            </a:r>
            <a:r>
              <a:rPr b="0" lang="fr-FR" sz="2800" spc="-1" strike="noStrike">
                <a:solidFill>
                  <a:srgbClr val="000000"/>
                </a:solidFill>
                <a:latin typeface="Arial"/>
                <a:ea typeface="DejaVu Sans"/>
              </a:rPr>
              <a:t> pour lancer le script php</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Au navigateur taper </a:t>
            </a:r>
            <a:r>
              <a:rPr b="1" lang="fr-FR" sz="2800" spc="-1" strike="noStrike">
                <a:solidFill>
                  <a:srgbClr val="000000"/>
                </a:solidFill>
                <a:latin typeface="Arial"/>
                <a:ea typeface="DejaVu Sans"/>
              </a:rPr>
              <a:t>localhost:8080/leNomDeLaPage.php</a:t>
            </a:r>
            <a:r>
              <a:rPr b="0" lang="fr-FR" sz="2800" spc="-1" strike="noStrike">
                <a:solidFill>
                  <a:srgbClr val="000000"/>
                </a:solidFill>
                <a:latin typeface="Arial"/>
                <a:ea typeface="DejaVu Sans"/>
              </a:rPr>
              <a:t> </a:t>
            </a:r>
            <a:endParaRPr b="0" lang="en-US" sz="2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Par exemple : </a:t>
            </a:r>
            <a:r>
              <a:rPr b="0" lang="fr-FR" sz="2800" spc="-1" strike="noStrike">
                <a:solidFill>
                  <a:srgbClr val="000000"/>
                </a:solidFill>
                <a:latin typeface="Arial"/>
                <a:ea typeface="DejaVu Sans"/>
              </a:rPr>
              <a:t>localhost:8080/bonjour.php</a:t>
            </a:r>
            <a:endParaRPr b="0" lang="en-US" sz="2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Inclusions des fichiers : Exemple 2 </a:t>
            </a:r>
            <a:endParaRPr b="0" lang="en-US" sz="3600" spc="-1" strike="noStrike">
              <a:solidFill>
                <a:srgbClr val="ff0000"/>
              </a:solidFill>
              <a:latin typeface="Arial"/>
            </a:endParaRPr>
          </a:p>
        </p:txBody>
      </p:sp>
      <p:sp>
        <p:nvSpPr>
          <p:cNvPr id="435" name="CustomShape 2"/>
          <p:cNvSpPr/>
          <p:nvPr/>
        </p:nvSpPr>
        <p:spPr>
          <a:xfrm>
            <a:off x="285120" y="961560"/>
            <a:ext cx="5714640" cy="136836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&lt;?php</a:t>
            </a:r>
            <a:endParaRPr b="0" lang="en-US" sz="16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      </a:t>
            </a:r>
            <a:r>
              <a:rPr b="1" lang="en-US" sz="1600" spc="-1" strike="noStrike">
                <a:solidFill>
                  <a:srgbClr val="c00000"/>
                </a:solidFill>
                <a:latin typeface="Courier New"/>
                <a:ea typeface="DejaVu Sans"/>
              </a:rPr>
              <a:t>require</a:t>
            </a:r>
            <a:r>
              <a:rPr b="1" lang="en-US" sz="1600" spc="-1" strike="noStrike">
                <a:solidFill>
                  <a:srgbClr val="0000ff"/>
                </a:solidFill>
                <a:latin typeface="Courier New"/>
                <a:ea typeface="DejaVu Sans"/>
              </a:rPr>
              <a:t>("page1.php");</a:t>
            </a:r>
            <a:endParaRPr b="0" lang="en-US" sz="1600" spc="-1" strike="noStrike">
              <a:solidFill>
                <a:srgbClr val="ff0000"/>
              </a:solidFill>
              <a:latin typeface="Arial"/>
            </a:endParaRPr>
          </a:p>
          <a:p>
            <a:pPr>
              <a:lnSpc>
                <a:spcPct val="100000"/>
              </a:lnSpc>
            </a:pPr>
            <a:r>
              <a:rPr b="1" lang="en-US" sz="1600" spc="-1" strike="noStrike">
                <a:solidFill>
                  <a:srgbClr val="0000ff"/>
                </a:solidFill>
                <a:latin typeface="Courier New"/>
                <a:ea typeface="DejaVu Sans"/>
              </a:rPr>
              <a:t> </a:t>
            </a:r>
            <a:r>
              <a:rPr b="1" lang="en-US" sz="1600" spc="-1" strike="noStrike">
                <a:solidFill>
                  <a:srgbClr val="0000ff"/>
                </a:solidFill>
                <a:latin typeface="Courier New"/>
                <a:ea typeface="DejaVu Sans"/>
              </a:rPr>
              <a:t>?&gt;</a:t>
            </a:r>
            <a:endParaRPr b="0" lang="en-US" sz="1600" spc="-1" strike="noStrike">
              <a:solidFill>
                <a:srgbClr val="ff0000"/>
              </a:solidFill>
              <a:latin typeface="Arial"/>
            </a:endParaRPr>
          </a:p>
        </p:txBody>
      </p:sp>
      <p:sp>
        <p:nvSpPr>
          <p:cNvPr id="436" name="CustomShape 3"/>
          <p:cNvSpPr/>
          <p:nvPr/>
        </p:nvSpPr>
        <p:spPr>
          <a:xfrm>
            <a:off x="3934800" y="961560"/>
            <a:ext cx="199584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000000"/>
                </a:solidFill>
                <a:latin typeface="Arial"/>
                <a:ea typeface="DejaVu Sans"/>
              </a:rPr>
              <a:t>HtmlPage1.php</a:t>
            </a:r>
            <a:endParaRPr b="0" lang="en-US" sz="2000" spc="-1" strike="noStrike">
              <a:solidFill>
                <a:srgbClr val="ff0000"/>
              </a:solidFill>
              <a:latin typeface="Arial"/>
            </a:endParaRPr>
          </a:p>
        </p:txBody>
      </p:sp>
      <p:sp>
        <p:nvSpPr>
          <p:cNvPr id="437" name="CustomShape 4"/>
          <p:cNvSpPr/>
          <p:nvPr/>
        </p:nvSpPr>
        <p:spPr>
          <a:xfrm>
            <a:off x="6756120" y="878400"/>
            <a:ext cx="2459520" cy="394920"/>
          </a:xfrm>
          <a:prstGeom prst="rect">
            <a:avLst/>
          </a:prstGeom>
          <a:noFill/>
          <a:ln w="38160">
            <a:solidFill>
              <a:schemeClr val="tx1"/>
            </a:solidFill>
            <a:miter/>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Arial"/>
                <a:ea typeface="DejaVu Sans"/>
              </a:rPr>
              <a:t>Le Résultat</a:t>
            </a:r>
            <a:endParaRPr b="0" lang="en-US" sz="2000" spc="-1" strike="noStrike">
              <a:solidFill>
                <a:srgbClr val="ff0000"/>
              </a:solidFill>
              <a:latin typeface="Arial"/>
            </a:endParaRPr>
          </a:p>
        </p:txBody>
      </p:sp>
      <p:sp>
        <p:nvSpPr>
          <p:cNvPr id="438" name="CustomShape 5"/>
          <p:cNvSpPr/>
          <p:nvPr/>
        </p:nvSpPr>
        <p:spPr>
          <a:xfrm>
            <a:off x="372240" y="2987640"/>
            <a:ext cx="6147720" cy="1125360"/>
          </a:xfrm>
          <a:prstGeom prst="rect">
            <a:avLst/>
          </a:prstGeom>
          <a:solidFill>
            <a:srgbClr val="ccffcc"/>
          </a:soli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ff0000"/>
                </a:solidFill>
                <a:latin typeface="Courier New"/>
                <a:ea typeface="DejaVu Sans"/>
              </a:rPr>
              <a:t>&lt;?php</a:t>
            </a:r>
            <a:endParaRPr b="0" lang="en-US" sz="1600" spc="-1" strike="noStrike">
              <a:solidFill>
                <a:srgbClr val="ff0000"/>
              </a:solidFill>
              <a:latin typeface="Arial"/>
            </a:endParaRPr>
          </a:p>
          <a:p>
            <a:pPr>
              <a:lnSpc>
                <a:spcPct val="100000"/>
              </a:lnSpc>
            </a:pPr>
            <a:r>
              <a:rPr b="1" lang="en-US" sz="1800" spc="-1" strike="noStrike">
                <a:solidFill>
                  <a:srgbClr val="0000ff"/>
                </a:solidFill>
                <a:latin typeface="Courier New"/>
                <a:ea typeface="DejaVu Sans"/>
              </a:rPr>
              <a:t>echo</a:t>
            </a:r>
            <a:r>
              <a:rPr b="0" lang="en-US" sz="1800" spc="-1" strike="noStrike">
                <a:solidFill>
                  <a:srgbClr val="000000"/>
                </a:solidFill>
                <a:latin typeface="Courier New"/>
                <a:ea typeface="DejaVu Sans"/>
              </a:rPr>
              <a:t> </a:t>
            </a:r>
            <a:r>
              <a:rPr b="0" lang="en-US" sz="1800" spc="-1" strike="noStrike">
                <a:solidFill>
                  <a:srgbClr val="808080"/>
                </a:solidFill>
                <a:latin typeface="Courier New"/>
                <a:ea typeface="DejaVu Sans"/>
              </a:rPr>
              <a:t>"Welcome to our page www.example.com, date : "</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r>
              <a:rPr b="1" lang="en-US" sz="1800" spc="-1" strike="noStrike">
                <a:solidFill>
                  <a:srgbClr val="0000ff"/>
                </a:solidFill>
                <a:latin typeface="Courier New"/>
                <a:ea typeface="DejaVu Sans"/>
              </a:rPr>
              <a:t>date</a:t>
            </a:r>
            <a:r>
              <a:rPr b="0" lang="en-US" sz="1800" spc="-1" strike="noStrike">
                <a:solidFill>
                  <a:srgbClr val="8000ff"/>
                </a:solidFill>
                <a:latin typeface="Courier New"/>
                <a:ea typeface="DejaVu Sans"/>
              </a:rPr>
              <a:t>(</a:t>
            </a:r>
            <a:r>
              <a:rPr b="0" lang="en-US" sz="1800" spc="-1" strike="noStrike">
                <a:solidFill>
                  <a:srgbClr val="808080"/>
                </a:solidFill>
                <a:latin typeface="Courier New"/>
                <a:ea typeface="DejaVu Sans"/>
              </a:rPr>
              <a:t>"Y-m-d H:i:s"</a:t>
            </a:r>
            <a:r>
              <a:rPr b="0" lang="en-US" sz="1800" spc="-1" strike="noStrike">
                <a:solidFill>
                  <a:srgbClr val="8000ff"/>
                </a:solidFill>
                <a:latin typeface="Courier New"/>
                <a:ea typeface="DejaVu Sans"/>
              </a:rPr>
              <a:t>);</a:t>
            </a:r>
            <a:r>
              <a:rPr b="0" lang="en-US"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en-US" sz="1600" spc="-1" strike="noStrike">
                <a:solidFill>
                  <a:srgbClr val="000000"/>
                </a:solidFill>
                <a:latin typeface="Courier New"/>
                <a:ea typeface="DejaVu Sans"/>
              </a:rPr>
              <a:t> </a:t>
            </a:r>
            <a:r>
              <a:rPr b="1" lang="en-US" sz="1600" spc="-1" strike="noStrike">
                <a:solidFill>
                  <a:srgbClr val="ff0000"/>
                </a:solidFill>
                <a:latin typeface="Courier New"/>
                <a:ea typeface="DejaVu Sans"/>
              </a:rPr>
              <a:t>?&gt;</a:t>
            </a:r>
            <a:endParaRPr b="0" lang="en-US" sz="1600" spc="-1" strike="noStrike">
              <a:solidFill>
                <a:srgbClr val="ff0000"/>
              </a:solidFill>
              <a:latin typeface="Arial"/>
            </a:endParaRPr>
          </a:p>
        </p:txBody>
      </p:sp>
      <p:sp>
        <p:nvSpPr>
          <p:cNvPr id="439" name="CustomShape 6"/>
          <p:cNvSpPr/>
          <p:nvPr/>
        </p:nvSpPr>
        <p:spPr>
          <a:xfrm>
            <a:off x="5261400" y="2977560"/>
            <a:ext cx="1258560" cy="32616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1550" spc="-1" strike="noStrike">
                <a:solidFill>
                  <a:srgbClr val="000000"/>
                </a:solidFill>
                <a:latin typeface="Arial"/>
                <a:ea typeface="DejaVu Sans"/>
              </a:rPr>
              <a:t>page1.php</a:t>
            </a:r>
            <a:endParaRPr b="0" lang="en-US" sz="1550" spc="-1" strike="noStrike">
              <a:solidFill>
                <a:srgbClr val="ff0000"/>
              </a:solidFill>
              <a:latin typeface="Arial"/>
            </a:endParaRPr>
          </a:p>
        </p:txBody>
      </p:sp>
      <p:pic>
        <p:nvPicPr>
          <p:cNvPr id="440" name="Picture 3_4" descr=""/>
          <p:cNvPicPr/>
          <p:nvPr/>
        </p:nvPicPr>
        <p:blipFill>
          <a:blip r:embed="rId1"/>
          <a:stretch/>
        </p:blipFill>
        <p:spPr>
          <a:xfrm>
            <a:off x="6863760" y="1398960"/>
            <a:ext cx="2351880" cy="304200"/>
          </a:xfrm>
          <a:prstGeom prst="rect">
            <a:avLst/>
          </a:prstGeom>
          <a:ln>
            <a:noFill/>
          </a:ln>
        </p:spPr>
      </p:pic>
      <p:pic>
        <p:nvPicPr>
          <p:cNvPr id="441" name="Picture 8_0" descr=""/>
          <p:cNvPicPr/>
          <p:nvPr/>
        </p:nvPicPr>
        <p:blipFill>
          <a:blip r:embed="rId2"/>
          <a:stretch/>
        </p:blipFill>
        <p:spPr>
          <a:xfrm>
            <a:off x="6480360" y="1826280"/>
            <a:ext cx="3749760" cy="397080"/>
          </a:xfrm>
          <a:prstGeom prst="rect">
            <a:avLst/>
          </a:prstGeom>
          <a:ln>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Cookies </a:t>
            </a:r>
            <a:endParaRPr b="0" lang="en-US" sz="3600" spc="-1" strike="noStrike">
              <a:solidFill>
                <a:srgbClr val="ff0000"/>
              </a:solidFill>
              <a:latin typeface="Arial"/>
            </a:endParaRPr>
          </a:p>
        </p:txBody>
      </p:sp>
      <p:sp>
        <p:nvSpPr>
          <p:cNvPr id="443"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Un cookie est un fichier que le serveur envoi sur la machine de l'utilisateur</a:t>
            </a: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Ils sont principalement utilisés pour distinguer les utilisateurs</a:t>
            </a:r>
            <a:endParaRPr b="0" lang="en-US" sz="22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Il s'agit d'une liste de correspondances clé valeur</a:t>
            </a: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Ils ont une date d'expiration</a:t>
            </a: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Ils sont stockés sur l'ordinateur de l'utilisateur</a:t>
            </a: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Ils sont envoyés à chaque demande</a:t>
            </a:r>
            <a:endParaRPr b="0" lang="en-US" sz="2200" spc="-1" strike="noStrike">
              <a:solidFill>
                <a:srgbClr val="ff0000"/>
              </a:solidFill>
              <a:latin typeface="Arial"/>
            </a:endParaRPr>
          </a:p>
          <a:p>
            <a:pPr>
              <a:lnSpc>
                <a:spcPct val="90000"/>
              </a:lnSpc>
              <a:spcBef>
                <a:spcPts val="1001"/>
              </a:spcBef>
              <a:tabLst>
                <a:tab algn="l" pos="0"/>
              </a:tabLst>
            </a:pPr>
            <a:endParaRPr b="0" lang="en-US" sz="22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tabLst>
                <a:tab algn="l" pos="0"/>
              </a:tabLst>
            </a:pPr>
            <a:r>
              <a:rPr b="0" lang="fr-FR" sz="2200" spc="-1" strike="noStrike">
                <a:solidFill>
                  <a:srgbClr val="000000"/>
                </a:solidFill>
                <a:latin typeface="Arial"/>
                <a:ea typeface="DejaVu Sans"/>
              </a:rPr>
              <a:t>Différents cookies pour différents domaines</a:t>
            </a:r>
            <a:endParaRPr b="0" lang="en-US" sz="2200" spc="-1" strike="noStrike">
              <a:solidFill>
                <a:srgbClr val="ff0000"/>
              </a:solidFill>
              <a:latin typeface="Arial"/>
            </a:endParaRPr>
          </a:p>
          <a:p>
            <a:pPr>
              <a:lnSpc>
                <a:spcPct val="90000"/>
              </a:lnSpc>
              <a:spcBef>
                <a:spcPts val="1001"/>
              </a:spcBef>
              <a:tabLst>
                <a:tab algn="l" pos="0"/>
              </a:tabLst>
            </a:pPr>
            <a:endParaRPr b="0" lang="en-US" sz="2200" spc="-1" strike="noStrike">
              <a:solidFill>
                <a:srgbClr val="ff0000"/>
              </a:solidFill>
              <a:latin typeface="Arial"/>
            </a:endParaRPr>
          </a:p>
          <a:p>
            <a:pPr marL="228600" indent="-227880">
              <a:lnSpc>
                <a:spcPct val="90000"/>
              </a:lnSpc>
              <a:spcBef>
                <a:spcPts val="1001"/>
              </a:spcBef>
              <a:buClr>
                <a:srgbClr val="1f497d"/>
              </a:buClr>
              <a:buSzPct val="120000"/>
              <a:buFont typeface="Symbol"/>
              <a:buChar char="·"/>
              <a:tabLst>
                <a:tab algn="l" pos="0"/>
              </a:tabLst>
            </a:pPr>
            <a:r>
              <a:rPr b="0" lang="fr-FR" sz="2200" spc="-1" strike="noStrike">
                <a:solidFill>
                  <a:srgbClr val="000000"/>
                </a:solidFill>
                <a:latin typeface="Arial"/>
                <a:ea typeface="DejaVu Sans"/>
              </a:rPr>
              <a:t>Ils sont précieux ! Si quelqu'un te les vole alors ça devient toi  </a:t>
            </a:r>
            <a:endParaRPr b="0" lang="en-US" sz="2200" spc="-1" strike="noStrike">
              <a:solidFill>
                <a:srgbClr val="ff0000"/>
              </a:solidFill>
              <a:latin typeface="Arial"/>
            </a:endParaRPr>
          </a:p>
          <a:p>
            <a:pPr>
              <a:lnSpc>
                <a:spcPct val="90000"/>
              </a:lnSpc>
              <a:spcBef>
                <a:spcPts val="1001"/>
              </a:spcBef>
              <a:tabLst>
                <a:tab algn="l" pos="0"/>
              </a:tabLst>
            </a:pP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Cookies </a:t>
            </a:r>
            <a:endParaRPr b="0" lang="en-US" sz="3600" spc="-1" strike="noStrike">
              <a:solidFill>
                <a:srgbClr val="ff0000"/>
              </a:solidFill>
              <a:latin typeface="Arial"/>
            </a:endParaRPr>
          </a:p>
        </p:txBody>
      </p:sp>
      <p:pic>
        <p:nvPicPr>
          <p:cNvPr id="445" name="Picture 2_4" descr=""/>
          <p:cNvPicPr/>
          <p:nvPr/>
        </p:nvPicPr>
        <p:blipFill>
          <a:blip r:embed="rId1"/>
          <a:stretch/>
        </p:blipFill>
        <p:spPr>
          <a:xfrm>
            <a:off x="7629480" y="1403280"/>
            <a:ext cx="1478880" cy="1477080"/>
          </a:xfrm>
          <a:prstGeom prst="rect">
            <a:avLst/>
          </a:prstGeom>
          <a:ln>
            <a:noFill/>
          </a:ln>
        </p:spPr>
      </p:pic>
      <p:pic>
        <p:nvPicPr>
          <p:cNvPr id="446" name="Picture 3_5" descr=""/>
          <p:cNvPicPr/>
          <p:nvPr/>
        </p:nvPicPr>
        <p:blipFill>
          <a:blip r:embed="rId2"/>
          <a:stretch/>
        </p:blipFill>
        <p:spPr>
          <a:xfrm>
            <a:off x="644400" y="1380960"/>
            <a:ext cx="1777320" cy="1439280"/>
          </a:xfrm>
          <a:prstGeom prst="rect">
            <a:avLst/>
          </a:prstGeom>
          <a:ln>
            <a:noFill/>
          </a:ln>
        </p:spPr>
      </p:pic>
      <p:sp>
        <p:nvSpPr>
          <p:cNvPr id="447" name="CustomShape 2"/>
          <p:cNvSpPr/>
          <p:nvPr/>
        </p:nvSpPr>
        <p:spPr>
          <a:xfrm>
            <a:off x="2876400" y="1619280"/>
            <a:ext cx="4249080" cy="36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448" name="CustomShape 3"/>
          <p:cNvSpPr/>
          <p:nvPr/>
        </p:nvSpPr>
        <p:spPr>
          <a:xfrm>
            <a:off x="4641840" y="1197000"/>
            <a:ext cx="177732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solidFill>
                  <a:srgbClr val="000000"/>
                </a:solidFill>
                <a:latin typeface="Cambria"/>
                <a:ea typeface="MS PGothic"/>
              </a:rPr>
              <a:t>Salut! </a:t>
            </a:r>
            <a:endParaRPr b="0" lang="en-US" sz="2000" spc="-1" strike="noStrike">
              <a:solidFill>
                <a:srgbClr val="ff0000"/>
              </a:solidFill>
              <a:latin typeface="Arial"/>
            </a:endParaRPr>
          </a:p>
        </p:txBody>
      </p:sp>
      <p:sp>
        <p:nvSpPr>
          <p:cNvPr id="449" name="CustomShape 4"/>
          <p:cNvSpPr/>
          <p:nvPr/>
        </p:nvSpPr>
        <p:spPr>
          <a:xfrm flipH="1">
            <a:off x="2875680" y="2478240"/>
            <a:ext cx="4249080" cy="36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450" name="CustomShape 5"/>
          <p:cNvSpPr/>
          <p:nvPr/>
        </p:nvSpPr>
        <p:spPr>
          <a:xfrm>
            <a:off x="2216160" y="1830600"/>
            <a:ext cx="570492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Cambria"/>
                <a:ea typeface="MS PGothic"/>
              </a:rPr>
              <a:t>Pour, rappelez-vous que vous êtes un administrateur </a:t>
            </a:r>
            <a:endParaRPr b="0" lang="en-US" sz="2000" spc="-1" strike="noStrike">
              <a:solidFill>
                <a:srgbClr val="ff0000"/>
              </a:solidFill>
              <a:latin typeface="Arial"/>
            </a:endParaRPr>
          </a:p>
        </p:txBody>
      </p:sp>
      <p:pic>
        <p:nvPicPr>
          <p:cNvPr id="451" name="Picture 2_5" descr=""/>
          <p:cNvPicPr/>
          <p:nvPr/>
        </p:nvPicPr>
        <p:blipFill>
          <a:blip r:embed="rId3"/>
          <a:stretch/>
        </p:blipFill>
        <p:spPr>
          <a:xfrm>
            <a:off x="7626240" y="4572000"/>
            <a:ext cx="1477080" cy="1477080"/>
          </a:xfrm>
          <a:prstGeom prst="rect">
            <a:avLst/>
          </a:prstGeom>
          <a:ln>
            <a:noFill/>
          </a:ln>
        </p:spPr>
      </p:pic>
      <p:pic>
        <p:nvPicPr>
          <p:cNvPr id="452" name="Picture 3_6" descr=""/>
          <p:cNvPicPr/>
          <p:nvPr/>
        </p:nvPicPr>
        <p:blipFill>
          <a:blip r:embed="rId4"/>
          <a:stretch/>
        </p:blipFill>
        <p:spPr>
          <a:xfrm>
            <a:off x="641520" y="4549680"/>
            <a:ext cx="1777320" cy="1439280"/>
          </a:xfrm>
          <a:prstGeom prst="rect">
            <a:avLst/>
          </a:prstGeom>
          <a:ln>
            <a:noFill/>
          </a:ln>
        </p:spPr>
      </p:pic>
      <p:sp>
        <p:nvSpPr>
          <p:cNvPr id="453" name="CustomShape 6"/>
          <p:cNvSpPr/>
          <p:nvPr/>
        </p:nvSpPr>
        <p:spPr>
          <a:xfrm>
            <a:off x="2873520" y="4788000"/>
            <a:ext cx="4247280" cy="36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454" name="CustomShape 7"/>
          <p:cNvSpPr/>
          <p:nvPr/>
        </p:nvSpPr>
        <p:spPr>
          <a:xfrm>
            <a:off x="2995560" y="4365720"/>
            <a:ext cx="4002840" cy="394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Cambria"/>
                <a:ea typeface="MS PGothic"/>
              </a:rPr>
              <a:t>je suis un administrateur</a:t>
            </a:r>
            <a:endParaRPr b="0" lang="en-US" sz="2000" spc="-1" strike="noStrike">
              <a:solidFill>
                <a:srgbClr val="ff0000"/>
              </a:solidFill>
              <a:latin typeface="Arial"/>
            </a:endParaRPr>
          </a:p>
        </p:txBody>
      </p:sp>
      <p:sp>
        <p:nvSpPr>
          <p:cNvPr id="455" name="CustomShape 8"/>
          <p:cNvSpPr/>
          <p:nvPr/>
        </p:nvSpPr>
        <p:spPr>
          <a:xfrm flipH="1">
            <a:off x="2872800" y="5646600"/>
            <a:ext cx="4247280" cy="36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456" name="CustomShape 9"/>
          <p:cNvSpPr/>
          <p:nvPr/>
        </p:nvSpPr>
        <p:spPr>
          <a:xfrm>
            <a:off x="2216160" y="5121360"/>
            <a:ext cx="5703120" cy="394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000" spc="-1" strike="noStrike">
                <a:solidFill>
                  <a:srgbClr val="000000"/>
                </a:solidFill>
                <a:latin typeface="Cambria"/>
                <a:ea typeface="MS PGothic"/>
              </a:rPr>
              <a:t>D'accord, fais ce que tu veux </a:t>
            </a:r>
            <a:endParaRPr b="0" lang="en-US" sz="2000" spc="-1" strike="noStrike">
              <a:solidFill>
                <a:srgbClr val="ff0000"/>
              </a:solidFill>
              <a:latin typeface="Arial"/>
            </a:endParaRPr>
          </a:p>
        </p:txBody>
      </p:sp>
      <p:sp>
        <p:nvSpPr>
          <p:cNvPr id="457" name="CustomShape 10"/>
          <p:cNvSpPr/>
          <p:nvPr/>
        </p:nvSpPr>
        <p:spPr>
          <a:xfrm>
            <a:off x="47520" y="3670200"/>
            <a:ext cx="1707480" cy="1389960"/>
          </a:xfrm>
          <a:prstGeom prst="cloud">
            <a:avLst/>
          </a:prstGeom>
          <a:ln/>
        </p:spPr>
        <p:style>
          <a:lnRef idx="2">
            <a:schemeClr val="accent1">
              <a:shade val="50000"/>
            </a:schemeClr>
          </a:lnRef>
          <a:fillRef idx="1">
            <a:schemeClr val="accent1"/>
          </a:fillRef>
          <a:effectRef idx="0">
            <a:schemeClr val="accent1"/>
          </a:effectRef>
          <a:fontRef idx="minor"/>
        </p:style>
      </p:sp>
      <p:sp>
        <p:nvSpPr>
          <p:cNvPr id="458" name="CustomShape 11"/>
          <p:cNvSpPr/>
          <p:nvPr/>
        </p:nvSpPr>
        <p:spPr>
          <a:xfrm>
            <a:off x="223920" y="4160880"/>
            <a:ext cx="1356480" cy="394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000" spc="-1" strike="noStrike">
                <a:solidFill>
                  <a:srgbClr val="000000"/>
                </a:solidFill>
                <a:latin typeface="Cambria"/>
                <a:ea typeface="MS PGothic"/>
              </a:rPr>
              <a:t>admin</a:t>
            </a:r>
            <a:endParaRPr b="0" lang="en-US" sz="2000" spc="-1" strike="noStrike">
              <a:solidFill>
                <a:srgbClr val="ff0000"/>
              </a:solidFill>
              <a:latin typeface="Arial"/>
            </a:endParaRPr>
          </a:p>
        </p:txBody>
      </p:sp>
      <p:sp>
        <p:nvSpPr>
          <p:cNvPr id="459" name="CustomShape 12"/>
          <p:cNvSpPr/>
          <p:nvPr/>
        </p:nvSpPr>
        <p:spPr>
          <a:xfrm>
            <a:off x="8101080" y="6356520"/>
            <a:ext cx="934200" cy="456480"/>
          </a:xfrm>
          <a:prstGeom prst="rect">
            <a:avLst/>
          </a:prstGeom>
          <a:noFill/>
          <a:ln>
            <a:noFill/>
          </a:ln>
        </p:spPr>
        <p:style>
          <a:lnRef idx="0"/>
          <a:fillRef idx="0"/>
          <a:effectRef idx="0"/>
          <a:fontRef idx="minor"/>
        </p:style>
        <p:txBody>
          <a:bodyPr lIns="90000" rIns="90000" tIns="45000" bIns="45000">
            <a:noAutofit/>
          </a:bodyPr>
          <a:p>
            <a:pPr>
              <a:lnSpc>
                <a:spcPct val="100000"/>
              </a:lnSpc>
            </a:pPr>
            <a:fld id="{024527BE-8E21-4674-864A-D11744E47881}" type="slidenum">
              <a:rPr b="0" lang="en-US" sz="1600" spc="-1" strike="noStrike">
                <a:solidFill>
                  <a:srgbClr val="898fa0"/>
                </a:solidFill>
                <a:latin typeface="Cambria"/>
                <a:ea typeface="MS PGothic"/>
              </a:rPr>
              <a:t>&lt;number&gt;</a:t>
            </a:fld>
            <a:endParaRPr b="0" lang="en-US" sz="1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Cookies </a:t>
            </a:r>
            <a:endParaRPr b="0" lang="en-US" sz="3600" spc="-1" strike="noStrike">
              <a:solidFill>
                <a:srgbClr val="ff0000"/>
              </a:solidFill>
              <a:latin typeface="Arial"/>
            </a:endParaRPr>
          </a:p>
        </p:txBody>
      </p:sp>
      <p:sp>
        <p:nvSpPr>
          <p:cNvPr id="461"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Ils sont transférés dans les en-têtes de requête</a:t>
            </a:r>
            <a:endParaRPr b="0" lang="en-US" sz="2400" spc="-1" strike="noStrike">
              <a:solidFill>
                <a:srgbClr val="ff0000"/>
              </a:solidFill>
              <a:latin typeface="Arial"/>
            </a:endParaRPr>
          </a:p>
          <a:p>
            <a:pPr algn="just">
              <a:lnSpc>
                <a:spcPct val="90000"/>
              </a:lnSpc>
              <a:spcBef>
                <a:spcPts val="1001"/>
              </a:spcBef>
            </a:pPr>
            <a:endParaRPr b="0" lang="en-US" sz="24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Pour définir un cookie pour un utilisateur, nous faisons :</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pPr>
            <a:r>
              <a:rPr b="1" lang="fr-FR" sz="2400" spc="-1" strike="noStrike">
                <a:solidFill>
                  <a:srgbClr val="c00000"/>
                </a:solidFill>
                <a:latin typeface="Arial"/>
                <a:ea typeface="DejaVu Sans"/>
              </a:rPr>
              <a:t>setcookie ($nom $, $valeur, $ expirer)</a:t>
            </a:r>
            <a:endParaRPr b="0" lang="en-US" sz="2400" spc="-1" strike="noStrike">
              <a:solidFill>
                <a:srgbClr val="ff0000"/>
              </a:solidFill>
              <a:latin typeface="Arial"/>
            </a:endParaRPr>
          </a:p>
          <a:p>
            <a:pPr algn="just">
              <a:lnSpc>
                <a:spcPct val="90000"/>
              </a:lnSpc>
              <a:spcBef>
                <a:spcPts val="1001"/>
              </a:spcBef>
            </a:pPr>
            <a:endParaRPr b="0" lang="en-US" sz="24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La fonction setcookie() doit être placé avant tout code HTML, car le cache du navigateur doit être vide pour que cette fonction fonctionne convenablement</a:t>
            </a:r>
            <a:endParaRPr b="0" lang="en-US" sz="24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Exemple:</a:t>
            </a:r>
            <a:endParaRPr b="0" lang="en-US" sz="2400" spc="-1" strike="noStrike">
              <a:solidFill>
                <a:srgbClr val="ff0000"/>
              </a:solidFill>
              <a:latin typeface="Arial"/>
            </a:endParaRPr>
          </a:p>
          <a:p>
            <a:pPr marL="457200" algn="just">
              <a:lnSpc>
                <a:spcPct val="90000"/>
              </a:lnSpc>
              <a:spcBef>
                <a:spcPts val="499"/>
              </a:spcBef>
              <a:tabLst>
                <a:tab algn="l" pos="0"/>
              </a:tabLst>
            </a:pPr>
            <a:r>
              <a:rPr b="0" lang="en-US" sz="2000" spc="-1" strike="noStrike">
                <a:solidFill>
                  <a:srgbClr val="0000bb"/>
                </a:solidFill>
                <a:latin typeface="Verdana"/>
                <a:ea typeface="DejaVu Sans"/>
              </a:rPr>
              <a:t>setcookie</a:t>
            </a:r>
            <a:r>
              <a:rPr b="0" lang="en-US" sz="2000" spc="-1" strike="noStrike">
                <a:solidFill>
                  <a:srgbClr val="007700"/>
                </a:solidFill>
                <a:latin typeface="Verdana"/>
                <a:ea typeface="DejaVu Sans"/>
              </a:rPr>
              <a:t>(</a:t>
            </a:r>
            <a:r>
              <a:rPr b="0" lang="en-US" sz="2000" spc="-1" strike="noStrike">
                <a:solidFill>
                  <a:srgbClr val="dd0000"/>
                </a:solidFill>
                <a:latin typeface="Verdana"/>
                <a:ea typeface="DejaVu Sans"/>
              </a:rPr>
              <a:t>"nom_cookie"</a:t>
            </a:r>
            <a:r>
              <a:rPr b="0" lang="en-US" sz="2000" spc="-1" strike="noStrike">
                <a:solidFill>
                  <a:srgbClr val="007700"/>
                </a:solidFill>
                <a:latin typeface="Verdana"/>
                <a:ea typeface="DejaVu Sans"/>
              </a:rPr>
              <a:t>, </a:t>
            </a:r>
            <a:r>
              <a:rPr b="0" lang="en-US" sz="2000" spc="-1" strike="noStrike">
                <a:solidFill>
                  <a:srgbClr val="dd0000"/>
                </a:solidFill>
                <a:latin typeface="Verdana"/>
                <a:ea typeface="DejaVu Sans"/>
              </a:rPr>
              <a:t>"</a:t>
            </a:r>
            <a:r>
              <a:rPr b="0" lang="en-US" sz="2000" spc="-1" strike="noStrike">
                <a:solidFill>
                  <a:srgbClr val="0000bb"/>
                </a:solidFill>
                <a:latin typeface="Verdana"/>
                <a:ea typeface="DejaVu Sans"/>
              </a:rPr>
              <a:t>mussab</a:t>
            </a:r>
            <a:r>
              <a:rPr b="0" lang="en-US" sz="2000" spc="-1" strike="noStrike">
                <a:solidFill>
                  <a:srgbClr val="dd0000"/>
                </a:solidFill>
                <a:latin typeface="Verdana"/>
                <a:ea typeface="DejaVu Sans"/>
              </a:rPr>
              <a:t>"</a:t>
            </a:r>
            <a:r>
              <a:rPr b="0" lang="en-US" sz="2000" spc="-1" strike="noStrike">
                <a:solidFill>
                  <a:srgbClr val="007700"/>
                </a:solidFill>
                <a:latin typeface="Verdana"/>
                <a:ea typeface="DejaVu Sans"/>
              </a:rPr>
              <a:t>, </a:t>
            </a:r>
            <a:r>
              <a:rPr b="0" lang="en-US" sz="2000" spc="-1" strike="noStrike">
                <a:solidFill>
                  <a:srgbClr val="0000bb"/>
                </a:solidFill>
                <a:latin typeface="Verdana"/>
                <a:ea typeface="DejaVu Sans"/>
              </a:rPr>
              <a:t>time</a:t>
            </a:r>
            <a:r>
              <a:rPr b="0" lang="en-US" sz="2000" spc="-1" strike="noStrike">
                <a:solidFill>
                  <a:srgbClr val="007700"/>
                </a:solidFill>
                <a:latin typeface="Verdana"/>
                <a:ea typeface="DejaVu Sans"/>
              </a:rPr>
              <a:t>()+</a:t>
            </a:r>
            <a:r>
              <a:rPr b="0" lang="en-US" sz="2000" spc="-1" strike="noStrike">
                <a:solidFill>
                  <a:srgbClr val="0000bb"/>
                </a:solidFill>
                <a:latin typeface="Verdana"/>
                <a:ea typeface="DejaVu Sans"/>
              </a:rPr>
              <a:t>36000</a:t>
            </a:r>
            <a:r>
              <a:rPr b="0" lang="en-US" sz="2000" spc="-1" strike="noStrike">
                <a:solidFill>
                  <a:srgbClr val="007700"/>
                </a:solidFill>
                <a:latin typeface="Verdana"/>
                <a:ea typeface="DejaVu Sans"/>
              </a:rPr>
              <a:t>);</a:t>
            </a:r>
            <a:endParaRPr b="0" lang="en-US" sz="20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0"/>
              </a:tabLst>
            </a:pPr>
            <a:r>
              <a:rPr b="0" lang="fr-FR" sz="1800" spc="-1" strike="noStrike">
                <a:solidFill>
                  <a:srgbClr val="c00000"/>
                </a:solidFill>
                <a:latin typeface="Arial"/>
                <a:ea typeface="DejaVu Sans"/>
              </a:rPr>
              <a:t>time() : renvoie l'heure au format d'horodatage Unix</a:t>
            </a:r>
            <a:endParaRPr b="0" lang="en-US" sz="18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0"/>
              </a:tabLst>
            </a:pPr>
            <a:r>
              <a:rPr b="0" lang="fr-FR" sz="1800" spc="-1" strike="noStrike">
                <a:solidFill>
                  <a:srgbClr val="c00000"/>
                </a:solidFill>
                <a:latin typeface="Arial"/>
                <a:ea typeface="DejaVu Sans"/>
              </a:rPr>
              <a:t> </a:t>
            </a:r>
            <a:r>
              <a:rPr b="0" lang="fr-FR" sz="1800" spc="-1" strike="noStrike">
                <a:solidFill>
                  <a:srgbClr val="c00000"/>
                </a:solidFill>
                <a:latin typeface="Arial"/>
                <a:ea typeface="DejaVu Sans"/>
              </a:rPr>
              <a:t>Expire apres 3600 secondes à partir de maintenant </a:t>
            </a:r>
            <a:endParaRPr b="0" lang="en-US" sz="1800" spc="-1" strike="noStrike">
              <a:solidFill>
                <a:srgbClr val="ff0000"/>
              </a:solidFill>
              <a:latin typeface="Arial"/>
            </a:endParaRPr>
          </a:p>
          <a:p>
            <a:pPr algn="just">
              <a:lnSpc>
                <a:spcPct val="90000"/>
              </a:lnSpc>
              <a:spcBef>
                <a:spcPts val="1001"/>
              </a:spcBef>
              <a:tabLst>
                <a:tab algn="l" pos="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Cookies </a:t>
            </a:r>
            <a:endParaRPr b="0" lang="en-US" sz="3600" spc="-1" strike="noStrike">
              <a:solidFill>
                <a:srgbClr val="ff0000"/>
              </a:solidFill>
              <a:latin typeface="Arial"/>
            </a:endParaRPr>
          </a:p>
        </p:txBody>
      </p:sp>
      <p:sp>
        <p:nvSpPr>
          <p:cNvPr id="463"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Ils sont situés dans la variable </a:t>
            </a:r>
            <a:r>
              <a:rPr b="0" lang="fr-FR" sz="2400" spc="-1" strike="noStrike">
                <a:solidFill>
                  <a:srgbClr val="c00000"/>
                </a:solidFill>
                <a:latin typeface="Arial"/>
                <a:ea typeface="DejaVu Sans"/>
              </a:rPr>
              <a:t>$ _COOKIE</a:t>
            </a:r>
            <a:endParaRPr b="0" lang="en-US" sz="2400" spc="-1" strike="noStrike">
              <a:solidFill>
                <a:srgbClr val="ff0000"/>
              </a:solidFill>
              <a:latin typeface="Arial"/>
            </a:endParaRPr>
          </a:p>
          <a:p>
            <a:pPr algn="just">
              <a:lnSpc>
                <a:spcPct val="90000"/>
              </a:lnSpc>
              <a:spcBef>
                <a:spcPts val="1001"/>
              </a:spcBef>
            </a:pPr>
            <a:endParaRPr b="0" lang="en-US" sz="24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Il a les clés des noms des cookies</a:t>
            </a:r>
            <a:endParaRPr b="0" lang="en-US" sz="2400" spc="-1" strike="noStrike">
              <a:solidFill>
                <a:srgbClr val="ff0000"/>
              </a:solidFill>
              <a:latin typeface="Arial"/>
            </a:endParaRPr>
          </a:p>
          <a:p>
            <a:pPr algn="just">
              <a:lnSpc>
                <a:spcPct val="90000"/>
              </a:lnSpc>
              <a:spcBef>
                <a:spcPts val="1001"/>
              </a:spcBef>
            </a:pPr>
            <a:endParaRPr b="0" lang="en-US" sz="24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Il a les valtures des cookies</a:t>
            </a:r>
            <a:endParaRPr b="0" lang="en-US" sz="2400" spc="-1" strike="noStrike">
              <a:solidFill>
                <a:srgbClr val="ff0000"/>
              </a:solidFill>
              <a:latin typeface="Arial"/>
            </a:endParaRPr>
          </a:p>
          <a:p>
            <a:pPr algn="just">
              <a:lnSpc>
                <a:spcPct val="90000"/>
              </a:lnSpc>
              <a:spcBef>
                <a:spcPts val="1001"/>
              </a:spcBef>
              <a:tabLst>
                <a:tab algn="l" pos="0"/>
              </a:tabLst>
            </a:pPr>
            <a:endParaRPr b="0" lang="en-US" sz="24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0"/>
              </a:tabLst>
            </a:pPr>
            <a:r>
              <a:rPr b="0" lang="fr-FR" sz="2400" spc="-1" strike="noStrike">
                <a:solidFill>
                  <a:srgbClr val="000000"/>
                </a:solidFill>
                <a:latin typeface="Arial"/>
                <a:ea typeface="DejaVu Sans"/>
              </a:rPr>
              <a:t>Pour supprimer les cookies Il suffit de définir le cookie avec expirer dans le passé: Exemple: </a:t>
            </a:r>
            <a:endParaRPr b="0" lang="en-US" sz="24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0"/>
              </a:tabLst>
            </a:pPr>
            <a:r>
              <a:rPr b="0" lang="en-US" sz="2000" spc="-1" strike="noStrike">
                <a:solidFill>
                  <a:srgbClr val="0000bb"/>
                </a:solidFill>
                <a:latin typeface="Verdana"/>
                <a:ea typeface="DejaVu Sans"/>
              </a:rPr>
              <a:t>setcookie</a:t>
            </a:r>
            <a:r>
              <a:rPr b="0" lang="en-US" sz="2000" spc="-1" strike="noStrike">
                <a:solidFill>
                  <a:srgbClr val="007700"/>
                </a:solidFill>
                <a:latin typeface="Verdana"/>
                <a:ea typeface="DejaVu Sans"/>
              </a:rPr>
              <a:t>(</a:t>
            </a:r>
            <a:r>
              <a:rPr b="0" lang="en-US" sz="2000" spc="-1" strike="noStrike">
                <a:solidFill>
                  <a:srgbClr val="dd0000"/>
                </a:solidFill>
                <a:latin typeface="Verdana"/>
                <a:ea typeface="DejaVu Sans"/>
              </a:rPr>
              <a:t>"nom_cookie"</a:t>
            </a:r>
            <a:r>
              <a:rPr b="0" lang="en-US" sz="2000" spc="-1" strike="noStrike">
                <a:solidFill>
                  <a:srgbClr val="007700"/>
                </a:solidFill>
                <a:latin typeface="Verdana"/>
                <a:ea typeface="DejaVu Sans"/>
              </a:rPr>
              <a:t>, </a:t>
            </a:r>
            <a:r>
              <a:rPr b="0" lang="en-US" sz="2000" spc="-1" strike="noStrike">
                <a:solidFill>
                  <a:srgbClr val="dd0000"/>
                </a:solidFill>
                <a:latin typeface="Verdana"/>
                <a:ea typeface="DejaVu Sans"/>
              </a:rPr>
              <a:t>"</a:t>
            </a:r>
            <a:r>
              <a:rPr b="0" lang="en-US" sz="2000" spc="-1" strike="noStrike">
                <a:solidFill>
                  <a:srgbClr val="0000bb"/>
                </a:solidFill>
                <a:latin typeface="Verdana"/>
                <a:ea typeface="DejaVu Sans"/>
              </a:rPr>
              <a:t>mussab</a:t>
            </a:r>
            <a:r>
              <a:rPr b="0" lang="en-US" sz="2000" spc="-1" strike="noStrike">
                <a:solidFill>
                  <a:srgbClr val="dd0000"/>
                </a:solidFill>
                <a:latin typeface="Verdana"/>
                <a:ea typeface="DejaVu Sans"/>
              </a:rPr>
              <a:t>"</a:t>
            </a:r>
            <a:r>
              <a:rPr b="0" lang="en-US" sz="2000" spc="-1" strike="noStrike">
                <a:solidFill>
                  <a:srgbClr val="007700"/>
                </a:solidFill>
                <a:latin typeface="Verdana"/>
                <a:ea typeface="DejaVu Sans"/>
              </a:rPr>
              <a:t>, </a:t>
            </a:r>
            <a:r>
              <a:rPr b="0" lang="en-US" sz="2000" spc="-1" strike="noStrike">
                <a:solidFill>
                  <a:srgbClr val="0000bb"/>
                </a:solidFill>
                <a:latin typeface="Verdana"/>
                <a:ea typeface="DejaVu Sans"/>
              </a:rPr>
              <a:t>time</a:t>
            </a:r>
            <a:r>
              <a:rPr b="0" lang="en-US" sz="2000" spc="-1" strike="noStrike">
                <a:solidFill>
                  <a:srgbClr val="007700"/>
                </a:solidFill>
                <a:latin typeface="Verdana"/>
                <a:ea typeface="DejaVu Sans"/>
              </a:rPr>
              <a:t>()-</a:t>
            </a:r>
            <a:r>
              <a:rPr b="0" lang="en-US" sz="2000" spc="-1" strike="noStrike">
                <a:solidFill>
                  <a:srgbClr val="0000bb"/>
                </a:solidFill>
                <a:latin typeface="Verdana"/>
                <a:ea typeface="DejaVu Sans"/>
              </a:rPr>
              <a:t>36000</a:t>
            </a:r>
            <a:r>
              <a:rPr b="0" lang="en-US" sz="2000" spc="-1" strike="noStrike">
                <a:solidFill>
                  <a:srgbClr val="007700"/>
                </a:solidFill>
                <a:latin typeface="Verdana"/>
                <a:ea typeface="DejaVu Sans"/>
              </a:rPr>
              <a:t>);</a:t>
            </a:r>
            <a:endParaRPr b="0" lang="en-US" sz="2000" spc="-1" strike="noStrike">
              <a:solidFill>
                <a:srgbClr val="ff0000"/>
              </a:solidFill>
              <a:latin typeface="Arial"/>
            </a:endParaRPr>
          </a:p>
          <a:p>
            <a:pPr marL="457200" algn="just">
              <a:lnSpc>
                <a:spcPct val="90000"/>
              </a:lnSpc>
              <a:spcBef>
                <a:spcPts val="499"/>
              </a:spcBef>
              <a:tabLst>
                <a:tab algn="l" pos="0"/>
              </a:tabLst>
            </a:pPr>
            <a:endParaRPr b="0" lang="en-US" sz="20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0"/>
              </a:tabLst>
            </a:pPr>
            <a:r>
              <a:rPr b="0" lang="en-US" sz="2400" spc="-1" strike="noStrike">
                <a:solidFill>
                  <a:srgbClr val="007700"/>
                </a:solidFill>
                <a:latin typeface="Verdana"/>
                <a:ea typeface="DejaVu Sans"/>
              </a:rPr>
              <a:t> </a:t>
            </a:r>
            <a:r>
              <a:rPr b="0" lang="en-US" sz="2400" spc="-1" strike="noStrike">
                <a:solidFill>
                  <a:srgbClr val="000000"/>
                </a:solidFill>
                <a:latin typeface="Arial"/>
                <a:ea typeface="DejaVu Sans"/>
              </a:rPr>
              <a:t>Afficher un cookie: </a:t>
            </a:r>
            <a:r>
              <a:rPr b="0" lang="fr-FR" sz="2000" spc="-1" strike="noStrike">
                <a:solidFill>
                  <a:srgbClr val="007700"/>
                </a:solidFill>
                <a:latin typeface="Verdana"/>
                <a:ea typeface="DejaVu Sans"/>
              </a:rPr>
              <a:t>echo </a:t>
            </a:r>
            <a:r>
              <a:rPr b="0" lang="fr-FR" sz="2000" spc="-1" strike="noStrike">
                <a:solidFill>
                  <a:srgbClr val="0000bb"/>
                </a:solidFill>
                <a:latin typeface="Verdana"/>
                <a:ea typeface="DejaVu Sans"/>
              </a:rPr>
              <a:t>$_COOKIE</a:t>
            </a:r>
            <a:r>
              <a:rPr b="0" lang="fr-FR" sz="2000" spc="-1" strike="noStrike">
                <a:solidFill>
                  <a:srgbClr val="007700"/>
                </a:solidFill>
                <a:latin typeface="Verdana"/>
                <a:ea typeface="DejaVu Sans"/>
              </a:rPr>
              <a:t>[</a:t>
            </a:r>
            <a:r>
              <a:rPr b="0" lang="fr-FR" sz="2000" spc="-1" strike="noStrike">
                <a:solidFill>
                  <a:srgbClr val="dd0000"/>
                </a:solidFill>
                <a:latin typeface="Verdana"/>
                <a:ea typeface="DejaVu Sans"/>
              </a:rPr>
              <a:t>"</a:t>
            </a:r>
            <a:r>
              <a:rPr b="0" lang="en-US" sz="2000" spc="-1" strike="noStrike">
                <a:solidFill>
                  <a:srgbClr val="dd0000"/>
                </a:solidFill>
                <a:latin typeface="Verdana"/>
                <a:ea typeface="DejaVu Sans"/>
              </a:rPr>
              <a:t> nom_cookie </a:t>
            </a:r>
            <a:r>
              <a:rPr b="0" lang="fr-FR" sz="2000" spc="-1" strike="noStrike">
                <a:solidFill>
                  <a:srgbClr val="dd0000"/>
                </a:solidFill>
                <a:latin typeface="Verdana"/>
                <a:ea typeface="DejaVu Sans"/>
              </a:rPr>
              <a:t>"</a:t>
            </a:r>
            <a:r>
              <a:rPr b="0" lang="fr-FR" sz="2000" spc="-1" strike="noStrike">
                <a:solidFill>
                  <a:srgbClr val="007700"/>
                </a:solidFill>
                <a:latin typeface="Verdana"/>
                <a:ea typeface="DejaVu Sans"/>
              </a:rPr>
              <a:t>]; </a:t>
            </a:r>
            <a:endParaRPr b="0" lang="en-US" sz="2000" spc="-1" strike="noStrike">
              <a:solidFill>
                <a:srgbClr val="ff0000"/>
              </a:solidFill>
              <a:latin typeface="Arial"/>
            </a:endParaRPr>
          </a:p>
          <a:p>
            <a:pPr algn="just">
              <a:lnSpc>
                <a:spcPct val="90000"/>
              </a:lnSpc>
              <a:spcBef>
                <a:spcPts val="1001"/>
              </a:spcBef>
              <a:tabLst>
                <a:tab algn="l" pos="0"/>
              </a:tabLst>
            </a:pPr>
            <a:endParaRPr b="0" lang="en-US" sz="20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0"/>
              </a:tabLst>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Afficher tous les cookies: </a:t>
            </a:r>
            <a:r>
              <a:rPr b="0" lang="fr-FR" sz="2000" spc="-1" strike="noStrike">
                <a:solidFill>
                  <a:srgbClr val="0000bb"/>
                </a:solidFill>
                <a:latin typeface="Verdana"/>
                <a:ea typeface="DejaVu Sans"/>
              </a:rPr>
              <a:t>print_r($_COOKIE); </a:t>
            </a:r>
            <a:endParaRPr b="0" lang="en-US" sz="2000" spc="-1" strike="noStrike">
              <a:solidFill>
                <a:srgbClr val="ff0000"/>
              </a:solidFill>
              <a:latin typeface="Arial"/>
            </a:endParaRPr>
          </a:p>
          <a:p>
            <a:pPr algn="just">
              <a:lnSpc>
                <a:spcPct val="90000"/>
              </a:lnSpc>
              <a:spcBef>
                <a:spcPts val="1001"/>
              </a:spcBef>
              <a:tabLst>
                <a:tab algn="l" pos="0"/>
              </a:tabLst>
            </a:pPr>
            <a:endParaRPr b="0" lang="en-US" sz="2000" spc="-1" strike="noStrike">
              <a:solidFill>
                <a:srgbClr val="ff0000"/>
              </a:solidFill>
              <a:latin typeface="Arial"/>
            </a:endParaRPr>
          </a:p>
          <a:p>
            <a:pPr algn="just">
              <a:lnSpc>
                <a:spcPct val="90000"/>
              </a:lnSpc>
              <a:spcBef>
                <a:spcPts val="1001"/>
              </a:spcBef>
              <a:tabLst>
                <a:tab algn="l" pos="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Cookies </a:t>
            </a:r>
            <a:endParaRPr b="0" lang="en-US" sz="3600" spc="-1" strike="noStrike">
              <a:solidFill>
                <a:srgbClr val="ff0000"/>
              </a:solidFill>
              <a:latin typeface="Arial"/>
            </a:endParaRPr>
          </a:p>
        </p:txBody>
      </p:sp>
      <p:graphicFrame>
        <p:nvGraphicFramePr>
          <p:cNvPr id="465" name="Table 2"/>
          <p:cNvGraphicFramePr/>
          <p:nvPr/>
        </p:nvGraphicFramePr>
        <p:xfrm>
          <a:off x="395640" y="971640"/>
          <a:ext cx="9659160" cy="7963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Exemple </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356400">
                <a:tc>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466" name="CustomShape 3"/>
          <p:cNvSpPr/>
          <p:nvPr/>
        </p:nvSpPr>
        <p:spPr>
          <a:xfrm>
            <a:off x="395640" y="1386720"/>
            <a:ext cx="9658800" cy="44791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2400" spc="-1" strike="noStrike">
                <a:solidFill>
                  <a:srgbClr val="ff0000"/>
                </a:solidFill>
                <a:latin typeface="Courier New"/>
                <a:ea typeface="DejaVu Sans"/>
              </a:rPr>
              <a:t>&lt;?php</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setcookie</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"user"</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"mussab"</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time</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60</a:t>
            </a:r>
            <a:r>
              <a:rPr b="1" lang="fr-FR" sz="2400" spc="-1" strike="noStrike">
                <a:solidFill>
                  <a:srgbClr val="8000ff"/>
                </a:solidFill>
                <a:latin typeface="Courier New"/>
                <a:ea typeface="DejaVu Sans"/>
              </a:rPr>
              <a:t>*</a:t>
            </a:r>
            <a:r>
              <a:rPr b="1" lang="fr-FR" sz="2400" spc="-1" strike="noStrike">
                <a:solidFill>
                  <a:srgbClr val="ff8000"/>
                </a:solidFill>
                <a:latin typeface="Courier New"/>
                <a:ea typeface="DejaVu Sans"/>
              </a:rPr>
              <a:t>60</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ff0000"/>
                </a:solidFill>
                <a:latin typeface="Courier New"/>
                <a:ea typeface="DejaVu Sans"/>
              </a:rPr>
              <a:t>?&gt;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&lt;html&gt;</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&lt;head&gt;</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&lt;/head&gt;</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&lt;body&gt;</a:t>
            </a:r>
            <a:endParaRPr b="0" lang="en-US" sz="2400" spc="-1" strike="noStrike">
              <a:solidFill>
                <a:srgbClr val="ff0000"/>
              </a:solidFill>
              <a:latin typeface="Arial"/>
            </a:endParaRPr>
          </a:p>
          <a:p>
            <a:pPr>
              <a:lnSpc>
                <a:spcPct val="100000"/>
              </a:lnSpc>
            </a:pPr>
            <a:r>
              <a:rPr b="1" lang="fr-FR" sz="2400" spc="-1" strike="noStrike">
                <a:solidFill>
                  <a:srgbClr val="000000"/>
                </a:solidFill>
                <a:latin typeface="Courier New"/>
                <a:ea typeface="DejaVu Sans"/>
              </a:rPr>
              <a:t> </a:t>
            </a:r>
            <a:r>
              <a:rPr b="1" lang="fr-FR" sz="2400" spc="-1" strike="noStrike">
                <a:solidFill>
                  <a:srgbClr val="ff0000"/>
                </a:solidFill>
                <a:latin typeface="Courier New"/>
                <a:ea typeface="DejaVu Sans"/>
              </a:rPr>
              <a:t>&lt;?php</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if</a:t>
            </a:r>
            <a:r>
              <a:rPr b="1"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isset</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$_COOKIE</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"user"</a:t>
            </a:r>
            <a:r>
              <a:rPr b="1"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808080"/>
                </a:solidFill>
                <a:latin typeface="Courier New"/>
                <a:ea typeface="DejaVu Sans"/>
              </a:rPr>
              <a:t>"Welcome"</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0080"/>
                </a:solidFill>
                <a:latin typeface="Courier New"/>
                <a:ea typeface="DejaVu Sans"/>
              </a:rPr>
              <a:t>$_COOKIE</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"user"</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ff0000"/>
                </a:solidFill>
                <a:latin typeface="Courier New"/>
                <a:ea typeface="DejaVu Sans"/>
              </a:rPr>
              <a:t>?&gt;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&lt;/body&gt;</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&lt;/html&gt;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p:txBody>
      </p:sp>
      <p:sp>
        <p:nvSpPr>
          <p:cNvPr id="467" name="CustomShape 4"/>
          <p:cNvSpPr/>
          <p:nvPr/>
        </p:nvSpPr>
        <p:spPr>
          <a:xfrm>
            <a:off x="8227080" y="1405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Page1.php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Sessions </a:t>
            </a:r>
            <a:endParaRPr b="0" lang="en-US" sz="3600" spc="-1" strike="noStrike">
              <a:solidFill>
                <a:srgbClr val="ff0000"/>
              </a:solidFill>
              <a:latin typeface="Arial"/>
            </a:endParaRPr>
          </a:p>
        </p:txBody>
      </p:sp>
      <p:sp>
        <p:nvSpPr>
          <p:cNvPr id="469"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Les sessions sont un moyen de sauvegarder et de modifier des variables tout au cours de la visite d’un internaute sans qu’elles ne soient visibles dans l’URL et quelque soient leurs types (tableau, objet…). </a:t>
            </a:r>
            <a:endParaRPr b="0" lang="en-US" sz="2200" spc="-1" strike="noStrike">
              <a:solidFill>
                <a:srgbClr val="ff0000"/>
              </a:solidFill>
              <a:latin typeface="Arial"/>
            </a:endParaRPr>
          </a:p>
          <a:p>
            <a:pPr algn="just">
              <a:lnSpc>
                <a:spcPct val="90000"/>
              </a:lnSpc>
              <a:spcBef>
                <a:spcPts val="1001"/>
              </a:spcBef>
            </a:pPr>
            <a:endParaRPr b="0" lang="en-US" sz="22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Cette méthode permet de sécuriser un site, d’espionner le visiteur, de sauvegarder son panier (e-commerce), etc. </a:t>
            </a:r>
            <a:endParaRPr b="0" lang="en-US" sz="2200" spc="-1" strike="noStrike">
              <a:solidFill>
                <a:srgbClr val="ff0000"/>
              </a:solidFill>
              <a:latin typeface="Arial"/>
            </a:endParaRPr>
          </a:p>
          <a:p>
            <a:pPr algn="just">
              <a:lnSpc>
                <a:spcPct val="90000"/>
              </a:lnSpc>
              <a:spcBef>
                <a:spcPts val="1001"/>
              </a:spcBef>
            </a:pPr>
            <a:endParaRPr b="0" lang="en-US" sz="22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pPr>
            <a:r>
              <a:rPr b="0" lang="fr-FR" sz="2200" spc="-1" strike="noStrike">
                <a:solidFill>
                  <a:srgbClr val="000000"/>
                </a:solidFill>
                <a:latin typeface="Arial"/>
                <a:ea typeface="DejaVu Sans"/>
              </a:rPr>
              <a:t>Les informations de sessions sont conservées en local sur le serveur tandis qu’un identifiant de session est posté sous la forme d’un cookie chez le client (ou via l’URL si le client refuse les cookies).</a:t>
            </a:r>
            <a:endParaRPr b="0" lang="en-US" sz="2200" spc="-1" strike="noStrike">
              <a:solidFill>
                <a:srgbClr val="ff0000"/>
              </a:solidFill>
              <a:latin typeface="Arial"/>
            </a:endParaRPr>
          </a:p>
          <a:p>
            <a:pPr>
              <a:lnSpc>
                <a:spcPct val="90000"/>
              </a:lnSpc>
              <a:spcBef>
                <a:spcPts val="1001"/>
              </a:spcBef>
            </a:pP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Sessions </a:t>
            </a:r>
            <a:endParaRPr b="0" lang="en-US" sz="3600" spc="-1" strike="noStrike">
              <a:solidFill>
                <a:srgbClr val="ff0000"/>
              </a:solidFill>
              <a:latin typeface="Arial"/>
            </a:endParaRPr>
          </a:p>
        </p:txBody>
      </p:sp>
      <p:sp>
        <p:nvSpPr>
          <p:cNvPr id="471"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gn="just">
              <a:lnSpc>
                <a:spcPct val="90000"/>
              </a:lnSpc>
              <a:spcBef>
                <a:spcPts val="1001"/>
              </a:spcBef>
              <a:buClr>
                <a:srgbClr val="1f497d"/>
              </a:buClr>
              <a:buSzPct val="120000"/>
              <a:buFont typeface="Symbol"/>
              <a:buChar char="·"/>
            </a:pPr>
            <a:r>
              <a:rPr b="1" lang="fr-FR" sz="2200" spc="-1" strike="noStrike">
                <a:solidFill>
                  <a:srgbClr val="000000"/>
                </a:solidFill>
                <a:latin typeface="Arial"/>
                <a:ea typeface="DejaVu Sans"/>
              </a:rPr>
              <a:t>Fonction </a:t>
            </a:r>
            <a:r>
              <a:rPr b="1" lang="fr-FR" sz="2200" spc="-1" strike="noStrike">
                <a:solidFill>
                  <a:srgbClr val="c00000"/>
                </a:solidFill>
                <a:latin typeface="Arial"/>
                <a:ea typeface="DejaVu Sans"/>
              </a:rPr>
              <a:t>session_start ()</a:t>
            </a:r>
            <a:endParaRPr b="0" lang="en-US" sz="2200" spc="-1" strike="noStrike">
              <a:solidFill>
                <a:srgbClr val="ff0000"/>
              </a:solidFill>
              <a:latin typeface="Arial"/>
            </a:endParaRPr>
          </a:p>
          <a:p>
            <a:pPr algn="just">
              <a:lnSpc>
                <a:spcPct val="90000"/>
              </a:lnSpc>
              <a:spcBef>
                <a:spcPts val="1001"/>
              </a:spcBef>
              <a:tabLst>
                <a:tab algn="l" pos="0"/>
              </a:tabLst>
            </a:pPr>
            <a:endParaRPr b="0" lang="en-US" sz="22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0"/>
              </a:tabLst>
            </a:pPr>
            <a:r>
              <a:rPr b="0" lang="fr-FR" sz="2200" spc="-1" strike="noStrike">
                <a:solidFill>
                  <a:srgbClr val="000000"/>
                </a:solidFill>
                <a:latin typeface="Arial"/>
                <a:ea typeface="DejaVu Sans"/>
              </a:rPr>
              <a:t>Démarre une session ou restaure la précédente si l'utilisateur a envoyé un ID de session valide</a:t>
            </a:r>
            <a:endParaRPr b="0" lang="en-US" sz="22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0"/>
              </a:tabLst>
            </a:pPr>
            <a:r>
              <a:rPr b="0" lang="fr-FR" sz="2200" spc="-1" strike="noStrike">
                <a:solidFill>
                  <a:srgbClr val="000000"/>
                </a:solidFill>
                <a:latin typeface="Arial"/>
                <a:ea typeface="DejaVu Sans"/>
              </a:rPr>
              <a:t>Parce qu'il définit un cookie, nous l'appelons avant toute sortie</a:t>
            </a:r>
            <a:endParaRPr b="0" lang="en-US" sz="2200" spc="-1" strike="noStrike">
              <a:solidFill>
                <a:srgbClr val="ff0000"/>
              </a:solidFill>
              <a:latin typeface="Arial"/>
            </a:endParaRPr>
          </a:p>
          <a:p>
            <a:pPr algn="just">
              <a:lnSpc>
                <a:spcPct val="90000"/>
              </a:lnSpc>
              <a:spcBef>
                <a:spcPts val="1001"/>
              </a:spcBef>
              <a:tabLst>
                <a:tab algn="l" pos="0"/>
              </a:tabLst>
            </a:pPr>
            <a:endParaRPr b="0" lang="en-US" sz="22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0"/>
              </a:tabLst>
            </a:pPr>
            <a:r>
              <a:rPr b="1" lang="fr-FR" sz="2200" spc="-1" strike="noStrike">
                <a:solidFill>
                  <a:srgbClr val="000000"/>
                </a:solidFill>
                <a:latin typeface="Arial"/>
                <a:ea typeface="DejaVu Sans"/>
              </a:rPr>
              <a:t>Variable </a:t>
            </a:r>
            <a:r>
              <a:rPr b="1" lang="fr-FR" sz="2200" spc="-1" strike="noStrike">
                <a:solidFill>
                  <a:srgbClr val="c00000"/>
                </a:solidFill>
                <a:latin typeface="Arial"/>
                <a:ea typeface="DejaVu Sans"/>
              </a:rPr>
              <a:t>$ _SESSION</a:t>
            </a:r>
            <a:endParaRPr b="0" lang="en-US" sz="2200" spc="-1" strike="noStrike">
              <a:solidFill>
                <a:srgbClr val="ff0000"/>
              </a:solidFill>
              <a:latin typeface="Arial"/>
            </a:endParaRPr>
          </a:p>
          <a:p>
            <a:pPr algn="just">
              <a:lnSpc>
                <a:spcPct val="90000"/>
              </a:lnSpc>
              <a:spcBef>
                <a:spcPts val="1001"/>
              </a:spcBef>
              <a:tabLst>
                <a:tab algn="l" pos="0"/>
              </a:tabLst>
            </a:pPr>
            <a:endParaRPr b="0" lang="en-US" sz="22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0"/>
              </a:tabLst>
            </a:pPr>
            <a:r>
              <a:rPr b="0" lang="fr-FR" sz="2200" spc="-1" strike="noStrike">
                <a:solidFill>
                  <a:srgbClr val="000000"/>
                </a:solidFill>
                <a:latin typeface="Arial"/>
                <a:ea typeface="DejaVu Sans"/>
              </a:rPr>
              <a:t>Nous l'utilisons après avoir appelé session_start()</a:t>
            </a: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0"/>
              </a:tabLst>
            </a:pPr>
            <a:r>
              <a:rPr b="0" lang="fr-FR" sz="2200" spc="-1" strike="noStrike">
                <a:solidFill>
                  <a:srgbClr val="000000"/>
                </a:solidFill>
                <a:latin typeface="Arial"/>
                <a:ea typeface="DejaVu Sans"/>
              </a:rPr>
              <a:t>Les variables sont stockées et seront disponibles dans les demandes futures avec le même ID de session </a:t>
            </a: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Sessions </a:t>
            </a:r>
            <a:endParaRPr b="0" lang="en-US" sz="3600" spc="-1" strike="noStrike">
              <a:solidFill>
                <a:srgbClr val="ff0000"/>
              </a:solidFill>
              <a:latin typeface="Arial"/>
            </a:endParaRPr>
          </a:p>
        </p:txBody>
      </p:sp>
      <p:sp>
        <p:nvSpPr>
          <p:cNvPr id="473"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marL="228600" indent="-227880">
              <a:lnSpc>
                <a:spcPct val="90000"/>
              </a:lnSpc>
              <a:spcBef>
                <a:spcPts val="1001"/>
              </a:spcBef>
              <a:buClr>
                <a:srgbClr val="1f497d"/>
              </a:buClr>
              <a:buSzPct val="120000"/>
              <a:buFont typeface="Symbol"/>
              <a:buChar char="·"/>
            </a:pPr>
            <a:r>
              <a:rPr b="0" lang="fr-FR" sz="2400" spc="-1" strike="noStrike">
                <a:solidFill>
                  <a:srgbClr val="000000"/>
                </a:solidFill>
                <a:latin typeface="Arial"/>
                <a:ea typeface="DejaVu Sans"/>
              </a:rPr>
              <a:t>Quelques fonctions :</a:t>
            </a:r>
            <a:endParaRPr b="0" lang="en-US" sz="2400" spc="-1" strike="noStrike">
              <a:solidFill>
                <a:srgbClr val="ff0000"/>
              </a:solidFill>
              <a:latin typeface="Arial"/>
            </a:endParaRPr>
          </a:p>
          <a:p>
            <a:pPr lvl="1" marL="685800" indent="-227880">
              <a:lnSpc>
                <a:spcPct val="90000"/>
              </a:lnSpc>
              <a:spcBef>
                <a:spcPts val="499"/>
              </a:spcBef>
              <a:buClr>
                <a:srgbClr val="1f497d"/>
              </a:buClr>
              <a:buSzPct val="120000"/>
              <a:buFont typeface="Wingdings" charset="2"/>
              <a:buChar char=""/>
            </a:pPr>
            <a:r>
              <a:rPr b="1" lang="fr-FR" sz="2200" spc="-1" strike="noStrike">
                <a:solidFill>
                  <a:srgbClr val="000000"/>
                </a:solidFill>
                <a:latin typeface="Arial"/>
                <a:ea typeface="DejaVu Sans"/>
              </a:rPr>
              <a:t>session_start()</a:t>
            </a:r>
            <a:r>
              <a:rPr b="0" lang="fr-FR" sz="2200" spc="-1" strike="noStrike">
                <a:solidFill>
                  <a:srgbClr val="000000"/>
                </a:solidFill>
                <a:latin typeface="Arial"/>
                <a:ea typeface="DejaVu Sans"/>
              </a:rPr>
              <a:t> : démarre une session</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lvl="1" marL="685800" indent="-227880">
              <a:lnSpc>
                <a:spcPct val="90000"/>
              </a:lnSpc>
              <a:spcBef>
                <a:spcPts val="499"/>
              </a:spcBef>
              <a:buClr>
                <a:srgbClr val="1f497d"/>
              </a:buClr>
              <a:buSzPct val="120000"/>
              <a:buFont typeface="Wingdings" charset="2"/>
              <a:buChar char=""/>
            </a:pPr>
            <a:r>
              <a:rPr b="1" lang="fr-FR" sz="2200" spc="-1" strike="noStrike">
                <a:solidFill>
                  <a:srgbClr val="000000"/>
                </a:solidFill>
                <a:latin typeface="Arial"/>
                <a:ea typeface="DejaVu Sans"/>
              </a:rPr>
              <a:t>session_destroy()</a:t>
            </a:r>
            <a:r>
              <a:rPr b="0" lang="fr-FR" sz="2200" spc="-1" strike="noStrike">
                <a:solidFill>
                  <a:srgbClr val="000000"/>
                </a:solidFill>
                <a:latin typeface="Arial"/>
                <a:ea typeface="DejaVu Sans"/>
              </a:rPr>
              <a:t> : détruit les données de session et ferme la session, Cette fonction ne détruit pas les variables globales associées à la session, de même, elle ne détruit pas le cookie de session.</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lvl="1" marL="685800" indent="-227880">
              <a:lnSpc>
                <a:spcPct val="90000"/>
              </a:lnSpc>
              <a:spcBef>
                <a:spcPts val="499"/>
              </a:spcBef>
              <a:buClr>
                <a:srgbClr val="1f497d"/>
              </a:buClr>
              <a:buSzPct val="120000"/>
              <a:buFont typeface="Wingdings" charset="2"/>
              <a:buChar char=""/>
            </a:pPr>
            <a:r>
              <a:rPr b="1" lang="fr-FR" sz="2200" spc="-1" strike="noStrike">
                <a:solidFill>
                  <a:srgbClr val="000000"/>
                </a:solidFill>
                <a:latin typeface="Arial"/>
                <a:ea typeface="DejaVu Sans"/>
              </a:rPr>
              <a:t>session_unset() : </a:t>
            </a:r>
            <a:r>
              <a:rPr b="0" lang="fr-FR" sz="2200" spc="-1" strike="noStrike">
                <a:solidFill>
                  <a:srgbClr val="000000"/>
                </a:solidFill>
                <a:latin typeface="Arial"/>
                <a:ea typeface="DejaVu Sans"/>
              </a:rPr>
              <a:t>détruit toutes les variables de la session courante</a:t>
            </a:r>
            <a:endParaRPr b="0" lang="en-US" sz="2200" spc="-1" strike="noStrike">
              <a:solidFill>
                <a:srgbClr val="ff0000"/>
              </a:solidFill>
              <a:latin typeface="Arial"/>
            </a:endParaRPr>
          </a:p>
          <a:p>
            <a:pPr>
              <a:lnSpc>
                <a:spcPct val="100000"/>
              </a:lnSpc>
            </a:pPr>
            <a:endParaRPr b="0" lang="en-US" sz="2200" spc="-1" strike="noStrike">
              <a:solidFill>
                <a:srgbClr val="ff0000"/>
              </a:solidFill>
              <a:latin typeface="Arial"/>
            </a:endParaRPr>
          </a:p>
          <a:p>
            <a:pPr lvl="1" marL="685800" indent="-227880">
              <a:lnSpc>
                <a:spcPct val="90000"/>
              </a:lnSpc>
              <a:spcBef>
                <a:spcPts val="499"/>
              </a:spcBef>
              <a:buClr>
                <a:srgbClr val="1f497d"/>
              </a:buClr>
              <a:buSzPct val="120000"/>
              <a:buFont typeface="Wingdings" charset="2"/>
              <a:buChar char=""/>
            </a:pPr>
            <a:r>
              <a:rPr b="1" lang="fr-FR" sz="2200" spc="-1" strike="noStrike">
                <a:solidFill>
                  <a:srgbClr val="000000"/>
                </a:solidFill>
                <a:latin typeface="Arial"/>
                <a:ea typeface="DejaVu Sans"/>
              </a:rPr>
              <a:t>session_id():  </a:t>
            </a:r>
            <a:r>
              <a:rPr b="0" lang="fr-FR" sz="2200" spc="-1" strike="noStrike">
                <a:solidFill>
                  <a:srgbClr val="000000"/>
                </a:solidFill>
                <a:latin typeface="Arial"/>
                <a:ea typeface="DejaVu Sans"/>
              </a:rPr>
              <a:t>récupérer ou définir l'identifiant de session pour la session courante. </a:t>
            </a:r>
            <a:endParaRPr b="0" lang="en-US" sz="2200" spc="-1" strike="noStrike">
              <a:solidFill>
                <a:srgbClr val="ff0000"/>
              </a:solidFill>
              <a:latin typeface="Arial"/>
            </a:endParaRPr>
          </a:p>
          <a:p>
            <a:pPr marL="457200">
              <a:lnSpc>
                <a:spcPct val="90000"/>
              </a:lnSpc>
              <a:spcBef>
                <a:spcPts val="499"/>
              </a:spcBef>
              <a:tabLst>
                <a:tab algn="l" pos="0"/>
              </a:tabLst>
            </a:pPr>
            <a:endParaRPr b="0" lang="en-US" sz="2200" spc="-1" strike="noStrike">
              <a:solidFill>
                <a:srgbClr val="ff0000"/>
              </a:solidFill>
              <a:latin typeface="Arial"/>
            </a:endParaRPr>
          </a:p>
          <a:p>
            <a:pPr lvl="1" marL="6858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200" spc="-1" strike="noStrike">
                <a:solidFill>
                  <a:srgbClr val="000000"/>
                </a:solidFill>
                <a:latin typeface="Arial"/>
                <a:ea typeface="DejaVu Sans"/>
              </a:rPr>
              <a:t>session_status(): </a:t>
            </a:r>
            <a:r>
              <a:rPr b="0" lang="fr-FR" sz="2200" spc="-1" strike="noStrike">
                <a:solidFill>
                  <a:srgbClr val="000000"/>
                </a:solidFill>
                <a:latin typeface="Arial"/>
                <a:ea typeface="DejaVu Sans"/>
              </a:rPr>
              <a:t>connaitre l'état de la session courante, retour </a:t>
            </a:r>
            <a:endParaRPr b="0" lang="en-US" sz="2200" spc="-1" strike="noStrike">
              <a:solidFill>
                <a:srgbClr val="ff0000"/>
              </a:solidFill>
              <a:latin typeface="Arial"/>
            </a:endParaRPr>
          </a:p>
          <a:p>
            <a:pPr lvl="2" marL="11430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1600" spc="-1" strike="noStrike">
                <a:solidFill>
                  <a:srgbClr val="000000"/>
                </a:solidFill>
                <a:latin typeface="Arial"/>
                <a:ea typeface="DejaVu Sans"/>
              </a:rPr>
              <a:t>    </a:t>
            </a:r>
            <a:r>
              <a:rPr b="0" lang="fr-FR" sz="1600" spc="-1" strike="noStrike">
                <a:solidFill>
                  <a:srgbClr val="000000"/>
                </a:solidFill>
                <a:latin typeface="Arial"/>
                <a:ea typeface="DejaVu Sans"/>
              </a:rPr>
              <a:t>PHP_SESSION_DISABLED si les sessions sont désactivées.</a:t>
            </a:r>
            <a:endParaRPr b="0" lang="en-US" sz="1600" spc="-1" strike="noStrike">
              <a:solidFill>
                <a:srgbClr val="ff0000"/>
              </a:solidFill>
              <a:latin typeface="Arial"/>
            </a:endParaRPr>
          </a:p>
          <a:p>
            <a:pPr lvl="2" marL="11430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1600" spc="-1" strike="noStrike">
                <a:solidFill>
                  <a:srgbClr val="000000"/>
                </a:solidFill>
                <a:latin typeface="Arial"/>
                <a:ea typeface="DejaVu Sans"/>
              </a:rPr>
              <a:t>    </a:t>
            </a:r>
            <a:r>
              <a:rPr b="0" lang="fr-FR" sz="1600" spc="-1" strike="noStrike">
                <a:solidFill>
                  <a:srgbClr val="000000"/>
                </a:solidFill>
                <a:latin typeface="Arial"/>
                <a:ea typeface="DejaVu Sans"/>
              </a:rPr>
              <a:t>PHP_SESSION_NONE si les sessions sont activées, mais qu'aucune n'existe.</a:t>
            </a:r>
            <a:endParaRPr b="0" lang="en-US" sz="1600" spc="-1" strike="noStrike">
              <a:solidFill>
                <a:srgbClr val="ff0000"/>
              </a:solidFill>
              <a:latin typeface="Arial"/>
            </a:endParaRPr>
          </a:p>
          <a:p>
            <a:pPr lvl="2" marL="1143000" indent="-227880" algn="just">
              <a:lnSpc>
                <a:spcPct val="90000"/>
              </a:lnSpc>
              <a:spcBef>
                <a:spcPts val="499"/>
              </a:spcBef>
              <a:buClr>
                <a:srgbClr val="1f497d"/>
              </a:buClr>
              <a:buSzPct val="120000"/>
              <a:buFont typeface="Wingdings" charset="2"/>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1600" spc="-1" strike="noStrike">
                <a:solidFill>
                  <a:srgbClr val="000000"/>
                </a:solidFill>
                <a:latin typeface="Arial"/>
                <a:ea typeface="DejaVu Sans"/>
              </a:rPr>
              <a:t>    </a:t>
            </a:r>
            <a:r>
              <a:rPr b="0" lang="fr-FR" sz="1600" spc="-1" strike="noStrike">
                <a:solidFill>
                  <a:srgbClr val="000000"/>
                </a:solidFill>
                <a:latin typeface="Arial"/>
                <a:ea typeface="DejaVu Sans"/>
              </a:rPr>
              <a:t>PHP_SESSION_ACTIVE si les sessions sont activées, et qu'une existe.</a:t>
            </a:r>
            <a:endParaRPr b="0" lang="en-US" sz="1600" spc="-1" strike="noStrike">
              <a:solidFill>
                <a:srgbClr val="ff0000"/>
              </a:solidFill>
              <a:latin typeface="Arial"/>
            </a:endParaRPr>
          </a:p>
          <a:p>
            <a:pPr>
              <a:lnSpc>
                <a:spcPct val="100000"/>
              </a:lnSpc>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nSpc>
                <a:spcPct val="100000"/>
              </a:lnSpc>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1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Sessions </a:t>
            </a:r>
            <a:endParaRPr b="0" lang="en-US" sz="3600" spc="-1" strike="noStrike">
              <a:solidFill>
                <a:srgbClr val="ff0000"/>
              </a:solidFill>
              <a:latin typeface="Arial"/>
            </a:endParaRPr>
          </a:p>
        </p:txBody>
      </p:sp>
      <p:sp>
        <p:nvSpPr>
          <p:cNvPr id="475"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fontScale="84000"/>
          </a:bodyPr>
          <a:p>
            <a:pPr marL="228600" indent="-227880">
              <a:lnSpc>
                <a:spcPct val="90000"/>
              </a:lnSpc>
              <a:spcBef>
                <a:spcPts val="1001"/>
              </a:spcBef>
              <a:buClr>
                <a:srgbClr val="1f497d"/>
              </a:buClr>
              <a:buFont typeface="Symbol"/>
              <a:buChar char="·"/>
            </a:pPr>
            <a:r>
              <a:rPr b="0" lang="fr-FR" sz="2400" spc="-1" strike="noStrike">
                <a:solidFill>
                  <a:srgbClr val="000000"/>
                </a:solidFill>
                <a:latin typeface="Arial"/>
                <a:ea typeface="DejaVu Sans"/>
              </a:rPr>
              <a:t>Sauvegarder des variables de type objet dans une session est la méthode de sécurisation maximum des données : elles n’apparaîtront pas dans l’URL et ne pourront pas être forcées par un passage manuel d’arguments au script dans la barre d’adresse du navigateur.</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400" spc="-1" strike="noStrike">
                <a:solidFill>
                  <a:srgbClr val="000000"/>
                </a:solidFill>
                <a:latin typeface="Arial"/>
                <a:ea typeface="DejaVu Sans"/>
              </a:rPr>
              <a:t>Les données de session étant sauvegardées sur le serveur, l’accès aux pages n’est pas ralenti même si des données volumineuses sont stockées.</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400" spc="-1" strike="noStrike">
                <a:solidFill>
                  <a:srgbClr val="000000"/>
                </a:solidFill>
                <a:latin typeface="Arial"/>
                <a:ea typeface="DejaVu Sans"/>
              </a:rPr>
              <a:t>Une session est automatiquement fermée si aucune requête n’a été envoyée au serveur par le client durant un certain temps (2 heures par défaut dans les fichiers de configuration Apache).</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pPr>
            <a:r>
              <a:rPr b="0" lang="fr-FR" sz="2400" spc="-1" strike="noStrike">
                <a:solidFill>
                  <a:srgbClr val="000000"/>
                </a:solidFill>
                <a:latin typeface="Arial"/>
                <a:ea typeface="DejaVu Sans"/>
              </a:rPr>
              <a:t>Une session est un moyen simple de suivre un internaute de page en page (sans qu’il s‘en rende compte). On peut ainsi sauvegarder son parcours, établir son profil et établir des statistiques précises sur la fréquentation du site, la visibilité de certaines pages, l’efficacité du système de navigation…</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Intégration d’un script PHP dans une page</a:t>
            </a:r>
            <a:endParaRPr b="0" lang="en-US" sz="3600" spc="-1" strike="noStrike">
              <a:solidFill>
                <a:srgbClr val="ff0000"/>
              </a:solidFill>
              <a:latin typeface="Arial"/>
            </a:endParaRPr>
          </a:p>
        </p:txBody>
      </p:sp>
      <p:sp>
        <p:nvSpPr>
          <p:cNvPr id="173" name="CustomShape 2"/>
          <p:cNvSpPr/>
          <p:nvPr/>
        </p:nvSpPr>
        <p:spPr>
          <a:xfrm>
            <a:off x="504000" y="1152000"/>
            <a:ext cx="9070920" cy="5663160"/>
          </a:xfrm>
          <a:prstGeom prst="rect">
            <a:avLst/>
          </a:prstGeom>
          <a:noFill/>
          <a:ln>
            <a:noFill/>
          </a:ln>
        </p:spPr>
        <p:style>
          <a:lnRef idx="0"/>
          <a:fillRef idx="0"/>
          <a:effectRef idx="0"/>
          <a:fontRef idx="minor"/>
        </p:style>
        <p:txBody>
          <a:bodyPr lIns="0" rIns="0" tIns="0" bIns="0">
            <a:no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Les pages web sont au format html.</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 </a:t>
            </a:r>
            <a:r>
              <a:rPr b="0" lang="fr-FR" sz="2800" spc="-1" strike="noStrike">
                <a:solidFill>
                  <a:srgbClr val="000000"/>
                </a:solidFill>
                <a:latin typeface="Arial"/>
                <a:ea typeface="DejaVu Sans"/>
              </a:rPr>
              <a:t>Les pages web dynamiques générées avec PHP sont au format php et doit enregistrer avec l'extension .php </a:t>
            </a:r>
            <a:endParaRPr b="0" lang="en-US" sz="2800" spc="-1" strike="noStrike">
              <a:solidFill>
                <a:srgbClr val="ff0000"/>
              </a:solidFill>
              <a:latin typeface="Arial"/>
            </a:endParaRPr>
          </a:p>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Le code source php est directement insérer dans le fichier html grâce au conteneur de la norme XML : </a:t>
            </a:r>
            <a:endParaRPr b="0" lang="en-US" sz="2800" spc="-1" strike="noStrike">
              <a:solidFill>
                <a:srgbClr val="ff0000"/>
              </a:solidFill>
              <a:latin typeface="Arial"/>
            </a:endParaRPr>
          </a:p>
          <a:p>
            <a:pPr marL="228600" indent="-227880" algn="ctr">
              <a:lnSpc>
                <a:spcPct val="90000"/>
              </a:lnSpc>
              <a:spcBef>
                <a:spcPts val="1001"/>
              </a:spcBef>
              <a:buClr>
                <a:srgbClr val="000000"/>
              </a:buClr>
              <a:buFont typeface="Aria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 </a:t>
            </a:r>
            <a:r>
              <a:rPr b="1" lang="fr-FR" sz="2800" spc="-1" strike="noStrike">
                <a:solidFill>
                  <a:srgbClr val="000000"/>
                </a:solidFill>
                <a:latin typeface="Arial"/>
                <a:ea typeface="DejaVu Sans"/>
              </a:rPr>
              <a:t>&lt;?php … ?&gt;</a:t>
            </a:r>
            <a:endParaRPr b="0" lang="en-US" sz="2800" spc="-1" strike="noStrike">
              <a:solidFill>
                <a:srgbClr val="ff0000"/>
              </a:solidFill>
              <a:latin typeface="Arial"/>
            </a:endParaRPr>
          </a:p>
          <a:p>
            <a:pPr>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a:p>
            <a:pPr>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800" spc="-1" strike="noStrike">
              <a:solidFill>
                <a:srgbClr val="ff0000"/>
              </a:solidFill>
              <a:latin typeface="Arial"/>
            </a:endParaRPr>
          </a:p>
        </p:txBody>
      </p:sp>
      <p:sp>
        <p:nvSpPr>
          <p:cNvPr id="174" name="CustomShape 3"/>
          <p:cNvSpPr/>
          <p:nvPr/>
        </p:nvSpPr>
        <p:spPr>
          <a:xfrm>
            <a:off x="504000" y="4554720"/>
            <a:ext cx="9331560" cy="1753560"/>
          </a:xfrm>
          <a:prstGeom prst="rect">
            <a:avLst/>
          </a:prstGeom>
          <a:noFill/>
          <a:ln>
            <a:noFill/>
          </a:ln>
        </p:spPr>
        <p:style>
          <a:lnRef idx="0"/>
          <a:fillRef idx="0"/>
          <a:effectRef idx="0"/>
          <a:fontRef idx="minor"/>
        </p:style>
        <p:txBody>
          <a:bodyPr lIns="90000" rIns="90000" tIns="45000" bIns="45000">
            <a:spAutoFit/>
          </a:bodyPr>
          <a:p>
            <a:pPr marL="228600" indent="-227880" algn="just">
              <a:lnSpc>
                <a:spcPct val="90000"/>
              </a:lnSpc>
              <a:spcBef>
                <a:spcPts val="1001"/>
              </a:spcBef>
              <a:buClr>
                <a:srgbClr val="1f497d"/>
              </a:buClr>
              <a:buSzPct val="120000"/>
              <a:buFont typeface="Symbol"/>
              <a:buChar char="·"/>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0" lang="fr-FR" sz="2800" spc="-1" strike="noStrike">
                <a:solidFill>
                  <a:srgbClr val="000000"/>
                </a:solidFill>
                <a:latin typeface="Arial"/>
                <a:ea typeface="DejaVu Sans"/>
              </a:rPr>
              <a:t>Autres syntaxes d’intégration :</a:t>
            </a:r>
            <a:endParaRPr b="0" lang="en-US" sz="2800" spc="-1" strike="noStrike">
              <a:solidFill>
                <a:srgbClr val="ff0000"/>
              </a:solidFill>
              <a:latin typeface="Arial"/>
            </a:endParaRPr>
          </a:p>
          <a:p>
            <a:pPr lvl="1" marL="457200" indent="-215640">
              <a:lnSpc>
                <a:spcPct val="100000"/>
              </a:lnSpc>
              <a:spcBef>
                <a:spcPts val="479"/>
              </a:spcBef>
              <a:buSzPct val="100000"/>
              <a:buBlip>
                <a:blip r:embed="rId1"/>
              </a:buBlip>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 </a:t>
            </a:r>
            <a:r>
              <a:rPr b="1" lang="fr-FR" sz="2400" spc="-1" strike="noStrike">
                <a:solidFill>
                  <a:srgbClr val="000000"/>
                </a:solidFill>
                <a:latin typeface="Arial"/>
                <a:ea typeface="DejaVu Sans"/>
              </a:rPr>
              <a:t>&lt;? … ?&gt;</a:t>
            </a:r>
            <a:endParaRPr b="0" lang="en-US" sz="2400" spc="-1" strike="noStrike">
              <a:solidFill>
                <a:srgbClr val="ff0000"/>
              </a:solidFill>
              <a:latin typeface="Arial"/>
            </a:endParaRPr>
          </a:p>
          <a:p>
            <a:pPr lvl="1" marL="457200" indent="-215640">
              <a:lnSpc>
                <a:spcPct val="100000"/>
              </a:lnSpc>
              <a:spcBef>
                <a:spcPts val="479"/>
              </a:spcBef>
              <a:buSzPct val="100000"/>
              <a:buBlip>
                <a:blip r:embed="rId2"/>
              </a:buBlip>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 </a:t>
            </a:r>
            <a:r>
              <a:rPr b="1" lang="fr-FR" sz="2400" spc="-1" strike="noStrike">
                <a:solidFill>
                  <a:srgbClr val="000000"/>
                </a:solidFill>
                <a:latin typeface="Arial"/>
                <a:ea typeface="DejaVu Sans"/>
              </a:rPr>
              <a:t>&lt;script language=‘’php’’&gt; … &lt;/script&gt;</a:t>
            </a:r>
            <a:endParaRPr b="0" lang="en-US" sz="2400" spc="-1" strike="noStrike">
              <a:solidFill>
                <a:srgbClr val="ff0000"/>
              </a:solidFill>
              <a:latin typeface="Arial"/>
            </a:endParaRPr>
          </a:p>
          <a:p>
            <a:pPr lvl="1" marL="457200" indent="-215640">
              <a:lnSpc>
                <a:spcPct val="100000"/>
              </a:lnSpc>
              <a:spcBef>
                <a:spcPts val="479"/>
              </a:spcBef>
              <a:buSzPct val="100000"/>
              <a:buBlip>
                <a:blip r:embed="rId3"/>
              </a:buBlip>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r>
              <a:rPr b="1" lang="fr-FR" sz="2400" spc="-1" strike="noStrike">
                <a:solidFill>
                  <a:srgbClr val="000000"/>
                </a:solidFill>
                <a:latin typeface="Arial"/>
                <a:ea typeface="DejaVu Sans"/>
              </a:rPr>
              <a:t> </a:t>
            </a:r>
            <a:r>
              <a:rPr b="1" lang="fr-FR" sz="2400" spc="-1" strike="noStrike">
                <a:solidFill>
                  <a:srgbClr val="000000"/>
                </a:solidFill>
                <a:latin typeface="Arial"/>
                <a:ea typeface="DejaVu Sans"/>
              </a:rPr>
              <a:t>&lt;% … %&gt;</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Sessions </a:t>
            </a:r>
            <a:endParaRPr b="0" lang="en-US" sz="3600" spc="-1" strike="noStrike">
              <a:solidFill>
                <a:srgbClr val="ff0000"/>
              </a:solidFill>
              <a:latin typeface="Arial"/>
            </a:endParaRPr>
          </a:p>
        </p:txBody>
      </p:sp>
      <p:graphicFrame>
        <p:nvGraphicFramePr>
          <p:cNvPr id="477" name="Table 2"/>
          <p:cNvGraphicFramePr/>
          <p:nvPr/>
        </p:nvGraphicFramePr>
        <p:xfrm>
          <a:off x="395640" y="971640"/>
          <a:ext cx="9659160" cy="7963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Exemple </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r h="356400">
                <a:tc>
                  <a:tcPr marL="100440" marR="100440">
                    <a:lnL w="12240">
                      <a:solidFill>
                        <a:srgbClr val="ffffff"/>
                      </a:solidFill>
                    </a:lnL>
                    <a:lnR w="12240">
                      <a:solidFill>
                        <a:srgbClr val="ffffff"/>
                      </a:solidFill>
                    </a:lnR>
                    <a:lnT w="12240">
                      <a:solidFill>
                        <a:srgbClr val="ffffff"/>
                      </a:solidFill>
                    </a:lnT>
                    <a:lnB w="12240">
                      <a:solidFill>
                        <a:srgbClr val="ffffff"/>
                      </a:solidFill>
                    </a:lnB>
                    <a:solidFill>
                      <a:srgbClr val="ffffff"/>
                    </a:solidFill>
                  </a:tcPr>
                </a:tc>
              </a:tr>
            </a:tbl>
          </a:graphicData>
        </a:graphic>
      </p:graphicFrame>
      <p:sp>
        <p:nvSpPr>
          <p:cNvPr id="478" name="CustomShape 3"/>
          <p:cNvSpPr/>
          <p:nvPr/>
        </p:nvSpPr>
        <p:spPr>
          <a:xfrm>
            <a:off x="395640" y="1386720"/>
            <a:ext cx="9658800" cy="228456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1800" spc="-1" strike="noStrike">
                <a:solidFill>
                  <a:srgbClr val="ff0000"/>
                </a:solidFill>
                <a:latin typeface="Courier New"/>
                <a:ea typeface="DejaVu Sans"/>
              </a:rPr>
              <a:t>&lt;?php</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session_start</a:t>
            </a:r>
            <a:r>
              <a:rPr b="1"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if</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isset</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000080"/>
                </a:solidFill>
                <a:latin typeface="Courier New"/>
                <a:ea typeface="DejaVu Sans"/>
              </a:rPr>
              <a:t>$_SESSION</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"pageviews"</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ff0000"/>
                </a:solidFill>
                <a:latin typeface="Courier New"/>
                <a:ea typeface="DejaVu Sans"/>
              </a:rPr>
              <a:t>?&gt;</a:t>
            </a:r>
            <a:r>
              <a:rPr b="1" lang="fr-FR" sz="1800" spc="-1" strike="noStrike">
                <a:solidFill>
                  <a:srgbClr val="0000ff"/>
                </a:solidFill>
                <a:latin typeface="Courier New"/>
                <a:ea typeface="DejaVu Sans"/>
              </a:rPr>
              <a:t>&lt;p&gt;</a:t>
            </a:r>
            <a:r>
              <a:rPr b="1" lang="fr-FR" sz="1800" spc="-1" strike="noStrike">
                <a:solidFill>
                  <a:srgbClr val="000000"/>
                </a:solidFill>
                <a:latin typeface="Courier New"/>
                <a:ea typeface="DejaVu Sans"/>
              </a:rPr>
              <a:t>Vous avez vu la page </a:t>
            </a:r>
            <a:r>
              <a:rPr b="1" lang="fr-FR" sz="1800" spc="-1" strike="noStrike">
                <a:solidFill>
                  <a:srgbClr val="ff0000"/>
                </a:solidFill>
                <a:latin typeface="Courier New"/>
                <a:ea typeface="DejaVu Sans"/>
              </a:rPr>
              <a:t>&lt;?php</a:t>
            </a:r>
            <a:r>
              <a:rPr b="1"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echo</a:t>
            </a:r>
            <a:r>
              <a:rPr b="1" lang="fr-FR" sz="1800" spc="-1" strike="noStrike">
                <a:solidFill>
                  <a:srgbClr val="000000"/>
                </a:solidFill>
                <a:latin typeface="Courier New"/>
                <a:ea typeface="DejaVu Sans"/>
              </a:rPr>
              <a:t> </a:t>
            </a:r>
            <a:r>
              <a:rPr b="1" lang="fr-FR" sz="1800" spc="-1" strike="noStrike">
                <a:solidFill>
                  <a:srgbClr val="000080"/>
                </a:solidFill>
                <a:latin typeface="Courier New"/>
                <a:ea typeface="DejaVu Sans"/>
              </a:rPr>
              <a:t>$_SESSION</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8080"/>
                </a:solidFill>
                <a:latin typeface="Courier New"/>
                <a:ea typeface="DejaVu Sans"/>
              </a:rPr>
              <a:t>"pageviews"</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ff0000"/>
                </a:solidFill>
                <a:latin typeface="Courier New"/>
                <a:ea typeface="DejaVu Sans"/>
              </a:rPr>
              <a:t>?&gt;</a:t>
            </a:r>
            <a:r>
              <a:rPr b="1" lang="fr-FR" sz="1800" spc="-1" strike="noStrike">
                <a:solidFill>
                  <a:srgbClr val="000000"/>
                </a:solidFill>
                <a:latin typeface="Courier New"/>
                <a:ea typeface="DejaVu Sans"/>
              </a:rPr>
              <a:t> fois </a:t>
            </a:r>
            <a:r>
              <a:rPr b="1" lang="fr-FR" sz="1800" spc="-1" strike="noStrike">
                <a:solidFill>
                  <a:srgbClr val="0000ff"/>
                </a:solidFill>
                <a:latin typeface="Courier New"/>
                <a:ea typeface="DejaVu Sans"/>
              </a:rPr>
              <a:t>&lt;/p&gt;</a:t>
            </a:r>
            <a:endParaRPr b="0" lang="en-US" sz="1800" spc="-1" strike="noStrike">
              <a:solidFill>
                <a:srgbClr val="ff0000"/>
              </a:solidFill>
              <a:latin typeface="Arial"/>
            </a:endParaRPr>
          </a:p>
          <a:p>
            <a:pPr>
              <a:lnSpc>
                <a:spcPct val="100000"/>
              </a:lnSpc>
            </a:pPr>
            <a:endParaRPr b="0" lang="en-US" sz="1800" spc="-1" strike="noStrike">
              <a:solidFill>
                <a:srgbClr val="ff0000"/>
              </a:solidFill>
              <a:latin typeface="Arial"/>
            </a:endParaRPr>
          </a:p>
          <a:p>
            <a:pPr>
              <a:lnSpc>
                <a:spcPct val="100000"/>
              </a:lnSpc>
            </a:pPr>
            <a:r>
              <a:rPr b="1" lang="fr-FR" sz="1800" spc="-1" strike="noStrike">
                <a:solidFill>
                  <a:srgbClr val="ff0000"/>
                </a:solidFill>
                <a:latin typeface="Courier New"/>
                <a:ea typeface="DejaVu Sans"/>
              </a:rPr>
              <a:t>&lt;?php</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$_SESSION</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"pageviews"</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else</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000080"/>
                </a:solidFill>
                <a:latin typeface="Courier New"/>
                <a:ea typeface="DejaVu Sans"/>
              </a:rPr>
              <a:t>$_SESSION</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"pageviews"</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ff8000"/>
                </a:solidFill>
                <a:latin typeface="Courier New"/>
                <a:ea typeface="DejaVu Sans"/>
              </a:rPr>
              <a:t>1</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ff0000"/>
                </a:solidFill>
                <a:latin typeface="Courier New"/>
                <a:ea typeface="DejaVu Sans"/>
              </a:rPr>
              <a:t>?&gt;</a:t>
            </a:r>
            <a:endParaRPr b="0" lang="en-US" sz="1800" spc="-1" strike="noStrike">
              <a:solidFill>
                <a:srgbClr val="ff0000"/>
              </a:solidFill>
              <a:latin typeface="Arial"/>
            </a:endParaRPr>
          </a:p>
        </p:txBody>
      </p:sp>
      <p:sp>
        <p:nvSpPr>
          <p:cNvPr id="479" name="CustomShape 4"/>
          <p:cNvSpPr/>
          <p:nvPr/>
        </p:nvSpPr>
        <p:spPr>
          <a:xfrm>
            <a:off x="8227080" y="140508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Page1.php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Arrêt prématuré </a:t>
            </a:r>
            <a:endParaRPr b="0" lang="en-US" sz="3600" spc="-1" strike="noStrike">
              <a:solidFill>
                <a:srgbClr val="ff0000"/>
              </a:solidFill>
              <a:latin typeface="Arial"/>
            </a:endParaRPr>
          </a:p>
        </p:txBody>
      </p:sp>
      <p:sp>
        <p:nvSpPr>
          <p:cNvPr id="481"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fontScale="79000"/>
          </a:bodyPr>
          <a:p>
            <a:pPr marL="228600" indent="-227880">
              <a:lnSpc>
                <a:spcPct val="90000"/>
              </a:lnSpc>
              <a:spcBef>
                <a:spcPts val="1001"/>
              </a:spcBef>
              <a:buClr>
                <a:srgbClr val="000000"/>
              </a:buClr>
              <a:buFont typeface="Arial"/>
              <a:buChar char="•"/>
            </a:pPr>
            <a:r>
              <a:rPr b="0" lang="fr-FR" sz="2400" spc="-1" strike="noStrike">
                <a:solidFill>
                  <a:srgbClr val="000000"/>
                </a:solidFill>
                <a:latin typeface="Arial"/>
                <a:ea typeface="DejaVu Sans"/>
              </a:rPr>
              <a:t>Pour stopper prématurément un script, il existe deux fonctions.</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400" spc="-1" strike="noStrike">
                <a:solidFill>
                  <a:srgbClr val="c0504d"/>
                </a:solidFill>
                <a:latin typeface="Arial"/>
                <a:ea typeface="DejaVu Sans"/>
              </a:rPr>
              <a:t>die</a:t>
            </a:r>
            <a:r>
              <a:rPr b="0" lang="fr-FR" sz="2400" spc="-1" strike="noStrike">
                <a:solidFill>
                  <a:srgbClr val="000000"/>
                </a:solidFill>
                <a:latin typeface="Arial"/>
                <a:ea typeface="DejaVu Sans"/>
              </a:rPr>
              <a:t> arrête un script et affiche un message d’erreur dans le navigateur.</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0" i="1" lang="fr-FR" sz="2400" spc="-1" strike="noStrike">
                <a:solidFill>
                  <a:srgbClr val="000000"/>
                </a:solidFill>
                <a:latin typeface="Arial"/>
                <a:ea typeface="DejaVu Sans"/>
              </a:rPr>
              <a:t>Exemple :</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1" lang="fr-FR" sz="2400" spc="-1" strike="noStrike">
                <a:solidFill>
                  <a:srgbClr val="000000"/>
                </a:solidFill>
                <a:latin typeface="Arial"/>
                <a:ea typeface="DejaVu Sans"/>
              </a:rPr>
              <a:t>if(mysql_query($requette) == false)</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1" lang="fr-FR" sz="2400" spc="-1" strike="noStrike">
                <a:solidFill>
                  <a:srgbClr val="000000"/>
                </a:solidFill>
                <a:latin typeface="Arial"/>
                <a:ea typeface="DejaVu Sans"/>
              </a:rPr>
              <a:t>	</a:t>
            </a:r>
            <a:r>
              <a:rPr b="1" lang="fr-FR" sz="2400" spc="-1" strike="noStrike">
                <a:solidFill>
                  <a:srgbClr val="c0504d"/>
                </a:solidFill>
                <a:latin typeface="Arial"/>
                <a:ea typeface="DejaVu Sans"/>
              </a:rPr>
              <a:t>die</a:t>
            </a:r>
            <a:r>
              <a:rPr b="1" lang="fr-FR" sz="2400" spc="-1" strike="noStrike">
                <a:solidFill>
                  <a:srgbClr val="000000"/>
                </a:solidFill>
                <a:latin typeface="Arial"/>
                <a:ea typeface="DejaVu Sans"/>
              </a:rPr>
              <a:t>(‘’Erreur de base de données à la requête : &lt;br /&gt;$requet’’);</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marL="228600" indent="-227880">
              <a:lnSpc>
                <a:spcPct val="90000"/>
              </a:lnSpc>
              <a:spcBef>
                <a:spcPts val="1001"/>
              </a:spcBef>
              <a:buClr>
                <a:srgbClr val="c0504d"/>
              </a:buClr>
              <a:buFont typeface="Arial"/>
              <a:buChar char="•"/>
            </a:pPr>
            <a:r>
              <a:rPr b="1" lang="fr-FR" sz="2400" spc="-1" strike="noStrike">
                <a:solidFill>
                  <a:srgbClr val="c0504d"/>
                </a:solidFill>
                <a:latin typeface="Arial"/>
                <a:ea typeface="DejaVu Sans"/>
              </a:rPr>
              <a:t>exit</a:t>
            </a:r>
            <a:r>
              <a:rPr b="0" lang="fr-FR" sz="2400" spc="-1" strike="noStrike">
                <a:solidFill>
                  <a:srgbClr val="000000"/>
                </a:solidFill>
                <a:latin typeface="Arial"/>
                <a:ea typeface="DejaVu Sans"/>
              </a:rPr>
              <a:t> l’arrête aussi mais sans afficher de message d’erreur.</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0" i="1" lang="fr-FR" sz="2400" spc="-1" strike="noStrike">
                <a:solidFill>
                  <a:srgbClr val="000000"/>
                </a:solidFill>
                <a:latin typeface="Arial"/>
                <a:ea typeface="DejaVu Sans"/>
              </a:rPr>
              <a:t>Exemple :</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1" lang="fr-FR" sz="2400" spc="-1" strike="noStrike">
                <a:solidFill>
                  <a:srgbClr val="000000"/>
                </a:solidFill>
                <a:latin typeface="Arial"/>
                <a:ea typeface="DejaVu Sans"/>
              </a:rPr>
              <a:t>function foobar() {</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1" lang="fr-FR" sz="2400" spc="-1" strike="noStrike">
                <a:solidFill>
                  <a:srgbClr val="000000"/>
                </a:solidFill>
                <a:latin typeface="Arial"/>
                <a:ea typeface="DejaVu Sans"/>
              </a:rPr>
              <a:t>	</a:t>
            </a:r>
            <a:r>
              <a:rPr b="1" lang="fr-FR" sz="2400" spc="-1" strike="noStrike">
                <a:solidFill>
                  <a:srgbClr val="c0504d"/>
                </a:solidFill>
                <a:latin typeface="Arial"/>
                <a:ea typeface="DejaVu Sans"/>
              </a:rPr>
              <a:t>exit</a:t>
            </a:r>
            <a:r>
              <a:rPr b="1" lang="fr-FR" sz="2400" spc="-1" strike="noStrike">
                <a:solidFill>
                  <a:srgbClr val="000000"/>
                </a:solidFill>
                <a:latin typeface="Arial"/>
                <a:ea typeface="DejaVu Sans"/>
              </a:rPr>
              <a:t>();</a:t>
            </a: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1" lang="fr-FR" sz="2400" spc="-1" strike="noStrike">
                <a:solidFill>
                  <a:srgbClr val="000000"/>
                </a:solidFill>
                <a:latin typeface="Arial"/>
                <a:ea typeface="DejaVu Sans"/>
              </a:rPr>
              <a:t>}</a:t>
            </a:r>
            <a:endParaRPr b="0" lang="en-US" sz="2400" spc="-1" strike="noStrike">
              <a:solidFill>
                <a:srgbClr val="ff0000"/>
              </a:solidFill>
              <a:latin typeface="Arial"/>
            </a:endParaRPr>
          </a:p>
          <a:p>
            <a:pPr>
              <a:lnSpc>
                <a:spcPct val="90000"/>
              </a:lnSpc>
              <a:spcBef>
                <a:spcPts val="1001"/>
              </a:spcBef>
            </a:pPr>
            <a:endParaRPr b="0" lang="en-US" sz="2400" spc="-1" strike="noStrike">
              <a:solidFill>
                <a:srgbClr val="ff0000"/>
              </a:solidFill>
              <a:latin typeface="Arial"/>
            </a:endParaRPr>
          </a:p>
          <a:p>
            <a:pPr marL="228600" indent="-227880">
              <a:lnSpc>
                <a:spcPct val="90000"/>
              </a:lnSpc>
              <a:spcBef>
                <a:spcPts val="1001"/>
              </a:spcBef>
              <a:buClr>
                <a:srgbClr val="000000"/>
              </a:buClr>
              <a:buFont typeface="Arial"/>
              <a:buChar char="•"/>
            </a:pPr>
            <a:r>
              <a:rPr b="0" lang="fr-FR" sz="2400" spc="-1" strike="noStrike">
                <a:solidFill>
                  <a:srgbClr val="000000"/>
                </a:solidFill>
                <a:latin typeface="Arial"/>
                <a:ea typeface="DejaVu Sans"/>
              </a:rPr>
              <a:t>Ces fonctions stoppent tout le script, pas seulement le bloc en cours.</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483" name="CustomShape 2"/>
          <p:cNvSpPr/>
          <p:nvPr/>
        </p:nvSpPr>
        <p:spPr>
          <a:xfrm>
            <a:off x="355320" y="818640"/>
            <a:ext cx="9369360" cy="592164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tabLst>
                <a:tab algn="l" pos="0"/>
              </a:tabLst>
            </a:pPr>
            <a:endParaRPr b="0" lang="en-US" sz="18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400" spc="-1" strike="noStrike">
                <a:solidFill>
                  <a:srgbClr val="000000"/>
                </a:solidFill>
                <a:latin typeface="Arial"/>
                <a:ea typeface="DejaVu Sans"/>
              </a:rPr>
              <a:t>De nombreuses applications travaillent avec des fichiers. Que ce soit pour les lire, les remplir, les supprimer ou même changer leurs attributs.</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400" spc="-1" strike="noStrike">
                <a:solidFill>
                  <a:srgbClr val="000000"/>
                </a:solidFill>
                <a:latin typeface="Arial"/>
                <a:ea typeface="DejaVu Sans"/>
              </a:rPr>
              <a:t>L’accès aux fichiers locaux est très rapide. Si vous avez peu de traitements et de tris à faire sur le contenu, il est généralement plus performant d’utiliser des fichiers qu’une base de données.</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400" spc="-1" strike="noStrike">
                <a:solidFill>
                  <a:srgbClr val="000000"/>
                </a:solidFill>
                <a:latin typeface="Arial"/>
                <a:ea typeface="DejaVu Sans"/>
              </a:rPr>
              <a:t>Gestion des fichiers </a:t>
            </a:r>
            <a:endParaRPr b="0" lang="en-US" sz="24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0" lang="fr-FR" sz="2400" spc="-1" strike="noStrike">
                <a:solidFill>
                  <a:srgbClr val="000000"/>
                </a:solidFill>
                <a:latin typeface="Arial"/>
                <a:ea typeface="DejaVu Sans"/>
              </a:rPr>
              <a:t>Stockage de données</a:t>
            </a:r>
            <a:endParaRPr b="0" lang="en-US" sz="2400" spc="-1" strike="noStrike">
              <a:solidFill>
                <a:srgbClr val="ff0000"/>
              </a:solidFill>
              <a:latin typeface="Arial"/>
            </a:endParaRPr>
          </a:p>
          <a:p>
            <a:pPr lvl="2" marL="1143000" indent="-227880">
              <a:lnSpc>
                <a:spcPct val="90000"/>
              </a:lnSpc>
              <a:spcBef>
                <a:spcPts val="499"/>
              </a:spcBef>
              <a:buClr>
                <a:srgbClr val="1f497d"/>
              </a:buClr>
              <a:buFont typeface="Wingdings" charset="2"/>
              <a:buChar char=""/>
              <a:tabLst>
                <a:tab algn="l" pos="0"/>
              </a:tabLst>
            </a:pPr>
            <a:r>
              <a:rPr b="0" lang="fr-FR" sz="2000" spc="-1" strike="noStrike">
                <a:solidFill>
                  <a:srgbClr val="000000"/>
                </a:solidFill>
                <a:latin typeface="Arial"/>
                <a:ea typeface="DejaVu Sans"/>
              </a:rPr>
              <a:t>Bien que plus lent qu'une base de données </a:t>
            </a:r>
            <a:endParaRPr b="0" lang="en-US" sz="20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0" lang="fr-FR" sz="2400" spc="-1" strike="noStrike">
                <a:solidFill>
                  <a:srgbClr val="000000"/>
                </a:solidFill>
                <a:latin typeface="Arial"/>
                <a:ea typeface="DejaVu Sans"/>
              </a:rPr>
              <a:t>Manipulation des fichiers uploadés </a:t>
            </a:r>
            <a:endParaRPr b="0" lang="en-US" sz="2400" spc="-1" strike="noStrike">
              <a:solidFill>
                <a:srgbClr val="ff0000"/>
              </a:solidFill>
              <a:latin typeface="Arial"/>
            </a:endParaRPr>
          </a:p>
          <a:p>
            <a:pPr lvl="2" marL="1143000" indent="-227880">
              <a:lnSpc>
                <a:spcPct val="90000"/>
              </a:lnSpc>
              <a:spcBef>
                <a:spcPts val="499"/>
              </a:spcBef>
              <a:buClr>
                <a:srgbClr val="1f497d"/>
              </a:buClr>
              <a:buFont typeface="Wingdings" charset="2"/>
              <a:buChar char=""/>
              <a:tabLst>
                <a:tab algn="l" pos="0"/>
              </a:tabLst>
            </a:pPr>
            <a:r>
              <a:rPr b="0" lang="fr-FR" sz="2000" spc="-1" strike="noStrike">
                <a:solidFill>
                  <a:srgbClr val="000000"/>
                </a:solidFill>
                <a:latin typeface="Arial"/>
                <a:ea typeface="DejaVu Sans"/>
              </a:rPr>
              <a:t>À partir de formulaires </a:t>
            </a:r>
            <a:endParaRPr b="0" lang="en-US" sz="20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0" lang="fr-FR" sz="2400" spc="-1" strike="noStrike">
                <a:solidFill>
                  <a:srgbClr val="000000"/>
                </a:solidFill>
                <a:latin typeface="Arial"/>
                <a:ea typeface="DejaVu Sans"/>
              </a:rPr>
              <a:t>Création de fichiers à télécharger </a:t>
            </a: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485"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fontScale="94000"/>
          </a:bodyPr>
          <a:p>
            <a:pPr>
              <a:lnSpc>
                <a:spcPct val="90000"/>
              </a:lnSpc>
              <a:spcBef>
                <a:spcPts val="1001"/>
              </a:spcBef>
              <a:tabLst>
                <a:tab algn="l" pos="0"/>
              </a:tabLst>
            </a:pPr>
            <a:r>
              <a:rPr b="1" lang="fr-FR" sz="2400" spc="-1" strike="noStrike">
                <a:solidFill>
                  <a:srgbClr val="000000"/>
                </a:solidFill>
                <a:latin typeface="Arial"/>
                <a:ea typeface="DejaVu Sans"/>
              </a:rPr>
              <a:t>Lecture et écriture: Ouvrir/fermer un fichier </a:t>
            </a: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400" spc="-1" strike="noStrike">
                <a:solidFill>
                  <a:srgbClr val="000000"/>
                </a:solidFill>
                <a:latin typeface="Arial"/>
                <a:ea typeface="DejaVu Sans"/>
              </a:rPr>
              <a:t>fopen() </a:t>
            </a:r>
            <a:r>
              <a:rPr b="0" lang="fr-FR" sz="2400" spc="-1" strike="noStrike">
                <a:solidFill>
                  <a:srgbClr val="000000"/>
                </a:solidFill>
                <a:latin typeface="Arial"/>
                <a:ea typeface="DejaVu Sans"/>
              </a:rPr>
              <a:t>: ouvre un fichier en tant que « flux », et PHP renvoie un « handle » vers le fichier qui peut être utilisé pour référencer le fichier ouvert dans d'autres fonctions.</a:t>
            </a: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2400" spc="-1" strike="noStrike">
                <a:solidFill>
                  <a:srgbClr val="000000"/>
                </a:solidFill>
                <a:latin typeface="Arial"/>
                <a:ea typeface="DejaVu Sans"/>
              </a:rPr>
              <a:t>Chaque fichier est ouvert dans un mode particulier.</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400" spc="-1" strike="noStrike">
                <a:solidFill>
                  <a:srgbClr val="000000"/>
                </a:solidFill>
                <a:latin typeface="Arial"/>
                <a:ea typeface="DejaVu Sans"/>
              </a:rPr>
              <a:t>fclose() </a:t>
            </a:r>
            <a:r>
              <a:rPr b="0" lang="fr-FR" sz="2400" spc="-1" strike="noStrike">
                <a:solidFill>
                  <a:srgbClr val="000000"/>
                </a:solidFill>
                <a:latin typeface="Arial"/>
                <a:ea typeface="DejaVu Sans"/>
              </a:rPr>
              <a:t>: ferme le fichier. </a:t>
            </a: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graphicFrame>
        <p:nvGraphicFramePr>
          <p:cNvPr id="486" name="Table 3"/>
          <p:cNvGraphicFramePr/>
          <p:nvPr/>
        </p:nvGraphicFramePr>
        <p:xfrm>
          <a:off x="1512000" y="2915640"/>
          <a:ext cx="6755040" cy="3109680"/>
        </p:xfrm>
        <a:graphic>
          <a:graphicData uri="http://schemas.openxmlformats.org/drawingml/2006/table">
            <a:tbl>
              <a:tblPr/>
              <a:tblGrid>
                <a:gridCol w="990360"/>
                <a:gridCol w="5765040"/>
              </a:tblGrid>
              <a:tr h="649440">
                <a:tc>
                  <a:txBody>
                    <a:bodyPr>
                      <a:noAutofit/>
                    </a:bodyPr>
                    <a:p>
                      <a:pPr>
                        <a:lnSpc>
                          <a:spcPct val="100000"/>
                        </a:lnSpc>
                        <a:spcBef>
                          <a:spcPts val="400"/>
                        </a:spcBef>
                        <a:tabLst>
                          <a:tab algn="l" pos="0"/>
                        </a:tabLst>
                      </a:pPr>
                      <a:r>
                        <a:rPr b="1" lang="en-GB" sz="2000" spc="-1" strike="noStrike">
                          <a:solidFill>
                            <a:srgbClr val="cc0000"/>
                          </a:solidFill>
                          <a:latin typeface="Arial"/>
                          <a:ea typeface="DejaVu Sans"/>
                        </a:rPr>
                        <a:t>‘</a:t>
                      </a:r>
                      <a:r>
                        <a:rPr b="1" lang="en-GB" sz="2000" spc="-1" strike="noStrike">
                          <a:solidFill>
                            <a:srgbClr val="cc0000"/>
                          </a:solidFill>
                          <a:latin typeface="Arial"/>
                          <a:ea typeface="DejaVu Sans"/>
                        </a:rPr>
                        <a:t>r’</a:t>
                      </a:r>
                      <a:endParaRPr b="0" lang="en-US" sz="2000" spc="-1" strike="noStrike">
                        <a:solidFill>
                          <a:srgbClr val="ff0000"/>
                        </a:solidFill>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60"/>
                        </a:spcBef>
                        <a:tabLst>
                          <a:tab algn="l" pos="0"/>
                        </a:tabLst>
                      </a:pPr>
                      <a:r>
                        <a:rPr b="0" lang="fr-FR" sz="1800" spc="-1" strike="noStrike">
                          <a:solidFill>
                            <a:srgbClr val="000000"/>
                          </a:solidFill>
                          <a:latin typeface="Arial"/>
                          <a:ea typeface="DejaVu Sans"/>
                        </a:rPr>
                        <a:t>Ouvert en lecture seulement. </a:t>
                      </a:r>
                      <a:endParaRPr b="0" lang="en-US" sz="1800" spc="-1" strike="noStrike">
                        <a:solidFill>
                          <a:srgbClr val="ff0000"/>
                        </a:solidFill>
                        <a:latin typeface="Arial"/>
                      </a:endParaRPr>
                    </a:p>
                    <a:p>
                      <a:pPr>
                        <a:lnSpc>
                          <a:spcPct val="100000"/>
                        </a:lnSpc>
                        <a:spcBef>
                          <a:spcPts val="360"/>
                        </a:spcBef>
                        <a:tabLst>
                          <a:tab algn="l" pos="0"/>
                        </a:tabLst>
                      </a:pPr>
                      <a:r>
                        <a:rPr b="0" lang="fr-FR" sz="1800" spc="-1" strike="noStrike">
                          <a:solidFill>
                            <a:srgbClr val="000000"/>
                          </a:solidFill>
                          <a:latin typeface="Arial"/>
                          <a:ea typeface="DejaVu Sans"/>
                        </a:rPr>
                        <a:t>Commencer au début du fichier.</a:t>
                      </a:r>
                      <a:endParaRPr b="0" lang="en-US" sz="1800" spc="-1" strike="noStrike">
                        <a:solidFill>
                          <a:srgbClr val="ff0000"/>
                        </a:solidFill>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649440">
                <a:tc>
                  <a:txBody>
                    <a:bodyPr>
                      <a:noAutofit/>
                    </a:bodyPr>
                    <a:p>
                      <a:pPr>
                        <a:lnSpc>
                          <a:spcPct val="100000"/>
                        </a:lnSpc>
                        <a:spcBef>
                          <a:spcPts val="400"/>
                        </a:spcBef>
                        <a:tabLst>
                          <a:tab algn="l" pos="0"/>
                        </a:tabLst>
                      </a:pPr>
                      <a:r>
                        <a:rPr b="1" lang="en-GB" sz="2000" spc="-1" strike="noStrike">
                          <a:solidFill>
                            <a:srgbClr val="cc0000"/>
                          </a:solidFill>
                          <a:latin typeface="Arial"/>
                          <a:ea typeface="DejaVu Sans"/>
                        </a:rPr>
                        <a:t>‘</a:t>
                      </a:r>
                      <a:r>
                        <a:rPr b="1" lang="en-GB" sz="2000" spc="-1" strike="noStrike">
                          <a:solidFill>
                            <a:srgbClr val="cc0000"/>
                          </a:solidFill>
                          <a:latin typeface="Arial"/>
                          <a:ea typeface="DejaVu Sans"/>
                        </a:rPr>
                        <a:t>r+’</a:t>
                      </a:r>
                      <a:endParaRPr b="0" lang="en-US" sz="2000" spc="-1" strike="noStrike">
                        <a:solidFill>
                          <a:srgbClr val="ff0000"/>
                        </a:solid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60"/>
                        </a:spcBef>
                        <a:tabLst>
                          <a:tab algn="l" pos="0"/>
                        </a:tabLst>
                      </a:pPr>
                      <a:r>
                        <a:rPr b="0" lang="fr-FR" sz="1800" spc="-1" strike="noStrike">
                          <a:solidFill>
                            <a:srgbClr val="000000"/>
                          </a:solidFill>
                          <a:latin typeface="Arial"/>
                          <a:ea typeface="DejaVu Sans"/>
                        </a:rPr>
                        <a:t>Ouvert à la lecture et à l'écriture.</a:t>
                      </a:r>
                      <a:endParaRPr b="0" lang="en-US" sz="1800" spc="-1" strike="noStrike">
                        <a:solidFill>
                          <a:srgbClr val="ff0000"/>
                        </a:solidFill>
                        <a:latin typeface="Arial"/>
                      </a:endParaRPr>
                    </a:p>
                    <a:p>
                      <a:pPr>
                        <a:lnSpc>
                          <a:spcPct val="100000"/>
                        </a:lnSpc>
                        <a:spcBef>
                          <a:spcPts val="360"/>
                        </a:spcBef>
                        <a:tabLst>
                          <a:tab algn="l" pos="0"/>
                        </a:tabLst>
                      </a:pPr>
                      <a:r>
                        <a:rPr b="0" lang="fr-FR" sz="1800" spc="-1" strike="noStrike">
                          <a:solidFill>
                            <a:srgbClr val="000000"/>
                          </a:solidFill>
                          <a:latin typeface="Arial"/>
                          <a:ea typeface="DejaVu Sans"/>
                        </a:rPr>
                        <a:t> </a:t>
                      </a:r>
                      <a:r>
                        <a:rPr b="0" lang="fr-FR" sz="1800" spc="-1" strike="noStrike">
                          <a:solidFill>
                            <a:srgbClr val="000000"/>
                          </a:solidFill>
                          <a:latin typeface="Arial"/>
                          <a:ea typeface="DejaVu Sans"/>
                        </a:rPr>
                        <a:t>Commencer au début du fichier.</a:t>
                      </a:r>
                      <a:endParaRPr b="0" lang="en-US" sz="1800" spc="-1" strike="noStrike">
                        <a:solidFill>
                          <a:srgbClr val="ff0000"/>
                        </a:solid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03720">
                <a:tc>
                  <a:txBody>
                    <a:bodyPr>
                      <a:noAutofit/>
                    </a:bodyPr>
                    <a:p>
                      <a:pPr>
                        <a:lnSpc>
                          <a:spcPct val="100000"/>
                        </a:lnSpc>
                        <a:spcBef>
                          <a:spcPts val="400"/>
                        </a:spcBef>
                        <a:tabLst>
                          <a:tab algn="l" pos="0"/>
                        </a:tabLst>
                      </a:pPr>
                      <a:r>
                        <a:rPr b="1" lang="en-GB" sz="2000" spc="-1" strike="noStrike">
                          <a:solidFill>
                            <a:srgbClr val="cc0000"/>
                          </a:solidFill>
                          <a:latin typeface="Arial"/>
                          <a:ea typeface="DejaVu Sans"/>
                        </a:rPr>
                        <a:t>‘</a:t>
                      </a:r>
                      <a:r>
                        <a:rPr b="1" lang="en-GB" sz="2000" spc="-1" strike="noStrike">
                          <a:solidFill>
                            <a:srgbClr val="cc0000"/>
                          </a:solidFill>
                          <a:latin typeface="Arial"/>
                          <a:ea typeface="DejaVu Sans"/>
                        </a:rPr>
                        <a:t>w’</a:t>
                      </a:r>
                      <a:endParaRPr b="0" lang="en-US" sz="2000" spc="-1" strike="noStrike">
                        <a:solidFill>
                          <a:srgbClr val="ff0000"/>
                        </a:solid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60"/>
                        </a:spcBef>
                        <a:tabLst>
                          <a:tab algn="l" pos="0"/>
                        </a:tabLst>
                      </a:pPr>
                      <a:r>
                        <a:rPr b="0" lang="fr-FR" sz="1800" spc="-1" strike="noStrike">
                          <a:solidFill>
                            <a:srgbClr val="000000"/>
                          </a:solidFill>
                          <a:latin typeface="Arial"/>
                          <a:ea typeface="DejaVu Sans"/>
                        </a:rPr>
                        <a:t>Ouvert à l'écriture uniquement. Supprimez tout le contenu précédent, si le fichier n'existe pas, créez-le. </a:t>
                      </a:r>
                      <a:endParaRPr b="0" lang="en-US" sz="1800" spc="-1" strike="noStrike">
                        <a:solidFill>
                          <a:srgbClr val="ff0000"/>
                        </a:solid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03720">
                <a:tc>
                  <a:txBody>
                    <a:bodyPr>
                      <a:noAutofit/>
                    </a:bodyPr>
                    <a:p>
                      <a:pPr>
                        <a:lnSpc>
                          <a:spcPct val="100000"/>
                        </a:lnSpc>
                        <a:spcBef>
                          <a:spcPts val="400"/>
                        </a:spcBef>
                        <a:tabLst>
                          <a:tab algn="l" pos="0"/>
                        </a:tabLst>
                      </a:pPr>
                      <a:r>
                        <a:rPr b="1" lang="en-GB" sz="2000" spc="-1" strike="noStrike">
                          <a:solidFill>
                            <a:srgbClr val="cc0000"/>
                          </a:solidFill>
                          <a:latin typeface="Arial"/>
                          <a:ea typeface="DejaVu Sans"/>
                        </a:rPr>
                        <a:t>‘</a:t>
                      </a:r>
                      <a:r>
                        <a:rPr b="1" lang="en-GB" sz="2000" spc="-1" strike="noStrike">
                          <a:solidFill>
                            <a:srgbClr val="cc0000"/>
                          </a:solidFill>
                          <a:latin typeface="Arial"/>
                          <a:ea typeface="DejaVu Sans"/>
                        </a:rPr>
                        <a:t>a’</a:t>
                      </a:r>
                      <a:endParaRPr b="0" lang="en-US" sz="2000" spc="-1" strike="noStrike">
                        <a:solidFill>
                          <a:srgbClr val="ff0000"/>
                        </a:solidFill>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60"/>
                        </a:spcBef>
                        <a:tabLst>
                          <a:tab algn="l" pos="0"/>
                        </a:tabLst>
                      </a:pPr>
                      <a:r>
                        <a:rPr b="0" lang="fr-FR" sz="1800" spc="-1" strike="noStrike">
                          <a:solidFill>
                            <a:srgbClr val="000000"/>
                          </a:solidFill>
                          <a:latin typeface="Arial"/>
                          <a:ea typeface="DejaVu Sans"/>
                        </a:rPr>
                        <a:t>Ouvrir l'écriture, mais commencer à la FIN du contenu actuel. </a:t>
                      </a:r>
                      <a:endParaRPr b="0" lang="en-US" sz="1800" spc="-1" strike="noStrike">
                        <a:solidFill>
                          <a:srgbClr val="ff0000"/>
                        </a:solidFill>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03720">
                <a:tc>
                  <a:txBody>
                    <a:bodyPr>
                      <a:noAutofit/>
                    </a:bodyPr>
                    <a:p>
                      <a:pPr>
                        <a:lnSpc>
                          <a:spcPct val="100000"/>
                        </a:lnSpc>
                        <a:spcBef>
                          <a:spcPts val="400"/>
                        </a:spcBef>
                        <a:tabLst>
                          <a:tab algn="l" pos="0"/>
                        </a:tabLst>
                      </a:pPr>
                      <a:r>
                        <a:rPr b="1" lang="en-GB" sz="2000" spc="-1" strike="noStrike">
                          <a:solidFill>
                            <a:srgbClr val="cc0000"/>
                          </a:solidFill>
                          <a:latin typeface="Arial"/>
                          <a:ea typeface="DejaVu Sans"/>
                        </a:rPr>
                        <a:t>‘</a:t>
                      </a:r>
                      <a:r>
                        <a:rPr b="1" lang="en-GB" sz="2000" spc="-1" strike="noStrike">
                          <a:solidFill>
                            <a:srgbClr val="cc0000"/>
                          </a:solidFill>
                          <a:latin typeface="Arial"/>
                          <a:ea typeface="DejaVu Sans"/>
                        </a:rPr>
                        <a:t>a+’</a:t>
                      </a:r>
                      <a:endParaRPr b="0" lang="en-US" sz="2000" spc="-1" strike="noStrike">
                        <a:solidFill>
                          <a:srgbClr val="ff0000"/>
                        </a:solidFill>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60"/>
                        </a:spcBef>
                        <a:tabLst>
                          <a:tab algn="l" pos="0"/>
                        </a:tabLst>
                      </a:pPr>
                      <a:r>
                        <a:rPr b="0" lang="fr-FR" sz="1800" spc="-1" strike="noStrike">
                          <a:solidFill>
                            <a:srgbClr val="000000"/>
                          </a:solidFill>
                          <a:latin typeface="Arial"/>
                          <a:ea typeface="DejaVu Sans"/>
                        </a:rPr>
                        <a:t>Ouvrez pour la lecture et l'écriture, commencez à FIN et créez un fichier si nécessaire. </a:t>
                      </a:r>
                      <a:endParaRPr b="0" lang="en-US" sz="1800" spc="-1" strike="noStrike">
                        <a:solidFill>
                          <a:srgbClr val="ff0000"/>
                        </a:solidFill>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488" name="CustomShape 2"/>
          <p:cNvSpPr/>
          <p:nvPr/>
        </p:nvSpPr>
        <p:spPr>
          <a:xfrm>
            <a:off x="351000" y="1025640"/>
            <a:ext cx="9369360" cy="592164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tabLst>
                <a:tab algn="l" pos="0"/>
              </a:tabLst>
            </a:pPr>
            <a:r>
              <a:rPr b="1" lang="fr-FR" sz="2400" spc="-1" strike="noStrike">
                <a:solidFill>
                  <a:srgbClr val="000000"/>
                </a:solidFill>
                <a:latin typeface="Arial"/>
                <a:ea typeface="DejaVu Sans"/>
              </a:rPr>
              <a:t>Lecture et écriture: Ouvrir/fermer un fichier (Exemple)</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nSpc>
                <a:spcPct val="100000"/>
              </a:lnSpc>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
        <p:nvSpPr>
          <p:cNvPr id="489" name="CustomShape 3"/>
          <p:cNvSpPr/>
          <p:nvPr/>
        </p:nvSpPr>
        <p:spPr>
          <a:xfrm>
            <a:off x="792000" y="1724040"/>
            <a:ext cx="8228880" cy="4525200"/>
          </a:xfrm>
          <a:prstGeom prst="rect">
            <a:avLst/>
          </a:prstGeom>
          <a:noFill/>
          <a:ln>
            <a:noFill/>
          </a:ln>
        </p:spPr>
        <p:style>
          <a:lnRef idx="0"/>
          <a:fillRef idx="0"/>
          <a:effectRef idx="0"/>
          <a:fontRef idx="minor"/>
        </p:style>
        <p:txBody>
          <a:bodyPr lIns="0" rIns="0" tIns="0" bIns="0">
            <a:normAutofit/>
          </a:bodyPr>
          <a:p>
            <a:pPr marL="228600" indent="-227880">
              <a:lnSpc>
                <a:spcPct val="90000"/>
              </a:lnSpc>
              <a:spcBef>
                <a:spcPts val="1001"/>
              </a:spcBef>
              <a:tabLst>
                <a:tab algn="l" pos="0"/>
              </a:tabLst>
            </a:pPr>
            <a:r>
              <a:rPr b="1" lang="en-GB" sz="2400" spc="-1" strike="noStrike">
                <a:solidFill>
                  <a:srgbClr val="ff0000"/>
                </a:solidFill>
                <a:latin typeface="Courier New"/>
                <a:ea typeface="DejaVu Sans"/>
              </a:rPr>
              <a:t>&lt;?php</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ffba2f"/>
                </a:solidFill>
                <a:latin typeface="Courier New"/>
                <a:ea typeface="DejaVu Sans"/>
              </a:rPr>
              <a:t>// </a:t>
            </a:r>
            <a:r>
              <a:rPr b="1" lang="fr-FR" sz="2400" spc="-1" strike="noStrike">
                <a:solidFill>
                  <a:srgbClr val="ffba2f"/>
                </a:solidFill>
                <a:latin typeface="Courier New"/>
                <a:ea typeface="DejaVu Sans"/>
              </a:rPr>
              <a:t>ouvrir le fichier à lire </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000000"/>
                </a:solidFill>
                <a:latin typeface="Courier New"/>
                <a:ea typeface="DejaVu Sans"/>
              </a:rPr>
              <a:t>$inp = </a:t>
            </a:r>
            <a:r>
              <a:rPr b="1" lang="en-GB" sz="2400" spc="-1" strike="noStrike">
                <a:solidFill>
                  <a:srgbClr val="0000ff"/>
                </a:solidFill>
                <a:latin typeface="Courier New"/>
                <a:ea typeface="DejaVu Sans"/>
              </a:rPr>
              <a:t>fopen</a:t>
            </a:r>
            <a:r>
              <a:rPr b="1" lang="en-GB" sz="2400" spc="-1" strike="noStrike">
                <a:solidFill>
                  <a:srgbClr val="000000"/>
                </a:solidFill>
                <a:latin typeface="Courier New"/>
                <a:ea typeface="DejaVu Sans"/>
              </a:rPr>
              <a:t>(</a:t>
            </a:r>
            <a:r>
              <a:rPr b="1" lang="en-GB" sz="2400" spc="-1" strike="noStrike">
                <a:solidFill>
                  <a:srgbClr val="cc0000"/>
                </a:solidFill>
                <a:latin typeface="Courier New"/>
                <a:ea typeface="DejaVu Sans"/>
              </a:rPr>
              <a:t>‘some/file.ext’</a:t>
            </a:r>
            <a:r>
              <a:rPr b="1" lang="en-GB" sz="2400" spc="-1" strike="noStrike">
                <a:solidFill>
                  <a:srgbClr val="000000"/>
                </a:solidFill>
                <a:latin typeface="Courier New"/>
                <a:ea typeface="DejaVu Sans"/>
              </a:rPr>
              <a:t>,</a:t>
            </a:r>
            <a:r>
              <a:rPr b="1" lang="en-GB" sz="2400" spc="-1" strike="noStrike">
                <a:solidFill>
                  <a:srgbClr val="cc0000"/>
                </a:solidFill>
                <a:latin typeface="Courier New"/>
                <a:ea typeface="DejaVu Sans"/>
              </a:rPr>
              <a:t>’r’</a:t>
            </a:r>
            <a:r>
              <a:rPr b="1" lang="en-GB" sz="2400" spc="-1" strike="noStrike">
                <a:solidFill>
                  <a:srgbClr val="000000"/>
                </a:solidFill>
                <a:latin typeface="Courier New"/>
                <a:ea typeface="DejaVu Sans"/>
              </a:rPr>
              <a:t>);</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ffba2f"/>
                </a:solidFill>
                <a:latin typeface="Courier New"/>
                <a:ea typeface="DejaVu Sans"/>
              </a:rPr>
              <a:t>// </a:t>
            </a:r>
            <a:r>
              <a:rPr b="1" lang="fr-FR" sz="2400" spc="-1" strike="noStrike">
                <a:solidFill>
                  <a:srgbClr val="ffba2f"/>
                </a:solidFill>
                <a:latin typeface="Courier New"/>
                <a:ea typeface="DejaVu Sans"/>
              </a:rPr>
              <a:t>ouvrir le fichier à écrire </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000000"/>
                </a:solidFill>
                <a:latin typeface="Courier New"/>
                <a:ea typeface="DejaVu Sans"/>
              </a:rPr>
              <a:t>$out = </a:t>
            </a:r>
            <a:r>
              <a:rPr b="1" lang="en-GB" sz="2400" spc="-1" strike="noStrike">
                <a:solidFill>
                  <a:srgbClr val="0000ff"/>
                </a:solidFill>
                <a:latin typeface="Courier New"/>
                <a:ea typeface="DejaVu Sans"/>
              </a:rPr>
              <a:t>fopen</a:t>
            </a:r>
            <a:r>
              <a:rPr b="1" lang="en-GB" sz="2400" spc="-1" strike="noStrike">
                <a:solidFill>
                  <a:srgbClr val="000000"/>
                </a:solidFill>
                <a:latin typeface="Courier New"/>
                <a:ea typeface="DejaVu Sans"/>
              </a:rPr>
              <a:t>(</a:t>
            </a:r>
            <a:r>
              <a:rPr b="1" lang="en-GB" sz="2400" spc="-1" strike="noStrike">
                <a:solidFill>
                  <a:srgbClr val="cc0000"/>
                </a:solidFill>
                <a:latin typeface="Courier New"/>
                <a:ea typeface="DejaVu Sans"/>
              </a:rPr>
              <a:t>‘some/file.ext’</a:t>
            </a:r>
            <a:r>
              <a:rPr b="1" lang="en-GB" sz="2400" spc="-1" strike="noStrike">
                <a:solidFill>
                  <a:srgbClr val="000000"/>
                </a:solidFill>
                <a:latin typeface="Courier New"/>
                <a:ea typeface="DejaVu Sans"/>
              </a:rPr>
              <a:t>,</a:t>
            </a:r>
            <a:r>
              <a:rPr b="1" lang="en-GB" sz="2400" spc="-1" strike="noStrike">
                <a:solidFill>
                  <a:srgbClr val="cc0000"/>
                </a:solidFill>
                <a:latin typeface="Courier New"/>
                <a:ea typeface="DejaVu Sans"/>
              </a:rPr>
              <a:t>’w’</a:t>
            </a:r>
            <a:r>
              <a:rPr b="1" lang="en-GB" sz="2400" spc="-1" strike="noStrike">
                <a:solidFill>
                  <a:srgbClr val="000000"/>
                </a:solidFill>
                <a:latin typeface="Courier New"/>
                <a:ea typeface="DejaVu Sans"/>
              </a:rPr>
              <a:t>);</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ffba2f"/>
                </a:solidFill>
                <a:latin typeface="Courier New"/>
                <a:ea typeface="DejaVu Sans"/>
              </a:rPr>
              <a:t>// fermer les deux fichiers </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0000ff"/>
                </a:solidFill>
                <a:latin typeface="Courier New"/>
                <a:ea typeface="DejaVu Sans"/>
              </a:rPr>
              <a:t>fclose</a:t>
            </a:r>
            <a:r>
              <a:rPr b="1" lang="en-GB" sz="2400" spc="-1" strike="noStrike">
                <a:solidFill>
                  <a:srgbClr val="000000"/>
                </a:solidFill>
                <a:latin typeface="Courier New"/>
                <a:ea typeface="DejaVu Sans"/>
              </a:rPr>
              <a:t>($inp);</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0000ff"/>
                </a:solidFill>
                <a:latin typeface="Courier New"/>
                <a:ea typeface="DejaVu Sans"/>
              </a:rPr>
              <a:t>fclose</a:t>
            </a:r>
            <a:r>
              <a:rPr b="1" lang="en-GB" sz="2400" spc="-1" strike="noStrike">
                <a:solidFill>
                  <a:srgbClr val="000000"/>
                </a:solidFill>
                <a:latin typeface="Courier New"/>
                <a:ea typeface="DejaVu Sans"/>
              </a:rPr>
              <a:t>($out);</a:t>
            </a:r>
            <a:endParaRPr b="0" lang="en-US" sz="2400" spc="-1" strike="noStrike">
              <a:solidFill>
                <a:srgbClr val="ff0000"/>
              </a:solidFill>
              <a:latin typeface="Arial"/>
            </a:endParaRPr>
          </a:p>
          <a:p>
            <a:pPr marL="228600" indent="-227880">
              <a:lnSpc>
                <a:spcPct val="90000"/>
              </a:lnSpc>
              <a:spcBef>
                <a:spcPts val="1001"/>
              </a:spcBef>
              <a:tabLst>
                <a:tab algn="l" pos="0"/>
              </a:tabLst>
            </a:pPr>
            <a:r>
              <a:rPr b="1" lang="en-GB" sz="2400" spc="-1" strike="noStrike">
                <a:solidFill>
                  <a:srgbClr val="ff0000"/>
                </a:solidFill>
                <a:latin typeface="Courier New"/>
                <a:ea typeface="DejaVu Sans"/>
              </a:rPr>
              <a:t>?&gt;</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491" name="CustomShape 2"/>
          <p:cNvSpPr/>
          <p:nvPr/>
        </p:nvSpPr>
        <p:spPr>
          <a:xfrm>
            <a:off x="351000" y="1025640"/>
            <a:ext cx="9369360" cy="3185280"/>
          </a:xfrm>
          <a:prstGeom prst="rect">
            <a:avLst/>
          </a:prstGeom>
          <a:noFill/>
          <a:ln>
            <a:noFill/>
          </a:ln>
        </p:spPr>
        <p:style>
          <a:lnRef idx="0"/>
          <a:fillRef idx="0"/>
          <a:effectRef idx="0"/>
          <a:fontRef idx="minor"/>
        </p:style>
        <p:txBody>
          <a:bodyPr lIns="0" rIns="0" tIns="0" bIns="0">
            <a:normAutofit fontScale="63000"/>
          </a:bodyPr>
          <a:p>
            <a:pPr>
              <a:lnSpc>
                <a:spcPct val="90000"/>
              </a:lnSpc>
              <a:spcBef>
                <a:spcPts val="1001"/>
              </a:spcBef>
              <a:tabLst>
                <a:tab algn="l" pos="0"/>
              </a:tabLst>
            </a:pPr>
            <a:r>
              <a:rPr b="1" lang="fr-FR" sz="2400" spc="-1" strike="noStrike">
                <a:solidFill>
                  <a:srgbClr val="000000"/>
                </a:solidFill>
                <a:latin typeface="Arial"/>
                <a:ea typeface="DejaVu Sans"/>
              </a:rPr>
              <a:t>Lecture et écriture: Lecture de données </a:t>
            </a:r>
            <a:endParaRPr b="0" lang="en-US" sz="2400" spc="-1" strike="noStrike">
              <a:solidFill>
                <a:srgbClr val="ff0000"/>
              </a:solidFill>
              <a:latin typeface="Arial"/>
            </a:endParaRPr>
          </a:p>
          <a:p>
            <a:pPr marL="228600" indent="-227880">
              <a:lnSpc>
                <a:spcPct val="110000"/>
              </a:lnSpc>
              <a:spcBef>
                <a:spcPts val="1001"/>
              </a:spcBef>
              <a:buClr>
                <a:srgbClr val="1f497d"/>
              </a:buClr>
              <a:buFont typeface="Symbol"/>
              <a:buChar char="·"/>
              <a:tabLst>
                <a:tab algn="l" pos="0"/>
              </a:tabLst>
            </a:pPr>
            <a:r>
              <a:rPr b="0" lang="fr-FR" sz="2600" spc="-1" strike="noStrike">
                <a:solidFill>
                  <a:srgbClr val="000000"/>
                </a:solidFill>
                <a:latin typeface="Arial"/>
                <a:ea typeface="DejaVu Sans"/>
              </a:rPr>
              <a:t>Il existe deux fonctions principales pour lire les données :</a:t>
            </a:r>
            <a:endParaRPr b="0" lang="en-US" sz="26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1" lang="fr-FR" sz="2400" spc="-1" strike="noStrike">
                <a:solidFill>
                  <a:srgbClr val="000000"/>
                </a:solidFill>
                <a:latin typeface="Arial"/>
                <a:ea typeface="DejaVu Sans"/>
              </a:rPr>
              <a:t>fgets($fp,$bytes) </a:t>
            </a:r>
            <a:r>
              <a:rPr b="0" lang="fr-FR" sz="2400" spc="-1" strike="noStrike">
                <a:solidFill>
                  <a:srgbClr val="000000"/>
                </a:solidFill>
                <a:latin typeface="Arial"/>
                <a:ea typeface="DejaVu Sans"/>
              </a:rPr>
              <a:t>: lit jusqu'à $bytes de données, s'arrête à la nouvelle ligne ou à la fin du fichier</a:t>
            </a:r>
            <a:endParaRPr b="0" lang="en-US" sz="24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1" lang="fr-FR" sz="2400" spc="-1" strike="noStrike">
                <a:solidFill>
                  <a:srgbClr val="000000"/>
                </a:solidFill>
                <a:latin typeface="Arial"/>
                <a:ea typeface="DejaVu Sans"/>
              </a:rPr>
              <a:t>fread($fp,$octets): l</a:t>
            </a:r>
            <a:r>
              <a:rPr b="0" lang="fr-FR" sz="2400" spc="-1" strike="noStrike">
                <a:solidFill>
                  <a:srgbClr val="000000"/>
                </a:solidFill>
                <a:latin typeface="Arial"/>
                <a:ea typeface="DejaVu Sans"/>
              </a:rPr>
              <a:t>it jusqu'à $ octets de données, s'arrête à la fin du fichier</a:t>
            </a:r>
            <a:endParaRPr b="0" lang="en-US" sz="2400" spc="-1" strike="noStrike">
              <a:solidFill>
                <a:srgbClr val="ff0000"/>
              </a:solidFill>
              <a:latin typeface="Arial"/>
            </a:endParaRPr>
          </a:p>
          <a:p>
            <a:pPr marL="457200">
              <a:lnSpc>
                <a:spcPct val="90000"/>
              </a:lnSpc>
              <a:spcBef>
                <a:spcPts val="499"/>
              </a:spcBef>
              <a:tabLst>
                <a:tab algn="l" pos="0"/>
              </a:tabLst>
            </a:pPr>
            <a:endParaRPr b="0" lang="en-US" sz="2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400" spc="-1" strike="noStrike">
                <a:solidFill>
                  <a:srgbClr val="000000"/>
                </a:solidFill>
                <a:latin typeface="Arial"/>
                <a:ea typeface="DejaVu Sans"/>
              </a:rPr>
              <a:t>feof($fp</a:t>
            </a:r>
            <a:r>
              <a:rPr b="0" lang="fr-FR" sz="2400" spc="-1" strike="noStrike">
                <a:solidFill>
                  <a:srgbClr val="000000"/>
                </a:solidFill>
                <a:latin typeface="Arial"/>
                <a:ea typeface="DejaVu Sans"/>
              </a:rPr>
              <a:t>) : renvoie true si nous avons atteint la fin du fichier </a:t>
            </a:r>
            <a:endParaRPr b="0" lang="en-US" sz="2400" spc="-1" strike="noStrike">
              <a:solidFill>
                <a:srgbClr val="ff0000"/>
              </a:solidFill>
              <a:latin typeface="Arial"/>
            </a:endParaRPr>
          </a:p>
          <a:p>
            <a:pPr>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gn="ctr">
              <a:lnSpc>
                <a:spcPct val="90000"/>
              </a:lnSpc>
              <a:spcBef>
                <a:spcPts val="1001"/>
              </a:spcBef>
              <a:tabLst>
                <a:tab algn="l" pos="0"/>
              </a:tabLst>
            </a:pPr>
            <a:r>
              <a:rPr b="1" lang="en-GB" sz="2400" spc="-1" strike="noStrike">
                <a:solidFill>
                  <a:srgbClr val="000000"/>
                </a:solidFill>
                <a:latin typeface="Courier New"/>
                <a:ea typeface="DejaVu Sans"/>
              </a:rPr>
              <a:t>	</a:t>
            </a:r>
            <a:r>
              <a:rPr b="1" lang="en-GB" sz="2400" spc="-1" strike="noStrike">
                <a:solidFill>
                  <a:srgbClr val="000000"/>
                </a:solidFill>
                <a:latin typeface="Courier New"/>
                <a:ea typeface="DejaVu Sans"/>
              </a:rPr>
              <a:t>	</a:t>
            </a: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
        <p:nvSpPr>
          <p:cNvPr id="492" name="CustomShape 3"/>
          <p:cNvSpPr/>
          <p:nvPr/>
        </p:nvSpPr>
        <p:spPr>
          <a:xfrm>
            <a:off x="1728000" y="3419640"/>
            <a:ext cx="6552000" cy="2315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Arial"/>
                <a:ea typeface="DejaVu Sans"/>
              </a:rPr>
              <a:t>Exemple:</a:t>
            </a:r>
            <a:endParaRPr b="0" lang="en-US" sz="20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$fp = </a:t>
            </a:r>
            <a:r>
              <a:rPr b="1" lang="en-GB" sz="1800" spc="-1" strike="noStrike">
                <a:solidFill>
                  <a:srgbClr val="0000ff"/>
                </a:solidFill>
                <a:latin typeface="Arial"/>
                <a:ea typeface="DejaVu Sans"/>
              </a:rPr>
              <a:t>fopen</a:t>
            </a:r>
            <a:r>
              <a:rPr b="1" lang="en-GB" sz="1800" spc="-1" strike="noStrike">
                <a:solidFill>
                  <a:srgbClr val="000000"/>
                </a:solidFill>
                <a:latin typeface="Arial"/>
                <a:ea typeface="DejaVu Sans"/>
              </a:rPr>
              <a:t>(</a:t>
            </a:r>
            <a:r>
              <a:rPr b="1" lang="en-GB" sz="1800" spc="-1" strike="noStrike">
                <a:solidFill>
                  <a:srgbClr val="cc0000"/>
                </a:solidFill>
                <a:latin typeface="Arial"/>
                <a:ea typeface="DejaVu Sans"/>
              </a:rPr>
              <a:t>'test.txt'</a:t>
            </a:r>
            <a:r>
              <a:rPr b="1" lang="en-GB" sz="1800" spc="-1" strike="noStrike">
                <a:solidFill>
                  <a:srgbClr val="000000"/>
                </a:solidFill>
                <a:latin typeface="Arial"/>
                <a:ea typeface="DejaVu Sans"/>
              </a:rPr>
              <a:t>, </a:t>
            </a:r>
            <a:r>
              <a:rPr b="1" lang="en-GB" sz="1800" spc="-1" strike="noStrike">
                <a:solidFill>
                  <a:srgbClr val="cc0000"/>
                </a:solidFill>
                <a:latin typeface="Arial"/>
                <a:ea typeface="DejaVu Sans"/>
              </a:rPr>
              <a:t>'r’</a:t>
            </a:r>
            <a:r>
              <a:rPr b="1" lang="en-GB" sz="1800" spc="-1" strike="noStrike">
                <a:solidFill>
                  <a:srgbClr val="000000"/>
                </a:solidFill>
                <a:latin typeface="Arial"/>
                <a:ea typeface="DejaVu Sans"/>
              </a:rPr>
              <a:t>);</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while (!</a:t>
            </a:r>
            <a:r>
              <a:rPr b="1" lang="en-GB" sz="1800" spc="-1" strike="noStrike">
                <a:solidFill>
                  <a:srgbClr val="0000ff"/>
                </a:solidFill>
                <a:latin typeface="Arial"/>
                <a:ea typeface="DejaVu Sans"/>
              </a:rPr>
              <a:t>feof</a:t>
            </a:r>
            <a:r>
              <a:rPr b="1" lang="en-GB" sz="1800" spc="-1" strike="noStrike">
                <a:solidFill>
                  <a:srgbClr val="000000"/>
                </a:solidFill>
                <a:latin typeface="Arial"/>
                <a:ea typeface="DejaVu Sans"/>
              </a:rPr>
              <a:t>($fp)) {</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	</a:t>
            </a:r>
            <a:r>
              <a:rPr b="1" lang="en-GB" sz="1800" spc="-1" strike="noStrike">
                <a:solidFill>
                  <a:srgbClr val="000000"/>
                </a:solidFill>
                <a:latin typeface="Arial"/>
                <a:ea typeface="DejaVu Sans"/>
              </a:rPr>
              <a:t>	</a:t>
            </a:r>
            <a:r>
              <a:rPr b="1" lang="en-GB" sz="1800" spc="-1" strike="noStrike">
                <a:solidFill>
                  <a:srgbClr val="000000"/>
                </a:solidFill>
                <a:latin typeface="Arial"/>
                <a:ea typeface="DejaVu Sans"/>
              </a:rPr>
              <a:t>echo </a:t>
            </a:r>
            <a:r>
              <a:rPr b="1" lang="en-GB" sz="1800" spc="-1" strike="noStrike">
                <a:solidFill>
                  <a:srgbClr val="0000ff"/>
                </a:solidFill>
                <a:latin typeface="Arial"/>
                <a:ea typeface="DejaVu Sans"/>
              </a:rPr>
              <a:t>fgets</a:t>
            </a:r>
            <a:r>
              <a:rPr b="1" lang="en-GB" sz="1800" spc="-1" strike="noStrike">
                <a:solidFill>
                  <a:srgbClr val="000000"/>
                </a:solidFill>
                <a:latin typeface="Arial"/>
                <a:ea typeface="DejaVu Sans"/>
              </a:rPr>
              <a:t>($fp, </a:t>
            </a:r>
            <a:r>
              <a:rPr b="1" lang="en-GB" sz="1800" spc="-1" strike="noStrike">
                <a:solidFill>
                  <a:srgbClr val="cc0000"/>
                </a:solidFill>
                <a:latin typeface="Arial"/>
                <a:ea typeface="DejaVu Sans"/>
              </a:rPr>
              <a:t>1024</a:t>
            </a:r>
            <a:r>
              <a:rPr b="1" lang="en-GB" sz="1800" spc="-1" strike="noStrike">
                <a:solidFill>
                  <a:srgbClr val="000000"/>
                </a:solidFill>
                <a:latin typeface="Arial"/>
                <a:ea typeface="DejaVu Sans"/>
              </a:rPr>
              <a:t>);</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	</a:t>
            </a:r>
            <a:r>
              <a:rPr b="1" lang="en-GB" sz="1800" spc="-1" strike="noStrike">
                <a:solidFill>
                  <a:srgbClr val="000000"/>
                </a:solidFill>
                <a:latin typeface="Arial"/>
                <a:ea typeface="DejaVu Sans"/>
              </a:rPr>
              <a:t>	</a:t>
            </a:r>
            <a:r>
              <a:rPr b="1" lang="en-GB" sz="1800" spc="-1" strike="noStrike">
                <a:solidFill>
                  <a:srgbClr val="000000"/>
                </a:solidFill>
                <a:latin typeface="Arial"/>
                <a:ea typeface="DejaVu Sans"/>
              </a:rPr>
              <a:t>echo </a:t>
            </a:r>
            <a:r>
              <a:rPr b="1" lang="en-GB" sz="1800" spc="-1" strike="noStrike">
                <a:solidFill>
                  <a:srgbClr val="cc0000"/>
                </a:solidFill>
                <a:latin typeface="Arial"/>
                <a:ea typeface="DejaVu Sans"/>
              </a:rPr>
              <a:t>'&lt;br /&gt;'</a:t>
            </a:r>
            <a:r>
              <a:rPr b="1" lang="en-GB" sz="1800" spc="-1" strike="noStrike">
                <a:solidFill>
                  <a:srgbClr val="000000"/>
                </a:solidFill>
                <a:latin typeface="Arial"/>
                <a:ea typeface="DejaVu Sans"/>
              </a:rPr>
              <a:t>;</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	</a:t>
            </a:r>
            <a:r>
              <a:rPr b="1" lang="en-GB" sz="1800" spc="-1" strike="noStrike">
                <a:solidFill>
                  <a:srgbClr val="000000"/>
                </a:solidFill>
                <a:latin typeface="Arial"/>
                <a:ea typeface="DejaVu Sans"/>
              </a:rPr>
              <a:t>	</a:t>
            </a:r>
            <a:r>
              <a:rPr b="1" lang="en-GB" sz="1800" spc="-1" strike="noStrike">
                <a:solidFill>
                  <a:srgbClr val="000000"/>
                </a:solidFill>
                <a:latin typeface="Arial"/>
                <a:ea typeface="DejaVu Sans"/>
              </a:rPr>
              <a:t>}</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	</a:t>
            </a:r>
            <a:r>
              <a:rPr b="1" lang="en-GB" sz="1800" spc="-1" strike="noStrike">
                <a:solidFill>
                  <a:srgbClr val="000000"/>
                </a:solidFill>
                <a:latin typeface="Arial"/>
                <a:ea typeface="DejaVu Sans"/>
              </a:rPr>
              <a:t>	</a:t>
            </a:r>
            <a:endParaRPr b="0" lang="en-US" sz="1800" spc="-1" strike="noStrike">
              <a:solidFill>
                <a:srgbClr val="ff0000"/>
              </a:solidFill>
              <a:latin typeface="Arial"/>
            </a:endParaRPr>
          </a:p>
          <a:p>
            <a:pPr>
              <a:lnSpc>
                <a:spcPct val="100000"/>
              </a:lnSpc>
            </a:pPr>
            <a:r>
              <a:rPr b="1" lang="en-GB" sz="1800" spc="-1" strike="noStrike">
                <a:solidFill>
                  <a:srgbClr val="0000ff"/>
                </a:solidFill>
                <a:latin typeface="Arial"/>
                <a:ea typeface="DejaVu Sans"/>
              </a:rPr>
              <a:t>fclose</a:t>
            </a:r>
            <a:r>
              <a:rPr b="1" lang="en-GB" sz="1800" spc="-1" strike="noStrike">
                <a:solidFill>
                  <a:srgbClr val="000000"/>
                </a:solidFill>
                <a:latin typeface="Arial"/>
                <a:ea typeface="DejaVu Sans"/>
              </a:rPr>
              <a:t>($fp);</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494" name="CustomShape 2"/>
          <p:cNvSpPr/>
          <p:nvPr/>
        </p:nvSpPr>
        <p:spPr>
          <a:xfrm>
            <a:off x="351000" y="1025640"/>
            <a:ext cx="8793000" cy="5705640"/>
          </a:xfrm>
          <a:prstGeom prst="rect">
            <a:avLst/>
          </a:prstGeom>
          <a:noFill/>
          <a:ln>
            <a:noFill/>
          </a:ln>
        </p:spPr>
        <p:style>
          <a:lnRef idx="0"/>
          <a:fillRef idx="0"/>
          <a:effectRef idx="0"/>
          <a:fontRef idx="minor"/>
        </p:style>
        <p:txBody>
          <a:bodyPr lIns="0" rIns="0" tIns="0" bIns="0">
            <a:normAutofit fontScale="94000"/>
          </a:bodyPr>
          <a:p>
            <a:pPr>
              <a:lnSpc>
                <a:spcPct val="90000"/>
              </a:lnSpc>
              <a:spcBef>
                <a:spcPts val="1001"/>
              </a:spcBef>
              <a:tabLst>
                <a:tab algn="l" pos="0"/>
              </a:tabLst>
            </a:pPr>
            <a:r>
              <a:rPr b="1" lang="fr-FR" sz="2400" spc="-1" strike="noStrike">
                <a:solidFill>
                  <a:srgbClr val="000000"/>
                </a:solidFill>
                <a:latin typeface="Arial"/>
                <a:ea typeface="DejaVu Sans"/>
              </a:rPr>
              <a:t>Lecture et écriture: Lecture de données </a:t>
            </a:r>
            <a:endParaRPr b="0" lang="en-US" sz="2400" spc="-1" strike="noStrike">
              <a:solidFill>
                <a:srgbClr val="ff0000"/>
              </a:solidFill>
              <a:latin typeface="Arial"/>
            </a:endParaRPr>
          </a:p>
          <a:p>
            <a:pPr marL="228600" indent="-227880">
              <a:lnSpc>
                <a:spcPct val="110000"/>
              </a:lnSpc>
              <a:spcBef>
                <a:spcPts val="1001"/>
              </a:spcBef>
              <a:buClr>
                <a:srgbClr val="1f497d"/>
              </a:buClr>
              <a:buFont typeface="Symbol"/>
              <a:buChar char="·"/>
              <a:tabLst>
                <a:tab algn="l" pos="0"/>
              </a:tabLst>
            </a:pPr>
            <a:r>
              <a:rPr b="0" lang="fr-FR" sz="2600" spc="-1" strike="noStrike">
                <a:solidFill>
                  <a:srgbClr val="000000"/>
                </a:solidFill>
                <a:latin typeface="Arial"/>
                <a:ea typeface="DejaVu Sans"/>
              </a:rPr>
              <a:t>Il existe deux fonctions « rapides » qui ne nécessitent pas l'ouverture d'un fichier :</a:t>
            </a:r>
            <a:endParaRPr b="0" lang="en-US" sz="2600" spc="-1" strike="noStrike">
              <a:solidFill>
                <a:srgbClr val="ff0000"/>
              </a:solidFill>
              <a:latin typeface="Arial"/>
            </a:endParaRPr>
          </a:p>
          <a:p>
            <a:pPr lvl="1" marL="685800" indent="-227880">
              <a:lnSpc>
                <a:spcPct val="110000"/>
              </a:lnSpc>
              <a:spcBef>
                <a:spcPts val="499"/>
              </a:spcBef>
              <a:buClr>
                <a:srgbClr val="1f497d"/>
              </a:buClr>
              <a:buFont typeface="Symbol"/>
              <a:buChar char="·"/>
              <a:tabLst>
                <a:tab algn="l" pos="0"/>
              </a:tabLst>
            </a:pPr>
            <a:r>
              <a:rPr b="1" lang="fr-FR" sz="2200" spc="-1" strike="noStrike">
                <a:solidFill>
                  <a:srgbClr val="000000"/>
                </a:solidFill>
                <a:latin typeface="Arial"/>
                <a:ea typeface="DejaVu Sans"/>
              </a:rPr>
              <a:t>file($nom de fichier): </a:t>
            </a:r>
            <a:r>
              <a:rPr b="0" lang="fr-FR" sz="2200" spc="-1" strike="noStrike">
                <a:solidFill>
                  <a:srgbClr val="000000"/>
                </a:solidFill>
                <a:latin typeface="Arial"/>
                <a:ea typeface="DejaVu Sans"/>
              </a:rPr>
              <a:t>lit le fichier entier dans un tableau avec chaque ligne une entrée distincte dans le tableau.</a:t>
            </a: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a:lnSpc>
                <a:spcPct val="100000"/>
              </a:lnSpc>
              <a:tabLst>
                <a:tab algn="l" pos="0"/>
              </a:tabLst>
            </a:pPr>
            <a:endParaRPr b="0" lang="en-US" sz="2200" spc="-1" strike="noStrike">
              <a:solidFill>
                <a:srgbClr val="ff0000"/>
              </a:solidFill>
              <a:latin typeface="Arial"/>
            </a:endParaRPr>
          </a:p>
          <a:p>
            <a:pPr lvl="1" marL="685800" indent="-227880">
              <a:lnSpc>
                <a:spcPct val="110000"/>
              </a:lnSpc>
              <a:spcBef>
                <a:spcPts val="499"/>
              </a:spcBef>
              <a:buClr>
                <a:srgbClr val="1f497d"/>
              </a:buClr>
              <a:buFont typeface="Symbol"/>
              <a:buChar char="·"/>
              <a:tabLst>
                <a:tab algn="l" pos="0"/>
              </a:tabLst>
            </a:pPr>
            <a:r>
              <a:rPr b="1" lang="fr-FR" sz="2200" spc="-1" strike="noStrike">
                <a:solidFill>
                  <a:srgbClr val="000000"/>
                </a:solidFill>
                <a:latin typeface="Arial"/>
                <a:ea typeface="DejaVu Sans"/>
              </a:rPr>
              <a:t>file_get_contents($filename): </a:t>
            </a:r>
            <a:r>
              <a:rPr b="0" lang="fr-FR" sz="2200" spc="-1" strike="noStrike">
                <a:solidFill>
                  <a:srgbClr val="000000"/>
                </a:solidFill>
                <a:latin typeface="Arial"/>
                <a:ea typeface="DejaVu Sans"/>
              </a:rPr>
              <a:t>lit le fichier entier en une seule chaîne</a:t>
            </a:r>
            <a:endParaRPr b="0" lang="en-US" sz="2200" spc="-1" strike="noStrike">
              <a:solidFill>
                <a:srgbClr val="ff0000"/>
              </a:solidFill>
              <a:latin typeface="Arial"/>
            </a:endParaRPr>
          </a:p>
          <a:p>
            <a:pPr>
              <a:lnSpc>
                <a:spcPct val="90000"/>
              </a:lnSpc>
              <a:spcBef>
                <a:spcPts val="1001"/>
              </a:spcBef>
              <a:tabLst>
                <a:tab algn="l" pos="0"/>
              </a:tabLst>
            </a:pPr>
            <a:endParaRPr b="0" lang="en-US" sz="2200" spc="-1" strike="noStrike">
              <a:solidFill>
                <a:srgbClr val="ff0000"/>
              </a:solidFill>
              <a:latin typeface="Arial"/>
            </a:endParaRPr>
          </a:p>
          <a:p>
            <a:pPr marL="228600" indent="-227880">
              <a:lnSpc>
                <a:spcPct val="90000"/>
              </a:lnSpc>
              <a:spcBef>
                <a:spcPts val="1001"/>
              </a:spcBef>
              <a:tabLst>
                <a:tab algn="l" pos="0"/>
              </a:tabLst>
            </a:pPr>
            <a:endParaRPr b="0" lang="en-US" sz="2200" spc="-1" strike="noStrike">
              <a:solidFill>
                <a:srgbClr val="ff0000"/>
              </a:solidFill>
              <a:latin typeface="Arial"/>
            </a:endParaRPr>
          </a:p>
          <a:p>
            <a:pPr marL="228600" indent="-227880" algn="ctr">
              <a:lnSpc>
                <a:spcPct val="90000"/>
              </a:lnSpc>
              <a:spcBef>
                <a:spcPts val="1001"/>
              </a:spcBef>
              <a:tabLst>
                <a:tab algn="l" pos="0"/>
              </a:tabLst>
            </a:pPr>
            <a:r>
              <a:rPr b="1" lang="en-GB" sz="2400" spc="-1" strike="noStrike">
                <a:solidFill>
                  <a:srgbClr val="000000"/>
                </a:solidFill>
                <a:latin typeface="Courier New"/>
                <a:ea typeface="DejaVu Sans"/>
              </a:rPr>
              <a:t>	</a:t>
            </a:r>
            <a:r>
              <a:rPr b="1" lang="en-GB" sz="2400" spc="-1" strike="noStrike">
                <a:solidFill>
                  <a:srgbClr val="000000"/>
                </a:solidFill>
                <a:latin typeface="Courier New"/>
                <a:ea typeface="DejaVu Sans"/>
              </a:rPr>
              <a:t>	</a:t>
            </a: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
        <p:nvSpPr>
          <p:cNvPr id="495" name="CustomShape 3"/>
          <p:cNvSpPr/>
          <p:nvPr/>
        </p:nvSpPr>
        <p:spPr>
          <a:xfrm>
            <a:off x="1368000" y="2847960"/>
            <a:ext cx="655200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Arial"/>
                <a:ea typeface="DejaVu Sans"/>
              </a:rPr>
              <a:t>Exemple:</a:t>
            </a:r>
            <a:endParaRPr b="0" lang="en-US" sz="2000" spc="-1" strike="noStrike">
              <a:solidFill>
                <a:srgbClr val="ff0000"/>
              </a:solidFill>
              <a:latin typeface="Arial"/>
            </a:endParaRPr>
          </a:p>
          <a:p>
            <a:pPr>
              <a:lnSpc>
                <a:spcPct val="100000"/>
              </a:lnSpc>
            </a:pPr>
            <a:r>
              <a:rPr b="1" lang="en-GB" sz="1800" spc="-1" strike="noStrike">
                <a:solidFill>
                  <a:srgbClr val="0000ff"/>
                </a:solidFill>
                <a:latin typeface="Arial"/>
                <a:ea typeface="DejaVu Sans"/>
              </a:rPr>
              <a:t>&lt;?php</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$tab =</a:t>
            </a:r>
            <a:r>
              <a:rPr b="1" lang="en-GB" sz="1800" spc="-1" strike="noStrike">
                <a:solidFill>
                  <a:srgbClr val="0000ff"/>
                </a:solidFill>
                <a:latin typeface="Arial"/>
                <a:ea typeface="DejaVu Sans"/>
              </a:rPr>
              <a:t> file</a:t>
            </a:r>
            <a:r>
              <a:rPr b="1" lang="en-GB" sz="1800" spc="-1" strike="noStrike">
                <a:solidFill>
                  <a:srgbClr val="000000"/>
                </a:solidFill>
                <a:latin typeface="Arial"/>
                <a:ea typeface="DejaVu Sans"/>
              </a:rPr>
              <a:t>(</a:t>
            </a:r>
            <a:r>
              <a:rPr b="1" lang="en-GB" sz="1800" spc="-1" strike="noStrike">
                <a:solidFill>
                  <a:srgbClr val="cc0000"/>
                </a:solidFill>
                <a:latin typeface="Arial"/>
                <a:ea typeface="DejaVu Sans"/>
              </a:rPr>
              <a:t>'</a:t>
            </a:r>
            <a:r>
              <a:rPr b="1" lang="en-GB" sz="1800" spc="-1" strike="noStrike">
                <a:solidFill>
                  <a:srgbClr val="c00000"/>
                </a:solidFill>
                <a:latin typeface="Arial"/>
                <a:ea typeface="DejaVu Sans"/>
              </a:rPr>
              <a:t>test.txt</a:t>
            </a:r>
            <a:r>
              <a:rPr b="1" lang="en-GB" sz="1800" spc="-1" strike="noStrike">
                <a:solidFill>
                  <a:srgbClr val="cc0000"/>
                </a:solidFill>
                <a:latin typeface="Arial"/>
                <a:ea typeface="DejaVu Sans"/>
              </a:rPr>
              <a:t>'</a:t>
            </a:r>
            <a:r>
              <a:rPr b="1" lang="en-GB" sz="1800" spc="-1" strike="noStrike">
                <a:solidFill>
                  <a:srgbClr val="000000"/>
                </a:solidFill>
                <a:latin typeface="Arial"/>
                <a:ea typeface="DejaVu Sans"/>
              </a:rPr>
              <a:t>);</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for($i=0 ; $tab[$i] ; $i++){</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echo $tab[$i]</a:t>
            </a:r>
            <a:r>
              <a:rPr b="1" lang="en-GB" sz="1800" spc="-1" strike="noStrike">
                <a:solidFill>
                  <a:srgbClr val="c00000"/>
                </a:solidFill>
                <a:latin typeface="Arial"/>
                <a:ea typeface="DejaVu Sans"/>
              </a:rPr>
              <a:t>.'&lt;br&gt;';</a:t>
            </a:r>
            <a:endParaRPr b="0" lang="en-US" sz="1800" spc="-1" strike="noStrike">
              <a:solidFill>
                <a:srgbClr val="ff0000"/>
              </a:solidFill>
              <a:latin typeface="Arial"/>
            </a:endParaRPr>
          </a:p>
          <a:p>
            <a:pPr>
              <a:lnSpc>
                <a:spcPct val="100000"/>
              </a:lnSpc>
            </a:pPr>
            <a:r>
              <a:rPr b="1" lang="en-GB" sz="1800" spc="-1" strike="noStrike">
                <a:solidFill>
                  <a:srgbClr val="000000"/>
                </a:solidFill>
                <a:latin typeface="Arial"/>
                <a:ea typeface="DejaVu Sans"/>
              </a:rPr>
              <a:t>}</a:t>
            </a:r>
            <a:endParaRPr b="0" lang="en-US" sz="1800" spc="-1" strike="noStrike">
              <a:solidFill>
                <a:srgbClr val="ff0000"/>
              </a:solidFill>
              <a:latin typeface="Arial"/>
            </a:endParaRPr>
          </a:p>
          <a:p>
            <a:pPr>
              <a:lnSpc>
                <a:spcPct val="100000"/>
              </a:lnSpc>
            </a:pPr>
            <a:r>
              <a:rPr b="1" lang="en-GB" sz="1800" spc="-1" strike="noStrike">
                <a:solidFill>
                  <a:srgbClr val="0000ff"/>
                </a:solidFill>
                <a:latin typeface="Arial"/>
                <a:ea typeface="DejaVu Sans"/>
              </a:rPr>
              <a:t>?&gt;</a:t>
            </a:r>
            <a:endParaRPr b="0" lang="en-US" sz="1800" spc="-1" strike="noStrike">
              <a:solidFill>
                <a:srgbClr val="ff0000"/>
              </a:solidFill>
              <a:latin typeface="Arial"/>
            </a:endParaRPr>
          </a:p>
        </p:txBody>
      </p:sp>
      <p:sp>
        <p:nvSpPr>
          <p:cNvPr id="496" name="CustomShape 4"/>
          <p:cNvSpPr/>
          <p:nvPr/>
        </p:nvSpPr>
        <p:spPr>
          <a:xfrm>
            <a:off x="1368000" y="5509800"/>
            <a:ext cx="6552000" cy="149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Arial"/>
                <a:ea typeface="DejaVu Sans"/>
              </a:rPr>
              <a:t>Exemple:</a:t>
            </a:r>
            <a:endParaRPr b="0" lang="en-US" sz="2000" spc="-1" strike="noStrike">
              <a:solidFill>
                <a:srgbClr val="ff0000"/>
              </a:solidFill>
              <a:latin typeface="Arial"/>
            </a:endParaRPr>
          </a:p>
          <a:p>
            <a:pPr>
              <a:lnSpc>
                <a:spcPct val="100000"/>
              </a:lnSpc>
            </a:pPr>
            <a:r>
              <a:rPr b="1" lang="en-GB" sz="1800" spc="-1" strike="noStrike">
                <a:solidFill>
                  <a:srgbClr val="0000ff"/>
                </a:solidFill>
                <a:latin typeface="Arial"/>
                <a:ea typeface="DejaVu Sans"/>
              </a:rPr>
              <a:t>&lt;?php</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$contenu_fichier = </a:t>
            </a:r>
            <a:r>
              <a:rPr b="1" lang="fr-FR" sz="1800" spc="-1" strike="noStrike">
                <a:solidFill>
                  <a:srgbClr val="0000ff"/>
                </a:solidFill>
                <a:latin typeface="Arial"/>
                <a:ea typeface="DejaVu Sans"/>
              </a:rPr>
              <a:t>file_get_contents(</a:t>
            </a:r>
            <a:r>
              <a:rPr b="1" lang="en-GB" sz="1800" spc="-1" strike="noStrike">
                <a:solidFill>
                  <a:srgbClr val="c00000"/>
                </a:solidFill>
                <a:latin typeface="Arial"/>
                <a:ea typeface="DejaVu Sans"/>
              </a:rPr>
              <a:t>'</a:t>
            </a:r>
            <a:r>
              <a:rPr b="1" lang="fr-FR" sz="1800" spc="-1" strike="noStrike">
                <a:solidFill>
                  <a:srgbClr val="c00000"/>
                </a:solidFill>
                <a:latin typeface="Arial"/>
                <a:ea typeface="DejaVu Sans"/>
              </a:rPr>
              <a:t>test.txt');</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Arial"/>
                <a:ea typeface="DejaVu Sans"/>
              </a:rPr>
              <a:t>echo $contenu_fichier;</a:t>
            </a:r>
            <a:endParaRPr b="0" lang="en-US" sz="1800" spc="-1" strike="noStrike">
              <a:solidFill>
                <a:srgbClr val="ff0000"/>
              </a:solidFill>
              <a:latin typeface="Arial"/>
            </a:endParaRPr>
          </a:p>
          <a:p>
            <a:pPr>
              <a:lnSpc>
                <a:spcPct val="100000"/>
              </a:lnSpc>
            </a:pPr>
            <a:r>
              <a:rPr b="1" lang="en-GB" sz="1800" spc="-1" strike="noStrike">
                <a:solidFill>
                  <a:srgbClr val="0000ff"/>
                </a:solidFill>
                <a:latin typeface="Arial"/>
                <a:ea typeface="DejaVu Sans"/>
              </a:rPr>
              <a:t>?&gt;</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498" name="CustomShape 2"/>
          <p:cNvSpPr/>
          <p:nvPr/>
        </p:nvSpPr>
        <p:spPr>
          <a:xfrm>
            <a:off x="351000" y="1025640"/>
            <a:ext cx="8793000" cy="570564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tabLst>
                <a:tab algn="l" pos="0"/>
              </a:tabLst>
            </a:pPr>
            <a:r>
              <a:rPr b="1" lang="fr-FR" sz="2400" spc="-1" strike="noStrike">
                <a:solidFill>
                  <a:srgbClr val="000000"/>
                </a:solidFill>
                <a:latin typeface="Arial"/>
                <a:ea typeface="DejaVu Sans"/>
              </a:rPr>
              <a:t>Lecture et écriture: Écriture de données</a:t>
            </a:r>
            <a:endParaRPr b="0" lang="en-US" sz="2400" spc="-1" strike="noStrike">
              <a:solidFill>
                <a:srgbClr val="ff0000"/>
              </a:solidFill>
              <a:latin typeface="Arial"/>
            </a:endParaRPr>
          </a:p>
          <a:p>
            <a:pPr marL="228600" indent="-227880">
              <a:lnSpc>
                <a:spcPct val="110000"/>
              </a:lnSpc>
              <a:spcBef>
                <a:spcPts val="1001"/>
              </a:spcBef>
              <a:buClr>
                <a:srgbClr val="1f497d"/>
              </a:buClr>
              <a:buFont typeface="Symbol"/>
              <a:buChar char="·"/>
              <a:tabLst>
                <a:tab algn="l" pos="0"/>
              </a:tabLst>
            </a:pPr>
            <a:r>
              <a:rPr b="1" lang="fr-FR" sz="2600" spc="-1" strike="noStrike">
                <a:solidFill>
                  <a:srgbClr val="000000"/>
                </a:solidFill>
                <a:latin typeface="Arial"/>
                <a:ea typeface="DejaVu Sans"/>
              </a:rPr>
              <a:t>fwrite($fp,$data) </a:t>
            </a:r>
            <a:r>
              <a:rPr b="0" lang="fr-FR" sz="2600" spc="-1" strike="noStrike">
                <a:solidFill>
                  <a:srgbClr val="000000"/>
                </a:solidFill>
                <a:latin typeface="Arial"/>
                <a:ea typeface="DejaVu Sans"/>
              </a:rPr>
              <a:t>: écrire des données dans un fichier </a:t>
            </a:r>
            <a:endParaRPr b="0" lang="en-US" sz="2600" spc="-1" strike="noStrike">
              <a:solidFill>
                <a:srgbClr val="ff0000"/>
              </a:solidFill>
              <a:latin typeface="Arial"/>
            </a:endParaRPr>
          </a:p>
          <a:p>
            <a:pPr>
              <a:lnSpc>
                <a:spcPct val="100000"/>
              </a:lnSpc>
              <a:tabLst>
                <a:tab algn="l" pos="0"/>
              </a:tabLst>
            </a:pPr>
            <a:endParaRPr b="0" lang="en-US" sz="2600" spc="-1" strike="noStrike">
              <a:solidFill>
                <a:srgbClr val="ff0000"/>
              </a:solidFill>
              <a:latin typeface="Arial"/>
            </a:endParaRPr>
          </a:p>
          <a:p>
            <a:pPr>
              <a:lnSpc>
                <a:spcPct val="100000"/>
              </a:lnSpc>
              <a:tabLst>
                <a:tab algn="l" pos="0"/>
              </a:tabLst>
            </a:pPr>
            <a:endParaRPr b="0" lang="en-US" sz="2600" spc="-1" strike="noStrike">
              <a:solidFill>
                <a:srgbClr val="ff0000"/>
              </a:solidFill>
              <a:latin typeface="Arial"/>
            </a:endParaRPr>
          </a:p>
          <a:p>
            <a:pPr>
              <a:lnSpc>
                <a:spcPct val="100000"/>
              </a:lnSpc>
              <a:tabLst>
                <a:tab algn="l" pos="0"/>
              </a:tabLst>
            </a:pPr>
            <a:endParaRPr b="0" lang="en-US" sz="2600" spc="-1" strike="noStrike">
              <a:solidFill>
                <a:srgbClr val="ff0000"/>
              </a:solidFill>
              <a:latin typeface="Arial"/>
            </a:endParaRPr>
          </a:p>
          <a:p>
            <a:pPr>
              <a:lnSpc>
                <a:spcPct val="100000"/>
              </a:lnSpc>
              <a:tabLst>
                <a:tab algn="l" pos="0"/>
              </a:tabLst>
            </a:pPr>
            <a:endParaRPr b="0" lang="en-US" sz="2600" spc="-1" strike="noStrike">
              <a:solidFill>
                <a:srgbClr val="ff0000"/>
              </a:solidFill>
              <a:latin typeface="Arial"/>
            </a:endParaRPr>
          </a:p>
          <a:p>
            <a:pPr>
              <a:lnSpc>
                <a:spcPct val="100000"/>
              </a:lnSpc>
              <a:tabLst>
                <a:tab algn="l" pos="0"/>
              </a:tabLst>
            </a:pPr>
            <a:endParaRPr b="0" lang="en-US" sz="2600" spc="-1" strike="noStrike">
              <a:solidFill>
                <a:srgbClr val="ff0000"/>
              </a:solidFill>
              <a:latin typeface="Arial"/>
            </a:endParaRPr>
          </a:p>
          <a:p>
            <a:pPr>
              <a:lnSpc>
                <a:spcPct val="100000"/>
              </a:lnSpc>
              <a:tabLst>
                <a:tab algn="l" pos="0"/>
              </a:tabLst>
            </a:pPr>
            <a:endParaRPr b="0" lang="en-US" sz="2600" spc="-1" strike="noStrike">
              <a:solidFill>
                <a:srgbClr val="ff0000"/>
              </a:solidFill>
              <a:latin typeface="Arial"/>
            </a:endParaRPr>
          </a:p>
          <a:p>
            <a:pPr>
              <a:lnSpc>
                <a:spcPct val="90000"/>
              </a:lnSpc>
              <a:spcBef>
                <a:spcPts val="1001"/>
              </a:spcBef>
              <a:tabLst>
                <a:tab algn="l" pos="0"/>
              </a:tabLst>
            </a:pPr>
            <a:endParaRPr b="0" lang="en-US" sz="2600" spc="-1" strike="noStrike">
              <a:solidFill>
                <a:srgbClr val="ff0000"/>
              </a:solidFill>
              <a:latin typeface="Arial"/>
            </a:endParaRPr>
          </a:p>
          <a:p>
            <a:pPr marL="228600" indent="-227880">
              <a:lnSpc>
                <a:spcPct val="90000"/>
              </a:lnSpc>
              <a:spcBef>
                <a:spcPts val="1001"/>
              </a:spcBef>
              <a:tabLst>
                <a:tab algn="l" pos="0"/>
              </a:tabLst>
            </a:pPr>
            <a:endParaRPr b="0" lang="en-US" sz="2600" spc="-1" strike="noStrike">
              <a:solidFill>
                <a:srgbClr val="ff0000"/>
              </a:solidFill>
              <a:latin typeface="Arial"/>
            </a:endParaRPr>
          </a:p>
          <a:p>
            <a:pPr marL="228600" indent="-227880" algn="ctr">
              <a:lnSpc>
                <a:spcPct val="90000"/>
              </a:lnSpc>
              <a:spcBef>
                <a:spcPts val="1001"/>
              </a:spcBef>
              <a:tabLst>
                <a:tab algn="l" pos="0"/>
              </a:tabLst>
            </a:pPr>
            <a:r>
              <a:rPr b="1" lang="en-GB" sz="2400" spc="-1" strike="noStrike">
                <a:solidFill>
                  <a:srgbClr val="000000"/>
                </a:solidFill>
                <a:latin typeface="Courier New"/>
                <a:ea typeface="DejaVu Sans"/>
              </a:rPr>
              <a:t>	</a:t>
            </a:r>
            <a:r>
              <a:rPr b="1" lang="en-GB" sz="2400" spc="-1" strike="noStrike">
                <a:solidFill>
                  <a:srgbClr val="000000"/>
                </a:solidFill>
                <a:latin typeface="Courier New"/>
                <a:ea typeface="DejaVu Sans"/>
              </a:rPr>
              <a:t>	</a:t>
            </a: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90000"/>
              </a:lnSpc>
              <a:spcBef>
                <a:spcPts val="1001"/>
              </a:spcBef>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nSpc>
                <a:spcPct val="100000"/>
              </a:lnSpc>
              <a:tabLst>
                <a:tab algn="l" pos="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a:p>
            <a:pPr marL="228600" indent="-227880"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400" spc="-1" strike="noStrike">
              <a:solidFill>
                <a:srgbClr val="ff0000"/>
              </a:solidFill>
              <a:latin typeface="Arial"/>
            </a:endParaRPr>
          </a:p>
        </p:txBody>
      </p:sp>
      <p:sp>
        <p:nvSpPr>
          <p:cNvPr id="499" name="CustomShape 3"/>
          <p:cNvSpPr/>
          <p:nvPr/>
        </p:nvSpPr>
        <p:spPr>
          <a:xfrm>
            <a:off x="1152000" y="2386080"/>
            <a:ext cx="7992000" cy="265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a:ea typeface="DejaVu Sans"/>
              </a:rPr>
              <a:t>Exemple:</a:t>
            </a:r>
            <a:endParaRPr b="0" lang="en-US" sz="2400" spc="-1" strike="noStrike">
              <a:solidFill>
                <a:srgbClr val="ff0000"/>
              </a:solidFill>
              <a:latin typeface="Arial"/>
            </a:endParaRPr>
          </a:p>
          <a:p>
            <a:pPr>
              <a:lnSpc>
                <a:spcPct val="100000"/>
              </a:lnSpc>
            </a:pPr>
            <a:r>
              <a:rPr b="0" lang="fr-FR" sz="2400" spc="-1" strike="noStrike">
                <a:solidFill>
                  <a:srgbClr val="008000"/>
                </a:solidFill>
                <a:latin typeface="Courier New"/>
                <a:ea typeface="DejaVu Sans"/>
              </a:rPr>
              <a:t>// Ouvre le fichier</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0" lang="fr-FR" sz="2400" spc="-1" strike="noStrike">
                <a:solidFill>
                  <a:srgbClr val="000080"/>
                </a:solidFill>
                <a:latin typeface="Courier New"/>
                <a:ea typeface="DejaVu Sans"/>
              </a:rPr>
              <a:t>$fp</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fopen</a:t>
            </a:r>
            <a:r>
              <a:rPr b="0" lang="fr-FR" sz="2400" spc="-1" strike="noStrike">
                <a:solidFill>
                  <a:srgbClr val="8000ff"/>
                </a:solidFill>
                <a:latin typeface="Courier New"/>
                <a:ea typeface="DejaVu Sans"/>
              </a:rPr>
              <a:t>(</a:t>
            </a:r>
            <a:r>
              <a:rPr b="0" lang="fr-FR" sz="2400" spc="-1" strike="noStrike">
                <a:solidFill>
                  <a:srgbClr val="808080"/>
                </a:solidFill>
                <a:latin typeface="Courier New"/>
                <a:ea typeface="DejaVu Sans"/>
              </a:rPr>
              <a:t>"test.txt"</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808080"/>
                </a:solidFill>
                <a:latin typeface="Courier New"/>
                <a:ea typeface="DejaVu Sans"/>
              </a:rPr>
              <a:t>"w"</a:t>
            </a: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r>
              <a:rPr b="0" lang="fr-FR" sz="2400" spc="-1" strike="noStrike">
                <a:solidFill>
                  <a:srgbClr val="008000"/>
                </a:solidFill>
                <a:latin typeface="Courier New"/>
                <a:ea typeface="DejaVu Sans"/>
              </a:rPr>
              <a:t>//Insère le texte « PHP » dans le fichier</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fwrite</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$fp</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808080"/>
                </a:solidFill>
                <a:latin typeface="Courier New"/>
                <a:ea typeface="DejaVu Sans"/>
              </a:rPr>
              <a:t>"PHP"</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fclose</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$fp</a:t>
            </a: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01" name="CustomShape 2"/>
          <p:cNvSpPr/>
          <p:nvPr/>
        </p:nvSpPr>
        <p:spPr>
          <a:xfrm>
            <a:off x="351000" y="1025640"/>
            <a:ext cx="9729000" cy="426564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tabLst>
                <a:tab algn="l" pos="0"/>
              </a:tabLst>
            </a:pPr>
            <a:r>
              <a:rPr b="1" lang="fr-FR" sz="2400" spc="-1" strike="noStrike">
                <a:solidFill>
                  <a:srgbClr val="000000"/>
                </a:solidFill>
                <a:latin typeface="Arial"/>
                <a:ea typeface="DejaVu Sans"/>
              </a:rPr>
              <a:t>Lecture et écriture: Écriture de données</a:t>
            </a:r>
            <a:endParaRPr b="0" lang="en-US" sz="2400" spc="-1" strike="noStrike">
              <a:solidFill>
                <a:srgbClr val="ff0000"/>
              </a:solidFill>
              <a:latin typeface="Arial"/>
            </a:endParaRPr>
          </a:p>
          <a:p>
            <a:pPr marL="228600" indent="-227880">
              <a:lnSpc>
                <a:spcPct val="110000"/>
              </a:lnSpc>
              <a:spcBef>
                <a:spcPts val="1001"/>
              </a:spcBef>
              <a:buClr>
                <a:srgbClr val="1f497d"/>
              </a:buClr>
              <a:buFont typeface="Symbol"/>
              <a:buChar char="·"/>
              <a:tabLst>
                <a:tab algn="l" pos="0"/>
              </a:tabLst>
            </a:pPr>
            <a:r>
              <a:rPr b="0" lang="fr-FR" sz="2100" spc="-1" strike="noStrike">
                <a:solidFill>
                  <a:srgbClr val="000000"/>
                </a:solidFill>
                <a:latin typeface="Arial"/>
                <a:ea typeface="DejaVu Sans"/>
              </a:rPr>
              <a:t> </a:t>
            </a:r>
            <a:r>
              <a:rPr b="1" lang="fr-FR" sz="2100" spc="-1" strike="noStrike">
                <a:solidFill>
                  <a:srgbClr val="000000"/>
                </a:solidFill>
                <a:latin typeface="Arial"/>
                <a:ea typeface="DejaVu Sans"/>
              </a:rPr>
              <a:t>file_put_contents(): </a:t>
            </a:r>
            <a:r>
              <a:rPr b="0" lang="fr-FR" sz="2100" spc="-1" strike="noStrike">
                <a:solidFill>
                  <a:srgbClr val="000000"/>
                </a:solidFill>
                <a:latin typeface="Arial"/>
                <a:ea typeface="DejaVu Sans"/>
              </a:rPr>
              <a:t>une fonction d’accès rapide pour écrire dans un fichier.</a:t>
            </a:r>
            <a:endParaRPr b="0" lang="en-US" sz="2100" spc="-1" strike="noStrike">
              <a:solidFill>
                <a:srgbClr val="ff0000"/>
              </a:solidFill>
              <a:latin typeface="Arial"/>
            </a:endParaRPr>
          </a:p>
          <a:p>
            <a:pPr marL="228600" indent="-227880">
              <a:lnSpc>
                <a:spcPct val="110000"/>
              </a:lnSpc>
              <a:spcBef>
                <a:spcPts val="1001"/>
              </a:spcBef>
              <a:buClr>
                <a:srgbClr val="1f497d"/>
              </a:buClr>
              <a:buFont typeface="Symbol"/>
              <a:buChar char="·"/>
              <a:tabLst>
                <a:tab algn="l" pos="0"/>
              </a:tabLst>
            </a:pPr>
            <a:r>
              <a:rPr b="0" lang="fr-FR" sz="2100" spc="-1" strike="noStrike">
                <a:solidFill>
                  <a:srgbClr val="000000"/>
                </a:solidFill>
                <a:latin typeface="Arial"/>
                <a:ea typeface="DejaVu Sans"/>
              </a:rPr>
              <a:t> </a:t>
            </a:r>
            <a:r>
              <a:rPr b="0" lang="fr-FR" sz="2100" spc="-1" strike="noStrike">
                <a:solidFill>
                  <a:srgbClr val="000000"/>
                </a:solidFill>
                <a:latin typeface="Arial"/>
                <a:ea typeface="DejaVu Sans"/>
              </a:rPr>
              <a:t>La fonction </a:t>
            </a:r>
            <a:r>
              <a:rPr b="1" lang="fr-FR" sz="2100" spc="-1" strike="noStrike">
                <a:solidFill>
                  <a:srgbClr val="000000"/>
                </a:solidFill>
                <a:latin typeface="Arial"/>
                <a:ea typeface="DejaVu Sans"/>
              </a:rPr>
              <a:t>file_put_contents() </a:t>
            </a:r>
            <a:r>
              <a:rPr b="0" lang="fr-FR" sz="2100" spc="-1" strike="noStrike">
                <a:solidFill>
                  <a:srgbClr val="000000"/>
                </a:solidFill>
                <a:latin typeface="Arial"/>
                <a:ea typeface="DejaVu Sans"/>
              </a:rPr>
              <a:t>prend en paramètre une adresse de fichier et une chaîne de caractères.</a:t>
            </a:r>
            <a:endParaRPr b="0" lang="en-US" sz="2100" spc="-1" strike="noStrike">
              <a:solidFill>
                <a:srgbClr val="ff0000"/>
              </a:solidFill>
              <a:latin typeface="Arial"/>
            </a:endParaRPr>
          </a:p>
          <a:p>
            <a:pPr marL="228600" indent="-227880">
              <a:lnSpc>
                <a:spcPct val="110000"/>
              </a:lnSpc>
              <a:spcBef>
                <a:spcPts val="1001"/>
              </a:spcBef>
              <a:buClr>
                <a:srgbClr val="1f497d"/>
              </a:buClr>
              <a:buFont typeface="Symbol"/>
              <a:buChar char="·"/>
              <a:tabLst>
                <a:tab algn="l" pos="0"/>
              </a:tabLst>
            </a:pPr>
            <a:r>
              <a:rPr b="0" lang="fr-FR" sz="2100" spc="-1" strike="noStrike">
                <a:solidFill>
                  <a:srgbClr val="000000"/>
                </a:solidFill>
                <a:latin typeface="Arial"/>
                <a:ea typeface="DejaVu Sans"/>
              </a:rPr>
              <a:t> </a:t>
            </a:r>
            <a:r>
              <a:rPr b="0" lang="fr-FR" sz="2100" spc="-1" strike="noStrike">
                <a:solidFill>
                  <a:srgbClr val="000000"/>
                </a:solidFill>
                <a:latin typeface="Arial"/>
                <a:ea typeface="DejaVu Sans"/>
              </a:rPr>
              <a:t>La chaîne est alors écrite dans le fichier. Si le fichier existait déjà, son contenu est écrasé.</a:t>
            </a:r>
            <a:endParaRPr b="0" lang="en-US" sz="2100" spc="-1" strike="noStrike">
              <a:solidFill>
                <a:srgbClr val="ff0000"/>
              </a:solidFill>
              <a:latin typeface="Arial"/>
            </a:endParaRPr>
          </a:p>
          <a:p>
            <a:pPr marL="228600" indent="-227880">
              <a:lnSpc>
                <a:spcPct val="110000"/>
              </a:lnSpc>
              <a:spcBef>
                <a:spcPts val="1001"/>
              </a:spcBef>
              <a:buClr>
                <a:srgbClr val="1f497d"/>
              </a:buClr>
              <a:buFont typeface="Symbol"/>
              <a:buChar char="·"/>
              <a:tabLst>
                <a:tab algn="l" pos="0"/>
              </a:tabLst>
            </a:pPr>
            <a:r>
              <a:rPr b="0" lang="fr-FR" sz="2100" spc="-1" strike="noStrike">
                <a:solidFill>
                  <a:srgbClr val="000000"/>
                </a:solidFill>
                <a:latin typeface="Arial"/>
                <a:ea typeface="DejaVu Sans"/>
              </a:rPr>
              <a:t>Il est toutefois possible de demander à ce que la chaîne en argument soit ajoutée au fichier au lieu de remplacer le contenu actuel. Il suffit alors de spécifier la constante </a:t>
            </a:r>
            <a:r>
              <a:rPr b="1" lang="fr-FR" sz="2100" spc="-1" strike="noStrike">
                <a:solidFill>
                  <a:srgbClr val="c00000"/>
                </a:solidFill>
                <a:latin typeface="Arial"/>
                <a:ea typeface="DejaVu Sans"/>
              </a:rPr>
              <a:t>FILE_APPEND </a:t>
            </a:r>
            <a:r>
              <a:rPr b="0" lang="fr-FR" sz="2100" spc="-1" strike="noStrike">
                <a:solidFill>
                  <a:srgbClr val="000000"/>
                </a:solidFill>
                <a:latin typeface="Arial"/>
                <a:ea typeface="DejaVu Sans"/>
              </a:rPr>
              <a:t>comme troisième paramètre.</a:t>
            </a:r>
            <a:endParaRPr b="0" lang="en-US" sz="2100" spc="-1" strike="noStrike">
              <a:solidFill>
                <a:srgbClr val="ff0000"/>
              </a:solidFill>
              <a:latin typeface="Arial"/>
            </a:endParaRPr>
          </a:p>
          <a:p>
            <a:pPr algn="just">
              <a:lnSpc>
                <a:spcPct val="90000"/>
              </a:lnSpc>
              <a:spcBef>
                <a:spcPts val="1001"/>
              </a:spcBef>
              <a:tabLst>
                <a:tab algn="l" pos="0"/>
              </a:tabLst>
            </a:pPr>
            <a:endParaRPr b="0" lang="en-US" sz="2100" spc="-1" strike="noStrike">
              <a:solidFill>
                <a:srgbClr val="ff0000"/>
              </a:solidFill>
              <a:latin typeface="Arial"/>
            </a:endParaRPr>
          </a:p>
          <a:p>
            <a:pPr algn="just">
              <a:lnSpc>
                <a:spcPct val="90000"/>
              </a:lnSpc>
              <a:spcBef>
                <a:spcPts val="1001"/>
              </a:spcBef>
              <a:tabLst>
                <a:tab algn="l" pos="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2100" spc="-1" strike="noStrike">
              <a:solidFill>
                <a:srgbClr val="ff0000"/>
              </a:solidFill>
              <a:latin typeface="Arial"/>
            </a:endParaRPr>
          </a:p>
        </p:txBody>
      </p:sp>
      <p:sp>
        <p:nvSpPr>
          <p:cNvPr id="502" name="CustomShape 3"/>
          <p:cNvSpPr/>
          <p:nvPr/>
        </p:nvSpPr>
        <p:spPr>
          <a:xfrm>
            <a:off x="864000" y="4860000"/>
            <a:ext cx="9378000" cy="2131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a:ea typeface="DejaVu Sans"/>
              </a:rPr>
              <a:t>Exemple:</a:t>
            </a:r>
            <a:endParaRPr b="0" lang="en-US" sz="2400" spc="-1" strike="noStrike">
              <a:solidFill>
                <a:srgbClr val="ff0000"/>
              </a:solidFill>
              <a:latin typeface="Arial"/>
            </a:endParaRPr>
          </a:p>
          <a:p>
            <a:pPr>
              <a:lnSpc>
                <a:spcPct val="100000"/>
              </a:lnSpc>
            </a:pPr>
            <a:r>
              <a:rPr b="0" lang="fr-FR" sz="2200" spc="-1" strike="noStrike">
                <a:solidFill>
                  <a:srgbClr val="ff0000"/>
                </a:solidFill>
                <a:latin typeface="Courier New"/>
                <a:ea typeface="DejaVu Sans"/>
              </a:rPr>
              <a:t>&lt;?php</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$fichier</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8080"/>
                </a:solidFill>
                <a:latin typeface="Courier New"/>
                <a:ea typeface="DejaVu Sans"/>
              </a:rPr>
              <a:t>'test.txt’</a:t>
            </a:r>
            <a:r>
              <a:rPr b="0" lang="fr-FR" sz="2200" spc="-1" strike="noStrike">
                <a:solidFill>
                  <a:srgbClr val="8000ff"/>
                </a:solidFill>
                <a:latin typeface="Courier New"/>
                <a:ea typeface="DejaVu Sans"/>
              </a:rPr>
              <a:t>;</a:t>
            </a:r>
            <a:endParaRPr b="0" lang="en-US" sz="2200" spc="-1" strike="noStrike">
              <a:solidFill>
                <a:srgbClr val="ff0000"/>
              </a:solidFill>
              <a:latin typeface="Arial"/>
            </a:endParaRPr>
          </a:p>
          <a:p>
            <a:pPr>
              <a:lnSpc>
                <a:spcPct val="100000"/>
              </a:lnSpc>
            </a:pPr>
            <a:r>
              <a:rPr b="0" lang="fr-FR" sz="2200" spc="-1" strike="noStrike">
                <a:solidFill>
                  <a:srgbClr val="000080"/>
                </a:solidFill>
                <a:latin typeface="Courier New"/>
                <a:ea typeface="DejaVu Sans"/>
              </a:rPr>
              <a:t>$contenu</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8080"/>
                </a:solidFill>
                <a:latin typeface="Courier New"/>
                <a:ea typeface="DejaVu Sans"/>
              </a:rPr>
              <a:t>'Contenu du fichier'</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file_put_contents</a:t>
            </a:r>
            <a:r>
              <a:rPr b="0" lang="fr-FR" sz="2200" spc="-1" strike="noStrike">
                <a:solidFill>
                  <a:srgbClr val="8000ff"/>
                </a:solidFill>
                <a:latin typeface="Courier New"/>
                <a:ea typeface="DejaVu Sans"/>
              </a:rPr>
              <a:t>(</a:t>
            </a:r>
            <a:r>
              <a:rPr b="0" lang="fr-FR" sz="2200" spc="-1" strike="noStrike">
                <a:solidFill>
                  <a:srgbClr val="000080"/>
                </a:solidFill>
                <a:latin typeface="Courier New"/>
                <a:ea typeface="DejaVu Sans"/>
              </a:rPr>
              <a:t>$fichier</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000080"/>
                </a:solidFill>
                <a:latin typeface="Courier New"/>
                <a:ea typeface="DejaVu Sans"/>
              </a:rPr>
              <a:t>$contenu</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1" lang="fr-FR" sz="2200" spc="-1" strike="noStrike">
                <a:solidFill>
                  <a:srgbClr val="0000ff"/>
                </a:solidFill>
                <a:latin typeface="Courier New"/>
                <a:ea typeface="DejaVu Sans"/>
              </a:rPr>
              <a:t>FILE_APPEND</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r>
              <a:rPr b="0" lang="fr-FR" sz="2200" spc="-1" strike="noStrike">
                <a:solidFill>
                  <a:srgbClr val="8000ff"/>
                </a:solidFill>
                <a:latin typeface="Courier New"/>
                <a:ea typeface="DejaVu Sans"/>
              </a:rPr>
              <a:t>;</a:t>
            </a:r>
            <a:r>
              <a:rPr b="0" lang="fr-FR" sz="2200" spc="-1" strike="noStrike">
                <a:solidFill>
                  <a:srgbClr val="000000"/>
                </a:solidFill>
                <a:latin typeface="Courier New"/>
                <a:ea typeface="DejaVu Sans"/>
              </a:rPr>
              <a:t> </a:t>
            </a:r>
            <a:endParaRPr b="0" lang="en-US" sz="2200" spc="-1" strike="noStrike">
              <a:solidFill>
                <a:srgbClr val="ff0000"/>
              </a:solidFill>
              <a:latin typeface="Arial"/>
            </a:endParaRPr>
          </a:p>
          <a:p>
            <a:pPr>
              <a:lnSpc>
                <a:spcPct val="100000"/>
              </a:lnSpc>
            </a:pPr>
            <a:r>
              <a:rPr b="0" lang="fr-FR" sz="2200" spc="-1" strike="noStrike">
                <a:solidFill>
                  <a:srgbClr val="ff0000"/>
                </a:solidFill>
                <a:latin typeface="Courier New"/>
                <a:ea typeface="DejaVu Sans"/>
              </a:rPr>
              <a:t>?&gt;</a:t>
            </a: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04" name="CustomShape 2"/>
          <p:cNvSpPr/>
          <p:nvPr/>
        </p:nvSpPr>
        <p:spPr>
          <a:xfrm>
            <a:off x="792000" y="765720"/>
            <a:ext cx="8213760" cy="5404320"/>
          </a:xfrm>
          <a:prstGeom prst="rect">
            <a:avLst/>
          </a:prstGeom>
          <a:noFill/>
          <a:ln>
            <a:noFill/>
          </a:ln>
        </p:spPr>
        <p:style>
          <a:lnRef idx="0"/>
          <a:fillRef idx="0"/>
          <a:effectRef idx="0"/>
          <a:fontRef idx="minor"/>
        </p:style>
        <p:txBody>
          <a:bodyPr lIns="0" rIns="0" tIns="0" bIns="0">
            <a:normAutofit/>
          </a:bodyPr>
          <a:p>
            <a:pPr>
              <a:lnSpc>
                <a:spcPct val="90000"/>
              </a:lnSpc>
              <a:spcBef>
                <a:spcPts val="1001"/>
              </a:spcBef>
            </a:pPr>
            <a:endParaRPr b="0" lang="en-US" sz="1800" spc="-1" strike="noStrike">
              <a:solidFill>
                <a:srgbClr val="ff0000"/>
              </a:solidFill>
              <a:latin typeface="Arial"/>
            </a:endParaRPr>
          </a:p>
          <a:p>
            <a:pPr>
              <a:lnSpc>
                <a:spcPct val="100000"/>
              </a:lnSpc>
              <a:spcBef>
                <a:spcPts val="1001"/>
              </a:spcBef>
              <a:tabLst>
                <a:tab algn="l" pos="0"/>
              </a:tabLst>
            </a:pPr>
            <a:r>
              <a:rPr b="1" lang="fr-FR" sz="2600" spc="-1" strike="noStrike">
                <a:solidFill>
                  <a:srgbClr val="000000"/>
                </a:solidFill>
                <a:latin typeface="Arial"/>
                <a:ea typeface="DejaVu Sans"/>
              </a:rPr>
              <a:t>Quelques fonctions:</a:t>
            </a:r>
            <a:endParaRPr b="0" lang="en-US" sz="26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file_exists($file)</a:t>
            </a:r>
            <a:r>
              <a:rPr b="0" lang="fr-FR" sz="2200" spc="-1" strike="noStrike">
                <a:solidFill>
                  <a:srgbClr val="000000"/>
                </a:solidFill>
                <a:latin typeface="Arial"/>
                <a:ea typeface="DejaVu Sans"/>
              </a:rPr>
              <a:t> : indique si le fichier </a:t>
            </a:r>
            <a:r>
              <a:rPr b="1" lang="fr-FR" sz="2200" spc="-1" strike="noStrike">
                <a:solidFill>
                  <a:srgbClr val="000000"/>
                </a:solidFill>
                <a:latin typeface="Arial"/>
                <a:ea typeface="DejaVu Sans"/>
              </a:rPr>
              <a:t>$file</a:t>
            </a:r>
            <a:r>
              <a:rPr b="0" lang="fr-FR" sz="2200" spc="-1" strike="noStrike">
                <a:solidFill>
                  <a:srgbClr val="000000"/>
                </a:solidFill>
                <a:latin typeface="Arial"/>
                <a:ea typeface="DejaVu Sans"/>
              </a:rPr>
              <a:t> existe</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filesize($file)</a:t>
            </a:r>
            <a:r>
              <a:rPr b="0" lang="fr-FR" sz="2200" spc="-1" strike="noStrike">
                <a:solidFill>
                  <a:srgbClr val="000000"/>
                </a:solidFill>
                <a:latin typeface="Arial"/>
                <a:ea typeface="DejaVu Sans"/>
              </a:rPr>
              <a:t> : retourne la taille du fichier </a:t>
            </a:r>
            <a:r>
              <a:rPr b="1" lang="fr-FR" sz="2200" spc="-1" strike="noStrike">
                <a:solidFill>
                  <a:srgbClr val="000000"/>
                </a:solidFill>
                <a:latin typeface="Arial"/>
                <a:ea typeface="DejaVu Sans"/>
              </a:rPr>
              <a:t>$file</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filetype($file)</a:t>
            </a:r>
            <a:r>
              <a:rPr b="0" lang="fr-FR" sz="2200" spc="-1" strike="noStrike">
                <a:solidFill>
                  <a:srgbClr val="000000"/>
                </a:solidFill>
                <a:latin typeface="Arial"/>
                <a:ea typeface="DejaVu Sans"/>
              </a:rPr>
              <a:t> : retourne le type du fichier </a:t>
            </a:r>
            <a:r>
              <a:rPr b="1" lang="fr-FR" sz="2200" spc="-1" strike="noStrike">
                <a:solidFill>
                  <a:srgbClr val="000000"/>
                </a:solidFill>
                <a:latin typeface="Arial"/>
                <a:ea typeface="DejaVu Sans"/>
              </a:rPr>
              <a:t>$file</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unlink($file)</a:t>
            </a:r>
            <a:r>
              <a:rPr b="0" lang="fr-FR" sz="2200" spc="-1" strike="noStrike">
                <a:solidFill>
                  <a:srgbClr val="000000"/>
                </a:solidFill>
                <a:latin typeface="Arial"/>
                <a:ea typeface="DejaVu Sans"/>
              </a:rPr>
              <a:t> : détruit le fichier </a:t>
            </a:r>
            <a:r>
              <a:rPr b="1" lang="fr-FR" sz="2200" spc="-1" strike="noStrike">
                <a:solidFill>
                  <a:srgbClr val="000000"/>
                </a:solidFill>
                <a:latin typeface="Arial"/>
                <a:ea typeface="DejaVu Sans"/>
              </a:rPr>
              <a:t>$file</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copy($source, $dest)</a:t>
            </a:r>
            <a:r>
              <a:rPr b="0" lang="fr-FR" sz="2200" spc="-1" strike="noStrike">
                <a:solidFill>
                  <a:srgbClr val="000000"/>
                </a:solidFill>
                <a:latin typeface="Arial"/>
                <a:ea typeface="DejaVu Sans"/>
              </a:rPr>
              <a:t> : copie le fichier </a:t>
            </a:r>
            <a:r>
              <a:rPr b="1" lang="fr-FR" sz="2200" spc="-1" strike="noStrike">
                <a:solidFill>
                  <a:srgbClr val="000000"/>
                </a:solidFill>
                <a:latin typeface="Arial"/>
                <a:ea typeface="DejaVu Sans"/>
              </a:rPr>
              <a:t>$source</a:t>
            </a:r>
            <a:r>
              <a:rPr b="0" lang="fr-FR" sz="2200" spc="-1" strike="noStrike">
                <a:solidFill>
                  <a:srgbClr val="000000"/>
                </a:solidFill>
                <a:latin typeface="Arial"/>
                <a:ea typeface="DejaVu Sans"/>
              </a:rPr>
              <a:t> vers </a:t>
            </a:r>
            <a:r>
              <a:rPr b="1" lang="fr-FR" sz="2200" spc="-1" strike="noStrike">
                <a:solidFill>
                  <a:srgbClr val="000000"/>
                </a:solidFill>
                <a:latin typeface="Arial"/>
                <a:ea typeface="DejaVu Sans"/>
              </a:rPr>
              <a:t>$dest</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readfile($file)</a:t>
            </a:r>
            <a:r>
              <a:rPr b="0" lang="fr-FR" sz="2200" spc="-1" strike="noStrike">
                <a:solidFill>
                  <a:srgbClr val="000000"/>
                </a:solidFill>
                <a:latin typeface="Arial"/>
                <a:ea typeface="DejaVu Sans"/>
              </a:rPr>
              <a:t> : affiche le fichier </a:t>
            </a:r>
            <a:r>
              <a:rPr b="1" lang="fr-FR" sz="2200" spc="-1" strike="noStrike">
                <a:solidFill>
                  <a:srgbClr val="000000"/>
                </a:solidFill>
                <a:latin typeface="Arial"/>
                <a:ea typeface="DejaVu Sans"/>
              </a:rPr>
              <a:t>$file</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rename($old, $new)</a:t>
            </a:r>
            <a:r>
              <a:rPr b="0" lang="fr-FR" sz="2200" spc="-1" strike="noStrike">
                <a:solidFill>
                  <a:srgbClr val="000000"/>
                </a:solidFill>
                <a:latin typeface="Arial"/>
                <a:ea typeface="DejaVu Sans"/>
              </a:rPr>
              <a:t> : renomme le fichier </a:t>
            </a:r>
            <a:r>
              <a:rPr b="1" lang="fr-FR" sz="2200" spc="-1" strike="noStrike">
                <a:solidFill>
                  <a:srgbClr val="000000"/>
                </a:solidFill>
                <a:latin typeface="Arial"/>
                <a:ea typeface="DejaVu Sans"/>
              </a:rPr>
              <a:t>$old</a:t>
            </a:r>
            <a:r>
              <a:rPr b="0" lang="fr-FR" sz="2200" spc="-1" strike="noStrike">
                <a:solidFill>
                  <a:srgbClr val="000000"/>
                </a:solidFill>
                <a:latin typeface="Arial"/>
                <a:ea typeface="DejaVu Sans"/>
              </a:rPr>
              <a:t> en </a:t>
            </a:r>
            <a:r>
              <a:rPr b="1" lang="fr-FR" sz="2200" spc="-1" strike="noStrike">
                <a:solidFill>
                  <a:srgbClr val="000000"/>
                </a:solidFill>
                <a:latin typeface="Arial"/>
                <a:ea typeface="DejaVu Sans"/>
              </a:rPr>
              <a:t>$new</a:t>
            </a:r>
            <a:endParaRPr b="0" lang="en-US" sz="2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2200" spc="-1" strike="noStrike">
                <a:solidFill>
                  <a:srgbClr val="000000"/>
                </a:solidFill>
                <a:latin typeface="Arial"/>
                <a:ea typeface="DejaVu Sans"/>
              </a:rPr>
              <a:t>Plus: </a:t>
            </a:r>
            <a:r>
              <a:rPr b="1" lang="fr-FR" sz="2200" spc="-1" strike="noStrike" u="sng">
                <a:solidFill>
                  <a:srgbClr val="0000ff"/>
                </a:solidFill>
                <a:uFillTx/>
                <a:latin typeface="Arial"/>
                <a:ea typeface="DejaVu Sans"/>
                <a:hlinkClick r:id="rId1"/>
              </a:rPr>
              <a:t>https://www.php.net/manual/fr/ref.filesystem.php</a:t>
            </a:r>
            <a:endParaRPr b="0" lang="en-US" sz="2200" spc="-1" strike="noStrike">
              <a:solidFill>
                <a:srgbClr val="ff0000"/>
              </a:solidFill>
              <a:latin typeface="Arial"/>
            </a:endParaRPr>
          </a:p>
          <a:p>
            <a:pPr>
              <a:lnSpc>
                <a:spcPct val="90000"/>
              </a:lnSpc>
              <a:spcBef>
                <a:spcPts val="1001"/>
              </a:spcBef>
              <a:tabLst>
                <a:tab algn="l" pos="0"/>
              </a:tabLst>
            </a:pPr>
            <a:endParaRPr b="0" lang="en-US" sz="22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51000" y="90360"/>
            <a:ext cx="907092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Intégration d’un script PHP dans une page</a:t>
            </a:r>
            <a:endParaRPr b="0" lang="en-US" sz="3600" spc="-1" strike="noStrike">
              <a:solidFill>
                <a:srgbClr val="ff0000"/>
              </a:solidFill>
              <a:latin typeface="Arial"/>
            </a:endParaRPr>
          </a:p>
        </p:txBody>
      </p:sp>
      <p:sp>
        <p:nvSpPr>
          <p:cNvPr id="176" name="CustomShape 2"/>
          <p:cNvSpPr/>
          <p:nvPr/>
        </p:nvSpPr>
        <p:spPr>
          <a:xfrm>
            <a:off x="504000" y="1152000"/>
            <a:ext cx="9070920" cy="5663160"/>
          </a:xfrm>
          <a:prstGeom prst="rect">
            <a:avLst/>
          </a:prstGeom>
          <a:noFill/>
          <a:ln>
            <a:noFill/>
          </a:ln>
        </p:spPr>
        <p:style>
          <a:lnRef idx="0"/>
          <a:fillRef idx="0"/>
          <a:effectRef idx="0"/>
          <a:fontRef idx="minor"/>
        </p:style>
        <p:txBody>
          <a:bodyPr lIns="0" rIns="0" tIns="0" bIns="0">
            <a:noAutofit/>
          </a:bodyPr>
          <a:p>
            <a:pPr>
              <a:lnSpc>
                <a:spcPct val="90000"/>
              </a:lnSpc>
              <a:spcBef>
                <a:spcPts val="1001"/>
              </a:spcBef>
            </a:pPr>
            <a:endParaRPr b="0" lang="en-US" sz="1800" spc="-1" strike="noStrike">
              <a:solidFill>
                <a:srgbClr val="ff0000"/>
              </a:solidFill>
              <a:latin typeface="Arial"/>
            </a:endParaRPr>
          </a:p>
          <a:p>
            <a:pPr>
              <a:lnSpc>
                <a:spcPct val="90000"/>
              </a:lnSpc>
              <a:spcBef>
                <a:spcPts val="1001"/>
              </a:spcBef>
            </a:pPr>
            <a:endParaRPr b="0" lang="en-US" sz="1800" spc="-1" strike="noStrike">
              <a:solidFill>
                <a:srgbClr val="ff0000"/>
              </a:solidFill>
              <a:latin typeface="Arial"/>
            </a:endParaRPr>
          </a:p>
        </p:txBody>
      </p:sp>
      <p:sp>
        <p:nvSpPr>
          <p:cNvPr id="177" name="CustomShape 3"/>
          <p:cNvSpPr/>
          <p:nvPr/>
        </p:nvSpPr>
        <p:spPr>
          <a:xfrm>
            <a:off x="596880" y="985680"/>
            <a:ext cx="8547120" cy="516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400"/>
              </a:spcBef>
            </a:pPr>
            <a:r>
              <a:rPr b="0" i="1" lang="fr-FR" sz="2800" spc="-1" strike="noStrike">
                <a:solidFill>
                  <a:srgbClr val="000000"/>
                </a:solidFill>
                <a:latin typeface="Arial"/>
                <a:ea typeface="DejaVu Sans"/>
              </a:rPr>
              <a:t>Exemple de script, code source (côté serveur) :</a:t>
            </a:r>
            <a:endParaRPr b="0" lang="en-US" sz="2800" spc="-1" strike="noStrike">
              <a:solidFill>
                <a:srgbClr val="ff0000"/>
              </a:solidFill>
              <a:latin typeface="Arial"/>
            </a:endParaRPr>
          </a:p>
        </p:txBody>
      </p:sp>
      <p:sp>
        <p:nvSpPr>
          <p:cNvPr id="178" name="CustomShape 4"/>
          <p:cNvSpPr/>
          <p:nvPr/>
        </p:nvSpPr>
        <p:spPr>
          <a:xfrm>
            <a:off x="1482120" y="1463040"/>
            <a:ext cx="5696640" cy="2189880"/>
          </a:xfrm>
          <a:prstGeom prst="foldedCorner">
            <a:avLst>
              <a:gd name="adj" fmla="val 9898"/>
            </a:avLst>
          </a:prstGeom>
          <a:solidFill>
            <a:srgbClr val="ccffff"/>
          </a:solidFill>
          <a:ln w="9360">
            <a:solidFill>
              <a:schemeClr val="tx1"/>
            </a:solidFill>
            <a:round/>
          </a:ln>
        </p:spPr>
        <p:style>
          <a:lnRef idx="0"/>
          <a:fillRef idx="0"/>
          <a:effectRef idx="0"/>
          <a:fontRef idx="minor"/>
        </p:style>
        <p:txBody>
          <a:bodyPr wrap="none" lIns="18000" rIns="18000" tIns="0" bIns="0">
            <a:noAutofit/>
          </a:bodyPr>
          <a:p>
            <a:pPr>
              <a:lnSpc>
                <a:spcPct val="100000"/>
              </a:lnSpc>
            </a:pPr>
            <a:r>
              <a:rPr b="0" lang="fr-FR" sz="2400" spc="-1" strike="noStrike">
                <a:solidFill>
                  <a:srgbClr val="000000"/>
                </a:solidFill>
                <a:latin typeface="Arial"/>
                <a:ea typeface="DejaVu Sans"/>
              </a:rPr>
              <a:t>&lt;html&gt;</a:t>
            </a:r>
            <a:endParaRPr b="0" lang="en-US" sz="2400" spc="-1" strike="noStrike">
              <a:solidFill>
                <a:srgbClr val="ff0000"/>
              </a:solidFill>
              <a:latin typeface="Arial"/>
            </a:endParaRPr>
          </a:p>
          <a:p>
            <a:pPr>
              <a:lnSpc>
                <a:spcPct val="100000"/>
              </a:lnSpc>
            </a:pPr>
            <a:r>
              <a:rPr b="0" lang="fr-FR" sz="2400" spc="-1" strike="noStrike">
                <a:solidFill>
                  <a:srgbClr val="000000"/>
                </a:solidFill>
                <a:latin typeface="Arial"/>
                <a:ea typeface="DejaVu Sans"/>
              </a:rPr>
              <a:t>&lt;body&gt;</a:t>
            </a:r>
            <a:endParaRPr b="0" lang="en-US" sz="2400" spc="-1" strike="noStrike">
              <a:solidFill>
                <a:srgbClr val="ff0000"/>
              </a:solidFill>
              <a:latin typeface="Arial"/>
            </a:endParaRPr>
          </a:p>
          <a:p>
            <a:pPr>
              <a:lnSpc>
                <a:spcPct val="100000"/>
              </a:lnSpc>
            </a:pPr>
            <a:r>
              <a:rPr b="0" lang="fr-FR" sz="2400" spc="-1" strike="noStrike">
                <a:solidFill>
                  <a:srgbClr val="000000"/>
                </a:solidFill>
                <a:latin typeface="Arial"/>
                <a:ea typeface="DejaVu Sans"/>
              </a:rPr>
              <a:t>&lt;h1&gt;Mon premier script&lt;/h1&gt;</a:t>
            </a:r>
            <a:endParaRPr b="0" lang="en-US" sz="2400" spc="-1" strike="noStrike">
              <a:solidFill>
                <a:srgbClr val="ff0000"/>
              </a:solidFill>
              <a:latin typeface="Arial"/>
            </a:endParaRPr>
          </a:p>
          <a:p>
            <a:pPr>
              <a:lnSpc>
                <a:spcPct val="100000"/>
              </a:lnSpc>
            </a:pPr>
            <a:r>
              <a:rPr b="1" lang="fr-FR" sz="2400" spc="-1" strike="noStrike">
                <a:solidFill>
                  <a:srgbClr val="c0504d"/>
                </a:solidFill>
                <a:latin typeface="Arial"/>
                <a:ea typeface="DejaVu Sans"/>
              </a:rPr>
              <a:t>&lt;?php echo ‘’Bonjour le monde \n’’; ?&gt;</a:t>
            </a:r>
            <a:endParaRPr b="0" lang="en-US" sz="2400" spc="-1" strike="noStrike">
              <a:solidFill>
                <a:srgbClr val="ff0000"/>
              </a:solidFill>
              <a:latin typeface="Arial"/>
            </a:endParaRPr>
          </a:p>
          <a:p>
            <a:pPr>
              <a:lnSpc>
                <a:spcPct val="100000"/>
              </a:lnSpc>
            </a:pPr>
            <a:r>
              <a:rPr b="0" lang="fr-FR" sz="2400" spc="-1" strike="noStrike">
                <a:solidFill>
                  <a:srgbClr val="000000"/>
                </a:solidFill>
                <a:latin typeface="Arial"/>
                <a:ea typeface="DejaVu Sans"/>
              </a:rPr>
              <a:t>&lt;/body&gt;</a:t>
            </a:r>
            <a:endParaRPr b="0" lang="en-US" sz="2400" spc="-1" strike="noStrike">
              <a:solidFill>
                <a:srgbClr val="ff0000"/>
              </a:solidFill>
              <a:latin typeface="Arial"/>
            </a:endParaRPr>
          </a:p>
          <a:p>
            <a:pPr>
              <a:lnSpc>
                <a:spcPct val="100000"/>
              </a:lnSpc>
            </a:pPr>
            <a:r>
              <a:rPr b="0" lang="fr-FR" sz="2400" spc="-1" strike="noStrike">
                <a:solidFill>
                  <a:srgbClr val="000000"/>
                </a:solidFill>
                <a:latin typeface="Arial"/>
                <a:ea typeface="DejaVu Sans"/>
              </a:rPr>
              <a:t>&lt;/html&gt;</a:t>
            </a:r>
            <a:endParaRPr b="0" lang="en-US" sz="2400" spc="-1" strike="noStrike">
              <a:solidFill>
                <a:srgbClr val="ff0000"/>
              </a:solidFill>
              <a:latin typeface="Arial"/>
            </a:endParaRPr>
          </a:p>
        </p:txBody>
      </p:sp>
      <p:pic>
        <p:nvPicPr>
          <p:cNvPr id="179" name="Picture 7" descr=""/>
          <p:cNvPicPr/>
          <p:nvPr/>
        </p:nvPicPr>
        <p:blipFill>
          <a:blip r:embed="rId1"/>
          <a:stretch/>
        </p:blipFill>
        <p:spPr>
          <a:xfrm>
            <a:off x="995040" y="4195440"/>
            <a:ext cx="4449960" cy="3061080"/>
          </a:xfrm>
          <a:prstGeom prst="rect">
            <a:avLst/>
          </a:prstGeom>
          <a:ln>
            <a:noFill/>
          </a:ln>
        </p:spPr>
      </p:pic>
      <p:sp>
        <p:nvSpPr>
          <p:cNvPr id="180" name="CustomShape 5"/>
          <p:cNvSpPr/>
          <p:nvPr/>
        </p:nvSpPr>
        <p:spPr>
          <a:xfrm>
            <a:off x="986040" y="3707280"/>
            <a:ext cx="5696640" cy="4557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i="1" lang="fr-FR" sz="2400" spc="-1" strike="noStrike">
                <a:solidFill>
                  <a:srgbClr val="000000"/>
                </a:solidFill>
                <a:latin typeface="Arial"/>
                <a:ea typeface="DejaVu Sans"/>
              </a:rPr>
              <a:t>Résultat affiché par le navigateur :</a:t>
            </a:r>
            <a:endParaRPr b="0" lang="en-US" sz="2400" spc="-1" strike="noStrike">
              <a:solidFill>
                <a:srgbClr val="ff0000"/>
              </a:solidFill>
              <a:latin typeface="Arial"/>
            </a:endParaRPr>
          </a:p>
        </p:txBody>
      </p:sp>
      <p:pic>
        <p:nvPicPr>
          <p:cNvPr id="181" name="Picture 10" descr=""/>
          <p:cNvPicPr/>
          <p:nvPr/>
        </p:nvPicPr>
        <p:blipFill>
          <a:blip r:embed="rId2"/>
          <a:stretch/>
        </p:blipFill>
        <p:spPr>
          <a:xfrm>
            <a:off x="6346800" y="4788000"/>
            <a:ext cx="3228120" cy="1547280"/>
          </a:xfrm>
          <a:prstGeom prst="rect">
            <a:avLst/>
          </a:prstGeom>
          <a:ln>
            <a:noFill/>
          </a:ln>
        </p:spPr>
      </p:pic>
      <p:sp>
        <p:nvSpPr>
          <p:cNvPr id="182" name="CustomShape 6"/>
          <p:cNvSpPr/>
          <p:nvPr/>
        </p:nvSpPr>
        <p:spPr>
          <a:xfrm>
            <a:off x="6346800" y="4398120"/>
            <a:ext cx="50389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fr-FR" sz="1800" spc="-1" strike="noStrike">
                <a:solidFill>
                  <a:srgbClr val="000000"/>
                </a:solidFill>
                <a:latin typeface="Arial"/>
                <a:ea typeface="DejaVu Sans"/>
              </a:rPr>
              <a:t>Code source (côté client)</a:t>
            </a:r>
            <a:endParaRPr b="0" lang="en-US" sz="18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graphicFrame>
        <p:nvGraphicFramePr>
          <p:cNvPr id="506" name="Table 2"/>
          <p:cNvGraphicFramePr/>
          <p:nvPr/>
        </p:nvGraphicFramePr>
        <p:xfrm>
          <a:off x="143640" y="886680"/>
          <a:ext cx="9659160" cy="3962160"/>
        </p:xfrm>
        <a:graphic>
          <a:graphicData uri="http://schemas.openxmlformats.org/drawingml/2006/table">
            <a:tbl>
              <a:tblPr/>
              <a:tblGrid>
                <a:gridCol w="9659520"/>
              </a:tblGrid>
              <a:tr h="541080">
                <a:tc>
                  <a:txBody>
                    <a:bodyPr lIns="100440" rIns="100440">
                      <a:noAutofit/>
                    </a:bodyPr>
                    <a:p>
                      <a:pPr algn="ctr">
                        <a:lnSpc>
                          <a:spcPct val="100000"/>
                        </a:lnSpc>
                        <a:tabLst>
                          <a:tab algn="l" pos="0"/>
                        </a:tabLst>
                      </a:pPr>
                      <a:r>
                        <a:rPr b="1" lang="en-US" sz="3100" spc="-1" strike="noStrike">
                          <a:solidFill>
                            <a:srgbClr val="808080"/>
                          </a:solidFill>
                          <a:latin typeface="Arial"/>
                          <a:ea typeface="DejaVu Sans"/>
                        </a:rPr>
                        <a:t>Exercise 1</a:t>
                      </a:r>
                      <a:endParaRPr b="0" lang="en-US" sz="3100" spc="-1" strike="noStrike">
                        <a:solidFill>
                          <a:srgbClr val="ff0000"/>
                        </a:solidFill>
                        <a:latin typeface="Arial"/>
                      </a:endParaRPr>
                    </a:p>
                  </a:txBody>
                  <a:tcPr marL="100440" marR="100440">
                    <a:lnT w="12240">
                      <a:solidFill>
                        <a:srgbClr val="4bacc6"/>
                      </a:solidFill>
                    </a:lnT>
                    <a:lnB w="12240">
                      <a:solidFill>
                        <a:srgbClr val="4bacc6"/>
                      </a:solidFill>
                    </a:lnB>
                    <a:noFill/>
                  </a:tcPr>
                </a:tc>
              </a:tr>
              <a:tr h="3421440">
                <a:tc>
                  <a:txBody>
                    <a:bodyPr lIns="100440" rIns="100440">
                      <a:noAutofit/>
                    </a:bodyPr>
                    <a:p>
                      <a:pPr algn="just">
                        <a:lnSpc>
                          <a:spcPct val="100000"/>
                        </a:lnSpc>
                      </a:pPr>
                      <a:r>
                        <a:rPr b="0" lang="fr-FR" sz="2600" spc="-1" strike="noStrike">
                          <a:solidFill>
                            <a:srgbClr val="000000"/>
                          </a:solidFill>
                          <a:latin typeface="Arial"/>
                          <a:ea typeface="DejaVu Sans"/>
                        </a:rPr>
                        <a:t>Ecrire une script en PHP pour lire le contenu d'un fichier texte "test.txt" ligne par ligne et afficher à l'écran le nombre de mots de ce fichier.</a:t>
                      </a:r>
                      <a:endParaRPr b="0" lang="en-US" sz="2600" spc="-1" strike="noStrike">
                        <a:solidFill>
                          <a:srgbClr val="ff0000"/>
                        </a:solidFill>
                        <a:latin typeface="Arial"/>
                      </a:endParaRPr>
                    </a:p>
                    <a:p>
                      <a:pPr algn="just">
                        <a:lnSpc>
                          <a:spcPct val="100000"/>
                        </a:lnSpc>
                      </a:pPr>
                      <a:r>
                        <a:rPr b="0" lang="fr-FR" sz="2600" spc="-1" strike="noStrike">
                          <a:solidFill>
                            <a:srgbClr val="000000"/>
                          </a:solidFill>
                          <a:latin typeface="Arial"/>
                          <a:ea typeface="DejaVu Sans"/>
                        </a:rPr>
                        <a:t>Exemple : Si le fichier "test.txt" contient les lignes suivantes :</a:t>
                      </a:r>
                      <a:endParaRPr b="0" lang="en-US" sz="2600" spc="-1" strike="noStrike">
                        <a:solidFill>
                          <a:srgbClr val="ff0000"/>
                        </a:solidFill>
                        <a:latin typeface="Arial"/>
                      </a:endParaRPr>
                    </a:p>
                    <a:p>
                      <a:pPr algn="just">
                        <a:lnSpc>
                          <a:spcPct val="100000"/>
                        </a:lnSpc>
                      </a:pPr>
                      <a:r>
                        <a:rPr b="0" lang="fr-FR" sz="2600" spc="-1" strike="noStrike">
                          <a:solidFill>
                            <a:srgbClr val="c00000"/>
                          </a:solidFill>
                          <a:latin typeface="Arial"/>
                          <a:ea typeface="DejaVu Sans"/>
                        </a:rPr>
                        <a:t>Il y a une aire de jeux</a:t>
                      </a:r>
                      <a:endParaRPr b="0" lang="en-US" sz="2600" spc="-1" strike="noStrike">
                        <a:solidFill>
                          <a:srgbClr val="ff0000"/>
                        </a:solidFill>
                        <a:latin typeface="Arial"/>
                      </a:endParaRPr>
                    </a:p>
                    <a:p>
                      <a:pPr algn="just">
                        <a:lnSpc>
                          <a:spcPct val="100000"/>
                        </a:lnSpc>
                      </a:pPr>
                      <a:r>
                        <a:rPr b="0" lang="fr-FR" sz="2600" spc="-1" strike="noStrike">
                          <a:solidFill>
                            <a:srgbClr val="c00000"/>
                          </a:solidFill>
                          <a:latin typeface="Arial"/>
                          <a:ea typeface="DejaVu Sans"/>
                        </a:rPr>
                        <a:t>Un avion est dans le ciel</a:t>
                      </a:r>
                      <a:endParaRPr b="0" lang="en-US" sz="2600" spc="-1" strike="noStrike">
                        <a:solidFill>
                          <a:srgbClr val="ff0000"/>
                        </a:solidFill>
                        <a:latin typeface="Arial"/>
                      </a:endParaRPr>
                    </a:p>
                    <a:p>
                      <a:pPr algn="just">
                        <a:lnSpc>
                          <a:spcPct val="100000"/>
                        </a:lnSpc>
                      </a:pPr>
                      <a:r>
                        <a:rPr b="0" lang="fr-FR" sz="2600" spc="-1" strike="noStrike">
                          <a:solidFill>
                            <a:srgbClr val="c00000"/>
                          </a:solidFill>
                          <a:latin typeface="Arial"/>
                          <a:ea typeface="DejaVu Sans"/>
                        </a:rPr>
                        <a:t>Le ciel est bleu</a:t>
                      </a:r>
                      <a:endParaRPr b="0" lang="en-US" sz="2600" spc="-1" strike="noStrike">
                        <a:solidFill>
                          <a:srgbClr val="ff0000"/>
                        </a:solidFill>
                        <a:latin typeface="Arial"/>
                      </a:endParaRPr>
                    </a:p>
                    <a:p>
                      <a:pPr algn="just">
                        <a:lnSpc>
                          <a:spcPct val="100000"/>
                        </a:lnSpc>
                      </a:pPr>
                      <a:endParaRPr b="0" lang="en-US" sz="2600" spc="-1" strike="noStrike">
                        <a:solidFill>
                          <a:srgbClr val="ff0000"/>
                        </a:solidFill>
                        <a:latin typeface="Arial"/>
                      </a:endParaRPr>
                    </a:p>
                    <a:p>
                      <a:pPr algn="just">
                        <a:lnSpc>
                          <a:spcPct val="100000"/>
                        </a:lnSpc>
                      </a:pPr>
                      <a:r>
                        <a:rPr b="0" lang="fr-FR" sz="2600" spc="-1" strike="noStrike">
                          <a:solidFill>
                            <a:srgbClr val="000000"/>
                          </a:solidFill>
                          <a:latin typeface="Arial"/>
                          <a:ea typeface="DejaVu Sans"/>
                        </a:rPr>
                        <a:t>La fonction doit afficher la sortie 17 </a:t>
                      </a:r>
                      <a:endParaRPr b="0" lang="en-US" sz="2600" spc="-1" strike="noStrike">
                        <a:solidFill>
                          <a:srgbClr val="ff0000"/>
                        </a:solidFill>
                        <a:latin typeface="Arial"/>
                      </a:endParaRPr>
                    </a:p>
                  </a:txBody>
                  <a:tcPr marL="100440" marR="100440">
                    <a:lnT w="12240">
                      <a:solidFill>
                        <a:srgbClr val="4bacc6"/>
                      </a:solidFill>
                    </a:lnT>
                    <a:lnB w="12240">
                      <a:solidFill>
                        <a:srgbClr val="4bacc6"/>
                      </a:solidFill>
                    </a:lnB>
                    <a:solidFill>
                      <a:srgbClr val="4bacc6">
                        <a:alpha val="20000"/>
                      </a:srgbClr>
                    </a:solidFill>
                  </a:tcPr>
                </a:tc>
              </a:tr>
            </a:tbl>
          </a:graphicData>
        </a:graphic>
      </p:graphicFrame>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graphicFrame>
        <p:nvGraphicFramePr>
          <p:cNvPr id="508" name="Table 2"/>
          <p:cNvGraphicFramePr/>
          <p:nvPr/>
        </p:nvGraphicFramePr>
        <p:xfrm>
          <a:off x="395640" y="971640"/>
          <a:ext cx="9659160" cy="4399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Exercise 1: solution1</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509" name="CustomShape 3"/>
          <p:cNvSpPr/>
          <p:nvPr/>
        </p:nvSpPr>
        <p:spPr>
          <a:xfrm>
            <a:off x="395640" y="1579320"/>
            <a:ext cx="9283680" cy="52732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2000" spc="-1" strike="noStrike">
                <a:solidFill>
                  <a:srgbClr val="ff0000"/>
                </a:solidFill>
                <a:latin typeface="Courier New"/>
                <a:ea typeface="DejaVu Sans"/>
              </a:rPr>
              <a:t>&lt;?php</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9bbb59"/>
                </a:solidFill>
                <a:latin typeface="Courier New"/>
                <a:ea typeface="DejaVu Sans"/>
              </a:rPr>
              <a:t>// ouvrir le fichier pour lecture </a:t>
            </a: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fopen</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"test.txt"</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"r"</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ff8000"/>
                </a:solidFill>
                <a:latin typeface="Courier New"/>
                <a:ea typeface="DejaVu Sans"/>
              </a:rPr>
              <a:t>0</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9bbb59"/>
                </a:solidFill>
                <a:latin typeface="Courier New"/>
                <a:ea typeface="DejaVu Sans"/>
              </a:rPr>
              <a:t>//lire le fichier ligne par ligne </a:t>
            </a:r>
            <a:endParaRPr b="0" lang="en-US" sz="2000" spc="-1" strike="noStrike">
              <a:solidFill>
                <a:srgbClr val="ff0000"/>
              </a:solidFill>
              <a:latin typeface="Arial"/>
            </a:endParaRPr>
          </a:p>
          <a:p>
            <a:pPr>
              <a:lnSpc>
                <a:spcPct val="100000"/>
              </a:lnSpc>
            </a:pPr>
            <a:r>
              <a:rPr b="1" lang="fr-FR" sz="2000" spc="-1" strike="noStrike">
                <a:solidFill>
                  <a:srgbClr val="0000ff"/>
                </a:solidFill>
                <a:latin typeface="Courier New"/>
                <a:ea typeface="DejaVu Sans"/>
              </a:rPr>
              <a:t>while</a:t>
            </a:r>
            <a:r>
              <a:rPr b="1" lang="fr-FR" sz="2000" spc="-1" strike="noStrike">
                <a:solidFill>
                  <a:srgbClr val="00000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feof</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fgets</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9bbb59"/>
                </a:solidFill>
                <a:latin typeface="Courier New"/>
                <a:ea typeface="DejaVu Sans"/>
              </a:rPr>
              <a:t>// lire une ligne </a:t>
            </a:r>
            <a:endParaRPr b="0" lang="en-US" sz="2000" spc="-1" strike="noStrike">
              <a:solidFill>
                <a:srgbClr val="ff0000"/>
              </a:solidFill>
              <a:latin typeface="Arial"/>
            </a:endParaRPr>
          </a:p>
          <a:p>
            <a:pPr marL="457200">
              <a:lnSpc>
                <a:spcPct val="100000"/>
              </a:lnSpc>
            </a:pP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trim</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80"/>
                </a:solidFill>
                <a:latin typeface="Courier New"/>
                <a:ea typeface="DejaVu Sans"/>
              </a:rPr>
              <a:t>$mots</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explode</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9bbb59"/>
                </a:solidFill>
                <a:latin typeface="Courier New"/>
                <a:ea typeface="DejaVu Sans"/>
              </a:rPr>
              <a:t>//diviser le texte par un séparateur d'espace </a:t>
            </a:r>
            <a:endParaRPr b="0" lang="en-US" sz="2000" spc="-1" strike="noStrike">
              <a:solidFill>
                <a:srgbClr val="ff0000"/>
              </a:solidFill>
              <a:latin typeface="Arial"/>
            </a:endParaRPr>
          </a:p>
          <a:p>
            <a:pPr marL="457200">
              <a:lnSpc>
                <a:spcPct val="100000"/>
              </a:lnSpc>
            </a:pP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count</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$mots</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endParaRPr b="0" lang="en-US" sz="2000" spc="-1" strike="noStrike">
              <a:solidFill>
                <a:srgbClr val="ff0000"/>
              </a:solidFill>
              <a:latin typeface="Arial"/>
            </a:endParaRPr>
          </a:p>
          <a:p>
            <a:pPr marL="457200">
              <a:lnSpc>
                <a:spcPct val="100000"/>
              </a:lnSpc>
            </a:pPr>
            <a:r>
              <a:rPr b="1" lang="fr-FR" sz="2000" spc="-1" strike="noStrike">
                <a:solidFill>
                  <a:srgbClr val="0000ff"/>
                </a:solidFill>
                <a:latin typeface="Courier New"/>
                <a:ea typeface="DejaVu Sans"/>
              </a:rPr>
              <a:t>fclose</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ff"/>
                </a:solidFill>
                <a:latin typeface="Courier New"/>
                <a:ea typeface="DejaVu Sans"/>
              </a:rPr>
              <a:t>echo</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endParaRPr b="0" lang="en-US" sz="2000" spc="-1" strike="noStrike">
              <a:solidFill>
                <a:srgbClr val="ff0000"/>
              </a:solidFill>
              <a:latin typeface="Arial"/>
            </a:endParaRPr>
          </a:p>
          <a:p>
            <a:pPr marL="457200">
              <a:lnSpc>
                <a:spcPct val="100000"/>
              </a:lnSpc>
            </a:pPr>
            <a:r>
              <a:rPr b="1" lang="fr-FR" sz="2000" spc="-1" strike="noStrike">
                <a:solidFill>
                  <a:srgbClr val="000000"/>
                </a:solidFill>
                <a:latin typeface="Courier New"/>
                <a:ea typeface="DejaVu Sans"/>
              </a:rPr>
              <a:t> </a:t>
            </a:r>
            <a:r>
              <a:rPr b="1" lang="fr-FR" sz="2000" spc="-1" strike="noStrike">
                <a:solidFill>
                  <a:srgbClr val="ff0000"/>
                </a:solidFill>
                <a:latin typeface="Courier New"/>
                <a:ea typeface="DejaVu Sans"/>
              </a:rPr>
              <a:t>?&gt;</a:t>
            </a:r>
            <a:endParaRPr b="0" lang="en-US" sz="2000" spc="-1" strike="noStrike">
              <a:solidFill>
                <a:srgbClr val="ff0000"/>
              </a:solidFill>
              <a:latin typeface="Arial"/>
            </a:endParaRPr>
          </a:p>
          <a:p>
            <a:pPr marL="457200">
              <a:lnSpc>
                <a:spcPct val="100000"/>
              </a:lnSpc>
            </a:pPr>
            <a:endParaRPr b="0" lang="en-US" sz="2000" spc="-1" strike="noStrike">
              <a:solidFill>
                <a:srgbClr val="ff0000"/>
              </a:solidFill>
              <a:latin typeface="Arial"/>
            </a:endParaRPr>
          </a:p>
        </p:txBody>
      </p:sp>
      <p:sp>
        <p:nvSpPr>
          <p:cNvPr id="510" name="CustomShape 4"/>
          <p:cNvSpPr/>
          <p:nvPr/>
        </p:nvSpPr>
        <p:spPr>
          <a:xfrm>
            <a:off x="7851960" y="15793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
        <p:nvSpPr>
          <p:cNvPr id="511" name="CustomShape 5"/>
          <p:cNvSpPr/>
          <p:nvPr/>
        </p:nvSpPr>
        <p:spPr>
          <a:xfrm>
            <a:off x="5382000" y="5959800"/>
            <a:ext cx="521712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400" spc="-1" strike="noStrike">
                <a:solidFill>
                  <a:srgbClr val="c00000"/>
                </a:solidFill>
                <a:latin typeface="Arial"/>
                <a:ea typeface="DejaVu Sans"/>
              </a:rPr>
              <a:t>Cette solution est bonne s'il n'y a qu'un seul espace entre les mots </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graphicFrame>
        <p:nvGraphicFramePr>
          <p:cNvPr id="513" name="Table 2"/>
          <p:cNvGraphicFramePr/>
          <p:nvPr/>
        </p:nvGraphicFramePr>
        <p:xfrm>
          <a:off x="395640" y="971640"/>
          <a:ext cx="9659160" cy="4399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Exercise 1: solution2</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514" name="CustomShape 3"/>
          <p:cNvSpPr/>
          <p:nvPr/>
        </p:nvSpPr>
        <p:spPr>
          <a:xfrm>
            <a:off x="395640" y="1435320"/>
            <a:ext cx="9283680" cy="58834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2000" spc="-1" strike="noStrike">
                <a:solidFill>
                  <a:srgbClr val="ff0000"/>
                </a:solidFill>
                <a:latin typeface="Courier New"/>
                <a:ea typeface="DejaVu Sans"/>
              </a:rPr>
              <a:t>&lt;?php</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9bbb59"/>
                </a:solidFill>
                <a:latin typeface="Courier New"/>
                <a:ea typeface="DejaVu Sans"/>
              </a:rPr>
              <a:t>// ouvrir le fichier pour lecture </a:t>
            </a: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fopen</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"test.txt"</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"r"</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ff8000"/>
                </a:solidFill>
                <a:latin typeface="Courier New"/>
                <a:ea typeface="DejaVu Sans"/>
              </a:rPr>
              <a:t>0</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endParaRPr b="0" lang="en-US" sz="2000" spc="-1" strike="noStrike">
              <a:solidFill>
                <a:srgbClr val="ff0000"/>
              </a:solidFill>
              <a:latin typeface="Arial"/>
            </a:endParaRPr>
          </a:p>
          <a:p>
            <a:pPr>
              <a:lnSpc>
                <a:spcPct val="100000"/>
              </a:lnSpc>
            </a:pPr>
            <a:r>
              <a:rPr b="1" lang="fr-FR" sz="2000" spc="-1" strike="noStrike">
                <a:solidFill>
                  <a:srgbClr val="9bbb59"/>
                </a:solidFill>
                <a:latin typeface="Courier New"/>
                <a:ea typeface="DejaVu Sans"/>
              </a:rPr>
              <a:t>//lire ligne par ligne </a:t>
            </a:r>
            <a:endParaRPr b="0" lang="en-US" sz="2000" spc="-1" strike="noStrike">
              <a:solidFill>
                <a:srgbClr val="ff0000"/>
              </a:solidFill>
              <a:latin typeface="Arial"/>
            </a:endParaRPr>
          </a:p>
          <a:p>
            <a:pPr>
              <a:lnSpc>
                <a:spcPct val="100000"/>
              </a:lnSpc>
            </a:pPr>
            <a:r>
              <a:rPr b="1" lang="fr-FR" sz="2000" spc="-1" strike="noStrike">
                <a:solidFill>
                  <a:srgbClr val="0000ff"/>
                </a:solidFill>
                <a:latin typeface="Courier New"/>
                <a:ea typeface="DejaVu Sans"/>
              </a:rPr>
              <a:t>while</a:t>
            </a:r>
            <a:r>
              <a:rPr b="1" lang="fr-FR" sz="2000" spc="-1" strike="noStrike">
                <a:solidFill>
                  <a:srgbClr val="00000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feof</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fgets</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 </a:t>
            </a:r>
            <a:r>
              <a:rPr b="1" lang="fr-FR" sz="2000" spc="-1" strike="noStrike">
                <a:solidFill>
                  <a:srgbClr val="9bbb59"/>
                </a:solidFill>
                <a:latin typeface="Courier New"/>
                <a:ea typeface="DejaVu Sans"/>
              </a:rPr>
              <a:t>// lire une ligne  </a:t>
            </a:r>
            <a:endParaRPr b="0" lang="en-US" sz="2000" spc="-1" strike="noStrike">
              <a:solidFill>
                <a:srgbClr val="ff0000"/>
              </a:solidFill>
              <a:latin typeface="Arial"/>
            </a:endParaRPr>
          </a:p>
          <a:p>
            <a:pPr marL="457200">
              <a:lnSpc>
                <a:spcPct val="100000"/>
              </a:lnSpc>
            </a:pP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trim</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80"/>
                </a:solidFill>
                <a:latin typeface="Courier New"/>
                <a:ea typeface="DejaVu Sans"/>
              </a:rPr>
              <a:t>$mots</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explode</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$line</a:t>
            </a:r>
            <a:r>
              <a:rPr b="1" lang="fr-FR" sz="2000" spc="-1" strike="noStrike">
                <a:solidFill>
                  <a:srgbClr val="8000ff"/>
                </a:solidFill>
                <a:latin typeface="Courier New"/>
                <a:ea typeface="DejaVu Sans"/>
              </a:rPr>
              <a:t>);</a:t>
            </a:r>
            <a:r>
              <a:rPr b="1" lang="fr-FR" sz="2000" spc="-1" strike="noStrike">
                <a:solidFill>
                  <a:srgbClr val="9bbb59"/>
                </a:solidFill>
                <a:latin typeface="Courier New"/>
                <a:ea typeface="DejaVu Sans"/>
              </a:rPr>
              <a:t> //diviser le texte par un séparateur d'espace </a:t>
            </a:r>
            <a:endParaRPr b="0" lang="en-US" sz="2000" spc="-1" strike="noStrike">
              <a:solidFill>
                <a:srgbClr val="ff0000"/>
              </a:solidFill>
              <a:latin typeface="Arial"/>
            </a:endParaRPr>
          </a:p>
          <a:p>
            <a:pPr marL="457200">
              <a:lnSpc>
                <a:spcPct val="100000"/>
              </a:lnSpc>
            </a:pPr>
            <a:endParaRPr b="0" lang="en-US" sz="2000" spc="-1" strike="noStrike">
              <a:solidFill>
                <a:srgbClr val="ff0000"/>
              </a:solidFill>
              <a:latin typeface="Arial"/>
            </a:endParaRPr>
          </a:p>
          <a:p>
            <a:pPr marL="457200">
              <a:lnSpc>
                <a:spcPct val="100000"/>
              </a:lnSpc>
            </a:pPr>
            <a:r>
              <a:rPr b="1" lang="fr-FR" sz="2000" spc="-1" strike="noStrike">
                <a:solidFill>
                  <a:srgbClr val="0000ff"/>
                </a:solidFill>
                <a:latin typeface="Courier New"/>
                <a:ea typeface="DejaVu Sans"/>
              </a:rPr>
              <a:t>foreach</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$mots</a:t>
            </a:r>
            <a:r>
              <a:rPr b="1" lang="fr-FR" sz="2000" spc="-1" strike="noStrike">
                <a:solidFill>
                  <a:srgbClr val="000000"/>
                </a:solidFill>
                <a:latin typeface="Courier New"/>
                <a:ea typeface="DejaVu Sans"/>
              </a:rPr>
              <a:t> </a:t>
            </a:r>
            <a:r>
              <a:rPr b="1" lang="fr-FR" sz="2000" spc="-1" strike="noStrike">
                <a:solidFill>
                  <a:srgbClr val="0000ff"/>
                </a:solidFill>
                <a:latin typeface="Courier New"/>
                <a:ea typeface="DejaVu Sans"/>
              </a:rPr>
              <a:t>as</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$em</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914400">
              <a:lnSpc>
                <a:spcPct val="100000"/>
              </a:lnSpc>
            </a:pPr>
            <a:r>
              <a:rPr b="1" lang="fr-FR" sz="2000" spc="-1" strike="noStrike">
                <a:solidFill>
                  <a:srgbClr val="0000ff"/>
                </a:solidFill>
                <a:latin typeface="Courier New"/>
                <a:ea typeface="DejaVu Sans"/>
              </a:rPr>
              <a:t>if</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$em</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ff8000"/>
                </a:solidFill>
                <a:latin typeface="Courier New"/>
                <a:ea typeface="DejaVu Sans"/>
              </a:rPr>
              <a:t>1</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ff"/>
                </a:solidFill>
                <a:latin typeface="Courier New"/>
                <a:ea typeface="DejaVu Sans"/>
              </a:rPr>
              <a:t>fclose</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$fp</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ff"/>
                </a:solidFill>
                <a:latin typeface="Courier New"/>
                <a:ea typeface="DejaVu Sans"/>
              </a:rPr>
              <a:t>echo</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ff0000"/>
                </a:solidFill>
                <a:latin typeface="Courier New"/>
                <a:ea typeface="DejaVu Sans"/>
              </a:rPr>
              <a:t>?&gt;</a:t>
            </a:r>
            <a:endParaRPr b="0" lang="en-US" sz="2000" spc="-1" strike="noStrike">
              <a:solidFill>
                <a:srgbClr val="ff0000"/>
              </a:solidFill>
              <a:latin typeface="Arial"/>
            </a:endParaRPr>
          </a:p>
        </p:txBody>
      </p:sp>
      <p:sp>
        <p:nvSpPr>
          <p:cNvPr id="515" name="CustomShape 4"/>
          <p:cNvSpPr/>
          <p:nvPr/>
        </p:nvSpPr>
        <p:spPr>
          <a:xfrm>
            <a:off x="7851960" y="15793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graphicFrame>
        <p:nvGraphicFramePr>
          <p:cNvPr id="517" name="Table 2"/>
          <p:cNvGraphicFramePr/>
          <p:nvPr/>
        </p:nvGraphicFramePr>
        <p:xfrm>
          <a:off x="395640" y="971640"/>
          <a:ext cx="9659160" cy="4399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Exercise 1: solution 3</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518" name="CustomShape 3"/>
          <p:cNvSpPr/>
          <p:nvPr/>
        </p:nvSpPr>
        <p:spPr>
          <a:xfrm>
            <a:off x="421200" y="1438200"/>
            <a:ext cx="9658800" cy="588348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2000" spc="-1" strike="noStrike">
                <a:solidFill>
                  <a:srgbClr val="ff0000"/>
                </a:solidFill>
                <a:latin typeface="Courier New"/>
                <a:ea typeface="DejaVu Sans"/>
              </a:rPr>
              <a:t>&lt;?php</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ff8000"/>
                </a:solidFill>
                <a:latin typeface="Courier New"/>
                <a:ea typeface="DejaVu Sans"/>
              </a:rPr>
              <a:t>0</a:t>
            </a:r>
            <a:r>
              <a:rPr b="1" lang="fr-FR" sz="2000" spc="-1" strike="noStrike">
                <a:solidFill>
                  <a:srgbClr val="8000ff"/>
                </a:solidFill>
                <a:latin typeface="Courier New"/>
                <a:ea typeface="DejaVu Sans"/>
              </a:rPr>
              <a:t>;</a:t>
            </a:r>
            <a:endParaRPr b="0" lang="en-US" sz="2000" spc="-1" strike="noStrike">
              <a:solidFill>
                <a:srgbClr val="ff0000"/>
              </a:solidFill>
              <a:latin typeface="Arial"/>
            </a:endParaRPr>
          </a:p>
          <a:p>
            <a:pPr>
              <a:lnSpc>
                <a:spcPct val="100000"/>
              </a:lnSpc>
            </a:pPr>
            <a:r>
              <a:rPr b="1" lang="fr-FR" sz="2000" spc="-1" strike="noStrike">
                <a:solidFill>
                  <a:srgbClr val="000000"/>
                </a:solidFill>
                <a:latin typeface="Courier New"/>
                <a:ea typeface="DejaVu Sans"/>
              </a:rPr>
              <a:t> </a:t>
            </a:r>
            <a:r>
              <a:rPr b="1" lang="fr-FR" sz="2000" spc="-1" strike="noStrike">
                <a:solidFill>
                  <a:srgbClr val="008000"/>
                </a:solidFill>
                <a:latin typeface="Courier New"/>
                <a:ea typeface="DejaVu Sans"/>
              </a:rPr>
              <a:t>//ire le contenu complet du fichier </a:t>
            </a: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$contenu_fichier</a:t>
            </a:r>
            <a:r>
              <a:rPr b="1" lang="fr-FR" sz="2000" spc="-1" strike="noStrike">
                <a:solidFill>
                  <a:srgbClr val="00000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0000ff"/>
                </a:solidFill>
                <a:latin typeface="Courier New"/>
                <a:ea typeface="DejaVu Sans"/>
              </a:rPr>
              <a:t>file_get_contents</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'test.txt’</a:t>
            </a:r>
            <a:r>
              <a:rPr b="1" lang="fr-FR" sz="2000" spc="-1" strike="noStrike">
                <a:solidFill>
                  <a:srgbClr val="8000ff"/>
                </a:solidFill>
                <a:latin typeface="Courier New"/>
                <a:ea typeface="DejaVu Sans"/>
              </a:rPr>
              <a:t>);</a:t>
            </a:r>
            <a:endParaRPr b="0" lang="en-US" sz="2000" spc="-1" strike="noStrike">
              <a:solidFill>
                <a:srgbClr val="ff0000"/>
              </a:solidFill>
              <a:latin typeface="Arial"/>
            </a:endParaRPr>
          </a:p>
          <a:p>
            <a:pPr>
              <a:lnSpc>
                <a:spcPct val="100000"/>
              </a:lnSpc>
            </a:pP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$contenu_fichier</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trim</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$contenu_fichier</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008000"/>
                </a:solidFill>
                <a:latin typeface="Courier New"/>
                <a:ea typeface="DejaVu Sans"/>
              </a:rPr>
              <a:t>//"\n" est le saut de ligne dans le fichier donc nous le remplaçons par " "</a:t>
            </a: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$contenu_fichier</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str_ireplace</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"\n"</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$contenu_fichier</a:t>
            </a:r>
            <a:r>
              <a:rPr b="1" lang="fr-FR" sz="2000" spc="-1" strike="noStrike">
                <a:solidFill>
                  <a:srgbClr val="8000ff"/>
                </a:solidFill>
                <a:latin typeface="Courier New"/>
                <a:ea typeface="DejaVu Sans"/>
              </a:rPr>
              <a:t>);</a:t>
            </a:r>
            <a:endParaRPr b="0" lang="en-US" sz="2000" spc="-1" strike="noStrike">
              <a:solidFill>
                <a:srgbClr val="ff0000"/>
              </a:solidFill>
              <a:latin typeface="Arial"/>
            </a:endParaRPr>
          </a:p>
          <a:p>
            <a:pPr>
              <a:lnSpc>
                <a:spcPct val="100000"/>
              </a:lnSpc>
            </a:pP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000080"/>
                </a:solidFill>
                <a:latin typeface="Courier New"/>
                <a:ea typeface="DejaVu Sans"/>
              </a:rPr>
              <a:t>$mots</a:t>
            </a:r>
            <a:r>
              <a:rPr b="1" lang="fr-FR" sz="2000" spc="-1" strike="noStrike">
                <a:solidFill>
                  <a:srgbClr val="8000ff"/>
                </a:solidFill>
                <a:latin typeface="Courier New"/>
                <a:ea typeface="DejaVu Sans"/>
              </a:rPr>
              <a:t>=</a:t>
            </a:r>
            <a:r>
              <a:rPr b="1" lang="fr-FR" sz="2000" spc="-1" strike="noStrike">
                <a:solidFill>
                  <a:srgbClr val="0000ff"/>
                </a:solidFill>
                <a:latin typeface="Courier New"/>
                <a:ea typeface="DejaVu Sans"/>
              </a:rPr>
              <a:t>explode</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$contenu_fichier</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endParaRPr b="0" lang="en-US" sz="2000" spc="-1" strike="noStrike">
              <a:solidFill>
                <a:srgbClr val="ff0000"/>
              </a:solidFill>
              <a:latin typeface="Arial"/>
            </a:endParaRPr>
          </a:p>
          <a:p>
            <a:pPr>
              <a:lnSpc>
                <a:spcPct val="100000"/>
              </a:lnSpc>
            </a:pPr>
            <a:r>
              <a:rPr b="1" lang="fr-FR" sz="2000" spc="-1" strike="noStrike">
                <a:solidFill>
                  <a:srgbClr val="0000ff"/>
                </a:solidFill>
                <a:latin typeface="Courier New"/>
                <a:ea typeface="DejaVu Sans"/>
              </a:rPr>
              <a:t>foreach</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$mots</a:t>
            </a:r>
            <a:r>
              <a:rPr b="1" lang="fr-FR" sz="2000" spc="-1" strike="noStrike">
                <a:solidFill>
                  <a:srgbClr val="000000"/>
                </a:solidFill>
                <a:latin typeface="Courier New"/>
                <a:ea typeface="DejaVu Sans"/>
              </a:rPr>
              <a:t> </a:t>
            </a:r>
            <a:r>
              <a:rPr b="1" lang="fr-FR" sz="2000" spc="-1" strike="noStrike">
                <a:solidFill>
                  <a:srgbClr val="0000ff"/>
                </a:solidFill>
                <a:latin typeface="Courier New"/>
                <a:ea typeface="DejaVu Sans"/>
              </a:rPr>
              <a:t>as</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$em</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a:lnSpc>
                <a:spcPct val="100000"/>
              </a:lnSpc>
            </a:pPr>
            <a:r>
              <a:rPr b="1" lang="fr-FR" sz="2000" spc="-1" strike="noStrike">
                <a:solidFill>
                  <a:srgbClr val="000000"/>
                </a:solidFill>
                <a:latin typeface="Courier New"/>
                <a:ea typeface="DejaVu Sans"/>
              </a:rPr>
              <a:t>   </a:t>
            </a:r>
            <a:r>
              <a:rPr b="1" lang="fr-FR" sz="2000" spc="-1" strike="noStrike">
                <a:solidFill>
                  <a:srgbClr val="008000"/>
                </a:solidFill>
                <a:latin typeface="Courier New"/>
                <a:ea typeface="DejaVu Sans"/>
              </a:rPr>
              <a:t>//echo $em."&lt;br&gt;";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ff"/>
                </a:solidFill>
                <a:latin typeface="Courier New"/>
                <a:ea typeface="DejaVu Sans"/>
              </a:rPr>
              <a:t>if</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$em</a:t>
            </a:r>
            <a:r>
              <a:rPr b="1" lang="fr-FR" sz="2000" spc="-1" strike="noStrike">
                <a:solidFill>
                  <a:srgbClr val="8000ff"/>
                </a:solidFill>
                <a:latin typeface="Courier New"/>
                <a:ea typeface="DejaVu Sans"/>
              </a:rPr>
              <a:t>!=</a:t>
            </a:r>
            <a:r>
              <a:rPr b="1" lang="fr-FR" sz="2000" spc="-1" strike="noStrike">
                <a:solidFill>
                  <a:srgbClr val="808080"/>
                </a:solidFill>
                <a:latin typeface="Courier New"/>
                <a:ea typeface="DejaVu Sans"/>
              </a:rPr>
              <a:t>""</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ff8000"/>
                </a:solidFill>
                <a:latin typeface="Courier New"/>
                <a:ea typeface="DejaVu Sans"/>
              </a:rPr>
              <a:t>1</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r>
              <a:rPr b="1" lang="fr-FR" sz="2000" spc="-1" strike="noStrike">
                <a:solidFill>
                  <a:srgbClr val="0000ff"/>
                </a:solidFill>
                <a:latin typeface="Courier New"/>
                <a:ea typeface="DejaVu Sans"/>
              </a:rPr>
              <a:t>echo</a:t>
            </a:r>
            <a:r>
              <a:rPr b="1" lang="fr-FR" sz="2000" spc="-1" strike="noStrike">
                <a:solidFill>
                  <a:srgbClr val="000000"/>
                </a:solidFill>
                <a:latin typeface="Courier New"/>
                <a:ea typeface="DejaVu Sans"/>
              </a:rPr>
              <a:t> </a:t>
            </a:r>
            <a:r>
              <a:rPr b="1" lang="fr-FR" sz="2000" spc="-1" strike="noStrike">
                <a:solidFill>
                  <a:srgbClr val="000080"/>
                </a:solidFill>
                <a:latin typeface="Courier New"/>
                <a:ea typeface="DejaVu Sans"/>
              </a:rPr>
              <a:t>$nbmots</a:t>
            </a:r>
            <a:r>
              <a:rPr b="1" lang="fr-FR" sz="2000" spc="-1" strike="noStrike">
                <a:solidFill>
                  <a:srgbClr val="8000ff"/>
                </a:solidFill>
                <a:latin typeface="Courier New"/>
                <a:ea typeface="DejaVu Sans"/>
              </a:rPr>
              <a:t>;</a:t>
            </a:r>
            <a:r>
              <a:rPr b="1" lang="fr-FR" sz="2000" spc="-1" strike="noStrike">
                <a:solidFill>
                  <a:srgbClr val="000000"/>
                </a:solidFill>
                <a:latin typeface="Courier New"/>
                <a:ea typeface="DejaVu Sans"/>
              </a:rPr>
              <a:t> </a:t>
            </a:r>
            <a:endParaRPr b="0" lang="en-US" sz="2000" spc="-1" strike="noStrike">
              <a:solidFill>
                <a:srgbClr val="ff0000"/>
              </a:solidFill>
              <a:latin typeface="Arial"/>
            </a:endParaRPr>
          </a:p>
          <a:p>
            <a:pPr marL="457200">
              <a:lnSpc>
                <a:spcPct val="100000"/>
              </a:lnSpc>
            </a:pPr>
            <a:endParaRPr b="0" lang="en-US" sz="2000" spc="-1" strike="noStrike">
              <a:solidFill>
                <a:srgbClr val="ff0000"/>
              </a:solidFill>
              <a:latin typeface="Arial"/>
            </a:endParaRPr>
          </a:p>
          <a:p>
            <a:pPr marL="457200">
              <a:lnSpc>
                <a:spcPct val="100000"/>
              </a:lnSpc>
            </a:pPr>
            <a:r>
              <a:rPr b="1" lang="fr-FR" sz="2000" spc="-1" strike="noStrike">
                <a:solidFill>
                  <a:srgbClr val="ff0000"/>
                </a:solidFill>
                <a:latin typeface="Courier New"/>
                <a:ea typeface="DejaVu Sans"/>
              </a:rPr>
              <a:t>?&gt;</a:t>
            </a:r>
            <a:endParaRPr b="0" lang="en-US" sz="2000" spc="-1" strike="noStrike">
              <a:solidFill>
                <a:srgbClr val="ff0000"/>
              </a:solidFill>
              <a:latin typeface="Arial"/>
            </a:endParaRPr>
          </a:p>
          <a:p>
            <a:pPr marL="457200">
              <a:lnSpc>
                <a:spcPct val="100000"/>
              </a:lnSpc>
            </a:pPr>
            <a:endParaRPr b="0" lang="en-US" sz="2000" spc="-1" strike="noStrike">
              <a:solidFill>
                <a:srgbClr val="ff0000"/>
              </a:solidFill>
              <a:latin typeface="Arial"/>
            </a:endParaRPr>
          </a:p>
        </p:txBody>
      </p:sp>
      <p:sp>
        <p:nvSpPr>
          <p:cNvPr id="519" name="CustomShape 4"/>
          <p:cNvSpPr/>
          <p:nvPr/>
        </p:nvSpPr>
        <p:spPr>
          <a:xfrm>
            <a:off x="7851960" y="15793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graphicFrame>
        <p:nvGraphicFramePr>
          <p:cNvPr id="521" name="Table 2"/>
          <p:cNvGraphicFramePr/>
          <p:nvPr/>
        </p:nvGraphicFramePr>
        <p:xfrm>
          <a:off x="210600" y="886680"/>
          <a:ext cx="9659160" cy="5610960"/>
        </p:xfrm>
        <a:graphic>
          <a:graphicData uri="http://schemas.openxmlformats.org/drawingml/2006/table">
            <a:tbl>
              <a:tblPr/>
              <a:tblGrid>
                <a:gridCol w="9659520"/>
              </a:tblGrid>
              <a:tr h="541080">
                <a:tc>
                  <a:txBody>
                    <a:bodyPr lIns="100440" rIns="100440">
                      <a:noAutofit/>
                    </a:bodyPr>
                    <a:p>
                      <a:pPr algn="ctr">
                        <a:lnSpc>
                          <a:spcPct val="100000"/>
                        </a:lnSpc>
                        <a:tabLst>
                          <a:tab algn="l" pos="0"/>
                        </a:tabLst>
                      </a:pPr>
                      <a:r>
                        <a:rPr b="1" lang="en-US" sz="3100" spc="-1" strike="noStrike">
                          <a:solidFill>
                            <a:srgbClr val="808080"/>
                          </a:solidFill>
                          <a:latin typeface="Arial"/>
                          <a:ea typeface="DejaVu Sans"/>
                        </a:rPr>
                        <a:t>Exercise 2</a:t>
                      </a:r>
                      <a:endParaRPr b="0" lang="en-US" sz="3100" spc="-1" strike="noStrike">
                        <a:solidFill>
                          <a:srgbClr val="ff0000"/>
                        </a:solidFill>
                        <a:latin typeface="Arial"/>
                      </a:endParaRPr>
                    </a:p>
                  </a:txBody>
                  <a:tcPr marL="100440" marR="100440">
                    <a:lnT w="12240">
                      <a:solidFill>
                        <a:srgbClr val="4bacc6"/>
                      </a:solidFill>
                    </a:lnT>
                    <a:lnB w="12240">
                      <a:solidFill>
                        <a:srgbClr val="4bacc6"/>
                      </a:solidFill>
                    </a:lnB>
                    <a:noFill/>
                  </a:tcPr>
                </a:tc>
              </a:tr>
              <a:tr h="5070240">
                <a:tc>
                  <a:txBody>
                    <a:bodyPr lIns="100440" rIns="100440">
                      <a:noAutofit/>
                    </a:bodyPr>
                    <a:p>
                      <a:pPr algn="just">
                        <a:lnSpc>
                          <a:spcPct val="100000"/>
                        </a:lnSpc>
                      </a:pPr>
                      <a:r>
                        <a:rPr b="0" lang="fr-FR" sz="2600" spc="-1" strike="noStrike">
                          <a:solidFill>
                            <a:srgbClr val="000000"/>
                          </a:solidFill>
                          <a:latin typeface="Arial"/>
                          <a:ea typeface="DejaVu Sans"/>
                        </a:rPr>
                        <a:t>Le fichier "étudiants.txt" contient les notes des élèves du cours de programmation Web au format (prénom, nom, note). </a:t>
                      </a:r>
                      <a:endParaRPr b="0" lang="en-US" sz="2600" spc="-1" strike="noStrike">
                        <a:solidFill>
                          <a:srgbClr val="ff0000"/>
                        </a:solidFill>
                        <a:latin typeface="Arial"/>
                      </a:endParaRPr>
                    </a:p>
                    <a:p>
                      <a:pPr algn="just">
                        <a:lnSpc>
                          <a:spcPct val="100000"/>
                        </a:lnSpc>
                      </a:pPr>
                      <a:r>
                        <a:rPr b="0" lang="fr-FR" sz="2600" spc="-1" strike="noStrike">
                          <a:solidFill>
                            <a:srgbClr val="000000"/>
                          </a:solidFill>
                          <a:latin typeface="Arial"/>
                          <a:ea typeface="DejaVu Sans"/>
                        </a:rPr>
                        <a:t>Écrivez un script en PHP qui lirait le contenu du fichier "étudiants.txt" et écrirait dans un autre fichier les détails des étudiants dont la note est supérieure à 10.</a:t>
                      </a:r>
                      <a:endParaRPr b="0" lang="en-US" sz="26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Exemple : étudiants.txt</a:t>
                      </a: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Mussab,Zneika,20</a:t>
                      </a: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Naya, AL, 15</a:t>
                      </a: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Marc, Zet, 13</a:t>
                      </a: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Lois, Anab, 5</a:t>
                      </a:r>
                      <a:endParaRPr b="0" lang="en-US" sz="2200" spc="-1" strike="noStrike">
                        <a:solidFill>
                          <a:srgbClr val="ff0000"/>
                        </a:solidFill>
                        <a:latin typeface="Arial"/>
                      </a:endParaRPr>
                    </a:p>
                    <a:p>
                      <a:pPr algn="just">
                        <a:lnSpc>
                          <a:spcPct val="100000"/>
                        </a:lnSpc>
                      </a:pP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Résultats attendus : étudiants1.txt</a:t>
                      </a: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Mussab,Zneika,20</a:t>
                      </a: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Naya, AL, 15</a:t>
                      </a:r>
                      <a:endParaRPr b="0" lang="en-US" sz="2200" spc="-1" strike="noStrike">
                        <a:solidFill>
                          <a:srgbClr val="ff0000"/>
                        </a:solidFill>
                        <a:latin typeface="Arial"/>
                      </a:endParaRPr>
                    </a:p>
                    <a:p>
                      <a:pPr algn="just">
                        <a:lnSpc>
                          <a:spcPct val="100000"/>
                        </a:lnSpc>
                      </a:pPr>
                      <a:r>
                        <a:rPr b="0" lang="fr-FR" sz="2200" spc="-1" strike="noStrike">
                          <a:solidFill>
                            <a:srgbClr val="c00000"/>
                          </a:solidFill>
                          <a:latin typeface="Arial"/>
                          <a:ea typeface="DejaVu Sans"/>
                        </a:rPr>
                        <a:t>Marc, Zet, 13</a:t>
                      </a:r>
                      <a:endParaRPr b="0" lang="en-US" sz="2200" spc="-1" strike="noStrike">
                        <a:solidFill>
                          <a:srgbClr val="ff0000"/>
                        </a:solidFill>
                        <a:latin typeface="Arial"/>
                      </a:endParaRPr>
                    </a:p>
                  </a:txBody>
                  <a:tcPr marL="100440" marR="100440">
                    <a:lnT w="12240">
                      <a:solidFill>
                        <a:srgbClr val="4bacc6"/>
                      </a:solidFill>
                    </a:lnT>
                    <a:lnB w="12240">
                      <a:solidFill>
                        <a:srgbClr val="4bacc6"/>
                      </a:solidFill>
                    </a:lnB>
                    <a:solidFill>
                      <a:srgbClr val="4bacc6">
                        <a:alpha val="20000"/>
                      </a:srgbClr>
                    </a:solidFill>
                  </a:tcPr>
                </a:tc>
              </a:tr>
            </a:tbl>
          </a:graphicData>
        </a:graphic>
      </p:graphicFrame>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graphicFrame>
        <p:nvGraphicFramePr>
          <p:cNvPr id="523" name="Table 2"/>
          <p:cNvGraphicFramePr/>
          <p:nvPr/>
        </p:nvGraphicFramePr>
        <p:xfrm>
          <a:off x="395640" y="971640"/>
          <a:ext cx="9659160" cy="439920"/>
        </p:xfrm>
        <a:graphic>
          <a:graphicData uri="http://schemas.openxmlformats.org/drawingml/2006/table">
            <a:tbl>
              <a:tblPr/>
              <a:tblGrid>
                <a:gridCol w="9659520"/>
              </a:tblGrid>
              <a:tr h="440280">
                <a:tc>
                  <a:txBody>
                    <a:bodyPr lIns="100440" rIns="100440">
                      <a:noAutofit/>
                    </a:bodyPr>
                    <a:p>
                      <a:pPr algn="ctr">
                        <a:lnSpc>
                          <a:spcPct val="100000"/>
                        </a:lnSpc>
                        <a:tabLst>
                          <a:tab algn="l" pos="0"/>
                        </a:tabLst>
                      </a:pPr>
                      <a:r>
                        <a:rPr b="1" lang="en-US" sz="2400" spc="-1" strike="noStrike">
                          <a:solidFill>
                            <a:srgbClr val="808080"/>
                          </a:solidFill>
                          <a:latin typeface="Arial"/>
                          <a:ea typeface="DejaVu Sans"/>
                        </a:rPr>
                        <a:t>Exercise 2: solution</a:t>
                      </a:r>
                      <a:endParaRPr b="0" lang="en-US" sz="2400" spc="-1" strike="noStrike">
                        <a:solidFill>
                          <a:srgbClr val="ff0000"/>
                        </a:solidFill>
                        <a:latin typeface="Arial"/>
                      </a:endParaRPr>
                    </a:p>
                  </a:txBody>
                  <a:tcPr marL="100440" marR="100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524" name="CustomShape 3"/>
          <p:cNvSpPr/>
          <p:nvPr/>
        </p:nvSpPr>
        <p:spPr>
          <a:xfrm>
            <a:off x="395640" y="1579320"/>
            <a:ext cx="9283680" cy="5850720"/>
          </a:xfrm>
          <a:prstGeom prst="rect">
            <a:avLst/>
          </a:prstGeom>
          <a:solidFill>
            <a:srgbClr val="ccecff"/>
          </a:solidFill>
          <a:ln>
            <a:noFill/>
          </a:ln>
          <a:effectLst>
            <a:outerShdw algn="ctr" dir="2700000" dist="35638" rotWithShape="0">
              <a:schemeClr val="bg2"/>
            </a:outerShdw>
          </a:effectLst>
        </p:spPr>
        <p:style>
          <a:lnRef idx="0"/>
          <a:fillRef idx="0"/>
          <a:effectRef idx="0"/>
          <a:fontRef idx="minor"/>
        </p:style>
        <p:txBody>
          <a:bodyPr lIns="90000" rIns="90000" tIns="45000" bIns="45000">
            <a:spAutoFit/>
          </a:bodyPr>
          <a:p>
            <a:pPr>
              <a:lnSpc>
                <a:spcPct val="100000"/>
              </a:lnSpc>
            </a:pPr>
            <a:r>
              <a:rPr b="1" lang="fr-FR" sz="1800" spc="-1" strike="noStrike">
                <a:solidFill>
                  <a:srgbClr val="ff0000"/>
                </a:solidFill>
                <a:latin typeface="Courier New"/>
                <a:ea typeface="DejaVu Sans"/>
              </a:rPr>
              <a:t>&lt;?php</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8000"/>
                </a:solidFill>
                <a:latin typeface="Courier New"/>
                <a:ea typeface="DejaVu Sans"/>
              </a:rPr>
              <a:t>// ouvrir le fichier pour lecture </a:t>
            </a:r>
            <a:endParaRPr b="0" lang="en-US" sz="1800" spc="-1" strike="noStrike">
              <a:solidFill>
                <a:srgbClr val="ff0000"/>
              </a:solidFill>
              <a:latin typeface="Arial"/>
            </a:endParaRPr>
          </a:p>
          <a:p>
            <a:pPr>
              <a:lnSpc>
                <a:spcPct val="100000"/>
              </a:lnSpc>
            </a:pPr>
            <a:r>
              <a:rPr b="1" lang="fr-FR" sz="1800" spc="-1" strike="noStrike">
                <a:solidFill>
                  <a:srgbClr val="000080"/>
                </a:solidFill>
                <a:latin typeface="Courier New"/>
                <a:ea typeface="DejaVu Sans"/>
              </a:rPr>
              <a:t>$fp</a:t>
            </a:r>
            <a:r>
              <a:rPr b="1"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fopen</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"students.txt"</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"r"</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a:lnSpc>
                <a:spcPct val="100000"/>
              </a:lnSpc>
            </a:pPr>
            <a:r>
              <a:rPr b="1" lang="fr-FR" sz="1800" spc="-1" strike="noStrike">
                <a:solidFill>
                  <a:srgbClr val="008000"/>
                </a:solidFill>
                <a:latin typeface="Courier New"/>
                <a:ea typeface="DejaVu Sans"/>
              </a:rPr>
              <a:t>// ouvrir le fichier pour l'écriture</a:t>
            </a:r>
            <a:r>
              <a:rPr b="1" lang="fr-FR" sz="1800" spc="-1" strike="noStrike">
                <a:solidFill>
                  <a:srgbClr val="000000"/>
                </a:solidFill>
                <a:latin typeface="Courier New"/>
                <a:ea typeface="DejaVu Sans"/>
              </a:rPr>
              <a:t> </a:t>
            </a:r>
            <a:r>
              <a:rPr b="1" lang="fr-FR" sz="1800" spc="-1" strike="noStrike">
                <a:solidFill>
                  <a:srgbClr val="000080"/>
                </a:solidFill>
                <a:latin typeface="Courier New"/>
                <a:ea typeface="DejaVu Sans"/>
              </a:rPr>
              <a:t>$fpout</a:t>
            </a:r>
            <a:r>
              <a:rPr b="1"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fopen</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"students1.txt"</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"w"</a:t>
            </a:r>
            <a:r>
              <a:rPr b="1"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Courier New"/>
                <a:ea typeface="DejaVu Sans"/>
              </a:rPr>
              <a:t> </a:t>
            </a:r>
            <a:r>
              <a:rPr b="1" lang="fr-FR" sz="1800" spc="-1" strike="noStrike">
                <a:solidFill>
                  <a:srgbClr val="000080"/>
                </a:solidFill>
                <a:latin typeface="Courier New"/>
                <a:ea typeface="DejaVu Sans"/>
              </a:rPr>
              <a:t>$nb</a:t>
            </a:r>
            <a:r>
              <a:rPr b="1" lang="fr-FR" sz="1800" spc="-1" strike="noStrike">
                <a:solidFill>
                  <a:srgbClr val="8000ff"/>
                </a:solidFill>
                <a:latin typeface="Courier New"/>
                <a:ea typeface="DejaVu Sans"/>
              </a:rPr>
              <a:t>=</a:t>
            </a:r>
            <a:r>
              <a:rPr b="1" lang="fr-FR" sz="1800" spc="-1" strike="noStrike">
                <a:solidFill>
                  <a:srgbClr val="ff8000"/>
                </a:solidFill>
                <a:latin typeface="Courier New"/>
                <a:ea typeface="DejaVu Sans"/>
              </a:rPr>
              <a:t>0</a:t>
            </a:r>
            <a:r>
              <a:rPr b="1" lang="fr-FR" sz="1800" spc="-1" strike="noStrike">
                <a:solidFill>
                  <a:srgbClr val="8000ff"/>
                </a:solidFill>
                <a:latin typeface="Courier New"/>
                <a:ea typeface="DejaVu Sans"/>
              </a:rPr>
              <a:t>;</a:t>
            </a:r>
            <a:endParaRPr b="0" lang="en-US" sz="1800" spc="-1" strike="noStrike">
              <a:solidFill>
                <a:srgbClr val="ff0000"/>
              </a:solidFill>
              <a:latin typeface="Arial"/>
            </a:endParaRPr>
          </a:p>
          <a:p>
            <a:pPr>
              <a:lnSpc>
                <a:spcPct val="100000"/>
              </a:lnSpc>
            </a:pPr>
            <a:r>
              <a:rPr b="1" lang="fr-FR" sz="1800" spc="-1" strike="noStrike">
                <a:solidFill>
                  <a:srgbClr val="000000"/>
                </a:solidFill>
                <a:latin typeface="Courier New"/>
                <a:ea typeface="DejaVu Sans"/>
              </a:rPr>
              <a:t> </a:t>
            </a:r>
            <a:r>
              <a:rPr b="1" lang="fr-FR" sz="1800" spc="-1" strike="noStrike">
                <a:solidFill>
                  <a:srgbClr val="008000"/>
                </a:solidFill>
                <a:latin typeface="Courier New"/>
                <a:ea typeface="DejaVu Sans"/>
              </a:rPr>
              <a:t>//lire le fichier ligne par ligne </a:t>
            </a:r>
            <a:endParaRPr b="0" lang="en-US" sz="1800" spc="-1" strike="noStrike">
              <a:solidFill>
                <a:srgbClr val="ff0000"/>
              </a:solidFill>
              <a:latin typeface="Arial"/>
            </a:endParaRPr>
          </a:p>
          <a:p>
            <a:pPr>
              <a:lnSpc>
                <a:spcPct val="100000"/>
              </a:lnSpc>
            </a:pPr>
            <a:r>
              <a:rPr b="1" lang="fr-FR" sz="1800" spc="-1" strike="noStrike">
                <a:solidFill>
                  <a:srgbClr val="0000ff"/>
                </a:solidFill>
                <a:latin typeface="Courier New"/>
                <a:ea typeface="DejaVu Sans"/>
              </a:rPr>
              <a:t>while</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feof</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$fp</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1" lang="fr-FR" sz="1800" spc="-1" strike="noStrike">
                <a:solidFill>
                  <a:srgbClr val="000080"/>
                </a:solidFill>
                <a:latin typeface="Courier New"/>
                <a:ea typeface="DejaVu Sans"/>
              </a:rPr>
              <a:t>$student</a:t>
            </a:r>
            <a:r>
              <a:rPr b="1"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fgets</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$fp</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008000"/>
                </a:solidFill>
                <a:latin typeface="Courier New"/>
                <a:ea typeface="DejaVu Sans"/>
              </a:rPr>
              <a:t>// lire une ligne </a:t>
            </a:r>
            <a:endParaRPr b="0" lang="en-US" sz="1800" spc="-1" strike="noStrike">
              <a:solidFill>
                <a:srgbClr val="ff0000"/>
              </a:solidFill>
              <a:latin typeface="Arial"/>
            </a:endParaRPr>
          </a:p>
          <a:p>
            <a:pPr marL="457200">
              <a:lnSpc>
                <a:spcPct val="100000"/>
              </a:lnSpc>
            </a:pPr>
            <a:r>
              <a:rPr b="1" lang="fr-FR" sz="1800" spc="-1" strike="noStrike">
                <a:solidFill>
                  <a:srgbClr val="000080"/>
                </a:solidFill>
                <a:latin typeface="Courier New"/>
                <a:ea typeface="DejaVu Sans"/>
              </a:rPr>
              <a:t>$tab</a:t>
            </a:r>
            <a:r>
              <a:rPr b="1"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explode</a:t>
            </a:r>
            <a:r>
              <a:rPr b="1" lang="fr-FR" sz="1800" spc="-1" strike="noStrike">
                <a:solidFill>
                  <a:srgbClr val="8000ff"/>
                </a:solidFill>
                <a:latin typeface="Courier New"/>
                <a:ea typeface="DejaVu Sans"/>
              </a:rPr>
              <a:t>(</a:t>
            </a:r>
            <a:r>
              <a:rPr b="1" lang="fr-FR" sz="1800" spc="-1" strike="noStrike">
                <a:solidFill>
                  <a:srgbClr val="808080"/>
                </a:solidFill>
                <a:latin typeface="Courier New"/>
                <a:ea typeface="DejaVu Sans"/>
              </a:rPr>
              <a:t>","</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$student</a:t>
            </a:r>
            <a:r>
              <a:rPr b="1"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if</a:t>
            </a:r>
            <a:r>
              <a:rPr b="1"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isset</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$tab</a:t>
            </a:r>
            <a:r>
              <a:rPr b="1" lang="fr-FR" sz="1800" spc="-1" strike="noStrike">
                <a:solidFill>
                  <a:srgbClr val="8000ff"/>
                </a:solidFill>
                <a:latin typeface="Courier New"/>
                <a:ea typeface="DejaVu Sans"/>
              </a:rPr>
              <a:t>[</a:t>
            </a:r>
            <a:r>
              <a:rPr b="1" lang="fr-FR" sz="1800" spc="-1" strike="noStrike">
                <a:solidFill>
                  <a:srgbClr val="ff8000"/>
                </a:solidFill>
                <a:latin typeface="Courier New"/>
                <a:ea typeface="DejaVu Sans"/>
              </a:rPr>
              <a:t>2</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914400">
              <a:lnSpc>
                <a:spcPct val="100000"/>
              </a:lnSpc>
            </a:pPr>
            <a:r>
              <a:rPr b="1"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if</a:t>
            </a:r>
            <a:r>
              <a:rPr b="1" lang="fr-FR" sz="1800" spc="-1" strike="noStrike">
                <a:solidFill>
                  <a:srgbClr val="8000ff"/>
                </a:solidFill>
                <a:latin typeface="Courier New"/>
                <a:ea typeface="DejaVu Sans"/>
              </a:rPr>
              <a:t>(</a:t>
            </a:r>
            <a:r>
              <a:rPr b="1" lang="fr-FR" sz="1800" spc="-1" strike="noStrike">
                <a:solidFill>
                  <a:srgbClr val="0000ff"/>
                </a:solidFill>
                <a:latin typeface="Courier New"/>
                <a:ea typeface="DejaVu Sans"/>
              </a:rPr>
              <a:t>floatval</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$tab</a:t>
            </a:r>
            <a:r>
              <a:rPr b="1" lang="fr-FR" sz="1800" spc="-1" strike="noStrike">
                <a:solidFill>
                  <a:srgbClr val="8000ff"/>
                </a:solidFill>
                <a:latin typeface="Courier New"/>
                <a:ea typeface="DejaVu Sans"/>
              </a:rPr>
              <a:t>[</a:t>
            </a:r>
            <a:r>
              <a:rPr b="1" lang="fr-FR" sz="1800" spc="-1" strike="noStrike">
                <a:solidFill>
                  <a:srgbClr val="ff8000"/>
                </a:solidFill>
                <a:latin typeface="Courier New"/>
                <a:ea typeface="DejaVu Sans"/>
              </a:rPr>
              <a:t>2</a:t>
            </a:r>
            <a:r>
              <a:rPr b="1" lang="fr-FR" sz="1800" spc="-1" strike="noStrike">
                <a:solidFill>
                  <a:srgbClr val="8000ff"/>
                </a:solidFill>
                <a:latin typeface="Courier New"/>
                <a:ea typeface="DejaVu Sans"/>
              </a:rPr>
              <a:t>])&gt;=</a:t>
            </a:r>
            <a:r>
              <a:rPr b="1" lang="fr-FR" sz="1800" spc="-1" strike="noStrike">
                <a:solidFill>
                  <a:srgbClr val="ff8000"/>
                </a:solidFill>
                <a:latin typeface="Courier New"/>
                <a:ea typeface="DejaVu Sans"/>
              </a:rPr>
              <a:t>10</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1371600">
              <a:lnSpc>
                <a:spcPct val="100000"/>
              </a:lnSpc>
            </a:pPr>
            <a:r>
              <a:rPr b="1"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fwrite</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$fpout</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$student</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1371600">
              <a:lnSpc>
                <a:spcPct val="100000"/>
              </a:lnSpc>
            </a:pPr>
            <a:r>
              <a:rPr b="1" lang="fr-FR" sz="1800" spc="-1" strike="noStrike">
                <a:solidFill>
                  <a:srgbClr val="000080"/>
                </a:solidFill>
                <a:latin typeface="Courier New"/>
                <a:ea typeface="DejaVu Sans"/>
              </a:rPr>
              <a:t>  </a:t>
            </a:r>
            <a:r>
              <a:rPr b="1" lang="fr-FR" sz="1800" spc="-1" strike="noStrike">
                <a:solidFill>
                  <a:srgbClr val="000080"/>
                </a:solidFill>
                <a:latin typeface="Courier New"/>
                <a:ea typeface="DejaVu Sans"/>
              </a:rPr>
              <a:t>$nb</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$nb</a:t>
            </a:r>
            <a:r>
              <a:rPr b="1" lang="fr-FR" sz="1800" spc="-1" strike="noStrike">
                <a:solidFill>
                  <a:srgbClr val="8000ff"/>
                </a:solidFill>
                <a:latin typeface="Courier New"/>
                <a:ea typeface="DejaVu Sans"/>
              </a:rPr>
              <a:t>+</a:t>
            </a:r>
            <a:r>
              <a:rPr b="1" lang="fr-FR" sz="1800" spc="-1" strike="noStrike">
                <a:solidFill>
                  <a:srgbClr val="ff8000"/>
                </a:solidFill>
                <a:latin typeface="Courier New"/>
                <a:ea typeface="DejaVu Sans"/>
              </a:rPr>
              <a:t>1</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1371600">
              <a:lnSpc>
                <a:spcPct val="100000"/>
              </a:lnSpc>
            </a:pPr>
            <a:r>
              <a:rPr b="1"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fclose</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$fp</a:t>
            </a:r>
            <a:r>
              <a:rPr b="1" lang="fr-FR" sz="1800" spc="-1" strike="noStrike">
                <a:solidFill>
                  <a:srgbClr val="8000ff"/>
                </a:solidFill>
                <a:latin typeface="Courier New"/>
                <a:ea typeface="DejaVu Sans"/>
              </a:rPr>
              <a:t>);</a:t>
            </a:r>
            <a:endParaRPr b="0" lang="en-US" sz="1800" spc="-1" strike="noStrike">
              <a:solidFill>
                <a:srgbClr val="ff0000"/>
              </a:solidFill>
              <a:latin typeface="Arial"/>
            </a:endParaRPr>
          </a:p>
          <a:p>
            <a:pPr marL="457200">
              <a:lnSpc>
                <a:spcPct val="100000"/>
              </a:lnSpc>
            </a:pPr>
            <a:r>
              <a:rPr b="1" lang="fr-FR" sz="1800" spc="-1" strike="noStrike">
                <a:solidFill>
                  <a:srgbClr val="000000"/>
                </a:solidFill>
                <a:latin typeface="Courier New"/>
                <a:ea typeface="DejaVu Sans"/>
              </a:rPr>
              <a:t> </a:t>
            </a:r>
            <a:r>
              <a:rPr b="1" lang="fr-FR" sz="1800" spc="-1" strike="noStrike">
                <a:solidFill>
                  <a:srgbClr val="0000ff"/>
                </a:solidFill>
                <a:latin typeface="Courier New"/>
                <a:ea typeface="DejaVu Sans"/>
              </a:rPr>
              <a:t>fclose</a:t>
            </a:r>
            <a:r>
              <a:rPr b="1" lang="fr-FR" sz="1800" spc="-1" strike="noStrike">
                <a:solidFill>
                  <a:srgbClr val="8000ff"/>
                </a:solidFill>
                <a:latin typeface="Courier New"/>
                <a:ea typeface="DejaVu Sans"/>
              </a:rPr>
              <a:t>(</a:t>
            </a:r>
            <a:r>
              <a:rPr b="1" lang="fr-FR" sz="1800" spc="-1" strike="noStrike">
                <a:solidFill>
                  <a:srgbClr val="000080"/>
                </a:solidFill>
                <a:latin typeface="Courier New"/>
                <a:ea typeface="DejaVu Sans"/>
              </a:rPr>
              <a:t>$fpout</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1" lang="fr-FR" sz="1800" spc="-1" strike="noStrike">
                <a:solidFill>
                  <a:srgbClr val="0000ff"/>
                </a:solidFill>
                <a:latin typeface="Courier New"/>
                <a:ea typeface="DejaVu Sans"/>
              </a:rPr>
              <a:t>echo</a:t>
            </a:r>
            <a:r>
              <a:rPr b="1" lang="fr-FR" sz="1800" spc="-1" strike="noStrike">
                <a:solidFill>
                  <a:srgbClr val="000000"/>
                </a:solidFill>
                <a:latin typeface="Courier New"/>
                <a:ea typeface="DejaVu Sans"/>
              </a:rPr>
              <a:t> </a:t>
            </a:r>
            <a:r>
              <a:rPr b="1" lang="fr-FR" sz="1800" spc="-1" strike="noStrike">
                <a:solidFill>
                  <a:srgbClr val="000080"/>
                </a:solidFill>
                <a:latin typeface="Courier New"/>
                <a:ea typeface="DejaVu Sans"/>
              </a:rPr>
              <a:t>$nb</a:t>
            </a:r>
            <a:r>
              <a:rPr b="1" lang="fr-FR" sz="1800" spc="-1" strike="noStrike">
                <a:solidFill>
                  <a:srgbClr val="8000ff"/>
                </a:solidFill>
                <a:latin typeface="Courier New"/>
                <a:ea typeface="DejaVu Sans"/>
              </a:rPr>
              <a:t>;</a:t>
            </a:r>
            <a:r>
              <a:rPr b="1" lang="fr-FR" sz="1800" spc="-1" strike="noStrike">
                <a:solidFill>
                  <a:srgbClr val="000000"/>
                </a:solidFill>
                <a:latin typeface="Courier New"/>
                <a:ea typeface="DejaVu Sans"/>
              </a:rPr>
              <a:t> </a:t>
            </a:r>
            <a:endParaRPr b="0" lang="en-US" sz="1800" spc="-1" strike="noStrike">
              <a:solidFill>
                <a:srgbClr val="ff0000"/>
              </a:solidFill>
              <a:latin typeface="Arial"/>
            </a:endParaRPr>
          </a:p>
          <a:p>
            <a:pPr marL="457200">
              <a:lnSpc>
                <a:spcPct val="100000"/>
              </a:lnSpc>
            </a:pPr>
            <a:r>
              <a:rPr b="1" lang="fr-FR" sz="1800" spc="-1" strike="noStrike">
                <a:solidFill>
                  <a:srgbClr val="ff0000"/>
                </a:solidFill>
                <a:latin typeface="Courier New"/>
                <a:ea typeface="DejaVu Sans"/>
              </a:rPr>
              <a:t>?&gt;</a:t>
            </a:r>
            <a:endParaRPr b="0" lang="en-US" sz="1800" spc="-1" strike="noStrike">
              <a:solidFill>
                <a:srgbClr val="ff0000"/>
              </a:solidFill>
              <a:latin typeface="Arial"/>
            </a:endParaRPr>
          </a:p>
          <a:p>
            <a:pPr marL="457200">
              <a:lnSpc>
                <a:spcPct val="100000"/>
              </a:lnSpc>
            </a:pPr>
            <a:endParaRPr b="0" lang="en-US" sz="1800" spc="-1" strike="noStrike">
              <a:solidFill>
                <a:srgbClr val="ff0000"/>
              </a:solidFill>
              <a:latin typeface="Arial"/>
            </a:endParaRPr>
          </a:p>
        </p:txBody>
      </p:sp>
      <p:sp>
        <p:nvSpPr>
          <p:cNvPr id="525" name="CustomShape 4"/>
          <p:cNvSpPr/>
          <p:nvPr/>
        </p:nvSpPr>
        <p:spPr>
          <a:xfrm>
            <a:off x="7851960" y="1579320"/>
            <a:ext cx="1827360" cy="394920"/>
          </a:xfrm>
          <a:prstGeom prst="rect">
            <a:avLst/>
          </a:prstGeom>
          <a:noFill/>
          <a:ln w="9360">
            <a:solidFill>
              <a:schemeClr val="tx1"/>
            </a:solidFill>
            <a:miter/>
          </a:ln>
        </p:spPr>
        <p:style>
          <a:lnRef idx="0"/>
          <a:fillRef idx="0"/>
          <a:effectRef idx="0"/>
          <a:fontRef idx="minor"/>
        </p:style>
        <p:txBody>
          <a:bodyPr lIns="90000" rIns="90000" tIns="45000" bIns="45000">
            <a:spAutoFit/>
          </a:bodyPr>
          <a:p>
            <a:pPr>
              <a:lnSpc>
                <a:spcPct val="100000"/>
              </a:lnSpc>
            </a:pPr>
            <a:r>
              <a:rPr b="0" lang="fr-FR" sz="2000" spc="-1" strike="noStrike">
                <a:solidFill>
                  <a:srgbClr val="c0504d"/>
                </a:solidFill>
                <a:latin typeface="Arial"/>
                <a:ea typeface="DejaVu Sans"/>
              </a:rPr>
              <a:t>PHP</a:t>
            </a:r>
            <a:endParaRPr b="0" lang="en-US" sz="20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27" name="CustomShape 2"/>
          <p:cNvSpPr/>
          <p:nvPr/>
        </p:nvSpPr>
        <p:spPr>
          <a:xfrm>
            <a:off x="351000" y="1025640"/>
            <a:ext cx="9297360" cy="5489640"/>
          </a:xfrm>
          <a:prstGeom prst="rect">
            <a:avLst/>
          </a:prstGeom>
          <a:noFill/>
          <a:ln>
            <a:noFill/>
          </a:ln>
        </p:spPr>
        <p:style>
          <a:lnRef idx="0"/>
          <a:fillRef idx="0"/>
          <a:effectRef idx="0"/>
          <a:fontRef idx="minor"/>
        </p:style>
        <p:txBody>
          <a:bodyPr lIns="0" rIns="0" tIns="0" bIns="0">
            <a:normAutofit fontScale="51000"/>
          </a:bodyPr>
          <a:p>
            <a:pPr>
              <a:lnSpc>
                <a:spcPct val="110000"/>
              </a:lnSpc>
              <a:spcBef>
                <a:spcPts val="1001"/>
              </a:spcBef>
              <a:tabLst>
                <a:tab algn="l" pos="0"/>
              </a:tabLst>
            </a:pPr>
            <a:r>
              <a:rPr b="1" lang="fr-FR" sz="3800" spc="-1" strike="noStrike">
                <a:solidFill>
                  <a:srgbClr val="000000"/>
                </a:solidFill>
                <a:latin typeface="Arial"/>
                <a:ea typeface="DejaVu Sans"/>
              </a:rPr>
              <a:t>Accès aux dossiers </a:t>
            </a:r>
            <a:endParaRPr b="0" lang="en-US" sz="38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400" spc="-1" strike="noStrike">
                <a:solidFill>
                  <a:srgbClr val="000000"/>
                </a:solidFill>
                <a:latin typeface="Arial"/>
                <a:ea typeface="DejaVu Sans"/>
              </a:rPr>
              <a:t>Il est possible de parcourir les répertoires grâce à ces quelques fonctions :</a:t>
            </a:r>
            <a:endParaRPr b="0" lang="en-US" sz="3400" spc="-1" strike="noStrike">
              <a:solidFill>
                <a:srgbClr val="ff0000"/>
              </a:solidFill>
              <a:latin typeface="Arial"/>
            </a:endParaRPr>
          </a:p>
          <a:p>
            <a:pPr>
              <a:lnSpc>
                <a:spcPct val="90000"/>
              </a:lnSpc>
              <a:spcBef>
                <a:spcPts val="1001"/>
              </a:spcBef>
              <a:tabLst>
                <a:tab algn="l" pos="0"/>
              </a:tabLst>
            </a:pP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3400" spc="-1" strike="noStrike">
                <a:solidFill>
                  <a:srgbClr val="000000"/>
                </a:solidFill>
                <a:latin typeface="Arial"/>
                <a:ea typeface="DejaVu Sans"/>
              </a:rPr>
              <a:t>chdir($str)</a:t>
            </a:r>
            <a:r>
              <a:rPr b="0" lang="fr-FR" sz="3400" spc="-1" strike="noStrike">
                <a:solidFill>
                  <a:srgbClr val="000000"/>
                </a:solidFill>
                <a:latin typeface="Arial"/>
                <a:ea typeface="DejaVu Sans"/>
              </a:rPr>
              <a:t> : Change le dossier courant en </a:t>
            </a:r>
            <a:r>
              <a:rPr b="1" lang="fr-FR" sz="3400" spc="-1" strike="noStrike">
                <a:solidFill>
                  <a:srgbClr val="000000"/>
                </a:solidFill>
                <a:latin typeface="Arial"/>
                <a:ea typeface="DejaVu Sans"/>
              </a:rPr>
              <a:t>$str</a:t>
            </a:r>
            <a:r>
              <a:rPr b="0" lang="fr-FR" sz="3400" spc="-1" strike="noStrike">
                <a:solidFill>
                  <a:srgbClr val="000000"/>
                </a:solidFill>
                <a:latin typeface="Arial"/>
                <a:ea typeface="DejaVu Sans"/>
              </a:rPr>
              <a:t>. Retourne TRUE si succès, sinon FALSE.</a:t>
            </a: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3400" spc="-1" strike="noStrike">
                <a:solidFill>
                  <a:srgbClr val="000000"/>
                </a:solidFill>
                <a:latin typeface="Arial"/>
                <a:ea typeface="DejaVu Sans"/>
              </a:rPr>
              <a:t>getcwd()</a:t>
            </a:r>
            <a:r>
              <a:rPr b="0" lang="fr-FR" sz="3400" spc="-1" strike="noStrike">
                <a:solidFill>
                  <a:srgbClr val="000000"/>
                </a:solidFill>
                <a:latin typeface="Arial"/>
                <a:ea typeface="DejaVu Sans"/>
              </a:rPr>
              <a:t> : Retourne le nom du dossier courant (en format chaîne de caractères).</a:t>
            </a: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3400" spc="-1" strike="noStrike">
                <a:solidFill>
                  <a:srgbClr val="000000"/>
                </a:solidFill>
                <a:latin typeface="Arial"/>
                <a:ea typeface="DejaVu Sans"/>
              </a:rPr>
              <a:t>opendir($str)</a:t>
            </a:r>
            <a:r>
              <a:rPr b="0" lang="fr-FR" sz="3400" spc="-1" strike="noStrike">
                <a:solidFill>
                  <a:srgbClr val="000000"/>
                </a:solidFill>
                <a:latin typeface="Arial"/>
                <a:ea typeface="DejaVu Sans"/>
              </a:rPr>
              <a:t> : Ouvre le dossier </a:t>
            </a:r>
            <a:r>
              <a:rPr b="1" lang="fr-FR" sz="3400" spc="-1" strike="noStrike">
                <a:solidFill>
                  <a:srgbClr val="000000"/>
                </a:solidFill>
                <a:latin typeface="Arial"/>
                <a:ea typeface="DejaVu Sans"/>
              </a:rPr>
              <a:t>$str</a:t>
            </a:r>
            <a:r>
              <a:rPr b="0" lang="fr-FR" sz="3400" spc="-1" strike="noStrike">
                <a:solidFill>
                  <a:srgbClr val="000000"/>
                </a:solidFill>
                <a:latin typeface="Arial"/>
                <a:ea typeface="DejaVu Sans"/>
              </a:rPr>
              <a:t>, et récupère un pointeur </a:t>
            </a:r>
            <a:r>
              <a:rPr b="1" lang="fr-FR" sz="3400" spc="-1" strike="noStrike">
                <a:solidFill>
                  <a:srgbClr val="000000"/>
                </a:solidFill>
                <a:latin typeface="Arial"/>
                <a:ea typeface="DejaVu Sans"/>
              </a:rPr>
              <a:t>$d</a:t>
            </a:r>
            <a:r>
              <a:rPr b="0" lang="fr-FR" sz="3400" spc="-1" strike="noStrike">
                <a:solidFill>
                  <a:srgbClr val="000000"/>
                </a:solidFill>
                <a:latin typeface="Arial"/>
                <a:ea typeface="DejaVu Sans"/>
              </a:rPr>
              <a:t> dessus si succès, FALSE sinon et génère alors une erreur PHP</a:t>
            </a: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3400" spc="-1" strike="noStrike">
                <a:solidFill>
                  <a:srgbClr val="000000"/>
                </a:solidFill>
                <a:latin typeface="Arial"/>
                <a:ea typeface="DejaVu Sans"/>
              </a:rPr>
              <a:t>closedir($d)</a:t>
            </a:r>
            <a:r>
              <a:rPr b="0" lang="fr-FR" sz="3400" spc="-1" strike="noStrike">
                <a:solidFill>
                  <a:srgbClr val="000000"/>
                </a:solidFill>
                <a:latin typeface="Arial"/>
                <a:ea typeface="DejaVu Sans"/>
              </a:rPr>
              <a:t> : Ferme le pointeur de dossier </a:t>
            </a:r>
            <a:r>
              <a:rPr b="1" lang="fr-FR" sz="3400" spc="-1" strike="noStrike">
                <a:solidFill>
                  <a:srgbClr val="000000"/>
                </a:solidFill>
                <a:latin typeface="Arial"/>
                <a:ea typeface="DejaVu Sans"/>
              </a:rPr>
              <a:t>$d</a:t>
            </a:r>
            <a:r>
              <a:rPr b="0" lang="fr-FR" sz="3400" spc="-1" strike="noStrike">
                <a:solidFill>
                  <a:srgbClr val="000000"/>
                </a:solidFill>
                <a:latin typeface="Arial"/>
                <a:ea typeface="DejaVu Sans"/>
              </a:rPr>
              <a:t>.</a:t>
            </a: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3400" spc="-1" strike="noStrike">
                <a:solidFill>
                  <a:srgbClr val="000000"/>
                </a:solidFill>
                <a:latin typeface="Arial"/>
                <a:ea typeface="DejaVu Sans"/>
              </a:rPr>
              <a:t>readdir($d)</a:t>
            </a:r>
            <a:r>
              <a:rPr b="0" lang="fr-FR" sz="3400" spc="-1" strike="noStrike">
                <a:solidFill>
                  <a:srgbClr val="000000"/>
                </a:solidFill>
                <a:latin typeface="Arial"/>
                <a:ea typeface="DejaVu Sans"/>
              </a:rPr>
              <a:t> : Renvoie le nom du fichier suivant dans le répertoire Les fichiers sont triés comme sur le système de fichier</a:t>
            </a:r>
            <a:endParaRPr b="0" lang="en-US" sz="34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1" lang="fr-FR" sz="3400" spc="-1" strike="noStrike">
                <a:solidFill>
                  <a:srgbClr val="000000"/>
                </a:solidFill>
                <a:latin typeface="Arial"/>
                <a:ea typeface="DejaVu Sans"/>
              </a:rPr>
              <a:t>rewinddir($d)</a:t>
            </a:r>
            <a:r>
              <a:rPr b="0" lang="fr-FR" sz="3400" spc="-1" strike="noStrike">
                <a:solidFill>
                  <a:srgbClr val="000000"/>
                </a:solidFill>
                <a:latin typeface="Arial"/>
                <a:ea typeface="DejaVu Sans"/>
              </a:rPr>
              <a:t> : Retourne à la première entrée du dossier identifié par </a:t>
            </a:r>
            <a:r>
              <a:rPr b="1" lang="fr-FR" sz="3400" spc="-1" strike="noStrike">
                <a:solidFill>
                  <a:srgbClr val="000000"/>
                </a:solidFill>
                <a:latin typeface="Arial"/>
                <a:ea typeface="DejaVu Sans"/>
              </a:rPr>
              <a:t>$d</a:t>
            </a:r>
            <a:endParaRPr b="0" lang="en-US" sz="3400" spc="-1" strike="noStrike">
              <a:solidFill>
                <a:srgbClr val="ff0000"/>
              </a:solidFill>
              <a:latin typeface="Arial"/>
            </a:endParaRPr>
          </a:p>
          <a:p>
            <a:pPr algn="just">
              <a:lnSpc>
                <a:spcPct val="90000"/>
              </a:lnSpc>
              <a:spcBef>
                <a:spcPts val="1001"/>
              </a:spcBef>
              <a:tabLst>
                <a:tab algn="l" pos="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29" name="CustomShape 2"/>
          <p:cNvSpPr/>
          <p:nvPr/>
        </p:nvSpPr>
        <p:spPr>
          <a:xfrm>
            <a:off x="351000" y="1025640"/>
            <a:ext cx="9297360" cy="881280"/>
          </a:xfrm>
          <a:prstGeom prst="rect">
            <a:avLst/>
          </a:prstGeom>
          <a:noFill/>
          <a:ln>
            <a:noFill/>
          </a:ln>
        </p:spPr>
        <p:style>
          <a:lnRef idx="0"/>
          <a:fillRef idx="0"/>
          <a:effectRef idx="0"/>
          <a:fontRef idx="minor"/>
        </p:style>
        <p:txBody>
          <a:bodyPr lIns="0" rIns="0" tIns="0" bIns="0">
            <a:normAutofit fontScale="40000"/>
          </a:bodyPr>
          <a:p>
            <a:pPr>
              <a:lnSpc>
                <a:spcPct val="110000"/>
              </a:lnSpc>
              <a:spcBef>
                <a:spcPts val="1001"/>
              </a:spcBef>
              <a:tabLst>
                <a:tab algn="l" pos="0"/>
              </a:tabLst>
            </a:pPr>
            <a:r>
              <a:rPr b="1" lang="fr-FR" sz="3800" spc="-1" strike="noStrike">
                <a:solidFill>
                  <a:srgbClr val="000000"/>
                </a:solidFill>
                <a:latin typeface="Arial"/>
                <a:ea typeface="DejaVu Sans"/>
              </a:rPr>
              <a:t>Accès aux dossiers </a:t>
            </a:r>
            <a:endParaRPr b="0" lang="en-US" sz="38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400" spc="-1" strike="noStrike">
                <a:solidFill>
                  <a:srgbClr val="000000"/>
                </a:solidFill>
                <a:latin typeface="Arial"/>
                <a:ea typeface="DejaVu Sans"/>
              </a:rPr>
              <a:t>Exemple: pour afficher les fichiers et dossiers dans le dossier actuel </a:t>
            </a:r>
            <a:endParaRPr b="0" lang="en-US" sz="3400" spc="-1" strike="noStrike">
              <a:solidFill>
                <a:srgbClr val="ff0000"/>
              </a:solidFill>
              <a:latin typeface="Arial"/>
            </a:endParaRPr>
          </a:p>
          <a:p>
            <a:pPr algn="just">
              <a:lnSpc>
                <a:spcPct val="90000"/>
              </a:lnSpc>
              <a:spcBef>
                <a:spcPts val="1001"/>
              </a:spcBef>
              <a:tabLst>
                <a:tab algn="l" pos="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p:txBody>
      </p:sp>
      <p:sp>
        <p:nvSpPr>
          <p:cNvPr id="530" name="CustomShape 3"/>
          <p:cNvSpPr/>
          <p:nvPr/>
        </p:nvSpPr>
        <p:spPr>
          <a:xfrm>
            <a:off x="1944000" y="2009520"/>
            <a:ext cx="5217120" cy="447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400" spc="-1" strike="noStrike">
                <a:solidFill>
                  <a:srgbClr val="ff0000"/>
                </a:solidFill>
                <a:latin typeface="Courier New"/>
                <a:ea typeface="DejaVu Sans"/>
              </a:rPr>
              <a:t>&lt;?php</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80"/>
                </a:solidFill>
                <a:latin typeface="Courier New"/>
                <a:ea typeface="DejaVu Sans"/>
              </a:rPr>
              <a:t>$handle</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opendir</a:t>
            </a:r>
            <a:r>
              <a:rPr b="1" lang="fr-FR" sz="2400" spc="-1" strike="noStrike">
                <a:solidFill>
                  <a:srgbClr val="8000ff"/>
                </a:solidFill>
                <a:latin typeface="Courier New"/>
                <a:ea typeface="DejaVu Sans"/>
              </a:rPr>
              <a:t>(</a:t>
            </a:r>
            <a:r>
              <a:rPr b="1" lang="fr-FR" sz="2400" spc="-1" strike="noStrike">
                <a:solidFill>
                  <a:srgbClr val="808080"/>
                </a:solidFill>
                <a:latin typeface="Courier New"/>
                <a:ea typeface="DejaVu Sans"/>
              </a:rPr>
              <a:t>'./’</a:t>
            </a:r>
            <a:r>
              <a:rPr b="1"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r>
              <a:rPr b="1" lang="fr-FR" sz="2400" spc="-1" strike="noStrike">
                <a:solidFill>
                  <a:srgbClr val="000080"/>
                </a:solidFill>
                <a:latin typeface="Courier New"/>
                <a:ea typeface="DejaVu Sans"/>
              </a:rPr>
              <a:t>$file</a:t>
            </a:r>
            <a:r>
              <a:rPr b="1"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readdir</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$handle</a:t>
            </a:r>
            <a:r>
              <a:rPr b="1"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r>
              <a:rPr b="1"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while</a:t>
            </a:r>
            <a:r>
              <a:rPr b="1"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false</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000080"/>
                </a:solidFill>
                <a:latin typeface="Courier New"/>
                <a:ea typeface="DejaVu Sans"/>
              </a:rPr>
              <a:t>$file</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r>
              <a:rPr b="1" lang="fr-FR" sz="2400" spc="-1" strike="noStrike">
                <a:solidFill>
                  <a:srgbClr val="8000ff"/>
                </a:solidFill>
                <a:latin typeface="Courier New"/>
                <a:ea typeface="DejaVu Sans"/>
              </a:rPr>
              <a:t>{</a:t>
            </a:r>
            <a:endParaRPr b="0" lang="en-US" sz="2400" spc="-1" strike="noStrike">
              <a:solidFill>
                <a:srgbClr val="ff0000"/>
              </a:solidFill>
              <a:latin typeface="Arial"/>
            </a:endParaRPr>
          </a:p>
          <a:p>
            <a:pPr marL="457200">
              <a:lnSpc>
                <a:spcPct val="100000"/>
              </a:lnSpc>
            </a:pPr>
            <a:r>
              <a:rPr b="1" lang="fr-FR" sz="2400" spc="-1" strike="noStrike">
                <a:solidFill>
                  <a:srgbClr val="000080"/>
                </a:solidFill>
                <a:latin typeface="Courier New"/>
                <a:ea typeface="DejaVu Sans"/>
              </a:rPr>
              <a:t>$file</a:t>
            </a:r>
            <a:r>
              <a:rPr b="1" lang="fr-FR" sz="2400" spc="-1" strike="noStrike">
                <a:solidFill>
                  <a:srgbClr val="8000ff"/>
                </a:solidFill>
                <a:latin typeface="Courier New"/>
                <a:ea typeface="DejaVu Sans"/>
              </a:rPr>
              <a:t>=</a:t>
            </a:r>
            <a:r>
              <a:rPr b="1" lang="fr-FR" sz="2400" spc="-1" strike="noStrike">
                <a:solidFill>
                  <a:srgbClr val="0000ff"/>
                </a:solidFill>
                <a:latin typeface="Courier New"/>
                <a:ea typeface="DejaVu Sans"/>
              </a:rPr>
              <a:t>readdir</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$handle</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r>
              <a:rPr b="1" lang="fr-FR" sz="2400" spc="-1" strike="noStrike">
                <a:solidFill>
                  <a:srgbClr val="0000ff"/>
                </a:solidFill>
                <a:latin typeface="Courier New"/>
                <a:ea typeface="DejaVu Sans"/>
              </a:rPr>
              <a:t>echo</a:t>
            </a:r>
            <a:r>
              <a:rPr b="1" lang="fr-FR" sz="2400" spc="-1" strike="noStrike">
                <a:solidFill>
                  <a:srgbClr val="000000"/>
                </a:solidFill>
                <a:latin typeface="Courier New"/>
                <a:ea typeface="DejaVu Sans"/>
              </a:rPr>
              <a:t> </a:t>
            </a:r>
            <a:r>
              <a:rPr b="1" lang="fr-FR" sz="2400" spc="-1" strike="noStrike">
                <a:solidFill>
                  <a:srgbClr val="808080"/>
                </a:solidFill>
                <a:latin typeface="Courier New"/>
                <a:ea typeface="DejaVu Sans"/>
              </a:rPr>
              <a:t>"$file&lt;br /&gt;"</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endParaRPr b="0" lang="en-US" sz="2400" spc="-1" strike="noStrike">
              <a:solidFill>
                <a:srgbClr val="ff0000"/>
              </a:solidFill>
              <a:latin typeface="Arial"/>
            </a:endParaRPr>
          </a:p>
          <a:p>
            <a:pPr marL="457200">
              <a:lnSpc>
                <a:spcPct val="100000"/>
              </a:lnSpc>
            </a:pPr>
            <a:r>
              <a:rPr b="1" lang="fr-FR" sz="2400" spc="-1" strike="noStrike">
                <a:solidFill>
                  <a:srgbClr val="0000ff"/>
                </a:solidFill>
                <a:latin typeface="Courier New"/>
                <a:ea typeface="DejaVu Sans"/>
              </a:rPr>
              <a:t>closedir</a:t>
            </a:r>
            <a:r>
              <a:rPr b="1" lang="fr-FR" sz="2400" spc="-1" strike="noStrike">
                <a:solidFill>
                  <a:srgbClr val="8000ff"/>
                </a:solidFill>
                <a:latin typeface="Courier New"/>
                <a:ea typeface="DejaVu Sans"/>
              </a:rPr>
              <a:t>(</a:t>
            </a:r>
            <a:r>
              <a:rPr b="1" lang="fr-FR" sz="2400" spc="-1" strike="noStrike">
                <a:solidFill>
                  <a:srgbClr val="000080"/>
                </a:solidFill>
                <a:latin typeface="Courier New"/>
                <a:ea typeface="DejaVu Sans"/>
              </a:rPr>
              <a:t>$handle</a:t>
            </a:r>
            <a:r>
              <a:rPr b="1" lang="fr-FR" sz="2400" spc="-1" strike="noStrike">
                <a:solidFill>
                  <a:srgbClr val="8000ff"/>
                </a:solidFill>
                <a:latin typeface="Courier New"/>
                <a:ea typeface="DejaVu Sans"/>
              </a:rPr>
              <a:t>);</a:t>
            </a:r>
            <a:r>
              <a:rPr b="1" lang="fr-FR" sz="2400" spc="-1" strike="noStrike">
                <a:solidFill>
                  <a:srgbClr val="000000"/>
                </a:solidFill>
                <a:latin typeface="Courier New"/>
                <a:ea typeface="DejaVu Sans"/>
              </a:rPr>
              <a:t> </a:t>
            </a:r>
            <a:endParaRPr b="0" lang="en-US" sz="2400" spc="-1" strike="noStrike">
              <a:solidFill>
                <a:srgbClr val="ff0000"/>
              </a:solidFill>
              <a:latin typeface="Arial"/>
            </a:endParaRPr>
          </a:p>
          <a:p>
            <a:pPr marL="457200">
              <a:lnSpc>
                <a:spcPct val="100000"/>
              </a:lnSpc>
            </a:pPr>
            <a:r>
              <a:rPr b="1" lang="fr-FR" sz="2400" spc="-1" strike="noStrike">
                <a:solidFill>
                  <a:srgbClr val="ff0000"/>
                </a:solidFill>
                <a:latin typeface="Courier New"/>
                <a:ea typeface="DejaVu Sans"/>
              </a:rPr>
              <a:t>?&gt;</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32" name="CustomShape 2"/>
          <p:cNvSpPr/>
          <p:nvPr/>
        </p:nvSpPr>
        <p:spPr>
          <a:xfrm>
            <a:off x="351000" y="1025640"/>
            <a:ext cx="9297360" cy="5489640"/>
          </a:xfrm>
          <a:prstGeom prst="rect">
            <a:avLst/>
          </a:prstGeom>
          <a:noFill/>
          <a:ln>
            <a:noFill/>
          </a:ln>
        </p:spPr>
        <p:style>
          <a:lnRef idx="0"/>
          <a:fillRef idx="0"/>
          <a:effectRef idx="0"/>
          <a:fontRef idx="minor"/>
        </p:style>
        <p:txBody>
          <a:bodyPr lIns="0" rIns="0" tIns="0" bIns="0">
            <a:normAutofit fontScale="62000"/>
          </a:bodyPr>
          <a:p>
            <a:pPr>
              <a:lnSpc>
                <a:spcPct val="110000"/>
              </a:lnSpc>
              <a:spcBef>
                <a:spcPts val="1001"/>
              </a:spcBef>
              <a:tabLst>
                <a:tab algn="l" pos="0"/>
              </a:tabLst>
            </a:pPr>
            <a:r>
              <a:rPr b="1" lang="fr-FR" sz="3800" spc="-1" strike="noStrike">
                <a:solidFill>
                  <a:srgbClr val="000000"/>
                </a:solidFill>
                <a:latin typeface="Arial"/>
                <a:ea typeface="DejaVu Sans"/>
              </a:rPr>
              <a:t>Accès aux dossiers </a:t>
            </a:r>
            <a:endParaRPr b="0" lang="en-US" sz="38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600" spc="-1" strike="noStrike">
                <a:solidFill>
                  <a:srgbClr val="000000"/>
                </a:solidFill>
                <a:latin typeface="Arial"/>
                <a:ea typeface="DejaVu Sans"/>
              </a:rPr>
              <a:t>Il existe un autre moyen d’accéder aux dossiers : l’utilisation de la classe </a:t>
            </a:r>
            <a:r>
              <a:rPr b="1" lang="fr-FR" sz="3600" spc="-1" strike="noStrike">
                <a:solidFill>
                  <a:srgbClr val="000000"/>
                </a:solidFill>
                <a:latin typeface="Arial"/>
                <a:ea typeface="DejaVu Sans"/>
              </a:rPr>
              <a:t>dir</a:t>
            </a:r>
            <a:r>
              <a:rPr b="0" lang="fr-FR" sz="3600" spc="-1" strike="noStrike">
                <a:solidFill>
                  <a:srgbClr val="000000"/>
                </a:solidFill>
                <a:latin typeface="Arial"/>
                <a:ea typeface="DejaVu Sans"/>
              </a:rPr>
              <a:t>.</a:t>
            </a:r>
            <a:endParaRPr b="0" lang="en-US" sz="3600" spc="-1" strike="noStrike">
              <a:solidFill>
                <a:srgbClr val="ff0000"/>
              </a:solidFill>
              <a:latin typeface="Arial"/>
            </a:endParaRPr>
          </a:p>
          <a:p>
            <a:pPr>
              <a:lnSpc>
                <a:spcPct val="90000"/>
              </a:lnSpc>
              <a:spcBef>
                <a:spcPts val="1001"/>
              </a:spcBef>
              <a:tabLst>
                <a:tab algn="l" pos="0"/>
              </a:tabLst>
            </a:pPr>
            <a:endParaRPr b="0" lang="en-US" sz="36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600" spc="-1" strike="noStrike">
                <a:solidFill>
                  <a:srgbClr val="000000"/>
                </a:solidFill>
                <a:latin typeface="Arial"/>
                <a:ea typeface="DejaVu Sans"/>
              </a:rPr>
              <a:t>la classe </a:t>
            </a:r>
            <a:r>
              <a:rPr b="1" lang="fr-FR" sz="3600" spc="-1" strike="noStrike">
                <a:solidFill>
                  <a:srgbClr val="000000"/>
                </a:solidFill>
                <a:latin typeface="Arial"/>
                <a:ea typeface="DejaVu Sans"/>
              </a:rPr>
              <a:t>dir a </a:t>
            </a:r>
            <a:r>
              <a:rPr b="0" lang="fr-FR" sz="3600" spc="-1" strike="noStrike">
                <a:solidFill>
                  <a:srgbClr val="000000"/>
                </a:solidFill>
                <a:latin typeface="Arial"/>
                <a:ea typeface="DejaVu Sans"/>
              </a:rPr>
              <a:t>les attributs :</a:t>
            </a:r>
            <a:endParaRPr b="0" lang="en-US" sz="36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1" lang="fr-FR" sz="3200" spc="-1" strike="noStrike">
                <a:solidFill>
                  <a:srgbClr val="000000"/>
                </a:solidFill>
                <a:latin typeface="Arial"/>
                <a:ea typeface="DejaVu Sans"/>
              </a:rPr>
              <a:t>handle</a:t>
            </a:r>
            <a:r>
              <a:rPr b="0" lang="fr-FR" sz="3200" spc="-1" strike="noStrike">
                <a:solidFill>
                  <a:srgbClr val="000000"/>
                </a:solidFill>
                <a:latin typeface="Arial"/>
                <a:ea typeface="DejaVu Sans"/>
              </a:rPr>
              <a:t> : valeur du pointeur</a:t>
            </a:r>
            <a:endParaRPr b="0" lang="en-US" sz="32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1" lang="fr-FR" sz="3200" spc="-1" strike="noStrike">
                <a:solidFill>
                  <a:srgbClr val="000000"/>
                </a:solidFill>
                <a:latin typeface="Arial"/>
                <a:ea typeface="DejaVu Sans"/>
              </a:rPr>
              <a:t>path</a:t>
            </a:r>
            <a:r>
              <a:rPr b="0" lang="fr-FR" sz="3200" spc="-1" strike="noStrike">
                <a:solidFill>
                  <a:srgbClr val="000000"/>
                </a:solidFill>
                <a:latin typeface="Arial"/>
                <a:ea typeface="DejaVu Sans"/>
              </a:rPr>
              <a:t> : nom du dossier</a:t>
            </a:r>
            <a:endParaRPr b="0" lang="en-US" sz="3200" spc="-1" strike="noStrike">
              <a:solidFill>
                <a:srgbClr val="ff0000"/>
              </a:solidFill>
              <a:latin typeface="Arial"/>
            </a:endParaRPr>
          </a:p>
          <a:p>
            <a:pPr>
              <a:lnSpc>
                <a:spcPct val="90000"/>
              </a:lnSpc>
              <a:spcBef>
                <a:spcPts val="1001"/>
              </a:spcBef>
              <a:tabLst>
                <a:tab algn="l" pos="0"/>
              </a:tabLst>
            </a:pPr>
            <a:endParaRPr b="0" lang="en-US" sz="3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600" spc="-1" strike="noStrike">
                <a:solidFill>
                  <a:srgbClr val="000000"/>
                </a:solidFill>
                <a:latin typeface="Arial"/>
                <a:ea typeface="DejaVu Sans"/>
              </a:rPr>
              <a:t>la classe </a:t>
            </a:r>
            <a:r>
              <a:rPr b="1" lang="fr-FR" sz="3600" spc="-1" strike="noStrike">
                <a:solidFill>
                  <a:srgbClr val="000000"/>
                </a:solidFill>
                <a:latin typeface="Arial"/>
                <a:ea typeface="DejaVu Sans"/>
              </a:rPr>
              <a:t>dir a </a:t>
            </a:r>
            <a:r>
              <a:rPr b="0" lang="fr-FR" sz="3600" spc="-1" strike="noStrike">
                <a:solidFill>
                  <a:srgbClr val="000000"/>
                </a:solidFill>
                <a:latin typeface="Arial"/>
                <a:ea typeface="DejaVu Sans"/>
              </a:rPr>
              <a:t>les méthodes :</a:t>
            </a:r>
            <a:endParaRPr b="0" lang="en-US" sz="36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1" lang="fr-FR" sz="3200" spc="-1" strike="noStrike">
                <a:solidFill>
                  <a:srgbClr val="000000"/>
                </a:solidFill>
                <a:latin typeface="Arial"/>
                <a:ea typeface="DejaVu Sans"/>
              </a:rPr>
              <a:t>read()</a:t>
            </a:r>
            <a:r>
              <a:rPr b="0" lang="fr-FR" sz="3200" spc="-1" strike="noStrike">
                <a:solidFill>
                  <a:srgbClr val="000000"/>
                </a:solidFill>
                <a:latin typeface="Arial"/>
                <a:ea typeface="DejaVu Sans"/>
              </a:rPr>
              <a:t> : équivalent à </a:t>
            </a:r>
            <a:r>
              <a:rPr b="1" lang="fr-FR" sz="3200" spc="-1" strike="noStrike">
                <a:solidFill>
                  <a:srgbClr val="000000"/>
                </a:solidFill>
                <a:latin typeface="Arial"/>
                <a:ea typeface="DejaVu Sans"/>
              </a:rPr>
              <a:t>readdir($d)</a:t>
            </a:r>
            <a:endParaRPr b="0" lang="en-US" sz="3200" spc="-1" strike="noStrike">
              <a:solidFill>
                <a:srgbClr val="ff0000"/>
              </a:solidFill>
              <a:latin typeface="Arial"/>
            </a:endParaRPr>
          </a:p>
          <a:p>
            <a:pPr lvl="1" marL="685800" indent="-227880">
              <a:lnSpc>
                <a:spcPct val="90000"/>
              </a:lnSpc>
              <a:spcBef>
                <a:spcPts val="499"/>
              </a:spcBef>
              <a:buClr>
                <a:srgbClr val="1f497d"/>
              </a:buClr>
              <a:buFont typeface="Wingdings" charset="2"/>
              <a:buChar char=""/>
              <a:tabLst>
                <a:tab algn="l" pos="0"/>
              </a:tabLst>
            </a:pPr>
            <a:r>
              <a:rPr b="1" lang="fr-FR" sz="3200" spc="-1" strike="noStrike">
                <a:solidFill>
                  <a:srgbClr val="000000"/>
                </a:solidFill>
                <a:latin typeface="Arial"/>
                <a:ea typeface="DejaVu Sans"/>
              </a:rPr>
              <a:t>close()</a:t>
            </a:r>
            <a:r>
              <a:rPr b="0" lang="fr-FR" sz="3200" spc="-1" strike="noStrike">
                <a:solidFill>
                  <a:srgbClr val="000000"/>
                </a:solidFill>
                <a:latin typeface="Arial"/>
                <a:ea typeface="DejaVu Sans"/>
              </a:rPr>
              <a:t> : équivalent à </a:t>
            </a:r>
            <a:r>
              <a:rPr b="1" lang="fr-FR" sz="3200" spc="-1" strike="noStrike">
                <a:solidFill>
                  <a:srgbClr val="000000"/>
                </a:solidFill>
                <a:latin typeface="Arial"/>
                <a:ea typeface="DejaVu Sans"/>
              </a:rPr>
              <a:t>closedir($d)</a:t>
            </a:r>
            <a:endParaRPr b="0" lang="en-US" sz="3200" spc="-1" strike="noStrike">
              <a:solidFill>
                <a:srgbClr val="ff0000"/>
              </a:solidFill>
              <a:latin typeface="Arial"/>
            </a:endParaRPr>
          </a:p>
          <a:p>
            <a:pPr>
              <a:lnSpc>
                <a:spcPct val="90000"/>
              </a:lnSpc>
              <a:spcBef>
                <a:spcPts val="1001"/>
              </a:spcBef>
              <a:tabLst>
                <a:tab algn="l" pos="0"/>
              </a:tabLst>
            </a:pPr>
            <a:endParaRPr b="0" lang="en-US" sz="32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600" spc="-1" strike="noStrike">
                <a:solidFill>
                  <a:srgbClr val="000000"/>
                </a:solidFill>
                <a:latin typeface="Arial"/>
                <a:ea typeface="DejaVu Sans"/>
              </a:rPr>
              <a:t>Constructeur : </a:t>
            </a:r>
            <a:r>
              <a:rPr b="1" lang="fr-FR" sz="3600" spc="-1" strike="noStrike">
                <a:solidFill>
                  <a:srgbClr val="000000"/>
                </a:solidFill>
                <a:latin typeface="Arial"/>
                <a:ea typeface="DejaVu Sans"/>
              </a:rPr>
              <a:t>dir($str)</a:t>
            </a:r>
            <a:r>
              <a:rPr b="0" lang="fr-FR" sz="3600" spc="-1" strike="noStrike">
                <a:solidFill>
                  <a:srgbClr val="000000"/>
                </a:solidFill>
                <a:latin typeface="Arial"/>
                <a:ea typeface="DejaVu Sans"/>
              </a:rPr>
              <a:t> : retourne un objet </a:t>
            </a:r>
            <a:r>
              <a:rPr b="1" lang="fr-FR" sz="3600" spc="-1" strike="noStrike">
                <a:solidFill>
                  <a:srgbClr val="000000"/>
                </a:solidFill>
                <a:latin typeface="Arial"/>
                <a:ea typeface="DejaVu Sans"/>
              </a:rPr>
              <a:t>dir</a:t>
            </a:r>
            <a:r>
              <a:rPr b="0" lang="fr-FR" sz="3600" spc="-1" strike="noStrike">
                <a:solidFill>
                  <a:srgbClr val="000000"/>
                </a:solidFill>
                <a:latin typeface="Arial"/>
                <a:ea typeface="DejaVu Sans"/>
              </a:rPr>
              <a:t> et ouvre le dossier </a:t>
            </a:r>
            <a:r>
              <a:rPr b="1" lang="fr-FR" sz="3600" spc="-1" strike="noStrike">
                <a:solidFill>
                  <a:srgbClr val="000000"/>
                </a:solidFill>
                <a:latin typeface="Arial"/>
                <a:ea typeface="DejaVu Sans"/>
              </a:rPr>
              <a:t>$str</a:t>
            </a:r>
            <a:endParaRPr b="0" lang="en-US" sz="3600" spc="-1" strike="noStrike">
              <a:solidFill>
                <a:srgbClr val="ff0000"/>
              </a:solidFill>
              <a:latin typeface="Arial"/>
            </a:endParaRPr>
          </a:p>
          <a:p>
            <a:pPr algn="just">
              <a:lnSpc>
                <a:spcPct val="90000"/>
              </a:lnSpc>
              <a:spcBef>
                <a:spcPts val="1001"/>
              </a:spcBef>
              <a:tabLst>
                <a:tab algn="l" pos="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6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351000" y="107280"/>
            <a:ext cx="10080000" cy="657720"/>
          </a:xfrm>
          <a:prstGeom prst="rect">
            <a:avLst/>
          </a:prstGeom>
          <a:noFill/>
          <a:ln>
            <a:noFill/>
          </a:ln>
        </p:spPr>
        <p:style>
          <a:lnRef idx="0"/>
          <a:fillRef idx="0"/>
          <a:effectRef idx="0"/>
          <a:fontRef idx="minor"/>
        </p:style>
        <p:txBody>
          <a:bodyPr lIns="0" rIns="0" tIns="0" bIns="0" anchor="ctr">
            <a:noAutofit/>
          </a:bodyPr>
          <a:p>
            <a:pPr>
              <a:lnSpc>
                <a:spcPct val="90000"/>
              </a:lnSpc>
            </a:pPr>
            <a:r>
              <a:rPr b="1" lang="fr-FR" sz="3600" spc="-1" strike="noStrike">
                <a:solidFill>
                  <a:srgbClr val="808080"/>
                </a:solidFill>
                <a:latin typeface="Times New Roman"/>
                <a:ea typeface="DejaVu Sans"/>
              </a:rPr>
              <a:t>Gestion de Fichiers </a:t>
            </a:r>
            <a:endParaRPr b="0" lang="en-US" sz="3600" spc="-1" strike="noStrike">
              <a:solidFill>
                <a:srgbClr val="ff0000"/>
              </a:solidFill>
              <a:latin typeface="Arial"/>
            </a:endParaRPr>
          </a:p>
        </p:txBody>
      </p:sp>
      <p:sp>
        <p:nvSpPr>
          <p:cNvPr id="534" name="CustomShape 2"/>
          <p:cNvSpPr/>
          <p:nvPr/>
        </p:nvSpPr>
        <p:spPr>
          <a:xfrm>
            <a:off x="351000" y="1025640"/>
            <a:ext cx="9297360" cy="881280"/>
          </a:xfrm>
          <a:prstGeom prst="rect">
            <a:avLst/>
          </a:prstGeom>
          <a:noFill/>
          <a:ln>
            <a:noFill/>
          </a:ln>
        </p:spPr>
        <p:style>
          <a:lnRef idx="0"/>
          <a:fillRef idx="0"/>
          <a:effectRef idx="0"/>
          <a:fontRef idx="minor"/>
        </p:style>
        <p:txBody>
          <a:bodyPr lIns="0" rIns="0" tIns="0" bIns="0">
            <a:normAutofit fontScale="40000"/>
          </a:bodyPr>
          <a:p>
            <a:pPr>
              <a:lnSpc>
                <a:spcPct val="110000"/>
              </a:lnSpc>
              <a:spcBef>
                <a:spcPts val="1001"/>
              </a:spcBef>
              <a:tabLst>
                <a:tab algn="l" pos="0"/>
              </a:tabLst>
            </a:pPr>
            <a:r>
              <a:rPr b="1" lang="fr-FR" sz="3800" spc="-1" strike="noStrike">
                <a:solidFill>
                  <a:srgbClr val="000000"/>
                </a:solidFill>
                <a:latin typeface="Arial"/>
                <a:ea typeface="DejaVu Sans"/>
              </a:rPr>
              <a:t>Accès aux dossiers </a:t>
            </a:r>
            <a:endParaRPr b="0" lang="en-US" sz="3800" spc="-1" strike="noStrike">
              <a:solidFill>
                <a:srgbClr val="ff0000"/>
              </a:solidFill>
              <a:latin typeface="Arial"/>
            </a:endParaRPr>
          </a:p>
          <a:p>
            <a:pPr marL="228600" indent="-227880">
              <a:lnSpc>
                <a:spcPct val="90000"/>
              </a:lnSpc>
              <a:spcBef>
                <a:spcPts val="1001"/>
              </a:spcBef>
              <a:buClr>
                <a:srgbClr val="1f497d"/>
              </a:buClr>
              <a:buFont typeface="Symbol"/>
              <a:buChar char="·"/>
              <a:tabLst>
                <a:tab algn="l" pos="0"/>
              </a:tabLst>
            </a:pPr>
            <a:r>
              <a:rPr b="0" lang="fr-FR" sz="3400" spc="-1" strike="noStrike">
                <a:solidFill>
                  <a:srgbClr val="000000"/>
                </a:solidFill>
                <a:latin typeface="Arial"/>
                <a:ea typeface="DejaVu Sans"/>
              </a:rPr>
              <a:t>Exemple: pour afficher les fichiers et dossiers dans le dossier actuel </a:t>
            </a:r>
            <a:endParaRPr b="0" lang="en-US" sz="3400" spc="-1" strike="noStrike">
              <a:solidFill>
                <a:srgbClr val="ff0000"/>
              </a:solidFill>
              <a:latin typeface="Arial"/>
            </a:endParaRPr>
          </a:p>
          <a:p>
            <a:pPr algn="just">
              <a:lnSpc>
                <a:spcPct val="90000"/>
              </a:lnSpc>
              <a:spcBef>
                <a:spcPts val="1001"/>
              </a:spcBef>
              <a:tabLst>
                <a:tab algn="l" pos="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a:p>
            <a:pPr algn="just">
              <a:lnSpc>
                <a:spcPct val="90000"/>
              </a:lnSpc>
              <a:spcBef>
                <a:spcPts val="1001"/>
              </a:spcBef>
              <a:tabLst>
                <a:tab algn="l" pos="723960"/>
                <a:tab algn="l" pos="1447920"/>
                <a:tab algn="l" pos="2171880"/>
                <a:tab algn="l" pos="2895480"/>
                <a:tab algn="l" pos="3619440"/>
                <a:tab algn="l" pos="4343400"/>
                <a:tab algn="l" pos="5067360"/>
                <a:tab algn="l" pos="5791320"/>
                <a:tab algn="l" pos="6515280"/>
                <a:tab algn="l" pos="7238880"/>
                <a:tab algn="l" pos="7962840"/>
                <a:tab algn="l" pos="8686800"/>
              </a:tabLst>
            </a:pPr>
            <a:endParaRPr b="0" lang="en-US" sz="3400" spc="-1" strike="noStrike">
              <a:solidFill>
                <a:srgbClr val="ff0000"/>
              </a:solidFill>
              <a:latin typeface="Arial"/>
            </a:endParaRPr>
          </a:p>
        </p:txBody>
      </p:sp>
      <p:sp>
        <p:nvSpPr>
          <p:cNvPr id="535" name="CustomShape 3"/>
          <p:cNvSpPr/>
          <p:nvPr/>
        </p:nvSpPr>
        <p:spPr>
          <a:xfrm>
            <a:off x="351000" y="2009520"/>
            <a:ext cx="9297360" cy="447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400" spc="-1" strike="noStrike">
                <a:solidFill>
                  <a:srgbClr val="ff0000"/>
                </a:solidFill>
                <a:latin typeface="Courier New"/>
                <a:ea typeface="DejaVu Sans"/>
              </a:rPr>
              <a:t>&lt;?php</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0" lang="fr-FR" sz="2400" spc="-1" strike="noStrike">
                <a:solidFill>
                  <a:srgbClr val="000080"/>
                </a:solidFill>
                <a:latin typeface="Courier New"/>
                <a:ea typeface="DejaVu Sans"/>
              </a:rPr>
              <a:t>$d</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1" lang="fr-FR" sz="2400" spc="-1" strike="noStrike">
                <a:solidFill>
                  <a:srgbClr val="0000ff"/>
                </a:solidFill>
                <a:latin typeface="Courier New"/>
                <a:ea typeface="DejaVu Sans"/>
              </a:rPr>
              <a:t>dir</a:t>
            </a:r>
            <a:r>
              <a:rPr b="0" lang="fr-FR" sz="2400" spc="-1" strike="noStrike">
                <a:solidFill>
                  <a:srgbClr val="8000ff"/>
                </a:solidFill>
                <a:latin typeface="Courier New"/>
                <a:ea typeface="DejaVu Sans"/>
              </a:rPr>
              <a:t>(</a:t>
            </a:r>
            <a:r>
              <a:rPr b="0" lang="fr-FR" sz="2400" spc="-1" strike="noStrike">
                <a:solidFill>
                  <a:srgbClr val="808080"/>
                </a:solidFill>
                <a:latin typeface="Courier New"/>
                <a:ea typeface="DejaVu Sans"/>
              </a:rPr>
              <a:t>'.'</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008000"/>
                </a:solidFill>
                <a:latin typeface="Courier New"/>
                <a:ea typeface="DejaVu Sans"/>
              </a:rPr>
              <a:t>// ouverture du dossier courant</a:t>
            </a:r>
            <a:endParaRPr b="0" lang="en-US" sz="2400" spc="-1" strike="noStrike">
              <a:solidFill>
                <a:srgbClr val="ff0000"/>
              </a:solidFill>
              <a:latin typeface="Arial"/>
            </a:endParaRPr>
          </a:p>
          <a:p>
            <a:pPr>
              <a:lnSpc>
                <a:spcPct val="100000"/>
              </a:lnSpc>
            </a:pP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0" lang="fr-FR" sz="2400" spc="-1" strike="noStrike">
                <a:solidFill>
                  <a:srgbClr val="000000"/>
                </a:solidFill>
                <a:latin typeface="Courier New"/>
                <a:ea typeface="DejaVu Sans"/>
              </a:rPr>
              <a:t> </a:t>
            </a:r>
            <a:r>
              <a:rPr b="0" lang="fr-FR" sz="2400" spc="-1" strike="noStrike">
                <a:solidFill>
                  <a:srgbClr val="808080"/>
                </a:solidFill>
                <a:latin typeface="Courier New"/>
                <a:ea typeface="DejaVu Sans"/>
              </a:rPr>
              <a:t>"Pointeur: "</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$d</a:t>
            </a:r>
            <a:r>
              <a:rPr b="0" lang="fr-FR" sz="2400" spc="-1" strike="noStrike">
                <a:solidFill>
                  <a:srgbClr val="8000ff"/>
                </a:solidFill>
                <a:latin typeface="Courier New"/>
                <a:ea typeface="DejaVu Sans"/>
              </a:rPr>
              <a:t>-&gt;</a:t>
            </a:r>
            <a:r>
              <a:rPr b="0" lang="fr-FR" sz="2400" spc="-1" strike="noStrike">
                <a:solidFill>
                  <a:srgbClr val="000000"/>
                </a:solidFill>
                <a:latin typeface="Courier New"/>
                <a:ea typeface="DejaVu Sans"/>
              </a:rPr>
              <a:t>handle.</a:t>
            </a:r>
            <a:r>
              <a:rPr b="0" lang="fr-FR" sz="2400" spc="-1" strike="noStrike">
                <a:solidFill>
                  <a:srgbClr val="808080"/>
                </a:solidFill>
                <a:latin typeface="Courier New"/>
                <a:ea typeface="DejaVu Sans"/>
              </a:rPr>
              <a:t>"&lt;br&gt;"</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0" lang="fr-FR" sz="2400" spc="-1" strike="noStrike">
                <a:solidFill>
                  <a:srgbClr val="000000"/>
                </a:solidFill>
                <a:latin typeface="Courier New"/>
                <a:ea typeface="DejaVu Sans"/>
              </a:rPr>
              <a:t> </a:t>
            </a:r>
            <a:r>
              <a:rPr b="0" lang="fr-FR" sz="2400" spc="-1" strike="noStrike">
                <a:solidFill>
                  <a:srgbClr val="808080"/>
                </a:solidFill>
                <a:latin typeface="Courier New"/>
                <a:ea typeface="DejaVu Sans"/>
              </a:rPr>
              <a:t>"Chemin: "</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$d</a:t>
            </a:r>
            <a:r>
              <a:rPr b="0" lang="fr-FR" sz="2400" spc="-1" strike="noStrike">
                <a:solidFill>
                  <a:srgbClr val="8000ff"/>
                </a:solidFill>
                <a:latin typeface="Courier New"/>
                <a:ea typeface="DejaVu Sans"/>
              </a:rPr>
              <a:t>-&gt;</a:t>
            </a:r>
            <a:r>
              <a:rPr b="0" lang="fr-FR" sz="2400" spc="-1" strike="noStrike">
                <a:solidFill>
                  <a:srgbClr val="000000"/>
                </a:solidFill>
                <a:latin typeface="Courier New"/>
                <a:ea typeface="DejaVu Sans"/>
              </a:rPr>
              <a:t>path.</a:t>
            </a:r>
            <a:r>
              <a:rPr b="0" lang="fr-FR" sz="2400" spc="-1" strike="noStrike">
                <a:solidFill>
                  <a:srgbClr val="808080"/>
                </a:solidFill>
                <a:latin typeface="Courier New"/>
                <a:ea typeface="DejaVu Sans"/>
              </a:rPr>
              <a:t>"&lt;br&gt;"</a:t>
            </a: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while</a:t>
            </a:r>
            <a:r>
              <a:rPr b="0" lang="fr-FR" sz="2400" spc="-1" strike="noStrike">
                <a:solidFill>
                  <a:srgbClr val="8000ff"/>
                </a:solidFill>
                <a:latin typeface="Courier New"/>
                <a:ea typeface="DejaVu Sans"/>
              </a:rPr>
              <a:t>(</a:t>
            </a:r>
            <a:r>
              <a:rPr b="0" lang="fr-FR" sz="2400" spc="-1" strike="noStrike">
                <a:solidFill>
                  <a:srgbClr val="000080"/>
                </a:solidFill>
                <a:latin typeface="Courier New"/>
                <a:ea typeface="DejaVu Sans"/>
              </a:rPr>
              <a:t>$fp</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$d</a:t>
            </a:r>
            <a:r>
              <a:rPr b="0" lang="fr-FR" sz="2400" spc="-1" strike="noStrike">
                <a:solidFill>
                  <a:srgbClr val="8000ff"/>
                </a:solidFill>
                <a:latin typeface="Courier New"/>
                <a:ea typeface="DejaVu Sans"/>
              </a:rPr>
              <a:t>-&gt;</a:t>
            </a:r>
            <a:r>
              <a:rPr b="0" lang="fr-FR" sz="2400" spc="-1" strike="noStrike">
                <a:solidFill>
                  <a:srgbClr val="000000"/>
                </a:solidFill>
                <a:latin typeface="Courier New"/>
                <a:ea typeface="DejaVu Sans"/>
              </a:rPr>
              <a:t>read</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r>
              <a:rPr b="0" lang="fr-FR" sz="2400" spc="-1" strike="noStrike">
                <a:solidFill>
                  <a:srgbClr val="008000"/>
                </a:solidFill>
                <a:latin typeface="Courier New"/>
                <a:ea typeface="DejaVu Sans"/>
              </a:rPr>
              <a:t>// lecture d’une entrée</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1" lang="fr-FR" sz="2400" spc="-1" strike="noStrike">
                <a:solidFill>
                  <a:srgbClr val="0000ff"/>
                </a:solidFill>
                <a:latin typeface="Courier New"/>
                <a:ea typeface="DejaVu Sans"/>
              </a:rPr>
              <a:t>echo</a:t>
            </a:r>
            <a:r>
              <a:rPr b="0" lang="fr-FR" sz="2400" spc="-1" strike="noStrike">
                <a:solidFill>
                  <a:srgbClr val="000000"/>
                </a:solidFill>
                <a:latin typeface="Courier New"/>
                <a:ea typeface="DejaVu Sans"/>
              </a:rPr>
              <a:t> </a:t>
            </a:r>
            <a:r>
              <a:rPr b="0" lang="fr-FR" sz="2400" spc="-1" strike="noStrike">
                <a:solidFill>
                  <a:srgbClr val="000080"/>
                </a:solidFill>
                <a:latin typeface="Courier New"/>
                <a:ea typeface="DejaVu Sans"/>
              </a:rPr>
              <a:t>$fp</a:t>
            </a:r>
            <a:r>
              <a:rPr b="0" lang="fr-FR" sz="2400" spc="-1" strike="noStrike">
                <a:solidFill>
                  <a:srgbClr val="8000ff"/>
                </a:solidFill>
                <a:latin typeface="Courier New"/>
                <a:ea typeface="DejaVu Sans"/>
              </a:rPr>
              <a:t>.</a:t>
            </a:r>
            <a:r>
              <a:rPr b="0" lang="fr-FR" sz="2400" spc="-1" strike="noStrike">
                <a:solidFill>
                  <a:srgbClr val="808080"/>
                </a:solidFill>
                <a:latin typeface="Courier New"/>
                <a:ea typeface="DejaVu Sans"/>
              </a:rPr>
              <a:t>"&lt;br&gt;"</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0" lang="fr-FR" sz="2400" spc="-1" strike="noStrike">
                <a:solidFill>
                  <a:srgbClr val="8000ff"/>
                </a:solidFill>
                <a:latin typeface="Courier New"/>
                <a:ea typeface="DejaVu Sans"/>
              </a:rPr>
              <a:t>}</a:t>
            </a:r>
            <a:endParaRPr b="0" lang="en-US" sz="2400" spc="-1" strike="noStrike">
              <a:solidFill>
                <a:srgbClr val="ff0000"/>
              </a:solidFill>
              <a:latin typeface="Arial"/>
            </a:endParaRPr>
          </a:p>
          <a:p>
            <a:pPr>
              <a:lnSpc>
                <a:spcPct val="100000"/>
              </a:lnSpc>
            </a:pP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0" lang="fr-FR" sz="2400" spc="-1" strike="noStrike">
                <a:solidFill>
                  <a:srgbClr val="000080"/>
                </a:solidFill>
                <a:latin typeface="Courier New"/>
                <a:ea typeface="DejaVu Sans"/>
              </a:rPr>
              <a:t>$d</a:t>
            </a:r>
            <a:r>
              <a:rPr b="0" lang="fr-FR" sz="2400" spc="-1" strike="noStrike">
                <a:solidFill>
                  <a:srgbClr val="8000ff"/>
                </a:solidFill>
                <a:latin typeface="Courier New"/>
                <a:ea typeface="DejaVu Sans"/>
              </a:rPr>
              <a:t>-&gt;</a:t>
            </a:r>
            <a:r>
              <a:rPr b="0" lang="fr-FR" sz="2400" spc="-1" strike="noStrike">
                <a:solidFill>
                  <a:srgbClr val="000000"/>
                </a:solidFill>
                <a:latin typeface="Courier New"/>
                <a:ea typeface="DejaVu Sans"/>
              </a:rPr>
              <a:t>close</a:t>
            </a:r>
            <a:r>
              <a:rPr b="0" lang="fr-FR" sz="2400" spc="-1" strike="noStrike">
                <a:solidFill>
                  <a:srgbClr val="8000ff"/>
                </a:solidFill>
                <a:latin typeface="Courier New"/>
                <a:ea typeface="DejaVu Sans"/>
              </a:rPr>
              <a:t>();</a:t>
            </a:r>
            <a:r>
              <a:rPr b="0" lang="fr-FR" sz="2400" spc="-1" strike="noStrike">
                <a:solidFill>
                  <a:srgbClr val="000000"/>
                </a:solidFill>
                <a:latin typeface="Courier New"/>
                <a:ea typeface="DejaVu Sans"/>
              </a:rPr>
              <a:t> </a:t>
            </a:r>
            <a:endParaRPr b="0" lang="en-US" sz="2400" spc="-1" strike="noStrike">
              <a:solidFill>
                <a:srgbClr val="ff0000"/>
              </a:solidFill>
              <a:latin typeface="Arial"/>
            </a:endParaRPr>
          </a:p>
          <a:p>
            <a:pPr>
              <a:lnSpc>
                <a:spcPct val="100000"/>
              </a:lnSpc>
            </a:pPr>
            <a:r>
              <a:rPr b="0" lang="fr-FR" sz="2400" spc="-1" strike="noStrike">
                <a:solidFill>
                  <a:srgbClr val="ff0000"/>
                </a:solidFill>
                <a:latin typeface="Courier New"/>
                <a:ea typeface="DejaVu Sans"/>
              </a:rPr>
              <a:t>?&gt;</a:t>
            </a:r>
            <a:endParaRPr b="0" lang="en-US" sz="2400" spc="-1" strike="noStrike">
              <a:solidFill>
                <a:srgbClr val="ff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9D97573A8E3D4F8F9109F0F1D7FE3F" ma:contentTypeVersion="2" ma:contentTypeDescription="Create a new document." ma:contentTypeScope="" ma:versionID="35f6117d36a7e5286de8be53b4e97192">
  <xsd:schema xmlns:xsd="http://www.w3.org/2001/XMLSchema" xmlns:xs="http://www.w3.org/2001/XMLSchema" xmlns:p="http://schemas.microsoft.com/office/2006/metadata/properties" xmlns:ns2="d52582a9-ed87-4d79-8395-c7e0cae93323" targetNamespace="http://schemas.microsoft.com/office/2006/metadata/properties" ma:root="true" ma:fieldsID="a66b612702c8bc5dbec4c3a6b5795641" ns2:_="">
    <xsd:import namespace="d52582a9-ed87-4d79-8395-c7e0cae933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2582a9-ed87-4d79-8395-c7e0cae933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8112A8-C224-4BA8-BF8F-79369EB3E2BC}"/>
</file>

<file path=customXml/itemProps2.xml><?xml version="1.0" encoding="utf-8"?>
<ds:datastoreItem xmlns:ds="http://schemas.openxmlformats.org/officeDocument/2006/customXml" ds:itemID="{821132F0-E3B8-40D7-BB58-53301270EE1E}"/>
</file>

<file path=customXml/itemProps3.xml><?xml version="1.0" encoding="utf-8"?>
<ds:datastoreItem xmlns:ds="http://schemas.openxmlformats.org/officeDocument/2006/customXml" ds:itemID="{D200B9EA-E612-4E94-A766-527739F5A234}"/>
</file>

<file path=docProps/app.xml><?xml version="1.0" encoding="utf-8"?>
<Properties xmlns="http://schemas.openxmlformats.org/officeDocument/2006/extended-properties" xmlns:vt="http://schemas.openxmlformats.org/officeDocument/2006/docPropsVTypes">
  <Template/>
  <TotalTime>5301</TotalTime>
  <Application>LibreOffice/6.4.7.2$Linux_X86_64 LibreOffice_project/40$Build-2</Application>
  <Words>2420</Words>
  <Paragraphs>569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Mussab Zneika</dc:creator>
  <dc:description/>
  <cp:lastModifiedBy/>
  <cp:revision>515</cp:revision>
  <dcterms:created xsi:type="dcterms:W3CDTF">2019-12-04T12:27:05Z</dcterms:created>
  <dcterms:modified xsi:type="dcterms:W3CDTF">2023-03-26T09:47:25Z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DocSecurity">
    <vt:i4>0</vt:i4>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Mussab Zneika</vt:lpwstr>
  </property>
  <property fmtid="{D5CDD505-2E9C-101B-9397-08002B2CF9AE}" pid="9" name="Notes">
    <vt:i4>7</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31</vt:i4>
  </property>
  <property fmtid="{D5CDD505-2E9C-101B-9397-08002B2CF9AE}" pid="14" name="ContentTypeId">
    <vt:lpwstr>0x010100079D97573A8E3D4F8F9109F0F1D7FE3F</vt:lpwstr>
  </property>
</Properties>
</file>