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15ad5624ea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15ad5624ea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15ad5624ea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15ad5624ea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15ad5624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15ad5624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15ad5624e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15ad5624e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Ever since the beginning of the last century, with advances in medicine and specifically transplantation, the prospect of head transplant has captured the imagination of scientists and the general public. Recently, head transplant has regained attention in the popular media, as neurosurgeons have proposed to perform this procedure in the near future.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16720e57a9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16720e57a9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was French surgeon, Dr. Alexis Carrel, who changed these results by using a more reliable method of suturing severed vessels back together: he used fine needles and extremely thin threads as suture and enlarged the severed vessel opening using three retaining sutures to form a triangular shape. His method proved effective in protecting against postoperative hemorrhages and embolisms, as well as in preventing strictures at the site of the suture. Carrel was able to successfully implement this technique to vessel reconstruction and whole organ transplantation (mainly in procedures involving the thyroid and kidney. </a:t>
            </a:r>
            <a:endParaRPr/>
          </a:p>
          <a:p>
            <a:pPr indent="-298450" lvl="0" marL="457200" rtl="0" algn="l">
              <a:spcBef>
                <a:spcPts val="0"/>
              </a:spcBef>
              <a:spcAft>
                <a:spcPts val="0"/>
              </a:spcAft>
              <a:buSzPts val="1100"/>
              <a:buChar char="-"/>
            </a:pPr>
            <a:r>
              <a:rPr lang="en"/>
              <a:t>He grafted head showed some reflexes early on but deteriorated quickly and the animal was killed after a few hours. </a:t>
            </a:r>
            <a:endParaRPr sz="1050">
              <a:solidFill>
                <a:srgbClr val="202122"/>
              </a:solidFill>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15ad5624e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15ad5624e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vascular anastomosis between the recipient and donor is conducted through carotid and jugular silastic cannulae. The vascular tubes are removed and sutures are applied on the vessels of the transplanted head together with those of the new body. The donor's circulation provides blood to the recipient's head.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1766e7c82a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1766e7c82a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17 people die each day waiting for an organ transplant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Every donor can save 8 lives and enhance over 75 more.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40,000+transplants were performed in 2021.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Every 10 minutes another person is added to the transplant waiting list.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15ad5624ea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15ad5624ea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goal of body-to-head transplantation (BHT) is to sustain the life of individuals who suffer from terminal disease, but whose head and brain are healthy. Ideally BHT could provide a life-saving treatment for several conditions where none currently exists.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15ad5624ea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15ad5624ea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Your autonomic nervous system is a network of nerves throughout your body that control unconscious processes. These are things that happen without you thinking about them, such as breathing and your heart beating. Your autonomic nervous system is always active, even when you’re asleep, and it’s key to your continued survival.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16720e57a9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16720e57a9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 donor will be the healthy body of a brain-dead patient matched for build with a recipient's disease-free head. Canavero estimates the procedure will cost up to $100 million and involve several dozen surgeons and other specialists.</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ncbi.nlm.nih.gov/pmc/articles/PMC6511668/" TargetMode="External"/><Relationship Id="rId4" Type="http://schemas.openxmlformats.org/officeDocument/2006/relationships/hyperlink" Target="https://www.grainews.ca/columns/the-pros-and-cons-of-a-head-trans" TargetMode="External"/><Relationship Id="rId5" Type="http://schemas.openxmlformats.org/officeDocument/2006/relationships/hyperlink" Target="https://my.clevelandclinic.org/health/body/23273-autonomic-nervous-syste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5.xml"/><Relationship Id="rId9" Type="http://schemas.openxmlformats.org/officeDocument/2006/relationships/slide" Target="/ppt/slides/slide11.xml"/><Relationship Id="rId5" Type="http://schemas.openxmlformats.org/officeDocument/2006/relationships/slide" Target="/ppt/slides/slide6.xml"/><Relationship Id="rId6" Type="http://schemas.openxmlformats.org/officeDocument/2006/relationships/slide" Target="/ppt/slides/slide7.xml"/><Relationship Id="rId7" Type="http://schemas.openxmlformats.org/officeDocument/2006/relationships/slide" Target="/ppt/slides/slide8.xml"/><Relationship Id="rId8" Type="http://schemas.openxmlformats.org/officeDocument/2006/relationships/slide" Target="/ppt/slides/slide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nobelprize.org/prizes/medicine/1912/carrel/biographical/" TargetMode="External"/><Relationship Id="rId4" Type="http://schemas.openxmlformats.org/officeDocument/2006/relationships/hyperlink" Target="https://www.kidney.org/atoz/content/immuno#:~:text=Immunosuppressants%20are%20drugs%20or%20medicines,at%20the%20time%20of%20transplan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hyperlink" Target="https://pubmed.ncbi.nlm.nih.gov/26874140/"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my.clevelandclinic.org/health/body/23273-autonomic-nervous-syste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ncbi.nlm.nih.gov/pmc/articles/PMC6310153/#:~:text=Chronic%20neuropathic%20pain%20is%20chronic,normally%20nonpainful%20stimulus%20(allodynia)" TargetMode="External"/><Relationship Id="rId4" Type="http://schemas.openxmlformats.org/officeDocument/2006/relationships/image" Target="../media/image2.pn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Head Transplant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Hadley Delaney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115" name="Google Shape;11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Personally, I am neither for the advancement of this technology. I believe with enough time, and excruciating education, that there will be improvement in this field of study. This will not only be a large </a:t>
            </a:r>
            <a:r>
              <a:rPr lang="en"/>
              <a:t>development</a:t>
            </a:r>
            <a:r>
              <a:rPr lang="en"/>
              <a:t> for human kind, but it will also be life-saving </a:t>
            </a:r>
            <a:r>
              <a:rPr lang="en"/>
              <a:t>technology</a:t>
            </a:r>
            <a:r>
              <a:rPr lang="en"/>
              <a:t> that gives people a second chance at </a:t>
            </a:r>
            <a:r>
              <a:rPr lang="en"/>
              <a:t>existence</a:t>
            </a:r>
            <a:r>
              <a:rPr lang="en"/>
              <a:t>. </a:t>
            </a:r>
            <a:r>
              <a:rPr lang="en"/>
              <a:t>However, I do feel hesitant to the information we do know now. I don’t think that I would feel confident nor comfortable undergoing this type of procedure. More successful experiments and breakthroughs need to be accomplished.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r>
              <a:rPr lang="en"/>
              <a:t> </a:t>
            </a:r>
            <a:endParaRPr/>
          </a:p>
        </p:txBody>
      </p:sp>
      <p:sp>
        <p:nvSpPr>
          <p:cNvPr id="121" name="Google Shape;121;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First Human Head Transplantation</a:t>
            </a:r>
            <a:r>
              <a:rPr lang="en"/>
              <a:t> </a:t>
            </a:r>
            <a:endParaRPr/>
          </a:p>
          <a:p>
            <a:pPr indent="0" lvl="0" marL="0" rtl="0" algn="l">
              <a:spcBef>
                <a:spcPts val="1200"/>
              </a:spcBef>
              <a:spcAft>
                <a:spcPts val="0"/>
              </a:spcAft>
              <a:buNone/>
            </a:pPr>
            <a:r>
              <a:rPr lang="en" u="sng">
                <a:solidFill>
                  <a:schemeClr val="hlink"/>
                </a:solidFill>
                <a:hlinkClick r:id="rId4"/>
              </a:rPr>
              <a:t>Pros and Cons of a Head Transplant</a:t>
            </a:r>
            <a:endParaRPr/>
          </a:p>
          <a:p>
            <a:pPr indent="0" lvl="0" marL="0" rtl="0" algn="l">
              <a:spcBef>
                <a:spcPts val="1200"/>
              </a:spcBef>
              <a:spcAft>
                <a:spcPts val="1200"/>
              </a:spcAft>
              <a:buNone/>
            </a:pPr>
            <a:r>
              <a:rPr lang="en" u="sng">
                <a:solidFill>
                  <a:schemeClr val="hlink"/>
                </a:solidFill>
                <a:hlinkClick r:id="rId5"/>
              </a:rPr>
              <a:t>Autonomic Nervous System</a:t>
            </a: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61" name="Google Shape;61;p14"/>
          <p:cNvSpPr txBox="1"/>
          <p:nvPr>
            <p:ph idx="1" type="body"/>
          </p:nvPr>
        </p:nvSpPr>
        <p:spPr>
          <a:xfrm>
            <a:off x="311700" y="1152475"/>
            <a:ext cx="8520600" cy="343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action="ppaction://hlinksldjump" r:id="rId3"/>
              </a:rPr>
              <a:t>History</a:t>
            </a:r>
            <a:endParaRPr/>
          </a:p>
          <a:p>
            <a:pPr indent="0" lvl="0" marL="0" rtl="0" algn="l">
              <a:spcBef>
                <a:spcPts val="1200"/>
              </a:spcBef>
              <a:spcAft>
                <a:spcPts val="0"/>
              </a:spcAft>
              <a:buNone/>
            </a:pPr>
            <a:r>
              <a:rPr lang="en" u="sng">
                <a:solidFill>
                  <a:schemeClr val="hlink"/>
                </a:solidFill>
                <a:hlinkClick action="ppaction://hlinksldjump" r:id="rId4"/>
              </a:rPr>
              <a:t>Plan and Implementation</a:t>
            </a:r>
            <a:endParaRPr/>
          </a:p>
          <a:p>
            <a:pPr indent="0" lvl="0" marL="0" rtl="0" algn="l">
              <a:spcBef>
                <a:spcPts val="1200"/>
              </a:spcBef>
              <a:spcAft>
                <a:spcPts val="0"/>
              </a:spcAft>
              <a:buNone/>
            </a:pPr>
            <a:r>
              <a:rPr lang="en" u="sng">
                <a:solidFill>
                  <a:schemeClr val="hlink"/>
                </a:solidFill>
                <a:hlinkClick action="ppaction://hlinksldjump" r:id="rId5"/>
              </a:rPr>
              <a:t>Organ Statistics</a:t>
            </a:r>
            <a:endParaRPr/>
          </a:p>
          <a:p>
            <a:pPr indent="0" lvl="0" marL="0" rtl="0" algn="l">
              <a:spcBef>
                <a:spcPts val="1200"/>
              </a:spcBef>
              <a:spcAft>
                <a:spcPts val="0"/>
              </a:spcAft>
              <a:buNone/>
            </a:pPr>
            <a:r>
              <a:rPr lang="en" u="sng">
                <a:solidFill>
                  <a:schemeClr val="hlink"/>
                </a:solidFill>
                <a:hlinkClick action="ppaction://hlinksldjump" r:id="rId6"/>
              </a:rPr>
              <a:t>Upsides/Pros</a:t>
            </a:r>
            <a:endParaRPr/>
          </a:p>
          <a:p>
            <a:pPr indent="0" lvl="0" marL="0" rtl="0" algn="l">
              <a:spcBef>
                <a:spcPts val="1200"/>
              </a:spcBef>
              <a:spcAft>
                <a:spcPts val="0"/>
              </a:spcAft>
              <a:buNone/>
            </a:pPr>
            <a:r>
              <a:rPr lang="en" u="sng">
                <a:solidFill>
                  <a:schemeClr val="hlink"/>
                </a:solidFill>
                <a:hlinkClick action="ppaction://hlinksldjump" r:id="rId7"/>
              </a:rPr>
              <a:t>Downsides/Cons</a:t>
            </a:r>
            <a:endParaRPr/>
          </a:p>
          <a:p>
            <a:pPr indent="0" lvl="0" marL="0" rtl="0" algn="l">
              <a:spcBef>
                <a:spcPts val="1200"/>
              </a:spcBef>
              <a:spcAft>
                <a:spcPts val="0"/>
              </a:spcAft>
              <a:buNone/>
            </a:pPr>
            <a:r>
              <a:rPr lang="en" u="sng">
                <a:solidFill>
                  <a:schemeClr val="hlink"/>
                </a:solidFill>
                <a:hlinkClick action="ppaction://hlinksldjump" r:id="rId8"/>
              </a:rPr>
              <a:t>Summary</a:t>
            </a:r>
            <a:endParaRPr/>
          </a:p>
          <a:p>
            <a:pPr indent="0" lvl="0" marL="0" rtl="0" algn="l">
              <a:spcBef>
                <a:spcPts val="1200"/>
              </a:spcBef>
              <a:spcAft>
                <a:spcPts val="1200"/>
              </a:spcAft>
              <a:buNone/>
            </a:pPr>
            <a:r>
              <a:rPr lang="en" u="sng">
                <a:solidFill>
                  <a:schemeClr val="hlink"/>
                </a:solidFill>
                <a:hlinkClick action="ppaction://hlinksldjump" r:id="rId9"/>
              </a:rPr>
              <a:t>References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History</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a:t>
            </a:r>
            <a:r>
              <a:rPr lang="en"/>
              <a:t>exactly</a:t>
            </a:r>
            <a:r>
              <a:rPr lang="en"/>
              <a:t> is a head transplant? </a:t>
            </a:r>
            <a:endParaRPr/>
          </a:p>
          <a:p>
            <a:pPr indent="0" lvl="0" marL="0" rtl="0" algn="l">
              <a:spcBef>
                <a:spcPts val="1200"/>
              </a:spcBef>
              <a:spcAft>
                <a:spcPts val="1200"/>
              </a:spcAft>
              <a:buClr>
                <a:schemeClr val="dk1"/>
              </a:buClr>
              <a:buSzPts val="1100"/>
              <a:buFont typeface="Arial"/>
              <a:buNone/>
            </a:pPr>
            <a:r>
              <a:rPr lang="en"/>
              <a:t>It’s a</a:t>
            </a:r>
            <a:r>
              <a:rPr lang="en"/>
              <a:t>n experimental surgical procedure that involves grafting the head of one organism onto the torso of another. Removing the patient's head surgically, then fusing the donated body's blood vessels, muscles, trachea, and esophagus to the patient's organs.</a:t>
            </a:r>
            <a:endParaRPr/>
          </a:p>
        </p:txBody>
      </p:sp>
      <p:pic>
        <p:nvPicPr>
          <p:cNvPr id="68" name="Google Shape;68;p15"/>
          <p:cNvPicPr preferRelativeResize="0"/>
          <p:nvPr/>
        </p:nvPicPr>
        <p:blipFill>
          <a:blip r:embed="rId3">
            <a:alphaModFix/>
          </a:blip>
          <a:stretch>
            <a:fillRect/>
          </a:stretch>
        </p:blipFill>
        <p:spPr>
          <a:xfrm>
            <a:off x="5125400" y="2773025"/>
            <a:ext cx="3887376" cy="21835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History</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 </a:t>
            </a:r>
            <a:r>
              <a:rPr lang="en" u="sng">
                <a:solidFill>
                  <a:schemeClr val="hlink"/>
                </a:solidFill>
                <a:hlinkClick r:id="rId3"/>
              </a:rPr>
              <a:t>Alexis Carrel</a:t>
            </a:r>
            <a:r>
              <a:rPr lang="en"/>
              <a:t>, a French surgeon, developed improved surgical methods to connect blood vessels, in the context of organ transplantation. </a:t>
            </a:r>
            <a:endParaRPr/>
          </a:p>
          <a:p>
            <a:pPr indent="0" lvl="0" marL="0" rtl="0" algn="l">
              <a:spcBef>
                <a:spcPts val="1200"/>
              </a:spcBef>
              <a:spcAft>
                <a:spcPts val="0"/>
              </a:spcAft>
              <a:buNone/>
            </a:pPr>
            <a:r>
              <a:rPr lang="en"/>
              <a:t>- 1908 - Carrel collaborated with Charles Guthrie to attempt to graft the head of one dog on an intact second dog. (there was small reflex movement, but the animal declined quickly and died)</a:t>
            </a:r>
            <a:endParaRPr/>
          </a:p>
          <a:p>
            <a:pPr indent="0" lvl="0" marL="0" rtl="0" algn="l">
              <a:spcBef>
                <a:spcPts val="1200"/>
              </a:spcBef>
              <a:spcAft>
                <a:spcPts val="0"/>
              </a:spcAft>
              <a:buNone/>
            </a:pPr>
            <a:r>
              <a:rPr lang="en"/>
              <a:t>- 1958 - Vladimir Demikhov performed an experiment to improve coronary bypass surgery. </a:t>
            </a:r>
            <a:endParaRPr/>
          </a:p>
          <a:p>
            <a:pPr indent="0" lvl="0" marL="0" rtl="0" algn="l">
              <a:spcBef>
                <a:spcPts val="1200"/>
              </a:spcBef>
              <a:spcAft>
                <a:spcPts val="1200"/>
              </a:spcAft>
              <a:buNone/>
            </a:pPr>
            <a:r>
              <a:rPr lang="en"/>
              <a:t>- 1950/60’s - </a:t>
            </a:r>
            <a:r>
              <a:rPr lang="en" u="sng">
                <a:solidFill>
                  <a:schemeClr val="hlink"/>
                </a:solidFill>
                <a:hlinkClick r:id="rId4"/>
              </a:rPr>
              <a:t>Immunosuppressant drugs</a:t>
            </a:r>
            <a:r>
              <a:rPr lang="en"/>
              <a:t> and organ transplantation techniques were developed.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17"/>
          <p:cNvPicPr preferRelativeResize="0"/>
          <p:nvPr/>
        </p:nvPicPr>
        <p:blipFill>
          <a:blip r:embed="rId3">
            <a:alphaModFix/>
          </a:blip>
          <a:stretch>
            <a:fillRect/>
          </a:stretch>
        </p:blipFill>
        <p:spPr>
          <a:xfrm>
            <a:off x="5378525" y="2652475"/>
            <a:ext cx="3679378" cy="2434050"/>
          </a:xfrm>
          <a:prstGeom prst="rect">
            <a:avLst/>
          </a:prstGeom>
          <a:noFill/>
          <a:ln>
            <a:noFill/>
          </a:ln>
        </p:spPr>
      </p:pic>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Plan and Implementation </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r>
              <a:rPr lang="en"/>
              <a:t>The head of the patient is taken from their body, then attached to a donor’s body through </a:t>
            </a:r>
            <a:r>
              <a:rPr lang="en" u="sng">
                <a:solidFill>
                  <a:schemeClr val="hlink"/>
                </a:solidFill>
                <a:hlinkClick r:id="rId4"/>
              </a:rPr>
              <a:t>carotid and jugular silastic cannula</a:t>
            </a:r>
            <a:r>
              <a:rPr lang="en"/>
              <a:t>. </a:t>
            </a:r>
            <a:endParaRPr/>
          </a:p>
          <a:p>
            <a:pPr indent="0" lvl="0" marL="0" rtl="0" algn="l">
              <a:spcBef>
                <a:spcPts val="1200"/>
              </a:spcBef>
              <a:spcAft>
                <a:spcPts val="0"/>
              </a:spcAft>
              <a:buNone/>
            </a:pPr>
            <a:r>
              <a:rPr lang="en"/>
              <a:t>- Sutures are </a:t>
            </a:r>
            <a:r>
              <a:rPr lang="en"/>
              <a:t>applied</a:t>
            </a:r>
            <a:r>
              <a:rPr lang="en"/>
              <a:t> on the vessels of the transplanted head together with those of the new body. </a:t>
            </a:r>
            <a:endParaRPr/>
          </a:p>
          <a:p>
            <a:pPr indent="0" lvl="0" marL="0" rtl="0" algn="l">
              <a:spcBef>
                <a:spcPts val="1200"/>
              </a:spcBef>
              <a:spcAft>
                <a:spcPts val="1200"/>
              </a:spcAft>
              <a:buNone/>
            </a:pPr>
            <a:r>
              <a:rPr lang="en"/>
              <a:t>- The donor’s </a:t>
            </a:r>
            <a:r>
              <a:rPr lang="en"/>
              <a:t>circulation</a:t>
            </a:r>
            <a:r>
              <a:rPr lang="en"/>
              <a:t> provides blood to the recipient’s head.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Organ </a:t>
            </a:r>
            <a:r>
              <a:rPr lang="en"/>
              <a:t>Statistics</a:t>
            </a:r>
            <a:r>
              <a:rPr lang="en"/>
              <a:t> </a:t>
            </a:r>
            <a:endParaRPr/>
          </a:p>
        </p:txBody>
      </p:sp>
      <p:pic>
        <p:nvPicPr>
          <p:cNvPr id="87" name="Google Shape;87;p18"/>
          <p:cNvPicPr preferRelativeResize="0"/>
          <p:nvPr/>
        </p:nvPicPr>
        <p:blipFill rotWithShape="1">
          <a:blip r:embed="rId3">
            <a:alphaModFix/>
          </a:blip>
          <a:srcRect b="0" l="24212" r="8438" t="0"/>
          <a:stretch/>
        </p:blipFill>
        <p:spPr>
          <a:xfrm>
            <a:off x="5108900" y="2282952"/>
            <a:ext cx="3582651" cy="2807824"/>
          </a:xfrm>
          <a:prstGeom prst="rect">
            <a:avLst/>
          </a:prstGeom>
          <a:noFill/>
          <a:ln>
            <a:noFill/>
          </a:ln>
        </p:spPr>
      </p:pic>
      <p:pic>
        <p:nvPicPr>
          <p:cNvPr id="88" name="Google Shape;88;p18"/>
          <p:cNvPicPr preferRelativeResize="0"/>
          <p:nvPr/>
        </p:nvPicPr>
        <p:blipFill rotWithShape="1">
          <a:blip r:embed="rId4">
            <a:alphaModFix/>
          </a:blip>
          <a:srcRect b="0" l="2519" r="5535" t="0"/>
          <a:stretch/>
        </p:blipFill>
        <p:spPr>
          <a:xfrm>
            <a:off x="2690375" y="87150"/>
            <a:ext cx="6335626" cy="2139951"/>
          </a:xfrm>
          <a:prstGeom prst="rect">
            <a:avLst/>
          </a:prstGeom>
          <a:noFill/>
          <a:ln>
            <a:noFill/>
          </a:ln>
        </p:spPr>
      </p:pic>
      <p:pic>
        <p:nvPicPr>
          <p:cNvPr id="89" name="Google Shape;89;p18"/>
          <p:cNvPicPr preferRelativeResize="0"/>
          <p:nvPr/>
        </p:nvPicPr>
        <p:blipFill rotWithShape="1">
          <a:blip r:embed="rId5">
            <a:alphaModFix/>
          </a:blip>
          <a:srcRect b="3812" l="11118" r="12147" t="6275"/>
          <a:stretch/>
        </p:blipFill>
        <p:spPr>
          <a:xfrm>
            <a:off x="179500" y="2282952"/>
            <a:ext cx="4002200" cy="27247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Upsides/Pros</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Sustain the life of individuals who suffer from terminal disease, but whose head and brain are healthy. </a:t>
            </a:r>
            <a:endParaRPr/>
          </a:p>
          <a:p>
            <a:pPr indent="0" lvl="0" marL="0" rtl="0" algn="l">
              <a:spcBef>
                <a:spcPts val="1200"/>
              </a:spcBef>
              <a:spcAft>
                <a:spcPts val="1200"/>
              </a:spcAft>
              <a:buNone/>
            </a:pPr>
            <a:r>
              <a:rPr lang="en"/>
              <a:t>- Provides life-saving treatments for several conditions where none currently exists.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Downsides/Cons</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 </a:t>
            </a:r>
            <a:r>
              <a:rPr lang="en"/>
              <a:t>The brain is highly dependent on the continuous flow of blood, with damage setting in quickly when blood flow is cut off. </a:t>
            </a:r>
            <a:endParaRPr/>
          </a:p>
          <a:p>
            <a:pPr indent="0" lvl="0" marL="0" rtl="0" algn="l">
              <a:spcBef>
                <a:spcPts val="1200"/>
              </a:spcBef>
              <a:spcAft>
                <a:spcPts val="0"/>
              </a:spcAft>
              <a:buNone/>
            </a:pPr>
            <a:r>
              <a:rPr lang="en"/>
              <a:t>- The </a:t>
            </a:r>
            <a:r>
              <a:rPr lang="en" u="sng">
                <a:solidFill>
                  <a:schemeClr val="hlink"/>
                </a:solidFill>
                <a:hlinkClick r:id="rId3"/>
              </a:rPr>
              <a:t>autonomic nervous system</a:t>
            </a:r>
            <a:r>
              <a:rPr lang="en"/>
              <a:t> </a:t>
            </a:r>
            <a:r>
              <a:rPr lang="en"/>
              <a:t>controls essential functions, such as breathing and heart rate. If the recipient body’s head is removed this can no </a:t>
            </a:r>
            <a:r>
              <a:rPr lang="en"/>
              <a:t>longer</a:t>
            </a:r>
            <a:r>
              <a:rPr lang="en"/>
              <a:t> happen. </a:t>
            </a:r>
            <a:endParaRPr/>
          </a:p>
          <a:p>
            <a:pPr indent="0" lvl="0" marL="0" rtl="0" algn="l">
              <a:spcBef>
                <a:spcPts val="1200"/>
              </a:spcBef>
              <a:spcAft>
                <a:spcPts val="0"/>
              </a:spcAft>
              <a:buNone/>
            </a:pPr>
            <a:r>
              <a:rPr lang="en"/>
              <a:t>- Around a quarter of organs are rejected within the first year. We don’t know, if surgery is successful, </a:t>
            </a:r>
            <a:r>
              <a:rPr lang="en"/>
              <a:t>whether</a:t>
            </a:r>
            <a:r>
              <a:rPr lang="en"/>
              <a:t> or not the body will accept the head (vice versa). </a:t>
            </a:r>
            <a:endParaRPr/>
          </a:p>
          <a:p>
            <a:pPr indent="0" lvl="0" marL="0" rtl="0" algn="l">
              <a:spcBef>
                <a:spcPts val="1200"/>
              </a:spcBef>
              <a:spcAft>
                <a:spcPts val="0"/>
              </a:spcAft>
              <a:buClr>
                <a:schemeClr val="dk1"/>
              </a:buClr>
              <a:buSzPts val="1100"/>
              <a:buFont typeface="Arial"/>
              <a:buNone/>
            </a:pPr>
            <a:r>
              <a:rPr lang="en"/>
              <a:t>- Cut and repair an injured vessel and subsequently restore blood flow without interrupting circulation.</a:t>
            </a:r>
            <a:endParaRPr/>
          </a:p>
          <a:p>
            <a:pPr indent="0" lvl="0" marL="0" rtl="0" algn="l">
              <a:spcBef>
                <a:spcPts val="1200"/>
              </a:spcBef>
              <a:spcAft>
                <a:spcPts val="1200"/>
              </a:spcAft>
              <a:buNone/>
            </a:pPr>
            <a:r>
              <a:rPr lang="en"/>
              <a:t>- Doctors so far have never succeeded in rewiring a human spinal cord.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Downsides/Cons</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r>
              <a:rPr lang="en" u="sng">
                <a:solidFill>
                  <a:schemeClr val="hlink"/>
                </a:solidFill>
                <a:hlinkClick r:id="rId3"/>
              </a:rPr>
              <a:t>Chronic neuropathic pain </a:t>
            </a:r>
            <a:endParaRPr/>
          </a:p>
          <a:p>
            <a:pPr indent="0" lvl="0" marL="0" rtl="0" algn="l">
              <a:spcBef>
                <a:spcPts val="1200"/>
              </a:spcBef>
              <a:spcAft>
                <a:spcPts val="0"/>
              </a:spcAft>
              <a:buNone/>
            </a:pPr>
            <a:r>
              <a:rPr lang="en"/>
              <a:t>- O</a:t>
            </a:r>
            <a:r>
              <a:rPr lang="en"/>
              <a:t>rgan toxicity of immunosuppressants</a:t>
            </a:r>
            <a:endParaRPr/>
          </a:p>
          <a:p>
            <a:pPr indent="0" lvl="0" marL="0" rtl="0" algn="l">
              <a:spcBef>
                <a:spcPts val="1200"/>
              </a:spcBef>
              <a:spcAft>
                <a:spcPts val="0"/>
              </a:spcAft>
              <a:buNone/>
            </a:pPr>
            <a:r>
              <a:rPr lang="en"/>
              <a:t>- Reliable vessel anastomosis</a:t>
            </a:r>
            <a:endParaRPr/>
          </a:p>
          <a:p>
            <a:pPr indent="0" lvl="0" marL="0" rtl="0" algn="l">
              <a:spcBef>
                <a:spcPts val="1200"/>
              </a:spcBef>
              <a:spcAft>
                <a:spcPts val="0"/>
              </a:spcAft>
              <a:buNone/>
            </a:pPr>
            <a:r>
              <a:rPr lang="en"/>
              <a:t>- Very expensive ($100 M+) </a:t>
            </a:r>
            <a:endParaRPr/>
          </a:p>
          <a:p>
            <a:pPr indent="0" lvl="0" marL="0" rtl="0" algn="l">
              <a:spcBef>
                <a:spcPts val="1200"/>
              </a:spcBef>
              <a:spcAft>
                <a:spcPts val="1200"/>
              </a:spcAft>
              <a:buNone/>
            </a:pPr>
            <a:r>
              <a:rPr lang="en"/>
              <a:t>- Extrusive </a:t>
            </a:r>
            <a:r>
              <a:rPr lang="en"/>
              <a:t>Procedure</a:t>
            </a:r>
            <a:r>
              <a:rPr lang="en"/>
              <a:t> (lasting up to 18 hours)</a:t>
            </a:r>
            <a:endParaRPr/>
          </a:p>
        </p:txBody>
      </p:sp>
      <p:pic>
        <p:nvPicPr>
          <p:cNvPr id="108" name="Google Shape;108;p21"/>
          <p:cNvPicPr preferRelativeResize="0"/>
          <p:nvPr/>
        </p:nvPicPr>
        <p:blipFill>
          <a:blip r:embed="rId4">
            <a:alphaModFix/>
          </a:blip>
          <a:stretch>
            <a:fillRect/>
          </a:stretch>
        </p:blipFill>
        <p:spPr>
          <a:xfrm>
            <a:off x="6991050" y="83300"/>
            <a:ext cx="2050400" cy="2542500"/>
          </a:xfrm>
          <a:prstGeom prst="rect">
            <a:avLst/>
          </a:prstGeom>
          <a:noFill/>
          <a:ln>
            <a:noFill/>
          </a:ln>
        </p:spPr>
      </p:pic>
      <p:pic>
        <p:nvPicPr>
          <p:cNvPr id="109" name="Google Shape;109;p21"/>
          <p:cNvPicPr preferRelativeResize="0"/>
          <p:nvPr/>
        </p:nvPicPr>
        <p:blipFill>
          <a:blip r:embed="rId5">
            <a:alphaModFix/>
          </a:blip>
          <a:stretch>
            <a:fillRect/>
          </a:stretch>
        </p:blipFill>
        <p:spPr>
          <a:xfrm>
            <a:off x="5539101" y="2871599"/>
            <a:ext cx="3502351" cy="218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