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761675646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761675646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61675646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61675646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761675646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761675646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61675646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761675646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7616756460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7616756460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616756460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7616756460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18850"/>
            <a:ext cx="8520600" cy="350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6000"/>
              <a:t>關節點演算法效能比較</a:t>
            </a:r>
            <a:endParaRPr b="1" sz="6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</a:rPr>
              <a:t>(簡單版)Simple演算法</a:t>
            </a:r>
            <a:r>
              <a:rPr lang="zh-TW" sz="1800"/>
              <a:t> vs </a:t>
            </a:r>
            <a:r>
              <a:rPr lang="zh-TW" sz="1800">
                <a:solidFill>
                  <a:srgbClr val="4A86E8"/>
                </a:solidFill>
              </a:rPr>
              <a:t>(快速版)Tarjan演算法</a:t>
            </a:r>
            <a:r>
              <a:rPr lang="zh-TW" sz="1800"/>
              <a:t> 執行時間對比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283050" y="42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/>
              <a:t>折線圖</a:t>
            </a:r>
            <a:endParaRPr b="1" sz="3000"/>
          </a:p>
        </p:txBody>
      </p:sp>
      <p:pic>
        <p:nvPicPr>
          <p:cNvPr id="60" name="Google Shape;60;p14" title="截圖 2025-08-11 下午3.14.5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2295"/>
            <a:ext cx="9144003" cy="2589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/>
              <a:t>長條圖</a:t>
            </a:r>
            <a:endParaRPr b="1" sz="3000"/>
          </a:p>
        </p:txBody>
      </p:sp>
      <p:pic>
        <p:nvPicPr>
          <p:cNvPr id="66" name="Google Shape;66;p15" title="截圖 2025-08-11 下午3.16.1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28291"/>
            <a:ext cx="9144003" cy="2486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000"/>
              <a:t>效能對比數據差異</a:t>
            </a:r>
            <a:endParaRPr b="1" sz="3000"/>
          </a:p>
        </p:txBody>
      </p:sp>
      <p:pic>
        <p:nvPicPr>
          <p:cNvPr id="72" name="Google Shape;72;p16" title="截圖 2025-08-11 下午3.17.0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9785"/>
            <a:ext cx="9144003" cy="3272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zh-TW" sz="3000"/>
              <a:t>效能分析結論</a:t>
            </a:r>
            <a:endParaRPr sz="3000"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685425" y="1158825"/>
            <a:ext cx="789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sz="2000">
                <a:solidFill>
                  <a:schemeClr val="dk1"/>
                </a:solidFill>
              </a:rPr>
              <a:t>• </a:t>
            </a:r>
            <a:r>
              <a:rPr lang="zh-TW" sz="2000">
                <a:solidFill>
                  <a:srgbClr val="4A86E8"/>
                </a:solidFill>
              </a:rPr>
              <a:t>Tarjan演算法</a:t>
            </a:r>
            <a:r>
              <a:rPr lang="zh-TW" sz="2000">
                <a:solidFill>
                  <a:schemeClr val="dk1"/>
                </a:solidFill>
              </a:rPr>
              <a:t>在所有測試案例中都顯著</a:t>
            </a:r>
            <a:r>
              <a:rPr lang="zh-TW" sz="2000">
                <a:solidFill>
                  <a:srgbClr val="F6B26B"/>
                </a:solidFill>
              </a:rPr>
              <a:t>優於</a:t>
            </a:r>
            <a:r>
              <a:rPr lang="zh-TW" sz="2000">
                <a:solidFill>
                  <a:srgbClr val="FF0000"/>
                </a:solidFill>
              </a:rPr>
              <a:t>Simple演算法</a:t>
            </a:r>
            <a:endParaRPr sz="2000">
              <a:solidFill>
                <a:srgbClr val="FF0000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sz="2000">
                <a:solidFill>
                  <a:schemeClr val="dk1"/>
                </a:solidFill>
              </a:rPr>
              <a:t>• 平均</a:t>
            </a:r>
            <a:r>
              <a:rPr lang="zh-TW" sz="2000" u="sng">
                <a:solidFill>
                  <a:srgbClr val="9FC5E8"/>
                </a:solidFill>
              </a:rPr>
              <a:t>效能提升</a:t>
            </a:r>
            <a:r>
              <a:rPr lang="zh-TW" sz="2000">
                <a:solidFill>
                  <a:schemeClr val="dk1"/>
                </a:solidFill>
              </a:rPr>
              <a:t>約 4-43倍，隨圖形大小而變化</a:t>
            </a:r>
            <a:endParaRPr sz="20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sz="2000">
                <a:solidFill>
                  <a:schemeClr val="dk1"/>
                </a:solidFill>
              </a:rPr>
              <a:t>• 在大型圖形（1000個頂點）中，Tarjan演算法快了約174倍</a:t>
            </a:r>
            <a:endParaRPr sz="20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sz="2000">
                <a:solidFill>
                  <a:schemeClr val="dk1"/>
                </a:solidFill>
              </a:rPr>
              <a:t>• Tarjan演算法的時間複雜度更穩定，</a:t>
            </a:r>
            <a:r>
              <a:rPr lang="zh-TW" sz="2000" u="sng">
                <a:solidFill>
                  <a:srgbClr val="9FC5E8"/>
                </a:solidFill>
              </a:rPr>
              <a:t>適合處理大規模圖形</a:t>
            </a:r>
            <a:endParaRPr sz="2000" u="sng">
              <a:solidFill>
                <a:srgbClr val="9FC5E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b="1" lang="zh-TW" sz="3000"/>
              <a:t>兩個演算法使用時機</a:t>
            </a:r>
            <a:endParaRPr b="1" sz="3000"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4661400" y="1608425"/>
            <a:ext cx="4170900" cy="28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dk1"/>
                </a:solidFill>
              </a:rPr>
              <a:t>✅ 永遠使用</a:t>
            </a:r>
            <a:r>
              <a:rPr b="1" lang="zh-TW" sz="1600">
                <a:solidFill>
                  <a:srgbClr val="4A86E8"/>
                </a:solidFill>
              </a:rPr>
              <a:t>Tarjan演算法</a:t>
            </a:r>
            <a:r>
              <a:rPr b="1" lang="zh-TW" sz="1600">
                <a:solidFill>
                  <a:schemeClr val="dk1"/>
                </a:solidFill>
              </a:rPr>
              <a:t>的情況：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9FC5E8"/>
              </a:buClr>
              <a:buSzPts val="1600"/>
              <a:buChar char="●"/>
            </a:pPr>
            <a:r>
              <a:rPr b="1" lang="zh-TW" sz="1600">
                <a:solidFill>
                  <a:srgbClr val="9FC5E8"/>
                </a:solidFill>
              </a:rPr>
              <a:t>任何生產環境</a:t>
            </a:r>
            <a:endParaRPr b="1" sz="1600">
              <a:solidFill>
                <a:srgbClr val="9FC5E8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600"/>
              <a:buChar char="●"/>
            </a:pPr>
            <a:r>
              <a:rPr b="1" lang="zh-TW" sz="1600">
                <a:solidFill>
                  <a:srgbClr val="9FC5E8"/>
                </a:solidFill>
              </a:rPr>
              <a:t>圖形規模 ≥ 100個頂點</a:t>
            </a:r>
            <a:r>
              <a:rPr lang="zh-TW" sz="1600">
                <a:solidFill>
                  <a:srgbClr val="9FC5E8"/>
                </a:solidFill>
              </a:rPr>
              <a:t> 時效能差異巨大</a:t>
            </a:r>
            <a:endParaRPr sz="1600">
              <a:solidFill>
                <a:srgbClr val="9FC5E8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600"/>
              <a:buChar char="●"/>
            </a:pPr>
            <a:r>
              <a:rPr b="1" lang="zh-TW" sz="1600">
                <a:solidFill>
                  <a:srgbClr val="9FC5E8"/>
                </a:solidFill>
              </a:rPr>
              <a:t>需要處理動態或大型圖形</a:t>
            </a:r>
            <a:endParaRPr b="1" sz="1600">
              <a:solidFill>
                <a:srgbClr val="9FC5E8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600"/>
              <a:buChar char="●"/>
            </a:pPr>
            <a:r>
              <a:rPr b="1" lang="zh-TW" sz="1600">
                <a:solidFill>
                  <a:srgbClr val="9FC5E8"/>
                </a:solidFill>
              </a:rPr>
              <a:t>對執行時間有要求的應用</a:t>
            </a:r>
            <a:endParaRPr b="1" sz="1600">
              <a:solidFill>
                <a:srgbClr val="9FC5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428700" y="1608425"/>
            <a:ext cx="3999900" cy="28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dk1"/>
                </a:solidFill>
              </a:rPr>
              <a:t>📚 可考慮</a:t>
            </a:r>
            <a:r>
              <a:rPr b="1" lang="zh-TW" sz="1600">
                <a:solidFill>
                  <a:srgbClr val="FF0000"/>
                </a:solidFill>
              </a:rPr>
              <a:t>Simple演算法</a:t>
            </a:r>
            <a:r>
              <a:rPr b="1" lang="zh-TW" sz="1600">
                <a:solidFill>
                  <a:schemeClr val="dk1"/>
                </a:solidFill>
              </a:rPr>
              <a:t>的情況：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zh-TW" sz="1600">
                <a:solidFill>
                  <a:srgbClr val="F4CCCC"/>
                </a:solidFill>
              </a:rPr>
              <a:t>純教學目的</a:t>
            </a:r>
            <a:r>
              <a:rPr lang="zh-TW" sz="1600">
                <a:solidFill>
                  <a:schemeClr val="dk1"/>
                </a:solidFill>
              </a:rPr>
              <a:t> - 幫助理解關節點概念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zh-TW" sz="1600">
                <a:solidFill>
                  <a:srgbClr val="F4CCCC"/>
                </a:solidFill>
              </a:rPr>
              <a:t>原型驗證</a:t>
            </a:r>
            <a:r>
              <a:rPr lang="zh-TW" sz="1600">
                <a:solidFill>
                  <a:schemeClr val="dk1"/>
                </a:solidFill>
              </a:rPr>
              <a:t> - 快速測試邏輯（但仍建議用Tarjan）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zh-TW" sz="1600">
                <a:solidFill>
                  <a:srgbClr val="F4CCCC"/>
                </a:solidFill>
              </a:rPr>
              <a:t>程式碼簡潔性優先</a:t>
            </a:r>
            <a:r>
              <a:rPr lang="zh-TW" sz="1600">
                <a:solidFill>
                  <a:schemeClr val="dk1"/>
                </a:solidFill>
              </a:rPr>
              <a:t> - Simple演算法更容易理解和實作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zh-TW" sz="3000"/>
              <a:t>最終建議</a:t>
            </a:r>
            <a:endParaRPr sz="3000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403475"/>
            <a:ext cx="8520600" cy="31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chemeClr val="dk1"/>
                </a:solidFill>
              </a:rPr>
              <a:t>在沒有明確的切換點，建議一律使用</a:t>
            </a:r>
            <a:r>
              <a:rPr b="1" lang="zh-TW" sz="2000">
                <a:solidFill>
                  <a:srgbClr val="4A86E8"/>
                </a:solidFill>
              </a:rPr>
              <a:t>Tarjan演算法</a:t>
            </a:r>
            <a:r>
              <a:rPr lang="zh-TW" sz="2000">
                <a:solidFill>
                  <a:schemeClr val="dk1"/>
                </a:solidFill>
              </a:rPr>
              <a:t>，因為：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即使在最小的圖形也有4倍效能優勢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時間複雜度O(V+E)比O(V×(V+E))更穩定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zh-TW" sz="2000">
                <a:solidFill>
                  <a:schemeClr val="dk1"/>
                </a:solidFill>
              </a:rPr>
              <a:t>隨著圖形規模增長，優勢會急劇擴大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唯一使用</a:t>
            </a:r>
            <a:r>
              <a:rPr b="1" lang="zh-TW" sz="2000">
                <a:solidFill>
                  <a:srgbClr val="FF0000"/>
                </a:solidFill>
              </a:rPr>
              <a:t>Simple演算法</a:t>
            </a:r>
            <a:r>
              <a:rPr lang="zh-TW" sz="2000">
                <a:solidFill>
                  <a:schemeClr val="dk1"/>
                </a:solidFill>
              </a:rPr>
              <a:t>的理由是</a:t>
            </a:r>
            <a:r>
              <a:rPr lang="zh-TW" sz="2000" u="sng">
                <a:solidFill>
                  <a:srgbClr val="F4CCCC"/>
                </a:solidFill>
              </a:rPr>
              <a:t>教學</a:t>
            </a:r>
            <a:r>
              <a:rPr lang="zh-TW" sz="2000">
                <a:solidFill>
                  <a:schemeClr val="dk1"/>
                </a:solidFill>
              </a:rPr>
              <a:t>和</a:t>
            </a:r>
            <a:r>
              <a:rPr lang="zh-TW" sz="2000" u="sng">
                <a:solidFill>
                  <a:srgbClr val="F4CCCC"/>
                </a:solidFill>
              </a:rPr>
              <a:t>學習目的</a:t>
            </a:r>
            <a:r>
              <a:rPr lang="zh-TW" sz="2000">
                <a:solidFill>
                  <a:schemeClr val="dk1"/>
                </a:solidFill>
              </a:rPr>
              <a:t>，幫助理解關節點的基本概念！</a:t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