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7"/>
  </p:notesMasterIdLst>
  <p:sldIdLst>
    <p:sldId id="267" r:id="rId2"/>
    <p:sldId id="295" r:id="rId3"/>
    <p:sldId id="296" r:id="rId4"/>
    <p:sldId id="316" r:id="rId5"/>
    <p:sldId id="290" r:id="rId6"/>
    <p:sldId id="303" r:id="rId7"/>
    <p:sldId id="310" r:id="rId8"/>
    <p:sldId id="317" r:id="rId9"/>
    <p:sldId id="299" r:id="rId10"/>
    <p:sldId id="286" r:id="rId11"/>
    <p:sldId id="302" r:id="rId12"/>
    <p:sldId id="308" r:id="rId13"/>
    <p:sldId id="282" r:id="rId14"/>
    <p:sldId id="284" r:id="rId15"/>
    <p:sldId id="315" r:id="rId16"/>
    <p:sldId id="285" r:id="rId17"/>
    <p:sldId id="288" r:id="rId18"/>
    <p:sldId id="304" r:id="rId19"/>
    <p:sldId id="289" r:id="rId20"/>
    <p:sldId id="314" r:id="rId21"/>
    <p:sldId id="292" r:id="rId22"/>
    <p:sldId id="294" r:id="rId23"/>
    <p:sldId id="311" r:id="rId24"/>
    <p:sldId id="291" r:id="rId25"/>
    <p:sldId id="297"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oiCzDvGP7LNakSQeskvqs3n4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E06A8"/>
    <a:srgbClr val="FF8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2" autoAdjust="0"/>
  </p:normalViewPr>
  <p:slideViewPr>
    <p:cSldViewPr snapToGrid="0">
      <p:cViewPr varScale="1">
        <p:scale>
          <a:sx n="78" d="100"/>
          <a:sy n="78" d="100"/>
        </p:scale>
        <p:origin x="1550"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redhat.com/en/topics/devops/what-is-ci-c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a:t>
            </a:fld>
            <a:endParaRPr/>
          </a:p>
        </p:txBody>
      </p:sp>
    </p:spTree>
    <p:extLst>
      <p:ext uri="{BB962C8B-B14F-4D97-AF65-F5344CB8AC3E}">
        <p14:creationId xmlns:p14="http://schemas.microsoft.com/office/powerpoint/2010/main" val="356406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dirty="0">
                <a:solidFill>
                  <a:schemeClr val="accent3">
                    <a:lumMod val="75000"/>
                  </a:schemeClr>
                </a:solidFill>
                <a:latin typeface="Times New Roman" panose="02020603050405020304" pitchFamily="18" charset="0"/>
                <a:cs typeface="Times New Roman" panose="02020603050405020304" pitchFamily="18" charset="0"/>
              </a:rPr>
              <a:t>ALAMEDA could greatly reduce the cost and burden of healthcare systems </a:t>
            </a:r>
            <a:r>
              <a:rPr lang="en-US" sz="1200" dirty="0">
                <a:solidFill>
                  <a:schemeClr val="accent3">
                    <a:lumMod val="75000"/>
                  </a:schemeClr>
                </a:solidFill>
                <a:latin typeface="Times New Roman" panose="02020603050405020304" pitchFamily="18" charset="0"/>
                <a:cs typeface="Times New Roman" panose="02020603050405020304" pitchFamily="18" charset="0"/>
              </a:rPr>
              <a:t>by</a:t>
            </a:r>
            <a:r>
              <a:rPr lang="en-US" sz="1200" b="1" dirty="0">
                <a:solidFill>
                  <a:schemeClr val="accent3">
                    <a:lumMod val="75000"/>
                  </a:schemeClr>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demonstrating AI-enabled prediction, prevention, and intervention, making the treatment of disorders: </a:t>
            </a:r>
            <a:r>
              <a:rPr lang="en-US" dirty="0">
                <a:solidFill>
                  <a:srgbClr val="0672A8">
                    <a:lumMod val="75000"/>
                  </a:srgbClr>
                </a:solidFill>
                <a:latin typeface="Times New Roman" panose="02020603050405020304" pitchFamily="18" charset="0"/>
                <a:cs typeface="Times New Roman" panose="02020603050405020304" pitchFamily="18" charset="0"/>
              </a:rPr>
              <a:t>Specifically focusing on </a:t>
            </a:r>
            <a:r>
              <a:rPr lang="en-US" b="1" dirty="0">
                <a:solidFill>
                  <a:srgbClr val="0672A8">
                    <a:lumMod val="75000"/>
                  </a:srgbClr>
                </a:solidFill>
                <a:latin typeface="Times New Roman" panose="02020603050405020304" pitchFamily="18" charset="0"/>
                <a:cs typeface="Times New Roman" panose="02020603050405020304" pitchFamily="18" charset="0"/>
              </a:rPr>
              <a:t>Parkinson’s</a:t>
            </a:r>
            <a:r>
              <a:rPr lang="en-US" dirty="0">
                <a:solidFill>
                  <a:srgbClr val="0672A8">
                    <a:lumMod val="75000"/>
                  </a:srgbClr>
                </a:solidFill>
                <a:latin typeface="Times New Roman" panose="02020603050405020304" pitchFamily="18" charset="0"/>
                <a:cs typeface="Times New Roman" panose="02020603050405020304" pitchFamily="18" charset="0"/>
              </a:rPr>
              <a:t> diseases (</a:t>
            </a:r>
            <a:r>
              <a:rPr lang="en-US" b="1" dirty="0">
                <a:solidFill>
                  <a:srgbClr val="0672A8">
                    <a:lumMod val="75000"/>
                  </a:srgbClr>
                </a:solidFill>
                <a:latin typeface="Times New Roman" panose="02020603050405020304" pitchFamily="18" charset="0"/>
                <a:cs typeface="Times New Roman" panose="02020603050405020304" pitchFamily="18" charset="0"/>
              </a:rPr>
              <a:t>PD</a:t>
            </a:r>
            <a:r>
              <a:rPr lang="en-US" dirty="0">
                <a:solidFill>
                  <a:srgbClr val="0672A8">
                    <a:lumMod val="75000"/>
                  </a:srgbClr>
                </a:solidFill>
                <a:latin typeface="Times New Roman" panose="02020603050405020304" pitchFamily="18" charset="0"/>
                <a:cs typeface="Times New Roman" panose="02020603050405020304" pitchFamily="18" charset="0"/>
              </a:rPr>
              <a:t>), </a:t>
            </a:r>
            <a:r>
              <a:rPr lang="en-US" b="1" dirty="0">
                <a:solidFill>
                  <a:srgbClr val="0672A8">
                    <a:lumMod val="75000"/>
                  </a:srgbClr>
                </a:solidFill>
                <a:latin typeface="Times New Roman" panose="02020603050405020304" pitchFamily="18" charset="0"/>
                <a:cs typeface="Times New Roman" panose="02020603050405020304" pitchFamily="18" charset="0"/>
              </a:rPr>
              <a:t>multiple</a:t>
            </a:r>
            <a:r>
              <a:rPr lang="en-US" dirty="0">
                <a:solidFill>
                  <a:srgbClr val="0672A8">
                    <a:lumMod val="75000"/>
                  </a:srgbClr>
                </a:solidFill>
                <a:latin typeface="Times New Roman" panose="02020603050405020304" pitchFamily="18" charset="0"/>
                <a:cs typeface="Times New Roman" panose="02020603050405020304" pitchFamily="18" charset="0"/>
              </a:rPr>
              <a:t> sclerosis (</a:t>
            </a:r>
            <a:r>
              <a:rPr lang="en-US" b="1" dirty="0">
                <a:solidFill>
                  <a:srgbClr val="0672A8">
                    <a:lumMod val="75000"/>
                  </a:srgbClr>
                </a:solidFill>
                <a:latin typeface="Times New Roman" panose="02020603050405020304" pitchFamily="18" charset="0"/>
                <a:cs typeface="Times New Roman" panose="02020603050405020304" pitchFamily="18" charset="0"/>
              </a:rPr>
              <a:t>MS</a:t>
            </a:r>
            <a:r>
              <a:rPr lang="en-US" dirty="0">
                <a:solidFill>
                  <a:srgbClr val="0672A8">
                    <a:lumMod val="75000"/>
                  </a:srgbClr>
                </a:solidFill>
                <a:latin typeface="Times New Roman" panose="02020603050405020304" pitchFamily="18" charset="0"/>
                <a:cs typeface="Times New Roman" panose="02020603050405020304" pitchFamily="18" charset="0"/>
              </a:rPr>
              <a:t>), and </a:t>
            </a:r>
            <a:r>
              <a:rPr lang="en-US" b="1" dirty="0">
                <a:solidFill>
                  <a:srgbClr val="0672A8">
                    <a:lumMod val="75000"/>
                  </a:srgbClr>
                </a:solidFill>
                <a:latin typeface="Times New Roman" panose="02020603050405020304" pitchFamily="18" charset="0"/>
                <a:cs typeface="Times New Roman" panose="02020603050405020304" pitchFamily="18" charset="0"/>
              </a:rPr>
              <a:t>Stroke</a:t>
            </a:r>
            <a:r>
              <a:rPr lang="en-US" dirty="0">
                <a:solidFill>
                  <a:srgbClr val="0672A8">
                    <a:lumMod val="75000"/>
                  </a:srgbClr>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10</a:t>
            </a:fld>
            <a:endParaRPr/>
          </a:p>
        </p:txBody>
      </p:sp>
    </p:spTree>
    <p:extLst>
      <p:ext uri="{BB962C8B-B14F-4D97-AF65-F5344CB8AC3E}">
        <p14:creationId xmlns:p14="http://schemas.microsoft.com/office/powerpoint/2010/main" val="95668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nb-NO" dirty="0"/>
              <a:t>Data </a:t>
            </a:r>
            <a:r>
              <a:rPr lang="nb-NO" dirty="0" err="1"/>
              <a:t>annotation</a:t>
            </a:r>
            <a:r>
              <a:rPr lang="nb-NO" dirty="0"/>
              <a:t> is </a:t>
            </a:r>
            <a:r>
              <a:rPr lang="nb-NO" dirty="0" err="1"/>
              <a:t>one</a:t>
            </a:r>
            <a:r>
              <a:rPr lang="nb-NO" dirty="0"/>
              <a:t> of the </a:t>
            </a:r>
            <a:r>
              <a:rPr lang="nb-NO" dirty="0" err="1"/>
              <a:t>main</a:t>
            </a:r>
            <a:r>
              <a:rPr lang="nb-NO" dirty="0"/>
              <a:t> </a:t>
            </a:r>
            <a:r>
              <a:rPr lang="nb-NO" dirty="0" err="1"/>
              <a:t>challenge</a:t>
            </a:r>
            <a:r>
              <a:rPr lang="nb-NO" dirty="0"/>
              <a:t> in HAR . </a:t>
            </a:r>
            <a:r>
              <a:rPr lang="nb-NO" dirty="0" err="1"/>
              <a:t>Becuase</a:t>
            </a:r>
            <a:r>
              <a:rPr lang="nb-NO" dirty="0"/>
              <a:t>  </a:t>
            </a:r>
            <a:r>
              <a:rPr lang="en" sz="1200" dirty="0">
                <a:latin typeface="Source Sans Pro"/>
                <a:ea typeface="Source Sans Pro"/>
                <a:sym typeface="Source Sans Pro"/>
              </a:rPr>
              <a:t>e</a:t>
            </a:r>
            <a:r>
              <a:rPr lang="en" sz="1200" dirty="0">
                <a:latin typeface="Source Sans Pro"/>
                <a:ea typeface="Source Sans Pro"/>
                <a:cs typeface="Source Sans Pro"/>
                <a:sym typeface="Source Sans Pro"/>
              </a:rPr>
              <a:t>very data point needs a </a:t>
            </a:r>
            <a:r>
              <a:rPr lang="en" sz="1200" b="1" dirty="0">
                <a:latin typeface="Source Sans Pro"/>
                <a:ea typeface="Source Sans Pro"/>
                <a:cs typeface="Source Sans Pro"/>
                <a:sym typeface="Source Sans Pro"/>
              </a:rPr>
              <a:t>label. </a:t>
            </a:r>
            <a:endParaRPr lang="nb-NO" dirty="0"/>
          </a:p>
          <a:p>
            <a:pPr marL="171450" lvl="0" indent="-171450" algn="l" rtl="0">
              <a:spcBef>
                <a:spcPts val="0"/>
              </a:spcBef>
              <a:spcAft>
                <a:spcPts val="0"/>
              </a:spcAft>
              <a:buFont typeface="Arial" panose="020B0604020202020204" pitchFamily="34" charset="0"/>
              <a:buChar char="•"/>
            </a:pPr>
            <a:r>
              <a:rPr lang="nb-NO" dirty="0"/>
              <a:t>In normal </a:t>
            </a:r>
            <a:r>
              <a:rPr lang="nb-NO" dirty="0" err="1"/>
              <a:t>circumstances</a:t>
            </a:r>
            <a:r>
              <a:rPr lang="nb-NO" dirty="0"/>
              <a:t> , </a:t>
            </a:r>
            <a:r>
              <a:rPr lang="nb-NO" dirty="0" err="1"/>
              <a:t>annotationa</a:t>
            </a:r>
            <a:r>
              <a:rPr lang="nb-NO" dirty="0"/>
              <a:t> </a:t>
            </a:r>
            <a:r>
              <a:rPr lang="nb-NO" dirty="0" err="1"/>
              <a:t>should</a:t>
            </a:r>
            <a:r>
              <a:rPr lang="nb-NO" dirty="0"/>
              <a:t> be done automatically using software </a:t>
            </a:r>
            <a:r>
              <a:rPr lang="nb-NO" dirty="0" err="1"/>
              <a:t>application</a:t>
            </a:r>
            <a:r>
              <a:rPr lang="nb-NO" dirty="0"/>
              <a:t> </a:t>
            </a:r>
          </a:p>
          <a:p>
            <a:pPr marL="171450" lvl="0" indent="-171450" algn="l" rtl="0">
              <a:spcBef>
                <a:spcPts val="0"/>
              </a:spcBef>
              <a:spcAft>
                <a:spcPts val="0"/>
              </a:spcAft>
              <a:buFont typeface="Arial" panose="020B0604020202020204" pitchFamily="34" charset="0"/>
              <a:buChar char="•"/>
            </a:pPr>
            <a:r>
              <a:rPr lang="nb-NO" dirty="0" err="1">
                <a:latin typeface="Times New Roman" panose="02020603050405020304" pitchFamily="18" charset="0"/>
              </a:rPr>
              <a:t>However</a:t>
            </a:r>
            <a:r>
              <a:rPr lang="nb-NO" dirty="0">
                <a:latin typeface="Times New Roman" panose="02020603050405020304" pitchFamily="18" charset="0"/>
              </a:rPr>
              <a:t>, </a:t>
            </a:r>
            <a:r>
              <a:rPr lang="nb-NO" dirty="0" err="1">
                <a:latin typeface="Times New Roman" panose="02020603050405020304" pitchFamily="18" charset="0"/>
              </a:rPr>
              <a:t>annotation</a:t>
            </a:r>
            <a:r>
              <a:rPr lang="nb-NO" dirty="0">
                <a:latin typeface="Times New Roman" panose="02020603050405020304" pitchFamily="18" charset="0"/>
              </a:rPr>
              <a:t> </a:t>
            </a:r>
            <a:r>
              <a:rPr lang="nb-NO" dirty="0" err="1">
                <a:latin typeface="Times New Roman" panose="02020603050405020304" pitchFamily="18" charset="0"/>
              </a:rPr>
              <a:t>was</a:t>
            </a:r>
            <a:r>
              <a:rPr lang="nb-NO" dirty="0">
                <a:latin typeface="Times New Roman" panose="02020603050405020304" pitchFamily="18" charset="0"/>
              </a:rPr>
              <a:t> done </a:t>
            </a:r>
            <a:r>
              <a:rPr lang="nb-NO" dirty="0" err="1">
                <a:latin typeface="Times New Roman" panose="02020603050405020304" pitchFamily="18" charset="0"/>
              </a:rPr>
              <a:t>manually</a:t>
            </a:r>
            <a:r>
              <a:rPr lang="nb-NO" dirty="0">
                <a:latin typeface="Times New Roman" panose="02020603050405020304" pitchFamily="18" charset="0"/>
              </a:rPr>
              <a:t> </a:t>
            </a:r>
            <a:r>
              <a:rPr lang="nb-NO" dirty="0" err="1">
                <a:latin typeface="Times New Roman" panose="02020603050405020304" pitchFamily="18" charset="0"/>
              </a:rPr>
              <a:t>using</a:t>
            </a:r>
            <a:r>
              <a:rPr lang="nb-NO" dirty="0">
                <a:latin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annotation tool, named </a:t>
            </a:r>
            <a:r>
              <a:rPr lang="en-US" sz="1800" b="1" dirty="0">
                <a:effectLst/>
                <a:latin typeface="Times New Roman" panose="02020603050405020304" pitchFamily="18" charset="0"/>
                <a:ea typeface="Calibri" panose="020F0502020204030204" pitchFamily="34" charset="0"/>
              </a:rPr>
              <a:t>NOVA</a:t>
            </a:r>
            <a:r>
              <a:rPr lang="en-US" sz="1800" dirty="0">
                <a:effectLst/>
                <a:latin typeface="Times New Roman" panose="02020603050405020304" pitchFamily="18" charset="0"/>
                <a:ea typeface="Calibri" panose="020F0502020204030204" pitchFamily="34" charset="0"/>
              </a:rPr>
              <a:t> in conjunction with Python graphical tools </a:t>
            </a:r>
            <a:endParaRPr lang="nb-NO" dirty="0">
              <a:latin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lvl="1" indent="-171450" algn="l" rtl="0">
              <a:spcBef>
                <a:spcPts val="0"/>
              </a:spcBef>
              <a:spcAft>
                <a:spcPts val="0"/>
              </a:spcAft>
              <a:buFont typeface="Arial" panose="020B0604020202020204" pitchFamily="34" charset="0"/>
              <a:buChar char="•"/>
            </a:pPr>
            <a:endParaRPr lang="nb-NO" dirty="0"/>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11</a:t>
            </a:fld>
            <a:endParaRPr/>
          </a:p>
        </p:txBody>
      </p:sp>
    </p:spTree>
    <p:extLst>
      <p:ext uri="{BB962C8B-B14F-4D97-AF65-F5344CB8AC3E}">
        <p14:creationId xmlns:p14="http://schemas.microsoft.com/office/powerpoint/2010/main" val="3993289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nb-NO" dirty="0"/>
              <a:t>Data </a:t>
            </a:r>
            <a:r>
              <a:rPr lang="nb-NO" dirty="0" err="1"/>
              <a:t>annotation</a:t>
            </a:r>
            <a:r>
              <a:rPr lang="nb-NO" dirty="0"/>
              <a:t> is </a:t>
            </a:r>
            <a:r>
              <a:rPr lang="nb-NO" dirty="0" err="1"/>
              <a:t>one</a:t>
            </a:r>
            <a:r>
              <a:rPr lang="nb-NO" dirty="0"/>
              <a:t> of the </a:t>
            </a:r>
            <a:r>
              <a:rPr lang="nb-NO" dirty="0" err="1"/>
              <a:t>main</a:t>
            </a:r>
            <a:r>
              <a:rPr lang="nb-NO" dirty="0"/>
              <a:t> </a:t>
            </a:r>
            <a:r>
              <a:rPr lang="nb-NO" dirty="0" err="1"/>
              <a:t>challenge</a:t>
            </a:r>
            <a:r>
              <a:rPr lang="nb-NO" dirty="0"/>
              <a:t> in HAR . </a:t>
            </a:r>
            <a:r>
              <a:rPr lang="nb-NO" dirty="0" err="1"/>
              <a:t>Becuase</a:t>
            </a:r>
            <a:r>
              <a:rPr lang="nb-NO" dirty="0"/>
              <a:t>  </a:t>
            </a:r>
            <a:r>
              <a:rPr lang="en" sz="1200" dirty="0">
                <a:latin typeface="Source Sans Pro"/>
                <a:ea typeface="Source Sans Pro"/>
                <a:sym typeface="Source Sans Pro"/>
              </a:rPr>
              <a:t>e</a:t>
            </a:r>
            <a:r>
              <a:rPr lang="en" sz="1200" dirty="0">
                <a:latin typeface="Source Sans Pro"/>
                <a:ea typeface="Source Sans Pro"/>
                <a:cs typeface="Source Sans Pro"/>
                <a:sym typeface="Source Sans Pro"/>
              </a:rPr>
              <a:t>very data point needs a </a:t>
            </a:r>
            <a:r>
              <a:rPr lang="en" sz="1200" b="1" dirty="0">
                <a:latin typeface="Source Sans Pro"/>
                <a:ea typeface="Source Sans Pro"/>
                <a:cs typeface="Source Sans Pro"/>
                <a:sym typeface="Source Sans Pro"/>
              </a:rPr>
              <a:t>label. </a:t>
            </a:r>
            <a:endParaRPr lang="nb-NO" dirty="0"/>
          </a:p>
          <a:p>
            <a:pPr marL="171450" lvl="0" indent="-171450" algn="l" rtl="0">
              <a:spcBef>
                <a:spcPts val="0"/>
              </a:spcBef>
              <a:spcAft>
                <a:spcPts val="0"/>
              </a:spcAft>
              <a:buFont typeface="Arial" panose="020B0604020202020204" pitchFamily="34" charset="0"/>
              <a:buChar char="•"/>
            </a:pPr>
            <a:r>
              <a:rPr lang="nb-NO" dirty="0"/>
              <a:t>In normal </a:t>
            </a:r>
            <a:r>
              <a:rPr lang="nb-NO" dirty="0" err="1"/>
              <a:t>circumstances</a:t>
            </a:r>
            <a:r>
              <a:rPr lang="nb-NO" dirty="0"/>
              <a:t> , </a:t>
            </a:r>
            <a:r>
              <a:rPr lang="nb-NO" dirty="0" err="1"/>
              <a:t>annotationa</a:t>
            </a:r>
            <a:r>
              <a:rPr lang="nb-NO" dirty="0"/>
              <a:t> </a:t>
            </a:r>
            <a:r>
              <a:rPr lang="nb-NO" dirty="0" err="1"/>
              <a:t>should</a:t>
            </a:r>
            <a:r>
              <a:rPr lang="nb-NO" dirty="0"/>
              <a:t> be done automatically using software </a:t>
            </a:r>
            <a:r>
              <a:rPr lang="nb-NO" dirty="0" err="1"/>
              <a:t>application</a:t>
            </a:r>
            <a:r>
              <a:rPr lang="nb-NO" dirty="0"/>
              <a:t> </a:t>
            </a:r>
          </a:p>
          <a:p>
            <a:pPr marL="171450" lvl="0" indent="-171450" algn="l" rtl="0">
              <a:spcBef>
                <a:spcPts val="0"/>
              </a:spcBef>
              <a:spcAft>
                <a:spcPts val="0"/>
              </a:spcAft>
              <a:buFont typeface="Arial" panose="020B0604020202020204" pitchFamily="34" charset="0"/>
              <a:buChar char="•"/>
            </a:pPr>
            <a:r>
              <a:rPr lang="nb-NO" dirty="0" err="1">
                <a:latin typeface="Times New Roman" panose="02020603050405020304" pitchFamily="18" charset="0"/>
              </a:rPr>
              <a:t>However</a:t>
            </a:r>
            <a:r>
              <a:rPr lang="nb-NO" dirty="0">
                <a:latin typeface="Times New Roman" panose="02020603050405020304" pitchFamily="18" charset="0"/>
              </a:rPr>
              <a:t>, </a:t>
            </a:r>
            <a:r>
              <a:rPr lang="nb-NO" dirty="0" err="1">
                <a:latin typeface="Times New Roman" panose="02020603050405020304" pitchFamily="18" charset="0"/>
              </a:rPr>
              <a:t>annotation</a:t>
            </a:r>
            <a:r>
              <a:rPr lang="nb-NO" dirty="0">
                <a:latin typeface="Times New Roman" panose="02020603050405020304" pitchFamily="18" charset="0"/>
              </a:rPr>
              <a:t> </a:t>
            </a:r>
            <a:r>
              <a:rPr lang="nb-NO" dirty="0" err="1">
                <a:latin typeface="Times New Roman" panose="02020603050405020304" pitchFamily="18" charset="0"/>
              </a:rPr>
              <a:t>was</a:t>
            </a:r>
            <a:r>
              <a:rPr lang="nb-NO" dirty="0">
                <a:latin typeface="Times New Roman" panose="02020603050405020304" pitchFamily="18" charset="0"/>
              </a:rPr>
              <a:t> done </a:t>
            </a:r>
            <a:r>
              <a:rPr lang="nb-NO" dirty="0" err="1">
                <a:latin typeface="Times New Roman" panose="02020603050405020304" pitchFamily="18" charset="0"/>
              </a:rPr>
              <a:t>manually</a:t>
            </a:r>
            <a:r>
              <a:rPr lang="nb-NO" dirty="0">
                <a:latin typeface="Times New Roman" panose="02020603050405020304" pitchFamily="18" charset="0"/>
              </a:rPr>
              <a:t> </a:t>
            </a:r>
            <a:r>
              <a:rPr lang="nb-NO" dirty="0" err="1">
                <a:latin typeface="Times New Roman" panose="02020603050405020304" pitchFamily="18" charset="0"/>
              </a:rPr>
              <a:t>using</a:t>
            </a:r>
            <a:r>
              <a:rPr lang="nb-NO" dirty="0">
                <a:latin typeface="Times New Roman" panose="02020603050405020304" pitchFamily="18" charset="0"/>
              </a:rPr>
              <a:t> </a:t>
            </a:r>
          </a:p>
          <a:p>
            <a:pPr marL="171450" lvl="0" indent="-171450" algn="l" rtl="0">
              <a:spcBef>
                <a:spcPts val="0"/>
              </a:spcBef>
              <a:spcAft>
                <a:spcPts val="0"/>
              </a:spcAft>
              <a:buFont typeface="Arial" panose="020B0604020202020204" pitchFamily="34" charset="0"/>
              <a:buChar char="•"/>
            </a:pPr>
            <a:r>
              <a:rPr lang="nb-NO" dirty="0">
                <a:latin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annotation tool, named </a:t>
            </a:r>
            <a:r>
              <a:rPr lang="en-US" sz="1800" b="1" dirty="0">
                <a:effectLst/>
                <a:latin typeface="Times New Roman" panose="02020603050405020304" pitchFamily="18" charset="0"/>
                <a:ea typeface="Calibri" panose="020F0502020204030204" pitchFamily="34" charset="0"/>
              </a:rPr>
              <a:t>NOVA</a:t>
            </a:r>
            <a:r>
              <a:rPr lang="en-US" sz="1800" dirty="0">
                <a:effectLst/>
                <a:latin typeface="Times New Roman" panose="02020603050405020304" pitchFamily="18" charset="0"/>
                <a:ea typeface="Calibri" panose="020F0502020204030204" pitchFamily="34" charset="0"/>
              </a:rPr>
              <a:t> in conjunction with Python graphical tools </a:t>
            </a:r>
            <a:endParaRPr lang="nb-NO" dirty="0">
              <a:latin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lvl="1" indent="-171450" algn="l" rtl="0">
              <a:spcBef>
                <a:spcPts val="0"/>
              </a:spcBef>
              <a:spcAft>
                <a:spcPts val="0"/>
              </a:spcAft>
              <a:buFont typeface="Arial" panose="020B0604020202020204" pitchFamily="34" charset="0"/>
              <a:buChar char="•"/>
            </a:pPr>
            <a:endParaRPr lang="nb-NO" dirty="0"/>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12</a:t>
            </a:fld>
            <a:endParaRPr/>
          </a:p>
        </p:txBody>
      </p:sp>
    </p:spTree>
    <p:extLst>
      <p:ext uri="{BB962C8B-B14F-4D97-AF65-F5344CB8AC3E}">
        <p14:creationId xmlns:p14="http://schemas.microsoft.com/office/powerpoint/2010/main" val="297198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One of the issues in activity recognition, and gait  in particular, is that often datasets are unbalanced (i.e., the distribution of classes is not uniform)</a:t>
            </a:r>
            <a:r>
              <a:rPr lang="en-US" dirty="0"/>
              <a:t> </a:t>
            </a:r>
          </a:p>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t1-mini-regular"/>
              </a:rPr>
              <a:t>Most HAR methodologies consist of four stages: data acquisition, data pre-processing, feature extraction, and activity classification</a:t>
            </a:r>
            <a:r>
              <a:rPr lang="en-US" dirty="0"/>
              <a:t> </a:t>
            </a:r>
            <a:br>
              <a:rPr lang="en-US" dirty="0"/>
            </a:br>
            <a:br>
              <a:rPr lang="en-US" dirty="0"/>
            </a:b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13</a:t>
            </a:fld>
            <a:endParaRPr/>
          </a:p>
        </p:txBody>
      </p:sp>
    </p:spTree>
    <p:extLst>
      <p:ext uri="{BB962C8B-B14F-4D97-AF65-F5344CB8AC3E}">
        <p14:creationId xmlns:p14="http://schemas.microsoft.com/office/powerpoint/2010/main" val="325867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1" dirty="0">
                <a:latin typeface="Times New Roman" panose="02020603050405020304" pitchFamily="18" charset="0"/>
                <a:cs typeface="Times New Roman" panose="02020603050405020304" pitchFamily="18" charset="0"/>
              </a:rPr>
              <a:t>After Annotations, Noise filtering, Normalization, etc. , we did windowing </a:t>
            </a:r>
          </a:p>
          <a:p>
            <a:pPr marL="171450" lvl="0" indent="-171450" algn="l" rtl="0">
              <a:spcBef>
                <a:spcPts val="0"/>
              </a:spcBef>
              <a:spcAft>
                <a:spcPts val="0"/>
              </a:spcAft>
              <a:buFont typeface="Arial" panose="020B0604020202020204" pitchFamily="34" charset="0"/>
              <a:buChar char="•"/>
            </a:pPr>
            <a:r>
              <a:rPr lang="nb-NO" b="1" dirty="0"/>
              <a:t>Why sliding winodw? </a:t>
            </a:r>
          </a:p>
          <a:p>
            <a:pPr marL="628650" lvl="1" indent="-171450" algn="l" rtl="0">
              <a:spcBef>
                <a:spcPts val="0"/>
              </a:spcBef>
              <a:spcAft>
                <a:spcPts val="0"/>
              </a:spcAft>
              <a:buFont typeface="Arial" panose="020B0604020202020204" pitchFamily="34" charset="0"/>
              <a:buChar char="•"/>
            </a:pPr>
            <a:r>
              <a:rPr lang="en-US" sz="1200" b="1" i="0" dirty="0">
                <a:solidFill>
                  <a:srgbClr val="000000"/>
                </a:solidFill>
                <a:effectLst/>
                <a:latin typeface="URWPalladioL-Roma"/>
              </a:rPr>
              <a:t>To extract features from raw data</a:t>
            </a:r>
            <a:r>
              <a:rPr lang="en-US" sz="1200" b="0" i="0" dirty="0">
                <a:solidFill>
                  <a:srgbClr val="000000"/>
                </a:solidFill>
                <a:effectLst/>
                <a:latin typeface="URWPalladioL-Roma"/>
              </a:rPr>
              <a:t>, and </a:t>
            </a:r>
            <a:r>
              <a:rPr lang="en-US" sz="1800" b="1" i="0" dirty="0">
                <a:solidFill>
                  <a:srgbClr val="000000"/>
                </a:solidFill>
                <a:effectLst/>
                <a:latin typeface="URWPalladioL-Roma"/>
              </a:rPr>
              <a:t>classification </a:t>
            </a:r>
            <a:r>
              <a:rPr lang="en-US" sz="1800" b="0" i="0" dirty="0">
                <a:solidFill>
                  <a:srgbClr val="000000"/>
                </a:solidFill>
                <a:effectLst/>
                <a:latin typeface="URWPalladioL-Roma"/>
              </a:rPr>
              <a:t>algorithms are then applied respectively to </a:t>
            </a:r>
            <a:r>
              <a:rPr lang="en-US" sz="1800" b="1" i="0" dirty="0">
                <a:solidFill>
                  <a:srgbClr val="000000"/>
                </a:solidFill>
                <a:effectLst/>
                <a:latin typeface="URWPalladioL-Roma"/>
              </a:rPr>
              <a:t>each window</a:t>
            </a:r>
            <a:r>
              <a:rPr lang="en-US" sz="1800" b="0" i="0" dirty="0">
                <a:solidFill>
                  <a:srgbClr val="000000"/>
                </a:solidFill>
                <a:effectLst/>
                <a:latin typeface="URWPalladioL-Roma"/>
              </a:rPr>
              <a:t>. </a:t>
            </a:r>
          </a:p>
          <a:p>
            <a:pPr marL="628650" lvl="1"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The </a:t>
            </a:r>
            <a:r>
              <a:rPr lang="en-US" sz="1800" b="1" i="0" dirty="0">
                <a:solidFill>
                  <a:srgbClr val="000000"/>
                </a:solidFill>
                <a:effectLst/>
                <a:latin typeface="URWPalladioL-Roma"/>
              </a:rPr>
              <a:t>sliding window approach </a:t>
            </a:r>
            <a:r>
              <a:rPr lang="en-US" sz="1800" b="0" i="0" dirty="0">
                <a:solidFill>
                  <a:srgbClr val="000000"/>
                </a:solidFill>
                <a:effectLst/>
                <a:latin typeface="URWPalladioL-Roma"/>
              </a:rPr>
              <a:t>is well-suited to </a:t>
            </a:r>
            <a:r>
              <a:rPr lang="en-US" sz="1800" b="1" i="0" dirty="0">
                <a:solidFill>
                  <a:srgbClr val="000000"/>
                </a:solidFill>
                <a:effectLst/>
                <a:latin typeface="URWPalladioL-Roma"/>
              </a:rPr>
              <a:t>real-time applications. </a:t>
            </a:r>
            <a:br>
              <a:rPr lang="en-US" dirty="0"/>
            </a:br>
            <a:br>
              <a:rPr lang="en-US" dirty="0"/>
            </a:br>
            <a:endParaRPr lang="en-US" b="1"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14</a:t>
            </a:fld>
            <a:endParaRPr/>
          </a:p>
        </p:txBody>
      </p:sp>
    </p:spTree>
    <p:extLst>
      <p:ext uri="{BB962C8B-B14F-4D97-AF65-F5344CB8AC3E}">
        <p14:creationId xmlns:p14="http://schemas.microsoft.com/office/powerpoint/2010/main" val="214908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800" b="1" i="0" dirty="0">
                <a:solidFill>
                  <a:srgbClr val="000000"/>
                </a:solidFill>
                <a:effectLst/>
                <a:latin typeface="URWPalladioL-Roma"/>
              </a:rPr>
              <a:t>Human activity recognition </a:t>
            </a:r>
            <a:r>
              <a:rPr lang="en-US" sz="1800" b="0" i="0" dirty="0">
                <a:solidFill>
                  <a:srgbClr val="000000"/>
                </a:solidFill>
                <a:effectLst/>
                <a:latin typeface="URWPalladioL-Roma"/>
              </a:rPr>
              <a:t>from </a:t>
            </a:r>
            <a:r>
              <a:rPr lang="en-US" sz="1800" b="1" i="0" dirty="0">
                <a:solidFill>
                  <a:srgbClr val="000000"/>
                </a:solidFill>
                <a:effectLst/>
                <a:latin typeface="URWPalladioL-Roma"/>
              </a:rPr>
              <a:t>inertial data </a:t>
            </a:r>
            <a:r>
              <a:rPr lang="en-US" sz="1800" b="0" i="0" dirty="0">
                <a:solidFill>
                  <a:srgbClr val="000000"/>
                </a:solidFill>
                <a:effectLst/>
                <a:latin typeface="URWPalladioL-Roma"/>
              </a:rPr>
              <a:t>is generally preceded by a feature extraction step.</a:t>
            </a:r>
            <a:r>
              <a:rPr lang="en-US" dirty="0"/>
              <a:t> </a:t>
            </a:r>
          </a:p>
          <a:p>
            <a:pPr marL="628650" lvl="1" indent="-171450" algn="l" rtl="0">
              <a:spcBef>
                <a:spcPts val="0"/>
              </a:spcBef>
              <a:spcAft>
                <a:spcPts val="0"/>
              </a:spcAft>
              <a:buFont typeface="Arial" panose="020B0604020202020204" pitchFamily="34" charset="0"/>
              <a:buChar char="•"/>
            </a:pPr>
            <a:r>
              <a:rPr lang="nb-NO" b="1" dirty="0"/>
              <a:t>Handcrafting features :  </a:t>
            </a:r>
            <a:r>
              <a:rPr lang="nb-NO" dirty="0"/>
              <a:t>both time domain and frequency domain features were extracted </a:t>
            </a:r>
          </a:p>
          <a:p>
            <a:pPr marL="628650" lvl="1" indent="-171450" algn="l" rtl="0">
              <a:spcBef>
                <a:spcPts val="0"/>
              </a:spcBef>
              <a:spcAft>
                <a:spcPts val="0"/>
              </a:spcAft>
              <a:buFont typeface="Arial" panose="020B0604020202020204" pitchFamily="34" charset="0"/>
              <a:buChar char="•"/>
            </a:pPr>
            <a:r>
              <a:rPr lang="nb-NO" b="1" dirty="0"/>
              <a:t>Deep learning features</a:t>
            </a:r>
            <a:r>
              <a:rPr lang="nb-NO" dirty="0"/>
              <a:t>: spatio temporal features (CNN) and temporal features (LSTM) were automatically extracted.</a:t>
            </a:r>
          </a:p>
          <a:p>
            <a:pPr marL="628650" lvl="1" indent="-171450" algn="l" rtl="0">
              <a:spcBef>
                <a:spcPts val="0"/>
              </a:spcBef>
              <a:spcAft>
                <a:spcPts val="0"/>
              </a:spcAft>
              <a:buFont typeface="Arial" panose="020B0604020202020204" pitchFamily="34" charset="0"/>
              <a:buChar char="•"/>
            </a:pPr>
            <a:r>
              <a:rPr lang="en-US" sz="1800" b="1" i="0" dirty="0">
                <a:solidFill>
                  <a:srgbClr val="000000"/>
                </a:solidFill>
                <a:effectLst/>
                <a:latin typeface="URWPalladioL-Roma"/>
              </a:rPr>
              <a:t>Fourier Transform (FT) </a:t>
            </a:r>
            <a:r>
              <a:rPr lang="en-US" sz="1800" b="0" i="0" dirty="0">
                <a:solidFill>
                  <a:srgbClr val="000000"/>
                </a:solidFill>
                <a:effectLst/>
                <a:latin typeface="URWPalladioL-Roma"/>
              </a:rPr>
              <a:t>is used to compute frequency spectrum of</a:t>
            </a:r>
            <a:r>
              <a:rPr lang="en-US" dirty="0"/>
              <a:t> the signal. </a:t>
            </a:r>
          </a:p>
          <a:p>
            <a:pPr marL="171450" lvl="0" indent="-171450" algn="l" rtl="0">
              <a:spcBef>
                <a:spcPts val="0"/>
              </a:spcBef>
              <a:spcAft>
                <a:spcPts val="0"/>
              </a:spcAft>
              <a:buFont typeface="Arial" panose="020B0604020202020204" pitchFamily="34" charset="0"/>
              <a:buChar char="•"/>
            </a:pPr>
            <a:r>
              <a:rPr lang="en-US" dirty="0"/>
              <a:t>CNN extracts spatial features, and  pass the sequence to LSTM for temporal features </a:t>
            </a:r>
            <a:br>
              <a:rPr lang="en-US" dirty="0"/>
            </a:br>
            <a:br>
              <a:rPr lang="en-US" dirty="0"/>
            </a:b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15</a:t>
            </a:fld>
            <a:endParaRPr/>
          </a:p>
        </p:txBody>
      </p:sp>
    </p:spTree>
    <p:extLst>
      <p:ext uri="{BB962C8B-B14F-4D97-AF65-F5344CB8AC3E}">
        <p14:creationId xmlns:p14="http://schemas.microsoft.com/office/powerpoint/2010/main" val="314117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16</a:t>
            </a:fld>
            <a:endParaRPr/>
          </a:p>
        </p:txBody>
      </p:sp>
    </p:spTree>
    <p:extLst>
      <p:ext uri="{BB962C8B-B14F-4D97-AF65-F5344CB8AC3E}">
        <p14:creationId xmlns:p14="http://schemas.microsoft.com/office/powerpoint/2010/main" val="3047912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17</a:t>
            </a:fld>
            <a:endParaRPr/>
          </a:p>
        </p:txBody>
      </p:sp>
    </p:spTree>
    <p:extLst>
      <p:ext uri="{BB962C8B-B14F-4D97-AF65-F5344CB8AC3E}">
        <p14:creationId xmlns:p14="http://schemas.microsoft.com/office/powerpoint/2010/main" val="372815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nb-NO" dirty="0"/>
              <a:t>The activities are correctly classified   with  accuracy greater than 90%</a:t>
            </a:r>
          </a:p>
          <a:p>
            <a:pPr marL="171450" lvl="0" indent="-171450" algn="l" rtl="0">
              <a:spcBef>
                <a:spcPts val="0"/>
              </a:spcBef>
              <a:spcAft>
                <a:spcPts val="0"/>
              </a:spcAft>
              <a:buFont typeface="Arial" panose="020B0604020202020204" pitchFamily="34" charset="0"/>
              <a:buChar char="•"/>
            </a:pPr>
            <a:r>
              <a:rPr lang="nb-NO" dirty="0"/>
              <a:t>Overall accuracy is 96%.</a:t>
            </a:r>
          </a:p>
          <a:p>
            <a:pPr marL="171450" marR="0" indent="-171450" algn="just">
              <a:lnSpc>
                <a:spcPct val="150000"/>
              </a:lnSpc>
              <a:spcBef>
                <a:spcPts val="0"/>
              </a:spcBef>
              <a:spcAft>
                <a:spcPts val="0"/>
              </a:spcAft>
              <a:buFont typeface="Arial" panose="020B0604020202020204" pitchFamily="34" charset="0"/>
              <a:buChar char="•"/>
              <a:tabLst>
                <a:tab pos="742950" algn="l"/>
              </a:tabLst>
            </a:pPr>
            <a:r>
              <a:rPr lang="nb-NO" dirty="0"/>
              <a:t>RF  has 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most difficulty in distinguishing the ‘upstairs’ activity from the ‘Walking’ activity, in which around 1.70% of the samples are wrongly classified as ‘Walking’ activity.  </a:t>
            </a:r>
          </a:p>
          <a:p>
            <a:pPr marL="171450" marR="0" lvl="0" indent="-171450" algn="just" defTabSz="914400" rtl="0" eaLnBrk="1" fontAlgn="auto" latinLnBrk="0" hangingPunct="1">
              <a:lnSpc>
                <a:spcPct val="150000"/>
              </a:lnSpc>
              <a:spcBef>
                <a:spcPts val="0"/>
              </a:spcBef>
              <a:spcAft>
                <a:spcPts val="0"/>
              </a:spcAft>
              <a:buClr>
                <a:srgbClr val="000000"/>
              </a:buClr>
              <a:buSzPts val="1400"/>
              <a:buFont typeface="Arial" panose="020B0604020202020204" pitchFamily="34" charset="0"/>
              <a:buChar char="•"/>
              <a:tabLst>
                <a:tab pos="742950" algn="l"/>
              </a:tabLst>
              <a:defRPr/>
            </a:pPr>
            <a:r>
              <a:rPr lang="nb-NO" sz="1800" dirty="0"/>
              <a:t>CNN-LSTM  has 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most difficulty in distinguishing the ‘Walking’ activity from the ‘downstairs’  and ‘upstairs’ activity, in which around 1.70% of the samples are wrongly classified as ‘Walking’ activity.  </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50000"/>
              </a:lnSpc>
              <a:spcBef>
                <a:spcPts val="0"/>
              </a:spcBef>
              <a:spcAft>
                <a:spcPts val="0"/>
              </a:spcAft>
              <a:buFont typeface="Arial" panose="020B0604020202020204" pitchFamily="34" charset="0"/>
              <a:buChar char="•"/>
              <a:tabLst>
                <a:tab pos="742950" algn="l"/>
              </a:tabLst>
            </a:pP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18</a:t>
            </a:fld>
            <a:endParaRPr/>
          </a:p>
        </p:txBody>
      </p:sp>
    </p:spTree>
    <p:extLst>
      <p:ext uri="{BB962C8B-B14F-4D97-AF65-F5344CB8AC3E}">
        <p14:creationId xmlns:p14="http://schemas.microsoft.com/office/powerpoint/2010/main" val="807872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200" b="0" i="0" dirty="0">
                <a:solidFill>
                  <a:srgbClr val="000000"/>
                </a:solidFill>
                <a:effectLst/>
                <a:latin typeface="URWPalladioL-Roma"/>
              </a:rPr>
              <a:t>One of the issues in activity recognition, and gait  in particular, is that often datasets are unbalanced (i.e., the distribution of classes is not uniform)</a:t>
            </a:r>
            <a:r>
              <a:rPr lang="en-US" dirty="0"/>
              <a:t> </a:t>
            </a: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19</a:t>
            </a:fld>
            <a:endParaRPr/>
          </a:p>
        </p:txBody>
      </p:sp>
    </p:spTree>
    <p:extLst>
      <p:ext uri="{BB962C8B-B14F-4D97-AF65-F5344CB8AC3E}">
        <p14:creationId xmlns:p14="http://schemas.microsoft.com/office/powerpoint/2010/main" val="45387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a:t>
            </a:fld>
            <a:endParaRPr/>
          </a:p>
        </p:txBody>
      </p:sp>
    </p:spTree>
    <p:extLst>
      <p:ext uri="{BB962C8B-B14F-4D97-AF65-F5344CB8AC3E}">
        <p14:creationId xmlns:p14="http://schemas.microsoft.com/office/powerpoint/2010/main" val="3905441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In our experiment, we also examined the influence of increasing window sequence length on the performance of the action recognition model.</a:t>
            </a:r>
          </a:p>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In the previous literature, it has been shown that a </a:t>
            </a:r>
            <a:r>
              <a:rPr lang="en-US" sz="1800" b="1" i="0" dirty="0">
                <a:solidFill>
                  <a:srgbClr val="000000"/>
                </a:solidFill>
                <a:effectLst/>
                <a:latin typeface="URWPalladioL-Roma"/>
              </a:rPr>
              <a:t>window size of 2s is sufficient </a:t>
            </a:r>
            <a:r>
              <a:rPr lang="en-US" sz="1800" b="0" i="0" dirty="0">
                <a:solidFill>
                  <a:srgbClr val="000000"/>
                </a:solidFill>
                <a:effectLst/>
                <a:latin typeface="URWPalladioL-Roma"/>
              </a:rPr>
              <a:t>for recognizing the most common daily human activities, such as </a:t>
            </a:r>
            <a:r>
              <a:rPr lang="en-US" sz="1800" b="1" i="0" dirty="0">
                <a:solidFill>
                  <a:srgbClr val="000000"/>
                </a:solidFill>
                <a:effectLst/>
                <a:latin typeface="URWPalladioL-Roma"/>
              </a:rPr>
              <a:t>walking, jogging, sitting, and standing</a:t>
            </a:r>
            <a:r>
              <a:rPr lang="en-US" sz="1800" b="0" i="0" dirty="0">
                <a:solidFill>
                  <a:srgbClr val="000000"/>
                </a:solidFill>
                <a:effectLst/>
                <a:latin typeface="URWPalladioL-Roma"/>
              </a:rPr>
              <a:t>.</a:t>
            </a:r>
          </a:p>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However, we realize that a </a:t>
            </a:r>
            <a:r>
              <a:rPr lang="en-US" sz="1800" b="1" i="0" dirty="0">
                <a:solidFill>
                  <a:srgbClr val="000000"/>
                </a:solidFill>
                <a:effectLst/>
                <a:latin typeface="URWPalladioL-Roma"/>
              </a:rPr>
              <a:t>small window size may be insufficient</a:t>
            </a:r>
            <a:r>
              <a:rPr lang="en-US" sz="1800" b="0" i="0" dirty="0">
                <a:solidFill>
                  <a:srgbClr val="000000"/>
                </a:solidFill>
                <a:effectLst/>
                <a:latin typeface="URWPalladioL-Roma"/>
              </a:rPr>
              <a:t> to recognize the patterns of human activity. </a:t>
            </a:r>
          </a:p>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As we can see that accuracy is constantly increasing until 6s.  </a:t>
            </a:r>
            <a:r>
              <a:rPr lang="en-US" sz="1800" dirty="0">
                <a:effectLst/>
                <a:latin typeface="Times New Roman" panose="02020603050405020304" pitchFamily="18" charset="0"/>
                <a:ea typeface="Calibri" panose="020F0502020204030204" pitchFamily="34" charset="0"/>
              </a:rPr>
              <a:t>After the sequence length of </a:t>
            </a:r>
            <a:r>
              <a:rPr lang="en-US" sz="1800" b="1" dirty="0">
                <a:effectLst/>
                <a:latin typeface="Times New Roman" panose="02020603050405020304" pitchFamily="18" charset="0"/>
                <a:ea typeface="Calibri" panose="020F0502020204030204" pitchFamily="34" charset="0"/>
              </a:rPr>
              <a:t>6s</a:t>
            </a:r>
            <a:r>
              <a:rPr lang="en-US" sz="1800" dirty="0">
                <a:effectLst/>
                <a:latin typeface="Times New Roman" panose="02020603050405020304" pitchFamily="18" charset="0"/>
                <a:ea typeface="Calibri" panose="020F0502020204030204" pitchFamily="34" charset="0"/>
              </a:rPr>
              <a:t>, the performance becomes </a:t>
            </a:r>
            <a:r>
              <a:rPr lang="en-US" sz="1800" dirty="0">
                <a:effectLst/>
                <a:highlight>
                  <a:srgbClr val="FFFF00"/>
                </a:highlight>
                <a:latin typeface="Times New Roman" panose="02020603050405020304" pitchFamily="18" charset="0"/>
                <a:ea typeface="Calibri" panose="020F0502020204030204" pitchFamily="34" charset="0"/>
              </a:rPr>
              <a:t>stagnant and starts decreasing for 2D CNN-LSTM.</a:t>
            </a:r>
            <a:endParaRPr lang="en-US" sz="1800" b="1" i="0" dirty="0">
              <a:solidFill>
                <a:srgbClr val="000000"/>
              </a:solidFill>
              <a:effectLst/>
              <a:latin typeface="URWPalladioL-Roma"/>
            </a:endParaRPr>
          </a:p>
          <a:p>
            <a:pPr marL="171450" lvl="0" indent="-171450" algn="l" rtl="0">
              <a:spcBef>
                <a:spcPts val="0"/>
              </a:spcBef>
              <a:spcAft>
                <a:spcPts val="0"/>
              </a:spcAft>
              <a:buFont typeface="Arial" panose="020B0604020202020204" pitchFamily="34" charset="0"/>
              <a:buChar char="•"/>
            </a:pPr>
            <a:r>
              <a:rPr lang="en-US" sz="1800" b="1" i="0" dirty="0">
                <a:solidFill>
                  <a:srgbClr val="000000"/>
                </a:solidFill>
                <a:effectLst/>
                <a:latin typeface="URWPalladioL-Roma"/>
              </a:rPr>
              <a:t>Generally, </a:t>
            </a:r>
            <a:r>
              <a:rPr lang="en-US" sz="1800" b="0" i="0" dirty="0">
                <a:solidFill>
                  <a:srgbClr val="000000"/>
                </a:solidFill>
                <a:effectLst/>
                <a:latin typeface="URWPalladioL-Roma"/>
              </a:rPr>
              <a:t>we </a:t>
            </a:r>
            <a:r>
              <a:rPr lang="en-US" sz="1800" b="1" i="0" dirty="0">
                <a:solidFill>
                  <a:srgbClr val="000000"/>
                </a:solidFill>
                <a:effectLst/>
                <a:latin typeface="URWPalladioL-Roma"/>
              </a:rPr>
              <a:t>realize enhanced recognition performance </a:t>
            </a:r>
            <a:r>
              <a:rPr lang="en-US" sz="1800" b="0" i="0" dirty="0">
                <a:solidFill>
                  <a:srgbClr val="000000"/>
                </a:solidFill>
                <a:effectLst/>
                <a:latin typeface="URWPalladioL-Roma"/>
              </a:rPr>
              <a:t>is likely achieved as the </a:t>
            </a:r>
            <a:r>
              <a:rPr lang="en-US" sz="1800" b="1" i="0" dirty="0">
                <a:solidFill>
                  <a:srgbClr val="000000"/>
                </a:solidFill>
                <a:effectLst/>
                <a:latin typeface="URWPalladioL-Roma"/>
              </a:rPr>
              <a:t>size of the window increases</a:t>
            </a:r>
            <a:r>
              <a:rPr lang="en-US" sz="2800" b="1" dirty="0"/>
              <a:t> </a:t>
            </a:r>
            <a:br>
              <a:rPr lang="en-US" sz="2800" dirty="0"/>
            </a:br>
            <a:br>
              <a:rPr lang="en-US" dirty="0"/>
            </a:b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20</a:t>
            </a:fld>
            <a:endParaRPr/>
          </a:p>
        </p:txBody>
      </p:sp>
    </p:spTree>
    <p:extLst>
      <p:ext uri="{BB962C8B-B14F-4D97-AF65-F5344CB8AC3E}">
        <p14:creationId xmlns:p14="http://schemas.microsoft.com/office/powerpoint/2010/main" val="1775544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21</a:t>
            </a:fld>
            <a:endParaRPr/>
          </a:p>
        </p:txBody>
      </p:sp>
    </p:spTree>
    <p:extLst>
      <p:ext uri="{BB962C8B-B14F-4D97-AF65-F5344CB8AC3E}">
        <p14:creationId xmlns:p14="http://schemas.microsoft.com/office/powerpoint/2010/main" val="3563364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b="1" dirty="0"/>
              <a:t>The problem:</a:t>
            </a:r>
          </a:p>
          <a:p>
            <a:pPr marL="628650" lvl="1" indent="-171450" algn="l" rtl="0">
              <a:spcBef>
                <a:spcPts val="0"/>
              </a:spcBef>
              <a:spcAft>
                <a:spcPts val="0"/>
              </a:spcAft>
              <a:buFont typeface="Arial" panose="020B0604020202020204" pitchFamily="34" charset="0"/>
              <a:buChar char="•"/>
            </a:pPr>
            <a:r>
              <a:rPr lang="en-US" dirty="0"/>
              <a:t>Because the project involves collaboration between </a:t>
            </a:r>
            <a:r>
              <a:rPr lang="en-US" b="1" dirty="0"/>
              <a:t>multidisciplinary teams </a:t>
            </a:r>
            <a:r>
              <a:rPr lang="en-US" dirty="0"/>
              <a:t>(data scientists, AI engineers, software and apps developers, and  other staff)</a:t>
            </a:r>
          </a:p>
          <a:p>
            <a:pPr marL="628650" lvl="1" indent="-171450" algn="l" rtl="0">
              <a:spcBef>
                <a:spcPts val="0"/>
              </a:spcBef>
              <a:spcAft>
                <a:spcPts val="0"/>
              </a:spcAft>
              <a:buFont typeface="Arial" panose="020B0604020202020204" pitchFamily="34" charset="0"/>
              <a:buChar char="•"/>
            </a:pPr>
            <a:r>
              <a:rPr lang="en-US" dirty="0"/>
              <a:t>Along with the use of different platforms, datasets, and programming languages (python, Java, etc, ) </a:t>
            </a:r>
          </a:p>
          <a:p>
            <a:pPr marL="628650" lvl="1" indent="-171450" algn="l" rtl="0">
              <a:spcBef>
                <a:spcPts val="0"/>
              </a:spcBef>
              <a:spcAft>
                <a:spcPts val="0"/>
              </a:spcAft>
              <a:buFont typeface="Arial" panose="020B0604020202020204" pitchFamily="34" charset="0"/>
              <a:buChar char="•"/>
            </a:pPr>
            <a:r>
              <a:rPr lang="en-US" dirty="0"/>
              <a:t>All these must be integrated and tested using a </a:t>
            </a:r>
            <a:r>
              <a:rPr lang="en-US" b="1" dirty="0"/>
              <a:t>Git-based</a:t>
            </a:r>
            <a:r>
              <a:rPr lang="en-US" dirty="0"/>
              <a:t> </a:t>
            </a:r>
            <a:r>
              <a:rPr lang="en-US" b="1" dirty="0"/>
              <a:t>CI/CD pipeline </a:t>
            </a:r>
            <a:r>
              <a:rPr lang="en-US" b="0" dirty="0"/>
              <a:t>to make it to production</a:t>
            </a:r>
            <a:r>
              <a:rPr lang="en-US" sz="1200" b="0" i="0" u="none" strike="noStrike" cap="none" dirty="0">
                <a:solidFill>
                  <a:schemeClr val="dk1"/>
                </a:solidFill>
                <a:latin typeface="Calibri"/>
                <a:cs typeface="Calibri"/>
                <a:sym typeface="Calibri"/>
              </a:rPr>
              <a:t>/deployment.</a:t>
            </a:r>
          </a:p>
          <a:p>
            <a:pPr marL="628650" lvl="1" indent="-171450" algn="l" rtl="0">
              <a:spcBef>
                <a:spcPts val="0"/>
              </a:spcBef>
              <a:spcAft>
                <a:spcPts val="0"/>
              </a:spcAft>
              <a:buFont typeface="Arial" panose="020B0604020202020204" pitchFamily="34" charset="0"/>
              <a:buChar char="•"/>
            </a:pPr>
            <a:r>
              <a:rPr lang="en-US" dirty="0"/>
              <a:t>A framework that leverages </a:t>
            </a:r>
            <a:r>
              <a:rPr lang="en-US" b="1" dirty="0"/>
              <a:t>cloud-native paradigms</a:t>
            </a:r>
            <a:r>
              <a:rPr lang="en-US" dirty="0"/>
              <a:t>, </a:t>
            </a:r>
            <a:r>
              <a:rPr lang="en-US" b="1" dirty="0"/>
              <a:t>Git, and Kubernetes </a:t>
            </a:r>
            <a:r>
              <a:rPr lang="en-US" dirty="0"/>
              <a:t>to automate the process of ML/AI-based application deployment.</a:t>
            </a:r>
            <a:endParaRPr lang="en-US" sz="1200" b="0" i="0" u="none" strike="noStrike" cap="none" dirty="0">
              <a:solidFill>
                <a:schemeClr val="dk1"/>
              </a:solidFill>
              <a:latin typeface="Calibri"/>
              <a:cs typeface="Calibri"/>
              <a:sym typeface="Calibri"/>
            </a:endParaRP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Avoids the issue that </a:t>
            </a:r>
            <a:r>
              <a:rPr lang="en-US" b="1" dirty="0"/>
              <a:t>most </a:t>
            </a:r>
            <a:r>
              <a:rPr lang="en-US" dirty="0"/>
              <a:t>AI projects never make it to production.</a:t>
            </a:r>
          </a:p>
          <a:p>
            <a:pPr marL="171450" lvl="0" indent="-171450" algn="l" rtl="0">
              <a:spcBef>
                <a:spcPts val="0"/>
              </a:spcBef>
              <a:spcAft>
                <a:spcPts val="0"/>
              </a:spcAft>
              <a:buFont typeface="Arial" panose="020B0604020202020204" pitchFamily="34" charset="0"/>
              <a:buChar char="•"/>
            </a:pPr>
            <a:r>
              <a:rPr lang="en-US" dirty="0"/>
              <a:t>A </a:t>
            </a:r>
            <a:r>
              <a:rPr lang="en-US" b="1" dirty="0"/>
              <a:t>continuous integration and continuous deployment </a:t>
            </a:r>
            <a:r>
              <a:rPr lang="en-US" dirty="0"/>
              <a:t>(</a:t>
            </a:r>
            <a:r>
              <a:rPr lang="en-US" dirty="0">
                <a:hlinkClick r:id="rId3" tooltip="What is CI/CD?"/>
              </a:rPr>
              <a:t>CI/CD</a:t>
            </a:r>
            <a:r>
              <a:rPr lang="en-US" dirty="0"/>
              <a:t>) pipeline is a </a:t>
            </a:r>
            <a:r>
              <a:rPr lang="en-US" b="1" dirty="0"/>
              <a:t>series of steps that facilitates </a:t>
            </a:r>
            <a:r>
              <a:rPr lang="en-US" dirty="0"/>
              <a:t>the software delivery process from source to production. </a:t>
            </a:r>
          </a:p>
          <a:p>
            <a:pPr marL="171450" lvl="0" indent="-171450" algn="l" rtl="0">
              <a:spcBef>
                <a:spcPts val="0"/>
              </a:spcBef>
              <a:spcAft>
                <a:spcPts val="0"/>
              </a:spcAft>
              <a:buFont typeface="Arial" panose="020B0604020202020204" pitchFamily="34" charset="0"/>
              <a:buChar char="•"/>
            </a:pPr>
            <a:r>
              <a:rPr lang="nb-NO" b="1" dirty="0" err="1"/>
              <a:t>Jenkins</a:t>
            </a:r>
            <a:r>
              <a:rPr lang="nb-NO" dirty="0"/>
              <a:t> - a </a:t>
            </a:r>
            <a:r>
              <a:rPr lang="nb-NO" dirty="0" err="1"/>
              <a:t>continuous</a:t>
            </a:r>
            <a:r>
              <a:rPr lang="nb-NO" dirty="0"/>
              <a:t> </a:t>
            </a:r>
            <a:r>
              <a:rPr lang="nb-NO" dirty="0" err="1"/>
              <a:t>integration</a:t>
            </a:r>
            <a:r>
              <a:rPr lang="nb-NO" dirty="0"/>
              <a:t> (CI) </a:t>
            </a:r>
            <a:r>
              <a:rPr lang="nb-NO" dirty="0" err="1"/>
              <a:t>platform</a:t>
            </a:r>
            <a:r>
              <a:rPr lang="nb-NO" dirty="0"/>
              <a:t>.</a:t>
            </a:r>
          </a:p>
          <a:p>
            <a:pPr marL="171450" lvl="0" indent="-171450" algn="l" rtl="0">
              <a:spcBef>
                <a:spcPts val="0"/>
              </a:spcBef>
              <a:spcAft>
                <a:spcPts val="0"/>
              </a:spcAft>
              <a:buFont typeface="Arial" panose="020B0604020202020204" pitchFamily="34" charset="0"/>
              <a:buChar char="•"/>
            </a:pPr>
            <a:r>
              <a:rPr lang="nb-NO" b="1" dirty="0"/>
              <a:t>Nexus</a:t>
            </a:r>
            <a:r>
              <a:rPr lang="nb-NO" dirty="0"/>
              <a:t> - a </a:t>
            </a:r>
            <a:r>
              <a:rPr lang="nb-NO" dirty="0" err="1"/>
              <a:t>repository</a:t>
            </a:r>
            <a:r>
              <a:rPr lang="nb-NO" dirty="0"/>
              <a:t> manager.</a:t>
            </a:r>
          </a:p>
          <a:p>
            <a:pPr marL="171450" lvl="0" indent="-171450" algn="l" rtl="0">
              <a:spcBef>
                <a:spcPts val="0"/>
              </a:spcBef>
              <a:spcAft>
                <a:spcPts val="0"/>
              </a:spcAft>
              <a:buFont typeface="Arial" panose="020B0604020202020204" pitchFamily="34" charset="0"/>
              <a:buChar char="•"/>
            </a:pPr>
            <a:endParaRPr lang="en-US"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22</a:t>
            </a:fld>
            <a:endParaRPr/>
          </a:p>
        </p:txBody>
      </p:sp>
    </p:spTree>
    <p:extLst>
      <p:ext uri="{BB962C8B-B14F-4D97-AF65-F5344CB8AC3E}">
        <p14:creationId xmlns:p14="http://schemas.microsoft.com/office/powerpoint/2010/main" val="75337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200" b="0" dirty="0">
                <a:solidFill>
                  <a:srgbClr val="0672A8"/>
                </a:solidFill>
                <a:latin typeface="Times New Roman" panose="02020603050405020304" pitchFamily="18" charset="0"/>
                <a:ea typeface="Lato"/>
                <a:cs typeface="Times New Roman" panose="02020603050405020304" pitchFamily="18" charset="0"/>
              </a:rPr>
              <a:t>Our </a:t>
            </a:r>
            <a:r>
              <a:rPr lang="en-US" sz="1200" b="1" dirty="0">
                <a:solidFill>
                  <a:srgbClr val="0672A8"/>
                </a:solidFill>
                <a:latin typeface="Times New Roman" panose="02020603050405020304" pitchFamily="18" charset="0"/>
                <a:ea typeface="Lato"/>
                <a:cs typeface="Times New Roman" panose="02020603050405020304" pitchFamily="18" charset="0"/>
              </a:rPr>
              <a:t>pretrained model </a:t>
            </a:r>
            <a:r>
              <a:rPr lang="en-US" sz="1200" b="0" dirty="0">
                <a:solidFill>
                  <a:srgbClr val="0672A8"/>
                </a:solidFill>
                <a:latin typeface="Times New Roman" panose="02020603050405020304" pitchFamily="18" charset="0"/>
                <a:ea typeface="Lato"/>
                <a:cs typeface="Times New Roman" panose="02020603050405020304" pitchFamily="18" charset="0"/>
              </a:rPr>
              <a:t>is deployed as  REST  API using the Flask server ( a framework for web development in python). </a:t>
            </a:r>
          </a:p>
          <a:p>
            <a:pPr marL="171450" lvl="0" indent="-171450" algn="l" rtl="0">
              <a:spcBef>
                <a:spcPts val="0"/>
              </a:spcBef>
              <a:spcAft>
                <a:spcPts val="0"/>
              </a:spcAft>
              <a:buFont typeface="Arial" panose="020B0604020202020204" pitchFamily="34" charset="0"/>
              <a:buChar char="•"/>
            </a:pPr>
            <a:r>
              <a:rPr lang="en-US" sz="1200" b="0" dirty="0">
                <a:solidFill>
                  <a:srgbClr val="0672A8"/>
                </a:solidFill>
                <a:latin typeface="Times New Roman" panose="02020603050405020304" pitchFamily="18" charset="0"/>
                <a:ea typeface="Lato"/>
                <a:cs typeface="Times New Roman" panose="02020603050405020304" pitchFamily="18" charset="0"/>
              </a:rPr>
              <a:t>Then, the </a:t>
            </a:r>
            <a:r>
              <a:rPr lang="en-US" sz="1200" b="1" dirty="0">
                <a:solidFill>
                  <a:srgbClr val="0672A8"/>
                </a:solidFill>
                <a:latin typeface="Times New Roman" panose="02020603050405020304" pitchFamily="18" charset="0"/>
                <a:ea typeface="Lato"/>
                <a:cs typeface="Times New Roman" panose="02020603050405020304" pitchFamily="18" charset="0"/>
              </a:rPr>
              <a:t>whole module is contained in a docker image </a:t>
            </a:r>
            <a:r>
              <a:rPr lang="en-US" sz="1200" b="0" dirty="0">
                <a:solidFill>
                  <a:srgbClr val="0672A8"/>
                </a:solidFill>
                <a:latin typeface="Times New Roman" panose="02020603050405020304" pitchFamily="18" charset="0"/>
                <a:ea typeface="Lato"/>
                <a:cs typeface="Times New Roman" panose="02020603050405020304" pitchFamily="18" charset="0"/>
              </a:rPr>
              <a:t>and tested using the </a:t>
            </a:r>
            <a:r>
              <a:rPr lang="en-US" sz="1200" b="1" dirty="0">
                <a:solidFill>
                  <a:srgbClr val="0672A8"/>
                </a:solidFill>
                <a:latin typeface="Times New Roman" panose="02020603050405020304" pitchFamily="18" charset="0"/>
                <a:ea typeface="Lato"/>
                <a:cs typeface="Times New Roman" panose="02020603050405020304" pitchFamily="18" charset="0"/>
              </a:rPr>
              <a:t>Swagger user interface</a:t>
            </a:r>
            <a:r>
              <a:rPr lang="en-US" sz="1200" b="0" dirty="0">
                <a:solidFill>
                  <a:srgbClr val="0672A8"/>
                </a:solidFill>
                <a:latin typeface="Times New Roman" panose="02020603050405020304" pitchFamily="18" charset="0"/>
                <a:ea typeface="Lato"/>
                <a:cs typeface="Times New Roman" panose="02020603050405020304" pitchFamily="18" charset="0"/>
              </a:rPr>
              <a:t>. </a:t>
            </a:r>
          </a:p>
          <a:p>
            <a:pPr marL="171450" lvl="0" indent="-171450" algn="l" rtl="0">
              <a:spcBef>
                <a:spcPts val="0"/>
              </a:spcBef>
              <a:spcAft>
                <a:spcPts val="0"/>
              </a:spcAft>
              <a:buFont typeface="Arial" panose="020B0604020202020204" pitchFamily="34" charset="0"/>
              <a:buChar char="•"/>
            </a:pPr>
            <a:r>
              <a:rPr lang="en-US" sz="1200" b="0" dirty="0">
                <a:solidFill>
                  <a:srgbClr val="0672A8"/>
                </a:solidFill>
                <a:latin typeface="Times New Roman" panose="02020603050405020304" pitchFamily="18" charset="0"/>
                <a:ea typeface="Lato"/>
                <a:cs typeface="Times New Roman" panose="02020603050405020304" pitchFamily="18" charset="0"/>
              </a:rPr>
              <a:t>This docker image is pushed into the docker registry of the project to be used by other components in the project. </a:t>
            </a: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23</a:t>
            </a:fld>
            <a:endParaRPr/>
          </a:p>
        </p:txBody>
      </p:sp>
    </p:spTree>
    <p:extLst>
      <p:ext uri="{BB962C8B-B14F-4D97-AF65-F5344CB8AC3E}">
        <p14:creationId xmlns:p14="http://schemas.microsoft.com/office/powerpoint/2010/main" val="2629812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800" b="0" i="0" dirty="0">
                <a:solidFill>
                  <a:srgbClr val="000000"/>
                </a:solidFill>
                <a:effectLst/>
                <a:latin typeface="URWPalladioL-Roma"/>
              </a:rPr>
              <a:t>Wearable sensor placement </a:t>
            </a:r>
            <a:r>
              <a:rPr lang="en-US" sz="1800" b="1" i="0" dirty="0">
                <a:solidFill>
                  <a:srgbClr val="000000"/>
                </a:solidFill>
                <a:effectLst/>
                <a:latin typeface="URWPalladioL-Roma"/>
              </a:rPr>
              <a:t>has a direct effect </a:t>
            </a:r>
            <a:r>
              <a:rPr lang="en-US" sz="1800" b="0" i="0" dirty="0">
                <a:solidFill>
                  <a:srgbClr val="000000"/>
                </a:solidFill>
                <a:effectLst/>
                <a:latin typeface="URWPalladioL-Roma"/>
              </a:rPr>
              <a:t>on the measurement of bodily motions, but the </a:t>
            </a:r>
            <a:r>
              <a:rPr lang="en-US" sz="1800" b="1" i="0" dirty="0">
                <a:solidFill>
                  <a:srgbClr val="000000"/>
                </a:solidFill>
                <a:effectLst/>
                <a:latin typeface="URWPalladioL-Roma"/>
              </a:rPr>
              <a:t>ideal sensor location </a:t>
            </a:r>
            <a:r>
              <a:rPr lang="en-US" sz="1800" b="0" i="0" dirty="0">
                <a:solidFill>
                  <a:srgbClr val="000000"/>
                </a:solidFill>
                <a:effectLst/>
                <a:latin typeface="URWPalladioL-Roma"/>
              </a:rPr>
              <a:t>for particular applications is still a subject of much </a:t>
            </a:r>
            <a:r>
              <a:rPr lang="en-US" sz="1800" b="1" i="0" dirty="0">
                <a:solidFill>
                  <a:srgbClr val="000000"/>
                </a:solidFill>
                <a:effectLst/>
                <a:latin typeface="URWPalladioL-Roma"/>
              </a:rPr>
              <a:t>debate</a:t>
            </a:r>
            <a:r>
              <a:rPr lang="en-US" sz="1800" b="0" i="0" dirty="0">
                <a:solidFill>
                  <a:srgbClr val="000000"/>
                </a:solidFill>
                <a:effectLst/>
                <a:latin typeface="URWPalladioL-Roma"/>
              </a:rPr>
              <a:t>.</a:t>
            </a:r>
            <a:br>
              <a:rPr lang="en-US" dirty="0"/>
            </a:b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24</a:t>
            </a:fld>
            <a:endParaRPr/>
          </a:p>
        </p:txBody>
      </p:sp>
    </p:spTree>
    <p:extLst>
      <p:ext uri="{BB962C8B-B14F-4D97-AF65-F5344CB8AC3E}">
        <p14:creationId xmlns:p14="http://schemas.microsoft.com/office/powerpoint/2010/main" val="152405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25</a:t>
            </a:fld>
            <a:endParaRPr/>
          </a:p>
        </p:txBody>
      </p:sp>
    </p:spTree>
    <p:extLst>
      <p:ext uri="{BB962C8B-B14F-4D97-AF65-F5344CB8AC3E}">
        <p14:creationId xmlns:p14="http://schemas.microsoft.com/office/powerpoint/2010/main" val="375485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accent3">
                    <a:lumMod val="75000"/>
                  </a:schemeClr>
                </a:solidFill>
                <a:latin typeface="Times New Roman" panose="02020603050405020304" pitchFamily="18" charset="0"/>
                <a:cs typeface="Times New Roman" panose="02020603050405020304" pitchFamily="18" charset="0"/>
              </a:rPr>
              <a:t>It is a collaborative project from different countries in Europe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accent3">
                    <a:lumMod val="75000"/>
                  </a:schemeClr>
                </a:solidFill>
                <a:latin typeface="Times New Roman" panose="02020603050405020304" pitchFamily="18" charset="0"/>
                <a:cs typeface="Times New Roman" panose="02020603050405020304" pitchFamily="18" charset="0"/>
              </a:rPr>
              <a:t>The consortium is well-balanced in terms of involvement from </a:t>
            </a:r>
            <a:r>
              <a:rPr lang="en-US" sz="1200" b="1" dirty="0">
                <a:solidFill>
                  <a:schemeClr val="accent3">
                    <a:lumMod val="75000"/>
                  </a:schemeClr>
                </a:solidFill>
                <a:latin typeface="Times New Roman" panose="02020603050405020304" pitchFamily="18" charset="0"/>
                <a:cs typeface="Times New Roman" panose="02020603050405020304" pitchFamily="18" charset="0"/>
              </a:rPr>
              <a:t>the ICT industry</a:t>
            </a:r>
            <a:r>
              <a:rPr lang="en-US" sz="1200" dirty="0">
                <a:solidFill>
                  <a:schemeClr val="accent3">
                    <a:lumMod val="75000"/>
                  </a:schemeClr>
                </a:solidFill>
                <a:latin typeface="Times New Roman" panose="02020603050405020304" pitchFamily="18" charset="0"/>
                <a:cs typeface="Times New Roman" panose="02020603050405020304" pitchFamily="18" charset="0"/>
              </a:rPr>
              <a:t>, </a:t>
            </a:r>
            <a:r>
              <a:rPr lang="en-US" sz="1200" b="1" dirty="0">
                <a:solidFill>
                  <a:schemeClr val="accent3">
                    <a:lumMod val="75000"/>
                  </a:schemeClr>
                </a:solidFill>
                <a:latin typeface="Times New Roman" panose="02020603050405020304" pitchFamily="18" charset="0"/>
                <a:cs typeface="Times New Roman" panose="02020603050405020304" pitchFamily="18" charset="0"/>
              </a:rPr>
              <a:t>academia</a:t>
            </a:r>
            <a:r>
              <a:rPr lang="en-US" sz="1200" dirty="0">
                <a:solidFill>
                  <a:schemeClr val="accent3">
                    <a:lumMod val="75000"/>
                  </a:schemeClr>
                </a:solidFill>
                <a:latin typeface="Times New Roman" panose="02020603050405020304" pitchFamily="18" charset="0"/>
                <a:cs typeface="Times New Roman" panose="02020603050405020304" pitchFamily="18" charset="0"/>
              </a:rPr>
              <a:t>, and </a:t>
            </a:r>
            <a:r>
              <a:rPr lang="en-US" sz="1200" b="1" dirty="0">
                <a:solidFill>
                  <a:schemeClr val="accent3">
                    <a:lumMod val="75000"/>
                  </a:schemeClr>
                </a:solidFill>
                <a:latin typeface="Times New Roman" panose="02020603050405020304" pitchFamily="18" charset="0"/>
                <a:cs typeface="Times New Roman" panose="02020603050405020304" pitchFamily="18" charset="0"/>
              </a:rPr>
              <a:t>research</a:t>
            </a:r>
            <a:r>
              <a:rPr lang="en-US" sz="1200" dirty="0">
                <a:solidFill>
                  <a:schemeClr val="accent3">
                    <a:lumMod val="75000"/>
                  </a:schemeClr>
                </a:solidFill>
                <a:latin typeface="Times New Roman" panose="02020603050405020304" pitchFamily="18" charset="0"/>
                <a:cs typeface="Times New Roman" panose="02020603050405020304" pitchFamily="18" charset="0"/>
              </a:rPr>
              <a:t> as well as public and non-profit organizations.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solidFill>
                <a:schemeClr val="accent3">
                  <a:lumMod val="75000"/>
                </a:schemeClr>
              </a:solidFill>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3</a:t>
            </a:fld>
            <a:endParaRPr/>
          </a:p>
        </p:txBody>
      </p:sp>
    </p:spTree>
    <p:extLst>
      <p:ext uri="{BB962C8B-B14F-4D97-AF65-F5344CB8AC3E}">
        <p14:creationId xmlns:p14="http://schemas.microsoft.com/office/powerpoint/2010/main" val="50066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571500" lvl="1" indent="-342900">
              <a:spcBef>
                <a:spcPts val="0"/>
              </a:spcBef>
              <a:spcAft>
                <a:spcPts val="8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Better care for patients with brain disorders</a:t>
            </a:r>
          </a:p>
          <a:p>
            <a:pPr marL="971550" lvl="2" indent="-285750">
              <a:spcBef>
                <a:spcPts val="0"/>
              </a:spcBef>
              <a:spcAft>
                <a:spcPts val="800"/>
              </a:spcAft>
              <a:buFont typeface="Arial" panose="020B0604020202020204" pitchFamily="34" charset="0"/>
              <a:buChar char="•"/>
            </a:pPr>
            <a:r>
              <a:rPr lang="en-US" sz="1800" b="0" dirty="0">
                <a:solidFill>
                  <a:srgbClr val="0070C0"/>
                </a:solidFill>
                <a:latin typeface="Times New Roman" panose="02020603050405020304" pitchFamily="18" charset="0"/>
                <a:cs typeface="Times New Roman" panose="02020603050405020304" pitchFamily="18" charset="0"/>
              </a:rPr>
              <a:t>Using Artificial Intelligence (</a:t>
            </a:r>
            <a:r>
              <a:rPr lang="en-US" sz="1800" b="1" dirty="0">
                <a:solidFill>
                  <a:srgbClr val="0070C0"/>
                </a:solidFill>
                <a:latin typeface="Times New Roman" panose="02020603050405020304" pitchFamily="18" charset="0"/>
                <a:cs typeface="Times New Roman" panose="02020603050405020304" pitchFamily="18" charset="0"/>
              </a:rPr>
              <a:t>AI</a:t>
            </a:r>
            <a:r>
              <a:rPr lang="en-US" sz="1800" b="0" dirty="0">
                <a:solidFill>
                  <a:srgbClr val="0070C0"/>
                </a:solidFill>
                <a:latin typeface="Times New Roman" panose="02020603050405020304" pitchFamily="18" charset="0"/>
                <a:cs typeface="Times New Roman" panose="02020603050405020304" pitchFamily="18" charset="0"/>
              </a:rPr>
              <a:t>) healthcare support systems, the project aims to provide </a:t>
            </a:r>
            <a:r>
              <a:rPr lang="en-US" sz="1800" b="1" dirty="0">
                <a:solidFill>
                  <a:srgbClr val="0070C0"/>
                </a:solidFill>
                <a:latin typeface="Times New Roman" panose="02020603050405020304" pitchFamily="18" charset="0"/>
                <a:cs typeface="Times New Roman" panose="02020603050405020304" pitchFamily="18" charset="0"/>
              </a:rPr>
              <a:t>personalized rehabilitation treatment assessments for patients with Parkinson’s</a:t>
            </a:r>
            <a:r>
              <a:rPr lang="en-US" sz="1800" b="0" dirty="0">
                <a:solidFill>
                  <a:srgbClr val="0070C0"/>
                </a:solidFill>
                <a:latin typeface="Times New Roman" panose="02020603050405020304" pitchFamily="18" charset="0"/>
                <a:cs typeface="Times New Roman" panose="02020603050405020304" pitchFamily="18" charset="0"/>
              </a:rPr>
              <a:t>, </a:t>
            </a:r>
            <a:r>
              <a:rPr lang="en-US" sz="1800" b="1" dirty="0">
                <a:solidFill>
                  <a:srgbClr val="0070C0"/>
                </a:solidFill>
                <a:latin typeface="Times New Roman" panose="02020603050405020304" pitchFamily="18" charset="0"/>
                <a:cs typeface="Times New Roman" panose="02020603050405020304" pitchFamily="18" charset="0"/>
              </a:rPr>
              <a:t>Multiple Sclerosis, and Stroke, </a:t>
            </a:r>
            <a:r>
              <a:rPr lang="en-US" sz="1800" b="0" dirty="0">
                <a:solidFill>
                  <a:srgbClr val="0070C0"/>
                </a:solidFill>
                <a:latin typeface="Times New Roman" panose="02020603050405020304" pitchFamily="18" charset="0"/>
                <a:cs typeface="Times New Roman" panose="02020603050405020304" pitchFamily="18" charset="0"/>
              </a:rPr>
              <a:t>to prevent high-risk situations </a:t>
            </a:r>
            <a:r>
              <a:rPr lang="en-US" sz="1800" b="1" dirty="0">
                <a:solidFill>
                  <a:srgbClr val="0070C0"/>
                </a:solidFill>
                <a:latin typeface="Times New Roman" panose="02020603050405020304" pitchFamily="18" charset="0"/>
                <a:cs typeface="Times New Roman" panose="02020603050405020304" pitchFamily="18" charset="0"/>
              </a:rPr>
              <a:t>at an early stage. </a:t>
            </a:r>
            <a:endPar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lvl="1" indent="-285750">
              <a:spcBef>
                <a:spcPts val="0"/>
              </a:spcBef>
              <a:spcAft>
                <a:spcPts val="800"/>
              </a:spcAft>
              <a:buFont typeface="Arial" panose="020B0604020202020204" pitchFamily="34" charset="0"/>
              <a:buChar char="•"/>
            </a:pPr>
            <a:r>
              <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AI methods and Big Data Management as predictive tools</a:t>
            </a:r>
          </a:p>
          <a:p>
            <a:pPr marL="971550" lvl="2" indent="-285750">
              <a:spcBef>
                <a:spcPts val="0"/>
              </a:spcBef>
              <a:spcAft>
                <a:spcPts val="800"/>
              </a:spcAft>
              <a:buFont typeface="Arial" panose="020B0604020202020204" pitchFamily="34" charset="0"/>
              <a:buChar char="•"/>
            </a:pPr>
            <a:r>
              <a:rPr lang="en-US" sz="3200" dirty="0"/>
              <a:t>The use </a:t>
            </a:r>
            <a:r>
              <a:rPr lang="en-US" sz="3200" b="1" dirty="0"/>
              <a:t>of AI methods </a:t>
            </a:r>
            <a:r>
              <a:rPr lang="en-US" sz="3200" dirty="0"/>
              <a:t>(Big Data Analytics, Machine, and Deep Learning) as </a:t>
            </a:r>
            <a:r>
              <a:rPr lang="en-US" sz="3200" b="1" dirty="0"/>
              <a:t>predictive tools is particularly relevant for brain diseases </a:t>
            </a:r>
            <a:r>
              <a:rPr lang="en-US" sz="3200" b="0" dirty="0"/>
              <a:t>as</a:t>
            </a:r>
            <a:r>
              <a:rPr lang="en-US" sz="3200" dirty="0"/>
              <a:t> the outcomes are essentially irreversible. </a:t>
            </a:r>
            <a:r>
              <a:rPr lang="en-US" sz="3200" b="1" dirty="0"/>
              <a:t>In this light</a:t>
            </a:r>
            <a:r>
              <a:rPr lang="en-US" sz="3200" dirty="0"/>
              <a:t>, better tools for assisting the </a:t>
            </a:r>
            <a:r>
              <a:rPr lang="en-US" sz="3200" b="1" dirty="0"/>
              <a:t>detection of early signs of brain disease</a:t>
            </a:r>
            <a:r>
              <a:rPr lang="en-US" sz="3200" dirty="0"/>
              <a:t> are needed.</a:t>
            </a:r>
          </a:p>
          <a:p>
            <a:pPr marL="971550" lvl="2" indent="-285750">
              <a:spcBef>
                <a:spcPts val="0"/>
              </a:spcBef>
              <a:spcAft>
                <a:spcPts val="8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Direct costs of brain disorders make up for 60% of the total costs, </a:t>
            </a:r>
            <a:r>
              <a:rPr lang="en-US" dirty="0">
                <a:latin typeface="Times New Roman" panose="02020603050405020304" pitchFamily="18" charset="0"/>
                <a:cs typeface="Times New Roman" panose="02020603050405020304" pitchFamily="18" charset="0"/>
              </a:rPr>
              <a:t>surpassing other diseases, such </a:t>
            </a:r>
            <a:r>
              <a:rPr lang="en-US" b="1" dirty="0">
                <a:latin typeface="Times New Roman" panose="02020603050405020304" pitchFamily="18" charset="0"/>
                <a:cs typeface="Times New Roman" panose="02020603050405020304" pitchFamily="18" charset="0"/>
              </a:rPr>
              <a:t>as cardiovascular diseases, brain diseases, and diabetes together</a:t>
            </a:r>
            <a:r>
              <a:rPr lang="en-US" dirty="0">
                <a:latin typeface="Times New Roman" panose="02020603050405020304" pitchFamily="18" charset="0"/>
                <a:cs typeface="Times New Roman" panose="02020603050405020304" pitchFamily="18" charset="0"/>
              </a:rPr>
              <a:t>.</a:t>
            </a:r>
          </a:p>
          <a:p>
            <a:pPr marL="571500" lvl="1" indent="-342900">
              <a:spcBef>
                <a:spcPts val="0"/>
              </a:spcBef>
              <a:spcAft>
                <a:spcPts val="8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Impact on health systems, economies, and societies</a:t>
            </a:r>
          </a:p>
          <a:p>
            <a:pPr marL="1028700" lvl="2" indent="-342900">
              <a:spcBef>
                <a:spcPts val="0"/>
              </a:spcBef>
              <a:spcAft>
                <a:spcPts val="800"/>
              </a:spcAft>
              <a:buFont typeface="Arial" panose="020B0604020202020204" pitchFamily="34" charset="0"/>
              <a:buChar char="•"/>
            </a:pPr>
            <a:r>
              <a:rPr lang="en-US" sz="3200" b="1" dirty="0"/>
              <a:t>Digital Transformation is a challenging necessity </a:t>
            </a:r>
            <a:r>
              <a:rPr lang="en-US" sz="3200" dirty="0"/>
              <a:t>due to the global problem of </a:t>
            </a:r>
            <a:r>
              <a:rPr lang="en-US" sz="3200" b="1" dirty="0"/>
              <a:t>healthcare workforce shortage</a:t>
            </a:r>
            <a:r>
              <a:rPr lang="en-US" sz="3200" dirty="0"/>
              <a:t> that is believed to reach a </a:t>
            </a:r>
            <a:r>
              <a:rPr lang="en-US" sz="3200" b="1" dirty="0"/>
              <a:t>deficit of about 4.1 million skilled healthcare professionals </a:t>
            </a:r>
            <a:r>
              <a:rPr lang="en-US" sz="3200" dirty="0"/>
              <a:t>(</a:t>
            </a:r>
            <a:r>
              <a:rPr lang="en-US" sz="3200" dirty="0">
                <a:highlight>
                  <a:srgbClr val="FFFF00"/>
                </a:highlight>
              </a:rPr>
              <a:t>midwives</a:t>
            </a:r>
            <a:r>
              <a:rPr lang="en-US" sz="3200" dirty="0"/>
              <a:t>, </a:t>
            </a:r>
            <a:r>
              <a:rPr lang="en-US" sz="3200" dirty="0">
                <a:highlight>
                  <a:srgbClr val="FFFF00"/>
                </a:highlight>
              </a:rPr>
              <a:t>nurses</a:t>
            </a:r>
            <a:r>
              <a:rPr lang="en-US" sz="3200" dirty="0"/>
              <a:t>, and </a:t>
            </a:r>
            <a:r>
              <a:rPr lang="en-US" sz="3200" dirty="0">
                <a:highlight>
                  <a:srgbClr val="FFFF00"/>
                </a:highlight>
              </a:rPr>
              <a:t>physicians</a:t>
            </a:r>
            <a:r>
              <a:rPr lang="en-US" sz="3200" dirty="0"/>
              <a:t>) by 2030 in the</a:t>
            </a:r>
            <a:r>
              <a:rPr lang="en-US" sz="3200" b="1" dirty="0"/>
              <a:t> EU</a:t>
            </a:r>
            <a:r>
              <a:rPr lang="en-US" sz="3200" dirty="0"/>
              <a:t>, according to the World Health Organization. This will create a huge gap in healthcare operations and services. </a:t>
            </a:r>
            <a:r>
              <a:rPr lang="en-US" sz="3200" b="1" dirty="0">
                <a:solidFill>
                  <a:srgbClr val="0070C0"/>
                </a:solidFill>
                <a:latin typeface="Times New Roman" panose="02020603050405020304" pitchFamily="18" charset="0"/>
                <a:cs typeface="Times New Roman" panose="02020603050405020304" pitchFamily="18" charset="0"/>
              </a:rPr>
              <a:t> AI can </a:t>
            </a:r>
            <a:r>
              <a:rPr lang="en-US" sz="3200" b="1" dirty="0"/>
              <a:t>complement medical recommendations </a:t>
            </a:r>
            <a:r>
              <a:rPr lang="en-US" sz="3200" dirty="0"/>
              <a:t>and foster higher </a:t>
            </a:r>
            <a:r>
              <a:rPr lang="en-US" sz="3200" b="1" dirty="0"/>
              <a:t>efficiency and effectiveness of treatments</a:t>
            </a:r>
            <a:r>
              <a:rPr lang="en-US" sz="3200" dirty="0"/>
              <a:t> in areas where there is a shortage of professionals. </a:t>
            </a:r>
          </a:p>
          <a:p>
            <a:pPr marL="571500" lvl="1" indent="-342900">
              <a:spcBef>
                <a:spcPts val="0"/>
              </a:spcBef>
              <a:spcAft>
                <a:spcPts val="800"/>
              </a:spcAft>
              <a:buFont typeface="Arial" panose="020B0604020202020204" pitchFamily="34" charset="0"/>
              <a:buChar char="•"/>
            </a:pPr>
            <a:r>
              <a:rPr lang="en-US" sz="3200" dirty="0"/>
              <a:t>Prevalence of most neurological disorders increases with age, and their burden is expected to rise in countries with aging populations.</a:t>
            </a:r>
          </a:p>
          <a:p>
            <a:pPr marL="1028700" lvl="2" indent="-342900">
              <a:spcBef>
                <a:spcPts val="0"/>
              </a:spcBef>
              <a:spcAft>
                <a:spcPts val="800"/>
              </a:spcAft>
              <a:buFont typeface="Arial" panose="020B0604020202020204" pitchFamily="34" charset="0"/>
              <a:buChar char="•"/>
            </a:pPr>
            <a:r>
              <a:rPr lang="en-US" sz="4400" dirty="0"/>
              <a:t>Brain disorders are the most problematic expression of elderly people. </a:t>
            </a:r>
            <a:endParaRPr lang="en-US" sz="3200" dirty="0"/>
          </a:p>
          <a:p>
            <a:pPr marL="571500" lvl="1" indent="-342900">
              <a:spcBef>
                <a:spcPts val="0"/>
              </a:spcBef>
              <a:spcAft>
                <a:spcPts val="800"/>
              </a:spcAft>
              <a:buFont typeface="Arial" panose="020B0604020202020204" pitchFamily="34" charset="0"/>
              <a:buChar char="•"/>
            </a:pPr>
            <a:r>
              <a:rPr lang="en-US" sz="3200" b="1" dirty="0">
                <a:solidFill>
                  <a:srgbClr val="0070C0"/>
                </a:solidFill>
                <a:latin typeface="Times New Roman" panose="02020603050405020304" pitchFamily="18" charset="0"/>
                <a:cs typeface="Times New Roman" panose="02020603050405020304" pitchFamily="18" charset="0"/>
              </a:rPr>
              <a:t>ALAMEDA acknowledges the importance of AI-powered solutions to address all these challenges related to Brain diseases. </a:t>
            </a:r>
          </a:p>
          <a:p>
            <a:pPr marL="571500" lvl="1" indent="-342900">
              <a:spcBef>
                <a:spcPts val="0"/>
              </a:spcBef>
              <a:spcAft>
                <a:spcPts val="80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a:t>
            </a:fld>
            <a:endParaRPr/>
          </a:p>
        </p:txBody>
      </p:sp>
    </p:spTree>
    <p:extLst>
      <p:ext uri="{BB962C8B-B14F-4D97-AF65-F5344CB8AC3E}">
        <p14:creationId xmlns:p14="http://schemas.microsoft.com/office/powerpoint/2010/main" val="2119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nb-NO" dirty="0"/>
              <a:t>NTNU is responsible for  these tasks : </a:t>
            </a:r>
          </a:p>
          <a:p>
            <a:pPr marL="628650" lvl="1" indent="-171450" algn="l" rtl="0">
              <a:spcBef>
                <a:spcPts val="0"/>
              </a:spcBef>
              <a:spcAft>
                <a:spcPts val="0"/>
              </a:spcAft>
              <a:buFont typeface="Arial" panose="020B0604020202020204" pitchFamily="34" charset="0"/>
              <a:buChar char="•"/>
            </a:pPr>
            <a:r>
              <a:rPr lang="nb-NO" dirty="0"/>
              <a:t>Data Collection using sensors: ALAMEDA involves the Collection of data from Pilots sites  where data is collected on real patients with brain diseases, such as </a:t>
            </a:r>
            <a:r>
              <a:rPr lang="nb-NO" b="1" dirty="0"/>
              <a:t>: PD, stroke, MS</a:t>
            </a:r>
            <a:r>
              <a:rPr lang="nb-NO" dirty="0"/>
              <a:t>, </a:t>
            </a:r>
          </a:p>
          <a:p>
            <a:pPr marL="628650" lvl="1" indent="-171450" algn="l" rtl="0">
              <a:spcBef>
                <a:spcPts val="0"/>
              </a:spcBef>
              <a:spcAft>
                <a:spcPts val="0"/>
              </a:spcAft>
              <a:buFont typeface="Arial" panose="020B0604020202020204" pitchFamily="34" charset="0"/>
              <a:buChar char="•"/>
            </a:pPr>
            <a:r>
              <a:rPr lang="nb-NO" dirty="0"/>
              <a:t>For these task,  different sensors ( such as smart belt, smart watch, smart insoles and smart bracelet) are used from different partners. </a:t>
            </a:r>
          </a:p>
          <a:p>
            <a:pPr marL="628650" lvl="1" indent="-171450" algn="l" rtl="0">
              <a:spcBef>
                <a:spcPts val="0"/>
              </a:spcBef>
              <a:spcAft>
                <a:spcPts val="0"/>
              </a:spcAft>
              <a:buFont typeface="Arial" panose="020B0604020202020204" pitchFamily="34" charset="0"/>
              <a:buChar char="•"/>
            </a:pPr>
            <a:r>
              <a:rPr lang="nb-NO" dirty="0"/>
              <a:t>NTNU is also responsible for producing and delivering smart belt sensor for data Collection in the Project. </a:t>
            </a:r>
          </a:p>
          <a:p>
            <a:pPr marL="171450" lvl="0" indent="-171450" algn="l" rtl="0">
              <a:spcBef>
                <a:spcPts val="0"/>
              </a:spcBef>
              <a:spcAft>
                <a:spcPts val="0"/>
              </a:spcAft>
              <a:buFont typeface="Arial" panose="020B0604020202020204" pitchFamily="34" charset="0"/>
              <a:buChar char="•"/>
            </a:pPr>
            <a:r>
              <a:rPr lang="nb-NO" dirty="0"/>
              <a:t>We are also responsible for data </a:t>
            </a:r>
            <a:r>
              <a:rPr lang="nb-NO" dirty="0" err="1"/>
              <a:t>annotation</a:t>
            </a:r>
            <a:r>
              <a:rPr lang="nb-NO" dirty="0"/>
              <a:t>, preprocessing and </a:t>
            </a:r>
            <a:r>
              <a:rPr lang="nb-NO" dirty="0" err="1"/>
              <a:t>analytics</a:t>
            </a:r>
            <a:r>
              <a:rPr lang="nb-NO" dirty="0"/>
              <a:t>  using   of the data </a:t>
            </a:r>
            <a:r>
              <a:rPr lang="nb-NO" dirty="0" err="1"/>
              <a:t>generated</a:t>
            </a:r>
            <a:r>
              <a:rPr lang="nb-NO" dirty="0"/>
              <a:t> from ALAMEDA </a:t>
            </a:r>
            <a:r>
              <a:rPr lang="nb-NO" dirty="0" err="1"/>
              <a:t>project</a:t>
            </a:r>
            <a:r>
              <a:rPr lang="nb-NO" dirty="0"/>
              <a:t>, </a:t>
            </a:r>
          </a:p>
          <a:p>
            <a:pPr marL="171450" lvl="0" indent="-171450" algn="l" rtl="0">
              <a:spcBef>
                <a:spcPts val="0"/>
              </a:spcBef>
              <a:spcAft>
                <a:spcPts val="0"/>
              </a:spcAft>
              <a:buFont typeface="Arial" panose="020B0604020202020204" pitchFamily="34" charset="0"/>
              <a:buChar char="•"/>
            </a:pPr>
            <a:r>
              <a:rPr lang="nb-NO" dirty="0" err="1"/>
              <a:t>Develop</a:t>
            </a:r>
            <a:r>
              <a:rPr lang="nb-NO" dirty="0"/>
              <a:t> </a:t>
            </a:r>
            <a:r>
              <a:rPr lang="nb-NO" dirty="0" err="1"/>
              <a:t>models</a:t>
            </a:r>
            <a:r>
              <a:rPr lang="nb-NO" dirty="0"/>
              <a:t> using  ML and Deep learning . </a:t>
            </a:r>
            <a:r>
              <a:rPr lang="nb-NO" dirty="0" err="1"/>
              <a:t>Until</a:t>
            </a:r>
            <a:r>
              <a:rPr lang="nb-NO" dirty="0"/>
              <a:t> now we have </a:t>
            </a:r>
            <a:r>
              <a:rPr lang="nb-NO" dirty="0" err="1"/>
              <a:t>already</a:t>
            </a:r>
            <a:r>
              <a:rPr lang="nb-NO" dirty="0"/>
              <a:t> developed and </a:t>
            </a:r>
            <a:r>
              <a:rPr lang="nb-NO" dirty="0" err="1"/>
              <a:t>submitted</a:t>
            </a:r>
            <a:r>
              <a:rPr lang="nb-NO" dirty="0"/>
              <a:t> </a:t>
            </a:r>
            <a:r>
              <a:rPr lang="nb-NO" dirty="0" err="1"/>
              <a:t>two</a:t>
            </a:r>
            <a:r>
              <a:rPr lang="nb-NO" dirty="0"/>
              <a:t> AI </a:t>
            </a:r>
            <a:r>
              <a:rPr lang="nb-NO" dirty="0" err="1"/>
              <a:t>toolkits</a:t>
            </a:r>
            <a:r>
              <a:rPr lang="nb-NO" dirty="0"/>
              <a:t>, </a:t>
            </a:r>
            <a:r>
              <a:rPr lang="nb-NO" dirty="0" err="1"/>
              <a:t>namely</a:t>
            </a:r>
            <a:r>
              <a:rPr lang="nb-NO" dirty="0"/>
              <a:t> Gait </a:t>
            </a:r>
            <a:r>
              <a:rPr lang="nb-NO" dirty="0" err="1"/>
              <a:t>Analsysis</a:t>
            </a:r>
            <a:r>
              <a:rPr lang="nb-NO" dirty="0"/>
              <a:t> </a:t>
            </a:r>
            <a:r>
              <a:rPr lang="nb-NO" dirty="0" err="1"/>
              <a:t>toolkit</a:t>
            </a:r>
            <a:r>
              <a:rPr lang="nb-NO" dirty="0"/>
              <a:t> and </a:t>
            </a:r>
            <a:r>
              <a:rPr lang="nb-NO" dirty="0" err="1"/>
              <a:t>Facial</a:t>
            </a:r>
            <a:r>
              <a:rPr lang="nb-NO" dirty="0"/>
              <a:t> </a:t>
            </a:r>
            <a:r>
              <a:rPr lang="nb-NO" dirty="0" err="1"/>
              <a:t>emotion</a:t>
            </a:r>
            <a:r>
              <a:rPr lang="nb-NO" dirty="0"/>
              <a:t> </a:t>
            </a:r>
            <a:r>
              <a:rPr lang="nb-NO" dirty="0" err="1"/>
              <a:t>recogntion</a:t>
            </a:r>
            <a:r>
              <a:rPr lang="nb-NO" dirty="0"/>
              <a:t> </a:t>
            </a:r>
            <a:r>
              <a:rPr lang="nb-NO" dirty="0" err="1"/>
              <a:t>toolkits</a:t>
            </a:r>
            <a:r>
              <a:rPr lang="nb-NO" dirty="0"/>
              <a:t>. </a:t>
            </a:r>
          </a:p>
          <a:p>
            <a:pPr marL="171450" lvl="0" indent="-171450" algn="l" rtl="0">
              <a:spcBef>
                <a:spcPts val="0"/>
              </a:spcBef>
              <a:spcAft>
                <a:spcPts val="0"/>
              </a:spcAft>
              <a:buFont typeface="Arial" panose="020B0604020202020204" pitchFamily="34" charset="0"/>
              <a:buChar char="•"/>
            </a:pPr>
            <a:r>
              <a:rPr lang="nb-NO" dirty="0"/>
              <a:t>The </a:t>
            </a:r>
            <a:r>
              <a:rPr lang="nb-NO" dirty="0" err="1"/>
              <a:t>toolkits</a:t>
            </a:r>
            <a:r>
              <a:rPr lang="nb-NO" dirty="0"/>
              <a:t>  tested locally  with dockerization for </a:t>
            </a:r>
            <a:r>
              <a:rPr lang="nb-NO" dirty="0" err="1"/>
              <a:t>integration</a:t>
            </a:r>
            <a:r>
              <a:rPr lang="nb-NO" dirty="0"/>
              <a:t>  in the </a:t>
            </a:r>
            <a:r>
              <a:rPr lang="nb-NO" dirty="0" err="1"/>
              <a:t>project</a:t>
            </a:r>
            <a:r>
              <a:rPr lang="nb-NO" dirty="0"/>
              <a:t>. </a:t>
            </a:r>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a:t>
            </a:fld>
            <a:endParaRPr/>
          </a:p>
        </p:txBody>
      </p:sp>
    </p:spTree>
    <p:extLst>
      <p:ext uri="{BB962C8B-B14F-4D97-AF65-F5344CB8AC3E}">
        <p14:creationId xmlns:p14="http://schemas.microsoft.com/office/powerpoint/2010/main" val="64475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nb-NO" dirty="0"/>
              <a:t>To be used in different pilots of the project : </a:t>
            </a:r>
            <a:r>
              <a:rPr lang="nb-NO" dirty="0" err="1"/>
              <a:t>Greec</a:t>
            </a:r>
            <a:r>
              <a:rPr lang="nb-NO" dirty="0"/>
              <a:t> (PD), Romania (Stroke) and </a:t>
            </a:r>
            <a:r>
              <a:rPr lang="nb-NO" dirty="0" err="1"/>
              <a:t>Italy</a:t>
            </a:r>
            <a:r>
              <a:rPr lang="nb-NO" dirty="0"/>
              <a:t> (MS)</a:t>
            </a:r>
          </a:p>
          <a:p>
            <a:pPr marL="171450" lvl="0" indent="-171450" algn="l" rtl="0">
              <a:spcBef>
                <a:spcPts val="0"/>
              </a:spcBef>
              <a:spcAft>
                <a:spcPts val="0"/>
              </a:spcAft>
              <a:buFont typeface="Arial" panose="020B0604020202020204" pitchFamily="34" charset="0"/>
              <a:buChar char="•"/>
            </a:pPr>
            <a:r>
              <a:rPr lang="nb-NO" dirty="0" err="1"/>
              <a:t>Until</a:t>
            </a:r>
            <a:r>
              <a:rPr lang="nb-NO" dirty="0"/>
              <a:t> now </a:t>
            </a:r>
            <a:r>
              <a:rPr lang="nb-NO" dirty="0" err="1"/>
              <a:t>about</a:t>
            </a:r>
            <a:r>
              <a:rPr lang="nb-NO" dirty="0"/>
              <a:t> 9 sensors have </a:t>
            </a:r>
            <a:r>
              <a:rPr lang="nb-NO" dirty="0" err="1"/>
              <a:t>already</a:t>
            </a:r>
            <a:r>
              <a:rPr lang="nb-NO" dirty="0"/>
              <a:t> sent to the pilots and </a:t>
            </a:r>
            <a:r>
              <a:rPr lang="nb-NO" dirty="0" err="1"/>
              <a:t>they</a:t>
            </a:r>
            <a:r>
              <a:rPr lang="nb-NO" dirty="0"/>
              <a:t> are </a:t>
            </a:r>
            <a:r>
              <a:rPr lang="nb-NO" dirty="0" err="1"/>
              <a:t>being</a:t>
            </a:r>
            <a:r>
              <a:rPr lang="nb-NO" dirty="0"/>
              <a:t> used for data </a:t>
            </a:r>
            <a:r>
              <a:rPr lang="nb-NO" dirty="0" err="1"/>
              <a:t>collection</a:t>
            </a:r>
            <a:r>
              <a:rPr lang="nb-NO" dirty="0"/>
              <a:t>  </a:t>
            </a:r>
          </a:p>
          <a:p>
            <a:pPr marL="171450" lvl="0" indent="-171450" algn="l" rtl="0">
              <a:spcBef>
                <a:spcPts val="0"/>
              </a:spcBef>
              <a:spcAft>
                <a:spcPts val="0"/>
              </a:spcAft>
              <a:buFont typeface="Arial" panose="020B0604020202020204" pitchFamily="34" charset="0"/>
              <a:buChar char="•"/>
            </a:pPr>
            <a:r>
              <a:rPr lang="nb-NO" dirty="0"/>
              <a:t>The sensors are </a:t>
            </a:r>
            <a:r>
              <a:rPr lang="nb-NO" dirty="0" err="1"/>
              <a:t>primarly</a:t>
            </a:r>
            <a:r>
              <a:rPr lang="nb-NO" dirty="0"/>
              <a:t> used for recording patients motion </a:t>
            </a:r>
            <a:r>
              <a:rPr lang="nb-NO" dirty="0" err="1"/>
              <a:t>activity</a:t>
            </a:r>
            <a:r>
              <a:rPr lang="nb-NO" dirty="0"/>
              <a:t>, such as to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Detection  of daily living activities (ADLs)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Control patients with motion impairments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Aiming at detection of freezing of gait (FOG), tremor, bradykinesia through assessing the quality of the patient’s walk from gait metrics such as speed, symmetry, balance, etc.</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latin typeface="Times New Roman" panose="02020603050405020304" pitchFamily="18" charset="0"/>
              </a:rPr>
              <a:t>Rehabilitation process of  Stroke and MS.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lvl="1" indent="-171450" algn="l" rtl="0">
              <a:spcBef>
                <a:spcPts val="0"/>
              </a:spcBef>
              <a:spcAft>
                <a:spcPts val="0"/>
              </a:spcAft>
              <a:buFont typeface="Arial" panose="020B0604020202020204" pitchFamily="34" charset="0"/>
              <a:buChar char="•"/>
            </a:pPr>
            <a:endParaRPr lang="nb-NO" dirty="0"/>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a:t>
            </a:fld>
            <a:endParaRPr/>
          </a:p>
        </p:txBody>
      </p:sp>
    </p:spTree>
    <p:extLst>
      <p:ext uri="{BB962C8B-B14F-4D97-AF65-F5344CB8AC3E}">
        <p14:creationId xmlns:p14="http://schemas.microsoft.com/office/powerpoint/2010/main" val="68223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b="1" i="0" dirty="0">
                <a:solidFill>
                  <a:srgbClr val="000000"/>
                </a:solidFill>
                <a:effectLst/>
                <a:latin typeface="TimesNewRomanPSMT"/>
              </a:rPr>
              <a:t>PD is a complex and progressive brain disorder</a:t>
            </a:r>
            <a:r>
              <a:rPr lang="en-US" sz="1800" b="0" i="0" dirty="0">
                <a:solidFill>
                  <a:srgbClr val="000000"/>
                </a:solidFill>
                <a:effectLst/>
                <a:latin typeface="TimesNewRomanPSMT"/>
              </a:rPr>
              <a:t>, which is characterized by a combination of </a:t>
            </a:r>
            <a:r>
              <a:rPr lang="en-US" sz="1800" b="1" i="0" dirty="0">
                <a:solidFill>
                  <a:srgbClr val="000000"/>
                </a:solidFill>
                <a:effectLst/>
                <a:latin typeface="TimesNewRomanPSMT"/>
              </a:rPr>
              <a:t>motor symptoms </a:t>
            </a:r>
            <a:r>
              <a:rPr lang="en-US" sz="1800" b="0" i="0" dirty="0">
                <a:solidFill>
                  <a:srgbClr val="000000"/>
                </a:solidFill>
                <a:effectLst/>
                <a:latin typeface="TimesNewRomanPSMT"/>
              </a:rPr>
              <a:t>such as bradykinesia, resting tremor, rigidity, and </a:t>
            </a:r>
            <a:r>
              <a:rPr lang="en-US" sz="1800" b="1" i="0" dirty="0">
                <a:solidFill>
                  <a:srgbClr val="000000"/>
                </a:solidFill>
                <a:effectLst/>
                <a:latin typeface="TimesNewRomanPSMT"/>
              </a:rPr>
              <a:t>non-motor symptoms</a:t>
            </a:r>
            <a:r>
              <a:rPr lang="en-US" sz="1800" b="0" i="0" dirty="0">
                <a:solidFill>
                  <a:srgbClr val="000000"/>
                </a:solidFill>
                <a:effectLst/>
                <a:latin typeface="TimesNewRomanPSMT"/>
              </a:rPr>
              <a:t>, such as psychiatric disorders, pain, and fatigue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dirty="0">
                <a:solidFill>
                  <a:srgbClr val="000000"/>
                </a:solidFill>
                <a:effectLst/>
                <a:latin typeface="CIDFont+F6"/>
              </a:rPr>
              <a:t>The disease is typically diagnosed based on </a:t>
            </a:r>
            <a:r>
              <a:rPr lang="en-US" sz="1200" b="1" i="0" dirty="0">
                <a:solidFill>
                  <a:srgbClr val="000000"/>
                </a:solidFill>
                <a:effectLst/>
                <a:latin typeface="CIDFont+F6"/>
              </a:rPr>
              <a:t>clinical symptoms</a:t>
            </a:r>
            <a:r>
              <a:rPr lang="en-US" sz="1200" b="0" i="0" dirty="0">
                <a:solidFill>
                  <a:srgbClr val="000000"/>
                </a:solidFill>
                <a:effectLst/>
                <a:latin typeface="CIDFont+F6"/>
              </a:rPr>
              <a:t>, related mainly to </a:t>
            </a:r>
            <a:r>
              <a:rPr lang="en-US" sz="1200" b="1" i="0" dirty="0">
                <a:solidFill>
                  <a:srgbClr val="000000"/>
                </a:solidFill>
                <a:effectLst/>
                <a:latin typeface="CIDFont+F6"/>
              </a:rPr>
              <a:t>motor functions </a:t>
            </a:r>
            <a:r>
              <a:rPr lang="en-US" sz="1200" b="0" i="0" dirty="0">
                <a:solidFill>
                  <a:srgbClr val="000000"/>
                </a:solidFill>
                <a:effectLst/>
                <a:latin typeface="CIDFont+F6"/>
              </a:rPr>
              <a:t>such as tremors and rigidity</a:t>
            </a:r>
            <a:endParaRPr lang="en-US" sz="1200" b="0" i="0" dirty="0">
              <a:solidFill>
                <a:srgbClr val="3A699D"/>
              </a:solidFill>
              <a:effectLst/>
              <a:latin typeface="CIDFont+F6"/>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dirty="0">
                <a:solidFill>
                  <a:srgbClr val="000000"/>
                </a:solidFill>
                <a:effectLst/>
                <a:latin typeface="CIDFont+F6"/>
              </a:rPr>
              <a:t>However, </a:t>
            </a:r>
            <a:r>
              <a:rPr lang="en-US" sz="1200" b="1" i="0" dirty="0">
                <a:solidFill>
                  <a:srgbClr val="000000"/>
                </a:solidFill>
                <a:effectLst/>
                <a:latin typeface="CIDFont+F6"/>
              </a:rPr>
              <a:t>motor symptoms tend to appear several years after the onset of the disease</a:t>
            </a:r>
            <a:r>
              <a:rPr lang="en-US" sz="1200" b="0" i="0" dirty="0">
                <a:solidFill>
                  <a:srgbClr val="000000"/>
                </a:solidFill>
                <a:effectLst/>
                <a:latin typeface="CIDFont+F6"/>
              </a:rPr>
              <a:t>, leading to a </a:t>
            </a:r>
            <a:r>
              <a:rPr lang="en-US" sz="1200" b="1" i="0" dirty="0">
                <a:solidFill>
                  <a:srgbClr val="000000"/>
                </a:solidFill>
                <a:effectLst/>
                <a:latin typeface="CIDFont+F6"/>
              </a:rPr>
              <a:t>late</a:t>
            </a:r>
            <a:r>
              <a:rPr lang="en-US" sz="1200" b="0" i="0" dirty="0">
                <a:solidFill>
                  <a:srgbClr val="000000"/>
                </a:solidFill>
                <a:effectLst/>
                <a:latin typeface="CIDFont+F6"/>
              </a:rPr>
              <a:t> diagnosis. </a:t>
            </a:r>
            <a:r>
              <a:rPr lang="en-US" dirty="0"/>
              <a:t>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b="1" i="0" dirty="0">
                <a:solidFill>
                  <a:srgbClr val="000000"/>
                </a:solidFill>
                <a:effectLst/>
                <a:latin typeface="TimesNewRomanPSMT"/>
              </a:rPr>
              <a:t>Stroke</a:t>
            </a:r>
            <a:r>
              <a:rPr lang="en-US" sz="1800" b="0" i="0" dirty="0">
                <a:solidFill>
                  <a:srgbClr val="000000"/>
                </a:solidFill>
                <a:effectLst/>
                <a:latin typeface="TimesNewRomanPSMT"/>
              </a:rPr>
              <a:t> is a sudden, local disturbance of </a:t>
            </a:r>
            <a:r>
              <a:rPr lang="en-US" sz="1800" b="1" i="0" dirty="0">
                <a:solidFill>
                  <a:srgbClr val="000000"/>
                </a:solidFill>
                <a:effectLst/>
                <a:latin typeface="TimesNewRomanPSMT"/>
              </a:rPr>
              <a:t>blood circulation </a:t>
            </a:r>
            <a:r>
              <a:rPr lang="en-US" sz="1800" b="0" i="0" dirty="0">
                <a:solidFill>
                  <a:srgbClr val="000000"/>
                </a:solidFill>
                <a:effectLst/>
                <a:latin typeface="TimesNewRomanPSMT"/>
              </a:rPr>
              <a:t>in the brain.</a:t>
            </a:r>
            <a:r>
              <a:rPr lang="en-US" dirty="0"/>
              <a:t>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1" i="0" dirty="0">
                <a:solidFill>
                  <a:srgbClr val="000000"/>
                </a:solidFill>
                <a:effectLst/>
                <a:latin typeface="TimesNewRomanPSMT"/>
              </a:rPr>
              <a:t>MS</a:t>
            </a:r>
            <a:r>
              <a:rPr lang="en-US" sz="1200" b="0" i="0" dirty="0">
                <a:solidFill>
                  <a:srgbClr val="000000"/>
                </a:solidFill>
                <a:effectLst/>
                <a:latin typeface="TimesNewRomanPSMT"/>
              </a:rPr>
              <a:t> is a chronic inflammatory and neurodegenerative disease that can affect the </a:t>
            </a:r>
            <a:r>
              <a:rPr lang="en-US" sz="1200" b="1" i="0" dirty="0">
                <a:solidFill>
                  <a:srgbClr val="000000"/>
                </a:solidFill>
                <a:effectLst/>
                <a:latin typeface="TimesNewRomanPSMT"/>
              </a:rPr>
              <a:t>central nervous system</a:t>
            </a:r>
            <a:r>
              <a:rPr lang="en-US" sz="1200" b="0" i="0" dirty="0">
                <a:solidFill>
                  <a:srgbClr val="000000"/>
                </a:solidFill>
                <a:effectLst/>
                <a:latin typeface="TimesNewRomanPSMT"/>
              </a:rPr>
              <a:t>, leading to irreversible neurological damage, such as </a:t>
            </a:r>
            <a:r>
              <a:rPr lang="en-US" sz="1200" b="1" i="0" dirty="0">
                <a:solidFill>
                  <a:srgbClr val="000000"/>
                </a:solidFill>
                <a:effectLst/>
                <a:latin typeface="TimesNewRomanPSMT"/>
              </a:rPr>
              <a:t>disability</a:t>
            </a:r>
            <a:r>
              <a:rPr lang="en-US" sz="1200" b="0" i="0" dirty="0">
                <a:solidFill>
                  <a:srgbClr val="000000"/>
                </a:solidFill>
                <a:effectLst/>
                <a:latin typeface="TimesNewRomanPSMT"/>
              </a:rPr>
              <a:t>, </a:t>
            </a:r>
            <a:r>
              <a:rPr lang="en-US" sz="1200" b="1" i="0" dirty="0">
                <a:solidFill>
                  <a:srgbClr val="000000"/>
                </a:solidFill>
                <a:effectLst/>
                <a:latin typeface="TimesNewRomanPSMT"/>
              </a:rPr>
              <a:t>sleep</a:t>
            </a:r>
            <a:br>
              <a:rPr lang="en-US" sz="1200" b="0" i="0" dirty="0">
                <a:solidFill>
                  <a:srgbClr val="000000"/>
                </a:solidFill>
                <a:effectLst/>
                <a:latin typeface="TimesNewRomanPSMT"/>
              </a:rPr>
            </a:br>
            <a:r>
              <a:rPr lang="en-US" sz="1200" b="0" i="0" dirty="0">
                <a:solidFill>
                  <a:srgbClr val="000000"/>
                </a:solidFill>
                <a:effectLst/>
                <a:latin typeface="TimesNewRomanPSMT"/>
              </a:rPr>
              <a:t>problems, and </a:t>
            </a:r>
            <a:r>
              <a:rPr lang="en-US" sz="1200" b="1" i="0" dirty="0">
                <a:solidFill>
                  <a:srgbClr val="000000"/>
                </a:solidFill>
                <a:effectLst/>
                <a:latin typeface="TimesNewRomanPSMT"/>
              </a:rPr>
              <a:t>long-term functional impairment</a:t>
            </a:r>
            <a:r>
              <a:rPr lang="en-US" dirty="0"/>
              <a:t>.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MongoDB is a </a:t>
            </a:r>
            <a:r>
              <a:rPr lang="en-US" b="1" dirty="0"/>
              <a:t>NoSQL database program </a:t>
            </a:r>
            <a:r>
              <a:rPr lang="en-US" b="0" dirty="0"/>
              <a:t>that</a:t>
            </a:r>
            <a:r>
              <a:rPr lang="en-US" b="1" dirty="0"/>
              <a:t> </a:t>
            </a:r>
            <a:r>
              <a:rPr lang="en-US" dirty="0"/>
              <a:t>uses </a:t>
            </a:r>
            <a:r>
              <a:rPr lang="en-US" b="1" dirty="0"/>
              <a:t>JSON-like documents </a:t>
            </a:r>
            <a:r>
              <a:rPr lang="en-US" dirty="0"/>
              <a:t>with optional schemas.</a:t>
            </a:r>
            <a:br>
              <a:rPr lang="en-US" dirty="0"/>
            </a:b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lvl="1" indent="-171450" algn="l" rtl="0">
              <a:spcBef>
                <a:spcPts val="0"/>
              </a:spcBef>
              <a:spcAft>
                <a:spcPts val="0"/>
              </a:spcAft>
              <a:buFont typeface="Arial" panose="020B0604020202020204" pitchFamily="34" charset="0"/>
              <a:buChar char="•"/>
            </a:pPr>
            <a:endParaRPr lang="nb-NO" dirty="0"/>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7</a:t>
            </a:fld>
            <a:endParaRPr/>
          </a:p>
        </p:txBody>
      </p:sp>
    </p:spTree>
    <p:extLst>
      <p:ext uri="{BB962C8B-B14F-4D97-AF65-F5344CB8AC3E}">
        <p14:creationId xmlns:p14="http://schemas.microsoft.com/office/powerpoint/2010/main" val="404336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marR="0" lvl="1"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lvl="1" indent="-171450" algn="l" rtl="0">
              <a:spcBef>
                <a:spcPts val="0"/>
              </a:spcBef>
              <a:spcAft>
                <a:spcPts val="0"/>
              </a:spcAft>
              <a:buFont typeface="Arial" panose="020B0604020202020204" pitchFamily="34" charset="0"/>
              <a:buChar char="•"/>
            </a:pPr>
            <a:endParaRPr lang="nb-NO" dirty="0"/>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8</a:t>
            </a:fld>
            <a:endParaRPr/>
          </a:p>
        </p:txBody>
      </p:sp>
    </p:spTree>
    <p:extLst>
      <p:ext uri="{BB962C8B-B14F-4D97-AF65-F5344CB8AC3E}">
        <p14:creationId xmlns:p14="http://schemas.microsoft.com/office/powerpoint/2010/main" val="6670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20cb0f3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20cb0f3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b="0" i="0" dirty="0">
                <a:solidFill>
                  <a:srgbClr val="000000"/>
                </a:solidFill>
                <a:effectLst/>
                <a:latin typeface="CIDFont+F6"/>
              </a:rPr>
              <a:t>PD is typically diagnosed based on </a:t>
            </a:r>
            <a:r>
              <a:rPr lang="en-US" sz="1800" b="1" i="0" dirty="0">
                <a:solidFill>
                  <a:srgbClr val="000000"/>
                </a:solidFill>
                <a:effectLst/>
                <a:latin typeface="CIDFont+F6"/>
              </a:rPr>
              <a:t>clinical symptoms</a:t>
            </a:r>
            <a:r>
              <a:rPr lang="en-US" sz="1800" b="0" i="0" dirty="0">
                <a:solidFill>
                  <a:srgbClr val="000000"/>
                </a:solidFill>
                <a:effectLst/>
                <a:latin typeface="CIDFont+F6"/>
              </a:rPr>
              <a:t>, related mainly to </a:t>
            </a:r>
            <a:r>
              <a:rPr lang="en-US" sz="1800" b="1" i="0" dirty="0">
                <a:solidFill>
                  <a:srgbClr val="000000"/>
                </a:solidFill>
                <a:effectLst/>
                <a:latin typeface="CIDFont+F6"/>
              </a:rPr>
              <a:t>motor functions </a:t>
            </a:r>
            <a:r>
              <a:rPr lang="en-US" sz="1800" b="0" i="0" dirty="0">
                <a:solidFill>
                  <a:srgbClr val="000000"/>
                </a:solidFill>
                <a:effectLst/>
                <a:latin typeface="CIDFont+F6"/>
              </a:rPr>
              <a:t>such as tremors, rigidity, and bradykinesia (slowness of movement)</a:t>
            </a:r>
            <a:endParaRPr lang="en-US" sz="1800" b="0" i="0" dirty="0">
              <a:solidFill>
                <a:srgbClr val="3A699D"/>
              </a:solidFill>
              <a:effectLst/>
              <a:latin typeface="CIDFont+F6"/>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b="0" i="0" dirty="0">
                <a:solidFill>
                  <a:srgbClr val="000000"/>
                </a:solidFill>
                <a:effectLst/>
                <a:latin typeface="CIDFont+F6"/>
              </a:rPr>
              <a:t>However, </a:t>
            </a:r>
            <a:r>
              <a:rPr lang="en-US" sz="1800" b="1" i="0" dirty="0">
                <a:solidFill>
                  <a:srgbClr val="000000"/>
                </a:solidFill>
                <a:effectLst/>
                <a:latin typeface="CIDFont+F6"/>
              </a:rPr>
              <a:t>motor symptoms tend to appear several years after the onset of the disease</a:t>
            </a:r>
            <a:r>
              <a:rPr lang="en-US" sz="1800" b="0" i="0" dirty="0">
                <a:solidFill>
                  <a:srgbClr val="000000"/>
                </a:solidFill>
                <a:effectLst/>
                <a:latin typeface="CIDFont+F6"/>
              </a:rPr>
              <a:t>, leading to a </a:t>
            </a:r>
            <a:r>
              <a:rPr lang="en-US" sz="1800" b="1" i="0" dirty="0">
                <a:solidFill>
                  <a:srgbClr val="000000"/>
                </a:solidFill>
                <a:effectLst/>
                <a:latin typeface="CIDFont+F6"/>
              </a:rPr>
              <a:t>late</a:t>
            </a:r>
            <a:r>
              <a:rPr lang="en-US" sz="1800" b="0" i="0" dirty="0">
                <a:solidFill>
                  <a:srgbClr val="000000"/>
                </a:solidFill>
                <a:effectLst/>
                <a:latin typeface="CIDFont+F6"/>
              </a:rPr>
              <a:t> diagnosis. </a:t>
            </a:r>
            <a:r>
              <a:rPr lang="en-US" sz="1800" dirty="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rPr>
              <a:t>FOG/Falls</a:t>
            </a:r>
            <a:r>
              <a:rPr lang="en-US" sz="1800" dirty="0">
                <a:effectLst/>
                <a:latin typeface="Times New Roman" panose="02020603050405020304" pitchFamily="18" charset="0"/>
                <a:ea typeface="Calibri" panose="020F0502020204030204" pitchFamily="34" charset="0"/>
              </a:rPr>
              <a:t> are a leading cause of injury among older adults and most often </a:t>
            </a:r>
            <a:r>
              <a:rPr lang="en-US" sz="1800" b="1" dirty="0">
                <a:effectLst/>
                <a:latin typeface="Times New Roman" panose="02020603050405020304" pitchFamily="18" charset="0"/>
                <a:ea typeface="Calibri" panose="020F0502020204030204" pitchFamily="34" charset="0"/>
              </a:rPr>
              <a:t>occur during walking and stair negotiation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Calibri" panose="020F0502020204030204" pitchFamily="34" charset="0"/>
              </a:rPr>
              <a:t>For example, healthcare apps have been developed in recent years to detect freezing of gait and prevent the risk of falls in people with Parkinson’s disease, whereby the app continuously monitors the movement and helps patients to coordinate their gait by providing a rhythmic auditory simulation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Falls and FOGs may happen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walking, downstairs, or during transitional activities (sit-stand, lying-to stand, etc)</a:t>
            </a:r>
            <a:endParaRPr lang="nb-NO" sz="1800" b="1"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800" b="1" dirty="0">
                <a:solidFill>
                  <a:srgbClr val="000000"/>
                </a:solidFill>
                <a:effectLst/>
                <a:highlight>
                  <a:srgbClr val="FFFF00"/>
                </a:highlight>
                <a:latin typeface="Times New Roman" panose="02020603050405020304" pitchFamily="18" charset="0"/>
                <a:ea typeface="Calibri" panose="020F0502020204030204" pitchFamily="34" charset="0"/>
              </a:rPr>
              <a:t>Mobile apps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rPr>
              <a:t>have been developed to </a:t>
            </a:r>
            <a:r>
              <a:rPr lang="en-US" sz="1800" b="1" dirty="0">
                <a:solidFill>
                  <a:srgbClr val="000000"/>
                </a:solidFill>
                <a:effectLst/>
                <a:highlight>
                  <a:srgbClr val="FFFF00"/>
                </a:highlight>
                <a:latin typeface="Times New Roman" panose="02020603050405020304" pitchFamily="18" charset="0"/>
                <a:ea typeface="Calibri" panose="020F0502020204030204" pitchFamily="34" charset="0"/>
              </a:rPr>
              <a:t>detect freezing of gait and prevent the risk of falls in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rPr>
              <a:t>people with </a:t>
            </a:r>
            <a:r>
              <a:rPr lang="en-US" sz="1800" b="1" dirty="0">
                <a:solidFill>
                  <a:srgbClr val="000000"/>
                </a:solidFill>
                <a:effectLst/>
                <a:highlight>
                  <a:srgbClr val="FFFF00"/>
                </a:highlight>
                <a:latin typeface="Times New Roman" panose="02020603050405020304" pitchFamily="18" charset="0"/>
                <a:ea typeface="Calibri" panose="020F0502020204030204" pitchFamily="34" charset="0"/>
              </a:rPr>
              <a:t>Parkinson’s disease,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rPr>
              <a:t>whereby the app </a:t>
            </a:r>
            <a:r>
              <a:rPr lang="en-US" sz="1800" b="1" dirty="0">
                <a:solidFill>
                  <a:srgbClr val="000000"/>
                </a:solidFill>
                <a:effectLst/>
                <a:highlight>
                  <a:srgbClr val="FFFF00"/>
                </a:highlight>
                <a:latin typeface="Times New Roman" panose="02020603050405020304" pitchFamily="18" charset="0"/>
                <a:ea typeface="Calibri" panose="020F0502020204030204" pitchFamily="34" charset="0"/>
              </a:rPr>
              <a:t>monitors the patients’ movement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rPr>
              <a:t>and help stimulates the patients to resume walking by providing a rhythmic auditory signal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800" dirty="0"/>
              <a:t>By </a:t>
            </a:r>
            <a:r>
              <a:rPr lang="en-US" sz="2800" b="1" dirty="0"/>
              <a:t>auditory cueing</a:t>
            </a:r>
            <a:r>
              <a:rPr lang="en-US" sz="2800" dirty="0"/>
              <a:t>, I refer to </a:t>
            </a:r>
            <a:r>
              <a:rPr lang="en-US" sz="2800" b="1" dirty="0"/>
              <a:t>the process whereby movement is synchronized to sound</a:t>
            </a:r>
            <a:r>
              <a:rPr lang="en-US" sz="2800" dirty="0"/>
              <a:t>. Auditory cues can guide movement through their temporal structure to which movement can be aligned. </a:t>
            </a:r>
            <a:r>
              <a:rPr lang="en-US" sz="4000" dirty="0"/>
              <a:t>Several systematic reviews have shown that </a:t>
            </a:r>
            <a:r>
              <a:rPr lang="en-US" sz="4000" b="1" dirty="0"/>
              <a:t>cueing</a:t>
            </a:r>
            <a:r>
              <a:rPr lang="en-US" sz="4000" dirty="0"/>
              <a:t> has an immediate and sustained effect on gait and reduces the severity of freezing of gait.</a:t>
            </a:r>
            <a:endParaRPr lang="en-US" sz="1800" dirty="0">
              <a:solidFill>
                <a:srgbClr val="000000"/>
              </a:solidFill>
              <a:effectLst/>
              <a:highlight>
                <a:srgbClr val="FFFF00"/>
              </a:highlight>
              <a:latin typeface="Times New Roman" panose="02020603050405020304" pitchFamily="18" charset="0"/>
              <a:ea typeface="Calibri" panose="020F050202020403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nb-NO" sz="1200" dirty="0">
              <a:effectLst/>
              <a:latin typeface="Times New Roman" panose="02020603050405020304" pitchFamily="18" charset="0"/>
              <a:ea typeface="Times New Roman" panose="02020603050405020304" pitchFamily="18" charset="0"/>
              <a:cs typeface="OpenSymbol"/>
            </a:endParaRPr>
          </a:p>
          <a:p>
            <a:pPr marL="628650" lvl="1" indent="-171450" algn="l" rtl="0">
              <a:spcBef>
                <a:spcPts val="0"/>
              </a:spcBef>
              <a:spcAft>
                <a:spcPts val="0"/>
              </a:spcAft>
              <a:buFont typeface="Arial" panose="020B0604020202020204" pitchFamily="34" charset="0"/>
              <a:buChar char="•"/>
            </a:pPr>
            <a:endParaRPr lang="nb-NO" dirty="0"/>
          </a:p>
          <a:p>
            <a:pPr marL="171450" lvl="0" indent="-171450" algn="l" rtl="0">
              <a:spcBef>
                <a:spcPts val="0"/>
              </a:spcBef>
              <a:spcAft>
                <a:spcPts val="0"/>
              </a:spcAft>
              <a:buFont typeface="Arial" panose="020B0604020202020204" pitchFamily="34" charset="0"/>
              <a:buChar char="•"/>
            </a:pPr>
            <a:endParaRPr dirty="0"/>
          </a:p>
        </p:txBody>
      </p:sp>
      <p:sp>
        <p:nvSpPr>
          <p:cNvPr id="62" name="Google Shape;62;ge20cb0f3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9</a:t>
            </a:fld>
            <a:endParaRPr/>
          </a:p>
        </p:txBody>
      </p:sp>
    </p:spTree>
    <p:extLst>
      <p:ext uri="{BB962C8B-B14F-4D97-AF65-F5344CB8AC3E}">
        <p14:creationId xmlns:p14="http://schemas.microsoft.com/office/powerpoint/2010/main" val="324037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sic slide ">
  <p:cSld name="Basic slide ">
    <p:spTree>
      <p:nvGrpSpPr>
        <p:cNvPr id="1" name="Shape 43"/>
        <p:cNvGrpSpPr/>
        <p:nvPr/>
      </p:nvGrpSpPr>
      <p:grpSpPr>
        <a:xfrm>
          <a:off x="0" y="0"/>
          <a:ext cx="0" cy="0"/>
          <a:chOff x="0" y="0"/>
          <a:chExt cx="0" cy="0"/>
        </a:xfrm>
      </p:grpSpPr>
      <p:sp>
        <p:nvSpPr>
          <p:cNvPr id="44" name="Google Shape;44;p13"/>
          <p:cNvSpPr/>
          <p:nvPr/>
        </p:nvSpPr>
        <p:spPr>
          <a:xfrm>
            <a:off x="0" y="6398252"/>
            <a:ext cx="9129192" cy="45974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13"/>
          <p:cNvSpPr txBox="1">
            <a:spLocks noGrp="1"/>
          </p:cNvSpPr>
          <p:nvPr>
            <p:ph type="title"/>
          </p:nvPr>
        </p:nvSpPr>
        <p:spPr>
          <a:xfrm>
            <a:off x="1043608" y="188640"/>
            <a:ext cx="8085584" cy="648072"/>
          </a:xfrm>
          <a:prstGeom prst="rect">
            <a:avLst/>
          </a:prstGeom>
          <a:solidFill>
            <a:schemeClr val="accent3"/>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2200"/>
              <a:buFont typeface="Montserrat"/>
              <a:buNone/>
              <a:defRPr sz="2200">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251520" y="1124744"/>
            <a:ext cx="8640960" cy="5112568"/>
          </a:xfrm>
          <a:prstGeom prst="rect">
            <a:avLst/>
          </a:prstGeom>
          <a:noFill/>
          <a:ln>
            <a:noFill/>
          </a:ln>
        </p:spPr>
        <p:txBody>
          <a:bodyPr spcFirstLastPara="1" wrap="square" lIns="91425" tIns="45700" rIns="91425" bIns="45700" anchor="t" anchorCtr="0">
            <a:normAutofit/>
          </a:bodyPr>
          <a:lstStyle>
            <a:lvl1pPr marL="457200" lvl="0" indent="-368300" algn="l">
              <a:lnSpc>
                <a:spcPct val="100000"/>
              </a:lnSpc>
              <a:spcBef>
                <a:spcPts val="0"/>
              </a:spcBef>
              <a:spcAft>
                <a:spcPts val="0"/>
              </a:spcAft>
              <a:buClr>
                <a:srgbClr val="1D599C"/>
              </a:buClr>
              <a:buSzPts val="2200"/>
              <a:buFont typeface="Arial"/>
              <a:buChar char="►"/>
              <a:defRPr sz="2200">
                <a:solidFill>
                  <a:schemeClr val="accent3"/>
                </a:solidFill>
                <a:latin typeface="Lato"/>
                <a:ea typeface="Lato"/>
                <a:cs typeface="Lato"/>
                <a:sym typeface="Lato"/>
              </a:defRPr>
            </a:lvl1pPr>
            <a:lvl2pPr marL="914400" lvl="1" indent="-342900" algn="l">
              <a:lnSpc>
                <a:spcPct val="100000"/>
              </a:lnSpc>
              <a:spcBef>
                <a:spcPts val="600"/>
              </a:spcBef>
              <a:spcAft>
                <a:spcPts val="0"/>
              </a:spcAft>
              <a:buClr>
                <a:srgbClr val="1D599C"/>
              </a:buClr>
              <a:buSzPts val="1800"/>
              <a:buFont typeface="Noto Sans Symbols"/>
              <a:buChar char="▷"/>
              <a:defRPr sz="1800">
                <a:solidFill>
                  <a:srgbClr val="002060"/>
                </a:solidFill>
                <a:latin typeface="Lato"/>
                <a:ea typeface="Lato"/>
                <a:cs typeface="Lato"/>
                <a:sym typeface="Lato"/>
              </a:defRPr>
            </a:lvl2pPr>
            <a:lvl3pPr marL="1371600" lvl="2" indent="-330200" algn="l">
              <a:lnSpc>
                <a:spcPct val="100000"/>
              </a:lnSpc>
              <a:spcBef>
                <a:spcPts val="600"/>
              </a:spcBef>
              <a:spcAft>
                <a:spcPts val="0"/>
              </a:spcAft>
              <a:buClr>
                <a:srgbClr val="1D599C"/>
              </a:buClr>
              <a:buSzPts val="1600"/>
              <a:buChar char="•"/>
              <a:defRPr sz="1600">
                <a:solidFill>
                  <a:srgbClr val="002060"/>
                </a:solidFill>
                <a:latin typeface="Lato"/>
                <a:ea typeface="Lato"/>
                <a:cs typeface="Lato"/>
                <a:sym typeface="Lato"/>
              </a:defRPr>
            </a:lvl3pPr>
            <a:lvl4pPr marL="1828800" lvl="3" indent="-330200" algn="l">
              <a:lnSpc>
                <a:spcPct val="100000"/>
              </a:lnSpc>
              <a:spcBef>
                <a:spcPts val="600"/>
              </a:spcBef>
              <a:spcAft>
                <a:spcPts val="0"/>
              </a:spcAft>
              <a:buClr>
                <a:srgbClr val="1D599C"/>
              </a:buClr>
              <a:buSzPts val="1600"/>
              <a:buChar char="–"/>
              <a:defRPr sz="1600">
                <a:solidFill>
                  <a:srgbClr val="002060"/>
                </a:solidFill>
                <a:latin typeface="Lato"/>
                <a:ea typeface="Lato"/>
                <a:cs typeface="Lato"/>
                <a:sym typeface="Lato"/>
              </a:defRPr>
            </a:lvl4pPr>
            <a:lvl5pPr marL="2286000" lvl="4" indent="-330200" algn="l">
              <a:lnSpc>
                <a:spcPct val="100000"/>
              </a:lnSpc>
              <a:spcBef>
                <a:spcPts val="600"/>
              </a:spcBef>
              <a:spcAft>
                <a:spcPts val="0"/>
              </a:spcAft>
              <a:buClr>
                <a:srgbClr val="1D599C"/>
              </a:buClr>
              <a:buSzPts val="1600"/>
              <a:buChar char="»"/>
              <a:defRPr sz="1600">
                <a:solidFill>
                  <a:srgbClr val="002060"/>
                </a:solidFill>
                <a:latin typeface="Lato"/>
                <a:ea typeface="Lato"/>
                <a:cs typeface="Lato"/>
                <a:sym typeface="Lato"/>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 name="Google Shape;47;p13"/>
          <p:cNvSpPr txBox="1">
            <a:spLocks noGrp="1"/>
          </p:cNvSpPr>
          <p:nvPr>
            <p:ph type="ftr" idx="11"/>
          </p:nvPr>
        </p:nvSpPr>
        <p:spPr>
          <a:xfrm>
            <a:off x="228786" y="6416297"/>
            <a:ext cx="41271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0069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519140" y="6445562"/>
            <a:ext cx="367535" cy="365125"/>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GB"/>
              <a:t>‹#›</a:t>
            </a:fld>
            <a:endParaRPr/>
          </a:p>
        </p:txBody>
      </p:sp>
      <p:pic>
        <p:nvPicPr>
          <p:cNvPr id="49" name="Google Shape;49;p13" descr="A picture containing text, sign, clipart&#10;&#10;Description automatically generated"/>
          <p:cNvPicPr preferRelativeResize="0"/>
          <p:nvPr/>
        </p:nvPicPr>
        <p:blipFill rotWithShape="1">
          <a:blip r:embed="rId2">
            <a:alphaModFix/>
          </a:blip>
          <a:srcRect/>
          <a:stretch/>
        </p:blipFill>
        <p:spPr>
          <a:xfrm>
            <a:off x="251520" y="188640"/>
            <a:ext cx="674965" cy="698510"/>
          </a:xfrm>
          <a:prstGeom prst="rect">
            <a:avLst/>
          </a:prstGeom>
          <a:noFill/>
          <a:ln>
            <a:noFill/>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sic slide" type="obj">
  <p:cSld name="Basic slide">
    <p:spTree>
      <p:nvGrpSpPr>
        <p:cNvPr id="1" name="Shape 23"/>
        <p:cNvGrpSpPr/>
        <p:nvPr/>
      </p:nvGrpSpPr>
      <p:grpSpPr>
        <a:xfrm>
          <a:off x="0" y="0"/>
          <a:ext cx="0" cy="0"/>
          <a:chOff x="0" y="0"/>
          <a:chExt cx="0" cy="0"/>
        </a:xfrm>
      </p:grpSpPr>
      <p:sp>
        <p:nvSpPr>
          <p:cNvPr id="24" name="Google Shape;24;p11"/>
          <p:cNvSpPr/>
          <p:nvPr/>
        </p:nvSpPr>
        <p:spPr>
          <a:xfrm>
            <a:off x="0" y="6398252"/>
            <a:ext cx="9129192" cy="45974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11"/>
          <p:cNvSpPr txBox="1">
            <a:spLocks noGrp="1"/>
          </p:cNvSpPr>
          <p:nvPr>
            <p:ph type="title"/>
          </p:nvPr>
        </p:nvSpPr>
        <p:spPr>
          <a:xfrm>
            <a:off x="1043608" y="188640"/>
            <a:ext cx="8085584" cy="648072"/>
          </a:xfrm>
          <a:prstGeom prst="rect">
            <a:avLst/>
          </a:prstGeom>
          <a:solidFill>
            <a:schemeClr val="accent3"/>
          </a:solid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2200"/>
              <a:buFont typeface="Montserrat"/>
              <a:buNone/>
              <a:defRPr sz="2200">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body" idx="1"/>
          </p:nvPr>
        </p:nvSpPr>
        <p:spPr>
          <a:xfrm>
            <a:off x="251520" y="1124744"/>
            <a:ext cx="8640960" cy="5112568"/>
          </a:xfrm>
          <a:prstGeom prst="rect">
            <a:avLst/>
          </a:prstGeom>
          <a:noFill/>
          <a:ln>
            <a:noFill/>
          </a:ln>
        </p:spPr>
        <p:txBody>
          <a:bodyPr spcFirstLastPara="1" wrap="square" lIns="91425" tIns="45700" rIns="91425" bIns="45700" anchor="t" anchorCtr="0">
            <a:normAutofit/>
          </a:bodyPr>
          <a:lstStyle>
            <a:lvl1pPr marL="457200" lvl="0" indent="-368300" algn="l">
              <a:lnSpc>
                <a:spcPct val="100000"/>
              </a:lnSpc>
              <a:spcBef>
                <a:spcPts val="0"/>
              </a:spcBef>
              <a:spcAft>
                <a:spcPts val="0"/>
              </a:spcAft>
              <a:buClr>
                <a:srgbClr val="1D599C"/>
              </a:buClr>
              <a:buSzPts val="2200"/>
              <a:buFont typeface="Arial"/>
              <a:buChar char="►"/>
              <a:defRPr sz="2200">
                <a:solidFill>
                  <a:schemeClr val="accent3"/>
                </a:solidFill>
                <a:latin typeface="Lato"/>
                <a:ea typeface="Lato"/>
                <a:cs typeface="Lato"/>
                <a:sym typeface="Lato"/>
              </a:defRPr>
            </a:lvl1pPr>
            <a:lvl2pPr marL="914400" lvl="1" indent="-342900" algn="l">
              <a:lnSpc>
                <a:spcPct val="100000"/>
              </a:lnSpc>
              <a:spcBef>
                <a:spcPts val="600"/>
              </a:spcBef>
              <a:spcAft>
                <a:spcPts val="0"/>
              </a:spcAft>
              <a:buClr>
                <a:srgbClr val="1D599C"/>
              </a:buClr>
              <a:buSzPts val="1800"/>
              <a:buFont typeface="Noto Sans Symbols"/>
              <a:buChar char="▷"/>
              <a:defRPr sz="1800">
                <a:solidFill>
                  <a:srgbClr val="002060"/>
                </a:solidFill>
                <a:latin typeface="Lato"/>
                <a:ea typeface="Lato"/>
                <a:cs typeface="Lato"/>
                <a:sym typeface="Lato"/>
              </a:defRPr>
            </a:lvl2pPr>
            <a:lvl3pPr marL="1371600" lvl="2" indent="-330200" algn="l">
              <a:lnSpc>
                <a:spcPct val="100000"/>
              </a:lnSpc>
              <a:spcBef>
                <a:spcPts val="600"/>
              </a:spcBef>
              <a:spcAft>
                <a:spcPts val="0"/>
              </a:spcAft>
              <a:buClr>
                <a:srgbClr val="1D599C"/>
              </a:buClr>
              <a:buSzPts val="1600"/>
              <a:buChar char="•"/>
              <a:defRPr sz="1600">
                <a:solidFill>
                  <a:srgbClr val="002060"/>
                </a:solidFill>
                <a:latin typeface="Lato"/>
                <a:ea typeface="Lato"/>
                <a:cs typeface="Lato"/>
                <a:sym typeface="Lato"/>
              </a:defRPr>
            </a:lvl3pPr>
            <a:lvl4pPr marL="1828800" lvl="3" indent="-330200" algn="l">
              <a:lnSpc>
                <a:spcPct val="100000"/>
              </a:lnSpc>
              <a:spcBef>
                <a:spcPts val="600"/>
              </a:spcBef>
              <a:spcAft>
                <a:spcPts val="0"/>
              </a:spcAft>
              <a:buClr>
                <a:srgbClr val="1D599C"/>
              </a:buClr>
              <a:buSzPts val="1600"/>
              <a:buChar char="–"/>
              <a:defRPr sz="1600">
                <a:solidFill>
                  <a:srgbClr val="002060"/>
                </a:solidFill>
                <a:latin typeface="Lato"/>
                <a:ea typeface="Lato"/>
                <a:cs typeface="Lato"/>
                <a:sym typeface="Lato"/>
              </a:defRPr>
            </a:lvl4pPr>
            <a:lvl5pPr marL="2286000" lvl="4" indent="-330200" algn="l">
              <a:lnSpc>
                <a:spcPct val="100000"/>
              </a:lnSpc>
              <a:spcBef>
                <a:spcPts val="600"/>
              </a:spcBef>
              <a:spcAft>
                <a:spcPts val="0"/>
              </a:spcAft>
              <a:buClr>
                <a:srgbClr val="1D599C"/>
              </a:buClr>
              <a:buSzPts val="1600"/>
              <a:buChar char="»"/>
              <a:defRPr sz="1600">
                <a:solidFill>
                  <a:srgbClr val="002060"/>
                </a:solidFill>
                <a:latin typeface="Lato"/>
                <a:ea typeface="Lato"/>
                <a:cs typeface="Lato"/>
                <a:sym typeface="Lato"/>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 name="Google Shape;27;p11"/>
          <p:cNvSpPr txBox="1">
            <a:spLocks noGrp="1"/>
          </p:cNvSpPr>
          <p:nvPr>
            <p:ph type="ftr" idx="11"/>
          </p:nvPr>
        </p:nvSpPr>
        <p:spPr>
          <a:xfrm>
            <a:off x="228786" y="6416297"/>
            <a:ext cx="41271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519140" y="6445562"/>
            <a:ext cx="367535" cy="365125"/>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GB"/>
              <a:t>‹#›</a:t>
            </a:fld>
            <a:endParaRPr/>
          </a:p>
        </p:txBody>
      </p:sp>
      <p:pic>
        <p:nvPicPr>
          <p:cNvPr id="29" name="Google Shape;29;p11" descr="A picture containing text, sign, clipart&#10;&#10;Description automatically generated"/>
          <p:cNvPicPr preferRelativeResize="0"/>
          <p:nvPr/>
        </p:nvPicPr>
        <p:blipFill rotWithShape="1">
          <a:blip r:embed="rId2">
            <a:alphaModFix/>
          </a:blip>
          <a:srcRect/>
          <a:stretch/>
        </p:blipFill>
        <p:spPr>
          <a:xfrm>
            <a:off x="251520" y="188640"/>
            <a:ext cx="674965" cy="698510"/>
          </a:xfrm>
          <a:prstGeom prst="rect">
            <a:avLst/>
          </a:prstGeom>
          <a:noFill/>
          <a:ln>
            <a:noFill/>
          </a:ln>
        </p:spPr>
      </p:pic>
    </p:spTree>
    <p:extLst>
      <p:ext uri="{BB962C8B-B14F-4D97-AF65-F5344CB8AC3E}">
        <p14:creationId xmlns:p14="http://schemas.microsoft.com/office/powerpoint/2010/main" val="32044143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Lato"/>
                <a:ea typeface="Lato"/>
                <a:cs typeface="Lato"/>
                <a:sym typeface="Lato"/>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A4C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A4C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A4C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hcmlab/nov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a:t>
            </a:fld>
            <a:endParaRPr/>
          </a:p>
        </p:txBody>
      </p:sp>
      <p:sp>
        <p:nvSpPr>
          <p:cNvPr id="11" name="Text Placeholder 3">
            <a:extLst>
              <a:ext uri="{FF2B5EF4-FFF2-40B4-BE49-F238E27FC236}">
                <a16:creationId xmlns:a16="http://schemas.microsoft.com/office/drawing/2014/main" id="{0B74B213-8AA8-4513-9479-AAA9BA5CB569}"/>
              </a:ext>
            </a:extLst>
          </p:cNvPr>
          <p:cNvSpPr txBox="1">
            <a:spLocks/>
          </p:cNvSpPr>
          <p:nvPr/>
        </p:nvSpPr>
        <p:spPr>
          <a:xfrm>
            <a:off x="636325" y="3415004"/>
            <a:ext cx="7985122" cy="25989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1D599C"/>
              </a:buClr>
              <a:buSzPts val="2200"/>
              <a:buFont typeface="Arial"/>
              <a:buChar char="►"/>
              <a:defRPr sz="2200" b="0" i="0" u="none" strike="noStrike" cap="none">
                <a:solidFill>
                  <a:schemeClr val="accent3"/>
                </a:solidFill>
                <a:latin typeface="Lato"/>
                <a:ea typeface="Lato"/>
                <a:cs typeface="Lato"/>
                <a:sym typeface="Lato"/>
              </a:defRPr>
            </a:lvl1pPr>
            <a:lvl2pPr marL="914400" marR="0" lvl="1" indent="-342900" algn="l" rtl="0">
              <a:lnSpc>
                <a:spcPct val="100000"/>
              </a:lnSpc>
              <a:spcBef>
                <a:spcPts val="600"/>
              </a:spcBef>
              <a:spcAft>
                <a:spcPts val="0"/>
              </a:spcAft>
              <a:buClr>
                <a:srgbClr val="1D599C"/>
              </a:buClr>
              <a:buSzPts val="1800"/>
              <a:buFont typeface="Noto Sans Symbols"/>
              <a:buChar char="▷"/>
              <a:defRPr sz="1800" b="0" i="0" u="none" strike="noStrike" cap="none">
                <a:solidFill>
                  <a:srgbClr val="002060"/>
                </a:solidFill>
                <a:latin typeface="Lato"/>
                <a:ea typeface="Lato"/>
                <a:cs typeface="Lato"/>
                <a:sym typeface="Lato"/>
              </a:defRPr>
            </a:lvl2pPr>
            <a:lvl3pPr marL="1371600" marR="0" lvl="2"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3pPr>
            <a:lvl4pPr marL="1828800" marR="0" lvl="3"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4pPr>
            <a:lvl5pPr marL="2286000" marR="0" lvl="4"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5pPr>
            <a:lvl6pPr marL="2743200" marR="0" lvl="5" indent="-342900" algn="l" rtl="0">
              <a:lnSpc>
                <a:spcPct val="100000"/>
              </a:lnSpc>
              <a:spcBef>
                <a:spcPts val="6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07000"/>
              </a:lnSpc>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sp>
        <p:nvSpPr>
          <p:cNvPr id="3" name="Text Placeholder 2">
            <a:extLst>
              <a:ext uri="{FF2B5EF4-FFF2-40B4-BE49-F238E27FC236}">
                <a16:creationId xmlns:a16="http://schemas.microsoft.com/office/drawing/2014/main" id="{969F8A55-893D-E6A9-6CDF-B3C941CD06FD}"/>
              </a:ext>
            </a:extLst>
          </p:cNvPr>
          <p:cNvSpPr>
            <a:spLocks noGrp="1"/>
          </p:cNvSpPr>
          <p:nvPr>
            <p:ph type="body" idx="1"/>
          </p:nvPr>
        </p:nvSpPr>
        <p:spPr>
          <a:xfrm>
            <a:off x="853752" y="4856998"/>
            <a:ext cx="7926316" cy="1542700"/>
          </a:xfrm>
        </p:spPr>
        <p:txBody>
          <a:bodyPr/>
          <a:lstStyle/>
          <a:p>
            <a:pPr marL="88900" indent="0">
              <a:buNone/>
            </a:pPr>
            <a:r>
              <a:rPr lang="en-US" sz="1800" b="1" dirty="0">
                <a:solidFill>
                  <a:schemeClr val="accent3"/>
                </a:solidFill>
                <a:latin typeface="Times New Roman" panose="02020603050405020304" pitchFamily="18" charset="0"/>
                <a:cs typeface="Times New Roman" panose="02020603050405020304" pitchFamily="18" charset="0"/>
                <a:sym typeface="Lato"/>
              </a:rPr>
              <a:t>Adane Nega Tarekegn</a:t>
            </a:r>
            <a:endParaRPr lang="en-US" altLang="ko-KR" sz="1800" dirty="0">
              <a:solidFill>
                <a:srgbClr val="000000"/>
              </a:solidFill>
              <a:latin typeface="Times New Roman" panose="02020603050405020304" pitchFamily="18" charset="0"/>
              <a:cs typeface="Times New Roman" panose="02020603050405020304" pitchFamily="18" charset="0"/>
            </a:endParaRPr>
          </a:p>
          <a:p>
            <a:pPr marL="88900" indent="0" algn="l" rtl="0" fontAlgn="base">
              <a:buNone/>
            </a:pPr>
            <a:r>
              <a:rPr lang="en-US" sz="1800" b="0" i="0" dirty="0">
                <a:solidFill>
                  <a:srgbClr val="000000"/>
                </a:solidFill>
                <a:effectLst/>
                <a:latin typeface="Times New Roman" panose="02020603050405020304" pitchFamily="18" charset="0"/>
                <a:cs typeface="Times New Roman" panose="02020603050405020304" pitchFamily="18" charset="0"/>
              </a:rPr>
              <a:t>The Software, Data and Digital Environments (</a:t>
            </a:r>
            <a:r>
              <a:rPr lang="en-US" sz="1800" b="1" i="0" dirty="0">
                <a:solidFill>
                  <a:srgbClr val="000000"/>
                </a:solidFill>
                <a:effectLst/>
                <a:latin typeface="Times New Roman" panose="02020603050405020304" pitchFamily="18" charset="0"/>
                <a:cs typeface="Times New Roman" panose="02020603050405020304" pitchFamily="18" charset="0"/>
              </a:rPr>
              <a:t>SDDE</a:t>
            </a:r>
            <a:r>
              <a:rPr lang="en-US" sz="1800" b="0" i="0" dirty="0">
                <a:solidFill>
                  <a:srgbClr val="000000"/>
                </a:solidFill>
                <a:effectLst/>
                <a:latin typeface="Times New Roman" panose="02020603050405020304" pitchFamily="18" charset="0"/>
                <a:cs typeface="Times New Roman" panose="02020603050405020304" pitchFamily="18" charset="0"/>
              </a:rPr>
              <a:t>) Research Group </a:t>
            </a:r>
          </a:p>
          <a:p>
            <a:pPr marL="88900" indent="0" algn="l" rtl="0" fontAlgn="base">
              <a:buNone/>
            </a:pPr>
            <a:r>
              <a:rPr lang="en-US" sz="1800" b="0" i="0" dirty="0">
                <a:solidFill>
                  <a:srgbClr val="000000"/>
                </a:solidFill>
                <a:effectLst/>
                <a:latin typeface="Times New Roman" panose="02020603050405020304" pitchFamily="18" charset="0"/>
                <a:cs typeface="Times New Roman" panose="02020603050405020304" pitchFamily="18" charset="0"/>
              </a:rPr>
              <a:t>Department of Computer Science, </a:t>
            </a:r>
          </a:p>
          <a:p>
            <a:pPr marL="88900" indent="0" algn="l" rtl="0" fontAlgn="base">
              <a:buNone/>
            </a:pPr>
            <a:r>
              <a:rPr lang="en-US" sz="1800" b="0" i="0" dirty="0">
                <a:solidFill>
                  <a:srgbClr val="000000"/>
                </a:solidFill>
                <a:effectLst/>
                <a:latin typeface="Times New Roman" panose="02020603050405020304" pitchFamily="18" charset="0"/>
                <a:cs typeface="Times New Roman" panose="02020603050405020304" pitchFamily="18" charset="0"/>
              </a:rPr>
              <a:t>NTNU - Norwegian University of Science and Technology</a:t>
            </a:r>
          </a:p>
          <a:p>
            <a:endParaRPr lang="en-US" altLang="ko-KR" sz="2800" b="1" dirty="0">
              <a:solidFill>
                <a:schemeClr val="accent3"/>
              </a:solidFill>
              <a:latin typeface="Times New Roman" panose="02020603050405020304" pitchFamily="18" charset="0"/>
              <a:cs typeface="Times New Roman" panose="02020603050405020304" pitchFamily="18" charset="0"/>
            </a:endParaRPr>
          </a:p>
          <a:p>
            <a:endParaRPr lang="nb-NO" dirty="0"/>
          </a:p>
        </p:txBody>
      </p:sp>
      <p:sp>
        <p:nvSpPr>
          <p:cNvPr id="6" name="TextBox 5">
            <a:extLst>
              <a:ext uri="{FF2B5EF4-FFF2-40B4-BE49-F238E27FC236}">
                <a16:creationId xmlns:a16="http://schemas.microsoft.com/office/drawing/2014/main" id="{18061D2F-F3F8-62A3-FAED-42BA9E8ED1BD}"/>
              </a:ext>
            </a:extLst>
          </p:cNvPr>
          <p:cNvSpPr txBox="1"/>
          <p:nvPr/>
        </p:nvSpPr>
        <p:spPr>
          <a:xfrm>
            <a:off x="74645" y="34460"/>
            <a:ext cx="1240972" cy="1054359"/>
          </a:xfrm>
          <a:prstGeom prst="rect">
            <a:avLst/>
          </a:prstGeom>
          <a:solidFill>
            <a:schemeClr val="lt1"/>
          </a:solidFill>
        </p:spPr>
        <p:txBody>
          <a:bodyPr wrap="square" rtlCol="0">
            <a:spAutoFit/>
          </a:bodyPr>
          <a:lstStyle/>
          <a:p>
            <a:endParaRPr lang="nb-NO" dirty="0"/>
          </a:p>
        </p:txBody>
      </p:sp>
      <p:sp>
        <p:nvSpPr>
          <p:cNvPr id="14" name="Text Placeholder 2">
            <a:extLst>
              <a:ext uri="{FF2B5EF4-FFF2-40B4-BE49-F238E27FC236}">
                <a16:creationId xmlns:a16="http://schemas.microsoft.com/office/drawing/2014/main" id="{E370214D-BF55-C68E-3EA9-622FADA4291C}"/>
              </a:ext>
            </a:extLst>
          </p:cNvPr>
          <p:cNvSpPr txBox="1">
            <a:spLocks/>
          </p:cNvSpPr>
          <p:nvPr/>
        </p:nvSpPr>
        <p:spPr>
          <a:xfrm>
            <a:off x="853752" y="2706869"/>
            <a:ext cx="7332309" cy="1251527"/>
          </a:xfrm>
          <a:prstGeom prst="rect">
            <a:avLst/>
          </a:prstGeom>
          <a:noFill/>
          <a:ln>
            <a:noFill/>
          </a:ln>
        </p:spPr>
        <p:txBody>
          <a:bodyPr spcFirstLastPara="1" wrap="square" lIns="91425" tIns="45700" rIns="91425" bIns="45700" anchor="t" anchorCtr="0">
            <a:normAutofit fontScale="25000" lnSpcReduction="20000"/>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1D599C"/>
              </a:buClr>
              <a:buSzPts val="2200"/>
              <a:buFont typeface="Arial"/>
              <a:buChar char="►"/>
              <a:defRPr sz="2200" b="0" i="0" u="none" strike="noStrike" cap="none">
                <a:solidFill>
                  <a:schemeClr val="accent3"/>
                </a:solidFill>
                <a:latin typeface="Lato"/>
                <a:ea typeface="Lato"/>
                <a:cs typeface="Lato"/>
                <a:sym typeface="Lato"/>
              </a:defRPr>
            </a:lvl1pPr>
            <a:lvl2pPr marL="914400" marR="0" lvl="1" indent="-342900" algn="l" rtl="0">
              <a:lnSpc>
                <a:spcPct val="100000"/>
              </a:lnSpc>
              <a:spcBef>
                <a:spcPts val="600"/>
              </a:spcBef>
              <a:spcAft>
                <a:spcPts val="0"/>
              </a:spcAft>
              <a:buClr>
                <a:srgbClr val="1D599C"/>
              </a:buClr>
              <a:buSzPts val="1800"/>
              <a:buFont typeface="Noto Sans Symbols"/>
              <a:buChar char="▷"/>
              <a:defRPr sz="1800" b="0" i="0" u="none" strike="noStrike" cap="none">
                <a:solidFill>
                  <a:srgbClr val="002060"/>
                </a:solidFill>
                <a:latin typeface="Lato"/>
                <a:ea typeface="Lato"/>
                <a:cs typeface="Lato"/>
                <a:sym typeface="Lato"/>
              </a:defRPr>
            </a:lvl2pPr>
            <a:lvl3pPr marL="1371600" marR="0" lvl="2"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3pPr>
            <a:lvl4pPr marL="1828800" marR="0" lvl="3"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4pPr>
            <a:lvl5pPr marL="2286000" marR="0" lvl="4"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5pPr>
            <a:lvl6pPr marL="2743200" marR="0" lvl="5" indent="-342900" algn="l" rtl="0">
              <a:lnSpc>
                <a:spcPct val="100000"/>
              </a:lnSpc>
              <a:spcBef>
                <a:spcPts val="6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88900" indent="0">
              <a:lnSpc>
                <a:spcPct val="120000"/>
              </a:lnSpc>
              <a:buFont typeface="Arial"/>
              <a:buNone/>
            </a:pPr>
            <a:r>
              <a:rPr lang="en-US" sz="12800" b="1" dirty="0">
                <a:solidFill>
                  <a:srgbClr val="0070C0"/>
                </a:solidFill>
                <a:latin typeface="Times New Roman" panose="02020603050405020304" pitchFamily="18" charset="0"/>
                <a:cs typeface="Times New Roman" panose="02020603050405020304" pitchFamily="18" charset="0"/>
              </a:rPr>
              <a:t>Wearable Sensors for  Gait Recognition and  Analysis </a:t>
            </a:r>
            <a:endParaRPr lang="en-US" altLang="ko-KR" sz="12800" b="1" dirty="0">
              <a:solidFill>
                <a:srgbClr val="0070C0"/>
              </a:solidFill>
              <a:latin typeface="Times New Roman" panose="02020603050405020304" pitchFamily="18" charset="0"/>
              <a:cs typeface="Times New Roman" panose="02020603050405020304" pitchFamily="18" charset="0"/>
            </a:endParaRPr>
          </a:p>
          <a:p>
            <a:endParaRPr lang="nb-NO" dirty="0"/>
          </a:p>
        </p:txBody>
      </p:sp>
      <p:grpSp>
        <p:nvGrpSpPr>
          <p:cNvPr id="16" name="Group 15">
            <a:extLst>
              <a:ext uri="{FF2B5EF4-FFF2-40B4-BE49-F238E27FC236}">
                <a16:creationId xmlns:a16="http://schemas.microsoft.com/office/drawing/2014/main" id="{467FF69F-386D-B6CE-3042-A00D12AC20A0}"/>
              </a:ext>
            </a:extLst>
          </p:cNvPr>
          <p:cNvGrpSpPr/>
          <p:nvPr/>
        </p:nvGrpSpPr>
        <p:grpSpPr>
          <a:xfrm>
            <a:off x="1315616" y="574207"/>
            <a:ext cx="5477069" cy="1222747"/>
            <a:chOff x="0" y="0"/>
            <a:chExt cx="4001770" cy="1021080"/>
          </a:xfrm>
        </p:grpSpPr>
        <p:pic>
          <p:nvPicPr>
            <p:cNvPr id="17" name="Picture 16" descr="Icon&#10;&#10;Description automatically generated">
              <a:extLst>
                <a:ext uri="{FF2B5EF4-FFF2-40B4-BE49-F238E27FC236}">
                  <a16:creationId xmlns:a16="http://schemas.microsoft.com/office/drawing/2014/main" id="{F3641DC6-7E22-1DA4-D79F-8ACB61906B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21080" cy="1021080"/>
            </a:xfrm>
            <a:prstGeom prst="rect">
              <a:avLst/>
            </a:prstGeom>
            <a:noFill/>
            <a:ln>
              <a:noFill/>
            </a:ln>
          </p:spPr>
        </p:pic>
        <p:pic>
          <p:nvPicPr>
            <p:cNvPr id="18" name="Picture 17" descr="A picture containing text, clipart&#10;&#10;Description automatically generated">
              <a:extLst>
                <a:ext uri="{FF2B5EF4-FFF2-40B4-BE49-F238E27FC236}">
                  <a16:creationId xmlns:a16="http://schemas.microsoft.com/office/drawing/2014/main" id="{35DA1A11-4577-BA71-8A37-1F4D538D96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8820" y="129540"/>
              <a:ext cx="2012950" cy="601980"/>
            </a:xfrm>
            <a:prstGeom prst="rect">
              <a:avLst/>
            </a:prstGeom>
            <a:noFill/>
            <a:ln>
              <a:noFill/>
            </a:ln>
          </p:spPr>
        </p:pic>
      </p:grpSp>
    </p:spTree>
    <p:extLst>
      <p:ext uri="{BB962C8B-B14F-4D97-AF65-F5344CB8AC3E}">
        <p14:creationId xmlns:p14="http://schemas.microsoft.com/office/powerpoint/2010/main" val="124317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Analytics – Typical Pipeline for GA</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10</a:t>
            </a:fld>
            <a:endParaRPr/>
          </a:p>
        </p:txBody>
      </p:sp>
      <p:pic>
        <p:nvPicPr>
          <p:cNvPr id="5" name="Google Shape;238;p39">
            <a:extLst>
              <a:ext uri="{FF2B5EF4-FFF2-40B4-BE49-F238E27FC236}">
                <a16:creationId xmlns:a16="http://schemas.microsoft.com/office/drawing/2014/main" id="{A6E99C9E-F8A3-2793-4391-A7304FF0DD79}"/>
              </a:ext>
            </a:extLst>
          </p:cNvPr>
          <p:cNvPicPr preferRelativeResize="0"/>
          <p:nvPr/>
        </p:nvPicPr>
        <p:blipFill>
          <a:blip r:embed="rId3">
            <a:alphaModFix/>
          </a:blip>
          <a:stretch>
            <a:fillRect/>
          </a:stretch>
        </p:blipFill>
        <p:spPr>
          <a:xfrm>
            <a:off x="333729" y="1237764"/>
            <a:ext cx="8085600" cy="1994288"/>
          </a:xfrm>
          <a:prstGeom prst="rect">
            <a:avLst/>
          </a:prstGeom>
          <a:noFill/>
          <a:ln w="15875">
            <a:solidFill>
              <a:srgbClr val="00B0F0"/>
            </a:solidFill>
          </a:ln>
        </p:spPr>
      </p:pic>
      <p:pic>
        <p:nvPicPr>
          <p:cNvPr id="11" name="Picture 10">
            <a:extLst>
              <a:ext uri="{FF2B5EF4-FFF2-40B4-BE49-F238E27FC236}">
                <a16:creationId xmlns:a16="http://schemas.microsoft.com/office/drawing/2014/main" id="{78FAD05C-935A-6739-6837-D37694D03B34}"/>
              </a:ext>
            </a:extLst>
          </p:cNvPr>
          <p:cNvPicPr>
            <a:picLocks noChangeAspect="1"/>
          </p:cNvPicPr>
          <p:nvPr/>
        </p:nvPicPr>
        <p:blipFill>
          <a:blip r:embed="rId4"/>
          <a:stretch>
            <a:fillRect/>
          </a:stretch>
        </p:blipFill>
        <p:spPr>
          <a:xfrm>
            <a:off x="529200" y="3822597"/>
            <a:ext cx="8085600" cy="1762426"/>
          </a:xfrm>
          <a:prstGeom prst="rect">
            <a:avLst/>
          </a:prstGeom>
          <a:ln w="19050">
            <a:solidFill>
              <a:srgbClr val="00B0F0"/>
            </a:solidFill>
          </a:ln>
        </p:spPr>
      </p:pic>
      <p:cxnSp>
        <p:nvCxnSpPr>
          <p:cNvPr id="19" name="Straight Connector 18">
            <a:extLst>
              <a:ext uri="{FF2B5EF4-FFF2-40B4-BE49-F238E27FC236}">
                <a16:creationId xmlns:a16="http://schemas.microsoft.com/office/drawing/2014/main" id="{7FA5328E-2F3D-FE2A-B712-A66E040872D9}"/>
              </a:ext>
            </a:extLst>
          </p:cNvPr>
          <p:cNvCxnSpPr>
            <a:cxnSpLocks/>
          </p:cNvCxnSpPr>
          <p:nvPr/>
        </p:nvCxnSpPr>
        <p:spPr>
          <a:xfrm>
            <a:off x="8419329" y="2197586"/>
            <a:ext cx="367500" cy="0"/>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D43E4E-0C3D-0081-2E10-FAF90BAE75FA}"/>
              </a:ext>
            </a:extLst>
          </p:cNvPr>
          <p:cNvCxnSpPr/>
          <p:nvPr/>
        </p:nvCxnSpPr>
        <p:spPr>
          <a:xfrm>
            <a:off x="8786829" y="2203206"/>
            <a:ext cx="0" cy="1296955"/>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5EB2AA-3CC1-1780-9DCE-1BA6878577A2}"/>
              </a:ext>
            </a:extLst>
          </p:cNvPr>
          <p:cNvCxnSpPr/>
          <p:nvPr/>
        </p:nvCxnSpPr>
        <p:spPr>
          <a:xfrm flipH="1">
            <a:off x="188783" y="3500161"/>
            <a:ext cx="8598046" cy="0"/>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858483-90CE-8D38-6D94-13AF27ABA011}"/>
              </a:ext>
            </a:extLst>
          </p:cNvPr>
          <p:cNvCxnSpPr/>
          <p:nvPr/>
        </p:nvCxnSpPr>
        <p:spPr>
          <a:xfrm>
            <a:off x="188783" y="3500161"/>
            <a:ext cx="0" cy="1203649"/>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34E0C4-D940-9F19-3E9D-EB688760D122}"/>
              </a:ext>
            </a:extLst>
          </p:cNvPr>
          <p:cNvCxnSpPr>
            <a:endCxn id="11" idx="1"/>
          </p:cNvCxnSpPr>
          <p:nvPr/>
        </p:nvCxnSpPr>
        <p:spPr>
          <a:xfrm>
            <a:off x="188783" y="4703810"/>
            <a:ext cx="340417" cy="0"/>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15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100392"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Annotation</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11</a:t>
            </a:fld>
            <a:endParaRPr/>
          </a:p>
        </p:txBody>
      </p:sp>
      <p:pic>
        <p:nvPicPr>
          <p:cNvPr id="9" name="Picture 8">
            <a:extLst>
              <a:ext uri="{FF2B5EF4-FFF2-40B4-BE49-F238E27FC236}">
                <a16:creationId xmlns:a16="http://schemas.microsoft.com/office/drawing/2014/main" id="{B0011510-A476-BECC-D37E-4C2C78027875}"/>
              </a:ext>
            </a:extLst>
          </p:cNvPr>
          <p:cNvPicPr>
            <a:picLocks noChangeAspect="1"/>
          </p:cNvPicPr>
          <p:nvPr/>
        </p:nvPicPr>
        <p:blipFill>
          <a:blip r:embed="rId3"/>
          <a:stretch>
            <a:fillRect/>
          </a:stretch>
        </p:blipFill>
        <p:spPr>
          <a:xfrm>
            <a:off x="528103" y="1104088"/>
            <a:ext cx="6791417" cy="3151126"/>
          </a:xfrm>
          <a:prstGeom prst="rect">
            <a:avLst/>
          </a:prstGeom>
        </p:spPr>
      </p:pic>
      <p:sp>
        <p:nvSpPr>
          <p:cNvPr id="3" name="TextBox 2">
            <a:extLst>
              <a:ext uri="{FF2B5EF4-FFF2-40B4-BE49-F238E27FC236}">
                <a16:creationId xmlns:a16="http://schemas.microsoft.com/office/drawing/2014/main" id="{72A451B0-0202-CD4F-AE4D-5CFF17E2A1DE}"/>
              </a:ext>
            </a:extLst>
          </p:cNvPr>
          <p:cNvSpPr txBox="1"/>
          <p:nvPr/>
        </p:nvSpPr>
        <p:spPr>
          <a:xfrm>
            <a:off x="1481558" y="4548788"/>
            <a:ext cx="7037582" cy="830997"/>
          </a:xfrm>
          <a:prstGeom prst="rect">
            <a:avLst/>
          </a:prstGeom>
          <a:noFill/>
        </p:spPr>
        <p:txBody>
          <a:bodyPr wrap="square" rtlCol="0">
            <a:spAutoFit/>
          </a:bodyPr>
          <a:lstStyle/>
          <a:p>
            <a:pPr marL="457200" indent="-457200">
              <a:buFont typeface="Arial" panose="020B0604020202020204" pitchFamily="34" charset="0"/>
              <a:buChar char="•"/>
            </a:pPr>
            <a:r>
              <a:rPr lang="nb-NO" sz="2800" b="1" dirty="0"/>
              <a:t>NOVA:  </a:t>
            </a:r>
            <a:r>
              <a:rPr lang="nb-NO" sz="2000" dirty="0">
                <a:hlinkClick r:id="rId4"/>
              </a:rPr>
              <a:t>https://github.com/hcmlab/nova</a:t>
            </a:r>
            <a:endParaRPr lang="nb-NO" sz="2000" dirty="0"/>
          </a:p>
          <a:p>
            <a:pPr marL="342900" indent="-342900">
              <a:buFont typeface="Arial" panose="020B0604020202020204" pitchFamily="34" charset="0"/>
              <a:buChar char="•"/>
            </a:pPr>
            <a:r>
              <a:rPr lang="nb-NO" sz="2000" dirty="0"/>
              <a:t> Python Graphical Tools </a:t>
            </a:r>
          </a:p>
        </p:txBody>
      </p:sp>
    </p:spTree>
    <p:extLst>
      <p:ext uri="{BB962C8B-B14F-4D97-AF65-F5344CB8AC3E}">
        <p14:creationId xmlns:p14="http://schemas.microsoft.com/office/powerpoint/2010/main" val="1661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100392"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Annotation Visualization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12</a:t>
            </a:fld>
            <a:endParaRPr/>
          </a:p>
        </p:txBody>
      </p:sp>
      <p:pic>
        <p:nvPicPr>
          <p:cNvPr id="3" name="Picture 2">
            <a:extLst>
              <a:ext uri="{FF2B5EF4-FFF2-40B4-BE49-F238E27FC236}">
                <a16:creationId xmlns:a16="http://schemas.microsoft.com/office/drawing/2014/main" id="{27F467F9-7869-EF20-45D3-DBFCB76BA084}"/>
              </a:ext>
            </a:extLst>
          </p:cNvPr>
          <p:cNvPicPr>
            <a:picLocks noChangeAspect="1"/>
          </p:cNvPicPr>
          <p:nvPr/>
        </p:nvPicPr>
        <p:blipFill>
          <a:blip r:embed="rId3"/>
          <a:stretch>
            <a:fillRect/>
          </a:stretch>
        </p:blipFill>
        <p:spPr>
          <a:xfrm>
            <a:off x="303001" y="894029"/>
            <a:ext cx="8073838" cy="2640694"/>
          </a:xfrm>
          <a:prstGeom prst="rect">
            <a:avLst/>
          </a:prstGeom>
        </p:spPr>
      </p:pic>
      <p:pic>
        <p:nvPicPr>
          <p:cNvPr id="5" name="Picture 4">
            <a:extLst>
              <a:ext uri="{FF2B5EF4-FFF2-40B4-BE49-F238E27FC236}">
                <a16:creationId xmlns:a16="http://schemas.microsoft.com/office/drawing/2014/main" id="{FCB44AC6-B8AC-E479-E839-6F5F4A9AAE60}"/>
              </a:ext>
            </a:extLst>
          </p:cNvPr>
          <p:cNvPicPr>
            <a:picLocks noChangeAspect="1"/>
          </p:cNvPicPr>
          <p:nvPr/>
        </p:nvPicPr>
        <p:blipFill>
          <a:blip r:embed="rId4"/>
          <a:stretch>
            <a:fillRect/>
          </a:stretch>
        </p:blipFill>
        <p:spPr>
          <a:xfrm>
            <a:off x="590309" y="3655105"/>
            <a:ext cx="7928831" cy="2688955"/>
          </a:xfrm>
          <a:prstGeom prst="rect">
            <a:avLst/>
          </a:prstGeom>
        </p:spPr>
      </p:pic>
    </p:spTree>
    <p:extLst>
      <p:ext uri="{BB962C8B-B14F-4D97-AF65-F5344CB8AC3E}">
        <p14:creationId xmlns:p14="http://schemas.microsoft.com/office/powerpoint/2010/main" val="243703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Cleaning, Preprocessing and Analytics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13</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433538" y="1156996"/>
            <a:ext cx="8262593" cy="5288566"/>
          </a:xfrm>
        </p:spPr>
        <p:txBody>
          <a:bodyPr>
            <a:normAutofit/>
          </a:bodyPr>
          <a:lstStyle/>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grpSp>
        <p:nvGrpSpPr>
          <p:cNvPr id="5" name="Group 4">
            <a:extLst>
              <a:ext uri="{FF2B5EF4-FFF2-40B4-BE49-F238E27FC236}">
                <a16:creationId xmlns:a16="http://schemas.microsoft.com/office/drawing/2014/main" id="{ADDEFCE2-C8CD-9A0C-5934-EADF1C32891C}"/>
              </a:ext>
            </a:extLst>
          </p:cNvPr>
          <p:cNvGrpSpPr/>
          <p:nvPr/>
        </p:nvGrpSpPr>
        <p:grpSpPr>
          <a:xfrm>
            <a:off x="7572" y="1268423"/>
            <a:ext cx="8702890" cy="1924480"/>
            <a:chOff x="0" y="1123332"/>
            <a:chExt cx="8702890" cy="1924480"/>
          </a:xfrm>
        </p:grpSpPr>
        <p:sp>
          <p:nvSpPr>
            <p:cNvPr id="6" name="Content Placeholder 2">
              <a:extLst>
                <a:ext uri="{FF2B5EF4-FFF2-40B4-BE49-F238E27FC236}">
                  <a16:creationId xmlns:a16="http://schemas.microsoft.com/office/drawing/2014/main" id="{33DEB3C4-415E-E6E8-AE08-CE2031EFDFB8}"/>
                </a:ext>
              </a:extLst>
            </p:cNvPr>
            <p:cNvSpPr txBox="1">
              <a:spLocks noChangeArrowheads="1"/>
            </p:cNvSpPr>
            <p:nvPr/>
          </p:nvSpPr>
          <p:spPr>
            <a:xfrm>
              <a:off x="0" y="1123333"/>
              <a:ext cx="3254733" cy="1881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lvl="2" indent="-342900">
                <a:lnSpc>
                  <a:spcPct val="100000"/>
                </a:lnSpc>
                <a:buClr>
                  <a:srgbClr val="0E06A8"/>
                </a:buClr>
                <a:buFont typeface="Wingdings" panose="05000000000000000000" pitchFamily="2" charset="2"/>
                <a:buChar char="Ø"/>
              </a:pPr>
              <a:r>
                <a:rPr lang="en-US" sz="18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Data Cleaning</a:t>
              </a:r>
            </a:p>
            <a:p>
              <a:pPr marL="968375" lvl="3" indent="-342900">
                <a:lnSpc>
                  <a:spcPct val="100000"/>
                </a:lnSpc>
                <a:buClr>
                  <a:srgbClr val="0E06A8"/>
                </a:buClr>
                <a:buFont typeface="Wingdings" panose="05000000000000000000" pitchFamily="2" charset="2"/>
                <a:buChar char="§"/>
              </a:pPr>
              <a:r>
                <a:rPr lang="nb-NO" dirty="0">
                  <a:solidFill>
                    <a:schemeClr val="tx1"/>
                  </a:solidFill>
                  <a:latin typeface="Times New Roman" panose="02020603050405020304" pitchFamily="18" charset="0"/>
                  <a:cs typeface="Times New Roman" panose="02020603050405020304" pitchFamily="18" charset="0"/>
                </a:rPr>
                <a:t>Missing values </a:t>
              </a:r>
            </a:p>
            <a:p>
              <a:pPr marL="968375" lvl="3" indent="-342900">
                <a:lnSpc>
                  <a:spcPct val="100000"/>
                </a:lnSpc>
                <a:buClr>
                  <a:srgbClr val="0E06A8"/>
                </a:buClr>
                <a:buFont typeface="Wingdings" panose="05000000000000000000" pitchFamily="2" charset="2"/>
                <a:buChar char="§"/>
              </a:pPr>
              <a:r>
                <a:rPr lang="nb-NO" dirty="0">
                  <a:solidFill>
                    <a:schemeClr val="tx1"/>
                  </a:solidFill>
                  <a:latin typeface="Times New Roman" panose="02020603050405020304" pitchFamily="18" charset="0"/>
                  <a:cs typeface="Times New Roman" panose="02020603050405020304" pitchFamily="18" charset="0"/>
                </a:rPr>
                <a:t>Check for duplicates </a:t>
              </a:r>
            </a:p>
            <a:p>
              <a:pPr marL="968375" lvl="3" indent="-342900">
                <a:lnSpc>
                  <a:spcPct val="100000"/>
                </a:lnSpc>
                <a:buClr>
                  <a:srgbClr val="0E06A8"/>
                </a:buClr>
                <a:buFont typeface="Wingdings" panose="05000000000000000000" pitchFamily="2" charset="2"/>
                <a:buChar char="§"/>
              </a:pPr>
              <a:r>
                <a:rPr lang="nb-NO" dirty="0">
                  <a:solidFill>
                    <a:schemeClr val="tx1"/>
                  </a:solidFill>
                  <a:latin typeface="Times New Roman" panose="02020603050405020304" pitchFamily="18" charset="0"/>
                  <a:cs typeface="Times New Roman" panose="02020603050405020304" pitchFamily="18" charset="0"/>
                </a:rPr>
                <a:t>Check for outliers </a:t>
              </a:r>
            </a:p>
            <a:p>
              <a:pPr marL="968375" lvl="3" indent="-342900">
                <a:lnSpc>
                  <a:spcPct val="100000"/>
                </a:lnSpc>
                <a:buClr>
                  <a:srgbClr val="0E06A8"/>
                </a:buClr>
                <a:buFont typeface="Wingdings" panose="05000000000000000000" pitchFamily="2" charset="2"/>
                <a:buChar char="§"/>
              </a:pPr>
              <a:r>
                <a:rPr lang="nb-NO" dirty="0">
                  <a:latin typeface="Times New Roman" panose="02020603050405020304" pitchFamily="18" charset="0"/>
                  <a:cs typeface="Times New Roman" panose="02020603050405020304" pitchFamily="18" charset="0"/>
                </a:rPr>
                <a:t>Noise Filtering </a:t>
              </a:r>
            </a:p>
            <a:p>
              <a:pPr marL="511175" lvl="2" indent="-342900">
                <a:lnSpc>
                  <a:spcPct val="150000"/>
                </a:lnSpc>
                <a:buClr>
                  <a:srgbClr val="0E06A8"/>
                </a:buClr>
                <a:buFont typeface="Wingdings" panose="05000000000000000000" pitchFamily="2" charset="2"/>
                <a:buChar char="Ø"/>
              </a:pPr>
              <a:endPar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511175" lvl="2" indent="-342900">
                <a:lnSpc>
                  <a:spcPct val="150000"/>
                </a:lnSpc>
                <a:buClr>
                  <a:srgbClr val="0E06A8"/>
                </a:buClr>
                <a:buFont typeface="Wingdings" panose="05000000000000000000" pitchFamily="2" charset="2"/>
                <a:buChar char="Ø"/>
              </a:pPr>
              <a:endPar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168275" lvl="2" indent="0">
                <a:lnSpc>
                  <a:spcPct val="150000"/>
                </a:lnSpc>
                <a:buClr>
                  <a:srgbClr val="0E06A8"/>
                </a:buClr>
                <a:buNone/>
              </a:pPr>
              <a:endPar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511175" lvl="2" indent="-342900">
                <a:lnSpc>
                  <a:spcPct val="150000"/>
                </a:lnSpc>
                <a:buClr>
                  <a:srgbClr val="0E06A8"/>
                </a:buClr>
                <a:buFont typeface="Wingdings" panose="05000000000000000000" pitchFamily="2" charset="2"/>
                <a:buChar char="Ø"/>
              </a:pPr>
              <a:endParaRPr lang="en-US"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endParaRPr>
            </a:p>
            <a:p>
              <a:pPr marL="511175" lvl="2" indent="-342900">
                <a:lnSpc>
                  <a:spcPct val="150000"/>
                </a:lnSpc>
                <a:buClr>
                  <a:srgbClr val="0E06A8"/>
                </a:buClr>
                <a:buFont typeface="Wingdings" panose="05000000000000000000" pitchFamily="2" charset="2"/>
                <a:buChar char="Ø"/>
              </a:pPr>
              <a:endParaRPr lang="en-US"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endParaRPr>
            </a:p>
            <a:p>
              <a:pPr marL="511175" lvl="2" indent="-342900">
                <a:lnSpc>
                  <a:spcPct val="150000"/>
                </a:lnSpc>
                <a:buClr>
                  <a:srgbClr val="0E06A8"/>
                </a:buClr>
                <a:buFont typeface="Wingdings" panose="05000000000000000000" pitchFamily="2" charset="2"/>
                <a:buChar char="Ø"/>
              </a:pPr>
              <a:endParaRPr lang="en-US"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endParaRPr>
            </a:p>
            <a:p>
              <a:pPr marL="511175" lvl="2" indent="-342900">
                <a:lnSpc>
                  <a:spcPct val="150000"/>
                </a:lnSpc>
                <a:buClr>
                  <a:srgbClr val="0E06A8"/>
                </a:buClr>
                <a:buFont typeface="Wingdings" panose="05000000000000000000" pitchFamily="2" charset="2"/>
                <a:buChar char="Ø"/>
              </a:pPr>
              <a:endParaRPr lang="en-US"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endParaRPr>
            </a:p>
            <a:p>
              <a:pPr marL="511175" lvl="2" indent="-342900">
                <a:lnSpc>
                  <a:spcPct val="150000"/>
                </a:lnSpc>
                <a:buClr>
                  <a:srgbClr val="0E06A8"/>
                </a:buClr>
                <a:buFont typeface="Wingdings" panose="05000000000000000000" pitchFamily="2" charset="2"/>
                <a:buChar char="Ø"/>
              </a:pPr>
              <a:endPar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168275" lvl="2" indent="0">
                <a:lnSpc>
                  <a:spcPct val="150000"/>
                </a:lnSpc>
                <a:buClr>
                  <a:srgbClr val="0E06A8"/>
                </a:buClr>
                <a:buNone/>
              </a:pPr>
              <a:r>
                <a:rPr lang="nb-NO" b="1" dirty="0">
                  <a:latin typeface="Times New Roman" panose="02020603050405020304" pitchFamily="18" charset="0"/>
                  <a:cs typeface="Times New Roman" panose="02020603050405020304" pitchFamily="18" charset="0"/>
                </a:rPr>
                <a:t> </a:t>
              </a:r>
            </a:p>
            <a:p>
              <a:pPr marL="511175" lvl="2" indent="-342900">
                <a:buClr>
                  <a:srgbClr val="0E06A8"/>
                </a:buClr>
                <a:buFont typeface="Wingdings" panose="05000000000000000000" pitchFamily="2" charset="2"/>
                <a:buChar char="Ø"/>
              </a:pPr>
              <a:endParaRPr lang="en-US" sz="20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a:lnSpc>
                  <a:spcPct val="150000"/>
                </a:lnSpc>
                <a:buClr>
                  <a:srgbClr val="0E06A8"/>
                </a:buCl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250000"/>
                </a:lnSpc>
              </a:pPr>
              <a:endParaRPr lang="en-US" altLang="en-US" sz="20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645B268B-5D36-B6FB-2E48-4BE7B502169F}"/>
                </a:ext>
              </a:extLst>
            </p:cNvPr>
            <p:cNvSpPr txBox="1">
              <a:spLocks noChangeArrowheads="1"/>
            </p:cNvSpPr>
            <p:nvPr/>
          </p:nvSpPr>
          <p:spPr>
            <a:xfrm>
              <a:off x="2657168" y="1123332"/>
              <a:ext cx="4001218" cy="1881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lvl="2" indent="-342900">
                <a:lnSpc>
                  <a:spcPct val="100000"/>
                </a:lnSpc>
                <a:buClr>
                  <a:srgbClr val="0E06A8"/>
                </a:buClr>
                <a:buFont typeface="Wingdings" panose="05000000000000000000" pitchFamily="2" charset="2"/>
                <a:buChar char="Ø"/>
              </a:pPr>
              <a:r>
                <a:rPr lang="en-US" sz="18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Data Preprocessing</a:t>
              </a:r>
            </a:p>
            <a:p>
              <a:pPr marL="968375" lvl="3" indent="-342900">
                <a:lnSpc>
                  <a:spcPct val="100000"/>
                </a:lnSpc>
                <a:buClr>
                  <a:srgbClr val="0E06A8"/>
                </a:buClr>
                <a:buFont typeface="Wingdings" panose="05000000000000000000" pitchFamily="2" charset="2"/>
                <a:buChar char="§"/>
              </a:pPr>
              <a:r>
                <a:rPr lang="nb-NO" dirty="0">
                  <a:solidFill>
                    <a:schemeClr val="tx1"/>
                  </a:solidFill>
                  <a:latin typeface="Times New Roman" panose="02020603050405020304" pitchFamily="18" charset="0"/>
                  <a:cs typeface="Times New Roman" panose="02020603050405020304" pitchFamily="18" charset="0"/>
                </a:rPr>
                <a:t>Normalization </a:t>
              </a:r>
            </a:p>
            <a:p>
              <a:pPr marL="968375" lvl="3" indent="-342900">
                <a:lnSpc>
                  <a:spcPct val="100000"/>
                </a:lnSpc>
                <a:buClr>
                  <a:srgbClr val="0E06A8"/>
                </a:buClr>
                <a:buFont typeface="Wingdings" panose="05000000000000000000" pitchFamily="2" charset="2"/>
                <a:buChar char="§"/>
              </a:pP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Data transformation</a:t>
              </a:r>
            </a:p>
            <a:p>
              <a:pPr marL="968375" lvl="3" indent="-342900">
                <a:lnSpc>
                  <a:spcPct val="100000"/>
                </a:lnSpc>
                <a:buClr>
                  <a:srgbClr val="0E06A8"/>
                </a:buClr>
                <a:buFont typeface="Wingdings" panose="05000000000000000000" pitchFamily="2" charset="2"/>
                <a:buChar char="§"/>
              </a:pP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Feature extraction </a:t>
              </a:r>
              <a:endPar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endParaRPr>
            </a:p>
            <a:p>
              <a:pPr marL="968375" lvl="3" indent="-342900">
                <a:lnSpc>
                  <a:spcPct val="100000"/>
                </a:lnSpc>
                <a:buClr>
                  <a:srgbClr val="0E06A8"/>
                </a:buClr>
                <a:buFont typeface="Wingdings" panose="05000000000000000000" pitchFamily="2" charset="2"/>
                <a:buChar char="§"/>
              </a:pP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Dimensionality reduction </a:t>
              </a: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 </a:t>
              </a:r>
            </a:p>
            <a:p>
              <a:pPr marL="511175" lvl="2" indent="-342900">
                <a:lnSpc>
                  <a:spcPct val="150000"/>
                </a:lnSpc>
                <a:buClr>
                  <a:srgbClr val="0E06A8"/>
                </a:buClr>
                <a:buFont typeface="Wingdings" panose="05000000000000000000" pitchFamily="2" charset="2"/>
                <a:buChar char="Ø"/>
              </a:pPr>
              <a:endPar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168275" lvl="2" indent="0">
                <a:lnSpc>
                  <a:spcPct val="150000"/>
                </a:lnSpc>
                <a:buClr>
                  <a:srgbClr val="0E06A8"/>
                </a:buClr>
                <a:buNone/>
              </a:pPr>
              <a:r>
                <a:rPr lang="nb-NO" b="1" dirty="0">
                  <a:latin typeface="Times New Roman" panose="02020603050405020304" pitchFamily="18" charset="0"/>
                  <a:cs typeface="Times New Roman" panose="02020603050405020304" pitchFamily="18" charset="0"/>
                </a:rPr>
                <a:t> </a:t>
              </a:r>
            </a:p>
            <a:p>
              <a:pPr marL="168275" lvl="2" indent="0">
                <a:buClr>
                  <a:srgbClr val="0E06A8"/>
                </a:buClr>
                <a:buNone/>
              </a:pPr>
              <a:endParaRPr lang="en-US" sz="20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a:lnSpc>
                  <a:spcPct val="150000"/>
                </a:lnSpc>
                <a:buClr>
                  <a:srgbClr val="0E06A8"/>
                </a:buCl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250000"/>
                </a:lnSpc>
              </a:pPr>
              <a:endParaRPr lang="en-US" altLang="en-US" sz="20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E9E4E6E-F1B3-A448-22A1-0070D566AC95}"/>
                </a:ext>
              </a:extLst>
            </p:cNvPr>
            <p:cNvSpPr txBox="1">
              <a:spLocks noChangeArrowheads="1"/>
            </p:cNvSpPr>
            <p:nvPr/>
          </p:nvSpPr>
          <p:spPr>
            <a:xfrm>
              <a:off x="5728150" y="1166028"/>
              <a:ext cx="2974740" cy="1881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lvl="2" indent="-342900">
                <a:lnSpc>
                  <a:spcPct val="100000"/>
                </a:lnSpc>
                <a:buClr>
                  <a:srgbClr val="0E06A8"/>
                </a:buClr>
                <a:buFont typeface="Wingdings" panose="05000000000000000000" pitchFamily="2" charset="2"/>
                <a:buChar char="Ø"/>
              </a:pPr>
              <a:r>
                <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Predictive Analysis </a:t>
              </a:r>
            </a:p>
            <a:p>
              <a:pPr marL="968375" lvl="3" indent="-342900">
                <a:lnSpc>
                  <a:spcPct val="100000"/>
                </a:lnSpc>
                <a:buClr>
                  <a:srgbClr val="0E06A8"/>
                </a:buClr>
                <a:buFont typeface="Wingdings" panose="05000000000000000000" pitchFamily="2" charset="2"/>
                <a:buChar char="§"/>
              </a:pPr>
              <a:r>
                <a:rPr lang="nb-NO" dirty="0">
                  <a:solidFill>
                    <a:schemeClr val="tx1"/>
                  </a:solidFill>
                  <a:latin typeface="Times New Roman" panose="02020603050405020304" pitchFamily="18" charset="0"/>
                  <a:cs typeface="Times New Roman" panose="02020603050405020304" pitchFamily="18" charset="0"/>
                </a:rPr>
                <a:t>Machine Learning  </a:t>
              </a:r>
            </a:p>
            <a:p>
              <a:pPr marL="968375" lvl="3" indent="-342900">
                <a:lnSpc>
                  <a:spcPct val="100000"/>
                </a:lnSpc>
                <a:buClr>
                  <a:srgbClr val="0E06A8"/>
                </a:buClr>
                <a:buFont typeface="Wingdings" panose="05000000000000000000" pitchFamily="2" charset="2"/>
                <a:buChar char="§"/>
              </a:pP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Deep learning </a:t>
              </a:r>
            </a:p>
            <a:p>
              <a:pPr marL="968375" lvl="3" indent="-342900">
                <a:lnSpc>
                  <a:spcPct val="100000"/>
                </a:lnSpc>
                <a:buClr>
                  <a:srgbClr val="0E06A8"/>
                </a:buClr>
                <a:buFont typeface="Wingdings" panose="05000000000000000000" pitchFamily="2" charset="2"/>
                <a:buChar char="§"/>
              </a:pP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Analysis of results </a:t>
              </a:r>
            </a:p>
            <a:p>
              <a:pPr marL="968375" lvl="3" indent="-342900">
                <a:lnSpc>
                  <a:spcPct val="100000"/>
                </a:lnSpc>
                <a:buClr>
                  <a:srgbClr val="0E06A8"/>
                </a:buClr>
                <a:buFont typeface="Wingdings" panose="05000000000000000000" pitchFamily="2" charset="2"/>
                <a:buChar char="§"/>
              </a:pP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Interpretation  </a:t>
              </a:r>
              <a:r>
                <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 </a:t>
              </a:r>
            </a:p>
            <a:p>
              <a:pPr marL="511175" lvl="2" indent="-342900">
                <a:lnSpc>
                  <a:spcPct val="150000"/>
                </a:lnSpc>
                <a:buClr>
                  <a:srgbClr val="0E06A8"/>
                </a:buClr>
                <a:buFont typeface="Wingdings" panose="05000000000000000000" pitchFamily="2" charset="2"/>
                <a:buChar char="Ø"/>
              </a:pPr>
              <a:endParaRPr lang="en-US"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168275" lvl="2" indent="0">
                <a:lnSpc>
                  <a:spcPct val="150000"/>
                </a:lnSpc>
                <a:buClr>
                  <a:srgbClr val="0E06A8"/>
                </a:buClr>
                <a:buNone/>
              </a:pPr>
              <a:r>
                <a:rPr lang="nb-NO" b="1" dirty="0">
                  <a:latin typeface="Times New Roman" panose="02020603050405020304" pitchFamily="18" charset="0"/>
                  <a:cs typeface="Times New Roman" panose="02020603050405020304" pitchFamily="18" charset="0"/>
                </a:rPr>
                <a:t> </a:t>
              </a:r>
            </a:p>
            <a:p>
              <a:pPr marL="511175" lvl="2" indent="-342900">
                <a:buClr>
                  <a:srgbClr val="0E06A8"/>
                </a:buClr>
                <a:buFont typeface="Wingdings" panose="05000000000000000000" pitchFamily="2" charset="2"/>
                <a:buChar char="Ø"/>
              </a:pPr>
              <a:endParaRPr lang="en-US" sz="20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a:lnSpc>
                  <a:spcPct val="150000"/>
                </a:lnSpc>
                <a:buClr>
                  <a:srgbClr val="0E06A8"/>
                </a:buCl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150000"/>
                </a:lnSpc>
                <a:buClr>
                  <a:srgbClr val="0E06A8"/>
                </a:buCl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150000"/>
                </a:lnSpc>
                <a:buClr>
                  <a:srgbClr val="0E06A8"/>
                </a:buCl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250000"/>
                </a:lnSpc>
              </a:pPr>
              <a:endParaRPr lang="en-US" altLang="en-US" sz="2000" dirty="0">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4A4D7D68-B9DA-F81F-230F-411DD0761552}"/>
              </a:ext>
            </a:extLst>
          </p:cNvPr>
          <p:cNvGrpSpPr/>
          <p:nvPr/>
        </p:nvGrpSpPr>
        <p:grpSpPr>
          <a:xfrm>
            <a:off x="144361" y="3150207"/>
            <a:ext cx="3861559" cy="1881784"/>
            <a:chOff x="1320795" y="3502509"/>
            <a:chExt cx="7208116" cy="2543380"/>
          </a:xfrm>
        </p:grpSpPr>
        <p:pic>
          <p:nvPicPr>
            <p:cNvPr id="11" name="Picture 10">
              <a:extLst>
                <a:ext uri="{FF2B5EF4-FFF2-40B4-BE49-F238E27FC236}">
                  <a16:creationId xmlns:a16="http://schemas.microsoft.com/office/drawing/2014/main" id="{3B723A0E-6DAE-4E6F-02B2-697301C03CFC}"/>
                </a:ext>
              </a:extLst>
            </p:cNvPr>
            <p:cNvPicPr>
              <a:picLocks noChangeAspect="1"/>
            </p:cNvPicPr>
            <p:nvPr/>
          </p:nvPicPr>
          <p:blipFill>
            <a:blip r:embed="rId3"/>
            <a:stretch>
              <a:fillRect/>
            </a:stretch>
          </p:blipFill>
          <p:spPr>
            <a:xfrm>
              <a:off x="1320795" y="3502509"/>
              <a:ext cx="3712844" cy="2543380"/>
            </a:xfrm>
            <a:prstGeom prst="rect">
              <a:avLst/>
            </a:prstGeom>
          </p:spPr>
        </p:pic>
        <p:pic>
          <p:nvPicPr>
            <p:cNvPr id="12" name="Picture 11">
              <a:extLst>
                <a:ext uri="{FF2B5EF4-FFF2-40B4-BE49-F238E27FC236}">
                  <a16:creationId xmlns:a16="http://schemas.microsoft.com/office/drawing/2014/main" id="{CB64ED73-AA83-44E6-F595-1D9627095FE1}"/>
                </a:ext>
              </a:extLst>
            </p:cNvPr>
            <p:cNvPicPr>
              <a:picLocks noChangeAspect="1"/>
            </p:cNvPicPr>
            <p:nvPr/>
          </p:nvPicPr>
          <p:blipFill>
            <a:blip r:embed="rId4"/>
            <a:stretch>
              <a:fillRect/>
            </a:stretch>
          </p:blipFill>
          <p:spPr>
            <a:xfrm>
              <a:off x="5033638" y="4339793"/>
              <a:ext cx="3495273" cy="648000"/>
            </a:xfrm>
            <a:prstGeom prst="rect">
              <a:avLst/>
            </a:prstGeom>
          </p:spPr>
        </p:pic>
      </p:grpSp>
      <p:pic>
        <p:nvPicPr>
          <p:cNvPr id="3" name="Picture 2">
            <a:extLst>
              <a:ext uri="{FF2B5EF4-FFF2-40B4-BE49-F238E27FC236}">
                <a16:creationId xmlns:a16="http://schemas.microsoft.com/office/drawing/2014/main" id="{0F878760-754B-C722-21CE-50CC7369A84A}"/>
              </a:ext>
            </a:extLst>
          </p:cNvPr>
          <p:cNvPicPr>
            <a:picLocks noChangeAspect="1"/>
          </p:cNvPicPr>
          <p:nvPr/>
        </p:nvPicPr>
        <p:blipFill>
          <a:blip r:embed="rId5"/>
          <a:stretch>
            <a:fillRect/>
          </a:stretch>
        </p:blipFill>
        <p:spPr>
          <a:xfrm>
            <a:off x="7572" y="4721502"/>
            <a:ext cx="3735753" cy="1620564"/>
          </a:xfrm>
          <a:prstGeom prst="rect">
            <a:avLst/>
          </a:prstGeom>
        </p:spPr>
      </p:pic>
      <p:pic>
        <p:nvPicPr>
          <p:cNvPr id="14" name="Picture 13">
            <a:extLst>
              <a:ext uri="{FF2B5EF4-FFF2-40B4-BE49-F238E27FC236}">
                <a16:creationId xmlns:a16="http://schemas.microsoft.com/office/drawing/2014/main" id="{C085B9E0-7EBE-AEE8-5897-CF19EA6063CF}"/>
              </a:ext>
            </a:extLst>
          </p:cNvPr>
          <p:cNvPicPr>
            <a:picLocks noChangeAspect="1"/>
          </p:cNvPicPr>
          <p:nvPr/>
        </p:nvPicPr>
        <p:blipFill>
          <a:blip r:embed="rId6"/>
          <a:stretch>
            <a:fillRect/>
          </a:stretch>
        </p:blipFill>
        <p:spPr>
          <a:xfrm>
            <a:off x="3880114" y="3693508"/>
            <a:ext cx="5763949" cy="2434644"/>
          </a:xfrm>
          <a:prstGeom prst="rect">
            <a:avLst/>
          </a:prstGeom>
        </p:spPr>
      </p:pic>
    </p:spTree>
    <p:extLst>
      <p:ext uri="{BB962C8B-B14F-4D97-AF65-F5344CB8AC3E}">
        <p14:creationId xmlns:p14="http://schemas.microsoft.com/office/powerpoint/2010/main" val="162960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Transformation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14</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257360" y="1067952"/>
            <a:ext cx="8629280" cy="5288566"/>
          </a:xfrm>
        </p:spPr>
        <p:txBody>
          <a:bodyPr>
            <a:normAutofit/>
          </a:bodyPr>
          <a:lstStyle/>
          <a:p>
            <a:pPr marL="0" algn="just">
              <a:lnSpc>
                <a:spcPct val="107000"/>
              </a:lnSpc>
              <a:spcAft>
                <a:spcPts val="800"/>
              </a:spcAft>
            </a:pPr>
            <a:r>
              <a:rPr lang="en-US" sz="2000" b="1" dirty="0">
                <a:solidFill>
                  <a:srgbClr val="C00000"/>
                </a:solidFill>
                <a:latin typeface="Times New Roman" panose="02020603050405020304" pitchFamily="18" charset="0"/>
                <a:cs typeface="Times New Roman" panose="02020603050405020304" pitchFamily="18" charset="0"/>
              </a:rPr>
              <a:t>Sliding Window: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dividing sensor signals into  smaller time segments.</a:t>
            </a: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r>
              <a:rPr lang="en-US" altLang="en-US" sz="2000" dirty="0">
                <a:latin typeface="Times New Roman" panose="02020603050405020304" pitchFamily="18" charset="0"/>
                <a:cs typeface="Times New Roman" panose="02020603050405020304" pitchFamily="18" charset="0"/>
              </a:rPr>
              <a:t>Sampling frequency 100Hz. </a:t>
            </a:r>
          </a:p>
          <a:p>
            <a:pPr marL="0"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just">
              <a:lnSpc>
                <a:spcPct val="107000"/>
              </a:lnSpc>
              <a:spcAft>
                <a:spcPts val="800"/>
              </a:spcAft>
            </a:pPr>
            <a:endParaRPr lang="en-US" sz="2000" b="1"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0" algn="just">
              <a:spcAft>
                <a:spcPts val="800"/>
              </a:spcAft>
            </a:pP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spcBef>
                <a:spcPts val="0"/>
              </a:spcBef>
              <a:spcAft>
                <a:spcPts val="800"/>
              </a:spcAf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114300" lvl="1" indent="0" algn="just">
              <a:lnSpc>
                <a:spcPct val="107000"/>
              </a:lnSpc>
              <a:spcAft>
                <a:spcPts val="800"/>
              </a:spcAft>
              <a:buNone/>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lvl="1" indent="0" algn="just">
              <a:lnSpc>
                <a:spcPct val="107000"/>
              </a:lnSpc>
              <a:spcAft>
                <a:spcPts val="800"/>
              </a:spcAft>
              <a:buNone/>
            </a:pPr>
            <a:endParaRPr lang="nb-NO" sz="1600" dirty="0">
              <a:latin typeface="Times New Roman" panose="02020603050405020304" pitchFamily="18" charset="0"/>
              <a:ea typeface="Calibri" panose="020F0502020204030204" pitchFamily="34" charset="0"/>
              <a:cs typeface="Times New Roman" panose="02020603050405020304" pitchFamily="18" charset="0"/>
            </a:endParaRPr>
          </a:p>
          <a:p>
            <a:pPr marL="114300" lvl="1" indent="0" algn="just">
              <a:lnSpc>
                <a:spcPct val="107000"/>
              </a:lnSpc>
              <a:spcAft>
                <a:spcPts val="800"/>
              </a:spcAft>
              <a:buNone/>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sp>
        <p:nvSpPr>
          <p:cNvPr id="6" name="Content Placeholder 2">
            <a:extLst>
              <a:ext uri="{FF2B5EF4-FFF2-40B4-BE49-F238E27FC236}">
                <a16:creationId xmlns:a16="http://schemas.microsoft.com/office/drawing/2014/main" id="{5698DB47-EE7B-B717-2B24-E92D16B60B64}"/>
              </a:ext>
            </a:extLst>
          </p:cNvPr>
          <p:cNvSpPr txBox="1">
            <a:spLocks noChangeArrowheads="1"/>
          </p:cNvSpPr>
          <p:nvPr/>
        </p:nvSpPr>
        <p:spPr>
          <a:xfrm>
            <a:off x="257360" y="1476240"/>
            <a:ext cx="5275693" cy="21464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b="1" i="1" dirty="0">
                <a:latin typeface="Times New Roman" panose="02020603050405020304" pitchFamily="18" charset="0"/>
                <a:cs typeface="Times New Roman" panose="02020603050405020304" pitchFamily="18" charset="0"/>
              </a:rPr>
              <a:t>Each segment</a:t>
            </a:r>
            <a:r>
              <a:rPr lang="en-US" altLang="en-US" sz="2000" i="1" dirty="0">
                <a:latin typeface="Times New Roman" panose="02020603050405020304" pitchFamily="18" charset="0"/>
                <a:cs typeface="Times New Roman" panose="02020603050405020304" pitchFamily="18" charset="0"/>
              </a:rPr>
              <a:t>:</a:t>
            </a:r>
          </a:p>
          <a:p>
            <a:pPr lvl="1">
              <a:lnSpc>
                <a:spcPct val="150000"/>
              </a:lnSpc>
            </a:pPr>
            <a:r>
              <a:rPr lang="en-US" altLang="en-US" sz="1800" dirty="0">
                <a:latin typeface="Times New Roman" panose="02020603050405020304" pitchFamily="18" charset="0"/>
                <a:cs typeface="Times New Roman" panose="02020603050405020304" pitchFamily="18" charset="0"/>
              </a:rPr>
              <a:t>a window length of 2.5 seconds (250 samples)</a:t>
            </a:r>
          </a:p>
          <a:p>
            <a:pPr lvl="1">
              <a:lnSpc>
                <a:spcPct val="150000"/>
              </a:lnSpc>
            </a:pPr>
            <a:r>
              <a:rPr lang="en-US" altLang="en-US" sz="1800" dirty="0">
                <a:latin typeface="Times New Roman" panose="02020603050405020304" pitchFamily="18" charset="0"/>
                <a:cs typeface="Times New Roman" panose="02020603050405020304" pitchFamily="18" charset="0"/>
              </a:rPr>
              <a:t>an overlap of 0.5 seconds (50 samples).</a:t>
            </a:r>
          </a:p>
          <a:p>
            <a:pPr>
              <a:lnSpc>
                <a:spcPct val="100000"/>
              </a:lnSpc>
            </a:pPr>
            <a:r>
              <a:rPr lang="en-US" altLang="en-US" sz="1800" dirty="0">
                <a:latin typeface="Times New Roman" panose="02020603050405020304" pitchFamily="18" charset="0"/>
                <a:cs typeface="Times New Roman" panose="02020603050405020304" pitchFamily="18" charset="0"/>
              </a:rPr>
              <a:t>A window was labeled by the most frequent occurring  activity </a:t>
            </a:r>
            <a:endParaRPr lang="en-US" altLang="en-US" sz="24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7BC8F0E1-1826-F7EA-0E69-305BB5CFC2CA}"/>
              </a:ext>
            </a:extLst>
          </p:cNvPr>
          <p:cNvCxnSpPr/>
          <p:nvPr/>
        </p:nvCxnSpPr>
        <p:spPr>
          <a:xfrm>
            <a:off x="8406882" y="2365829"/>
            <a:ext cx="0" cy="6064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25B0603-A04B-8407-7B85-264414F10193}"/>
              </a:ext>
            </a:extLst>
          </p:cNvPr>
          <p:cNvCxnSpPr>
            <a:cxnSpLocks/>
          </p:cNvCxnSpPr>
          <p:nvPr/>
        </p:nvCxnSpPr>
        <p:spPr>
          <a:xfrm flipV="1">
            <a:off x="5696341" y="4077478"/>
            <a:ext cx="1245635" cy="377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A0278F1-7FD4-8794-393D-231E32B8CA46}"/>
              </a:ext>
            </a:extLst>
          </p:cNvPr>
          <p:cNvGrpSpPr/>
          <p:nvPr/>
        </p:nvGrpSpPr>
        <p:grpSpPr>
          <a:xfrm>
            <a:off x="5239410" y="1635730"/>
            <a:ext cx="3904590" cy="4204975"/>
            <a:chOff x="5248162" y="1904164"/>
            <a:chExt cx="3904590" cy="4204975"/>
          </a:xfrm>
        </p:grpSpPr>
        <p:pic>
          <p:nvPicPr>
            <p:cNvPr id="3" name="Picture 2">
              <a:extLst>
                <a:ext uri="{FF2B5EF4-FFF2-40B4-BE49-F238E27FC236}">
                  <a16:creationId xmlns:a16="http://schemas.microsoft.com/office/drawing/2014/main" id="{012624A4-6737-3BE1-7503-5EFDB63CF946}"/>
                </a:ext>
              </a:extLst>
            </p:cNvPr>
            <p:cNvPicPr>
              <a:picLocks noChangeAspect="1"/>
            </p:cNvPicPr>
            <p:nvPr/>
          </p:nvPicPr>
          <p:blipFill>
            <a:blip r:embed="rId3"/>
            <a:stretch>
              <a:fillRect/>
            </a:stretch>
          </p:blipFill>
          <p:spPr>
            <a:xfrm>
              <a:off x="5266941" y="2223328"/>
              <a:ext cx="3885811" cy="3885811"/>
            </a:xfrm>
            <a:prstGeom prst="rect">
              <a:avLst/>
            </a:prstGeom>
          </p:spPr>
        </p:pic>
        <p:sp>
          <p:nvSpPr>
            <p:cNvPr id="11" name="TextBox 10">
              <a:extLst>
                <a:ext uri="{FF2B5EF4-FFF2-40B4-BE49-F238E27FC236}">
                  <a16:creationId xmlns:a16="http://schemas.microsoft.com/office/drawing/2014/main" id="{0D0B423B-3F3B-C352-A7FE-42B8AC2D6A8F}"/>
                </a:ext>
              </a:extLst>
            </p:cNvPr>
            <p:cNvSpPr txBox="1"/>
            <p:nvPr/>
          </p:nvSpPr>
          <p:spPr>
            <a:xfrm>
              <a:off x="7547380" y="1904164"/>
              <a:ext cx="1581828" cy="461665"/>
            </a:xfrm>
            <a:prstGeom prst="rect">
              <a:avLst/>
            </a:prstGeom>
            <a:noFill/>
          </p:spPr>
          <p:txBody>
            <a:bodyPr wrap="square" rtlCol="0">
              <a:spAutoFit/>
            </a:bodyPr>
            <a:lstStyle/>
            <a:p>
              <a:r>
                <a:rPr lang="nb-NO" sz="1200" b="1" dirty="0">
                  <a:latin typeface="Times New Roman" panose="02020603050405020304" pitchFamily="18" charset="0"/>
                  <a:cs typeface="Times New Roman" panose="02020603050405020304" pitchFamily="18" charset="0"/>
                </a:rPr>
                <a:t>Sequences of sensor data (Acc and Gyro)</a:t>
              </a:r>
            </a:p>
          </p:txBody>
        </p:sp>
        <p:sp>
          <p:nvSpPr>
            <p:cNvPr id="16" name="TextBox 15">
              <a:extLst>
                <a:ext uri="{FF2B5EF4-FFF2-40B4-BE49-F238E27FC236}">
                  <a16:creationId xmlns:a16="http://schemas.microsoft.com/office/drawing/2014/main" id="{D3555589-B859-F25B-976C-516730C6705D}"/>
                </a:ext>
              </a:extLst>
            </p:cNvPr>
            <p:cNvSpPr txBox="1"/>
            <p:nvPr/>
          </p:nvSpPr>
          <p:spPr>
            <a:xfrm>
              <a:off x="5248162" y="4334604"/>
              <a:ext cx="1065778" cy="307777"/>
            </a:xfrm>
            <a:prstGeom prst="rect">
              <a:avLst/>
            </a:prstGeom>
            <a:noFill/>
          </p:spPr>
          <p:txBody>
            <a:bodyPr wrap="square" rtlCol="0">
              <a:spAutoFit/>
            </a:bodyPr>
            <a:lstStyle/>
            <a:p>
              <a:r>
                <a:rPr lang="nb-NO" b="1" dirty="0">
                  <a:latin typeface="Times New Roman" panose="02020603050405020304" pitchFamily="18" charset="0"/>
                  <a:cs typeface="Times New Roman" panose="02020603050405020304" pitchFamily="18" charset="0"/>
                </a:rPr>
                <a:t>Overlap</a:t>
              </a:r>
              <a:endParaRPr lang="nb-NO" sz="1200" b="1" dirty="0">
                <a:latin typeface="Times New Roman" panose="02020603050405020304" pitchFamily="18" charset="0"/>
                <a:cs typeface="Times New Roman" panose="02020603050405020304" pitchFamily="18" charset="0"/>
              </a:endParaRPr>
            </a:p>
          </p:txBody>
        </p:sp>
      </p:grpSp>
      <p:cxnSp>
        <p:nvCxnSpPr>
          <p:cNvPr id="18" name="Straight Arrow Connector 17">
            <a:extLst>
              <a:ext uri="{FF2B5EF4-FFF2-40B4-BE49-F238E27FC236}">
                <a16:creationId xmlns:a16="http://schemas.microsoft.com/office/drawing/2014/main" id="{6B5ED1BC-60C0-D35F-5A39-F0158B68CE68}"/>
              </a:ext>
            </a:extLst>
          </p:cNvPr>
          <p:cNvCxnSpPr/>
          <p:nvPr/>
        </p:nvCxnSpPr>
        <p:spPr>
          <a:xfrm flipV="1">
            <a:off x="5868955" y="3897549"/>
            <a:ext cx="1073021" cy="337242"/>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3AE7DE-97C0-2514-D0B2-AEF986DC459C}"/>
              </a:ext>
            </a:extLst>
          </p:cNvPr>
          <p:cNvCxnSpPr>
            <a:cxnSpLocks/>
          </p:cNvCxnSpPr>
          <p:nvPr/>
        </p:nvCxnSpPr>
        <p:spPr>
          <a:xfrm>
            <a:off x="8406882" y="2031618"/>
            <a:ext cx="0" cy="668422"/>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6CDFF3-D4AB-591B-7F82-B0D190AEEC9A}"/>
              </a:ext>
            </a:extLst>
          </p:cNvPr>
          <p:cNvCxnSpPr>
            <a:cxnSpLocks/>
          </p:cNvCxnSpPr>
          <p:nvPr/>
        </p:nvCxnSpPr>
        <p:spPr>
          <a:xfrm>
            <a:off x="6585771" y="3897799"/>
            <a:ext cx="1050705" cy="0"/>
          </a:xfrm>
          <a:prstGeom prst="straightConnector1">
            <a:avLst/>
          </a:prstGeom>
          <a:ln>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52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Feature Extraction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15</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499928" y="1156996"/>
            <a:ext cx="8629280" cy="5288566"/>
          </a:xfrm>
        </p:spPr>
        <p:txBody>
          <a:bodyPr>
            <a:normAutofit/>
          </a:bodyPr>
          <a:lstStyle/>
          <a:p>
            <a:pPr marL="0" algn="just">
              <a:spcAft>
                <a:spcPts val="800"/>
              </a:spcAft>
            </a:pPr>
            <a:r>
              <a:rPr lang="en-US" sz="2000" b="1" dirty="0">
                <a:latin typeface="Times New Roman" panose="02020603050405020304" pitchFamily="18" charset="0"/>
                <a:cs typeface="Times New Roman" panose="02020603050405020304" pitchFamily="18" charset="0"/>
              </a:rPr>
              <a:t>Handcrafted features: C</a:t>
            </a:r>
            <a:r>
              <a:rPr lang="en-US" sz="2000" dirty="0">
                <a:latin typeface="Times New Roman" panose="02020603050405020304" pitchFamily="18" charset="0"/>
                <a:cs typeface="Times New Roman" panose="02020603050405020304" pitchFamily="18" charset="0"/>
              </a:rPr>
              <a:t>onventional ML techniques</a:t>
            </a:r>
          </a:p>
          <a:p>
            <a:pPr marL="914400" lvl="2" algn="just">
              <a:spcAft>
                <a:spcPts val="800"/>
              </a:spcAft>
            </a:pPr>
            <a:r>
              <a:rPr lang="en-US" sz="1800" b="1" dirty="0">
                <a:latin typeface="Times New Roman" panose="02020603050405020304" pitchFamily="18" charset="0"/>
                <a:cs typeface="Times New Roman" panose="02020603050405020304" pitchFamily="18" charset="0"/>
              </a:rPr>
              <a:t>Time domain features </a:t>
            </a:r>
            <a:r>
              <a:rPr lang="en-US" sz="1800" dirty="0">
                <a:latin typeface="Times New Roman" panose="02020603050405020304" pitchFamily="18" charset="0"/>
                <a:cs typeface="Times New Roman" panose="02020603050405020304" pitchFamily="18" charset="0"/>
              </a:rPr>
              <a:t>:  mean, median, variance, skewness.</a:t>
            </a:r>
          </a:p>
          <a:p>
            <a:pPr marL="914400" lvl="2" algn="just">
              <a:spcAft>
                <a:spcPts val="800"/>
              </a:spcAft>
            </a:pPr>
            <a:r>
              <a:rPr lang="en-US" sz="1800" b="1" dirty="0">
                <a:latin typeface="Times New Roman" panose="02020603050405020304" pitchFamily="18" charset="0"/>
                <a:cs typeface="Times New Roman" panose="02020603050405020304" pitchFamily="18" charset="0"/>
              </a:rPr>
              <a:t>Frequency domain features : </a:t>
            </a:r>
            <a:r>
              <a:rPr lang="en-US" sz="1800" dirty="0">
                <a:latin typeface="Times New Roman" panose="02020603050405020304" pitchFamily="18" charset="0"/>
                <a:cs typeface="Times New Roman" panose="02020603050405020304" pitchFamily="18" charset="0"/>
              </a:rPr>
              <a:t>Peak frequency, peak power, entropy, etc. </a:t>
            </a:r>
          </a:p>
          <a:p>
            <a:pPr marL="0" algn="just">
              <a:spcAft>
                <a:spcPts val="800"/>
              </a:spcAft>
            </a:pPr>
            <a:r>
              <a:rPr lang="en-US" sz="2000" b="1" dirty="0">
                <a:latin typeface="Times New Roman" panose="02020603050405020304" pitchFamily="18" charset="0"/>
                <a:cs typeface="Times New Roman" panose="02020603050405020304" pitchFamily="18" charset="0"/>
              </a:rPr>
              <a:t>Automatic Features </a:t>
            </a:r>
            <a:r>
              <a:rPr lang="en-US" sz="2000" dirty="0">
                <a:latin typeface="Times New Roman" panose="02020603050405020304" pitchFamily="18" charset="0"/>
                <a:cs typeface="Times New Roman" panose="02020603050405020304" pitchFamily="18" charset="0"/>
              </a:rPr>
              <a:t>: Deep learning </a:t>
            </a:r>
          </a:p>
          <a:p>
            <a:pPr marL="914400" lvl="2" algn="just">
              <a:spcAft>
                <a:spcPts val="800"/>
              </a:spcAft>
              <a:buFont typeface="Arial" panose="020B0604020202020204" pitchFamily="34" charset="0"/>
              <a:buChar char="•"/>
            </a:pPr>
            <a:r>
              <a:rPr lang="nb-NO" sz="1800" b="1" dirty="0">
                <a:solidFill>
                  <a:srgbClr val="000000"/>
                </a:solidFill>
                <a:latin typeface="Times New Roman" panose="02020603050405020304" pitchFamily="18" charset="0"/>
                <a:cs typeface="Times New Roman" panose="02020603050405020304" pitchFamily="18" charset="0"/>
              </a:rPr>
              <a:t>Spatiotemporal features: </a:t>
            </a:r>
            <a:r>
              <a:rPr lang="nb-NO" sz="1800" dirty="0">
                <a:solidFill>
                  <a:srgbClr val="000000"/>
                </a:solidFill>
                <a:latin typeface="Times New Roman" panose="02020603050405020304" pitchFamily="18" charset="0"/>
                <a:cs typeface="Times New Roman" panose="02020603050405020304" pitchFamily="18" charset="0"/>
              </a:rPr>
              <a:t>CNN &amp; LSTM</a:t>
            </a: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114300" lvl="1" indent="0" algn="just">
              <a:lnSpc>
                <a:spcPct val="107000"/>
              </a:lnSpc>
              <a:spcAft>
                <a:spcPts val="800"/>
              </a:spcAft>
              <a:buNone/>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lvl="1" indent="0" algn="just">
              <a:lnSpc>
                <a:spcPct val="107000"/>
              </a:lnSpc>
              <a:spcAft>
                <a:spcPts val="800"/>
              </a:spcAft>
              <a:buNone/>
            </a:pPr>
            <a:endParaRPr lang="nb-NO" sz="1600" dirty="0">
              <a:latin typeface="Times New Roman" panose="02020603050405020304" pitchFamily="18" charset="0"/>
              <a:ea typeface="Calibri" panose="020F0502020204030204" pitchFamily="34" charset="0"/>
              <a:cs typeface="Times New Roman" panose="02020603050405020304" pitchFamily="18" charset="0"/>
            </a:endParaRPr>
          </a:p>
          <a:p>
            <a:pPr marL="114300" lvl="1" indent="0" algn="just">
              <a:lnSpc>
                <a:spcPct val="107000"/>
              </a:lnSpc>
              <a:spcAft>
                <a:spcPts val="800"/>
              </a:spcAft>
              <a:buNone/>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pic>
        <p:nvPicPr>
          <p:cNvPr id="5" name="Picture 4">
            <a:extLst>
              <a:ext uri="{FF2B5EF4-FFF2-40B4-BE49-F238E27FC236}">
                <a16:creationId xmlns:a16="http://schemas.microsoft.com/office/drawing/2014/main" id="{EEADEB4A-E667-2809-1A8D-543B58739136}"/>
              </a:ext>
            </a:extLst>
          </p:cNvPr>
          <p:cNvPicPr>
            <a:picLocks noChangeAspect="1"/>
          </p:cNvPicPr>
          <p:nvPr/>
        </p:nvPicPr>
        <p:blipFill>
          <a:blip r:embed="rId3"/>
          <a:stretch>
            <a:fillRect/>
          </a:stretch>
        </p:blipFill>
        <p:spPr>
          <a:xfrm>
            <a:off x="544691" y="3641930"/>
            <a:ext cx="7974449" cy="2059074"/>
          </a:xfrm>
          <a:prstGeom prst="rect">
            <a:avLst/>
          </a:prstGeom>
        </p:spPr>
      </p:pic>
    </p:spTree>
    <p:extLst>
      <p:ext uri="{BB962C8B-B14F-4D97-AF65-F5344CB8AC3E}">
        <p14:creationId xmlns:p14="http://schemas.microsoft.com/office/powerpoint/2010/main" val="20113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Machine/Deep learning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16</a:t>
            </a:fld>
            <a:endParaRPr/>
          </a:p>
        </p:txBody>
      </p:sp>
      <p:pic>
        <p:nvPicPr>
          <p:cNvPr id="7" name="Picture 6">
            <a:extLst>
              <a:ext uri="{FF2B5EF4-FFF2-40B4-BE49-F238E27FC236}">
                <a16:creationId xmlns:a16="http://schemas.microsoft.com/office/drawing/2014/main" id="{A49AD735-A741-7188-498C-06E3B8BB64C9}"/>
              </a:ext>
            </a:extLst>
          </p:cNvPr>
          <p:cNvPicPr>
            <a:picLocks noChangeAspect="1"/>
          </p:cNvPicPr>
          <p:nvPr/>
        </p:nvPicPr>
        <p:blipFill>
          <a:blip r:embed="rId3"/>
          <a:stretch>
            <a:fillRect/>
          </a:stretch>
        </p:blipFill>
        <p:spPr>
          <a:xfrm>
            <a:off x="913624" y="1406940"/>
            <a:ext cx="2753207" cy="2028679"/>
          </a:xfrm>
          <a:prstGeom prst="rect">
            <a:avLst/>
          </a:prstGeom>
        </p:spPr>
      </p:pic>
      <p:pic>
        <p:nvPicPr>
          <p:cNvPr id="8" name="Picture 7">
            <a:extLst>
              <a:ext uri="{FF2B5EF4-FFF2-40B4-BE49-F238E27FC236}">
                <a16:creationId xmlns:a16="http://schemas.microsoft.com/office/drawing/2014/main" id="{2EBD6605-FE64-9753-188B-70DFE0C61C71}"/>
              </a:ext>
            </a:extLst>
          </p:cNvPr>
          <p:cNvPicPr>
            <a:picLocks noChangeAspect="1"/>
          </p:cNvPicPr>
          <p:nvPr/>
        </p:nvPicPr>
        <p:blipFill>
          <a:blip r:embed="rId4"/>
          <a:stretch>
            <a:fillRect/>
          </a:stretch>
        </p:blipFill>
        <p:spPr>
          <a:xfrm>
            <a:off x="5177771" y="1457593"/>
            <a:ext cx="3354962" cy="1860903"/>
          </a:xfrm>
          <a:prstGeom prst="rect">
            <a:avLst/>
          </a:prstGeom>
        </p:spPr>
      </p:pic>
      <p:sp>
        <p:nvSpPr>
          <p:cNvPr id="10" name="TextBox 9">
            <a:extLst>
              <a:ext uri="{FF2B5EF4-FFF2-40B4-BE49-F238E27FC236}">
                <a16:creationId xmlns:a16="http://schemas.microsoft.com/office/drawing/2014/main" id="{CF7222B2-7E2B-5814-EE53-893A298AA13C}"/>
              </a:ext>
            </a:extLst>
          </p:cNvPr>
          <p:cNvSpPr txBox="1"/>
          <p:nvPr/>
        </p:nvSpPr>
        <p:spPr>
          <a:xfrm>
            <a:off x="666185" y="1037249"/>
            <a:ext cx="3976914" cy="400110"/>
          </a:xfrm>
          <a:prstGeom prst="rect">
            <a:avLst/>
          </a:prstGeom>
          <a:noFill/>
        </p:spPr>
        <p:txBody>
          <a:bodyPr wrap="square" rtlCol="0">
            <a:spAutoFit/>
          </a:bodyPr>
          <a:lstStyle/>
          <a:p>
            <a:r>
              <a:rPr lang="it-IT" sz="2000" b="1" i="1" dirty="0">
                <a:latin typeface="Times New Roman" panose="02020603050405020304" pitchFamily="18" charset="0"/>
                <a:cs typeface="Times New Roman" panose="02020603050405020304" pitchFamily="18" charset="0"/>
              </a:rPr>
              <a:t>Support Vector Machine (SVM)</a:t>
            </a:r>
            <a:endParaRPr lang="en-GB" sz="2000" b="1"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701049E-1AD5-640D-AAE3-F62677A45665}"/>
              </a:ext>
            </a:extLst>
          </p:cNvPr>
          <p:cNvSpPr txBox="1"/>
          <p:nvPr/>
        </p:nvSpPr>
        <p:spPr>
          <a:xfrm>
            <a:off x="5564744" y="1071041"/>
            <a:ext cx="3093517" cy="400110"/>
          </a:xfrm>
          <a:prstGeom prst="rect">
            <a:avLst/>
          </a:prstGeom>
          <a:noFill/>
        </p:spPr>
        <p:txBody>
          <a:bodyPr wrap="square" rtlCol="0">
            <a:spAutoFit/>
          </a:bodyPr>
          <a:lstStyle/>
          <a:p>
            <a:r>
              <a:rPr lang="it-IT" sz="2000" b="1" i="1" dirty="0">
                <a:latin typeface="Times New Roman" panose="02020603050405020304" pitchFamily="18" charset="0"/>
                <a:cs typeface="Times New Roman" panose="02020603050405020304" pitchFamily="18" charset="0"/>
              </a:rPr>
              <a:t>Random Forest (RF) </a:t>
            </a:r>
            <a:endParaRPr lang="en-GB" sz="2000" b="1" i="1"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3FF796B4-318A-C9C7-A2C8-3549A4E2C489}"/>
              </a:ext>
            </a:extLst>
          </p:cNvPr>
          <p:cNvGrpSpPr/>
          <p:nvPr/>
        </p:nvGrpSpPr>
        <p:grpSpPr>
          <a:xfrm>
            <a:off x="4229068" y="3995070"/>
            <a:ext cx="4075177" cy="2200875"/>
            <a:chOff x="204562" y="4007017"/>
            <a:chExt cx="4367438" cy="2096485"/>
          </a:xfrm>
        </p:grpSpPr>
        <p:pic>
          <p:nvPicPr>
            <p:cNvPr id="3" name="Picture 2">
              <a:extLst>
                <a:ext uri="{FF2B5EF4-FFF2-40B4-BE49-F238E27FC236}">
                  <a16:creationId xmlns:a16="http://schemas.microsoft.com/office/drawing/2014/main" id="{C416935B-BF3A-2B9E-6310-CF8BB483F94F}"/>
                </a:ext>
              </a:extLst>
            </p:cNvPr>
            <p:cNvPicPr>
              <a:picLocks noChangeAspect="1"/>
            </p:cNvPicPr>
            <p:nvPr/>
          </p:nvPicPr>
          <p:blipFill>
            <a:blip r:embed="rId5"/>
            <a:stretch>
              <a:fillRect/>
            </a:stretch>
          </p:blipFill>
          <p:spPr>
            <a:xfrm>
              <a:off x="1687420" y="4007017"/>
              <a:ext cx="2884580" cy="2096485"/>
            </a:xfrm>
            <a:prstGeom prst="rect">
              <a:avLst/>
            </a:prstGeom>
          </p:spPr>
        </p:pic>
        <p:pic>
          <p:nvPicPr>
            <p:cNvPr id="5" name="Picture 4">
              <a:extLst>
                <a:ext uri="{FF2B5EF4-FFF2-40B4-BE49-F238E27FC236}">
                  <a16:creationId xmlns:a16="http://schemas.microsoft.com/office/drawing/2014/main" id="{D646DD8C-911D-A3E7-0B39-90352A03A799}"/>
                </a:ext>
              </a:extLst>
            </p:cNvPr>
            <p:cNvPicPr>
              <a:picLocks noChangeAspect="1"/>
            </p:cNvPicPr>
            <p:nvPr/>
          </p:nvPicPr>
          <p:blipFill>
            <a:blip r:embed="rId6"/>
            <a:stretch>
              <a:fillRect/>
            </a:stretch>
          </p:blipFill>
          <p:spPr>
            <a:xfrm>
              <a:off x="204562" y="4621871"/>
              <a:ext cx="1200150" cy="866775"/>
            </a:xfrm>
            <a:prstGeom prst="rect">
              <a:avLst/>
            </a:prstGeom>
          </p:spPr>
        </p:pic>
        <p:cxnSp>
          <p:nvCxnSpPr>
            <p:cNvPr id="15" name="Straight Arrow Connector 14">
              <a:extLst>
                <a:ext uri="{FF2B5EF4-FFF2-40B4-BE49-F238E27FC236}">
                  <a16:creationId xmlns:a16="http://schemas.microsoft.com/office/drawing/2014/main" id="{EB1D5CB7-DE97-D69D-DD99-905AAC00DB6F}"/>
                </a:ext>
              </a:extLst>
            </p:cNvPr>
            <p:cNvCxnSpPr>
              <a:stCxn id="5" idx="3"/>
              <a:endCxn id="3" idx="1"/>
            </p:cNvCxnSpPr>
            <p:nvPr/>
          </p:nvCxnSpPr>
          <p:spPr>
            <a:xfrm>
              <a:off x="1404712" y="5055259"/>
              <a:ext cx="282708" cy="1"/>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103A3BD6-6AD5-6383-2E74-A6CE9C26AF46}"/>
              </a:ext>
            </a:extLst>
          </p:cNvPr>
          <p:cNvSpPr txBox="1"/>
          <p:nvPr/>
        </p:nvSpPr>
        <p:spPr>
          <a:xfrm>
            <a:off x="5734898" y="3565465"/>
            <a:ext cx="2753207" cy="400110"/>
          </a:xfrm>
          <a:prstGeom prst="rect">
            <a:avLst/>
          </a:prstGeom>
          <a:noFill/>
        </p:spPr>
        <p:txBody>
          <a:bodyPr wrap="square" rtlCol="0">
            <a:spAutoFit/>
          </a:bodyPr>
          <a:lstStyle/>
          <a:p>
            <a:r>
              <a:rPr lang="it-IT" sz="2000" b="1" i="1" dirty="0">
                <a:latin typeface="Times New Roman" panose="02020603050405020304" pitchFamily="18" charset="0"/>
                <a:cs typeface="Times New Roman" panose="02020603050405020304" pitchFamily="18" charset="0"/>
              </a:rPr>
              <a:t>Deep Learning</a:t>
            </a:r>
            <a:endParaRPr lang="en-GB" sz="2000" b="1"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8D99F0D-6DDD-488B-4A68-5EE8D20BC0ED}"/>
              </a:ext>
            </a:extLst>
          </p:cNvPr>
          <p:cNvSpPr txBox="1"/>
          <p:nvPr/>
        </p:nvSpPr>
        <p:spPr>
          <a:xfrm>
            <a:off x="1036172" y="3856838"/>
            <a:ext cx="2753207" cy="400110"/>
          </a:xfrm>
          <a:prstGeom prst="rect">
            <a:avLst/>
          </a:prstGeom>
          <a:noFill/>
        </p:spPr>
        <p:txBody>
          <a:bodyPr wrap="square" rtlCol="0">
            <a:spAutoFit/>
          </a:bodyPr>
          <a:lstStyle/>
          <a:p>
            <a:r>
              <a:rPr lang="it-IT" sz="2000" b="1" i="1" dirty="0">
                <a:latin typeface="Times New Roman" panose="02020603050405020304" pitchFamily="18" charset="0"/>
                <a:cs typeface="Times New Roman" panose="02020603050405020304" pitchFamily="18" charset="0"/>
              </a:rPr>
              <a:t>KNN Classifier </a:t>
            </a:r>
            <a:endParaRPr lang="en-GB" sz="2000" b="1" i="1"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64A784FA-9DCA-DD17-3CBD-73C87369FE3B}"/>
              </a:ext>
            </a:extLst>
          </p:cNvPr>
          <p:cNvPicPr>
            <a:picLocks noChangeAspect="1"/>
          </p:cNvPicPr>
          <p:nvPr/>
        </p:nvPicPr>
        <p:blipFill>
          <a:blip r:embed="rId7"/>
          <a:stretch>
            <a:fillRect/>
          </a:stretch>
        </p:blipFill>
        <p:spPr>
          <a:xfrm>
            <a:off x="583640" y="4295912"/>
            <a:ext cx="2568756" cy="1926567"/>
          </a:xfrm>
          <a:prstGeom prst="rect">
            <a:avLst/>
          </a:prstGeom>
        </p:spPr>
      </p:pic>
    </p:spTree>
    <p:extLst>
      <p:ext uri="{BB962C8B-B14F-4D97-AF65-F5344CB8AC3E}">
        <p14:creationId xmlns:p14="http://schemas.microsoft.com/office/powerpoint/2010/main" val="206480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Validation and Testing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17</a:t>
            </a:fld>
            <a:endParaRPr/>
          </a:p>
        </p:txBody>
      </p:sp>
      <p:sp>
        <p:nvSpPr>
          <p:cNvPr id="17" name="Google Shape;142;p29">
            <a:extLst>
              <a:ext uri="{FF2B5EF4-FFF2-40B4-BE49-F238E27FC236}">
                <a16:creationId xmlns:a16="http://schemas.microsoft.com/office/drawing/2014/main" id="{D8A574B1-EA78-BF6E-2D5C-482A2837E21A}"/>
              </a:ext>
            </a:extLst>
          </p:cNvPr>
          <p:cNvSpPr/>
          <p:nvPr/>
        </p:nvSpPr>
        <p:spPr>
          <a:xfrm>
            <a:off x="269041" y="3586095"/>
            <a:ext cx="3954300" cy="1145400"/>
          </a:xfrm>
          <a:prstGeom prst="rect">
            <a:avLst/>
          </a:prstGeom>
          <a:noFill/>
          <a:ln w="25400" cap="flat" cmpd="sng">
            <a:solidFill>
              <a:srgbClr val="004E9B"/>
            </a:solidFill>
            <a:prstDash val="lgDash"/>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 sz="1800" b="1" i="0" u="none" strike="noStrike" kern="0" cap="none" spc="0" normalizeH="0" baseline="0" noProof="0" dirty="0">
                <a:ln>
                  <a:noFill/>
                </a:ln>
                <a:solidFill>
                  <a:sysClr val="windowText" lastClr="000000"/>
                </a:solidFill>
                <a:effectLst/>
                <a:uLnTx/>
                <a:uFillTx/>
                <a:latin typeface="Source Sans Pro"/>
                <a:ea typeface="Source Sans Pro"/>
                <a:cs typeface="Source Sans Pro"/>
                <a:sym typeface="Source Sans Pro"/>
              </a:rPr>
              <a:t>Training Data</a:t>
            </a:r>
            <a:endParaRPr kumimoji="0" sz="1800" b="1" i="0" u="none" strike="noStrike" kern="0" cap="none" spc="0" normalizeH="0" baseline="0" noProof="0" dirty="0">
              <a:ln>
                <a:noFill/>
              </a:ln>
              <a:solidFill>
                <a:sysClr val="windowText" lastClr="000000"/>
              </a:solidFill>
              <a:effectLst/>
              <a:uLnTx/>
              <a:uFillTx/>
              <a:latin typeface="Source Sans Pro"/>
              <a:ea typeface="Source Sans Pro"/>
              <a:cs typeface="Source Sans Pro"/>
              <a:sym typeface="Source Sans Pr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 sz="1800" b="0" i="0" u="none" strike="noStrike" kern="0" cap="none" spc="0" normalizeH="0" baseline="0" noProof="0" dirty="0">
                <a:ln>
                  <a:noFill/>
                </a:ln>
                <a:solidFill>
                  <a:sysClr val="windowText" lastClr="000000"/>
                </a:solidFill>
                <a:effectLst/>
                <a:uLnTx/>
                <a:uFillTx/>
                <a:latin typeface="Source Sans Pro"/>
                <a:ea typeface="Source Sans Pro"/>
                <a:cs typeface="Source Sans Pro"/>
                <a:sym typeface="Source Sans Pro"/>
              </a:rPr>
              <a:t>60%</a:t>
            </a:r>
            <a:endParaRPr kumimoji="0" sz="1800" b="0" i="0" u="none" strike="noStrike" kern="0" cap="none" spc="0" normalizeH="0" baseline="0" noProof="0" dirty="0">
              <a:ln>
                <a:noFill/>
              </a:ln>
              <a:solidFill>
                <a:sysClr val="windowText" lastClr="000000"/>
              </a:solidFill>
              <a:effectLst/>
              <a:uLnTx/>
              <a:uFillTx/>
            </a:endParaRPr>
          </a:p>
        </p:txBody>
      </p:sp>
      <p:sp>
        <p:nvSpPr>
          <p:cNvPr id="18" name="Google Shape;143;p29">
            <a:extLst>
              <a:ext uri="{FF2B5EF4-FFF2-40B4-BE49-F238E27FC236}">
                <a16:creationId xmlns:a16="http://schemas.microsoft.com/office/drawing/2014/main" id="{98882AA1-6018-E775-3029-E0228BDE31D4}"/>
              </a:ext>
            </a:extLst>
          </p:cNvPr>
          <p:cNvSpPr/>
          <p:nvPr/>
        </p:nvSpPr>
        <p:spPr>
          <a:xfrm>
            <a:off x="4818890" y="3586095"/>
            <a:ext cx="1736100" cy="1145400"/>
          </a:xfrm>
          <a:prstGeom prst="rect">
            <a:avLst/>
          </a:prstGeom>
          <a:noFill/>
          <a:ln w="25400" cap="flat" cmpd="sng">
            <a:solidFill>
              <a:srgbClr val="004E9B"/>
            </a:solidFill>
            <a:prstDash val="lgDash"/>
            <a:round/>
            <a:headEnd type="none" w="sm" len="sm"/>
            <a:tailEnd type="none" w="sm" len="sm"/>
          </a:ln>
        </p:spPr>
        <p:txBody>
          <a:bodyPr spcFirstLastPara="1" wrap="square" lIns="91425" tIns="91425" rIns="91425" bIns="91425" anchor="ctr" anchorCtr="0">
            <a:noAutofit/>
          </a:bodyPr>
          <a:lstStyle/>
          <a:p>
            <a:pPr algn="ctr"/>
            <a:r>
              <a:rPr lang="en" sz="1700" b="1" dirty="0">
                <a:latin typeface="Source Sans Pro"/>
                <a:ea typeface="Source Sans Pro"/>
                <a:cs typeface="Source Sans Pro"/>
                <a:sym typeface="Source Sans Pro"/>
              </a:rPr>
              <a:t>Validation Data</a:t>
            </a:r>
            <a:endParaRPr sz="1700" b="1" dirty="0">
              <a:latin typeface="Source Sans Pro"/>
              <a:ea typeface="Source Sans Pro"/>
              <a:cs typeface="Source Sans Pro"/>
              <a:sym typeface="Source Sans Pro"/>
            </a:endParaRPr>
          </a:p>
          <a:p>
            <a:pPr algn="ctr"/>
            <a:r>
              <a:rPr lang="en" sz="1800" dirty="0">
                <a:latin typeface="Source Sans Pro"/>
                <a:ea typeface="Source Sans Pro"/>
                <a:cs typeface="Source Sans Pro"/>
                <a:sym typeface="Source Sans Pro"/>
              </a:rPr>
              <a:t>20%</a:t>
            </a:r>
            <a:endParaRPr sz="1800" dirty="0">
              <a:latin typeface="Source Sans Pro"/>
              <a:ea typeface="Source Sans Pro"/>
              <a:cs typeface="Source Sans Pro"/>
              <a:sym typeface="Source Sans Pro"/>
            </a:endParaRPr>
          </a:p>
        </p:txBody>
      </p:sp>
      <p:sp>
        <p:nvSpPr>
          <p:cNvPr id="19" name="Google Shape;145;p29">
            <a:extLst>
              <a:ext uri="{FF2B5EF4-FFF2-40B4-BE49-F238E27FC236}">
                <a16:creationId xmlns:a16="http://schemas.microsoft.com/office/drawing/2014/main" id="{F22E198E-439B-8E27-7875-CB1296902AE7}"/>
              </a:ext>
            </a:extLst>
          </p:cNvPr>
          <p:cNvSpPr/>
          <p:nvPr/>
        </p:nvSpPr>
        <p:spPr>
          <a:xfrm>
            <a:off x="1959691" y="2009041"/>
            <a:ext cx="5390100" cy="883254"/>
          </a:xfrm>
          <a:prstGeom prst="rect">
            <a:avLst/>
          </a:prstGeom>
          <a:noFill/>
          <a:ln w="25400" cap="flat" cmpd="sng">
            <a:solidFill>
              <a:srgbClr val="004E9B"/>
            </a:solidFill>
            <a:prstDash val="solid"/>
            <a:round/>
            <a:headEnd type="none" w="sm" len="sm"/>
            <a:tailEnd type="none" w="sm" len="sm"/>
          </a:ln>
        </p:spPr>
        <p:txBody>
          <a:bodyPr spcFirstLastPara="1" wrap="square" lIns="91425" tIns="91425" rIns="91425" bIns="91425" anchor="ctr" anchorCtr="0">
            <a:noAutofit/>
          </a:bodyPr>
          <a:lstStyle/>
          <a:p>
            <a:pPr algn="ctr"/>
            <a:r>
              <a:rPr lang="en" sz="2300" b="1" dirty="0">
                <a:latin typeface="Source Sans Pro"/>
                <a:ea typeface="Source Sans Pro"/>
                <a:cs typeface="Source Sans Pro"/>
                <a:sym typeface="Source Sans Pro"/>
              </a:rPr>
              <a:t>Full Dataset</a:t>
            </a:r>
            <a:endParaRPr sz="2300" b="1" dirty="0">
              <a:latin typeface="Source Sans Pro"/>
              <a:ea typeface="Source Sans Pro"/>
              <a:cs typeface="Source Sans Pro"/>
              <a:sym typeface="Source Sans Pro"/>
            </a:endParaRPr>
          </a:p>
        </p:txBody>
      </p:sp>
      <p:sp>
        <p:nvSpPr>
          <p:cNvPr id="20" name="Google Shape;146;p29">
            <a:extLst>
              <a:ext uri="{FF2B5EF4-FFF2-40B4-BE49-F238E27FC236}">
                <a16:creationId xmlns:a16="http://schemas.microsoft.com/office/drawing/2014/main" id="{F5362A3A-975C-3261-6F02-F74DF691E166}"/>
              </a:ext>
            </a:extLst>
          </p:cNvPr>
          <p:cNvSpPr/>
          <p:nvPr/>
        </p:nvSpPr>
        <p:spPr>
          <a:xfrm>
            <a:off x="7150540" y="3586095"/>
            <a:ext cx="1736100" cy="1145400"/>
          </a:xfrm>
          <a:prstGeom prst="rect">
            <a:avLst/>
          </a:prstGeom>
          <a:noFill/>
          <a:ln w="25400" cap="flat" cmpd="sng">
            <a:solidFill>
              <a:srgbClr val="004E9B"/>
            </a:solidFill>
            <a:prstDash val="lgDash"/>
            <a:round/>
            <a:headEnd type="none" w="sm" len="sm"/>
            <a:tailEnd type="none" w="sm" len="sm"/>
          </a:ln>
        </p:spPr>
        <p:txBody>
          <a:bodyPr spcFirstLastPara="1" wrap="square" lIns="91425" tIns="91425" rIns="91425" bIns="91425" anchor="ctr" anchorCtr="0">
            <a:noAutofit/>
          </a:bodyPr>
          <a:lstStyle/>
          <a:p>
            <a:pPr algn="ctr"/>
            <a:r>
              <a:rPr lang="en" sz="1800" b="1" dirty="0">
                <a:latin typeface="Source Sans Pro"/>
                <a:ea typeface="Source Sans Pro"/>
                <a:cs typeface="Source Sans Pro"/>
                <a:sym typeface="Source Sans Pro"/>
              </a:rPr>
              <a:t>Testing Data</a:t>
            </a:r>
            <a:endParaRPr sz="1800" b="1" dirty="0">
              <a:latin typeface="Source Sans Pro"/>
              <a:ea typeface="Source Sans Pro"/>
              <a:cs typeface="Source Sans Pro"/>
              <a:sym typeface="Source Sans Pro"/>
            </a:endParaRPr>
          </a:p>
          <a:p>
            <a:pPr algn="ctr"/>
            <a:r>
              <a:rPr lang="en" sz="1800" dirty="0">
                <a:latin typeface="Source Sans Pro"/>
                <a:ea typeface="Source Sans Pro"/>
                <a:cs typeface="Source Sans Pro"/>
                <a:sym typeface="Source Sans Pro"/>
              </a:rPr>
              <a:t>20%</a:t>
            </a:r>
            <a:endParaRPr sz="1800" dirty="0">
              <a:latin typeface="Source Sans Pro"/>
              <a:ea typeface="Source Sans Pro"/>
              <a:cs typeface="Source Sans Pro"/>
              <a:sym typeface="Source Sans Pro"/>
            </a:endParaRPr>
          </a:p>
        </p:txBody>
      </p:sp>
      <p:cxnSp>
        <p:nvCxnSpPr>
          <p:cNvPr id="21" name="Google Shape;149;p29">
            <a:extLst>
              <a:ext uri="{FF2B5EF4-FFF2-40B4-BE49-F238E27FC236}">
                <a16:creationId xmlns:a16="http://schemas.microsoft.com/office/drawing/2014/main" id="{DEED0417-9444-9458-E086-2B848F99191C}"/>
              </a:ext>
            </a:extLst>
          </p:cNvPr>
          <p:cNvCxnSpPr/>
          <p:nvPr/>
        </p:nvCxnSpPr>
        <p:spPr>
          <a:xfrm flipH="1">
            <a:off x="278916" y="2908670"/>
            <a:ext cx="1692000" cy="650100"/>
          </a:xfrm>
          <a:prstGeom prst="straightConnector1">
            <a:avLst/>
          </a:prstGeom>
          <a:noFill/>
          <a:ln w="15875" cap="flat" cmpd="sng">
            <a:solidFill>
              <a:srgbClr val="004E9B"/>
            </a:solidFill>
            <a:prstDash val="solid"/>
            <a:round/>
            <a:headEnd type="none" w="med" len="med"/>
            <a:tailEnd type="none" w="med" len="med"/>
          </a:ln>
        </p:spPr>
      </p:cxnSp>
      <p:cxnSp>
        <p:nvCxnSpPr>
          <p:cNvPr id="22" name="Google Shape;150;p29">
            <a:extLst>
              <a:ext uri="{FF2B5EF4-FFF2-40B4-BE49-F238E27FC236}">
                <a16:creationId xmlns:a16="http://schemas.microsoft.com/office/drawing/2014/main" id="{76984901-B663-2B85-2309-B1FB6CB72F77}"/>
              </a:ext>
            </a:extLst>
          </p:cNvPr>
          <p:cNvCxnSpPr/>
          <p:nvPr/>
        </p:nvCxnSpPr>
        <p:spPr>
          <a:xfrm flipH="1">
            <a:off x="4234391" y="2908670"/>
            <a:ext cx="1131900" cy="661200"/>
          </a:xfrm>
          <a:prstGeom prst="straightConnector1">
            <a:avLst/>
          </a:prstGeom>
          <a:noFill/>
          <a:ln w="15875" cap="flat" cmpd="sng">
            <a:solidFill>
              <a:srgbClr val="004E9B"/>
            </a:solidFill>
            <a:prstDash val="solid"/>
            <a:round/>
            <a:headEnd type="none" w="med" len="med"/>
            <a:tailEnd type="none" w="med" len="med"/>
          </a:ln>
        </p:spPr>
      </p:cxnSp>
      <p:cxnSp>
        <p:nvCxnSpPr>
          <p:cNvPr id="23" name="Google Shape;151;p29">
            <a:extLst>
              <a:ext uri="{FF2B5EF4-FFF2-40B4-BE49-F238E27FC236}">
                <a16:creationId xmlns:a16="http://schemas.microsoft.com/office/drawing/2014/main" id="{477C2F70-4436-EF27-902C-B4A609720CCF}"/>
              </a:ext>
            </a:extLst>
          </p:cNvPr>
          <p:cNvCxnSpPr/>
          <p:nvPr/>
        </p:nvCxnSpPr>
        <p:spPr>
          <a:xfrm flipH="1">
            <a:off x="4839591" y="2919895"/>
            <a:ext cx="537900" cy="661200"/>
          </a:xfrm>
          <a:prstGeom prst="straightConnector1">
            <a:avLst/>
          </a:prstGeom>
          <a:noFill/>
          <a:ln w="15875" cap="flat" cmpd="sng">
            <a:solidFill>
              <a:srgbClr val="004E9B"/>
            </a:solidFill>
            <a:prstDash val="solid"/>
            <a:round/>
            <a:headEnd type="none" w="med" len="med"/>
            <a:tailEnd type="none" w="med" len="med"/>
          </a:ln>
        </p:spPr>
      </p:cxnSp>
      <p:cxnSp>
        <p:nvCxnSpPr>
          <p:cNvPr id="24" name="Google Shape;152;p29">
            <a:extLst>
              <a:ext uri="{FF2B5EF4-FFF2-40B4-BE49-F238E27FC236}">
                <a16:creationId xmlns:a16="http://schemas.microsoft.com/office/drawing/2014/main" id="{C25440EE-EA85-5849-C5E4-C90F6B692EA3}"/>
              </a:ext>
            </a:extLst>
          </p:cNvPr>
          <p:cNvCxnSpPr/>
          <p:nvPr/>
        </p:nvCxnSpPr>
        <p:spPr>
          <a:xfrm>
            <a:off x="6273966" y="2908670"/>
            <a:ext cx="291300" cy="694800"/>
          </a:xfrm>
          <a:prstGeom prst="straightConnector1">
            <a:avLst/>
          </a:prstGeom>
          <a:noFill/>
          <a:ln w="15875" cap="flat" cmpd="sng">
            <a:solidFill>
              <a:srgbClr val="004E9B"/>
            </a:solidFill>
            <a:prstDash val="solid"/>
            <a:round/>
            <a:headEnd type="none" w="med" len="med"/>
            <a:tailEnd type="none" w="med" len="med"/>
          </a:ln>
        </p:spPr>
      </p:cxnSp>
      <p:cxnSp>
        <p:nvCxnSpPr>
          <p:cNvPr id="25" name="Google Shape;153;p29">
            <a:extLst>
              <a:ext uri="{FF2B5EF4-FFF2-40B4-BE49-F238E27FC236}">
                <a16:creationId xmlns:a16="http://schemas.microsoft.com/office/drawing/2014/main" id="{809E7154-F1C2-EDEB-B989-607547147038}"/>
              </a:ext>
            </a:extLst>
          </p:cNvPr>
          <p:cNvCxnSpPr/>
          <p:nvPr/>
        </p:nvCxnSpPr>
        <p:spPr>
          <a:xfrm>
            <a:off x="6285166" y="2908670"/>
            <a:ext cx="862800" cy="683700"/>
          </a:xfrm>
          <a:prstGeom prst="straightConnector1">
            <a:avLst/>
          </a:prstGeom>
          <a:noFill/>
          <a:ln w="15875" cap="flat" cmpd="sng">
            <a:solidFill>
              <a:srgbClr val="004E9B"/>
            </a:solidFill>
            <a:prstDash val="solid"/>
            <a:round/>
            <a:headEnd type="none" w="med" len="med"/>
            <a:tailEnd type="none" w="med" len="med"/>
          </a:ln>
        </p:spPr>
      </p:cxnSp>
      <p:cxnSp>
        <p:nvCxnSpPr>
          <p:cNvPr id="26" name="Google Shape;154;p29">
            <a:extLst>
              <a:ext uri="{FF2B5EF4-FFF2-40B4-BE49-F238E27FC236}">
                <a16:creationId xmlns:a16="http://schemas.microsoft.com/office/drawing/2014/main" id="{E37C25E7-6FC9-FEBC-BB26-C18EE30178B1}"/>
              </a:ext>
            </a:extLst>
          </p:cNvPr>
          <p:cNvCxnSpPr/>
          <p:nvPr/>
        </p:nvCxnSpPr>
        <p:spPr>
          <a:xfrm>
            <a:off x="7349741" y="2897470"/>
            <a:ext cx="1535100" cy="694800"/>
          </a:xfrm>
          <a:prstGeom prst="straightConnector1">
            <a:avLst/>
          </a:prstGeom>
          <a:noFill/>
          <a:ln w="15875" cap="flat" cmpd="sng">
            <a:solidFill>
              <a:srgbClr val="004E9B"/>
            </a:solidFill>
            <a:prstDash val="solid"/>
            <a:round/>
            <a:headEnd type="none" w="med" len="med"/>
            <a:tailEnd type="none" w="med" len="med"/>
          </a:ln>
        </p:spPr>
      </p:cxnSp>
      <p:sp>
        <p:nvSpPr>
          <p:cNvPr id="28" name="TextBox 27">
            <a:extLst>
              <a:ext uri="{FF2B5EF4-FFF2-40B4-BE49-F238E27FC236}">
                <a16:creationId xmlns:a16="http://schemas.microsoft.com/office/drawing/2014/main" id="{EBA3BFE9-28C2-4664-19C8-27A29E6ADC6E}"/>
              </a:ext>
            </a:extLst>
          </p:cNvPr>
          <p:cNvSpPr txBox="1"/>
          <p:nvPr/>
        </p:nvSpPr>
        <p:spPr>
          <a:xfrm>
            <a:off x="278916" y="1200476"/>
            <a:ext cx="8605925" cy="400110"/>
          </a:xfrm>
          <a:prstGeom prst="rect">
            <a:avLst/>
          </a:prstGeom>
          <a:noFill/>
        </p:spPr>
        <p:txBody>
          <a:bodyPr wrap="square">
            <a:spAutoFit/>
          </a:bodyPr>
          <a:lstStyle/>
          <a:p>
            <a:pPr marL="342900" indent="-342900">
              <a:buFont typeface="Arial" panose="020B0604020202020204" pitchFamily="34" charset="0"/>
              <a:buChar char="•"/>
            </a:pPr>
            <a:r>
              <a:rPr kumimoji="0" lang="e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Raleway"/>
              </a:rPr>
              <a:t>Common practice in ML/DL: </a:t>
            </a:r>
            <a:r>
              <a:rPr kumimoji="0" lang="en"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Raleway"/>
              </a:rPr>
              <a:t>Training, Validation, and Testing </a:t>
            </a:r>
            <a:endParaRPr lang="nb-NO" sz="1050" dirty="0">
              <a:latin typeface="Times New Roman" panose="02020603050405020304" pitchFamily="18" charset="0"/>
              <a:cs typeface="Times New Roman" panose="02020603050405020304" pitchFamily="18" charset="0"/>
            </a:endParaRPr>
          </a:p>
        </p:txBody>
      </p:sp>
      <p:sp>
        <p:nvSpPr>
          <p:cNvPr id="29" name="Google Shape;147;p29">
            <a:extLst>
              <a:ext uri="{FF2B5EF4-FFF2-40B4-BE49-F238E27FC236}">
                <a16:creationId xmlns:a16="http://schemas.microsoft.com/office/drawing/2014/main" id="{2420AD05-4C57-61FC-8DB8-450D9B706A51}"/>
              </a:ext>
            </a:extLst>
          </p:cNvPr>
          <p:cNvSpPr txBox="1"/>
          <p:nvPr/>
        </p:nvSpPr>
        <p:spPr>
          <a:xfrm>
            <a:off x="961891" y="4758820"/>
            <a:ext cx="2568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solidFill>
                  <a:srgbClr val="00B0F0"/>
                </a:solidFill>
                <a:latin typeface="Source Sans Pro"/>
                <a:ea typeface="Source Sans Pro"/>
                <a:cs typeface="Source Sans Pro"/>
                <a:sym typeface="Source Sans Pro"/>
              </a:rPr>
              <a:t>For model building</a:t>
            </a:r>
            <a:endParaRPr sz="1600" b="1" dirty="0">
              <a:solidFill>
                <a:srgbClr val="00B0F0"/>
              </a:solidFill>
              <a:latin typeface="Source Sans Pro"/>
              <a:ea typeface="Source Sans Pro"/>
              <a:cs typeface="Source Sans Pro"/>
              <a:sym typeface="Source Sans Pro"/>
            </a:endParaRPr>
          </a:p>
        </p:txBody>
      </p:sp>
      <p:sp>
        <p:nvSpPr>
          <p:cNvPr id="30" name="Google Shape;148;p29">
            <a:extLst>
              <a:ext uri="{FF2B5EF4-FFF2-40B4-BE49-F238E27FC236}">
                <a16:creationId xmlns:a16="http://schemas.microsoft.com/office/drawing/2014/main" id="{026F1C87-1F78-5FEB-3B5F-AE151EDAC393}"/>
              </a:ext>
            </a:extLst>
          </p:cNvPr>
          <p:cNvSpPr txBox="1"/>
          <p:nvPr/>
        </p:nvSpPr>
        <p:spPr>
          <a:xfrm>
            <a:off x="4640464" y="4770674"/>
            <a:ext cx="2192694"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solidFill>
                  <a:srgbClr val="00B0F0"/>
                </a:solidFill>
                <a:latin typeface="Source Sans Pro"/>
                <a:ea typeface="Source Sans Pro"/>
                <a:cs typeface="Source Sans Pro"/>
                <a:sym typeface="Source Sans Pro"/>
              </a:rPr>
              <a:t>For  model tuning</a:t>
            </a:r>
            <a:endParaRPr sz="1600" b="1" dirty="0">
              <a:solidFill>
                <a:srgbClr val="00B0F0"/>
              </a:solidFill>
              <a:latin typeface="Source Sans Pro"/>
              <a:ea typeface="Source Sans Pro"/>
              <a:cs typeface="Source Sans Pro"/>
              <a:sym typeface="Source Sans Pro"/>
            </a:endParaRPr>
          </a:p>
        </p:txBody>
      </p:sp>
      <p:sp>
        <p:nvSpPr>
          <p:cNvPr id="31" name="Google Shape;144;p29">
            <a:extLst>
              <a:ext uri="{FF2B5EF4-FFF2-40B4-BE49-F238E27FC236}">
                <a16:creationId xmlns:a16="http://schemas.microsoft.com/office/drawing/2014/main" id="{61515FF2-41B5-EEFB-9161-D6356F1DDEB9}"/>
              </a:ext>
            </a:extLst>
          </p:cNvPr>
          <p:cNvSpPr txBox="1"/>
          <p:nvPr/>
        </p:nvSpPr>
        <p:spPr>
          <a:xfrm>
            <a:off x="6970710" y="4770917"/>
            <a:ext cx="209576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solidFill>
                  <a:srgbClr val="00B0F0"/>
                </a:solidFill>
                <a:latin typeface="Source Sans Pro"/>
                <a:ea typeface="Source Sans Pro"/>
                <a:cs typeface="Source Sans Pro"/>
                <a:sym typeface="Source Sans Pro"/>
              </a:rPr>
              <a:t>For Final evaluation</a:t>
            </a:r>
            <a:endParaRPr sz="1600" b="1" dirty="0">
              <a:solidFill>
                <a:srgbClr val="00B0F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7733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Confusion Matrix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18</a:t>
            </a:fld>
            <a:endParaRPr/>
          </a:p>
        </p:txBody>
      </p:sp>
      <p:pic>
        <p:nvPicPr>
          <p:cNvPr id="3" name="Picture 2">
            <a:extLst>
              <a:ext uri="{FF2B5EF4-FFF2-40B4-BE49-F238E27FC236}">
                <a16:creationId xmlns:a16="http://schemas.microsoft.com/office/drawing/2014/main" id="{DC84F4E8-3837-C9FB-E959-8855F5893851}"/>
              </a:ext>
            </a:extLst>
          </p:cNvPr>
          <p:cNvPicPr>
            <a:picLocks noChangeAspect="1"/>
          </p:cNvPicPr>
          <p:nvPr/>
        </p:nvPicPr>
        <p:blipFill>
          <a:blip r:embed="rId3"/>
          <a:stretch>
            <a:fillRect/>
          </a:stretch>
        </p:blipFill>
        <p:spPr>
          <a:xfrm>
            <a:off x="4734085" y="1759110"/>
            <a:ext cx="4409915" cy="3724081"/>
          </a:xfrm>
          <a:prstGeom prst="rect">
            <a:avLst/>
          </a:prstGeom>
          <a:ln>
            <a:solidFill>
              <a:schemeClr val="accent1"/>
            </a:solidFill>
          </a:ln>
        </p:spPr>
      </p:pic>
      <p:pic>
        <p:nvPicPr>
          <p:cNvPr id="5" name="Picture 4">
            <a:extLst>
              <a:ext uri="{FF2B5EF4-FFF2-40B4-BE49-F238E27FC236}">
                <a16:creationId xmlns:a16="http://schemas.microsoft.com/office/drawing/2014/main" id="{A5F2D7D4-1557-3A57-BDF0-38353B62DF90}"/>
              </a:ext>
            </a:extLst>
          </p:cNvPr>
          <p:cNvPicPr>
            <a:picLocks noChangeAspect="1"/>
          </p:cNvPicPr>
          <p:nvPr/>
        </p:nvPicPr>
        <p:blipFill>
          <a:blip r:embed="rId4"/>
          <a:stretch>
            <a:fillRect/>
          </a:stretch>
        </p:blipFill>
        <p:spPr>
          <a:xfrm>
            <a:off x="252717" y="1759110"/>
            <a:ext cx="4448208" cy="3724081"/>
          </a:xfrm>
          <a:prstGeom prst="rect">
            <a:avLst/>
          </a:prstGeom>
          <a:solidFill>
            <a:schemeClr val="lt1"/>
          </a:solidFill>
          <a:ln>
            <a:solidFill>
              <a:schemeClr val="accent1"/>
            </a:solidFill>
          </a:ln>
        </p:spPr>
      </p:pic>
      <p:sp>
        <p:nvSpPr>
          <p:cNvPr id="6" name="TextBox 5">
            <a:extLst>
              <a:ext uri="{FF2B5EF4-FFF2-40B4-BE49-F238E27FC236}">
                <a16:creationId xmlns:a16="http://schemas.microsoft.com/office/drawing/2014/main" id="{5E7DDECD-FD2D-2B5A-7B98-D89C931B75EA}"/>
              </a:ext>
            </a:extLst>
          </p:cNvPr>
          <p:cNvSpPr txBox="1"/>
          <p:nvPr/>
        </p:nvSpPr>
        <p:spPr>
          <a:xfrm>
            <a:off x="1978091" y="1298418"/>
            <a:ext cx="1452077" cy="369332"/>
          </a:xfrm>
          <a:prstGeom prst="rect">
            <a:avLst/>
          </a:prstGeom>
          <a:noFill/>
        </p:spPr>
        <p:txBody>
          <a:bodyPr wrap="square" rtlCol="0">
            <a:spAutoFit/>
          </a:bodyPr>
          <a:lstStyle/>
          <a:p>
            <a:r>
              <a:rPr lang="nb-NO" sz="1800" b="1" dirty="0"/>
              <a:t>RF</a:t>
            </a:r>
          </a:p>
        </p:txBody>
      </p:sp>
      <p:sp>
        <p:nvSpPr>
          <p:cNvPr id="9" name="TextBox 8">
            <a:extLst>
              <a:ext uri="{FF2B5EF4-FFF2-40B4-BE49-F238E27FC236}">
                <a16:creationId xmlns:a16="http://schemas.microsoft.com/office/drawing/2014/main" id="{43A33ED3-53F6-FC7D-B438-68DFC12D0146}"/>
              </a:ext>
            </a:extLst>
          </p:cNvPr>
          <p:cNvSpPr txBox="1"/>
          <p:nvPr/>
        </p:nvSpPr>
        <p:spPr>
          <a:xfrm>
            <a:off x="5779148" y="1298418"/>
            <a:ext cx="2170534" cy="369332"/>
          </a:xfrm>
          <a:prstGeom prst="rect">
            <a:avLst/>
          </a:prstGeom>
          <a:noFill/>
        </p:spPr>
        <p:txBody>
          <a:bodyPr wrap="square" rtlCol="0">
            <a:spAutoFit/>
          </a:bodyPr>
          <a:lstStyle/>
          <a:p>
            <a:r>
              <a:rPr lang="nb-NO" sz="1800" b="1" dirty="0"/>
              <a:t>1D CNN-LSTM</a:t>
            </a:r>
          </a:p>
        </p:txBody>
      </p:sp>
      <p:sp>
        <p:nvSpPr>
          <p:cNvPr id="2" name="TextBox 1">
            <a:extLst>
              <a:ext uri="{FF2B5EF4-FFF2-40B4-BE49-F238E27FC236}">
                <a16:creationId xmlns:a16="http://schemas.microsoft.com/office/drawing/2014/main" id="{BB654ABF-EC57-07D9-8B1D-EB8119EBAA03}"/>
              </a:ext>
            </a:extLst>
          </p:cNvPr>
          <p:cNvSpPr txBox="1"/>
          <p:nvPr/>
        </p:nvSpPr>
        <p:spPr>
          <a:xfrm>
            <a:off x="1978091" y="5676627"/>
            <a:ext cx="5971591" cy="400110"/>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Synthetic </a:t>
            </a:r>
            <a:r>
              <a:rPr lang="nb-NO" sz="2000" b="1" dirty="0">
                <a:latin typeface="Times New Roman" panose="02020603050405020304" pitchFamily="18" charset="0"/>
                <a:cs typeface="Times New Roman" panose="02020603050405020304" pitchFamily="18" charset="0"/>
              </a:rPr>
              <a:t> Minority over sampling </a:t>
            </a:r>
            <a:endParaRPr lang="nb-N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37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Accuracy on Testing Dataset</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19</a:t>
            </a:fld>
            <a:endParaRPr/>
          </a:p>
        </p:txBody>
      </p:sp>
      <p:pic>
        <p:nvPicPr>
          <p:cNvPr id="5" name="Picture 4">
            <a:extLst>
              <a:ext uri="{FF2B5EF4-FFF2-40B4-BE49-F238E27FC236}">
                <a16:creationId xmlns:a16="http://schemas.microsoft.com/office/drawing/2014/main" id="{20067DC2-C539-C8AC-3CC9-2EED93A9655D}"/>
              </a:ext>
            </a:extLst>
          </p:cNvPr>
          <p:cNvPicPr>
            <a:picLocks noChangeAspect="1"/>
          </p:cNvPicPr>
          <p:nvPr/>
        </p:nvPicPr>
        <p:blipFill>
          <a:blip r:embed="rId3"/>
          <a:stretch>
            <a:fillRect/>
          </a:stretch>
        </p:blipFill>
        <p:spPr>
          <a:xfrm>
            <a:off x="0" y="1559235"/>
            <a:ext cx="9144000" cy="3559531"/>
          </a:xfrm>
          <a:prstGeom prst="rect">
            <a:avLst/>
          </a:prstGeom>
        </p:spPr>
      </p:pic>
      <p:sp>
        <p:nvSpPr>
          <p:cNvPr id="2" name="TextBox 1">
            <a:extLst>
              <a:ext uri="{FF2B5EF4-FFF2-40B4-BE49-F238E27FC236}">
                <a16:creationId xmlns:a16="http://schemas.microsoft.com/office/drawing/2014/main" id="{F53BD754-32BC-9E4A-38ED-BB4E99AAB065}"/>
              </a:ext>
            </a:extLst>
          </p:cNvPr>
          <p:cNvSpPr txBox="1"/>
          <p:nvPr/>
        </p:nvSpPr>
        <p:spPr>
          <a:xfrm>
            <a:off x="2416629" y="5467738"/>
            <a:ext cx="3601616" cy="369332"/>
          </a:xfrm>
          <a:prstGeom prst="rect">
            <a:avLst/>
          </a:prstGeom>
          <a:noFill/>
        </p:spPr>
        <p:txBody>
          <a:bodyPr wrap="square" rtlCol="0">
            <a:spAutoFit/>
          </a:bodyPr>
          <a:lstStyle/>
          <a:p>
            <a:r>
              <a:rPr lang="nb-NO" sz="1800" b="1" dirty="0">
                <a:solidFill>
                  <a:srgbClr val="0E06A8"/>
                </a:solidFill>
                <a:latin typeface="Times New Roman" panose="02020603050405020304" pitchFamily="18" charset="0"/>
                <a:cs typeface="Times New Roman" panose="02020603050405020304" pitchFamily="18" charset="0"/>
              </a:rPr>
              <a:t>A window length of 2.5 Seconds</a:t>
            </a:r>
          </a:p>
        </p:txBody>
      </p:sp>
    </p:spTree>
    <p:extLst>
      <p:ext uri="{BB962C8B-B14F-4D97-AF65-F5344CB8AC3E}">
        <p14:creationId xmlns:p14="http://schemas.microsoft.com/office/powerpoint/2010/main" val="1636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0" y="162514"/>
            <a:ext cx="9144000" cy="758508"/>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Contents of the Presentation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1535403" y="1492897"/>
            <a:ext cx="6983737" cy="3405673"/>
          </a:xfrm>
        </p:spPr>
        <p:txBody>
          <a:bodyPr>
            <a:normAutofit/>
          </a:bodyPr>
          <a:lstStyle/>
          <a:p>
            <a:pPr marL="0" marR="0" algn="just">
              <a:lnSpc>
                <a:spcPct val="150000"/>
              </a:lnSpc>
              <a:spcBef>
                <a:spcPts val="0"/>
              </a:spcBef>
              <a:spcAft>
                <a:spcPts val="800"/>
              </a:spcAft>
            </a:pPr>
            <a:r>
              <a:rPr lang="en-US" sz="2000" b="1" dirty="0">
                <a:latin typeface="Times New Roman" panose="02020603050405020304" pitchFamily="18" charset="0"/>
                <a:cs typeface="Times New Roman" panose="02020603050405020304" pitchFamily="18" charset="0"/>
              </a:rPr>
              <a:t>AlAMEDA Project </a:t>
            </a:r>
          </a:p>
          <a:p>
            <a:pPr marL="457200" lvl="1" algn="just">
              <a:lnSpc>
                <a:spcPct val="150000"/>
              </a:lnSpc>
              <a:spcBef>
                <a:spcPts val="0"/>
              </a:spcBef>
              <a:spcAft>
                <a:spcPts val="800"/>
              </a:spcAft>
            </a:pPr>
            <a:r>
              <a:rPr lang="en-US" b="1" dirty="0">
                <a:latin typeface="Times New Roman" panose="02020603050405020304" pitchFamily="18" charset="0"/>
                <a:cs typeface="Times New Roman" panose="02020603050405020304" pitchFamily="18" charset="0"/>
              </a:rPr>
              <a:t>Overview  and  Rational</a:t>
            </a:r>
          </a:p>
          <a:p>
            <a:pPr marL="0" marR="0" algn="just">
              <a:lnSpc>
                <a:spcPct val="150000"/>
              </a:lnSpc>
              <a:spcBef>
                <a:spcPts val="0"/>
              </a:spcBef>
              <a:spcAft>
                <a:spcPts val="800"/>
              </a:spcAft>
            </a:pPr>
            <a:r>
              <a:rPr lang="en-US" sz="2000" b="1" dirty="0">
                <a:latin typeface="Times New Roman" panose="02020603050405020304" pitchFamily="18" charset="0"/>
                <a:cs typeface="Times New Roman" panose="02020603050405020304" pitchFamily="18" charset="0"/>
              </a:rPr>
              <a:t>NTNU Role in the Project </a:t>
            </a:r>
          </a:p>
          <a:p>
            <a:pPr marL="0" marR="0" algn="just">
              <a:lnSpc>
                <a:spcPct val="150000"/>
              </a:lnSpc>
              <a:spcBef>
                <a:spcPts val="0"/>
              </a:spcBef>
              <a:spcAft>
                <a:spcPts val="800"/>
              </a:spcAft>
            </a:pPr>
            <a:r>
              <a:rPr lang="en-US" sz="2000" b="1" dirty="0">
                <a:latin typeface="Times New Roman" panose="02020603050405020304" pitchFamily="18" charset="0"/>
                <a:cs typeface="Times New Roman" panose="02020603050405020304" pitchFamily="18" charset="0"/>
              </a:rPr>
              <a:t>Smart Belt Data Collection Service </a:t>
            </a:r>
          </a:p>
          <a:p>
            <a:pPr marL="0" marR="0" algn="just">
              <a:lnSpc>
                <a:spcPct val="150000"/>
              </a:lnSpc>
              <a:spcBef>
                <a:spcPts val="0"/>
              </a:spcBef>
              <a:spcAft>
                <a:spcPts val="800"/>
              </a:spcAft>
            </a:pPr>
            <a:r>
              <a:rPr lang="en-US" sz="2000" b="1" dirty="0">
                <a:latin typeface="Times New Roman" panose="02020603050405020304" pitchFamily="18" charset="0"/>
                <a:cs typeface="Times New Roman" panose="02020603050405020304" pitchFamily="18" charset="0"/>
              </a:rPr>
              <a:t>Gait Recognition and Analysis  </a:t>
            </a:r>
          </a:p>
          <a:p>
            <a:pPr marL="0" marR="0" algn="just">
              <a:lnSpc>
                <a:spcPct val="150000"/>
              </a:lnSpc>
              <a:spcBef>
                <a:spcPts val="0"/>
              </a:spcBef>
              <a:spcAft>
                <a:spcPts val="800"/>
              </a:spcAft>
            </a:pPr>
            <a:r>
              <a:rPr lang="en-US" sz="2000" b="1" dirty="0">
                <a:latin typeface="Times New Roman" panose="02020603050405020304" pitchFamily="18" charset="0"/>
                <a:cs typeface="Times New Roman" panose="02020603050405020304" pitchFamily="18" charset="0"/>
              </a:rPr>
              <a:t>Work in Progress </a:t>
            </a:r>
          </a:p>
          <a:p>
            <a:pPr marL="0" marR="0" indent="0" algn="just">
              <a:lnSpc>
                <a:spcPct val="107000"/>
              </a:lnSpc>
              <a:spcBef>
                <a:spcPts val="0"/>
              </a:spcBef>
              <a:spcAft>
                <a:spcPts val="800"/>
              </a:spcAft>
              <a:buNone/>
            </a:pPr>
            <a:endParaRPr lang="en-US" sz="2000" b="1"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b="1" dirty="0">
              <a:latin typeface="Times New Roman" panose="02020603050405020304" pitchFamily="18" charset="0"/>
              <a:cs typeface="Times New Roman" panose="02020603050405020304" pitchFamily="18" charset="0"/>
            </a:endParaRPr>
          </a:p>
          <a:p>
            <a:pPr marL="114300" lvl="1" indent="0" algn="just">
              <a:lnSpc>
                <a:spcPct val="107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spTree>
    <p:extLst>
      <p:ext uri="{BB962C8B-B14F-4D97-AF65-F5344CB8AC3E}">
        <p14:creationId xmlns:p14="http://schemas.microsoft.com/office/powerpoint/2010/main" val="3577975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Effect of  Sequence Length on Performance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20</a:t>
            </a:fld>
            <a:endParaRPr/>
          </a:p>
        </p:txBody>
      </p:sp>
      <p:pic>
        <p:nvPicPr>
          <p:cNvPr id="3" name="Picture 2">
            <a:extLst>
              <a:ext uri="{FF2B5EF4-FFF2-40B4-BE49-F238E27FC236}">
                <a16:creationId xmlns:a16="http://schemas.microsoft.com/office/drawing/2014/main" id="{0C1BF620-6CD4-6256-8790-016486A9E82F}"/>
              </a:ext>
            </a:extLst>
          </p:cNvPr>
          <p:cNvPicPr>
            <a:picLocks noChangeAspect="1"/>
          </p:cNvPicPr>
          <p:nvPr/>
        </p:nvPicPr>
        <p:blipFill>
          <a:blip r:embed="rId3"/>
          <a:stretch>
            <a:fillRect/>
          </a:stretch>
        </p:blipFill>
        <p:spPr>
          <a:xfrm>
            <a:off x="0" y="1324214"/>
            <a:ext cx="9144000" cy="3929653"/>
          </a:xfrm>
          <a:prstGeom prst="rect">
            <a:avLst/>
          </a:prstGeom>
        </p:spPr>
      </p:pic>
    </p:spTree>
    <p:extLst>
      <p:ext uri="{BB962C8B-B14F-4D97-AF65-F5344CB8AC3E}">
        <p14:creationId xmlns:p14="http://schemas.microsoft.com/office/powerpoint/2010/main" val="137320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Outputs in JSON format (RF)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21</a:t>
            </a:fld>
            <a:endParaRPr/>
          </a:p>
        </p:txBody>
      </p:sp>
      <p:grpSp>
        <p:nvGrpSpPr>
          <p:cNvPr id="30" name="Group 29">
            <a:extLst>
              <a:ext uri="{FF2B5EF4-FFF2-40B4-BE49-F238E27FC236}">
                <a16:creationId xmlns:a16="http://schemas.microsoft.com/office/drawing/2014/main" id="{8BD10A78-233B-4041-9B67-19EBF40DEEAA}"/>
              </a:ext>
            </a:extLst>
          </p:cNvPr>
          <p:cNvGrpSpPr/>
          <p:nvPr/>
        </p:nvGrpSpPr>
        <p:grpSpPr>
          <a:xfrm>
            <a:off x="904911" y="841751"/>
            <a:ext cx="8239089" cy="5491155"/>
            <a:chOff x="766214" y="882460"/>
            <a:chExt cx="8239089" cy="5491155"/>
          </a:xfrm>
        </p:grpSpPr>
        <p:sp>
          <p:nvSpPr>
            <p:cNvPr id="23" name="TextBox 22">
              <a:extLst>
                <a:ext uri="{FF2B5EF4-FFF2-40B4-BE49-F238E27FC236}">
                  <a16:creationId xmlns:a16="http://schemas.microsoft.com/office/drawing/2014/main" id="{97024183-F75E-4AA7-AF12-ABAFD9F580FA}"/>
                </a:ext>
              </a:extLst>
            </p:cNvPr>
            <p:cNvSpPr txBox="1"/>
            <p:nvPr/>
          </p:nvSpPr>
          <p:spPr>
            <a:xfrm>
              <a:off x="5018985" y="3469709"/>
              <a:ext cx="3986318" cy="1354217"/>
            </a:xfrm>
            <a:prstGeom prst="rect">
              <a:avLst/>
            </a:prstGeom>
            <a:noFill/>
          </p:spPr>
          <p:txBody>
            <a:bodyPr wrap="square" rtlCol="0">
              <a:spAutoFit/>
            </a:bodyPr>
            <a:lstStyle/>
            <a:p>
              <a:pPr marL="342900" indent="-342900">
                <a:buFont typeface="Arial" panose="020B0604020202020204" pitchFamily="34" charset="0"/>
                <a:buChar char="•"/>
              </a:pPr>
              <a:r>
                <a:rPr lang="en-US" sz="1600" b="0" i="0" u="none" strike="noStrike" dirty="0">
                  <a:solidFill>
                    <a:srgbClr val="0E06A8"/>
                  </a:solidFill>
                  <a:effectLst/>
                  <a:latin typeface="Times New Roman" panose="02020603050405020304" pitchFamily="18" charset="0"/>
                  <a:cs typeface="Times New Roman" panose="02020603050405020304" pitchFamily="18" charset="0"/>
                </a:rPr>
                <a:t>The output of the prediction consists of gait class scores for each </a:t>
              </a:r>
              <a:r>
                <a:rPr lang="en-US" sz="1600" dirty="0">
                  <a:solidFill>
                    <a:srgbClr val="0E06A8"/>
                  </a:solidFill>
                  <a:latin typeface="Times New Roman" panose="02020603050405020304" pitchFamily="18" charset="0"/>
                  <a:cs typeface="Times New Roman" panose="02020603050405020304" pitchFamily="18" charset="0"/>
                </a:rPr>
                <a:t> class</a:t>
              </a:r>
              <a:r>
                <a:rPr lang="en-US" sz="1600" b="0" i="0" u="none" strike="noStrike" dirty="0">
                  <a:solidFill>
                    <a:srgbClr val="0E06A8"/>
                  </a:solidFill>
                  <a:effectLst/>
                  <a:latin typeface="Times New Roman" panose="02020603050405020304" pitchFamily="18" charset="0"/>
                  <a:cs typeface="Times New Roman" panose="02020603050405020304" pitchFamily="18" charset="0"/>
                </a:rPr>
                <a:t>.</a:t>
              </a:r>
            </a:p>
            <a:p>
              <a:r>
                <a:rPr lang="en-US" sz="1600" b="0" i="0" u="none" strike="noStrike" dirty="0">
                  <a:solidFill>
                    <a:srgbClr val="0E06A8"/>
                  </a:solidFill>
                  <a:effectLs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1600" b="0" i="0" u="none" strike="noStrike" dirty="0">
                  <a:solidFill>
                    <a:srgbClr val="0E06A8"/>
                  </a:solidFill>
                  <a:effectLst/>
                  <a:latin typeface="Times New Roman" panose="02020603050405020304" pitchFamily="18" charset="0"/>
                  <a:cs typeface="Times New Roman" panose="02020603050405020304" pitchFamily="18" charset="0"/>
                </a:rPr>
                <a:t>JSON format containing the probability estimation of each </a:t>
              </a:r>
              <a:r>
                <a:rPr lang="en-US" sz="1600" dirty="0">
                  <a:solidFill>
                    <a:srgbClr val="0E06A8"/>
                  </a:solidFill>
                  <a:latin typeface="Times New Roman" panose="02020603050405020304" pitchFamily="18" charset="0"/>
                  <a:cs typeface="Times New Roman" panose="02020603050405020304" pitchFamily="18" charset="0"/>
                </a:rPr>
                <a:t>class</a:t>
              </a:r>
              <a:r>
                <a:rPr lang="en-US" sz="1800" b="0" i="0" u="none" strike="noStrike" dirty="0">
                  <a:solidFill>
                    <a:srgbClr val="0E06A8"/>
                  </a:solidFill>
                  <a:effectLst/>
                  <a:latin typeface="Times New Roman" panose="02020603050405020304" pitchFamily="18" charset="0"/>
                  <a:cs typeface="Times New Roman" panose="02020603050405020304" pitchFamily="18" charset="0"/>
                </a:rPr>
                <a:t>.</a:t>
              </a:r>
              <a:endParaRPr lang="nb-NO" sz="1800" dirty="0">
                <a:solidFill>
                  <a:srgbClr val="0E06A8"/>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8F4EB496-C7F7-4A72-815A-04D3F26BA3D2}"/>
                </a:ext>
              </a:extLst>
            </p:cNvPr>
            <p:cNvPicPr>
              <a:picLocks noChangeAspect="1"/>
            </p:cNvPicPr>
            <p:nvPr/>
          </p:nvPicPr>
          <p:blipFill>
            <a:blip r:embed="rId3"/>
            <a:stretch>
              <a:fillRect/>
            </a:stretch>
          </p:blipFill>
          <p:spPr>
            <a:xfrm>
              <a:off x="766214" y="882460"/>
              <a:ext cx="3933606" cy="5491155"/>
            </a:xfrm>
            <a:prstGeom prst="rect">
              <a:avLst/>
            </a:prstGeom>
          </p:spPr>
        </p:pic>
        <p:sp>
          <p:nvSpPr>
            <p:cNvPr id="29" name="Right Brace 28">
              <a:extLst>
                <a:ext uri="{FF2B5EF4-FFF2-40B4-BE49-F238E27FC236}">
                  <a16:creationId xmlns:a16="http://schemas.microsoft.com/office/drawing/2014/main" id="{4ACF310B-3892-45C0-9BEF-B9B8D73D2AD0}"/>
                </a:ext>
              </a:extLst>
            </p:cNvPr>
            <p:cNvSpPr/>
            <p:nvPr/>
          </p:nvSpPr>
          <p:spPr>
            <a:xfrm>
              <a:off x="3382297" y="2104102"/>
              <a:ext cx="2143432" cy="41295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spTree>
    <p:extLst>
      <p:ext uri="{BB962C8B-B14F-4D97-AF65-F5344CB8AC3E}">
        <p14:creationId xmlns:p14="http://schemas.microsoft.com/office/powerpoint/2010/main" val="325128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Integration of  GA Component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22</a:t>
            </a:fld>
            <a:endParaRPr/>
          </a:p>
        </p:txBody>
      </p:sp>
      <p:pic>
        <p:nvPicPr>
          <p:cNvPr id="5" name="Picture 4">
            <a:extLst>
              <a:ext uri="{FF2B5EF4-FFF2-40B4-BE49-F238E27FC236}">
                <a16:creationId xmlns:a16="http://schemas.microsoft.com/office/drawing/2014/main" id="{107C781E-3685-1698-FD34-2289D6CCBAE3}"/>
              </a:ext>
            </a:extLst>
          </p:cNvPr>
          <p:cNvPicPr>
            <a:picLocks noChangeAspect="1"/>
          </p:cNvPicPr>
          <p:nvPr/>
        </p:nvPicPr>
        <p:blipFill>
          <a:blip r:embed="rId3"/>
          <a:stretch>
            <a:fillRect/>
          </a:stretch>
        </p:blipFill>
        <p:spPr>
          <a:xfrm>
            <a:off x="4572001" y="1389248"/>
            <a:ext cx="4572000" cy="3367947"/>
          </a:xfrm>
          <a:prstGeom prst="rect">
            <a:avLst/>
          </a:prstGeom>
        </p:spPr>
      </p:pic>
      <p:sp>
        <p:nvSpPr>
          <p:cNvPr id="7" name="TextBox 6">
            <a:extLst>
              <a:ext uri="{FF2B5EF4-FFF2-40B4-BE49-F238E27FC236}">
                <a16:creationId xmlns:a16="http://schemas.microsoft.com/office/drawing/2014/main" id="{B53589DC-0D6B-ECD0-FED3-05B1169C6EA9}"/>
              </a:ext>
            </a:extLst>
          </p:cNvPr>
          <p:cNvSpPr txBox="1"/>
          <p:nvPr/>
        </p:nvSpPr>
        <p:spPr>
          <a:xfrm>
            <a:off x="257360" y="1090057"/>
            <a:ext cx="8615319" cy="5202514"/>
          </a:xfrm>
          <a:prstGeom prst="rect">
            <a:avLst/>
          </a:prstGeom>
          <a:noFill/>
        </p:spPr>
        <p:txBody>
          <a:bodyPr wrap="square" rtlCol="0">
            <a:spAutoFit/>
          </a:bodyPr>
          <a:lstStyle/>
          <a:p>
            <a:pPr marL="0" marR="0" lvl="0" indent="-368300" defTabSz="914400" rtl="0" eaLnBrk="1" fontAlgn="auto" latinLnBrk="0" hangingPunct="1">
              <a:lnSpc>
                <a:spcPct val="150000"/>
              </a:lnSpc>
              <a:spcBef>
                <a:spcPts val="0"/>
              </a:spcBef>
              <a:spcAft>
                <a:spcPts val="800"/>
              </a:spcAft>
              <a:buClr>
                <a:srgbClr val="1D599C"/>
              </a:buClr>
              <a:buSzPts val="2200"/>
              <a:buFont typeface="Arial"/>
              <a:buChar char="►"/>
              <a:tabLst/>
              <a:defRPr/>
            </a:pPr>
            <a:r>
              <a:rPr lang="en-US" sz="2000" b="1" dirty="0">
                <a:solidFill>
                  <a:srgbClr val="0672A8"/>
                </a:solidFill>
                <a:latin typeface="Times New Roman" panose="02020603050405020304" pitchFamily="18" charset="0"/>
                <a:ea typeface="Lato"/>
                <a:cs typeface="Times New Roman" panose="02020603050405020304" pitchFamily="18" charset="0"/>
              </a:rPr>
              <a:t>ALAMEDA  proposed  CI/ CD  infrastructure. </a:t>
            </a:r>
          </a:p>
          <a:p>
            <a:pPr lvl="8" indent="-368300">
              <a:lnSpc>
                <a:spcPct val="150000"/>
              </a:lnSpc>
              <a:spcAft>
                <a:spcPts val="800"/>
              </a:spcAft>
              <a:buClr>
                <a:srgbClr val="1D599C"/>
              </a:buClr>
              <a:buSzPts val="2200"/>
              <a:buFont typeface="Wingdings" panose="05000000000000000000" pitchFamily="2" charset="2"/>
              <a:buChar char="§"/>
              <a:defRPr/>
            </a:pPr>
            <a:r>
              <a:rPr lang="en-US" sz="1800" b="1" dirty="0">
                <a:latin typeface="Times New Roman" panose="02020603050405020304" pitchFamily="18" charset="0"/>
                <a:ea typeface="Lato"/>
                <a:cs typeface="Times New Roman" panose="02020603050405020304" pitchFamily="18" charset="0"/>
              </a:rPr>
              <a:t>Continuous  integration and development</a:t>
            </a:r>
          </a:p>
          <a:p>
            <a:pPr lvl="8" indent="-368300">
              <a:lnSpc>
                <a:spcPct val="150000"/>
              </a:lnSpc>
              <a:spcAft>
                <a:spcPts val="800"/>
              </a:spcAft>
              <a:buClr>
                <a:srgbClr val="1D599C"/>
              </a:buClr>
              <a:buSzPts val="2200"/>
              <a:buFont typeface="Wingdings" panose="05000000000000000000" pitchFamily="2" charset="2"/>
              <a:buChar char="§"/>
              <a:defRPr/>
            </a:pPr>
            <a:r>
              <a:rPr lang="en-US" sz="1800" b="1" dirty="0">
                <a:latin typeface="Times New Roman" panose="02020603050405020304" pitchFamily="18" charset="0"/>
                <a:ea typeface="Lato"/>
                <a:cs typeface="Times New Roman" panose="02020603050405020304" pitchFamily="18" charset="0"/>
              </a:rPr>
              <a:t>for automated build and testing  </a:t>
            </a:r>
          </a:p>
          <a:p>
            <a:pPr marL="0" marR="0" lvl="0" indent="-368300" algn="l" defTabSz="914400" rtl="0" eaLnBrk="1" fontAlgn="auto" latinLnBrk="0" hangingPunct="1">
              <a:lnSpc>
                <a:spcPct val="150000"/>
              </a:lnSpc>
              <a:spcBef>
                <a:spcPts val="0"/>
              </a:spcBef>
              <a:spcAft>
                <a:spcPts val="800"/>
              </a:spcAft>
              <a:buClr>
                <a:srgbClr val="1D599C"/>
              </a:buClr>
              <a:buSzPts val="2200"/>
              <a:buFont typeface="Arial"/>
              <a:buChar char="►"/>
              <a:tabLst/>
              <a:defRPr/>
            </a:pPr>
            <a:endParaRPr kumimoji="0" lang="en-US" sz="2000" b="1" i="0" u="none" strike="noStrike" kern="0" cap="none" spc="0" normalizeH="0" baseline="0" noProof="0" dirty="0">
              <a:ln>
                <a:noFill/>
              </a:ln>
              <a:solidFill>
                <a:srgbClr val="0672A8"/>
              </a:solidFill>
              <a:effectLst/>
              <a:uLnTx/>
              <a:uFillTx/>
              <a:latin typeface="Times New Roman" panose="02020603050405020304" pitchFamily="18" charset="0"/>
              <a:ea typeface="Lato"/>
              <a:cs typeface="Times New Roman" panose="02020603050405020304" pitchFamily="18" charset="0"/>
              <a:sym typeface="Arial"/>
            </a:endParaRPr>
          </a:p>
          <a:p>
            <a:pPr marL="0" marR="0" lvl="0" indent="-368300" algn="l" defTabSz="914400" rtl="0" eaLnBrk="1" fontAlgn="auto" latinLnBrk="0" hangingPunct="1">
              <a:lnSpc>
                <a:spcPct val="150000"/>
              </a:lnSpc>
              <a:spcBef>
                <a:spcPts val="0"/>
              </a:spcBef>
              <a:spcAft>
                <a:spcPts val="800"/>
              </a:spcAft>
              <a:buClr>
                <a:srgbClr val="1D599C"/>
              </a:buClr>
              <a:buSzPts val="2200"/>
              <a:buFont typeface="Arial"/>
              <a:buChar char="►"/>
              <a:tabLst/>
              <a:defRPr/>
            </a:pPr>
            <a:r>
              <a:rPr kumimoji="0" lang="en-US" sz="2000" b="1" i="0" u="none" strike="noStrike" kern="0" cap="none" spc="0" normalizeH="0" baseline="0" noProof="0" dirty="0">
                <a:ln>
                  <a:noFill/>
                </a:ln>
                <a:solidFill>
                  <a:srgbClr val="0672A8"/>
                </a:solidFill>
                <a:effectLst/>
                <a:uLnTx/>
                <a:uFillTx/>
                <a:latin typeface="Times New Roman" panose="02020603050405020304" pitchFamily="18" charset="0"/>
                <a:ea typeface="Lato"/>
                <a:cs typeface="Times New Roman" panose="02020603050405020304" pitchFamily="18" charset="0"/>
                <a:sym typeface="Arial"/>
              </a:rPr>
              <a:t>CI/CD infrastructure Contains </a:t>
            </a:r>
          </a:p>
          <a:p>
            <a:pPr lvl="8" indent="-368300">
              <a:lnSpc>
                <a:spcPct val="150000"/>
              </a:lnSpc>
              <a:spcAft>
                <a:spcPts val="800"/>
              </a:spcAft>
              <a:buClr>
                <a:srgbClr val="1D599C"/>
              </a:buClr>
              <a:buSzPts val="2200"/>
              <a:buFont typeface="Wingdings" panose="05000000000000000000" pitchFamily="2" charset="2"/>
              <a:buChar char="§"/>
              <a:defRPr/>
            </a:pPr>
            <a:r>
              <a:rPr lang="en-US" sz="1800" b="1" dirty="0">
                <a:solidFill>
                  <a:srgbClr val="0672A8"/>
                </a:solidFill>
                <a:latin typeface="Times New Roman" panose="02020603050405020304" pitchFamily="18" charset="0"/>
                <a:ea typeface="Lato"/>
                <a:cs typeface="Times New Roman" panose="02020603050405020304" pitchFamily="18" charset="0"/>
              </a:rPr>
              <a:t>GitLab </a:t>
            </a:r>
            <a:r>
              <a:rPr lang="en-US" sz="1800" b="1" dirty="0">
                <a:latin typeface="Times New Roman" panose="02020603050405020304" pitchFamily="18" charset="0"/>
                <a:ea typeface="Lato"/>
                <a:cs typeface="Times New Roman" panose="02020603050405020304" pitchFamily="18" charset="0"/>
              </a:rPr>
              <a:t>for source control and </a:t>
            </a:r>
            <a:r>
              <a:rPr lang="nb-NO" sz="1800" b="1" dirty="0">
                <a:latin typeface="Times New Roman" panose="02020603050405020304" pitchFamily="18" charset="0"/>
                <a:ea typeface="Lato"/>
                <a:cs typeface="Times New Roman" panose="02020603050405020304" pitchFamily="18" charset="0"/>
              </a:rPr>
              <a:t>Code Repository</a:t>
            </a:r>
          </a:p>
          <a:p>
            <a:pPr lvl="8" indent="-368300">
              <a:lnSpc>
                <a:spcPct val="150000"/>
              </a:lnSpc>
              <a:spcAft>
                <a:spcPts val="800"/>
              </a:spcAft>
              <a:buClr>
                <a:srgbClr val="1D599C"/>
              </a:buClr>
              <a:buSzPts val="2200"/>
              <a:buFont typeface="Wingdings" panose="05000000000000000000" pitchFamily="2" charset="2"/>
              <a:buChar char="§"/>
              <a:defRPr/>
            </a:pPr>
            <a:r>
              <a:rPr lang="en-US" sz="1800" b="1" dirty="0">
                <a:solidFill>
                  <a:srgbClr val="0672A8"/>
                </a:solidFill>
                <a:latin typeface="Times New Roman" panose="02020603050405020304" pitchFamily="18" charset="0"/>
                <a:ea typeface="Lato"/>
                <a:cs typeface="Times New Roman" panose="02020603050405020304" pitchFamily="18" charset="0"/>
              </a:rPr>
              <a:t>Docker </a:t>
            </a:r>
            <a:r>
              <a:rPr lang="en-US" sz="1800" b="1" dirty="0">
                <a:latin typeface="Times New Roman" panose="02020603050405020304" pitchFamily="18" charset="0"/>
                <a:ea typeface="Lato"/>
                <a:cs typeface="Times New Roman" panose="02020603050405020304" pitchFamily="18" charset="0"/>
              </a:rPr>
              <a:t>for containerization of services </a:t>
            </a:r>
          </a:p>
          <a:p>
            <a:pPr lvl="8" indent="-368300">
              <a:lnSpc>
                <a:spcPct val="150000"/>
              </a:lnSpc>
              <a:spcAft>
                <a:spcPts val="800"/>
              </a:spcAft>
              <a:buClr>
                <a:srgbClr val="1D599C"/>
              </a:buClr>
              <a:buSzPts val="2200"/>
              <a:buFont typeface="Wingdings" panose="05000000000000000000" pitchFamily="2" charset="2"/>
              <a:buChar char="§"/>
              <a:defRPr/>
            </a:pPr>
            <a:r>
              <a:rPr lang="en-US" sz="1800" b="1" dirty="0">
                <a:solidFill>
                  <a:srgbClr val="0672A8"/>
                </a:solidFill>
                <a:latin typeface="Times New Roman" panose="02020603050405020304" pitchFamily="18" charset="0"/>
                <a:ea typeface="Lato"/>
                <a:cs typeface="Times New Roman" panose="02020603050405020304" pitchFamily="18" charset="0"/>
              </a:rPr>
              <a:t>Docker Registry </a:t>
            </a:r>
            <a:r>
              <a:rPr lang="en-US" sz="1800" b="1" dirty="0">
                <a:latin typeface="Times New Roman" panose="02020603050405020304" pitchFamily="18" charset="0"/>
                <a:ea typeface="Lato"/>
                <a:cs typeface="Times New Roman" panose="02020603050405020304" pitchFamily="18" charset="0"/>
              </a:rPr>
              <a:t>for easy deployment at different pilot sites’ infrastructures. </a:t>
            </a:r>
            <a:br>
              <a:rPr lang="en-US" sz="1800" b="1" dirty="0">
                <a:latin typeface="Times New Roman" panose="02020603050405020304" pitchFamily="18" charset="0"/>
                <a:ea typeface="Lato"/>
                <a:cs typeface="Times New Roman" panose="02020603050405020304" pitchFamily="18" charset="0"/>
              </a:rPr>
            </a:br>
            <a:br>
              <a:rPr lang="en-US" dirty="0"/>
            </a:br>
            <a:br>
              <a:rPr lang="nb-NO" dirty="0"/>
            </a:br>
            <a:endParaRPr lang="nb-NO" dirty="0"/>
          </a:p>
        </p:txBody>
      </p:sp>
    </p:spTree>
    <p:extLst>
      <p:ext uri="{BB962C8B-B14F-4D97-AF65-F5344CB8AC3E}">
        <p14:creationId xmlns:p14="http://schemas.microsoft.com/office/powerpoint/2010/main" val="219640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Integration of  GA Component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23</a:t>
            </a:fld>
            <a:endParaRPr/>
          </a:p>
        </p:txBody>
      </p:sp>
      <p:pic>
        <p:nvPicPr>
          <p:cNvPr id="3" name="Picture 2">
            <a:extLst>
              <a:ext uri="{FF2B5EF4-FFF2-40B4-BE49-F238E27FC236}">
                <a16:creationId xmlns:a16="http://schemas.microsoft.com/office/drawing/2014/main" id="{6CE33D55-FC18-3517-7528-0B31053A7884}"/>
              </a:ext>
            </a:extLst>
          </p:cNvPr>
          <p:cNvPicPr>
            <a:picLocks noChangeAspect="1"/>
          </p:cNvPicPr>
          <p:nvPr/>
        </p:nvPicPr>
        <p:blipFill>
          <a:blip r:embed="rId3"/>
          <a:stretch>
            <a:fillRect/>
          </a:stretch>
        </p:blipFill>
        <p:spPr>
          <a:xfrm>
            <a:off x="4717109" y="826306"/>
            <a:ext cx="3906058" cy="5539802"/>
          </a:xfrm>
          <a:prstGeom prst="rect">
            <a:avLst/>
          </a:prstGeom>
          <a:ln w="19050">
            <a:solidFill>
              <a:srgbClr val="000000"/>
            </a:solidFill>
          </a:ln>
        </p:spPr>
      </p:pic>
      <p:pic>
        <p:nvPicPr>
          <p:cNvPr id="10" name="Picture 9">
            <a:extLst>
              <a:ext uri="{FF2B5EF4-FFF2-40B4-BE49-F238E27FC236}">
                <a16:creationId xmlns:a16="http://schemas.microsoft.com/office/drawing/2014/main" id="{506A579D-2E5A-56ED-8253-C0C6BE242831}"/>
              </a:ext>
            </a:extLst>
          </p:cNvPr>
          <p:cNvPicPr>
            <a:picLocks noChangeAspect="1"/>
          </p:cNvPicPr>
          <p:nvPr/>
        </p:nvPicPr>
        <p:blipFill>
          <a:blip r:embed="rId4"/>
          <a:stretch>
            <a:fillRect/>
          </a:stretch>
        </p:blipFill>
        <p:spPr>
          <a:xfrm>
            <a:off x="82440" y="1260404"/>
            <a:ext cx="3906059" cy="4337191"/>
          </a:xfrm>
          <a:prstGeom prst="rect">
            <a:avLst/>
          </a:prstGeom>
        </p:spPr>
      </p:pic>
      <p:cxnSp>
        <p:nvCxnSpPr>
          <p:cNvPr id="12" name="Straight Arrow Connector 11">
            <a:extLst>
              <a:ext uri="{FF2B5EF4-FFF2-40B4-BE49-F238E27FC236}">
                <a16:creationId xmlns:a16="http://schemas.microsoft.com/office/drawing/2014/main" id="{3AB37C91-9243-4CB8-29A5-BB5ADAB1DB48}"/>
              </a:ext>
            </a:extLst>
          </p:cNvPr>
          <p:cNvCxnSpPr/>
          <p:nvPr/>
        </p:nvCxnSpPr>
        <p:spPr>
          <a:xfrm>
            <a:off x="3490193" y="3483353"/>
            <a:ext cx="1226916" cy="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25096-A490-9CEF-37B7-43796347A143}"/>
              </a:ext>
            </a:extLst>
          </p:cNvPr>
          <p:cNvSpPr txBox="1"/>
          <p:nvPr/>
        </p:nvSpPr>
        <p:spPr>
          <a:xfrm>
            <a:off x="3701643" y="3190965"/>
            <a:ext cx="804016" cy="584775"/>
          </a:xfrm>
          <a:prstGeom prst="rect">
            <a:avLst/>
          </a:prstGeom>
          <a:noFill/>
        </p:spPr>
        <p:txBody>
          <a:bodyPr wrap="square" rtlCol="0">
            <a:spAutoFit/>
          </a:bodyPr>
          <a:lstStyle/>
          <a:p>
            <a:r>
              <a:rPr lang="nb-NO" sz="1600" b="1" dirty="0">
                <a:solidFill>
                  <a:srgbClr val="0070C0"/>
                </a:solidFill>
              </a:rPr>
              <a:t>Demo </a:t>
            </a:r>
          </a:p>
          <a:p>
            <a:r>
              <a:rPr lang="nb-NO" sz="1600" b="1" dirty="0">
                <a:solidFill>
                  <a:srgbClr val="0070C0"/>
                </a:solidFill>
              </a:rPr>
              <a:t>Test </a:t>
            </a:r>
          </a:p>
        </p:txBody>
      </p:sp>
    </p:spTree>
    <p:extLst>
      <p:ext uri="{BB962C8B-B14F-4D97-AF65-F5344CB8AC3E}">
        <p14:creationId xmlns:p14="http://schemas.microsoft.com/office/powerpoint/2010/main" val="152109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Work in Progress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24</a:t>
            </a:fld>
            <a:endParaRPr/>
          </a:p>
        </p:txBody>
      </p:sp>
      <p:sp>
        <p:nvSpPr>
          <p:cNvPr id="6" name="Content Placeholder 2">
            <a:extLst>
              <a:ext uri="{FF2B5EF4-FFF2-40B4-BE49-F238E27FC236}">
                <a16:creationId xmlns:a16="http://schemas.microsoft.com/office/drawing/2014/main" id="{8DB364EC-0296-44CE-B6FB-AFC51F779237}"/>
              </a:ext>
            </a:extLst>
          </p:cNvPr>
          <p:cNvSpPr txBox="1">
            <a:spLocks noChangeArrowheads="1"/>
          </p:cNvSpPr>
          <p:nvPr/>
        </p:nvSpPr>
        <p:spPr>
          <a:xfrm>
            <a:off x="0" y="990599"/>
            <a:ext cx="9129208" cy="49185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lvl="2" indent="-342900">
              <a:lnSpc>
                <a:spcPct val="150000"/>
              </a:lnSpc>
              <a:buClr>
                <a:srgbClr val="0E06A8"/>
              </a:buClr>
              <a:buFont typeface="Wingdings" panose="05000000000000000000" pitchFamily="2" charset="2"/>
              <a:buChar char="Ø"/>
            </a:pPr>
            <a:r>
              <a:rPr lang="en-US" b="1" kern="0" dirty="0">
                <a:solidFill>
                  <a:srgbClr val="0070C0"/>
                </a:solidFill>
                <a:latin typeface="Times New Roman" panose="02020603050405020304" pitchFamily="18" charset="0"/>
                <a:cs typeface="Times New Roman" panose="02020603050405020304" pitchFamily="18" charset="0"/>
              </a:rPr>
              <a:t>Smart Belt Sensor Hardware </a:t>
            </a:r>
          </a:p>
          <a:p>
            <a:pPr marL="968375" lvl="3" indent="-342900">
              <a:lnSpc>
                <a:spcPct val="100000"/>
              </a:lnSpc>
              <a:buClr>
                <a:srgbClr val="0E06A8"/>
              </a:buClr>
              <a:buFont typeface="Wingdings" panose="05000000000000000000" pitchFamily="2" charset="2"/>
              <a:buChar char="Ø"/>
            </a:pPr>
            <a:r>
              <a:rPr lang="en-US" dirty="0">
                <a:solidFill>
                  <a:srgbClr val="0070C0"/>
                </a:solidFill>
                <a:latin typeface="TimesLTStd-Roman"/>
              </a:rPr>
              <a:t>Modification of size/usability of sensors</a:t>
            </a:r>
            <a:endParaRPr lang="en-US" dirty="0">
              <a:solidFill>
                <a:srgbClr val="FF0000"/>
              </a:solidFill>
              <a:latin typeface="TimesLTStd-Roman"/>
            </a:endParaRPr>
          </a:p>
          <a:p>
            <a:pPr marL="968375" lvl="3" indent="-342900">
              <a:lnSpc>
                <a:spcPct val="100000"/>
              </a:lnSpc>
              <a:buClr>
                <a:srgbClr val="0E06A8"/>
              </a:buClr>
              <a:buFont typeface="Wingdings" panose="05000000000000000000" pitchFamily="2" charset="2"/>
              <a:buChar char="Ø"/>
            </a:pPr>
            <a:r>
              <a:rPr lang="en-US" dirty="0">
                <a:solidFill>
                  <a:srgbClr val="0070C0"/>
                </a:solidFill>
                <a:latin typeface="TimesLTStd-Roman"/>
              </a:rPr>
              <a:t>User interface for data acquisition </a:t>
            </a:r>
          </a:p>
          <a:p>
            <a:pPr marL="968375" lvl="3" indent="-342900">
              <a:lnSpc>
                <a:spcPct val="100000"/>
              </a:lnSpc>
              <a:buClr>
                <a:srgbClr val="0E06A8"/>
              </a:buClr>
              <a:buFont typeface="Wingdings" panose="05000000000000000000" pitchFamily="2" charset="2"/>
              <a:buChar char="Ø"/>
            </a:pPr>
            <a:r>
              <a:rPr lang="en-US" b="1" i="1" dirty="0">
                <a:solidFill>
                  <a:srgbClr val="0070C0"/>
                </a:solidFill>
                <a:effectLst/>
                <a:latin typeface="TimesLTStd-Roman"/>
              </a:rPr>
              <a:t>Identifying the optimal sensor position </a:t>
            </a:r>
            <a:r>
              <a:rPr lang="en-US" i="1" dirty="0">
                <a:solidFill>
                  <a:srgbClr val="000000"/>
                </a:solidFill>
                <a:effectLst/>
                <a:latin typeface="TimesLTStd-Roman"/>
              </a:rPr>
              <a:t>for</a:t>
            </a:r>
            <a:r>
              <a:rPr lang="en-US" b="1" i="1" dirty="0">
                <a:solidFill>
                  <a:srgbClr val="000000"/>
                </a:solidFill>
                <a:effectLst/>
                <a:latin typeface="TimesLTStd-Roman"/>
              </a:rPr>
              <a:t> </a:t>
            </a:r>
            <a:r>
              <a:rPr lang="en-US" b="0" i="0" dirty="0">
                <a:solidFill>
                  <a:srgbClr val="000000"/>
                </a:solidFill>
                <a:effectLst/>
                <a:latin typeface="TimesLTStd-Roman"/>
              </a:rPr>
              <a:t>accurate recognition of the activities.</a:t>
            </a:r>
          </a:p>
          <a:p>
            <a:pPr marL="625475" lvl="2" indent="-457200">
              <a:lnSpc>
                <a:spcPct val="150000"/>
              </a:lnSpc>
              <a:buClr>
                <a:srgbClr val="0E06A8"/>
              </a:buClr>
              <a:buFont typeface="Wingdings" panose="05000000000000000000" pitchFamily="2" charset="2"/>
              <a:buChar char="Ø"/>
            </a:pPr>
            <a:r>
              <a:rPr lang="en-US" b="1" kern="0" dirty="0">
                <a:solidFill>
                  <a:srgbClr val="0070C0"/>
                </a:solidFill>
                <a:latin typeface="Times New Roman" panose="02020603050405020304" pitchFamily="18" charset="0"/>
                <a:cs typeface="Times New Roman" panose="02020603050405020304" pitchFamily="18" charset="0"/>
              </a:rPr>
              <a:t> Gait-based PD severity prediction </a:t>
            </a:r>
          </a:p>
          <a:p>
            <a:pPr marL="1082675" lvl="3" indent="-457200">
              <a:lnSpc>
                <a:spcPct val="100000"/>
              </a:lnSpc>
              <a:buClr>
                <a:srgbClr val="0E06A8"/>
              </a:buClr>
              <a:buFont typeface="Wingdings" panose="05000000000000000000" pitchFamily="2" charset="2"/>
              <a:buChar char="Ø"/>
            </a:pPr>
            <a:r>
              <a:rPr lang="en-US" dirty="0">
                <a:solidFill>
                  <a:srgbClr val="0070C0"/>
                </a:solidFill>
                <a:latin typeface="TimesLTStd-Roman"/>
              </a:rPr>
              <a:t>Characterization of activities from more specific gait parameters such as stride lengths, step lengths, cadence,  etc.</a:t>
            </a:r>
          </a:p>
          <a:p>
            <a:pPr marL="1368425" lvl="4" indent="-285750">
              <a:lnSpc>
                <a:spcPct val="100000"/>
              </a:lnSpc>
              <a:buClr>
                <a:srgbClr val="0E06A8"/>
              </a:buClr>
            </a:pPr>
            <a:r>
              <a:rPr lang="en-US" dirty="0">
                <a:solidFill>
                  <a:srgbClr val="0070C0"/>
                </a:solidFill>
                <a:latin typeface="TimesLTStd-Roman"/>
              </a:rPr>
              <a:t>Analyze the speed, balance, symmetry, or stride-to-stride variability</a:t>
            </a:r>
          </a:p>
          <a:p>
            <a:pPr marL="1082675" lvl="3" indent="-457200">
              <a:lnSpc>
                <a:spcPct val="100000"/>
              </a:lnSpc>
              <a:buClr>
                <a:srgbClr val="0E06A8"/>
              </a:buClr>
              <a:buFont typeface="Wingdings" panose="05000000000000000000" pitchFamily="2" charset="2"/>
              <a:buChar char="Ø"/>
            </a:pPr>
            <a:r>
              <a:rPr lang="en-US" dirty="0">
                <a:solidFill>
                  <a:srgbClr val="0070C0"/>
                </a:solidFill>
                <a:latin typeface="TimesLTStd-Roman"/>
              </a:rPr>
              <a:t>Freezing of gait (</a:t>
            </a:r>
            <a:r>
              <a:rPr lang="en-US" b="1" dirty="0">
                <a:solidFill>
                  <a:srgbClr val="0070C0"/>
                </a:solidFill>
                <a:latin typeface="TimesLTStd-Roman"/>
              </a:rPr>
              <a:t>FOG</a:t>
            </a:r>
            <a:r>
              <a:rPr lang="en-US" dirty="0">
                <a:solidFill>
                  <a:srgbClr val="0070C0"/>
                </a:solidFill>
                <a:latin typeface="TimesLTStd-Roman"/>
              </a:rPr>
              <a:t>) detection and fall prevention for people </a:t>
            </a:r>
            <a:r>
              <a:rPr lang="en-US">
                <a:solidFill>
                  <a:srgbClr val="0070C0"/>
                </a:solidFill>
                <a:latin typeface="TimesLTStd-Roman"/>
              </a:rPr>
              <a:t>with PD</a:t>
            </a:r>
            <a:endParaRPr lang="en-US" dirty="0">
              <a:solidFill>
                <a:srgbClr val="0070C0"/>
              </a:solidFill>
              <a:latin typeface="TimesLTStd-Roman"/>
            </a:endParaRPr>
          </a:p>
          <a:p>
            <a:pPr marL="625475" lvl="2" indent="-457200">
              <a:lnSpc>
                <a:spcPct val="150000"/>
              </a:lnSpc>
              <a:buClr>
                <a:srgbClr val="0E06A8"/>
              </a:buClr>
              <a:buFont typeface="Wingdings" panose="05000000000000000000" pitchFamily="2" charset="2"/>
              <a:buChar char="Ø"/>
            </a:pPr>
            <a:r>
              <a:rPr lang="en-US" b="1" kern="0" dirty="0">
                <a:solidFill>
                  <a:srgbClr val="0070C0"/>
                </a:solidFill>
                <a:latin typeface="Times New Roman" panose="02020603050405020304" pitchFamily="18" charset="0"/>
                <a:cs typeface="Times New Roman" panose="02020603050405020304" pitchFamily="18" charset="0"/>
              </a:rPr>
              <a:t>Publications </a:t>
            </a:r>
          </a:p>
          <a:p>
            <a:pPr marL="1082675" lvl="3" indent="-457200">
              <a:lnSpc>
                <a:spcPct val="100000"/>
              </a:lnSpc>
              <a:buClr>
                <a:srgbClr val="0E06A8"/>
              </a:buClr>
              <a:buFont typeface="Wingdings" panose="05000000000000000000" pitchFamily="2" charset="2"/>
              <a:buChar char="Ø"/>
            </a:pPr>
            <a:r>
              <a:rPr lang="en-US" dirty="0">
                <a:solidFill>
                  <a:srgbClr val="0070C0"/>
                </a:solidFill>
                <a:latin typeface="TimesLTStd-Roman"/>
              </a:rPr>
              <a:t>Journal Paper  on Gait Recognition and Analysis   </a:t>
            </a:r>
          </a:p>
          <a:p>
            <a:pPr marL="1082675" lvl="3" indent="-457200">
              <a:lnSpc>
                <a:spcPct val="100000"/>
              </a:lnSpc>
              <a:buClr>
                <a:srgbClr val="0E06A8"/>
              </a:buClr>
              <a:buFont typeface="Wingdings" panose="05000000000000000000" pitchFamily="2" charset="2"/>
              <a:buChar char="Ø"/>
            </a:pPr>
            <a:r>
              <a:rPr lang="en-US" dirty="0">
                <a:solidFill>
                  <a:srgbClr val="0070C0"/>
                </a:solidFill>
                <a:latin typeface="TimesLTStd-Roman"/>
              </a:rPr>
              <a:t>Survey paper  on Gait analysis for Parkinson’s diseases</a:t>
            </a:r>
          </a:p>
          <a:p>
            <a:pPr marL="511175" lvl="2" indent="-342900">
              <a:buClr>
                <a:srgbClr val="0E06A8"/>
              </a:buClr>
              <a:buFont typeface="Wingdings" panose="05000000000000000000" pitchFamily="2" charset="2"/>
              <a:buChar char="Ø"/>
            </a:pPr>
            <a:endParaRPr lang="en-US" sz="20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a:lnSpc>
                <a:spcPct val="150000"/>
              </a:lnSpc>
              <a:buClr>
                <a:srgbClr val="0E06A8"/>
              </a:buCl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2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86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0" y="162513"/>
            <a:ext cx="9144000" cy="880544"/>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25</a:t>
            </a:fld>
            <a:endParaRPr/>
          </a:p>
        </p:txBody>
      </p:sp>
      <p:sp>
        <p:nvSpPr>
          <p:cNvPr id="7" name="Content Placeholder 1">
            <a:extLst>
              <a:ext uri="{FF2B5EF4-FFF2-40B4-BE49-F238E27FC236}">
                <a16:creationId xmlns:a16="http://schemas.microsoft.com/office/drawing/2014/main" id="{822DB72D-E3DB-79C5-EFAB-7A48E2F0E118}"/>
              </a:ext>
            </a:extLst>
          </p:cNvPr>
          <p:cNvSpPr txBox="1">
            <a:spLocks/>
          </p:cNvSpPr>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1D599C"/>
              </a:buClr>
              <a:buSzPts val="2200"/>
              <a:buFont typeface="Arial"/>
              <a:buChar char="►"/>
              <a:defRPr sz="2200" b="0" i="0" u="none" strike="noStrike" cap="none">
                <a:solidFill>
                  <a:schemeClr val="accent3"/>
                </a:solidFill>
                <a:latin typeface="Lato"/>
                <a:ea typeface="Lato"/>
                <a:cs typeface="Lato"/>
                <a:sym typeface="Lato"/>
              </a:defRPr>
            </a:lvl1pPr>
            <a:lvl2pPr marL="914400" marR="0" lvl="1" indent="-342900" algn="l" rtl="0">
              <a:lnSpc>
                <a:spcPct val="100000"/>
              </a:lnSpc>
              <a:spcBef>
                <a:spcPts val="600"/>
              </a:spcBef>
              <a:spcAft>
                <a:spcPts val="0"/>
              </a:spcAft>
              <a:buClr>
                <a:srgbClr val="1D599C"/>
              </a:buClr>
              <a:buSzPts val="1800"/>
              <a:buFont typeface="Noto Sans Symbols"/>
              <a:buChar char="▷"/>
              <a:defRPr sz="1800" b="0" i="0" u="none" strike="noStrike" cap="none">
                <a:solidFill>
                  <a:srgbClr val="002060"/>
                </a:solidFill>
                <a:latin typeface="Lato"/>
                <a:ea typeface="Lato"/>
                <a:cs typeface="Lato"/>
                <a:sym typeface="Lato"/>
              </a:defRPr>
            </a:lvl2pPr>
            <a:lvl3pPr marL="1371600" marR="0" lvl="2"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3pPr>
            <a:lvl4pPr marL="1828800" marR="0" lvl="3"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4pPr>
            <a:lvl5pPr marL="2286000" marR="0" lvl="4"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5pPr>
            <a:lvl6pPr marL="2743200" marR="0" lvl="5" indent="-342900" algn="l" rtl="0">
              <a:lnSpc>
                <a:spcPct val="100000"/>
              </a:lnSpc>
              <a:spcBef>
                <a:spcPts val="6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09728" indent="0" algn="ctr">
              <a:buFont typeface="Arial"/>
              <a:buNone/>
            </a:pPr>
            <a:endParaRPr lang="en-US" dirty="0"/>
          </a:p>
          <a:p>
            <a:pPr marL="109728" indent="0" algn="ctr">
              <a:buFont typeface="Arial"/>
              <a:buNone/>
            </a:pPr>
            <a:r>
              <a:rPr lang="en-US" sz="4400" b="1" dirty="0">
                <a:solidFill>
                  <a:srgbClr val="0070C0"/>
                </a:solidFill>
              </a:rPr>
              <a:t>Thank you! </a:t>
            </a:r>
          </a:p>
          <a:p>
            <a:pPr marL="109728" indent="0" algn="ctr">
              <a:buFont typeface="Arial"/>
              <a:buNone/>
            </a:pPr>
            <a:endParaRPr lang="en-US" dirty="0"/>
          </a:p>
          <a:p>
            <a:pPr marL="109728" indent="0" algn="ctr">
              <a:buFont typeface="Arial"/>
              <a:buNone/>
            </a:pPr>
            <a:endParaRPr lang="en-US" dirty="0"/>
          </a:p>
          <a:p>
            <a:pPr marL="109728" indent="0" algn="ctr">
              <a:buFont typeface="Arial"/>
              <a:buNone/>
            </a:pPr>
            <a:r>
              <a:rPr lang="en-US" sz="4400" b="1" dirty="0">
                <a:solidFill>
                  <a:srgbClr val="0070C0"/>
                </a:solidFill>
              </a:rPr>
              <a:t>Questions?</a:t>
            </a:r>
          </a:p>
        </p:txBody>
      </p:sp>
    </p:spTree>
    <p:extLst>
      <p:ext uri="{BB962C8B-B14F-4D97-AF65-F5344CB8AC3E}">
        <p14:creationId xmlns:p14="http://schemas.microsoft.com/office/powerpoint/2010/main" val="241669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ALAMEDA Project: Overview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3</a:t>
            </a:fld>
            <a:endParaRPr/>
          </a:p>
        </p:txBody>
      </p:sp>
      <p:sp>
        <p:nvSpPr>
          <p:cNvPr id="6" name="TextBox 5">
            <a:extLst>
              <a:ext uri="{FF2B5EF4-FFF2-40B4-BE49-F238E27FC236}">
                <a16:creationId xmlns:a16="http://schemas.microsoft.com/office/drawing/2014/main" id="{E6D7D49E-EF82-E5EB-18B5-F272BB1D306A}"/>
              </a:ext>
            </a:extLst>
          </p:cNvPr>
          <p:cNvSpPr txBox="1"/>
          <p:nvPr/>
        </p:nvSpPr>
        <p:spPr>
          <a:xfrm>
            <a:off x="168936" y="1160702"/>
            <a:ext cx="8960272"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Bridging the Early Diagnosis and Treatment Gap of Brain Diseases via Smart, Connected Proactive, and Evidence-based Technological Interventions</a:t>
            </a:r>
            <a:endParaRPr lang="nb-NO" dirty="0"/>
          </a:p>
        </p:txBody>
      </p:sp>
      <p:pic>
        <p:nvPicPr>
          <p:cNvPr id="8" name="Picture 7">
            <a:extLst>
              <a:ext uri="{FF2B5EF4-FFF2-40B4-BE49-F238E27FC236}">
                <a16:creationId xmlns:a16="http://schemas.microsoft.com/office/drawing/2014/main" id="{CADADA9A-DD18-5930-F832-FC65E6B7AB30}"/>
              </a:ext>
            </a:extLst>
          </p:cNvPr>
          <p:cNvPicPr>
            <a:picLocks noChangeAspect="1"/>
          </p:cNvPicPr>
          <p:nvPr/>
        </p:nvPicPr>
        <p:blipFill>
          <a:blip r:embed="rId3"/>
          <a:stretch>
            <a:fillRect/>
          </a:stretch>
        </p:blipFill>
        <p:spPr>
          <a:xfrm>
            <a:off x="7054136" y="2063202"/>
            <a:ext cx="2075072" cy="2097982"/>
          </a:xfrm>
          <a:prstGeom prst="rect">
            <a:avLst/>
          </a:prstGeom>
        </p:spPr>
      </p:pic>
      <p:pic>
        <p:nvPicPr>
          <p:cNvPr id="11" name="Picture 10">
            <a:extLst>
              <a:ext uri="{FF2B5EF4-FFF2-40B4-BE49-F238E27FC236}">
                <a16:creationId xmlns:a16="http://schemas.microsoft.com/office/drawing/2014/main" id="{FCD4E39A-9F87-946C-61A7-4430F4EE3212}"/>
              </a:ext>
            </a:extLst>
          </p:cNvPr>
          <p:cNvPicPr>
            <a:picLocks noChangeAspect="1"/>
          </p:cNvPicPr>
          <p:nvPr/>
        </p:nvPicPr>
        <p:blipFill rotWithShape="1">
          <a:blip r:embed="rId4"/>
          <a:srcRect l="6135" t="10261" r="6814" b="2773"/>
          <a:stretch/>
        </p:blipFill>
        <p:spPr>
          <a:xfrm>
            <a:off x="5384200" y="4402304"/>
            <a:ext cx="3759800" cy="2043258"/>
          </a:xfrm>
          <a:prstGeom prst="rect">
            <a:avLst/>
          </a:prstGeom>
          <a:ln>
            <a:noFill/>
          </a:ln>
          <a:effectLst>
            <a:softEdge rad="112500"/>
          </a:effectLst>
        </p:spPr>
      </p:pic>
      <p:sp>
        <p:nvSpPr>
          <p:cNvPr id="12" name="TextBox 11">
            <a:extLst>
              <a:ext uri="{FF2B5EF4-FFF2-40B4-BE49-F238E27FC236}">
                <a16:creationId xmlns:a16="http://schemas.microsoft.com/office/drawing/2014/main" id="{A1D40903-C836-9EDE-80D8-3BD4E31390DE}"/>
              </a:ext>
            </a:extLst>
          </p:cNvPr>
          <p:cNvSpPr txBox="1"/>
          <p:nvPr/>
        </p:nvSpPr>
        <p:spPr>
          <a:xfrm>
            <a:off x="168936" y="4640801"/>
            <a:ext cx="6404142" cy="1565300"/>
          </a:xfrm>
          <a:prstGeom prst="rect">
            <a:avLst/>
          </a:prstGeom>
          <a:noFill/>
        </p:spPr>
        <p:txBody>
          <a:bodyPr wrap="square" rtlCol="0">
            <a:spAutoFit/>
          </a:bodyPr>
          <a:lstStyle/>
          <a:p>
            <a:pPr marL="117475" lvl="1" indent="339725" algn="just">
              <a:lnSpc>
                <a:spcPct val="107000"/>
              </a:lnSpc>
              <a:spcBef>
                <a:spcPts val="0"/>
              </a:spcBef>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cs typeface="Times New Roman" panose="02020603050405020304" pitchFamily="18" charset="0"/>
              </a:rPr>
              <a:t>Consortium of 15 expert organizations from 8 countries</a:t>
            </a:r>
            <a:endParaRPr lang="en-US" sz="1800" dirty="0">
              <a:solidFill>
                <a:srgbClr val="002060"/>
              </a:solidFill>
              <a:latin typeface="Times New Roman" panose="02020603050405020304" pitchFamily="18" charset="0"/>
              <a:cs typeface="Times New Roman" panose="02020603050405020304" pitchFamily="18" charset="0"/>
              <a:sym typeface="Lato"/>
            </a:endParaRPr>
          </a:p>
          <a:p>
            <a:pPr marL="117475" lvl="1" indent="339725" algn="just">
              <a:lnSpc>
                <a:spcPct val="107000"/>
              </a:lnSpc>
              <a:spcBef>
                <a:spcPts val="0"/>
              </a:spcBef>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cs typeface="Times New Roman" panose="02020603050405020304" pitchFamily="18" charset="0"/>
                <a:sym typeface="Lato"/>
              </a:rPr>
              <a:t>Total Work Packages (WP): 9</a:t>
            </a:r>
          </a:p>
          <a:p>
            <a:pPr marL="117475" lvl="1" indent="339725" algn="just">
              <a:lnSpc>
                <a:spcPct val="107000"/>
              </a:lnSpc>
              <a:spcBef>
                <a:spcPts val="0"/>
              </a:spcBef>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cs typeface="Times New Roman" panose="02020603050405020304" pitchFamily="18" charset="0"/>
                <a:sym typeface="Lato"/>
              </a:rPr>
              <a:t>NTNU is leading and contributing WP4 </a:t>
            </a:r>
          </a:p>
          <a:p>
            <a:pPr marL="117475" lvl="3" indent="339725" algn="just">
              <a:lnSpc>
                <a:spcPct val="107000"/>
              </a:lnSpc>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cs typeface="Times New Roman" panose="02020603050405020304" pitchFamily="18" charset="0"/>
                <a:sym typeface="Lato"/>
              </a:rPr>
              <a:t>January 2021-December 2023 </a:t>
            </a:r>
            <a:endParaRPr lang="nb-NO" dirty="0"/>
          </a:p>
        </p:txBody>
      </p:sp>
      <p:sp>
        <p:nvSpPr>
          <p:cNvPr id="4" name="TextBox 3">
            <a:extLst>
              <a:ext uri="{FF2B5EF4-FFF2-40B4-BE49-F238E27FC236}">
                <a16:creationId xmlns:a16="http://schemas.microsoft.com/office/drawing/2014/main" id="{969AECD7-87D0-5B25-EB53-2CCC55BCE10B}"/>
              </a:ext>
            </a:extLst>
          </p:cNvPr>
          <p:cNvSpPr txBox="1"/>
          <p:nvPr/>
        </p:nvSpPr>
        <p:spPr>
          <a:xfrm>
            <a:off x="168936" y="2618530"/>
            <a:ext cx="6987238" cy="184665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Goal:  </a:t>
            </a:r>
            <a:r>
              <a:rPr lang="en-US" sz="2000" dirty="0">
                <a:solidFill>
                  <a:srgbClr val="0070C0"/>
                </a:solidFill>
                <a:latin typeface="Times New Roman" panose="02020603050405020304" pitchFamily="18" charset="0"/>
                <a:cs typeface="Times New Roman" panose="02020603050405020304" pitchFamily="18" charset="0"/>
              </a:rPr>
              <a:t>To research and prototype the next generation of personalized AI healthcare support systems for people with brain diseases and disorders, specifically focusing on the needs of Parkinson’s, Multiple Sclerosis (MS), and Stroke (PMSS) patients’ rehabilitation treatments. </a:t>
            </a:r>
          </a:p>
          <a:p>
            <a:endParaRPr lang="nb-NO" dirty="0"/>
          </a:p>
        </p:txBody>
      </p:sp>
    </p:spTree>
    <p:extLst>
      <p:ext uri="{BB962C8B-B14F-4D97-AF65-F5344CB8AC3E}">
        <p14:creationId xmlns:p14="http://schemas.microsoft.com/office/powerpoint/2010/main" val="122191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Rational for ALAMEDA Project</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4</a:t>
            </a:fld>
            <a:endParaRPr/>
          </a:p>
        </p:txBody>
      </p:sp>
      <p:sp>
        <p:nvSpPr>
          <p:cNvPr id="11" name="Text Placeholder 3">
            <a:extLst>
              <a:ext uri="{FF2B5EF4-FFF2-40B4-BE49-F238E27FC236}">
                <a16:creationId xmlns:a16="http://schemas.microsoft.com/office/drawing/2014/main" id="{F528C6F3-BB55-DF16-2671-D73013BDB165}"/>
              </a:ext>
            </a:extLst>
          </p:cNvPr>
          <p:cNvSpPr txBox="1">
            <a:spLocks/>
          </p:cNvSpPr>
          <p:nvPr/>
        </p:nvSpPr>
        <p:spPr>
          <a:xfrm>
            <a:off x="257176" y="1178316"/>
            <a:ext cx="8886826" cy="5156223"/>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1D599C"/>
              </a:buClr>
              <a:buSzPts val="2200"/>
              <a:buFont typeface="Arial"/>
              <a:buChar char="►"/>
              <a:defRPr sz="2200" b="0" i="0" u="none" strike="noStrike" cap="none">
                <a:solidFill>
                  <a:schemeClr val="accent3"/>
                </a:solidFill>
                <a:latin typeface="Lato"/>
                <a:ea typeface="Lato"/>
                <a:cs typeface="Lato"/>
                <a:sym typeface="Lato"/>
              </a:defRPr>
            </a:lvl1pPr>
            <a:lvl2pPr marL="914400" marR="0" lvl="1" indent="-342900" algn="l" rtl="0">
              <a:lnSpc>
                <a:spcPct val="100000"/>
              </a:lnSpc>
              <a:spcBef>
                <a:spcPts val="600"/>
              </a:spcBef>
              <a:spcAft>
                <a:spcPts val="0"/>
              </a:spcAft>
              <a:buClr>
                <a:srgbClr val="1D599C"/>
              </a:buClr>
              <a:buSzPts val="1800"/>
              <a:buFont typeface="Noto Sans Symbols"/>
              <a:buChar char="▷"/>
              <a:defRPr sz="1800" b="0" i="0" u="none" strike="noStrike" cap="none">
                <a:solidFill>
                  <a:srgbClr val="002060"/>
                </a:solidFill>
                <a:latin typeface="Lato"/>
                <a:ea typeface="Lato"/>
                <a:cs typeface="Lato"/>
                <a:sym typeface="Lato"/>
              </a:defRPr>
            </a:lvl2pPr>
            <a:lvl3pPr marL="1371600" marR="0" lvl="2"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3pPr>
            <a:lvl4pPr marL="1828800" marR="0" lvl="3"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4pPr>
            <a:lvl5pPr marL="2286000" marR="0" lvl="4" indent="-330200" algn="l" rtl="0">
              <a:lnSpc>
                <a:spcPct val="100000"/>
              </a:lnSpc>
              <a:spcBef>
                <a:spcPts val="600"/>
              </a:spcBef>
              <a:spcAft>
                <a:spcPts val="0"/>
              </a:spcAft>
              <a:buClr>
                <a:srgbClr val="1D599C"/>
              </a:buClr>
              <a:buSzPts val="1600"/>
              <a:buFont typeface="Arial"/>
              <a:buChar char="»"/>
              <a:defRPr sz="1600" b="0" i="0" u="none" strike="noStrike" cap="none">
                <a:solidFill>
                  <a:srgbClr val="002060"/>
                </a:solidFill>
                <a:latin typeface="Lato"/>
                <a:ea typeface="Lato"/>
                <a:cs typeface="Lato"/>
                <a:sym typeface="Lato"/>
              </a:defRPr>
            </a:lvl5pPr>
            <a:lvl6pPr marL="2743200" marR="0" lvl="5" indent="-342900" algn="l" rtl="0">
              <a:lnSpc>
                <a:spcPct val="100000"/>
              </a:lnSpc>
              <a:spcBef>
                <a:spcPts val="6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457200" lvl="1">
              <a:spcBef>
                <a:spcPts val="0"/>
              </a:spcBef>
              <a:spcAft>
                <a:spcPts val="800"/>
              </a:spcAft>
            </a:pPr>
            <a:r>
              <a:rPr lang="en-US" sz="2000" b="1" dirty="0">
                <a:solidFill>
                  <a:srgbClr val="0070C0"/>
                </a:solidFill>
                <a:latin typeface="Times New Roman" panose="02020603050405020304" pitchFamily="18" charset="0"/>
                <a:cs typeface="Times New Roman" panose="02020603050405020304" pitchFamily="18" charset="0"/>
              </a:rPr>
              <a:t>Better care for patients with brain disorders</a:t>
            </a:r>
          </a:p>
          <a:p>
            <a:pPr marL="914400" lvl="2">
              <a:spcBef>
                <a:spcPts val="0"/>
              </a:spcBef>
              <a:spcAft>
                <a:spcPts val="800"/>
              </a:spcAft>
            </a:pPr>
            <a:r>
              <a:rPr lang="en-US" sz="1800" dirty="0">
                <a:latin typeface="Times New Roman" panose="02020603050405020304" pitchFamily="18" charset="0"/>
                <a:cs typeface="Times New Roman" panose="02020603050405020304" pitchFamily="18" charset="0"/>
              </a:rPr>
              <a:t>Brain disorders are complex, and manifestations of certain diseases could worsen over time and seriously impair the quality of life of patients. </a:t>
            </a:r>
          </a:p>
          <a:p>
            <a:pPr marL="914400" lvl="2">
              <a:spcBef>
                <a:spcPts val="0"/>
              </a:spcBef>
              <a:spcAft>
                <a:spcPts val="800"/>
              </a:spcAft>
            </a:pPr>
            <a:r>
              <a:rPr lang="en-US" sz="1800" dirty="0">
                <a:latin typeface="Times New Roman" panose="02020603050405020304" pitchFamily="18" charset="0"/>
                <a:cs typeface="Times New Roman" panose="02020603050405020304" pitchFamily="18" charset="0"/>
              </a:rPr>
              <a:t>Using AI, the project aims to provide personalized rehabilitation treatment assessments for patients  with Parkinson’s, Multiple Sclerosis, and Stroke</a:t>
            </a:r>
          </a:p>
          <a:p>
            <a:pPr marL="457200" lvl="1">
              <a:spcBef>
                <a:spcPts val="0"/>
              </a:spcBef>
              <a:spcAft>
                <a:spcPts val="800"/>
              </a:spcAft>
            </a:pPr>
            <a:r>
              <a:rPr 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AI methods and Big Data Management as predictive tools</a:t>
            </a:r>
          </a:p>
          <a:p>
            <a:pPr marL="914400" lvl="2" algn="just">
              <a:spcBef>
                <a:spcPts val="0"/>
              </a:spcBef>
              <a:spcAft>
                <a:spcPts val="800"/>
              </a:spcAft>
            </a:pPr>
            <a:r>
              <a:rPr lang="en-US" sz="1800" dirty="0">
                <a:latin typeface="Times New Roman" panose="02020603050405020304" pitchFamily="18" charset="0"/>
                <a:cs typeface="Times New Roman" panose="02020603050405020304" pitchFamily="18" charset="0"/>
              </a:rPr>
              <a:t>better tools for </a:t>
            </a:r>
            <a:r>
              <a:rPr lang="en-US" sz="1800" b="1" dirty="0">
                <a:latin typeface="Times New Roman" panose="02020603050405020304" pitchFamily="18" charset="0"/>
                <a:cs typeface="Times New Roman" panose="02020603050405020304" pitchFamily="18" charset="0"/>
              </a:rPr>
              <a:t>assisting the detection of early signs of brain disease </a:t>
            </a:r>
            <a:r>
              <a:rPr lang="en-US" sz="1800" dirty="0">
                <a:latin typeface="Times New Roman" panose="02020603050405020304" pitchFamily="18" charset="0"/>
                <a:cs typeface="Times New Roman" panose="02020603050405020304" pitchFamily="18" charset="0"/>
              </a:rPr>
              <a:t>are needed.</a:t>
            </a:r>
          </a:p>
          <a:p>
            <a:pPr marL="914400" lvl="2" algn="just">
              <a:spcBef>
                <a:spcPts val="0"/>
              </a:spcBef>
              <a:spcAft>
                <a:spcPts val="800"/>
              </a:spcAft>
            </a:pPr>
            <a:r>
              <a:rPr lang="en-US" sz="1800" dirty="0">
                <a:latin typeface="Times New Roman" panose="02020603050405020304" pitchFamily="18" charset="0"/>
                <a:cs typeface="Times New Roman" panose="02020603050405020304" pitchFamily="18" charset="0"/>
              </a:rPr>
              <a:t>The cost savings that AI can bring to the healthcare system, and the timely treatment and rehabilitation of disease conditions, are important drivers for AI applications. </a:t>
            </a:r>
          </a:p>
          <a:p>
            <a:pPr marL="457200" lvl="1">
              <a:spcBef>
                <a:spcPts val="0"/>
              </a:spcBef>
              <a:spcAft>
                <a:spcPts val="800"/>
              </a:spcAft>
            </a:pPr>
            <a:r>
              <a:rPr lang="en-US" sz="2000" b="1" dirty="0">
                <a:solidFill>
                  <a:srgbClr val="0070C0"/>
                </a:solidFill>
                <a:latin typeface="Times New Roman" panose="02020603050405020304" pitchFamily="18" charset="0"/>
                <a:cs typeface="Times New Roman" panose="02020603050405020304" pitchFamily="18" charset="0"/>
              </a:rPr>
              <a:t>Impact on health systems, economies, and societies</a:t>
            </a:r>
          </a:p>
          <a:p>
            <a:pPr marL="914400" lvl="2">
              <a:spcBef>
                <a:spcPts val="0"/>
              </a:spcBef>
              <a:spcAft>
                <a:spcPts val="800"/>
              </a:spcAft>
            </a:pPr>
            <a:r>
              <a:rPr lang="en-US" sz="1800" dirty="0">
                <a:latin typeface="Times New Roman" panose="02020603050405020304" pitchFamily="18" charset="0"/>
                <a:cs typeface="Times New Roman" panose="02020603050405020304" pitchFamily="18" charset="0"/>
              </a:rPr>
              <a:t>There is a global problem of </a:t>
            </a:r>
            <a:r>
              <a:rPr lang="en-US" sz="1800" b="1" dirty="0">
                <a:latin typeface="Times New Roman" panose="02020603050405020304" pitchFamily="18" charset="0"/>
                <a:cs typeface="Times New Roman" panose="02020603050405020304" pitchFamily="18" charset="0"/>
              </a:rPr>
              <a:t>healthcare workforce shortage</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900" dirty="0">
                <a:latin typeface="Times New Roman" panose="02020603050405020304" pitchFamily="18" charset="0"/>
                <a:cs typeface="Times New Roman" panose="02020603050405020304" pitchFamily="18" charset="0"/>
              </a:rPr>
              <a:t>deficit of </a:t>
            </a:r>
            <a:r>
              <a:rPr lang="en-US" sz="1900" b="1" dirty="0">
                <a:latin typeface="Times New Roman" panose="02020603050405020304" pitchFamily="18" charset="0"/>
                <a:cs typeface="Times New Roman" panose="02020603050405020304" pitchFamily="18" charset="0"/>
              </a:rPr>
              <a:t>4.1 million </a:t>
            </a:r>
            <a:r>
              <a:rPr lang="en-US" sz="1900" dirty="0">
                <a:latin typeface="Times New Roman" panose="02020603050405020304" pitchFamily="18" charset="0"/>
                <a:cs typeface="Times New Roman" panose="02020603050405020304" pitchFamily="18" charset="0"/>
              </a:rPr>
              <a:t>skilled</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health professionals, by 2030. </a:t>
            </a:r>
          </a:p>
          <a:p>
            <a:pPr marL="1371600" lvl="3">
              <a:spcBef>
                <a:spcPts val="0"/>
              </a:spcBef>
              <a:spcAft>
                <a:spcPts val="800"/>
              </a:spcAft>
            </a:pPr>
            <a:r>
              <a:rPr lang="en-US" sz="1800" dirty="0">
                <a:latin typeface="Times New Roman" panose="02020603050405020304" pitchFamily="18" charset="0"/>
                <a:cs typeface="Times New Roman" panose="02020603050405020304" pitchFamily="18" charset="0"/>
              </a:rPr>
              <a:t>Digital Transformation is a challenging necessity </a:t>
            </a:r>
          </a:p>
          <a:p>
            <a:pPr marL="914400" lvl="2">
              <a:spcBef>
                <a:spcPts val="0"/>
              </a:spcBef>
              <a:spcAft>
                <a:spcPts val="800"/>
              </a:spcAft>
            </a:pPr>
            <a:r>
              <a:rPr lang="en-US" sz="1800" dirty="0">
                <a:latin typeface="Times New Roman" panose="02020603050405020304" pitchFamily="18" charset="0"/>
                <a:cs typeface="Times New Roman" panose="02020603050405020304" pitchFamily="18" charset="0"/>
              </a:rPr>
              <a:t>Prevalence of most neurological disorders increases with age, and their burden is expected to rise in countries with aging populations.</a:t>
            </a:r>
          </a:p>
          <a:p>
            <a:pPr marL="1371600" lvl="3">
              <a:spcBef>
                <a:spcPts val="0"/>
              </a:spcBef>
              <a:spcAft>
                <a:spcPts val="800"/>
              </a:spcAft>
            </a:pPr>
            <a:r>
              <a:rPr lang="en-US" sz="1800" dirty="0">
                <a:latin typeface="Times New Roman" panose="02020603050405020304" pitchFamily="18" charset="0"/>
                <a:cs typeface="Times New Roman" panose="02020603050405020304" pitchFamily="18" charset="0"/>
              </a:rPr>
              <a:t>It is believed that  AI-powered solutions can address the challenges </a:t>
            </a:r>
          </a:p>
          <a:p>
            <a:pPr marL="914400" lvl="2">
              <a:spcBef>
                <a:spcPts val="0"/>
              </a:spcBef>
              <a:spcAft>
                <a:spcPts val="800"/>
              </a:spcAft>
            </a:pPr>
            <a:endParaRPr lang="en-US" sz="1800" dirty="0">
              <a:latin typeface="Times New Roman" panose="02020603050405020304" pitchFamily="18" charset="0"/>
              <a:cs typeface="Times New Roman" panose="02020603050405020304" pitchFamily="18" charset="0"/>
            </a:endParaRPr>
          </a:p>
          <a:p>
            <a:pPr marL="457200" lvl="1">
              <a:spcBef>
                <a:spcPts val="0"/>
              </a:spcBef>
              <a:spcAft>
                <a:spcPts val="800"/>
              </a:spcAft>
            </a:pPr>
            <a:endParaRPr lang="en-US" dirty="0">
              <a:solidFill>
                <a:srgbClr val="0672A8">
                  <a:lumMod val="75000"/>
                </a:srgbClr>
              </a:solidFill>
              <a:latin typeface="Times New Roman" panose="02020603050405020304" pitchFamily="18" charset="0"/>
              <a:cs typeface="Times New Roman" panose="02020603050405020304" pitchFamily="18" charset="0"/>
            </a:endParaRPr>
          </a:p>
          <a:p>
            <a:pPr marL="914400" lvl="2" indent="-342900">
              <a:spcBef>
                <a:spcPts val="0"/>
              </a:spcBef>
              <a:spcAft>
                <a:spcPts val="800"/>
              </a:spcAft>
              <a:buSzPts val="1800"/>
              <a:buFont typeface="Noto Sans Symbols"/>
              <a:buChar char="▷"/>
              <a:defRPr/>
            </a:pPr>
            <a:endParaRPr lang="en-US" dirty="0">
              <a:solidFill>
                <a:srgbClr val="0672A8">
                  <a:lumMod val="75000"/>
                </a:srgbClr>
              </a:solidFill>
              <a:latin typeface="Times New Roman" panose="02020603050405020304" pitchFamily="18" charset="0"/>
              <a:cs typeface="Times New Roman" panose="02020603050405020304" pitchFamily="18" charset="0"/>
            </a:endParaRPr>
          </a:p>
          <a:p>
            <a:pPr marL="457200" lvl="1" algn="just">
              <a:lnSpc>
                <a:spcPct val="107000"/>
              </a:lnSpc>
              <a:spcAft>
                <a:spcPts val="800"/>
              </a:spcAft>
            </a:pPr>
            <a:endParaRPr lang="en-US" sz="1600" i="1" dirty="0">
              <a:latin typeface="Times New Roman" panose="02020603050405020304" pitchFamily="18" charset="0"/>
              <a:cs typeface="Times New Roman" panose="02020603050405020304" pitchFamily="18" charset="0"/>
            </a:endParaRPr>
          </a:p>
          <a:p>
            <a:pPr marL="457200" lvl="1" algn="just">
              <a:lnSpc>
                <a:spcPct val="107000"/>
              </a:lnSpc>
              <a:spcAft>
                <a:spcPts val="800"/>
              </a:spcAft>
            </a:pPr>
            <a:endParaRPr lang="en-US" dirty="0">
              <a:latin typeface="Times New Roman" panose="02020603050405020304" pitchFamily="18" charset="0"/>
              <a:cs typeface="Times New Roman" panose="02020603050405020304" pitchFamily="18" charset="0"/>
            </a:endParaRPr>
          </a:p>
          <a:p>
            <a:pPr marL="0" indent="0" algn="just">
              <a:lnSpc>
                <a:spcPct val="107000"/>
              </a:lnSpc>
              <a:spcAft>
                <a:spcPts val="800"/>
              </a:spcAft>
              <a:buFont typeface="Arial"/>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spTree>
    <p:extLst>
      <p:ext uri="{BB962C8B-B14F-4D97-AF65-F5344CB8AC3E}">
        <p14:creationId xmlns:p14="http://schemas.microsoft.com/office/powerpoint/2010/main" val="224277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0" y="162514"/>
            <a:ext cx="9143999" cy="723894"/>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NTNU Role in ALAMEDA:  Data Analytics, Machine/Deep Learning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5</a:t>
            </a:fld>
            <a:endParaRPr/>
          </a:p>
        </p:txBody>
      </p:sp>
      <p:pic>
        <p:nvPicPr>
          <p:cNvPr id="3" name="Picture 2">
            <a:extLst>
              <a:ext uri="{FF2B5EF4-FFF2-40B4-BE49-F238E27FC236}">
                <a16:creationId xmlns:a16="http://schemas.microsoft.com/office/drawing/2014/main" id="{46318854-6BA8-DA35-6979-1E53BAF9AF65}"/>
              </a:ext>
            </a:extLst>
          </p:cNvPr>
          <p:cNvPicPr>
            <a:picLocks noChangeAspect="1"/>
          </p:cNvPicPr>
          <p:nvPr/>
        </p:nvPicPr>
        <p:blipFill>
          <a:blip r:embed="rId3"/>
          <a:stretch>
            <a:fillRect/>
          </a:stretch>
        </p:blipFill>
        <p:spPr>
          <a:xfrm>
            <a:off x="712703" y="955020"/>
            <a:ext cx="4213861" cy="5421930"/>
          </a:xfrm>
          <a:prstGeom prst="rect">
            <a:avLst/>
          </a:prstGeom>
        </p:spPr>
      </p:pic>
      <p:sp>
        <p:nvSpPr>
          <p:cNvPr id="4" name="TextBox 3">
            <a:extLst>
              <a:ext uri="{FF2B5EF4-FFF2-40B4-BE49-F238E27FC236}">
                <a16:creationId xmlns:a16="http://schemas.microsoft.com/office/drawing/2014/main" id="{86807362-C7B8-0D47-768D-42DE737B4448}"/>
              </a:ext>
            </a:extLst>
          </p:cNvPr>
          <p:cNvSpPr txBox="1"/>
          <p:nvPr/>
        </p:nvSpPr>
        <p:spPr>
          <a:xfrm>
            <a:off x="4851919" y="1138335"/>
            <a:ext cx="1604864" cy="738664"/>
          </a:xfrm>
          <a:prstGeom prst="rect">
            <a:avLst/>
          </a:prstGeom>
          <a:noFill/>
        </p:spPr>
        <p:txBody>
          <a:bodyPr wrap="square" rtlCol="0">
            <a:spAutoFit/>
          </a:bodyPr>
          <a:lstStyle/>
          <a:p>
            <a:r>
              <a:rPr lang="nb-NO" b="1" dirty="0">
                <a:solidFill>
                  <a:srgbClr val="0070C0"/>
                </a:solidFill>
                <a:latin typeface="Times New Roman" panose="02020603050405020304" pitchFamily="18" charset="0"/>
                <a:cs typeface="Times New Roman" panose="02020603050405020304" pitchFamily="18" charset="0"/>
              </a:rPr>
              <a:t>Data Collection Service using sensors </a:t>
            </a:r>
          </a:p>
        </p:txBody>
      </p:sp>
      <p:sp>
        <p:nvSpPr>
          <p:cNvPr id="12" name="TextBox 11">
            <a:extLst>
              <a:ext uri="{FF2B5EF4-FFF2-40B4-BE49-F238E27FC236}">
                <a16:creationId xmlns:a16="http://schemas.microsoft.com/office/drawing/2014/main" id="{4E010D11-2880-CEA1-944C-B527DF00D885}"/>
              </a:ext>
            </a:extLst>
          </p:cNvPr>
          <p:cNvSpPr txBox="1"/>
          <p:nvPr/>
        </p:nvSpPr>
        <p:spPr>
          <a:xfrm>
            <a:off x="5001209" y="2720885"/>
            <a:ext cx="1604864" cy="523220"/>
          </a:xfrm>
          <a:prstGeom prst="rect">
            <a:avLst/>
          </a:prstGeom>
          <a:noFill/>
        </p:spPr>
        <p:txBody>
          <a:bodyPr wrap="square" rtlCol="0">
            <a:spAutoFit/>
          </a:bodyPr>
          <a:lstStyle/>
          <a:p>
            <a:r>
              <a:rPr lang="nb-NO" b="1" dirty="0">
                <a:solidFill>
                  <a:srgbClr val="0070C0"/>
                </a:solidFill>
                <a:latin typeface="Times New Roman" panose="02020603050405020304" pitchFamily="18" charset="0"/>
                <a:cs typeface="Times New Roman" panose="02020603050405020304" pitchFamily="18" charset="0"/>
              </a:rPr>
              <a:t>Data Annotation Preporcessing  </a:t>
            </a:r>
          </a:p>
        </p:txBody>
      </p:sp>
      <p:sp>
        <p:nvSpPr>
          <p:cNvPr id="13" name="TextBox 12">
            <a:extLst>
              <a:ext uri="{FF2B5EF4-FFF2-40B4-BE49-F238E27FC236}">
                <a16:creationId xmlns:a16="http://schemas.microsoft.com/office/drawing/2014/main" id="{6FEB2CC9-46D9-9A5A-1707-DEE68595E710}"/>
              </a:ext>
            </a:extLst>
          </p:cNvPr>
          <p:cNvSpPr txBox="1"/>
          <p:nvPr/>
        </p:nvSpPr>
        <p:spPr>
          <a:xfrm>
            <a:off x="5110844" y="4073823"/>
            <a:ext cx="1604864" cy="738664"/>
          </a:xfrm>
          <a:prstGeom prst="rect">
            <a:avLst/>
          </a:prstGeom>
          <a:noFill/>
        </p:spPr>
        <p:txBody>
          <a:bodyPr wrap="square" rtlCol="0">
            <a:spAutoFit/>
          </a:bodyPr>
          <a:lstStyle/>
          <a:p>
            <a:r>
              <a:rPr lang="nb-NO" b="1" dirty="0">
                <a:solidFill>
                  <a:srgbClr val="0070C0"/>
                </a:solidFill>
                <a:latin typeface="Times New Roman" panose="02020603050405020304" pitchFamily="18" charset="0"/>
                <a:cs typeface="Times New Roman" panose="02020603050405020304" pitchFamily="18" charset="0"/>
              </a:rPr>
              <a:t>Data Analytics </a:t>
            </a:r>
          </a:p>
          <a:p>
            <a:r>
              <a:rPr lang="nb-NO" b="1" dirty="0">
                <a:solidFill>
                  <a:srgbClr val="0070C0"/>
                </a:solidFill>
                <a:latin typeface="Times New Roman" panose="02020603050405020304" pitchFamily="18" charset="0"/>
                <a:cs typeface="Times New Roman" panose="02020603050405020304" pitchFamily="18" charset="0"/>
              </a:rPr>
              <a:t>Machine/Deep Learning </a:t>
            </a:r>
          </a:p>
        </p:txBody>
      </p:sp>
      <p:sp>
        <p:nvSpPr>
          <p:cNvPr id="14" name="TextBox 13">
            <a:extLst>
              <a:ext uri="{FF2B5EF4-FFF2-40B4-BE49-F238E27FC236}">
                <a16:creationId xmlns:a16="http://schemas.microsoft.com/office/drawing/2014/main" id="{5EF33AF4-EAF1-4B24-2D72-9C0D07B1BC08}"/>
              </a:ext>
            </a:extLst>
          </p:cNvPr>
          <p:cNvSpPr txBox="1"/>
          <p:nvPr/>
        </p:nvSpPr>
        <p:spPr>
          <a:xfrm>
            <a:off x="4926564" y="5458055"/>
            <a:ext cx="2124808" cy="523220"/>
          </a:xfrm>
          <a:prstGeom prst="rect">
            <a:avLst/>
          </a:prstGeom>
          <a:noFill/>
        </p:spPr>
        <p:txBody>
          <a:bodyPr wrap="square" rtlCol="0">
            <a:spAutoFit/>
          </a:bodyPr>
          <a:lstStyle/>
          <a:p>
            <a:r>
              <a:rPr lang="nb-NO" b="1" dirty="0">
                <a:solidFill>
                  <a:srgbClr val="0070C0"/>
                </a:solidFill>
                <a:latin typeface="Times New Roman" panose="02020603050405020304" pitchFamily="18" charset="0"/>
                <a:cs typeface="Times New Roman" panose="02020603050405020304" pitchFamily="18" charset="0"/>
              </a:rPr>
              <a:t>Dockerization and  Integration  of  Toolkits</a:t>
            </a:r>
          </a:p>
        </p:txBody>
      </p:sp>
      <p:sp>
        <p:nvSpPr>
          <p:cNvPr id="5" name="Right Brace 4">
            <a:extLst>
              <a:ext uri="{FF2B5EF4-FFF2-40B4-BE49-F238E27FC236}">
                <a16:creationId xmlns:a16="http://schemas.microsoft.com/office/drawing/2014/main" id="{68034C9A-8A5E-6E28-C31B-EC3D296A5723}"/>
              </a:ext>
            </a:extLst>
          </p:cNvPr>
          <p:cNvSpPr/>
          <p:nvPr/>
        </p:nvSpPr>
        <p:spPr>
          <a:xfrm>
            <a:off x="5409277" y="1131264"/>
            <a:ext cx="2146332" cy="5147200"/>
          </a:xfrm>
          <a:prstGeom prst="rightBrace">
            <a:avLst/>
          </a:prstGeom>
          <a:ln w="19050" cap="flat" cmpd="sng" algn="ctr">
            <a:solidFill>
              <a:srgbClr val="0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nb-NO"/>
          </a:p>
        </p:txBody>
      </p:sp>
      <p:sp>
        <p:nvSpPr>
          <p:cNvPr id="6" name="TextBox 5">
            <a:extLst>
              <a:ext uri="{FF2B5EF4-FFF2-40B4-BE49-F238E27FC236}">
                <a16:creationId xmlns:a16="http://schemas.microsoft.com/office/drawing/2014/main" id="{29072BC4-A31D-9767-7A3D-4F8453F66884}"/>
              </a:ext>
            </a:extLst>
          </p:cNvPr>
          <p:cNvSpPr txBox="1"/>
          <p:nvPr/>
        </p:nvSpPr>
        <p:spPr>
          <a:xfrm>
            <a:off x="7051372" y="3504809"/>
            <a:ext cx="1278294" cy="400110"/>
          </a:xfrm>
          <a:prstGeom prst="rect">
            <a:avLst/>
          </a:prstGeom>
          <a:noFill/>
        </p:spPr>
        <p:txBody>
          <a:bodyPr wrap="square" rtlCol="0">
            <a:spAutoFit/>
          </a:bodyPr>
          <a:lstStyle/>
          <a:p>
            <a:r>
              <a:rPr lang="nb-NO" sz="2000" b="1" dirty="0">
                <a:solidFill>
                  <a:srgbClr val="FF0000"/>
                </a:solidFill>
              </a:rPr>
              <a:t>WP4</a:t>
            </a:r>
          </a:p>
        </p:txBody>
      </p:sp>
      <p:grpSp>
        <p:nvGrpSpPr>
          <p:cNvPr id="9" name="Group 8">
            <a:extLst>
              <a:ext uri="{FF2B5EF4-FFF2-40B4-BE49-F238E27FC236}">
                <a16:creationId xmlns:a16="http://schemas.microsoft.com/office/drawing/2014/main" id="{6EF1DF54-5826-7EE5-4C63-24CD9F790523}"/>
              </a:ext>
            </a:extLst>
          </p:cNvPr>
          <p:cNvGrpSpPr/>
          <p:nvPr/>
        </p:nvGrpSpPr>
        <p:grpSpPr>
          <a:xfrm>
            <a:off x="6111735" y="4630513"/>
            <a:ext cx="2858646" cy="998055"/>
            <a:chOff x="6606073" y="4911192"/>
            <a:chExt cx="2640942" cy="752490"/>
          </a:xfrm>
        </p:grpSpPr>
        <p:sp>
          <p:nvSpPr>
            <p:cNvPr id="2" name="TextBox 1">
              <a:extLst>
                <a:ext uri="{FF2B5EF4-FFF2-40B4-BE49-F238E27FC236}">
                  <a16:creationId xmlns:a16="http://schemas.microsoft.com/office/drawing/2014/main" id="{6BC9571D-6AFA-44EB-B036-DDB45826A194}"/>
                </a:ext>
              </a:extLst>
            </p:cNvPr>
            <p:cNvSpPr txBox="1"/>
            <p:nvPr/>
          </p:nvSpPr>
          <p:spPr>
            <a:xfrm>
              <a:off x="7399849" y="4911192"/>
              <a:ext cx="1847166" cy="440895"/>
            </a:xfrm>
            <a:prstGeom prst="rect">
              <a:avLst/>
            </a:prstGeom>
            <a:noFill/>
            <a:ln w="15875">
              <a:solidFill>
                <a:srgbClr val="000000"/>
              </a:solidFill>
            </a:ln>
          </p:spPr>
          <p:txBody>
            <a:bodyPr wrap="square" rtlCol="0">
              <a:spAutoFit/>
            </a:bodyPr>
            <a:lstStyle/>
            <a:p>
              <a:pPr marL="285750" indent="-285750">
                <a:buFont typeface="Arial" panose="020B0604020202020204" pitchFamily="34" charset="0"/>
                <a:buChar char="•"/>
              </a:pPr>
              <a:r>
                <a:rPr lang="nb-NO" sz="1600" b="1" dirty="0">
                  <a:solidFill>
                    <a:srgbClr val="0E06A8"/>
                  </a:solidFill>
                </a:rPr>
                <a:t>GA</a:t>
              </a:r>
              <a:r>
                <a:rPr lang="nb-NO" sz="1600" b="1" dirty="0"/>
                <a:t> AI Toolkit </a:t>
              </a:r>
            </a:p>
            <a:p>
              <a:pPr marL="285750" indent="-285750">
                <a:buFont typeface="Arial" panose="020B0604020202020204" pitchFamily="34" charset="0"/>
                <a:buChar char="•"/>
              </a:pPr>
              <a:r>
                <a:rPr lang="nb-NO" sz="1600" b="1" dirty="0">
                  <a:solidFill>
                    <a:srgbClr val="0E06A8"/>
                  </a:solidFill>
                </a:rPr>
                <a:t>FER</a:t>
              </a:r>
              <a:r>
                <a:rPr lang="nb-NO" sz="1600" b="1" dirty="0"/>
                <a:t>  AI Toolkit </a:t>
              </a:r>
            </a:p>
          </p:txBody>
        </p:sp>
        <p:cxnSp>
          <p:nvCxnSpPr>
            <p:cNvPr id="8" name="Straight Arrow Connector 7">
              <a:extLst>
                <a:ext uri="{FF2B5EF4-FFF2-40B4-BE49-F238E27FC236}">
                  <a16:creationId xmlns:a16="http://schemas.microsoft.com/office/drawing/2014/main" id="{E63A91E8-E6DD-D192-34D1-AACA93736C52}"/>
                </a:ext>
              </a:extLst>
            </p:cNvPr>
            <p:cNvCxnSpPr>
              <a:cxnSpLocks/>
              <a:stCxn id="2" idx="1"/>
            </p:cNvCxnSpPr>
            <p:nvPr/>
          </p:nvCxnSpPr>
          <p:spPr>
            <a:xfrm flipH="1">
              <a:off x="6606073" y="5131640"/>
              <a:ext cx="793776" cy="532042"/>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96DEF882-261F-6DE5-EB8E-9D3D0182A607}"/>
              </a:ext>
            </a:extLst>
          </p:cNvPr>
          <p:cNvSpPr txBox="1"/>
          <p:nvPr/>
        </p:nvSpPr>
        <p:spPr>
          <a:xfrm>
            <a:off x="6920292" y="1170409"/>
            <a:ext cx="1999436" cy="584775"/>
          </a:xfrm>
          <a:prstGeom prst="rect">
            <a:avLst/>
          </a:prstGeom>
          <a:noFill/>
          <a:ln w="15875">
            <a:solidFill>
              <a:srgbClr val="000000"/>
            </a:solidFill>
          </a:ln>
        </p:spPr>
        <p:txBody>
          <a:bodyPr wrap="square" rtlCol="0">
            <a:spAutoFit/>
          </a:bodyPr>
          <a:lstStyle/>
          <a:p>
            <a:r>
              <a:rPr lang="nb-NO" sz="1600" b="1" dirty="0">
                <a:solidFill>
                  <a:srgbClr val="0E06A8"/>
                </a:solidFill>
              </a:rPr>
              <a:t>Smart Belt Sensors at NTNU</a:t>
            </a:r>
            <a:endParaRPr lang="nb-NO" sz="1600" b="1" dirty="0"/>
          </a:p>
        </p:txBody>
      </p:sp>
    </p:spTree>
    <p:extLst>
      <p:ext uri="{BB962C8B-B14F-4D97-AF65-F5344CB8AC3E}">
        <p14:creationId xmlns:p14="http://schemas.microsoft.com/office/powerpoint/2010/main" val="41219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Smart Belt Data Collection Service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6</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391885" y="1182791"/>
            <a:ext cx="8612155" cy="4611519"/>
          </a:xfrm>
        </p:spPr>
        <p:txBody>
          <a:bodyPr>
            <a:normAutofit/>
          </a:bodyPr>
          <a:lstStyle/>
          <a:p>
            <a:pPr marL="0" algn="just">
              <a:spcAft>
                <a:spcPts val="800"/>
              </a:spcAft>
            </a:pPr>
            <a:r>
              <a:rPr lang="en-GB" sz="2000" dirty="0">
                <a:solidFill>
                  <a:srgbClr val="002060"/>
                </a:solidFill>
                <a:latin typeface="Times New Roman" panose="02020603050405020304" pitchFamily="18" charset="0"/>
                <a:ea typeface="Lato"/>
                <a:cs typeface="Times New Roman" panose="02020603050405020304" pitchFamily="18" charset="0"/>
              </a:rPr>
              <a:t>NTNU team </a:t>
            </a:r>
            <a:r>
              <a:rPr lang="en-GB" sz="2000" dirty="0">
                <a:solidFill>
                  <a:srgbClr val="002060"/>
                </a:solidFill>
                <a:latin typeface="Times New Roman" panose="02020603050405020304" pitchFamily="18" charset="0"/>
                <a:cs typeface="Times New Roman" panose="02020603050405020304" pitchFamily="18" charset="0"/>
              </a:rPr>
              <a:t> designed and </a:t>
            </a:r>
            <a:r>
              <a:rPr lang="en-GB" sz="2000" dirty="0">
                <a:solidFill>
                  <a:srgbClr val="002060"/>
                </a:solidFill>
                <a:latin typeface="Times New Roman" panose="02020603050405020304" pitchFamily="18" charset="0"/>
                <a:ea typeface="Lato"/>
                <a:cs typeface="Times New Roman" panose="02020603050405020304" pitchFamily="18" charset="0"/>
              </a:rPr>
              <a:t>developed </a:t>
            </a:r>
            <a:r>
              <a:rPr lang="en-GB" sz="2000" dirty="0">
                <a:solidFill>
                  <a:srgbClr val="002060"/>
                </a:solidFill>
                <a:latin typeface="Times New Roman" panose="02020603050405020304" pitchFamily="18" charset="0"/>
                <a:cs typeface="Times New Roman" panose="02020603050405020304" pitchFamily="18" charset="0"/>
              </a:rPr>
              <a:t> </a:t>
            </a:r>
            <a:r>
              <a:rPr lang="en-GB" sz="2000" b="1" dirty="0">
                <a:solidFill>
                  <a:srgbClr val="0E06A8"/>
                </a:solidFill>
                <a:latin typeface="Times New Roman" panose="02020603050405020304" pitchFamily="18" charset="0"/>
                <a:ea typeface="Lato"/>
                <a:cs typeface="Times New Roman" panose="02020603050405020304" pitchFamily="18" charset="0"/>
              </a:rPr>
              <a:t>smart belt sensors </a:t>
            </a:r>
            <a:r>
              <a:rPr lang="en-GB" sz="2000" dirty="0">
                <a:solidFill>
                  <a:srgbClr val="002060"/>
                </a:solidFill>
                <a:latin typeface="Times New Roman" panose="02020603050405020304" pitchFamily="18" charset="0"/>
                <a:ea typeface="Lato"/>
                <a:cs typeface="Times New Roman" panose="02020603050405020304" pitchFamily="18" charset="0"/>
              </a:rPr>
              <a:t>for data collection </a:t>
            </a:r>
          </a:p>
          <a:p>
            <a:pPr marL="0" algn="just">
              <a:spcAft>
                <a:spcPts val="800"/>
              </a:spcAft>
            </a:pPr>
            <a:r>
              <a:rPr lang="en-GB" sz="2000" dirty="0">
                <a:solidFill>
                  <a:srgbClr val="002060"/>
                </a:solidFill>
                <a:latin typeface="Times New Roman" panose="02020603050405020304" pitchFamily="18" charset="0"/>
                <a:ea typeface="Lato"/>
                <a:cs typeface="Times New Roman" panose="02020603050405020304" pitchFamily="18" charset="0"/>
              </a:rPr>
              <a:t>It is composed of three motion tracking sensors: </a:t>
            </a:r>
          </a:p>
          <a:p>
            <a:pPr marL="457200" lvl="1" algn="just">
              <a:spcAft>
                <a:spcPts val="800"/>
              </a:spcAft>
              <a:buFont typeface="Wingdings" panose="05000000000000000000" pitchFamily="2" charset="2"/>
              <a:buChar char="§"/>
            </a:pPr>
            <a:r>
              <a:rPr lang="en-GB" sz="2000" dirty="0">
                <a:solidFill>
                  <a:srgbClr val="002060"/>
                </a:solidFill>
                <a:latin typeface="Times New Roman" panose="02020603050405020304" pitchFamily="18" charset="0"/>
                <a:ea typeface="Lato"/>
                <a:cs typeface="Times New Roman" panose="02020603050405020304" pitchFamily="18" charset="0"/>
              </a:rPr>
              <a:t>Two mounted on the left and right side of the waist on the belt. </a:t>
            </a:r>
          </a:p>
          <a:p>
            <a:pPr marL="457200" lvl="1" algn="just">
              <a:spcAft>
                <a:spcPts val="800"/>
              </a:spcAft>
              <a:buFont typeface="Wingdings" panose="05000000000000000000" pitchFamily="2" charset="2"/>
              <a:buChar char="§"/>
            </a:pPr>
            <a:r>
              <a:rPr lang="en-GB" sz="2000" dirty="0">
                <a:solidFill>
                  <a:srgbClr val="002060"/>
                </a:solidFill>
                <a:latin typeface="Times New Roman" panose="02020603050405020304" pitchFamily="18" charset="0"/>
                <a:ea typeface="Lato"/>
                <a:cs typeface="Times New Roman" panose="02020603050405020304" pitchFamily="18" charset="0"/>
              </a:rPr>
              <a:t>Third sensor is mounted on the belt at the lower back of the body </a:t>
            </a:r>
            <a:endParaRPr lang="nb-NO" sz="2000" dirty="0">
              <a:solidFill>
                <a:srgbClr val="002060"/>
              </a:solidFill>
              <a:latin typeface="Times New Roman" panose="02020603050405020304" pitchFamily="18" charset="0"/>
              <a:ea typeface="Lato"/>
              <a:cs typeface="Times New Roman" panose="02020603050405020304" pitchFamily="18" charset="0"/>
            </a:endParaRPr>
          </a:p>
          <a:p>
            <a:pPr marL="0" algn="just">
              <a:spcAft>
                <a:spcPts val="800"/>
              </a:spcAft>
            </a:pPr>
            <a:r>
              <a:rPr lang="en-GB" sz="1800" dirty="0">
                <a:solidFill>
                  <a:srgbClr val="002060"/>
                </a:solidFill>
                <a:latin typeface="Times New Roman" panose="02020603050405020304" pitchFamily="18" charset="0"/>
                <a:cs typeface="Times New Roman" panose="02020603050405020304" pitchFamily="18" charset="0"/>
              </a:rPr>
              <a:t>User manual/demo are prepared: </a:t>
            </a:r>
            <a:r>
              <a:rPr lang="en-US" sz="1800" dirty="0">
                <a:solidFill>
                  <a:srgbClr val="0E06A8"/>
                </a:solidFill>
                <a:latin typeface="Times New Roman" panose="02020603050405020304" pitchFamily="18" charset="0"/>
                <a:cs typeface="Times New Roman" panose="02020603050405020304" pitchFamily="18" charset="0"/>
              </a:rPr>
              <a:t>descriptions and configuration of the device.  </a:t>
            </a:r>
            <a:endParaRPr lang="en-GB" sz="1800" dirty="0">
              <a:solidFill>
                <a:srgbClr val="0E06A8"/>
              </a:solidFill>
              <a:latin typeface="Times New Roman" panose="02020603050405020304" pitchFamily="18" charset="0"/>
              <a:cs typeface="Times New Roman" panose="02020603050405020304" pitchFamily="18" charset="0"/>
            </a:endParaRPr>
          </a:p>
          <a:p>
            <a:pPr marL="0" algn="just">
              <a:spcAft>
                <a:spcPts val="800"/>
              </a:spcAft>
            </a:pPr>
            <a:endParaRPr lang="en-US" altLang="ko-KR" sz="2300" b="1" dirty="0">
              <a:solidFill>
                <a:srgbClr val="3269A9"/>
              </a:solidFill>
              <a:latin typeface="Times New Roman" panose="02020603050405020304" pitchFamily="18" charset="0"/>
              <a:cs typeface="Times New Roman" panose="02020603050405020304" pitchFamily="18" charset="0"/>
            </a:endParaRPr>
          </a:p>
          <a:p>
            <a:pPr marL="114300" lvl="1" indent="0" algn="just">
              <a:lnSpc>
                <a:spcPct val="107000"/>
              </a:lnSpc>
              <a:spcAft>
                <a:spcPts val="800"/>
              </a:spcAft>
              <a:buNone/>
            </a:pPr>
            <a:endParaRPr lang="nb-NO" sz="1600" dirty="0">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Aft>
                <a:spcPts val="800"/>
              </a:spcAft>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pic>
        <p:nvPicPr>
          <p:cNvPr id="6" name="Picture 5">
            <a:extLst>
              <a:ext uri="{FF2B5EF4-FFF2-40B4-BE49-F238E27FC236}">
                <a16:creationId xmlns:a16="http://schemas.microsoft.com/office/drawing/2014/main" id="{D72DB581-9CD0-B88E-C6B5-32D324E7E2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85" y="3656667"/>
            <a:ext cx="5103727" cy="2294896"/>
          </a:xfrm>
          <a:prstGeom prst="rect">
            <a:avLst/>
          </a:prstGeom>
          <a:noFill/>
          <a:ln>
            <a:noFill/>
          </a:ln>
        </p:spPr>
      </p:pic>
      <p:pic>
        <p:nvPicPr>
          <p:cNvPr id="7" name="Picture 6">
            <a:extLst>
              <a:ext uri="{FF2B5EF4-FFF2-40B4-BE49-F238E27FC236}">
                <a16:creationId xmlns:a16="http://schemas.microsoft.com/office/drawing/2014/main" id="{5282D87A-EB17-7FFE-CFFA-1F6974212A01}"/>
              </a:ext>
            </a:extLst>
          </p:cNvPr>
          <p:cNvPicPr>
            <a:picLocks noChangeAspect="1"/>
          </p:cNvPicPr>
          <p:nvPr/>
        </p:nvPicPr>
        <p:blipFill>
          <a:blip r:embed="rId4"/>
          <a:stretch>
            <a:fillRect/>
          </a:stretch>
        </p:blipFill>
        <p:spPr>
          <a:xfrm>
            <a:off x="5197276" y="3429000"/>
            <a:ext cx="3042266" cy="2899520"/>
          </a:xfrm>
          <a:prstGeom prst="rect">
            <a:avLst/>
          </a:prstGeom>
        </p:spPr>
      </p:pic>
    </p:spTree>
    <p:extLst>
      <p:ext uri="{BB962C8B-B14F-4D97-AF65-F5344CB8AC3E}">
        <p14:creationId xmlns:p14="http://schemas.microsoft.com/office/powerpoint/2010/main" val="14225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Recording and Storage  </a:t>
            </a:r>
            <a:endParaRPr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7</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419878" y="1123240"/>
            <a:ext cx="8709330" cy="4611519"/>
          </a:xfrm>
        </p:spPr>
        <p:txBody>
          <a:bodyPr>
            <a:normAutofit/>
          </a:bodyPr>
          <a:lstStyle/>
          <a:p>
            <a:pPr marL="0" algn="just">
              <a:spcAft>
                <a:spcPts val="800"/>
              </a:spcAft>
            </a:pPr>
            <a:r>
              <a:rPr lang="en-GB" sz="2000" dirty="0">
                <a:solidFill>
                  <a:srgbClr val="002060"/>
                </a:solidFill>
                <a:latin typeface="Times New Roman" panose="02020603050405020304" pitchFamily="18" charset="0"/>
                <a:cs typeface="Times New Roman" panose="02020603050405020304" pitchFamily="18" charset="0"/>
              </a:rPr>
              <a:t>Sensors record motion activities of patients with PD, Stroke, and MS. </a:t>
            </a:r>
          </a:p>
          <a:p>
            <a:pPr marL="746125" lvl="2" indent="-161925" algn="just">
              <a:spcAft>
                <a:spcPts val="800"/>
              </a:spcAft>
              <a:buFont typeface="Wingdings" panose="05000000000000000000" pitchFamily="2" charset="2"/>
              <a:buChar char="§"/>
            </a:pPr>
            <a:r>
              <a:rPr lang="en-GB" dirty="0">
                <a:solidFill>
                  <a:srgbClr val="002060"/>
                </a:solidFill>
                <a:latin typeface="Times New Roman" panose="02020603050405020304" pitchFamily="18" charset="0"/>
                <a:cs typeface="Times New Roman" panose="02020603050405020304" pitchFamily="18" charset="0"/>
              </a:rPr>
              <a:t> </a:t>
            </a:r>
            <a:r>
              <a:rPr lang="en-GB" b="1" dirty="0">
                <a:solidFill>
                  <a:srgbClr val="0070C0"/>
                </a:solidFill>
                <a:latin typeface="Times New Roman" panose="02020603050405020304" pitchFamily="18" charset="0"/>
                <a:cs typeface="Times New Roman" panose="02020603050405020304" pitchFamily="18" charset="0"/>
              </a:rPr>
              <a:t>PD</a:t>
            </a:r>
            <a:r>
              <a:rPr lang="en-GB" dirty="0">
                <a:solidFill>
                  <a:srgbClr val="FF0000"/>
                </a:solidFill>
                <a:latin typeface="Times New Roman" panose="02020603050405020304" pitchFamily="18" charset="0"/>
                <a:cs typeface="Times New Roman" panose="02020603050405020304" pitchFamily="18" charset="0"/>
              </a:rPr>
              <a:t>: </a:t>
            </a:r>
            <a:r>
              <a:rPr lang="en-GB" dirty="0">
                <a:effectLst/>
                <a:latin typeface="Times New Roman" panose="02020603050405020304" pitchFamily="18" charset="0"/>
                <a:ea typeface="Times New Roman" panose="02020603050405020304" pitchFamily="18" charset="0"/>
              </a:rPr>
              <a:t> </a:t>
            </a:r>
            <a:r>
              <a:rPr lang="en-GB" dirty="0">
                <a:latin typeface="Times New Roman" panose="02020603050405020304" pitchFamily="18" charset="0"/>
                <a:ea typeface="Times New Roman" panose="02020603050405020304" pitchFamily="18" charset="0"/>
              </a:rPr>
              <a:t>health monitoring, such as detecting</a:t>
            </a:r>
            <a:r>
              <a:rPr lang="en-GB" dirty="0">
                <a:effectLst/>
                <a:latin typeface="Times New Roman" panose="02020603050405020304" pitchFamily="18" charset="0"/>
                <a:ea typeface="Times New Roman" panose="02020603050405020304" pitchFamily="18" charset="0"/>
              </a:rPr>
              <a:t> freezing of gait (FOG), tremor, bradykinesia</a:t>
            </a:r>
            <a:endParaRPr lang="en-US"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801688" lvl="2" indent="-217488" algn="just">
              <a:spcAft>
                <a:spcPts val="800"/>
              </a:spcAft>
              <a:buFont typeface="Wingdings" panose="05000000000000000000" pitchFamily="2" charset="2"/>
              <a:buChar char="§"/>
            </a:pPr>
            <a:r>
              <a:rPr lang="en-GB" b="1" dirty="0">
                <a:solidFill>
                  <a:srgbClr val="0070C0"/>
                </a:solidFill>
                <a:latin typeface="Times New Roman" panose="02020603050405020304" pitchFamily="18" charset="0"/>
                <a:cs typeface="Times New Roman" panose="02020603050405020304" pitchFamily="18" charset="0"/>
              </a:rPr>
              <a:t>Stroke: </a:t>
            </a:r>
            <a:r>
              <a:rPr lang="en-US" dirty="0">
                <a:latin typeface="Times New Roman" panose="02020603050405020304" pitchFamily="18" charset="0"/>
              </a:rPr>
              <a:t>to improve the capacity to predict functional independence after a stroke</a:t>
            </a:r>
            <a:endParaRPr lang="en-GB" dirty="0">
              <a:latin typeface="Times New Roman" panose="02020603050405020304" pitchFamily="18" charset="0"/>
            </a:endParaRPr>
          </a:p>
          <a:p>
            <a:pPr marL="801688" lvl="2" indent="-217488" algn="just">
              <a:spcAft>
                <a:spcPts val="800"/>
              </a:spcAft>
              <a:buFont typeface="Wingdings" panose="05000000000000000000" pitchFamily="2" charset="2"/>
              <a:buChar char="§"/>
            </a:pPr>
            <a:r>
              <a:rPr lang="en-GB" b="1" dirty="0">
                <a:solidFill>
                  <a:srgbClr val="0070C0"/>
                </a:solidFill>
                <a:latin typeface="Times New Roman" panose="02020603050405020304" pitchFamily="18" charset="0"/>
                <a:cs typeface="Times New Roman" panose="02020603050405020304" pitchFamily="18" charset="0"/>
              </a:rPr>
              <a:t>MS</a:t>
            </a:r>
            <a:r>
              <a:rPr lang="en-GB"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rPr>
              <a:t>to predict the risk of developing a relapse in MS</a:t>
            </a:r>
            <a:endParaRPr lang="en-GB" dirty="0">
              <a:latin typeface="Times New Roman" panose="02020603050405020304" pitchFamily="18" charset="0"/>
            </a:endParaRPr>
          </a:p>
          <a:p>
            <a:pPr marL="0" algn="just">
              <a:spcAft>
                <a:spcPts val="800"/>
              </a:spcAft>
            </a:pPr>
            <a:r>
              <a:rPr lang="en-GB" sz="2000" dirty="0">
                <a:solidFill>
                  <a:srgbClr val="002060"/>
                </a:solidFill>
                <a:latin typeface="Times New Roman" panose="02020603050405020304" pitchFamily="18" charset="0"/>
                <a:cs typeface="Times New Roman" panose="02020603050405020304" pitchFamily="18" charset="0"/>
              </a:rPr>
              <a:t>Each sensor in three positions on the belt  generate </a:t>
            </a:r>
            <a:r>
              <a:rPr lang="nb-NO" sz="2000" dirty="0">
                <a:solidFill>
                  <a:srgbClr val="002060"/>
                </a:solidFill>
                <a:latin typeface="Times New Roman" panose="02020603050405020304" pitchFamily="18" charset="0"/>
                <a:cs typeface="Times New Roman" panose="02020603050405020304" pitchFamily="18" charset="0"/>
              </a:rPr>
              <a:t>3D</a:t>
            </a:r>
            <a:endParaRPr lang="en-GB" sz="2000" dirty="0">
              <a:solidFill>
                <a:srgbClr val="002060"/>
              </a:solidFill>
              <a:latin typeface="Times New Roman" panose="02020603050405020304" pitchFamily="18" charset="0"/>
              <a:cs typeface="Times New Roman" panose="02020603050405020304" pitchFamily="18" charset="0"/>
            </a:endParaRPr>
          </a:p>
          <a:p>
            <a:pPr marL="914400" lvl="2" algn="just">
              <a:spcAft>
                <a:spcPts val="800"/>
              </a:spcAft>
              <a:buFont typeface="Wingdings" panose="05000000000000000000" pitchFamily="2" charset="2"/>
              <a:buChar char="§"/>
            </a:pPr>
            <a:r>
              <a:rPr lang="en-US" altLang="ko-KR" sz="1800" dirty="0">
                <a:solidFill>
                  <a:srgbClr val="0672A8"/>
                </a:solidFill>
                <a:latin typeface="Times New Roman" panose="02020603050405020304" pitchFamily="18" charset="0"/>
                <a:cs typeface="Times New Roman" panose="02020603050405020304" pitchFamily="18" charset="0"/>
              </a:rPr>
              <a:t>Acceleration data, i.e. Ax, Ay, and Az</a:t>
            </a:r>
          </a:p>
          <a:p>
            <a:pPr marL="914400" lvl="2" algn="just">
              <a:spcAft>
                <a:spcPts val="800"/>
              </a:spcAft>
              <a:buFont typeface="Wingdings" panose="05000000000000000000" pitchFamily="2" charset="2"/>
              <a:buChar char="§"/>
            </a:pPr>
            <a:r>
              <a:rPr lang="en-US" altLang="ko-KR" sz="1800" dirty="0">
                <a:solidFill>
                  <a:srgbClr val="0672A8"/>
                </a:solidFill>
                <a:latin typeface="Times New Roman" panose="02020603050405020304" pitchFamily="18" charset="0"/>
                <a:cs typeface="Times New Roman" panose="02020603050405020304" pitchFamily="18" charset="0"/>
              </a:rPr>
              <a:t>Gyroscope data, i.e. Gx, Gy, and Gz</a:t>
            </a:r>
          </a:p>
          <a:p>
            <a:pPr marL="0" algn="just">
              <a:spcAft>
                <a:spcPts val="800"/>
              </a:spcAft>
            </a:pPr>
            <a:r>
              <a:rPr lang="en-US" altLang="ko-KR" sz="2000" dirty="0">
                <a:solidFill>
                  <a:srgbClr val="002060"/>
                </a:solidFill>
                <a:latin typeface="Times New Roman" panose="02020603050405020304" pitchFamily="18" charset="0"/>
                <a:cs typeface="Times New Roman" panose="02020603050405020304" pitchFamily="18" charset="0"/>
              </a:rPr>
              <a:t>The recorded data is uploaded and stored in a cloud</a:t>
            </a:r>
            <a:endParaRPr lang="en-US" altLang="ko-KR" sz="2300" b="1" dirty="0">
              <a:solidFill>
                <a:srgbClr val="3269A9"/>
              </a:solidFill>
              <a:latin typeface="Times New Roman" panose="02020603050405020304" pitchFamily="18" charset="0"/>
              <a:cs typeface="Times New Roman" panose="02020603050405020304" pitchFamily="18" charset="0"/>
            </a:endParaRPr>
          </a:p>
          <a:p>
            <a:pPr marL="114300" lvl="1" indent="0" algn="just">
              <a:lnSpc>
                <a:spcPct val="107000"/>
              </a:lnSpc>
              <a:spcAft>
                <a:spcPts val="800"/>
              </a:spcAft>
              <a:buNone/>
            </a:pPr>
            <a:endParaRPr lang="nb-NO" sz="1600" dirty="0">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Aft>
                <a:spcPts val="800"/>
              </a:spcAft>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pic>
        <p:nvPicPr>
          <p:cNvPr id="13" name="Picture 12">
            <a:extLst>
              <a:ext uri="{FF2B5EF4-FFF2-40B4-BE49-F238E27FC236}">
                <a16:creationId xmlns:a16="http://schemas.microsoft.com/office/drawing/2014/main" id="{E935E7CD-5602-0738-78AE-2CADEB525A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63203"/>
            <a:ext cx="6531429" cy="2112821"/>
          </a:xfrm>
          <a:prstGeom prst="rect">
            <a:avLst/>
          </a:prstGeom>
          <a:noFill/>
          <a:ln>
            <a:noFill/>
          </a:ln>
        </p:spPr>
      </p:pic>
    </p:spTree>
    <p:extLst>
      <p:ext uri="{BB962C8B-B14F-4D97-AF65-F5344CB8AC3E}">
        <p14:creationId xmlns:p14="http://schemas.microsoft.com/office/powerpoint/2010/main" val="9326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Data Collection  using Smart Belt at NTNU</a:t>
            </a:r>
            <a:endParaRPr sz="2400"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8</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8600" y="1123240"/>
            <a:ext cx="8878040" cy="4611519"/>
          </a:xfrm>
        </p:spPr>
        <p:txBody>
          <a:bodyPr>
            <a:normAutofit/>
          </a:bodyPr>
          <a:lstStyle/>
          <a:p>
            <a:pPr marL="0" algn="just">
              <a:spcAft>
                <a:spcPts val="800"/>
              </a:spcAft>
            </a:pPr>
            <a:r>
              <a:rPr lang="nb-NO" sz="20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Before shipment of sensors  to the pilot sites </a:t>
            </a:r>
          </a:p>
          <a:p>
            <a:pPr marL="457200" lvl="1" algn="just">
              <a:spcAft>
                <a:spcPts val="800"/>
              </a:spcAft>
            </a:pPr>
            <a:r>
              <a:rPr lang="nb-NO" b="1" dirty="0">
                <a:solidFill>
                  <a:srgbClr val="0672A8"/>
                </a:solidFill>
                <a:latin typeface="Times New Roman" panose="02020603050405020304" pitchFamily="18" charset="0"/>
                <a:cs typeface="Times New Roman" panose="02020603050405020304" pitchFamily="18" charset="0"/>
                <a:sym typeface="Arial"/>
              </a:rPr>
              <a:t>Sensors are  tested </a:t>
            </a:r>
          </a:p>
          <a:p>
            <a:pPr marL="457200" lvl="1" algn="just">
              <a:spcAft>
                <a:spcPts val="800"/>
              </a:spcAft>
            </a:pPr>
            <a:r>
              <a:rPr lang="nb-NO" b="1" dirty="0">
                <a:solidFill>
                  <a:srgbClr val="0672A8"/>
                </a:solidFill>
                <a:latin typeface="Times New Roman" panose="02020603050405020304" pitchFamily="18" charset="0"/>
                <a:cs typeface="Times New Roman" panose="02020603050405020304" pitchFamily="18" charset="0"/>
                <a:sym typeface="Arial"/>
              </a:rPr>
              <a:t>Data Collection performed  locally (</a:t>
            </a: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NTNU Gjøvik)</a:t>
            </a:r>
            <a:r>
              <a:rPr lang="nb-NO" b="1" dirty="0">
                <a:solidFill>
                  <a:srgbClr val="0672A8"/>
                </a:solidFill>
                <a:latin typeface="Times New Roman" panose="02020603050405020304" pitchFamily="18" charset="0"/>
                <a:cs typeface="Times New Roman" panose="02020603050405020304" pitchFamily="18" charset="0"/>
                <a:sym typeface="Arial"/>
              </a:rPr>
              <a:t> </a:t>
            </a:r>
          </a:p>
          <a:p>
            <a:pPr marL="114300" lvl="1" indent="0" algn="just">
              <a:lnSpc>
                <a:spcPct val="107000"/>
              </a:lnSpc>
              <a:spcAft>
                <a:spcPts val="800"/>
              </a:spcAft>
              <a:buNone/>
            </a:pPr>
            <a:endParaRPr lang="nb-NO" sz="1600" dirty="0">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Aft>
                <a:spcPts val="800"/>
              </a:spcAft>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pic>
        <p:nvPicPr>
          <p:cNvPr id="7" name="Picture 6">
            <a:extLst>
              <a:ext uri="{FF2B5EF4-FFF2-40B4-BE49-F238E27FC236}">
                <a16:creationId xmlns:a16="http://schemas.microsoft.com/office/drawing/2014/main" id="{8EA6BB0C-BEEC-E109-FBB4-A3D6476CE5F1}"/>
              </a:ext>
            </a:extLst>
          </p:cNvPr>
          <p:cNvPicPr>
            <a:picLocks noChangeAspect="1"/>
          </p:cNvPicPr>
          <p:nvPr/>
        </p:nvPicPr>
        <p:blipFill>
          <a:blip r:embed="rId3"/>
          <a:stretch>
            <a:fillRect/>
          </a:stretch>
        </p:blipFill>
        <p:spPr>
          <a:xfrm>
            <a:off x="5721966" y="810515"/>
            <a:ext cx="3407242" cy="3932936"/>
          </a:xfrm>
          <a:prstGeom prst="rect">
            <a:avLst/>
          </a:prstGeom>
        </p:spPr>
      </p:pic>
      <p:sp>
        <p:nvSpPr>
          <p:cNvPr id="9" name="Content Placeholder 2">
            <a:extLst>
              <a:ext uri="{FF2B5EF4-FFF2-40B4-BE49-F238E27FC236}">
                <a16:creationId xmlns:a16="http://schemas.microsoft.com/office/drawing/2014/main" id="{FC30644B-5F0A-0730-B8A7-4F93905542C4}"/>
              </a:ext>
            </a:extLst>
          </p:cNvPr>
          <p:cNvSpPr txBox="1">
            <a:spLocks noChangeArrowheads="1"/>
          </p:cNvSpPr>
          <p:nvPr/>
        </p:nvSpPr>
        <p:spPr>
          <a:xfrm>
            <a:off x="156817" y="2477208"/>
            <a:ext cx="5729634" cy="3384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lvl="2" indent="-342900">
              <a:lnSpc>
                <a:spcPct val="100000"/>
              </a:lnSpc>
              <a:buClr>
                <a:srgbClr val="0E06A8"/>
              </a:buClr>
            </a:pP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3 IMU (inertial measurement unit) sensors were used; mounted on the waist.  </a:t>
            </a:r>
          </a:p>
          <a:p>
            <a:pPr marL="511175" lvl="2" indent="-342900">
              <a:lnSpc>
                <a:spcPct val="100000"/>
              </a:lnSpc>
              <a:buClr>
                <a:srgbClr val="0E06A8"/>
              </a:buClr>
            </a:pPr>
            <a:endPar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511175" lvl="2" indent="-342900">
              <a:lnSpc>
                <a:spcPct val="100000"/>
              </a:lnSpc>
              <a:buClr>
                <a:srgbClr val="0E06A8"/>
              </a:buClr>
            </a:pP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12</a:t>
            </a: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 healthy participants were involved based on some predefined protocol</a:t>
            </a: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rPr>
              <a:t>s</a:t>
            </a:r>
          </a:p>
          <a:p>
            <a:pPr marL="511175" lvl="2" indent="-342900">
              <a:lnSpc>
                <a:spcPct val="100000"/>
              </a:lnSpc>
              <a:buClr>
                <a:srgbClr val="0E06A8"/>
              </a:buClr>
            </a:pPr>
            <a:endPar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511175" lvl="2" indent="-342900">
              <a:lnSpc>
                <a:spcPct val="100000"/>
              </a:lnSpc>
              <a:buClr>
                <a:srgbClr val="0E06A8"/>
              </a:buClr>
            </a:pP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Detect  activity of daily living (ADLs): </a:t>
            </a:r>
          </a:p>
          <a:p>
            <a:pPr marL="968375" lvl="3" indent="-342900">
              <a:lnSpc>
                <a:spcPct val="100000"/>
              </a:lnSpc>
              <a:buClr>
                <a:srgbClr val="0E06A8"/>
              </a:buClr>
            </a:pPr>
            <a:r>
              <a:rPr lang="en-US" sz="16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Static activities</a:t>
            </a:r>
            <a:r>
              <a:rPr lang="en-US" sz="16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 sitting, laying, and standing </a:t>
            </a:r>
            <a:endParaRPr lang="en-US" sz="16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endParaRPr>
          </a:p>
          <a:p>
            <a:pPr marL="968375" lvl="3" indent="-342900">
              <a:lnSpc>
                <a:spcPct val="100000"/>
              </a:lnSpc>
              <a:buClr>
                <a:srgbClr val="0E06A8"/>
              </a:buClr>
            </a:pPr>
            <a:r>
              <a:rPr lang="en-US" sz="1600" b="1"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Dynamic activities</a:t>
            </a:r>
            <a:r>
              <a:rPr lang="en-US" sz="16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 Walking, downstairs and upstairs</a:t>
            </a:r>
          </a:p>
          <a:p>
            <a:pPr marL="625475" lvl="3" indent="0">
              <a:lnSpc>
                <a:spcPct val="100000"/>
              </a:lnSpc>
              <a:buClr>
                <a:srgbClr val="0E06A8"/>
              </a:buClr>
              <a:buNone/>
            </a:pPr>
            <a:endParaRPr lang="en-US" sz="16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511175" lvl="2" indent="-342900">
              <a:lnSpc>
                <a:spcPct val="100000"/>
              </a:lnSpc>
              <a:buClr>
                <a:srgbClr val="0E06A8"/>
              </a:buClr>
            </a:pPr>
            <a:r>
              <a:rPr lang="en-US" sz="1800" kern="0" dirty="0">
                <a:solidFill>
                  <a:srgbClr val="0672A8"/>
                </a:solidFill>
                <a:latin typeface="Times New Roman" panose="02020603050405020304" pitchFamily="18" charset="0"/>
                <a:ea typeface="Calibri" panose="020F0502020204030204" pitchFamily="34" charset="0"/>
                <a:cs typeface="Times New Roman" panose="02020603050405020304" pitchFamily="18" charset="0"/>
                <a:sym typeface="Arial"/>
              </a:rPr>
              <a:t>Each sensor records 3 linear and 3 angular accelerations at 100Hz.</a:t>
            </a:r>
          </a:p>
          <a:p>
            <a:pPr>
              <a:lnSpc>
                <a:spcPct val="150000"/>
              </a:lnSpc>
              <a:buClr>
                <a:srgbClr val="0E06A8"/>
              </a:buClr>
              <a:buFont typeface="Wingdings" panose="05000000000000000000" pitchFamily="2" charset="2"/>
              <a:buChar char="Ø"/>
            </a:pPr>
            <a:endParaRPr lang="en-US" altLang="en-US" sz="2200" dirty="0">
              <a:latin typeface="Times New Roman" panose="02020603050405020304" pitchFamily="18" charset="0"/>
              <a:cs typeface="Times New Roman" panose="02020603050405020304" pitchFamily="18" charset="0"/>
            </a:endParaRPr>
          </a:p>
          <a:p>
            <a:pPr>
              <a:lnSpc>
                <a:spcPct val="2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48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e20cb0f3df_0_0"/>
          <p:cNvSpPr txBox="1">
            <a:spLocks noGrp="1"/>
          </p:cNvSpPr>
          <p:nvPr>
            <p:ph type="title"/>
          </p:nvPr>
        </p:nvSpPr>
        <p:spPr>
          <a:xfrm>
            <a:off x="1043608" y="162514"/>
            <a:ext cx="8085600" cy="648000"/>
          </a:xfrm>
          <a:prstGeom prst="rect">
            <a:avLst/>
          </a:prstGeom>
        </p:spPr>
        <p:txBody>
          <a:bodyPr spcFirstLastPara="1" wrap="square" lIns="91425" tIns="45700" rIns="91425" bIns="45700" anchor="ctr" anchorCtr="0">
            <a:noAutofit/>
          </a:bodyPr>
          <a:lstStyle/>
          <a:p>
            <a:pPr lvl="0"/>
            <a:r>
              <a:rPr lang="en-US" sz="2400" b="1" dirty="0">
                <a:latin typeface="Times New Roman" panose="02020603050405020304" pitchFamily="18" charset="0"/>
                <a:cs typeface="Times New Roman" panose="02020603050405020304" pitchFamily="18" charset="0"/>
              </a:rPr>
              <a:t>           Gait Recognition and Analysis</a:t>
            </a:r>
            <a:endParaRPr sz="2400" b="1" dirty="0"/>
          </a:p>
        </p:txBody>
      </p:sp>
      <p:sp>
        <p:nvSpPr>
          <p:cNvPr id="66" name="Google Shape;66;ge20cb0f3df_0_0"/>
          <p:cNvSpPr txBox="1">
            <a:spLocks noGrp="1"/>
          </p:cNvSpPr>
          <p:nvPr>
            <p:ph type="sldNum" idx="12"/>
          </p:nvPr>
        </p:nvSpPr>
        <p:spPr>
          <a:xfrm>
            <a:off x="8519140" y="6445562"/>
            <a:ext cx="367500" cy="365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GB"/>
              <a:t>9</a:t>
            </a:fld>
            <a:endParaRPr/>
          </a:p>
        </p:txBody>
      </p:sp>
      <p:sp>
        <p:nvSpPr>
          <p:cNvPr id="8" name="Text Placeholder 3">
            <a:extLst>
              <a:ext uri="{FF2B5EF4-FFF2-40B4-BE49-F238E27FC236}">
                <a16:creationId xmlns:a16="http://schemas.microsoft.com/office/drawing/2014/main" id="{7D576F8D-6F41-4D31-AA69-2E60E7C27F4A}"/>
              </a:ext>
            </a:extLst>
          </p:cNvPr>
          <p:cNvSpPr>
            <a:spLocks noGrp="1"/>
          </p:cNvSpPr>
          <p:nvPr>
            <p:ph type="body" idx="1"/>
          </p:nvPr>
        </p:nvSpPr>
        <p:spPr>
          <a:xfrm>
            <a:off x="0" y="1257300"/>
            <a:ext cx="9129210" cy="4907434"/>
          </a:xfrm>
        </p:spPr>
        <p:txBody>
          <a:bodyPr>
            <a:normAutofit/>
          </a:bodyPr>
          <a:lstStyle/>
          <a:p>
            <a:pPr marL="0">
              <a:spcAft>
                <a:spcPts val="800"/>
              </a:spcAft>
            </a:pPr>
            <a:r>
              <a:rPr lang="en-US" sz="2000" b="1" dirty="0">
                <a:solidFill>
                  <a:srgbClr val="002060"/>
                </a:solidFill>
                <a:latin typeface="Times New Roman" panose="02020603050405020304" pitchFamily="18" charset="0"/>
                <a:cs typeface="Times New Roman" panose="02020603050405020304" pitchFamily="18" charset="0"/>
              </a:rPr>
              <a:t>Gait impairment </a:t>
            </a:r>
            <a:r>
              <a:rPr lang="en-US" sz="2000" dirty="0">
                <a:solidFill>
                  <a:srgbClr val="002060"/>
                </a:solidFill>
                <a:latin typeface="Times New Roman" panose="02020603050405020304" pitchFamily="18" charset="0"/>
                <a:cs typeface="Times New Roman" panose="02020603050405020304" pitchFamily="18" charset="0"/>
              </a:rPr>
              <a:t>is one of the most common manifestations of  </a:t>
            </a:r>
            <a:r>
              <a:rPr lang="en-US" sz="2000" b="1" dirty="0">
                <a:solidFill>
                  <a:srgbClr val="002060"/>
                </a:solidFill>
                <a:latin typeface="Times New Roman" panose="02020603050405020304" pitchFamily="18" charset="0"/>
                <a:cs typeface="Times New Roman" panose="02020603050405020304" pitchFamily="18" charset="0"/>
              </a:rPr>
              <a:t>PD </a:t>
            </a:r>
          </a:p>
          <a:p>
            <a:pPr marL="457200" lvl="1">
              <a:spcAft>
                <a:spcPts val="800"/>
              </a:spcAft>
              <a:buFont typeface="Wingdings" panose="05000000000000000000" pitchFamily="2" charset="2"/>
              <a:buChar char="§"/>
            </a:pPr>
            <a:r>
              <a:rPr lang="en-US" sz="1600" dirty="0">
                <a:solidFill>
                  <a:srgbClr val="002060"/>
                </a:solidFill>
                <a:latin typeface="Times New Roman" panose="02020603050405020304" pitchFamily="18" charset="0"/>
                <a:cs typeface="Times New Roman" panose="02020603050405020304" pitchFamily="18" charset="0"/>
              </a:rPr>
              <a:t>Today, PD  is assessed through clinical examinations, evaluating the quality of visual moments, and providing a symptom score, such as </a:t>
            </a:r>
            <a:r>
              <a:rPr lang="en-US" sz="1500" dirty="0">
                <a:latin typeface="Times New Roman" panose="02020603050405020304" pitchFamily="18" charset="0"/>
                <a:cs typeface="Times New Roman" panose="02020603050405020304" pitchFamily="18" charset="0"/>
              </a:rPr>
              <a:t>UPDRS</a:t>
            </a:r>
          </a:p>
          <a:p>
            <a:pPr marL="457200" lvl="1">
              <a:spcAft>
                <a:spcPts val="800"/>
              </a:spcAf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Prone to subjectivity, inter-rater variability, and time-consuming</a:t>
            </a:r>
            <a:r>
              <a:rPr lang="en-US" sz="1600" dirty="0">
                <a:solidFill>
                  <a:srgbClr val="002060"/>
                </a:solidFill>
                <a:latin typeface="Times New Roman" panose="02020603050405020304" pitchFamily="18" charset="0"/>
                <a:cs typeface="Times New Roman" panose="02020603050405020304" pitchFamily="18" charset="0"/>
              </a:rPr>
              <a:t> </a:t>
            </a:r>
          </a:p>
          <a:p>
            <a:pPr marL="0">
              <a:spcAft>
                <a:spcPts val="800"/>
              </a:spcAft>
            </a:pPr>
            <a:r>
              <a:rPr lang="en-US" sz="2000" b="1" dirty="0">
                <a:solidFill>
                  <a:srgbClr val="002060"/>
                </a:solidFill>
                <a:latin typeface="Times New Roman" panose="02020603050405020304" pitchFamily="18" charset="0"/>
                <a:cs typeface="Times New Roman" panose="02020603050405020304" pitchFamily="18" charset="0"/>
              </a:rPr>
              <a:t>Gait Analysis (GA) using wearable sensors </a:t>
            </a:r>
            <a:r>
              <a:rPr lang="en-US" sz="2000" dirty="0">
                <a:solidFill>
                  <a:srgbClr val="002060"/>
                </a:solidFill>
                <a:latin typeface="Times New Roman" panose="02020603050405020304" pitchFamily="18" charset="0"/>
                <a:cs typeface="Times New Roman" panose="02020603050405020304" pitchFamily="18" charset="0"/>
              </a:rPr>
              <a:t>is an inexpensive method</a:t>
            </a:r>
          </a:p>
          <a:p>
            <a:pPr marL="457200" lvl="1">
              <a:spcAft>
                <a:spcPts val="8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Automatic evaluation of PD symptoms, such as to  estimate UPDRS scores or detect motor symptoms</a:t>
            </a:r>
          </a:p>
          <a:p>
            <a:pPr marL="457200" lvl="1" indent="-368300" algn="just">
              <a:spcBef>
                <a:spcPts val="0"/>
              </a:spcBef>
              <a:spcAft>
                <a:spcPts val="800"/>
              </a:spcAft>
              <a:buSzPts val="2200"/>
              <a:buFont typeface="Wingdings" panose="05000000000000000000" pitchFamily="2" charset="2"/>
              <a:buChar char="§"/>
              <a:defRPr/>
            </a:pPr>
            <a:r>
              <a:rPr lang="en-US" sz="1600" b="1" dirty="0">
                <a:latin typeface="Times New Roman" panose="02020603050405020304" pitchFamily="18" charset="0"/>
                <a:cs typeface="Times New Roman" panose="02020603050405020304" pitchFamily="18" charset="0"/>
              </a:rPr>
              <a:t> Wearable-based GA </a:t>
            </a:r>
            <a:r>
              <a:rPr lang="en-US" sz="1600" dirty="0">
                <a:latin typeface="Times New Roman" panose="02020603050405020304" pitchFamily="18" charset="0"/>
                <a:cs typeface="Times New Roman" panose="02020603050405020304" pitchFamily="18" charset="0"/>
              </a:rPr>
              <a:t>can provide useful information for health-related applications.</a:t>
            </a:r>
          </a:p>
          <a:p>
            <a:pPr marL="914400" lvl="2" indent="-368300" algn="just">
              <a:spcBef>
                <a:spcPts val="0"/>
              </a:spcBef>
              <a:spcAft>
                <a:spcPts val="800"/>
              </a:spcAft>
              <a:buSzPts val="2200"/>
              <a:buFont typeface="Wingdings" panose="05000000000000000000" pitchFamily="2" charset="2"/>
              <a:buChar char="§"/>
              <a:defRPr/>
            </a:pPr>
            <a:r>
              <a:rPr lang="en-US" sz="1400" dirty="0">
                <a:latin typeface="Times New Roman" panose="02020603050405020304" pitchFamily="18" charset="0"/>
                <a:cs typeface="Times New Roman" panose="02020603050405020304" pitchFamily="18" charset="0"/>
              </a:rPr>
              <a:t>Gait Analyzer apps: FOG detection and prevent the risk of falls in people with </a:t>
            </a:r>
            <a:r>
              <a:rPr lang="nb-NO" sz="1400" dirty="0">
                <a:latin typeface="Times New Roman" panose="02020603050405020304" pitchFamily="18" charset="0"/>
                <a:cs typeface="Times New Roman" panose="02020603050405020304" pitchFamily="18" charset="0"/>
              </a:rPr>
              <a:t>PD </a:t>
            </a:r>
          </a:p>
          <a:p>
            <a:pPr marL="914400" lvl="2" indent="-368300" algn="just">
              <a:spcBef>
                <a:spcPts val="0"/>
              </a:spcBef>
              <a:spcAft>
                <a:spcPts val="800"/>
              </a:spcAft>
              <a:buSzPts val="2200"/>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Stimulates the patients to resume walking by providing a rhythmic auditory signal. </a:t>
            </a:r>
            <a:endParaRPr lang="en-GB" dirty="0">
              <a:latin typeface="Times New Roman" panose="02020603050405020304" pitchFamily="18" charset="0"/>
              <a:cs typeface="Times New Roman" panose="02020603050405020304" pitchFamily="18" charset="0"/>
            </a:endParaRPr>
          </a:p>
          <a:p>
            <a:pPr marL="114300" lvl="1" indent="0" algn="just">
              <a:lnSpc>
                <a:spcPct val="107000"/>
              </a:lnSpc>
              <a:spcAft>
                <a:spcPts val="800"/>
              </a:spcAft>
              <a:buNone/>
            </a:pPr>
            <a:endParaRPr lang="nb-NO" sz="1600" dirty="0">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Aft>
                <a:spcPts val="800"/>
              </a:spcAft>
            </a:pPr>
            <a:endParaRPr lang="nb-NO"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4000"/>
              </a:lnSpc>
              <a:spcBef>
                <a:spcPts val="1200"/>
              </a:spcBef>
            </a:pPr>
            <a:endParaRPr lang="en-GB" sz="1700" dirty="0"/>
          </a:p>
        </p:txBody>
      </p:sp>
    </p:spTree>
    <p:extLst>
      <p:ext uri="{BB962C8B-B14F-4D97-AF65-F5344CB8AC3E}">
        <p14:creationId xmlns:p14="http://schemas.microsoft.com/office/powerpoint/2010/main" val="1475098448"/>
      </p:ext>
    </p:extLst>
  </p:cSld>
  <p:clrMapOvr>
    <a:masterClrMapping/>
  </p:clrMapOvr>
</p:sld>
</file>

<file path=ppt/theme/theme1.xml><?xml version="1.0" encoding="utf-8"?>
<a:theme xmlns:a="http://schemas.openxmlformats.org/drawingml/2006/main" name="Larissa-Design">
  <a:themeElements>
    <a:clrScheme name="ALAMEDA">
      <a:dk1>
        <a:srgbClr val="0672A8"/>
      </a:dk1>
      <a:lt1>
        <a:srgbClr val="FFFFFF"/>
      </a:lt1>
      <a:dk2>
        <a:srgbClr val="72C7D5"/>
      </a:dk2>
      <a:lt2>
        <a:srgbClr val="C9EAEF"/>
      </a:lt2>
      <a:accent1>
        <a:srgbClr val="72C7D5"/>
      </a:accent1>
      <a:accent2>
        <a:srgbClr val="16A1C7"/>
      </a:accent2>
      <a:accent3>
        <a:srgbClr val="0672A8"/>
      </a:accent3>
      <a:accent4>
        <a:srgbClr val="F6BB00"/>
      </a:accent4>
      <a:accent5>
        <a:srgbClr val="3C9676"/>
      </a:accent5>
      <a:accent6>
        <a:srgbClr val="70AD47"/>
      </a:accent6>
      <a:hlink>
        <a:srgbClr val="0672A8"/>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3056</Words>
  <Application>Microsoft Office PowerPoint</Application>
  <PresentationFormat>On-screen Show (4:3)</PresentationFormat>
  <Paragraphs>402</Paragraphs>
  <Slides>25</Slides>
  <Notes>25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Calibri</vt:lpstr>
      <vt:lpstr>CIDFont+F6</vt:lpstr>
      <vt:lpstr>Lato</vt:lpstr>
      <vt:lpstr>Montserrat</vt:lpstr>
      <vt:lpstr>Noto Sans Symbols</vt:lpstr>
      <vt:lpstr>Source Sans Pro</vt:lpstr>
      <vt:lpstr>t1-mini-regular</vt:lpstr>
      <vt:lpstr>Times New Roman</vt:lpstr>
      <vt:lpstr>TimesLTStd-Roman</vt:lpstr>
      <vt:lpstr>TimesNewRomanPSMT</vt:lpstr>
      <vt:lpstr>URWPalladioL-Roma</vt:lpstr>
      <vt:lpstr>Wingdings</vt:lpstr>
      <vt:lpstr>Larissa-Design</vt:lpstr>
      <vt:lpstr>PowerPoint Presentation</vt:lpstr>
      <vt:lpstr>                    Contents of the Presentation </vt:lpstr>
      <vt:lpstr>               ALAMEDA Project: Overview </vt:lpstr>
      <vt:lpstr>               Rational for ALAMEDA Project</vt:lpstr>
      <vt:lpstr>   NTNU Role in ALAMEDA:  Data Analytics, Machine/Deep Learning </vt:lpstr>
      <vt:lpstr>           Smart Belt Data Collection Service </vt:lpstr>
      <vt:lpstr>              Data Recording and Storage  </vt:lpstr>
      <vt:lpstr>   Data Collection  using Smart Belt at NTNU</vt:lpstr>
      <vt:lpstr>           Gait Recognition and Analysis</vt:lpstr>
      <vt:lpstr>     Data Analytics – Typical Pipeline for GA</vt:lpstr>
      <vt:lpstr>                    Data Annotation</vt:lpstr>
      <vt:lpstr>                     Data Annotation Visualization </vt:lpstr>
      <vt:lpstr>             Data Cleaning, Preprocessing and Analytics </vt:lpstr>
      <vt:lpstr>                      Data Transformation  </vt:lpstr>
      <vt:lpstr>                    Feature Extraction </vt:lpstr>
      <vt:lpstr>                 Machine/Deep learning </vt:lpstr>
      <vt:lpstr>                      Validation and Testing   </vt:lpstr>
      <vt:lpstr>                   Confusion Matrix </vt:lpstr>
      <vt:lpstr>                   Accuracy on Testing Dataset</vt:lpstr>
      <vt:lpstr>              Effect of  Sequence Length on Performance </vt:lpstr>
      <vt:lpstr>               Outputs in JSON format (RF)   </vt:lpstr>
      <vt:lpstr>                  Integration of  GA Component </vt:lpstr>
      <vt:lpstr>                  Integration of  GA Component </vt:lpstr>
      <vt:lpstr>                 Work in Progress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Strahil</dc:creator>
  <cp:lastModifiedBy>Adane Nega Tarekegn</cp:lastModifiedBy>
  <cp:revision>828</cp:revision>
  <dcterms:created xsi:type="dcterms:W3CDTF">2015-12-03T09:33:27Z</dcterms:created>
  <dcterms:modified xsi:type="dcterms:W3CDTF">2023-05-16T12:13:49Z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0x01010045C702D8A8D3F142985A5CD7BC31F09D</vt:lpwstr>
  </property>
</Properties>
</file>