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8"/>
  </p:handoutMasterIdLst>
  <p:sldIdLst>
    <p:sldId id="265"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5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BA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5" d="100"/>
          <a:sy n="45" d="100"/>
        </p:scale>
        <p:origin x="-1230" y="-9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83" d="100"/>
          <a:sy n="83" d="100"/>
        </p:scale>
        <p:origin x="1992" y="6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EC647C-F50C-4F78-AA33-D7AA6CDA18EE}" type="datetimeFigureOut">
              <a:rPr lang="en-US" smtClean="0"/>
              <a:pPr/>
              <a:t>5/23/2014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75F49F-1664-4AD9-BC5E-3E1D0C5E6821}" type="slidenum">
              <a:rPr lang="en-US" smtClean="0"/>
              <a:pPr/>
              <a:t>‹#›</a:t>
            </a:fld>
            <a:endParaRPr lang="en-US"/>
          </a:p>
        </p:txBody>
      </p:sp>
    </p:spTree>
    <p:extLst>
      <p:ext uri="{BB962C8B-B14F-4D97-AF65-F5344CB8AC3E}">
        <p14:creationId xmlns="" xmlns:p14="http://schemas.microsoft.com/office/powerpoint/2010/main" val="81690783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1.png"/>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23169" y="1196975"/>
            <a:ext cx="7772400" cy="1470025"/>
          </a:xfrm>
        </p:spPr>
        <p:txBody>
          <a:bodyPr/>
          <a:lstStyle>
            <a:lvl1pPr algn="l">
              <a:defRPr baseline="0">
                <a:solidFill>
                  <a:schemeClr val="bg1"/>
                </a:solidFill>
                <a:latin typeface="Trebuchet MS" panose="020B0603020202020204" pitchFamily="34" charset="0"/>
              </a:defRPr>
            </a:lvl1pPr>
          </a:lstStyle>
          <a:p>
            <a:r>
              <a:rPr lang="en-US" dirty="0" smtClean="0"/>
              <a:t>Presentation title</a:t>
            </a:r>
            <a:endParaRPr lang="en-US" dirty="0"/>
          </a:p>
        </p:txBody>
      </p:sp>
      <p:sp>
        <p:nvSpPr>
          <p:cNvPr id="3" name="Subtitle 2"/>
          <p:cNvSpPr>
            <a:spLocks noGrp="1"/>
          </p:cNvSpPr>
          <p:nvPr>
            <p:ph type="subTitle" idx="1" hasCustomPrompt="1"/>
          </p:nvPr>
        </p:nvSpPr>
        <p:spPr>
          <a:xfrm>
            <a:off x="423169" y="2838635"/>
            <a:ext cx="6400800" cy="659167"/>
          </a:xfrm>
        </p:spPr>
        <p:txBody>
          <a:bodyPr>
            <a:normAutofit/>
          </a:bodyPr>
          <a:lstStyle>
            <a:lvl1pPr marL="0" indent="0" algn="l">
              <a:buNone/>
              <a:defRPr sz="2800" baseline="0">
                <a:solidFill>
                  <a:srgbClr val="FF6D22"/>
                </a:solidFill>
                <a:latin typeface="Trebuchet MS" panose="020B0603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a:t>
            </a:r>
          </a:p>
          <a:p>
            <a:endParaRPr lang="en-US" dirty="0"/>
          </a:p>
        </p:txBody>
      </p:sp>
    </p:spTree>
    <p:extLst>
      <p:ext uri="{BB962C8B-B14F-4D97-AF65-F5344CB8AC3E}">
        <p14:creationId xmlns="" xmlns:p14="http://schemas.microsoft.com/office/powerpoint/2010/main" val="249654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13117" y="4158034"/>
            <a:ext cx="8545118" cy="1733792"/>
          </a:xfrm>
          <a:prstGeom prst="rect">
            <a:avLst/>
          </a:prstGeom>
        </p:spPr>
      </p:pic>
      <p:sp>
        <p:nvSpPr>
          <p:cNvPr id="2" name="Title 1"/>
          <p:cNvSpPr>
            <a:spLocks noGrp="1"/>
          </p:cNvSpPr>
          <p:nvPr>
            <p:ph type="title" hasCustomPrompt="1"/>
          </p:nvPr>
        </p:nvSpPr>
        <p:spPr>
          <a:xfrm>
            <a:off x="91998" y="4627222"/>
            <a:ext cx="6947994" cy="795415"/>
          </a:xfrm>
        </p:spPr>
        <p:txBody>
          <a:bodyPr anchor="t">
            <a:normAutofit/>
          </a:bodyPr>
          <a:lstStyle>
            <a:lvl1pPr algn="l">
              <a:defRPr sz="3200" b="1" cap="none" baseline="0">
                <a:solidFill>
                  <a:schemeClr val="bg1"/>
                </a:solidFill>
                <a:latin typeface="Trebuchet MS" panose="020B0603020202020204" pitchFamily="34" charset="0"/>
              </a:defRPr>
            </a:lvl1pPr>
          </a:lstStyle>
          <a:p>
            <a:r>
              <a:rPr lang="en-US" dirty="0" smtClean="0"/>
              <a:t>Sub Title slide </a:t>
            </a:r>
            <a:endParaRPr lang="en-US" dirty="0"/>
          </a:p>
        </p:txBody>
      </p:sp>
    </p:spTree>
    <p:extLst>
      <p:ext uri="{BB962C8B-B14F-4D97-AF65-F5344CB8AC3E}">
        <p14:creationId xmlns="" xmlns:p14="http://schemas.microsoft.com/office/powerpoint/2010/main" val="129271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2"/>
            <a:ext cx="8229600" cy="1143000"/>
          </a:xfrm>
        </p:spPr>
        <p:txBody>
          <a:bodyPr/>
          <a:lstStyle>
            <a:lvl1pPr algn="l">
              <a:defRPr>
                <a:latin typeface="Trebuchet MS" panose="020B0603020202020204" pitchFamily="34" charset="0"/>
              </a:defRPr>
            </a:lvl1pPr>
          </a:lstStyle>
          <a:p>
            <a:r>
              <a:rPr lang="en-US" dirty="0" smtClean="0"/>
              <a:t>Title for slide</a:t>
            </a:r>
            <a:endParaRPr lang="en-US" dirty="0"/>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ü"/>
              <a:defRPr baseline="0">
                <a:latin typeface="Trebuchet MS" panose="020B0603020202020204" pitchFamily="34" charset="0"/>
              </a:defRPr>
            </a:lvl1pPr>
            <a:lvl2pPr marL="742950" indent="-285750">
              <a:buFont typeface="Arial" panose="020B0604020202020204" pitchFamily="34" charset="0"/>
              <a:buChar char="•"/>
              <a:defRPr baseline="0">
                <a:latin typeface="Trebuchet MS" panose="020B0603020202020204" pitchFamily="34" charset="0"/>
              </a:defRPr>
            </a:lvl2pPr>
            <a:lvl3pPr>
              <a:defRPr baseline="0">
                <a:latin typeface="Trebuchet MS" panose="020B0603020202020204" pitchFamily="34" charset="0"/>
              </a:defRPr>
            </a:lvl3pPr>
            <a:lvl4pPr>
              <a:defRPr baseline="0">
                <a:latin typeface="Trebuchet MS" panose="020B0603020202020204" pitchFamily="34" charset="0"/>
              </a:defRPr>
            </a:lvl4pPr>
            <a:lvl5pPr>
              <a:defRPr baseline="0">
                <a:latin typeface="Trebuchet MS" panose="020B0603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3124200" y="6294205"/>
            <a:ext cx="2895600" cy="365125"/>
          </a:xfrm>
        </p:spPr>
        <p:txBody>
          <a:bodyPr/>
          <a:lstStyle>
            <a:lvl1pPr>
              <a:defRPr baseline="0">
                <a:latin typeface="Trebuchet MS" panose="020B0603020202020204" pitchFamily="34" charset="0"/>
              </a:defRPr>
            </a:lvl1pPr>
          </a:lstStyle>
          <a:p>
            <a:r>
              <a:rPr lang="en-US" dirty="0" smtClean="0"/>
              <a:t>http://www.emertxe.com</a:t>
            </a:r>
            <a:endParaRPr lang="en-US" dirty="0"/>
          </a:p>
        </p:txBody>
      </p:sp>
      <p:pic>
        <p:nvPicPr>
          <p:cNvPr id="7" name="Picture 6"/>
          <p:cNvPicPr>
            <a:picLocks noChangeAspect="1"/>
          </p:cNvPicPr>
          <p:nvPr userDrawn="1"/>
        </p:nvPicPr>
        <p:blipFill>
          <a:blip r:embed="rId2"/>
          <a:stretch>
            <a:fillRect/>
          </a:stretch>
        </p:blipFill>
        <p:spPr>
          <a:xfrm>
            <a:off x="0" y="109622"/>
            <a:ext cx="482600" cy="850900"/>
          </a:xfrm>
          <a:prstGeom prst="rect">
            <a:avLst/>
          </a:prstGeom>
        </p:spPr>
      </p:pic>
      <p:pic>
        <p:nvPicPr>
          <p:cNvPr id="8" name="Picture 7"/>
          <p:cNvPicPr>
            <a:picLocks noChangeAspect="1"/>
          </p:cNvPicPr>
          <p:nvPr userDrawn="1"/>
        </p:nvPicPr>
        <p:blipFill>
          <a:blip r:embed="rId3"/>
          <a:stretch>
            <a:fillRect/>
          </a:stretch>
        </p:blipFill>
        <p:spPr>
          <a:xfrm>
            <a:off x="0" y="6117606"/>
            <a:ext cx="342900" cy="609600"/>
          </a:xfrm>
          <a:prstGeom prst="rect">
            <a:avLst/>
          </a:prstGeom>
        </p:spPr>
      </p:pic>
      <p:pic>
        <p:nvPicPr>
          <p:cNvPr id="9" name="Picture 8"/>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7589702" y="6074557"/>
            <a:ext cx="1338710" cy="621806"/>
          </a:xfrm>
          <a:prstGeom prst="rect">
            <a:avLst/>
          </a:prstGeom>
        </p:spPr>
      </p:pic>
      <p:pic>
        <p:nvPicPr>
          <p:cNvPr id="10" name="Picture 9"/>
          <p:cNvPicPr>
            <a:picLocks noChangeAspect="1"/>
          </p:cNvPicPr>
          <p:nvPr userDrawn="1"/>
        </p:nvPicPr>
        <p:blipFill>
          <a:blip r:embed="rId5">
            <a:extLst>
              <a:ext uri="{28A0092B-C50C-407E-A947-70E740481C1C}">
                <a14:useLocalDpi xmlns="" xmlns:a14="http://schemas.microsoft.com/office/drawing/2010/main" val="0"/>
              </a:ext>
            </a:extLst>
          </a:blip>
          <a:stretch>
            <a:fillRect/>
          </a:stretch>
        </p:blipFill>
        <p:spPr>
          <a:xfrm>
            <a:off x="4867574" y="122552"/>
            <a:ext cx="4187960" cy="850394"/>
          </a:xfrm>
          <a:prstGeom prst="rect">
            <a:avLst/>
          </a:prstGeom>
        </p:spPr>
      </p:pic>
    </p:spTree>
    <p:extLst>
      <p:ext uri="{BB962C8B-B14F-4D97-AF65-F5344CB8AC3E}">
        <p14:creationId xmlns="" xmlns:p14="http://schemas.microsoft.com/office/powerpoint/2010/main" val="8658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13318"/>
            <a:ext cx="9144000" cy="6844682"/>
          </a:xfrm>
          <a:prstGeom prst="rect">
            <a:avLst/>
          </a:prstGeom>
        </p:spPr>
      </p:pic>
      <p:sp>
        <p:nvSpPr>
          <p:cNvPr id="6" name="TextBox 5"/>
          <p:cNvSpPr txBox="1"/>
          <p:nvPr userDrawn="1"/>
        </p:nvSpPr>
        <p:spPr>
          <a:xfrm>
            <a:off x="831616" y="4701765"/>
            <a:ext cx="2433479" cy="646331"/>
          </a:xfrm>
          <a:prstGeom prst="rect">
            <a:avLst/>
          </a:prstGeom>
          <a:noFill/>
        </p:spPr>
        <p:txBody>
          <a:bodyPr wrap="none" rtlCol="0">
            <a:spAutoFit/>
          </a:bodyPr>
          <a:lstStyle/>
          <a:p>
            <a:r>
              <a:rPr lang="en-US" sz="3600" dirty="0" smtClean="0">
                <a:solidFill>
                  <a:schemeClr val="bg1"/>
                </a:solidFill>
              </a:rPr>
              <a:t>THANK YOU</a:t>
            </a:r>
            <a:endParaRPr lang="en-US" sz="3600" dirty="0">
              <a:solidFill>
                <a:schemeClr val="bg1"/>
              </a:solidFill>
            </a:endParaRPr>
          </a:p>
        </p:txBody>
      </p:sp>
    </p:spTree>
    <p:extLst>
      <p:ext uri="{BB962C8B-B14F-4D97-AF65-F5344CB8AC3E}">
        <p14:creationId xmlns="" xmlns:p14="http://schemas.microsoft.com/office/powerpoint/2010/main" val="1253594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67FFC-3548-454A-9AE7-E2F6B07C389A}" type="datetimeFigureOut">
              <a:rPr lang="en-US" smtClean="0"/>
              <a:pPr/>
              <a:t>5/23/2014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857E8-9F25-874E-BE43-5F23928A5278}" type="slidenum">
              <a:rPr lang="en-US" smtClean="0"/>
              <a:pPr/>
              <a:t>‹#›</a:t>
            </a:fld>
            <a:endParaRPr lang="en-US"/>
          </a:p>
        </p:txBody>
      </p:sp>
    </p:spTree>
    <p:extLst>
      <p:ext uri="{BB962C8B-B14F-4D97-AF65-F5344CB8AC3E}">
        <p14:creationId xmlns="" xmlns:p14="http://schemas.microsoft.com/office/powerpoint/2010/main" val="15800892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rebuchet MS" pitchFamily="34" charset="0"/>
              </a:rPr>
              <a:t>HTML</a:t>
            </a:r>
            <a:endParaRPr lang="en-IN" dirty="0">
              <a:latin typeface="Trebuchet MS" pitchFamily="34" charset="0"/>
            </a:endParaRPr>
          </a:p>
        </p:txBody>
      </p:sp>
      <p:sp>
        <p:nvSpPr>
          <p:cNvPr id="3" name="Subtitle 2"/>
          <p:cNvSpPr>
            <a:spLocks noGrp="1"/>
          </p:cNvSpPr>
          <p:nvPr>
            <p:ph type="subTitle" idx="1"/>
          </p:nvPr>
        </p:nvSpPr>
        <p:spPr/>
        <p:txBody>
          <a:bodyPr/>
          <a:lstStyle/>
          <a:p>
            <a:r>
              <a:rPr lang="en-US" dirty="0" smtClean="0">
                <a:solidFill>
                  <a:schemeClr val="bg1"/>
                </a:solidFill>
              </a:rPr>
              <a:t>Team Emertxe</a:t>
            </a:r>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rebuchet MS" pitchFamily="34" charset="0"/>
              </a:rPr>
              <a:t>Text Input</a:t>
            </a:r>
            <a:endParaRPr lang="en-IN" dirty="0">
              <a:latin typeface="Trebuchet MS" pitchFamily="34" charset="0"/>
            </a:endParaRPr>
          </a:p>
        </p:txBody>
      </p:sp>
      <p:sp>
        <p:nvSpPr>
          <p:cNvPr id="3" name="Content Placeholder 2"/>
          <p:cNvSpPr>
            <a:spLocks noGrp="1"/>
          </p:cNvSpPr>
          <p:nvPr>
            <p:ph idx="1"/>
          </p:nvPr>
        </p:nvSpPr>
        <p:spPr/>
        <p:txBody>
          <a:bodyPr/>
          <a:lstStyle/>
          <a:p>
            <a:pPr>
              <a:buFont typeface="Wingdings" pitchFamily="2" charset="2"/>
              <a:buChar char="ü"/>
            </a:pPr>
            <a:r>
              <a:rPr lang="en-US" dirty="0" smtClean="0">
                <a:latin typeface="Trebuchet MS" pitchFamily="34" charset="0"/>
              </a:rPr>
              <a:t>A text field: </a:t>
            </a:r>
          </a:p>
          <a:p>
            <a:pPr>
              <a:buFont typeface="Wingdings" pitchFamily="2" charset="2"/>
              <a:buChar char="ü"/>
            </a:pPr>
            <a:r>
              <a:rPr lang="en-US" dirty="0" smtClean="0">
                <a:latin typeface="Trebuchet MS" pitchFamily="34" charset="0"/>
              </a:rPr>
              <a:t>    &lt;input type="text" name="</a:t>
            </a:r>
            <a:r>
              <a:rPr lang="en-US" dirty="0" err="1" smtClean="0">
                <a:latin typeface="Trebuchet MS" pitchFamily="34" charset="0"/>
              </a:rPr>
              <a:t>textfield</a:t>
            </a:r>
            <a:r>
              <a:rPr lang="en-US" dirty="0" smtClean="0">
                <a:latin typeface="Trebuchet MS" pitchFamily="34" charset="0"/>
              </a:rPr>
              <a:t>" value="with an initial value"&gt;</a:t>
            </a:r>
          </a:p>
          <a:p>
            <a:endParaRPr lang="en-US" dirty="0" smtClean="0"/>
          </a:p>
          <a:p>
            <a:pPr>
              <a:buFont typeface="Wingdings" pitchFamily="2" charset="2"/>
              <a:buChar char="ü"/>
            </a:pPr>
            <a:r>
              <a:rPr lang="en-US" dirty="0" smtClean="0">
                <a:latin typeface="Trebuchet MS" pitchFamily="34" charset="0"/>
              </a:rPr>
              <a:t>A password field: </a:t>
            </a:r>
          </a:p>
          <a:p>
            <a:pPr>
              <a:buFont typeface="Wingdings" pitchFamily="2" charset="2"/>
              <a:buChar char="ü"/>
            </a:pPr>
            <a:r>
              <a:rPr lang="en-US" dirty="0" smtClean="0">
                <a:latin typeface="Trebuchet MS" pitchFamily="34" charset="0"/>
              </a:rPr>
              <a:t>    &lt;input type="password" name="textfield3" value="secret"&gt;</a:t>
            </a:r>
          </a:p>
          <a:p>
            <a:endParaRPr lang="en-IN" dirty="0"/>
          </a:p>
        </p:txBody>
      </p:sp>
      <p:pic>
        <p:nvPicPr>
          <p:cNvPr id="4" name="Picture 5"/>
          <p:cNvPicPr>
            <a:picLocks noChangeAspect="1" noChangeArrowheads="1"/>
          </p:cNvPicPr>
          <p:nvPr/>
        </p:nvPicPr>
        <p:blipFill>
          <a:blip r:embed="rId2" cstate="print"/>
          <a:srcRect/>
          <a:stretch>
            <a:fillRect/>
          </a:stretch>
        </p:blipFill>
        <p:spPr bwMode="auto">
          <a:xfrm>
            <a:off x="1259632" y="3212976"/>
            <a:ext cx="4724400" cy="714375"/>
          </a:xfrm>
          <a:prstGeom prst="rect">
            <a:avLst/>
          </a:prstGeom>
          <a:noFill/>
          <a:ln w="9525">
            <a:noFill/>
            <a:miter lim="800000"/>
            <a:headEnd/>
            <a:tailEnd/>
          </a:ln>
          <a:effectLst/>
        </p:spPr>
      </p:pic>
      <p:pic>
        <p:nvPicPr>
          <p:cNvPr id="5" name="Picture 10"/>
          <p:cNvPicPr>
            <a:picLocks noChangeAspect="1" noChangeArrowheads="1"/>
          </p:cNvPicPr>
          <p:nvPr/>
        </p:nvPicPr>
        <p:blipFill>
          <a:blip r:embed="rId3" cstate="print"/>
          <a:srcRect/>
          <a:stretch>
            <a:fillRect/>
          </a:stretch>
        </p:blipFill>
        <p:spPr bwMode="auto">
          <a:xfrm>
            <a:off x="755576" y="5661248"/>
            <a:ext cx="5943600" cy="7508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rebuchet MS" pitchFamily="34" charset="0"/>
              </a:rPr>
              <a:t>Buttons</a:t>
            </a:r>
            <a:endParaRPr lang="en-IN" dirty="0">
              <a:latin typeface="Trebuchet MS" pitchFamily="34" charset="0"/>
            </a:endParaRPr>
          </a:p>
        </p:txBody>
      </p:sp>
      <p:sp>
        <p:nvSpPr>
          <p:cNvPr id="3" name="Content Placeholder 2"/>
          <p:cNvSpPr>
            <a:spLocks noGrp="1"/>
          </p:cNvSpPr>
          <p:nvPr>
            <p:ph idx="1"/>
          </p:nvPr>
        </p:nvSpPr>
        <p:spPr/>
        <p:txBody>
          <a:bodyPr/>
          <a:lstStyle/>
          <a:p>
            <a:pPr>
              <a:lnSpc>
                <a:spcPct val="90000"/>
              </a:lnSpc>
              <a:buFont typeface="Wingdings" pitchFamily="2" charset="2"/>
              <a:buChar char="ü"/>
            </a:pPr>
            <a:r>
              <a:rPr lang="en-US" sz="2000" dirty="0" smtClean="0">
                <a:latin typeface="Trebuchet MS" pitchFamily="34" charset="0"/>
              </a:rPr>
              <a:t>A submit button:</a:t>
            </a:r>
            <a:br>
              <a:rPr lang="en-US" sz="2000" dirty="0" smtClean="0">
                <a:latin typeface="Trebuchet MS" pitchFamily="34" charset="0"/>
              </a:rPr>
            </a:br>
            <a:r>
              <a:rPr lang="en-US" sz="2000" dirty="0" smtClean="0">
                <a:latin typeface="Trebuchet MS" pitchFamily="34" charset="0"/>
              </a:rPr>
              <a:t>        &lt;input type="submit" name="Submit" value="Submit"&gt;</a:t>
            </a:r>
          </a:p>
          <a:p>
            <a:pPr>
              <a:lnSpc>
                <a:spcPct val="90000"/>
              </a:lnSpc>
              <a:buFont typeface="Wingdings" pitchFamily="2" charset="2"/>
              <a:buChar char="ü"/>
            </a:pPr>
            <a:r>
              <a:rPr lang="en-US" sz="2000" dirty="0" smtClean="0">
                <a:latin typeface="Trebuchet MS" pitchFamily="34" charset="0"/>
              </a:rPr>
              <a:t>A reset button:</a:t>
            </a:r>
            <a:br>
              <a:rPr lang="en-US" sz="2000" dirty="0" smtClean="0">
                <a:latin typeface="Trebuchet MS" pitchFamily="34" charset="0"/>
              </a:rPr>
            </a:br>
            <a:r>
              <a:rPr lang="en-US" sz="2000" dirty="0" smtClean="0">
                <a:latin typeface="Trebuchet MS" pitchFamily="34" charset="0"/>
              </a:rPr>
              <a:t>        &lt;input type="reset" name="Submit2" value="Reset"&gt;</a:t>
            </a:r>
          </a:p>
          <a:p>
            <a:pPr>
              <a:lnSpc>
                <a:spcPct val="90000"/>
              </a:lnSpc>
              <a:buFont typeface="Wingdings" pitchFamily="2" charset="2"/>
              <a:buChar char="ü"/>
            </a:pPr>
            <a:r>
              <a:rPr lang="en-US" sz="2000" dirty="0" smtClean="0">
                <a:latin typeface="Trebuchet MS" pitchFamily="34" charset="0"/>
              </a:rPr>
              <a:t>A plain button:</a:t>
            </a:r>
            <a:br>
              <a:rPr lang="en-US" sz="2000" dirty="0" smtClean="0">
                <a:latin typeface="Trebuchet MS" pitchFamily="34" charset="0"/>
              </a:rPr>
            </a:br>
            <a:r>
              <a:rPr lang="en-US" sz="2000" dirty="0" smtClean="0">
                <a:latin typeface="Trebuchet MS" pitchFamily="34" charset="0"/>
              </a:rPr>
              <a:t>        &lt;input type="button" name="Submit3" value="Push Me"&gt;</a:t>
            </a:r>
          </a:p>
          <a:p>
            <a:pPr>
              <a:lnSpc>
                <a:spcPct val="90000"/>
              </a:lnSpc>
            </a:pPr>
            <a:endParaRPr lang="en-IN" dirty="0"/>
          </a:p>
        </p:txBody>
      </p:sp>
      <p:pic>
        <p:nvPicPr>
          <p:cNvPr id="4" name="Picture 7"/>
          <p:cNvPicPr>
            <a:picLocks noChangeAspect="1" noChangeArrowheads="1"/>
          </p:cNvPicPr>
          <p:nvPr/>
        </p:nvPicPr>
        <p:blipFill>
          <a:blip r:embed="rId2" cstate="print"/>
          <a:srcRect/>
          <a:stretch>
            <a:fillRect/>
          </a:stretch>
        </p:blipFill>
        <p:spPr bwMode="auto">
          <a:xfrm>
            <a:off x="971600" y="4293096"/>
            <a:ext cx="2819400" cy="1779588"/>
          </a:xfrm>
          <a:prstGeom prst="rect">
            <a:avLst/>
          </a:prstGeom>
          <a:noFill/>
          <a:ln w="9525">
            <a:noFill/>
            <a:miter lim="800000"/>
            <a:headEnd/>
            <a:tailEnd/>
          </a:ln>
          <a:effectLst/>
        </p:spPr>
      </p:pic>
      <p:sp>
        <p:nvSpPr>
          <p:cNvPr id="5" name="Rectangle 4"/>
          <p:cNvSpPr/>
          <p:nvPr/>
        </p:nvSpPr>
        <p:spPr>
          <a:xfrm>
            <a:off x="4139952" y="4437112"/>
            <a:ext cx="4572000" cy="1015663"/>
          </a:xfrm>
          <a:prstGeom prst="rect">
            <a:avLst/>
          </a:prstGeom>
        </p:spPr>
        <p:txBody>
          <a:bodyPr wrap="square">
            <a:spAutoFit/>
          </a:bodyPr>
          <a:lstStyle/>
          <a:p>
            <a:r>
              <a:rPr lang="en-US" b="1" dirty="0" smtClean="0">
                <a:latin typeface="Trebuchet MS" pitchFamily="34" charset="0"/>
              </a:rPr>
              <a:t>submit: </a:t>
            </a:r>
            <a:r>
              <a:rPr lang="en-US" dirty="0" smtClean="0">
                <a:latin typeface="Trebuchet MS" pitchFamily="34" charset="0"/>
              </a:rPr>
              <a:t>send data</a:t>
            </a:r>
            <a:br>
              <a:rPr lang="en-US" dirty="0" smtClean="0">
                <a:latin typeface="Trebuchet MS" pitchFamily="34" charset="0"/>
              </a:rPr>
            </a:br>
            <a:endParaRPr lang="en-US" sz="600" dirty="0" smtClean="0">
              <a:latin typeface="Trebuchet MS" pitchFamily="34" charset="0"/>
            </a:endParaRPr>
          </a:p>
          <a:p>
            <a:r>
              <a:rPr lang="en-US" b="1" dirty="0" smtClean="0">
                <a:latin typeface="Trebuchet MS" pitchFamily="34" charset="0"/>
              </a:rPr>
              <a:t>reset: </a:t>
            </a:r>
            <a:r>
              <a:rPr lang="en-US" dirty="0" smtClean="0">
                <a:latin typeface="Trebuchet MS" pitchFamily="34" charset="0"/>
              </a:rPr>
              <a:t>restore all form elements to their initial state</a:t>
            </a:r>
            <a:endParaRPr lang="en-US" dirty="0">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rebuchet MS" pitchFamily="34" charset="0"/>
              </a:rPr>
              <a:t>Checkbox</a:t>
            </a:r>
            <a:endParaRPr lang="en-IN" dirty="0">
              <a:latin typeface="Trebuchet MS" pitchFamily="34" charset="0"/>
            </a:endParaRPr>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ü"/>
            </a:pPr>
            <a:r>
              <a:rPr lang="en-US" dirty="0" smtClean="0">
                <a:latin typeface="Trebuchet MS" pitchFamily="34" charset="0"/>
              </a:rPr>
              <a:t>A checkbox: </a:t>
            </a:r>
            <a:br>
              <a:rPr lang="en-US" dirty="0" smtClean="0">
                <a:latin typeface="Trebuchet MS" pitchFamily="34" charset="0"/>
              </a:rPr>
            </a:br>
            <a:r>
              <a:rPr lang="en-US" dirty="0" smtClean="0">
                <a:latin typeface="Trebuchet MS" pitchFamily="34" charset="0"/>
              </a:rPr>
              <a:t>    &lt;input type="checkbox" name="checkbox”</a:t>
            </a:r>
            <a:br>
              <a:rPr lang="en-US" dirty="0" smtClean="0">
                <a:latin typeface="Trebuchet MS" pitchFamily="34" charset="0"/>
              </a:rPr>
            </a:br>
            <a:r>
              <a:rPr lang="en-US" dirty="0" smtClean="0">
                <a:latin typeface="Trebuchet MS" pitchFamily="34" charset="0"/>
              </a:rPr>
              <a:t>               value="checkbox" checked&gt;</a:t>
            </a:r>
          </a:p>
          <a:p>
            <a:endParaRPr lang="en-US" dirty="0" smtClean="0"/>
          </a:p>
          <a:p>
            <a:endParaRPr lang="en-US" dirty="0" smtClean="0">
              <a:solidFill>
                <a:schemeClr val="accent2"/>
              </a:solidFill>
              <a:latin typeface="Trebuchet MS" pitchFamily="34" charset="0"/>
            </a:endParaRPr>
          </a:p>
          <a:p>
            <a:endParaRPr lang="en-US" dirty="0">
              <a:solidFill>
                <a:schemeClr val="accent2"/>
              </a:solidFill>
              <a:latin typeface="Trebuchet MS" pitchFamily="34" charset="0"/>
            </a:endParaRPr>
          </a:p>
          <a:p>
            <a:endParaRPr lang="en-US" dirty="0" smtClean="0">
              <a:solidFill>
                <a:schemeClr val="accent2"/>
              </a:solidFill>
              <a:latin typeface="Trebuchet MS" pitchFamily="34" charset="0"/>
            </a:endParaRPr>
          </a:p>
          <a:p>
            <a:endParaRPr lang="en-US" dirty="0">
              <a:solidFill>
                <a:schemeClr val="accent2"/>
              </a:solidFill>
              <a:latin typeface="Trebuchet MS" pitchFamily="34" charset="0"/>
            </a:endParaRPr>
          </a:p>
          <a:p>
            <a:pPr>
              <a:buFont typeface="Wingdings" pitchFamily="2" charset="2"/>
              <a:buChar char="ü"/>
            </a:pPr>
            <a:r>
              <a:rPr lang="en-US" dirty="0" smtClean="0">
                <a:latin typeface="Trebuchet MS" pitchFamily="34" charset="0"/>
              </a:rPr>
              <a:t>type: "checkbox"</a:t>
            </a:r>
          </a:p>
          <a:p>
            <a:pPr>
              <a:buFont typeface="Wingdings" pitchFamily="2" charset="2"/>
              <a:buChar char="ü"/>
            </a:pPr>
            <a:r>
              <a:rPr lang="en-US" dirty="0" smtClean="0">
                <a:latin typeface="Trebuchet MS" pitchFamily="34" charset="0"/>
              </a:rPr>
              <a:t>name: used to reference this form element from JavaScript</a:t>
            </a:r>
          </a:p>
          <a:p>
            <a:pPr>
              <a:buFont typeface="Wingdings" pitchFamily="2" charset="2"/>
              <a:buChar char="ü"/>
            </a:pPr>
            <a:endParaRPr lang="en-US" dirty="0" smtClean="0">
              <a:latin typeface="Trebuchet MS" pitchFamily="34" charset="0"/>
            </a:endParaRPr>
          </a:p>
          <a:p>
            <a:pPr>
              <a:buFont typeface="Wingdings" pitchFamily="2" charset="2"/>
              <a:buChar char="ü"/>
            </a:pPr>
            <a:r>
              <a:rPr lang="en-US" dirty="0" smtClean="0">
                <a:latin typeface="Trebuchet MS" pitchFamily="34" charset="0"/>
              </a:rPr>
              <a:t>value: value to be returned when element is checked</a:t>
            </a:r>
          </a:p>
          <a:p>
            <a:pPr>
              <a:buFont typeface="Wingdings" pitchFamily="2" charset="2"/>
              <a:buChar char="ü"/>
            </a:pPr>
            <a:r>
              <a:rPr lang="en-US" dirty="0" smtClean="0">
                <a:latin typeface="Trebuchet MS" pitchFamily="34" charset="0"/>
              </a:rPr>
              <a:t>Note that there is </a:t>
            </a:r>
            <a:r>
              <a:rPr lang="en-US" i="1" dirty="0" smtClean="0">
                <a:latin typeface="Trebuchet MS" pitchFamily="34" charset="0"/>
              </a:rPr>
              <a:t>no text</a:t>
            </a:r>
            <a:r>
              <a:rPr lang="en-US" dirty="0" smtClean="0">
                <a:latin typeface="Trebuchet MS" pitchFamily="34" charset="0"/>
              </a:rPr>
              <a:t> associated with the checkbox—you have to supply text in the surrounding HTML</a:t>
            </a:r>
          </a:p>
          <a:p>
            <a:endParaRPr lang="en-IN" dirty="0"/>
          </a:p>
        </p:txBody>
      </p:sp>
      <p:pic>
        <p:nvPicPr>
          <p:cNvPr id="4" name="Picture 6"/>
          <p:cNvPicPr>
            <a:picLocks noChangeAspect="1" noChangeArrowheads="1"/>
          </p:cNvPicPr>
          <p:nvPr/>
        </p:nvPicPr>
        <p:blipFill>
          <a:blip r:embed="rId2" cstate="print"/>
          <a:srcRect/>
          <a:stretch>
            <a:fillRect/>
          </a:stretch>
        </p:blipFill>
        <p:spPr bwMode="auto">
          <a:xfrm>
            <a:off x="827584" y="2924944"/>
            <a:ext cx="2286000" cy="49371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rebuchet MS" pitchFamily="34" charset="0"/>
              </a:rPr>
              <a:t>Radio Buttons</a:t>
            </a:r>
            <a:endParaRPr lang="en-IN" dirty="0">
              <a:latin typeface="Trebuchet MS" pitchFamily="34" charset="0"/>
            </a:endParaRPr>
          </a:p>
        </p:txBody>
      </p:sp>
      <p:sp>
        <p:nvSpPr>
          <p:cNvPr id="3" name="Content Placeholder 2"/>
          <p:cNvSpPr>
            <a:spLocks noGrp="1"/>
          </p:cNvSpPr>
          <p:nvPr>
            <p:ph idx="1"/>
          </p:nvPr>
        </p:nvSpPr>
        <p:spPr/>
        <p:txBody>
          <a:bodyPr/>
          <a:lstStyle/>
          <a:p>
            <a:r>
              <a:rPr lang="en-US" sz="2000" dirty="0" smtClean="0">
                <a:latin typeface="Trebuchet MS" pitchFamily="34" charset="0"/>
              </a:rPr>
              <a:t>Radio buttons:&lt;</a:t>
            </a:r>
            <a:r>
              <a:rPr lang="en-US" sz="2000" dirty="0" err="1" smtClean="0">
                <a:latin typeface="Trebuchet MS" pitchFamily="34" charset="0"/>
              </a:rPr>
              <a:t>br</a:t>
            </a:r>
            <a:r>
              <a:rPr lang="en-US" sz="2000" dirty="0" smtClean="0">
                <a:latin typeface="Trebuchet MS" pitchFamily="34" charset="0"/>
              </a:rPr>
              <a:t>&gt;</a:t>
            </a:r>
            <a:br>
              <a:rPr lang="en-US" sz="2000" dirty="0" smtClean="0">
                <a:latin typeface="Trebuchet MS" pitchFamily="34" charset="0"/>
              </a:rPr>
            </a:br>
            <a:r>
              <a:rPr lang="en-US" sz="2000" dirty="0" smtClean="0">
                <a:latin typeface="Trebuchet MS" pitchFamily="34" charset="0"/>
              </a:rPr>
              <a:t>&lt;input type="radio" name="</a:t>
            </a:r>
            <a:r>
              <a:rPr lang="en-US" sz="2000" dirty="0" err="1" smtClean="0">
                <a:latin typeface="Trebuchet MS" pitchFamily="34" charset="0"/>
              </a:rPr>
              <a:t>radiobutton</a:t>
            </a:r>
            <a:r>
              <a:rPr lang="en-US" sz="2000" dirty="0" smtClean="0">
                <a:latin typeface="Trebuchet MS" pitchFamily="34" charset="0"/>
              </a:rPr>
              <a:t>" value="myValue1"&gt;</a:t>
            </a:r>
            <a:br>
              <a:rPr lang="en-US" sz="2000" dirty="0" smtClean="0">
                <a:latin typeface="Trebuchet MS" pitchFamily="34" charset="0"/>
              </a:rPr>
            </a:br>
            <a:r>
              <a:rPr lang="en-US" sz="2000" dirty="0" smtClean="0">
                <a:latin typeface="Trebuchet MS" pitchFamily="34" charset="0"/>
              </a:rPr>
              <a:t>male&lt;</a:t>
            </a:r>
            <a:r>
              <a:rPr lang="en-US" sz="2000" dirty="0" err="1" smtClean="0">
                <a:latin typeface="Trebuchet MS" pitchFamily="34" charset="0"/>
              </a:rPr>
              <a:t>br</a:t>
            </a:r>
            <a:r>
              <a:rPr lang="en-US" sz="2000" dirty="0" smtClean="0">
                <a:latin typeface="Trebuchet MS" pitchFamily="34" charset="0"/>
              </a:rPr>
              <a:t>&gt;</a:t>
            </a:r>
            <a:br>
              <a:rPr lang="en-US" sz="2000" dirty="0" smtClean="0">
                <a:latin typeface="Trebuchet MS" pitchFamily="34" charset="0"/>
              </a:rPr>
            </a:br>
            <a:r>
              <a:rPr lang="en-US" sz="2000" dirty="0" smtClean="0">
                <a:latin typeface="Trebuchet MS" pitchFamily="34" charset="0"/>
              </a:rPr>
              <a:t>&lt;input type="radio" name="</a:t>
            </a:r>
            <a:r>
              <a:rPr lang="en-US" sz="2000" dirty="0" err="1" smtClean="0">
                <a:latin typeface="Trebuchet MS" pitchFamily="34" charset="0"/>
              </a:rPr>
              <a:t>radiobutton</a:t>
            </a:r>
            <a:r>
              <a:rPr lang="en-US" sz="2000" dirty="0" smtClean="0">
                <a:latin typeface="Trebuchet MS" pitchFamily="34" charset="0"/>
              </a:rPr>
              <a:t>" value="myValue2" checked&gt;</a:t>
            </a:r>
            <a:br>
              <a:rPr lang="en-US" sz="2000" dirty="0" smtClean="0">
                <a:latin typeface="Trebuchet MS" pitchFamily="34" charset="0"/>
              </a:rPr>
            </a:br>
            <a:r>
              <a:rPr lang="en-US" sz="2000" dirty="0" smtClean="0">
                <a:latin typeface="Trebuchet MS" pitchFamily="34" charset="0"/>
              </a:rPr>
              <a:t>female</a:t>
            </a:r>
          </a:p>
          <a:p>
            <a:endParaRPr lang="en-US" sz="2000" dirty="0" smtClean="0">
              <a:solidFill>
                <a:schemeClr val="accent2"/>
              </a:solidFill>
            </a:endParaRPr>
          </a:p>
          <a:p>
            <a:endParaRPr lang="en-IN" dirty="0"/>
          </a:p>
        </p:txBody>
      </p:sp>
      <p:pic>
        <p:nvPicPr>
          <p:cNvPr id="4" name="Picture 5"/>
          <p:cNvPicPr>
            <a:picLocks noChangeAspect="1" noChangeArrowheads="1"/>
          </p:cNvPicPr>
          <p:nvPr/>
        </p:nvPicPr>
        <p:blipFill>
          <a:blip r:embed="rId2" cstate="print"/>
          <a:srcRect/>
          <a:stretch>
            <a:fillRect/>
          </a:stretch>
        </p:blipFill>
        <p:spPr bwMode="auto">
          <a:xfrm>
            <a:off x="827584" y="3789040"/>
            <a:ext cx="2209800" cy="12065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rebuchet MS" pitchFamily="34" charset="0"/>
              </a:rPr>
              <a:t>Drop-down list </a:t>
            </a:r>
            <a:endParaRPr lang="en-IN" dirty="0">
              <a:latin typeface="Trebuchet MS" pitchFamily="34" charset="0"/>
            </a:endParaRPr>
          </a:p>
        </p:txBody>
      </p:sp>
      <p:sp>
        <p:nvSpPr>
          <p:cNvPr id="3" name="Content Placeholder 2"/>
          <p:cNvSpPr>
            <a:spLocks noGrp="1"/>
          </p:cNvSpPr>
          <p:nvPr>
            <p:ph idx="1"/>
          </p:nvPr>
        </p:nvSpPr>
        <p:spPr/>
        <p:txBody>
          <a:bodyPr/>
          <a:lstStyle/>
          <a:p>
            <a:pPr>
              <a:buFont typeface="Wingdings" pitchFamily="2" charset="2"/>
              <a:buChar char="ü"/>
            </a:pPr>
            <a:r>
              <a:rPr lang="en-US" dirty="0" smtClean="0">
                <a:latin typeface="Trebuchet MS" pitchFamily="34" charset="0"/>
              </a:rPr>
              <a:t>A menu or list:</a:t>
            </a:r>
            <a:br>
              <a:rPr lang="en-US" dirty="0" smtClean="0">
                <a:latin typeface="Trebuchet MS" pitchFamily="34" charset="0"/>
              </a:rPr>
            </a:br>
            <a:r>
              <a:rPr lang="en-US" dirty="0" smtClean="0">
                <a:latin typeface="Trebuchet MS" pitchFamily="34" charset="0"/>
              </a:rPr>
              <a:t>&lt;select name="select"&gt;</a:t>
            </a:r>
            <a:br>
              <a:rPr lang="en-US" dirty="0" smtClean="0">
                <a:latin typeface="Trebuchet MS" pitchFamily="34" charset="0"/>
              </a:rPr>
            </a:br>
            <a:r>
              <a:rPr lang="en-US" dirty="0" smtClean="0">
                <a:latin typeface="Trebuchet MS" pitchFamily="34" charset="0"/>
              </a:rPr>
              <a:t>    &lt;option value="red"&gt;red&lt;/option&gt;</a:t>
            </a:r>
            <a:br>
              <a:rPr lang="en-US" dirty="0" smtClean="0">
                <a:latin typeface="Trebuchet MS" pitchFamily="34" charset="0"/>
              </a:rPr>
            </a:br>
            <a:r>
              <a:rPr lang="en-US" dirty="0" smtClean="0">
                <a:latin typeface="Trebuchet MS" pitchFamily="34" charset="0"/>
              </a:rPr>
              <a:t>    &lt;option value="green"&gt;green&lt;/option&gt;</a:t>
            </a:r>
            <a:br>
              <a:rPr lang="en-US" dirty="0" smtClean="0">
                <a:latin typeface="Trebuchet MS" pitchFamily="34" charset="0"/>
              </a:rPr>
            </a:br>
            <a:r>
              <a:rPr lang="en-US" dirty="0" smtClean="0">
                <a:latin typeface="Trebuchet MS" pitchFamily="34" charset="0"/>
              </a:rPr>
              <a:t>    &lt;option value="BLUE"&gt;blue&lt;/option&gt;</a:t>
            </a:r>
            <a:br>
              <a:rPr lang="en-US" dirty="0" smtClean="0">
                <a:latin typeface="Trebuchet MS" pitchFamily="34" charset="0"/>
              </a:rPr>
            </a:br>
            <a:r>
              <a:rPr lang="en-US" dirty="0" smtClean="0">
                <a:latin typeface="Trebuchet MS" pitchFamily="34" charset="0"/>
              </a:rPr>
              <a:t>&lt;/select&gt;</a:t>
            </a:r>
            <a:endParaRPr lang="en-US" sz="3600" dirty="0" smtClean="0">
              <a:latin typeface="Trebuchet MS" pitchFamily="34" charset="0"/>
            </a:endParaRPr>
          </a:p>
          <a:p>
            <a:endParaRPr lang="en-IN" dirty="0"/>
          </a:p>
        </p:txBody>
      </p:sp>
      <p:pic>
        <p:nvPicPr>
          <p:cNvPr id="4" name="Picture 5"/>
          <p:cNvPicPr>
            <a:picLocks noChangeAspect="1" noChangeArrowheads="1"/>
          </p:cNvPicPr>
          <p:nvPr/>
        </p:nvPicPr>
        <p:blipFill>
          <a:blip r:embed="rId2" cstate="print"/>
          <a:srcRect/>
          <a:stretch>
            <a:fillRect/>
          </a:stretch>
        </p:blipFill>
        <p:spPr bwMode="auto">
          <a:xfrm>
            <a:off x="1115616" y="4797152"/>
            <a:ext cx="3875088" cy="74136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rebuchet MS" pitchFamily="34" charset="0"/>
              </a:rPr>
              <a:t>Hidden Fields</a:t>
            </a:r>
            <a:endParaRPr lang="en-IN" dirty="0">
              <a:latin typeface="Trebuchet MS" pitchFamily="34" charset="0"/>
            </a:endParaRPr>
          </a:p>
        </p:txBody>
      </p:sp>
      <p:sp>
        <p:nvSpPr>
          <p:cNvPr id="3" name="Content Placeholder 2"/>
          <p:cNvSpPr>
            <a:spLocks noGrp="1"/>
          </p:cNvSpPr>
          <p:nvPr>
            <p:ph idx="1"/>
          </p:nvPr>
        </p:nvSpPr>
        <p:spPr/>
        <p:txBody>
          <a:bodyPr/>
          <a:lstStyle/>
          <a:p>
            <a:pPr>
              <a:buFont typeface="Wingdings" pitchFamily="2" charset="2"/>
              <a:buChar char="ü"/>
            </a:pPr>
            <a:r>
              <a:rPr lang="en-US" dirty="0" smtClean="0">
                <a:latin typeface="Trebuchet MS" pitchFamily="34" charset="0"/>
              </a:rPr>
              <a:t>&lt;input type="hidden" name="</a:t>
            </a:r>
            <a:r>
              <a:rPr lang="en-US" dirty="0" err="1" smtClean="0">
                <a:latin typeface="Trebuchet MS" pitchFamily="34" charset="0"/>
              </a:rPr>
              <a:t>hiddenField</a:t>
            </a:r>
            <a:r>
              <a:rPr lang="en-US" dirty="0" smtClean="0">
                <a:latin typeface="Trebuchet MS" pitchFamily="34" charset="0"/>
              </a:rPr>
              <a:t>" value="</a:t>
            </a:r>
            <a:r>
              <a:rPr lang="en-US" dirty="0" err="1" smtClean="0">
                <a:latin typeface="Trebuchet MS" pitchFamily="34" charset="0"/>
              </a:rPr>
              <a:t>nyah</a:t>
            </a:r>
            <a:r>
              <a:rPr lang="en-US" dirty="0" smtClean="0">
                <a:latin typeface="Trebuchet MS" pitchFamily="34" charset="0"/>
              </a:rPr>
              <a:t>"&gt;</a:t>
            </a:r>
          </a:p>
          <a:p>
            <a:pPr>
              <a:buFont typeface="Wingdings" pitchFamily="2" charset="2"/>
              <a:buChar char="ü"/>
            </a:pPr>
            <a:r>
              <a:rPr lang="en-US" sz="2400" dirty="0" smtClean="0"/>
              <a:t>What good is this?</a:t>
            </a:r>
          </a:p>
          <a:p>
            <a:pPr lvl="1">
              <a:buFont typeface="Wingdings" pitchFamily="2" charset="2"/>
              <a:buChar char="ü"/>
            </a:pPr>
            <a:r>
              <a:rPr lang="en-US" sz="2000" dirty="0" smtClean="0"/>
              <a:t>All</a:t>
            </a:r>
            <a:r>
              <a:rPr lang="en-US" sz="2000" dirty="0" smtClean="0">
                <a:latin typeface="Trebuchet MS" pitchFamily="34" charset="0"/>
              </a:rPr>
              <a:t> input</a:t>
            </a:r>
            <a:r>
              <a:rPr lang="en-US" sz="2000" dirty="0" smtClean="0"/>
              <a:t> fields are sent back to the server, including hidden fields</a:t>
            </a:r>
          </a:p>
          <a:p>
            <a:pPr lvl="1">
              <a:buFont typeface="Wingdings" pitchFamily="2" charset="2"/>
              <a:buChar char="ü"/>
            </a:pPr>
            <a:r>
              <a:rPr lang="en-US" sz="2000" dirty="0" smtClean="0"/>
              <a:t>This is a way to include information that the user doesn’t need to see (or that you don’t want her to see)</a:t>
            </a:r>
          </a:p>
          <a:p>
            <a:pPr lvl="1">
              <a:buFont typeface="Wingdings" pitchFamily="2" charset="2"/>
              <a:buChar char="ü"/>
            </a:pPr>
            <a:r>
              <a:rPr lang="en-US" sz="2000" dirty="0" smtClean="0"/>
              <a:t>The </a:t>
            </a:r>
            <a:r>
              <a:rPr lang="en-US" sz="2000" dirty="0" smtClean="0">
                <a:latin typeface="Trebuchet MS" pitchFamily="34" charset="0"/>
              </a:rPr>
              <a:t>value</a:t>
            </a:r>
            <a:r>
              <a:rPr lang="en-US" sz="2000" dirty="0" smtClean="0"/>
              <a:t> of a hidden field can be set programmatically (by JavaScript) before the form is submitted</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13318"/>
            <a:ext cx="9144000" cy="6844682"/>
          </a:xfrm>
          <a:prstGeom prst="rect">
            <a:avLst/>
          </a:prstGeom>
        </p:spPr>
      </p:pic>
      <p:sp>
        <p:nvSpPr>
          <p:cNvPr id="3" name="TextBox 2"/>
          <p:cNvSpPr txBox="1"/>
          <p:nvPr/>
        </p:nvSpPr>
        <p:spPr>
          <a:xfrm>
            <a:off x="831616" y="4701765"/>
            <a:ext cx="2433479" cy="646331"/>
          </a:xfrm>
          <a:prstGeom prst="rect">
            <a:avLst/>
          </a:prstGeom>
          <a:noFill/>
        </p:spPr>
        <p:txBody>
          <a:bodyPr wrap="none" rtlCol="0">
            <a:spAutoFit/>
          </a:bodyPr>
          <a:lstStyle/>
          <a:p>
            <a:r>
              <a:rPr lang="en-US" sz="3600" dirty="0" smtClean="0">
                <a:solidFill>
                  <a:schemeClr val="bg1"/>
                </a:solidFill>
              </a:rPr>
              <a:t>THANK YOU</a:t>
            </a:r>
            <a:endParaRPr lang="en-US" sz="3600" dirty="0">
              <a:solidFill>
                <a:schemeClr val="bg1"/>
              </a:solidFill>
            </a:endParaRPr>
          </a:p>
        </p:txBody>
      </p:sp>
    </p:spTree>
    <p:extLst>
      <p:ext uri="{BB962C8B-B14F-4D97-AF65-F5344CB8AC3E}">
        <p14:creationId xmlns="" xmlns:p14="http://schemas.microsoft.com/office/powerpoint/2010/main" val="2819785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rebuchet MS" pitchFamily="34" charset="0"/>
              </a:rPr>
              <a:t>Defining HTML</a:t>
            </a:r>
            <a:endParaRPr lang="en-IN" dirty="0">
              <a:latin typeface="Trebuchet MS" pitchFamily="34" charset="0"/>
            </a:endParaRPr>
          </a:p>
        </p:txBody>
      </p:sp>
      <p:sp>
        <p:nvSpPr>
          <p:cNvPr id="3" name="Content Placeholder 2"/>
          <p:cNvSpPr>
            <a:spLocks noGrp="1"/>
          </p:cNvSpPr>
          <p:nvPr>
            <p:ph idx="1"/>
          </p:nvPr>
        </p:nvSpPr>
        <p:spPr/>
        <p:txBody>
          <a:bodyPr/>
          <a:lstStyle/>
          <a:p>
            <a:pPr>
              <a:lnSpc>
                <a:spcPct val="80000"/>
              </a:lnSpc>
              <a:buClr>
                <a:schemeClr val="hlink"/>
              </a:buClr>
              <a:buFont typeface="Wingdings" pitchFamily="2" charset="2"/>
              <a:buChar char="§"/>
            </a:pPr>
            <a:r>
              <a:rPr lang="en-US" dirty="0" smtClean="0">
                <a:latin typeface="Trebuchet MS" pitchFamily="34" charset="0"/>
              </a:rPr>
              <a:t>HTML – </a:t>
            </a:r>
            <a:r>
              <a:rPr lang="en-US" b="1" dirty="0" err="1" smtClean="0">
                <a:latin typeface="Trebuchet MS" pitchFamily="34" charset="0"/>
              </a:rPr>
              <a:t>HyperText</a:t>
            </a:r>
            <a:r>
              <a:rPr lang="en-US" b="1" dirty="0" smtClean="0">
                <a:latin typeface="Trebuchet MS" pitchFamily="34" charset="0"/>
              </a:rPr>
              <a:t> Markup Language</a:t>
            </a:r>
            <a:r>
              <a:rPr lang="en-US" dirty="0" smtClean="0">
                <a:latin typeface="Trebuchet MS" pitchFamily="34" charset="0"/>
              </a:rPr>
              <a:t> – The Language of Web Pages on the World Wide Web. HTML is a text formatting language.</a:t>
            </a:r>
            <a:endParaRPr lang="en-US" dirty="0">
              <a:latin typeface="Trebuchet MS"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rebuchet MS" pitchFamily="34" charset="0"/>
              </a:rPr>
              <a:t>Tags</a:t>
            </a:r>
            <a:endParaRPr lang="en-IN" dirty="0">
              <a:latin typeface="Trebuchet MS" pitchFamily="34" charset="0"/>
            </a:endParaRPr>
          </a:p>
        </p:txBody>
      </p:sp>
      <p:sp>
        <p:nvSpPr>
          <p:cNvPr id="3" name="Content Placeholder 2"/>
          <p:cNvSpPr>
            <a:spLocks noGrp="1"/>
          </p:cNvSpPr>
          <p:nvPr>
            <p:ph idx="1"/>
          </p:nvPr>
        </p:nvSpPr>
        <p:spPr/>
        <p:txBody>
          <a:bodyPr/>
          <a:lstStyle/>
          <a:p>
            <a:pPr>
              <a:buClr>
                <a:schemeClr val="hlink"/>
              </a:buClr>
              <a:buFont typeface="Wingdings" pitchFamily="2" charset="2"/>
              <a:buChar char="ü"/>
            </a:pPr>
            <a:r>
              <a:rPr lang="en-US" sz="3600" dirty="0" smtClean="0">
                <a:latin typeface="Trebuchet MS" pitchFamily="34" charset="0"/>
              </a:rPr>
              <a:t>Codes enclosed in brackets</a:t>
            </a:r>
          </a:p>
          <a:p>
            <a:pPr>
              <a:buClr>
                <a:schemeClr val="hlink"/>
              </a:buClr>
              <a:buFont typeface="Wingdings" pitchFamily="2" charset="2"/>
              <a:buChar char="ü"/>
            </a:pPr>
            <a:r>
              <a:rPr lang="en-US" sz="3600" dirty="0" smtClean="0">
                <a:latin typeface="Trebuchet MS" pitchFamily="34" charset="0"/>
              </a:rPr>
              <a:t>Usually paired</a:t>
            </a:r>
          </a:p>
          <a:p>
            <a:pPr lvl="1">
              <a:buClr>
                <a:schemeClr val="hlink"/>
              </a:buClr>
              <a:buFont typeface="Wingdings" pitchFamily="2" charset="2"/>
              <a:buChar char="ü"/>
            </a:pPr>
            <a:r>
              <a:rPr lang="en-US" sz="3600" dirty="0" smtClean="0">
                <a:latin typeface="Trebuchet MS" pitchFamily="34" charset="0"/>
              </a:rPr>
              <a:t>&lt;TITLE&gt;My Web Page&lt;/TITLE&gt;</a:t>
            </a:r>
          </a:p>
          <a:p>
            <a:pPr>
              <a:buClr>
                <a:schemeClr val="hlink"/>
              </a:buClr>
              <a:buFont typeface="Wingdings" pitchFamily="2" charset="2"/>
              <a:buChar char="ü"/>
            </a:pPr>
            <a:r>
              <a:rPr lang="en-US" sz="4000" b="1" i="1" dirty="0" smtClean="0">
                <a:latin typeface="Trebuchet MS" pitchFamily="34" charset="0"/>
              </a:rPr>
              <a:t>Not</a:t>
            </a:r>
            <a:r>
              <a:rPr lang="en-US" sz="3600" dirty="0" smtClean="0">
                <a:latin typeface="Trebuchet MS" pitchFamily="34" charset="0"/>
              </a:rPr>
              <a:t> case sensitive</a:t>
            </a:r>
          </a:p>
          <a:p>
            <a:pPr lvl="1">
              <a:buClr>
                <a:schemeClr val="hlink"/>
              </a:buClr>
              <a:buFont typeface="Wingdings" pitchFamily="2" charset="2"/>
              <a:buChar char="ü"/>
            </a:pPr>
            <a:r>
              <a:rPr lang="en-US" sz="3600" dirty="0" smtClean="0">
                <a:latin typeface="Trebuchet MS" pitchFamily="34" charset="0"/>
              </a:rPr>
              <a:t>&lt;TITLE&gt; = &lt;title&gt; = &lt;TITLE&gt;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latin typeface="Trebuchet MS" pitchFamily="34" charset="0"/>
              </a:rPr>
              <a:t>Creating a Basic</a:t>
            </a:r>
            <a:br>
              <a:rPr lang="en-US" dirty="0" smtClean="0">
                <a:latin typeface="Trebuchet MS" pitchFamily="34" charset="0"/>
              </a:rPr>
            </a:br>
            <a:r>
              <a:rPr lang="en-US" dirty="0" smtClean="0">
                <a:latin typeface="Trebuchet MS" pitchFamily="34" charset="0"/>
              </a:rPr>
              <a:t>Starting Document</a:t>
            </a:r>
            <a:endParaRPr lang="en-IN" dirty="0">
              <a:latin typeface="Trebuchet MS" pitchFamily="34" charset="0"/>
            </a:endParaRPr>
          </a:p>
        </p:txBody>
      </p:sp>
      <p:sp>
        <p:nvSpPr>
          <p:cNvPr id="3" name="Content Placeholder 2"/>
          <p:cNvSpPr>
            <a:spLocks noGrp="1"/>
          </p:cNvSpPr>
          <p:nvPr>
            <p:ph idx="1"/>
          </p:nvPr>
        </p:nvSpPr>
        <p:spPr/>
        <p:txBody>
          <a:bodyPr>
            <a:normAutofit fontScale="92500" lnSpcReduction="10000"/>
          </a:bodyPr>
          <a:lstStyle/>
          <a:p>
            <a:pPr marL="571500" lvl="1">
              <a:buFontTx/>
              <a:buNone/>
            </a:pPr>
            <a:r>
              <a:rPr lang="en-US" sz="3200" dirty="0" smtClean="0">
                <a:latin typeface="Trebuchet MS" pitchFamily="34" charset="0"/>
              </a:rPr>
              <a:t>&lt;HTML&gt;</a:t>
            </a:r>
          </a:p>
          <a:p>
            <a:pPr marL="571500" lvl="1">
              <a:buFontTx/>
              <a:buNone/>
            </a:pPr>
            <a:r>
              <a:rPr lang="en-US" sz="3200" dirty="0" smtClean="0">
                <a:latin typeface="Trebuchet MS" pitchFamily="34" charset="0"/>
              </a:rPr>
              <a:t>&lt;</a:t>
            </a:r>
            <a:r>
              <a:rPr lang="en-US" sz="3200" smtClean="0">
                <a:latin typeface="Trebuchet MS" pitchFamily="34" charset="0"/>
              </a:rPr>
              <a:t>HEAD</a:t>
            </a:r>
            <a:r>
              <a:rPr lang="en-US" sz="3200" smtClean="0">
                <a:latin typeface="Trebuchet MS" pitchFamily="34" charset="0"/>
              </a:rPr>
              <a:t>&gt;</a:t>
            </a:r>
          </a:p>
          <a:p>
            <a:pPr marL="571500" lvl="1">
              <a:buFontTx/>
              <a:buNone/>
            </a:pPr>
            <a:r>
              <a:rPr lang="en-US" sz="3200" smtClean="0">
                <a:latin typeface="Trebuchet MS" pitchFamily="34" charset="0"/>
              </a:rPr>
              <a:t>&lt;</a:t>
            </a:r>
            <a:r>
              <a:rPr lang="en-US" sz="3200" dirty="0" smtClean="0">
                <a:latin typeface="Trebuchet MS" pitchFamily="34" charset="0"/>
              </a:rPr>
              <a:t>TITLE&gt;Emertxe </a:t>
            </a:r>
            <a:r>
              <a:rPr lang="en-US" sz="3200" dirty="0" err="1" smtClean="0">
                <a:latin typeface="Trebuchet MS" pitchFamily="34" charset="0"/>
              </a:rPr>
              <a:t>InformationTechnology</a:t>
            </a:r>
            <a:r>
              <a:rPr lang="en-US" sz="3200" dirty="0" smtClean="0">
                <a:latin typeface="Trebuchet MS" pitchFamily="34" charset="0"/>
              </a:rPr>
              <a:t>&lt;/</a:t>
            </a:r>
            <a:r>
              <a:rPr lang="en-US" sz="3200" dirty="0" smtClean="0">
                <a:latin typeface="Trebuchet MS" pitchFamily="34" charset="0"/>
              </a:rPr>
              <a:t>TITLE&gt;</a:t>
            </a:r>
          </a:p>
          <a:p>
            <a:pPr marL="571500" lvl="1">
              <a:buFontTx/>
              <a:buNone/>
            </a:pPr>
            <a:r>
              <a:rPr lang="en-US" sz="3200" dirty="0" smtClean="0">
                <a:latin typeface="Trebuchet MS" pitchFamily="34" charset="0"/>
              </a:rPr>
              <a:t>&lt;/HEAD&gt;</a:t>
            </a:r>
          </a:p>
          <a:p>
            <a:pPr marL="571500" lvl="1">
              <a:buFontTx/>
              <a:buNone/>
            </a:pPr>
            <a:r>
              <a:rPr lang="en-US" sz="3200" dirty="0" smtClean="0">
                <a:latin typeface="Trebuchet MS" pitchFamily="34" charset="0"/>
              </a:rPr>
              <a:t>&lt;BODY&gt;</a:t>
            </a:r>
          </a:p>
          <a:p>
            <a:pPr marL="571500" lvl="1">
              <a:buFontTx/>
              <a:buNone/>
            </a:pPr>
            <a:r>
              <a:rPr lang="en-US" sz="3200" dirty="0" smtClean="0">
                <a:latin typeface="Trebuchet MS" pitchFamily="34" charset="0"/>
              </a:rPr>
              <a:t>	This is what is displayed.</a:t>
            </a:r>
          </a:p>
          <a:p>
            <a:pPr marL="571500" lvl="1">
              <a:buFontTx/>
              <a:buNone/>
            </a:pPr>
            <a:r>
              <a:rPr lang="en-US" sz="3200" dirty="0" smtClean="0">
                <a:latin typeface="Trebuchet MS" pitchFamily="34" charset="0"/>
              </a:rPr>
              <a:t>&lt;/BODY&gt;</a:t>
            </a:r>
          </a:p>
          <a:p>
            <a:pPr marL="571500" lvl="1">
              <a:buFontTx/>
              <a:buNone/>
            </a:pPr>
            <a:r>
              <a:rPr lang="en-US" sz="3200" dirty="0" smtClean="0">
                <a:latin typeface="Trebuchet MS" pitchFamily="34" charset="0"/>
              </a:rPr>
              <a:t>&lt;/HTML&gt;</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latin typeface="Trebuchet MS" pitchFamily="34" charset="0"/>
              </a:rPr>
              <a:t>Creating a Basic </a:t>
            </a:r>
            <a:br>
              <a:rPr lang="en-US" dirty="0" smtClean="0">
                <a:latin typeface="Trebuchet MS" pitchFamily="34" charset="0"/>
              </a:rPr>
            </a:br>
            <a:r>
              <a:rPr lang="en-US" dirty="0" smtClean="0">
                <a:latin typeface="Trebuchet MS" pitchFamily="34" charset="0"/>
              </a:rPr>
              <a:t>Starting Document</a:t>
            </a:r>
            <a:endParaRPr lang="en-IN" dirty="0">
              <a:latin typeface="Trebuchet MS" pitchFamily="34" charset="0"/>
            </a:endParaRPr>
          </a:p>
        </p:txBody>
      </p:sp>
      <p:sp>
        <p:nvSpPr>
          <p:cNvPr id="3" name="Content Placeholder 2"/>
          <p:cNvSpPr>
            <a:spLocks noGrp="1"/>
          </p:cNvSpPr>
          <p:nvPr>
            <p:ph idx="1"/>
          </p:nvPr>
        </p:nvSpPr>
        <p:spPr/>
        <p:txBody>
          <a:bodyPr>
            <a:normAutofit fontScale="92500" lnSpcReduction="20000"/>
          </a:bodyPr>
          <a:lstStyle/>
          <a:p>
            <a:pPr>
              <a:buClr>
                <a:schemeClr val="bg1"/>
              </a:buClr>
              <a:buFont typeface="Wingdings" pitchFamily="2" charset="2"/>
              <a:buChar char="ü"/>
            </a:pPr>
            <a:r>
              <a:rPr lang="en-US" dirty="0" smtClean="0">
                <a:latin typeface="Trebuchet MS" pitchFamily="34" charset="0"/>
              </a:rPr>
              <a:t>The HEAD of your document point to above window part. The TITLE of your document appears in the very top line of the user’s browser. If the user chooses to “Bookmark” your page or save as a “Favorite”; it is the TITLE that is added to the list.</a:t>
            </a:r>
          </a:p>
          <a:p>
            <a:pPr>
              <a:buClr>
                <a:schemeClr val="bg1"/>
              </a:buClr>
              <a:buFont typeface="Wingdings" pitchFamily="2" charset="2"/>
              <a:buChar char="ü"/>
            </a:pPr>
            <a:endParaRPr lang="en-US" dirty="0" smtClean="0">
              <a:latin typeface="Trebuchet MS" pitchFamily="34" charset="0"/>
            </a:endParaRPr>
          </a:p>
          <a:p>
            <a:pPr>
              <a:buClr>
                <a:schemeClr val="bg1"/>
              </a:buClr>
              <a:buFont typeface="Wingdings" pitchFamily="2" charset="2"/>
              <a:buChar char="ü"/>
            </a:pPr>
            <a:r>
              <a:rPr lang="en-US" dirty="0" smtClean="0">
                <a:latin typeface="Trebuchet MS" pitchFamily="34" charset="0"/>
              </a:rPr>
              <a:t>The text in your TITLE should be as descriptive as possible because this is what many search engines, on the internet, use for indexing your site.</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latin typeface="Trebuchet MS" pitchFamily="34" charset="0"/>
              </a:rPr>
              <a:t>Creating a Basic</a:t>
            </a:r>
            <a:br>
              <a:rPr lang="en-US" dirty="0" smtClean="0">
                <a:latin typeface="Trebuchet MS" pitchFamily="34" charset="0"/>
              </a:rPr>
            </a:br>
            <a:r>
              <a:rPr lang="en-US" dirty="0" smtClean="0">
                <a:latin typeface="Trebuchet MS" pitchFamily="34" charset="0"/>
              </a:rPr>
              <a:t>Starting Document</a:t>
            </a:r>
            <a:endParaRPr lang="en-IN" dirty="0">
              <a:latin typeface="Trebuchet MS" pitchFamily="34" charset="0"/>
            </a:endParaRPr>
          </a:p>
        </p:txBody>
      </p:sp>
      <p:sp>
        <p:nvSpPr>
          <p:cNvPr id="3" name="Content Placeholder 2"/>
          <p:cNvSpPr>
            <a:spLocks noGrp="1"/>
          </p:cNvSpPr>
          <p:nvPr>
            <p:ph idx="1"/>
          </p:nvPr>
        </p:nvSpPr>
        <p:spPr/>
        <p:txBody>
          <a:bodyPr/>
          <a:lstStyle/>
          <a:p>
            <a:pPr>
              <a:buFont typeface="Wingdings" pitchFamily="2" charset="2"/>
              <a:buChar char="ü"/>
            </a:pPr>
            <a:r>
              <a:rPr lang="en-US" dirty="0" smtClean="0">
                <a:latin typeface="Trebuchet MS" pitchFamily="34" charset="0"/>
              </a:rPr>
              <a:t>Document properties are controlled by attributes of the BODY element. For example, there are color settings for the background color of the page, the document’s text and different states of links.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latin typeface="Trebuchet MS" pitchFamily="34" charset="0"/>
              </a:rPr>
              <a:t>What are HTML</a:t>
            </a:r>
            <a:br>
              <a:rPr lang="en-US" dirty="0" smtClean="0">
                <a:latin typeface="Trebuchet MS" pitchFamily="34" charset="0"/>
              </a:rPr>
            </a:br>
            <a:r>
              <a:rPr lang="en-US" dirty="0" smtClean="0">
                <a:latin typeface="Trebuchet MS" pitchFamily="34" charset="0"/>
              </a:rPr>
              <a:t>forms?</a:t>
            </a:r>
            <a:endParaRPr lang="en-IN" dirty="0">
              <a:latin typeface="Trebuchet MS" pitchFamily="34" charset="0"/>
            </a:endParaRPr>
          </a:p>
        </p:txBody>
      </p:sp>
      <p:sp>
        <p:nvSpPr>
          <p:cNvPr id="3" name="Content Placeholder 2"/>
          <p:cNvSpPr>
            <a:spLocks noGrp="1"/>
          </p:cNvSpPr>
          <p:nvPr>
            <p:ph idx="1"/>
          </p:nvPr>
        </p:nvSpPr>
        <p:spPr/>
        <p:txBody>
          <a:bodyPr>
            <a:normAutofit fontScale="85000" lnSpcReduction="10000"/>
          </a:bodyPr>
          <a:lstStyle/>
          <a:p>
            <a:pPr>
              <a:lnSpc>
                <a:spcPct val="90000"/>
              </a:lnSpc>
              <a:buFont typeface="Wingdings" pitchFamily="2" charset="2"/>
              <a:buChar char="ü"/>
            </a:pPr>
            <a:r>
              <a:rPr lang="en-US" sz="2200" dirty="0" smtClean="0">
                <a:latin typeface="Trebuchet MS" pitchFamily="34" charset="0"/>
              </a:rPr>
              <a:t>&lt;form&gt; is just another kind of HTML tag</a:t>
            </a:r>
          </a:p>
          <a:p>
            <a:pPr>
              <a:lnSpc>
                <a:spcPct val="90000"/>
              </a:lnSpc>
              <a:buFont typeface="Wingdings" pitchFamily="2" charset="2"/>
              <a:buChar char="ü"/>
            </a:pPr>
            <a:r>
              <a:rPr lang="en-US" sz="2200" dirty="0" smtClean="0">
                <a:latin typeface="Trebuchet MS" pitchFamily="34" charset="0"/>
              </a:rPr>
              <a:t>HTML forms are used to create (rather primitive) GUIs on Web pages</a:t>
            </a:r>
          </a:p>
          <a:p>
            <a:pPr lvl="1">
              <a:lnSpc>
                <a:spcPct val="90000"/>
              </a:lnSpc>
              <a:buFont typeface="Wingdings" pitchFamily="2" charset="2"/>
              <a:buChar char="ü"/>
            </a:pPr>
            <a:r>
              <a:rPr lang="en-US" sz="2200" dirty="0" smtClean="0">
                <a:latin typeface="Trebuchet MS" pitchFamily="34" charset="0"/>
              </a:rPr>
              <a:t>Usually the purpose is to ask the user for information</a:t>
            </a:r>
          </a:p>
          <a:p>
            <a:pPr lvl="1">
              <a:lnSpc>
                <a:spcPct val="90000"/>
              </a:lnSpc>
              <a:buFont typeface="Wingdings" pitchFamily="2" charset="2"/>
              <a:buChar char="ü"/>
            </a:pPr>
            <a:r>
              <a:rPr lang="en-US" sz="2200" dirty="0" smtClean="0">
                <a:latin typeface="Trebuchet MS" pitchFamily="34" charset="0"/>
              </a:rPr>
              <a:t>The information is then sent back to the server</a:t>
            </a:r>
          </a:p>
          <a:p>
            <a:pPr>
              <a:lnSpc>
                <a:spcPct val="90000"/>
              </a:lnSpc>
              <a:buFont typeface="Wingdings" pitchFamily="2" charset="2"/>
              <a:buChar char="ü"/>
            </a:pPr>
            <a:r>
              <a:rPr lang="en-US" sz="2200" dirty="0" smtClean="0">
                <a:latin typeface="Trebuchet MS" pitchFamily="34" charset="0"/>
              </a:rPr>
              <a:t>A form is an area that can contain form elements</a:t>
            </a:r>
          </a:p>
          <a:p>
            <a:pPr lvl="1">
              <a:lnSpc>
                <a:spcPct val="90000"/>
              </a:lnSpc>
              <a:buFont typeface="Wingdings" pitchFamily="2" charset="2"/>
              <a:buChar char="ü"/>
            </a:pPr>
            <a:r>
              <a:rPr lang="en-US" sz="2200" dirty="0" smtClean="0">
                <a:latin typeface="Trebuchet MS" pitchFamily="34" charset="0"/>
              </a:rPr>
              <a:t>The syntax is: &lt;form </a:t>
            </a:r>
            <a:r>
              <a:rPr lang="en-US" sz="2200" i="1" dirty="0" smtClean="0">
                <a:latin typeface="Trebuchet MS" pitchFamily="34" charset="0"/>
              </a:rPr>
              <a:t>parameters</a:t>
            </a:r>
            <a:r>
              <a:rPr lang="en-US" sz="2200" dirty="0" smtClean="0">
                <a:latin typeface="Trebuchet MS" pitchFamily="34" charset="0"/>
              </a:rPr>
              <a:t>&gt; </a:t>
            </a:r>
            <a:r>
              <a:rPr lang="en-US" sz="2200" i="1" dirty="0" smtClean="0">
                <a:latin typeface="Trebuchet MS" pitchFamily="34" charset="0"/>
              </a:rPr>
              <a:t>...form elements...</a:t>
            </a:r>
            <a:r>
              <a:rPr lang="en-US" sz="2200" dirty="0" smtClean="0">
                <a:latin typeface="Trebuchet MS" pitchFamily="34" charset="0"/>
              </a:rPr>
              <a:t> &lt;/form&gt;</a:t>
            </a:r>
          </a:p>
          <a:p>
            <a:pPr lvl="1">
              <a:lnSpc>
                <a:spcPct val="90000"/>
              </a:lnSpc>
              <a:buFont typeface="Wingdings" pitchFamily="2" charset="2"/>
              <a:buChar char="ü"/>
            </a:pPr>
            <a:r>
              <a:rPr lang="en-US" sz="2200" dirty="0" smtClean="0">
                <a:latin typeface="Trebuchet MS" pitchFamily="34" charset="0"/>
              </a:rPr>
              <a:t>Form elements include: buttons, checkboxes, text fields, radio buttons, drop-down menus, etc</a:t>
            </a:r>
          </a:p>
          <a:p>
            <a:pPr lvl="2">
              <a:lnSpc>
                <a:spcPct val="90000"/>
              </a:lnSpc>
              <a:buFont typeface="Wingdings" pitchFamily="2" charset="2"/>
              <a:buChar char="ü"/>
            </a:pPr>
            <a:r>
              <a:rPr lang="en-US" sz="2200" dirty="0" smtClean="0">
                <a:latin typeface="Trebuchet MS" pitchFamily="34" charset="0"/>
              </a:rPr>
              <a:t>Other kinds of HTML tags can be mixed in with the form elements</a:t>
            </a:r>
          </a:p>
          <a:p>
            <a:pPr lvl="1">
              <a:lnSpc>
                <a:spcPct val="90000"/>
              </a:lnSpc>
              <a:buFont typeface="Wingdings" pitchFamily="2" charset="2"/>
              <a:buChar char="ü"/>
            </a:pPr>
            <a:r>
              <a:rPr lang="en-US" sz="2200" dirty="0" smtClean="0">
                <a:latin typeface="Trebuchet MS" pitchFamily="34" charset="0"/>
              </a:rPr>
              <a:t>A form usually contains a Submit button to send the information in he form elements to the server</a:t>
            </a:r>
          </a:p>
          <a:p>
            <a:pPr lvl="1">
              <a:lnSpc>
                <a:spcPct val="90000"/>
              </a:lnSpc>
              <a:buFont typeface="Wingdings" pitchFamily="2" charset="2"/>
              <a:buChar char="ü"/>
            </a:pPr>
            <a:r>
              <a:rPr lang="en-US" sz="2200" dirty="0" smtClean="0">
                <a:latin typeface="Trebuchet MS" pitchFamily="34" charset="0"/>
              </a:rPr>
              <a:t>The form’s </a:t>
            </a:r>
            <a:r>
              <a:rPr lang="en-US" sz="2200" i="1" dirty="0" smtClean="0">
                <a:latin typeface="Trebuchet MS" pitchFamily="34" charset="0"/>
              </a:rPr>
              <a:t>parameters</a:t>
            </a:r>
            <a:r>
              <a:rPr lang="en-US" sz="2200" dirty="0" smtClean="0">
                <a:latin typeface="Trebuchet MS" pitchFamily="34" charset="0"/>
              </a:rPr>
              <a:t> tell JavaScript how to send the information to the server (there are two different ways it could be sent)</a:t>
            </a:r>
          </a:p>
          <a:p>
            <a:pPr lvl="1">
              <a:lnSpc>
                <a:spcPct val="90000"/>
              </a:lnSpc>
              <a:buFont typeface="Wingdings" pitchFamily="2" charset="2"/>
              <a:buChar char="ü"/>
            </a:pPr>
            <a:r>
              <a:rPr lang="en-US" sz="2200" dirty="0" smtClean="0">
                <a:latin typeface="Trebuchet MS" pitchFamily="34" charset="0"/>
              </a:rPr>
              <a:t>Forms can be used for other things, such as a GUI for simple programs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rebuchet MS" pitchFamily="34" charset="0"/>
              </a:rPr>
              <a:t>The &lt;form&gt; tag</a:t>
            </a:r>
            <a:endParaRPr lang="en-IN" dirty="0">
              <a:latin typeface="Trebuchet MS" pitchFamily="34" charset="0"/>
            </a:endParaRPr>
          </a:p>
        </p:txBody>
      </p:sp>
      <p:sp>
        <p:nvSpPr>
          <p:cNvPr id="3" name="Content Placeholder 2"/>
          <p:cNvSpPr>
            <a:spLocks noGrp="1"/>
          </p:cNvSpPr>
          <p:nvPr>
            <p:ph idx="1"/>
          </p:nvPr>
        </p:nvSpPr>
        <p:spPr/>
        <p:txBody>
          <a:bodyPr>
            <a:normAutofit fontScale="92500" lnSpcReduction="20000"/>
          </a:bodyPr>
          <a:lstStyle/>
          <a:p>
            <a:pPr>
              <a:lnSpc>
                <a:spcPct val="90000"/>
              </a:lnSpc>
              <a:buFont typeface="Wingdings" pitchFamily="2" charset="2"/>
              <a:buChar char="ü"/>
            </a:pPr>
            <a:r>
              <a:rPr lang="en-US" sz="2000" dirty="0" smtClean="0"/>
              <a:t>The </a:t>
            </a:r>
            <a:r>
              <a:rPr lang="en-US" sz="2000" dirty="0" smtClean="0">
                <a:latin typeface="Trebuchet MS" pitchFamily="34" charset="0"/>
              </a:rPr>
              <a:t>&lt;form </a:t>
            </a:r>
            <a:r>
              <a:rPr lang="en-US" sz="2000" i="1" dirty="0" smtClean="0"/>
              <a:t>arguments</a:t>
            </a:r>
            <a:r>
              <a:rPr lang="en-US" sz="2000" dirty="0" smtClean="0">
                <a:latin typeface="Trebuchet MS" pitchFamily="34" charset="0"/>
              </a:rPr>
              <a:t>&gt; ... &lt;/form&gt;</a:t>
            </a:r>
            <a:r>
              <a:rPr lang="en-US" sz="2000" dirty="0" smtClean="0"/>
              <a:t> tag encloses form elements (and probably other HTML as well)</a:t>
            </a:r>
          </a:p>
          <a:p>
            <a:pPr>
              <a:lnSpc>
                <a:spcPct val="90000"/>
              </a:lnSpc>
              <a:buFont typeface="Wingdings" pitchFamily="2" charset="2"/>
              <a:buChar char="ü"/>
            </a:pPr>
            <a:r>
              <a:rPr lang="en-US" sz="2000" dirty="0" smtClean="0"/>
              <a:t>The arguments to </a:t>
            </a:r>
            <a:r>
              <a:rPr lang="en-US" sz="2000" dirty="0" smtClean="0">
                <a:latin typeface="Trebuchet MS" pitchFamily="34" charset="0"/>
              </a:rPr>
              <a:t>form</a:t>
            </a:r>
            <a:r>
              <a:rPr lang="en-US" sz="2000" dirty="0" smtClean="0"/>
              <a:t> tell what to do with the user input</a:t>
            </a:r>
          </a:p>
          <a:p>
            <a:pPr lvl="1">
              <a:lnSpc>
                <a:spcPct val="90000"/>
              </a:lnSpc>
              <a:buFont typeface="Wingdings" pitchFamily="2" charset="2"/>
              <a:buChar char="ü"/>
            </a:pPr>
            <a:r>
              <a:rPr lang="en-US" sz="2000" dirty="0" smtClean="0">
                <a:latin typeface="Trebuchet MS" pitchFamily="34" charset="0"/>
              </a:rPr>
              <a:t>action="</a:t>
            </a:r>
            <a:r>
              <a:rPr lang="en-US" sz="2000" i="1" dirty="0" err="1" smtClean="0"/>
              <a:t>url</a:t>
            </a:r>
            <a:r>
              <a:rPr lang="en-US" sz="2000" dirty="0" smtClean="0"/>
              <a:t>"	(required)</a:t>
            </a:r>
          </a:p>
          <a:p>
            <a:pPr lvl="2">
              <a:lnSpc>
                <a:spcPct val="90000"/>
              </a:lnSpc>
              <a:buFont typeface="Wingdings" pitchFamily="2" charset="2"/>
              <a:buChar char="ü"/>
            </a:pPr>
            <a:r>
              <a:rPr lang="en-US" sz="2000" dirty="0" smtClean="0"/>
              <a:t>Specifies where to send the data when the  </a:t>
            </a:r>
            <a:r>
              <a:rPr lang="en-US" sz="2000" dirty="0" smtClean="0">
                <a:latin typeface="Trebuchet MS" pitchFamily="34" charset="0"/>
              </a:rPr>
              <a:t>Submit</a:t>
            </a:r>
            <a:r>
              <a:rPr lang="en-US" sz="2000" dirty="0" smtClean="0"/>
              <a:t> button is clicked</a:t>
            </a:r>
          </a:p>
          <a:p>
            <a:pPr lvl="1">
              <a:lnSpc>
                <a:spcPct val="90000"/>
              </a:lnSpc>
              <a:buFont typeface="Wingdings" pitchFamily="2" charset="2"/>
              <a:buChar char="ü"/>
            </a:pPr>
            <a:r>
              <a:rPr lang="en-US" sz="2000" dirty="0" smtClean="0">
                <a:latin typeface="Trebuchet MS" pitchFamily="34" charset="0"/>
              </a:rPr>
              <a:t>method="get"</a:t>
            </a:r>
            <a:r>
              <a:rPr lang="en-US" sz="2000" dirty="0" smtClean="0"/>
              <a:t>	(default)</a:t>
            </a:r>
          </a:p>
          <a:p>
            <a:pPr lvl="2">
              <a:lnSpc>
                <a:spcPct val="90000"/>
              </a:lnSpc>
              <a:buFont typeface="Wingdings" pitchFamily="2" charset="2"/>
              <a:buChar char="ü"/>
            </a:pPr>
            <a:r>
              <a:rPr lang="en-US" sz="2000" dirty="0" smtClean="0"/>
              <a:t>Form data is sent as a URL with </a:t>
            </a:r>
            <a:r>
              <a:rPr lang="en-US" sz="2000" dirty="0" smtClean="0">
                <a:latin typeface="Trebuchet MS" pitchFamily="34" charset="0"/>
              </a:rPr>
              <a:t>?</a:t>
            </a:r>
            <a:r>
              <a:rPr lang="en-US" sz="2000" dirty="0" err="1" smtClean="0">
                <a:latin typeface="Trebuchet MS" pitchFamily="34" charset="0"/>
              </a:rPr>
              <a:t>form_data</a:t>
            </a:r>
            <a:r>
              <a:rPr lang="en-US" sz="2000" dirty="0" smtClean="0"/>
              <a:t> info appended to the end</a:t>
            </a:r>
          </a:p>
          <a:p>
            <a:pPr lvl="2">
              <a:lnSpc>
                <a:spcPct val="90000"/>
              </a:lnSpc>
              <a:buFont typeface="Wingdings" pitchFamily="2" charset="2"/>
              <a:buChar char="ü"/>
            </a:pPr>
            <a:r>
              <a:rPr lang="en-US" sz="2000" dirty="0" smtClean="0"/>
              <a:t>Can be used </a:t>
            </a:r>
            <a:r>
              <a:rPr lang="en-US" sz="2000" i="1" dirty="0" smtClean="0"/>
              <a:t>only</a:t>
            </a:r>
            <a:r>
              <a:rPr lang="en-US" sz="2000" dirty="0" smtClean="0"/>
              <a:t> if data is all ASCII and not more than 100 characters</a:t>
            </a:r>
          </a:p>
          <a:p>
            <a:pPr lvl="1">
              <a:lnSpc>
                <a:spcPct val="90000"/>
              </a:lnSpc>
              <a:buFont typeface="Wingdings" pitchFamily="2" charset="2"/>
              <a:buChar char="ü"/>
            </a:pPr>
            <a:r>
              <a:rPr lang="en-US" sz="2000" dirty="0" smtClean="0">
                <a:latin typeface="Trebuchet MS" pitchFamily="34" charset="0"/>
              </a:rPr>
              <a:t>method="post"</a:t>
            </a:r>
          </a:p>
          <a:p>
            <a:pPr lvl="2">
              <a:lnSpc>
                <a:spcPct val="90000"/>
              </a:lnSpc>
              <a:buFont typeface="Wingdings" pitchFamily="2" charset="2"/>
              <a:buChar char="ü"/>
            </a:pPr>
            <a:r>
              <a:rPr lang="en-US" sz="2000" dirty="0" smtClean="0"/>
              <a:t>Form data is sent in the body of the URL request</a:t>
            </a:r>
          </a:p>
          <a:p>
            <a:pPr lvl="2">
              <a:lnSpc>
                <a:spcPct val="90000"/>
              </a:lnSpc>
              <a:buFont typeface="Wingdings" pitchFamily="2" charset="2"/>
              <a:buChar char="ü"/>
            </a:pPr>
            <a:r>
              <a:rPr lang="en-US" sz="2000" dirty="0" smtClean="0"/>
              <a:t>Cannot be bookmarked by most browsers</a:t>
            </a:r>
          </a:p>
          <a:p>
            <a:pPr lvl="1">
              <a:lnSpc>
                <a:spcPct val="90000"/>
              </a:lnSpc>
              <a:buFont typeface="Wingdings" pitchFamily="2" charset="2"/>
              <a:buChar char="ü"/>
            </a:pPr>
            <a:r>
              <a:rPr lang="en-US" sz="2000" dirty="0" smtClean="0">
                <a:latin typeface="Trebuchet MS" pitchFamily="34" charset="0"/>
              </a:rPr>
              <a:t>target="</a:t>
            </a:r>
            <a:r>
              <a:rPr lang="en-US" sz="2000" i="1" dirty="0" smtClean="0"/>
              <a:t>target</a:t>
            </a:r>
            <a:r>
              <a:rPr lang="en-US" sz="2000" dirty="0" smtClean="0">
                <a:latin typeface="Trebuchet MS" pitchFamily="34" charset="0"/>
              </a:rPr>
              <a:t>"</a:t>
            </a:r>
          </a:p>
          <a:p>
            <a:pPr lvl="2">
              <a:lnSpc>
                <a:spcPct val="90000"/>
              </a:lnSpc>
              <a:buFont typeface="Wingdings" pitchFamily="2" charset="2"/>
              <a:buChar char="ü"/>
            </a:pPr>
            <a:r>
              <a:rPr lang="en-US" sz="2000" dirty="0" smtClean="0"/>
              <a:t>Tells where to open the page sent as a result of the request</a:t>
            </a:r>
          </a:p>
          <a:p>
            <a:pPr lvl="2">
              <a:lnSpc>
                <a:spcPct val="90000"/>
              </a:lnSpc>
              <a:buFont typeface="Wingdings" pitchFamily="2" charset="2"/>
              <a:buChar char="ü"/>
            </a:pPr>
            <a:r>
              <a:rPr lang="en-US" sz="2000" i="1" dirty="0" smtClean="0"/>
              <a:t>target</a:t>
            </a:r>
            <a:r>
              <a:rPr lang="en-US" sz="2000" dirty="0" smtClean="0"/>
              <a:t>= </a:t>
            </a:r>
            <a:r>
              <a:rPr lang="en-US" sz="2000" dirty="0" smtClean="0">
                <a:latin typeface="Trebuchet MS" pitchFamily="34" charset="0"/>
              </a:rPr>
              <a:t>_blank</a:t>
            </a:r>
            <a:r>
              <a:rPr lang="en-US" sz="2000" dirty="0" smtClean="0"/>
              <a:t> means open in a new window</a:t>
            </a:r>
          </a:p>
          <a:p>
            <a:pPr lvl="2">
              <a:lnSpc>
                <a:spcPct val="90000"/>
              </a:lnSpc>
              <a:buFont typeface="Wingdings" pitchFamily="2" charset="2"/>
              <a:buChar char="ü"/>
            </a:pPr>
            <a:r>
              <a:rPr lang="en-US" sz="2000" i="1" dirty="0" smtClean="0"/>
              <a:t>target</a:t>
            </a:r>
            <a:r>
              <a:rPr lang="en-US" sz="2000" dirty="0" smtClean="0"/>
              <a:t>= </a:t>
            </a:r>
            <a:r>
              <a:rPr lang="en-US" sz="2000" dirty="0" smtClean="0">
                <a:latin typeface="Trebuchet MS" pitchFamily="34" charset="0"/>
              </a:rPr>
              <a:t>_top</a:t>
            </a:r>
            <a:r>
              <a:rPr lang="en-US" sz="2000" dirty="0" smtClean="0"/>
              <a:t> means use the same window</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rebuchet MS" pitchFamily="34" charset="0"/>
              </a:rPr>
              <a:t>The</a:t>
            </a:r>
            <a:r>
              <a:rPr lang="en-US" dirty="0" smtClean="0">
                <a:solidFill>
                  <a:srgbClr val="FFFF7F"/>
                </a:solidFill>
                <a:latin typeface="Trebuchet MS" pitchFamily="34" charset="0"/>
              </a:rPr>
              <a:t> </a:t>
            </a:r>
            <a:r>
              <a:rPr lang="en-US" dirty="0" smtClean="0">
                <a:solidFill>
                  <a:schemeClr val="tx1"/>
                </a:solidFill>
                <a:latin typeface="Trebuchet MS" pitchFamily="34" charset="0"/>
              </a:rPr>
              <a:t>&lt;input&gt;</a:t>
            </a:r>
            <a:r>
              <a:rPr lang="en-US" dirty="0" smtClean="0">
                <a:solidFill>
                  <a:srgbClr val="FFFF7F"/>
                </a:solidFill>
                <a:latin typeface="Trebuchet MS" pitchFamily="34" charset="0"/>
              </a:rPr>
              <a:t> </a:t>
            </a:r>
            <a:r>
              <a:rPr lang="en-US" dirty="0" smtClean="0">
                <a:latin typeface="Trebuchet MS" pitchFamily="34" charset="0"/>
              </a:rPr>
              <a:t>tag</a:t>
            </a:r>
            <a:endParaRPr lang="en-IN" dirty="0">
              <a:latin typeface="Trebuchet MS" pitchFamily="34" charset="0"/>
            </a:endParaRPr>
          </a:p>
        </p:txBody>
      </p:sp>
      <p:sp>
        <p:nvSpPr>
          <p:cNvPr id="3" name="Content Placeholder 2"/>
          <p:cNvSpPr>
            <a:spLocks noGrp="1"/>
          </p:cNvSpPr>
          <p:nvPr>
            <p:ph idx="1"/>
          </p:nvPr>
        </p:nvSpPr>
        <p:spPr/>
        <p:txBody>
          <a:bodyPr/>
          <a:lstStyle/>
          <a:p>
            <a:pPr>
              <a:buFont typeface="Wingdings" pitchFamily="2" charset="2"/>
              <a:buChar char="ü"/>
            </a:pPr>
            <a:r>
              <a:rPr lang="en-US" sz="2400" dirty="0" smtClean="0">
                <a:latin typeface="Trebuchet MS" pitchFamily="34" charset="0"/>
              </a:rPr>
              <a:t>Most, but not all, form elements use the input tag, with a type="..." argument to tell which kind of element it is</a:t>
            </a:r>
          </a:p>
          <a:p>
            <a:pPr lvl="1">
              <a:buFont typeface="Wingdings" pitchFamily="2" charset="2"/>
              <a:buChar char="ü"/>
            </a:pPr>
            <a:r>
              <a:rPr lang="en-US" sz="2000" dirty="0" smtClean="0">
                <a:latin typeface="Trebuchet MS" pitchFamily="34" charset="0"/>
              </a:rPr>
              <a:t>type can be text, checkbox, radio, password, hidden, submit, reset, button, file, or image</a:t>
            </a:r>
          </a:p>
          <a:p>
            <a:pPr>
              <a:buFont typeface="Wingdings" pitchFamily="2" charset="2"/>
              <a:buChar char="ü"/>
            </a:pPr>
            <a:r>
              <a:rPr lang="en-US" sz="2400" dirty="0" smtClean="0">
                <a:latin typeface="Trebuchet MS" pitchFamily="34" charset="0"/>
              </a:rPr>
              <a:t>Other common input tag arguments include:</a:t>
            </a:r>
          </a:p>
          <a:p>
            <a:pPr lvl="1">
              <a:buFont typeface="Wingdings" pitchFamily="2" charset="2"/>
              <a:buChar char="ü"/>
            </a:pPr>
            <a:r>
              <a:rPr lang="en-US" sz="2000" dirty="0" smtClean="0">
                <a:latin typeface="Trebuchet MS" pitchFamily="34" charset="0"/>
              </a:rPr>
              <a:t>name: the name of the element</a:t>
            </a:r>
          </a:p>
          <a:p>
            <a:pPr lvl="1">
              <a:buFont typeface="Wingdings" pitchFamily="2" charset="2"/>
              <a:buChar char="ü"/>
            </a:pPr>
            <a:r>
              <a:rPr lang="en-US" sz="2000" dirty="0" smtClean="0">
                <a:latin typeface="Trebuchet MS" pitchFamily="34" charset="0"/>
              </a:rPr>
              <a:t>value: the “value” of the element; used in different ways for different values of type </a:t>
            </a:r>
          </a:p>
          <a:p>
            <a:pPr lvl="1">
              <a:buFont typeface="Wingdings" pitchFamily="2" charset="2"/>
              <a:buChar char="ü"/>
            </a:pPr>
            <a:r>
              <a:rPr lang="en-US" sz="2000" dirty="0" err="1" smtClean="0">
                <a:latin typeface="Trebuchet MS" pitchFamily="34" charset="0"/>
              </a:rPr>
              <a:t>readonly</a:t>
            </a:r>
            <a:r>
              <a:rPr lang="en-US" sz="2000" dirty="0" smtClean="0">
                <a:latin typeface="Trebuchet MS" pitchFamily="34" charset="0"/>
              </a:rPr>
              <a:t>: the value cannot be changed</a:t>
            </a:r>
          </a:p>
          <a:p>
            <a:pPr lvl="1">
              <a:buFont typeface="Wingdings" pitchFamily="2" charset="2"/>
              <a:buChar char="ü"/>
            </a:pPr>
            <a:r>
              <a:rPr lang="en-US" sz="2000" dirty="0" smtClean="0">
                <a:latin typeface="Trebuchet MS" pitchFamily="34" charset="0"/>
              </a:rPr>
              <a:t>disabled: the user can’t do anything with this element</a:t>
            </a:r>
          </a:p>
          <a:p>
            <a:pPr lvl="1">
              <a:buFont typeface="Wingdings" pitchFamily="2" charset="2"/>
              <a:buChar char="ü"/>
            </a:pPr>
            <a:r>
              <a:rPr lang="en-US" sz="2000" dirty="0" smtClean="0">
                <a:latin typeface="Trebuchet MS" pitchFamily="34" charset="0"/>
              </a:rPr>
              <a:t>Other arguments are defined for the input tag but have meaning only for certain values of type </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674</Words>
  <Application>Microsoft Office PowerPoint</Application>
  <PresentationFormat>On-screen Show (4:3)</PresentationFormat>
  <Paragraphs>96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HTML</vt:lpstr>
      <vt:lpstr>Defining HTML</vt:lpstr>
      <vt:lpstr>Tags</vt:lpstr>
      <vt:lpstr>Creating a Basic Starting Document</vt:lpstr>
      <vt:lpstr>Creating a Basic  Starting Document</vt:lpstr>
      <vt:lpstr>Creating a Basic Starting Document</vt:lpstr>
      <vt:lpstr>What are HTML forms?</vt:lpstr>
      <vt:lpstr>The &lt;form&gt; tag</vt:lpstr>
      <vt:lpstr>The &lt;input&gt; tag</vt:lpstr>
      <vt:lpstr>Text Input</vt:lpstr>
      <vt:lpstr>Buttons</vt:lpstr>
      <vt:lpstr>Checkbox</vt:lpstr>
      <vt:lpstr>Radio Buttons</vt:lpstr>
      <vt:lpstr>Drop-down list </vt:lpstr>
      <vt:lpstr>Hidden Fields</vt:lpstr>
      <vt:lpstr>Slide 16</vt:lpstr>
    </vt:vector>
  </TitlesOfParts>
  <Company>raviraj.joshi@gmail.com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Raviraj Joshi</dc:creator>
  <cp:lastModifiedBy>VIKASH</cp:lastModifiedBy>
  <cp:revision>23</cp:revision>
  <dcterms:created xsi:type="dcterms:W3CDTF">2013-11-03T09:32:01Z</dcterms:created>
  <dcterms:modified xsi:type="dcterms:W3CDTF">2014-05-23T04:28:39Z</dcterms:modified>
</cp:coreProperties>
</file>