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5"/>
  </p:notesMasterIdLst>
  <p:sldIdLst>
    <p:sldId id="256" r:id="rId2"/>
    <p:sldId id="307" r:id="rId3"/>
    <p:sldId id="311" r:id="rId4"/>
    <p:sldId id="261" r:id="rId5"/>
    <p:sldId id="309" r:id="rId6"/>
    <p:sldId id="310" r:id="rId7"/>
    <p:sldId id="296" r:id="rId8"/>
    <p:sldId id="295" r:id="rId9"/>
    <p:sldId id="312" r:id="rId10"/>
    <p:sldId id="313" r:id="rId11"/>
    <p:sldId id="314" r:id="rId12"/>
    <p:sldId id="317" r:id="rId13"/>
    <p:sldId id="316" r:id="rId14"/>
    <p:sldId id="315" r:id="rId15"/>
    <p:sldId id="304" r:id="rId16"/>
    <p:sldId id="318" r:id="rId17"/>
    <p:sldId id="319" r:id="rId18"/>
    <p:sldId id="320" r:id="rId19"/>
    <p:sldId id="321" r:id="rId20"/>
    <p:sldId id="323" r:id="rId21"/>
    <p:sldId id="324" r:id="rId22"/>
    <p:sldId id="322" r:id="rId23"/>
    <p:sldId id="334" r:id="rId24"/>
    <p:sldId id="325" r:id="rId25"/>
    <p:sldId id="326" r:id="rId26"/>
    <p:sldId id="327" r:id="rId27"/>
    <p:sldId id="328" r:id="rId28"/>
    <p:sldId id="329" r:id="rId29"/>
    <p:sldId id="330" r:id="rId30"/>
    <p:sldId id="331" r:id="rId31"/>
    <p:sldId id="332" r:id="rId32"/>
    <p:sldId id="333" r:id="rId33"/>
    <p:sldId id="308" r:id="rId34"/>
  </p:sldIdLst>
  <p:sldSz cx="9144000" cy="5143500" type="screen16x9"/>
  <p:notesSz cx="6858000" cy="9144000"/>
  <p:embeddedFontLst>
    <p:embeddedFont>
      <p:font typeface="Oswald" panose="00000500000000000000" pitchFamily="2" charset="0"/>
      <p:regular r:id="rId36"/>
      <p:bold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 id="2" name="Đức Hà" initials="ĐH" lastIdx="1" clrIdx="1">
    <p:extLst>
      <p:ext uri="{19B8F6BF-5375-455C-9EA6-DF929625EA0E}">
        <p15:presenceInfo xmlns:p15="http://schemas.microsoft.com/office/powerpoint/2012/main" userId="c770568c94d230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379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205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71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45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25287" y="2278380"/>
            <a:ext cx="8759688" cy="2935065"/>
          </a:xfrm>
          <a:prstGeom prst="rect">
            <a:avLst/>
          </a:prstGeom>
        </p:spPr>
        <p:txBody>
          <a:bodyPr spcFirstLastPara="1" wrap="square" lIns="91425" tIns="91425" rIns="91425" bIns="91425" anchor="ctr" anchorCtr="0">
            <a:noAutofit/>
          </a:bodyPr>
          <a:lstStyle/>
          <a:p>
            <a:pPr marL="0" marR="0" algn="l">
              <a:lnSpc>
                <a:spcPct val="150000"/>
              </a:lnSpc>
              <a:spcBef>
                <a:spcPts val="400"/>
              </a:spcBef>
              <a:spcAft>
                <a:spcPts val="400"/>
              </a:spcAft>
              <a:tabLst>
                <a:tab pos="2895600" algn="l"/>
                <a:tab pos="4000500" algn="l"/>
              </a:tabLst>
            </a:pPr>
            <a:br>
              <a:rPr lang="en-US" sz="1200" b="1" dirty="0">
                <a:solidFill>
                  <a:schemeClr val="accent5"/>
                </a:solidFill>
                <a:latin typeface="Arial" panose="020B0604020202020204" pitchFamily="34" charset="0"/>
                <a:cs typeface="Arial" panose="020B0604020202020204" pitchFamily="34" charset="0"/>
              </a:rPr>
            </a:br>
            <a:br>
              <a:rPr lang="en-US" sz="1200" b="1" dirty="0">
                <a:solidFill>
                  <a:schemeClr val="accent5"/>
                </a:solidFill>
                <a:latin typeface="Arial" panose="020B0604020202020204" pitchFamily="34" charset="0"/>
                <a:cs typeface="Arial" panose="020B0604020202020204" pitchFamily="34" charset="0"/>
              </a:rPr>
            </a:br>
            <a:r>
              <a:rPr lang="en-US" sz="1600" b="1" dirty="0">
                <a:solidFill>
                  <a:schemeClr val="tx1"/>
                </a:solidFill>
                <a:latin typeface="Times New Roman" panose="02020603050405020304" pitchFamily="18" charset="0"/>
                <a:cs typeface="Times New Roman" panose="02020603050405020304" pitchFamily="18" charset="0"/>
              </a:rPr>
              <a:t>BÁO CÁO THỰC TẬP CƠ SỞ</a:t>
            </a:r>
            <a:br>
              <a:rPr lang="en-US" sz="1200" b="1" dirty="0">
                <a:latin typeface="Arial" panose="020B0604020202020204" pitchFamily="34" charset="0"/>
                <a:cs typeface="Arial" panose="020B0604020202020204" pitchFamily="34" charset="0"/>
              </a:rPr>
            </a:br>
            <a:r>
              <a:rPr lang="en-GB" sz="1200" b="1" i="1" u="sng" dirty="0" err="1">
                <a:solidFill>
                  <a:schemeClr val="tx1"/>
                </a:solidFill>
                <a:latin typeface="Times New Roman" panose="02020603050405020304" pitchFamily="18" charset="0"/>
                <a:cs typeface="Times New Roman" panose="02020603050405020304" pitchFamily="18" charset="0"/>
              </a:rPr>
              <a:t>Đề</a:t>
            </a:r>
            <a:r>
              <a:rPr lang="en-GB" sz="1200" b="1" i="1" u="sng" dirty="0">
                <a:solidFill>
                  <a:schemeClr val="tx1"/>
                </a:solidFill>
                <a:latin typeface="Times New Roman" panose="02020603050405020304" pitchFamily="18" charset="0"/>
                <a:cs typeface="Times New Roman" panose="02020603050405020304" pitchFamily="18" charset="0"/>
              </a:rPr>
              <a:t> </a:t>
            </a:r>
            <a:r>
              <a:rPr lang="en-GB" sz="1200" b="1" i="1" u="sng" dirty="0" err="1">
                <a:solidFill>
                  <a:schemeClr val="tx1"/>
                </a:solidFill>
                <a:latin typeface="Times New Roman" panose="02020603050405020304" pitchFamily="18" charset="0"/>
                <a:cs typeface="Times New Roman" panose="02020603050405020304" pitchFamily="18" charset="0"/>
              </a:rPr>
              <a:t>Tài</a:t>
            </a:r>
            <a:r>
              <a:rPr lang="en-GB" sz="1200" b="1" i="1" u="sng" dirty="0">
                <a:solidFill>
                  <a:schemeClr val="tx1"/>
                </a:solidFill>
                <a:latin typeface="Times New Roman" panose="02020603050405020304" pitchFamily="18" charset="0"/>
                <a:cs typeface="Times New Roman" panose="02020603050405020304" pitchFamily="18" charset="0"/>
              </a:rPr>
              <a:t> </a:t>
            </a:r>
            <a:r>
              <a:rPr lang="en-GB" sz="1200" b="1" i="1" dirty="0">
                <a:solidFill>
                  <a:schemeClr val="tx1"/>
                </a:solidFill>
                <a:latin typeface="Times New Roman" panose="02020603050405020304" pitchFamily="18" charset="0"/>
                <a:cs typeface="Times New Roman" panose="02020603050405020304" pitchFamily="18" charset="0"/>
              </a:rPr>
              <a:t>:</a:t>
            </a:r>
            <a:r>
              <a:rPr lang="en-GB" sz="1200" dirty="0">
                <a:solidFill>
                  <a:schemeClr val="tx1"/>
                </a:solidFill>
                <a:latin typeface="Times New Roman" panose="02020603050405020304" pitchFamily="18" charset="0"/>
                <a:cs typeface="Times New Roman" panose="02020603050405020304" pitchFamily="18" charset="0"/>
              </a:rPr>
              <a:t> </a:t>
            </a:r>
            <a:r>
              <a:rPr lang="en-US" sz="1200" b="1" dirty="0" err="1">
                <a:solidFill>
                  <a:schemeClr val="tx1"/>
                </a:solidFill>
                <a:effectLst/>
                <a:latin typeface="Times New Roman" panose="02020603050405020304" pitchFamily="18" charset="0"/>
                <a:ea typeface="Calibri" panose="020F0502020204030204" pitchFamily="34" charset="0"/>
              </a:rPr>
              <a:t>Tìm</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hiểu</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về</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ngôn</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ngữ</a:t>
            </a:r>
            <a:r>
              <a:rPr lang="en-US" sz="1200" b="1" dirty="0">
                <a:solidFill>
                  <a:schemeClr val="tx1"/>
                </a:solidFill>
                <a:effectLst/>
                <a:latin typeface="Times New Roman" panose="02020603050405020304" pitchFamily="18" charset="0"/>
                <a:ea typeface="Calibri" panose="020F0502020204030204" pitchFamily="34" charset="0"/>
              </a:rPr>
              <a:t> PHP </a:t>
            </a:r>
            <a:r>
              <a:rPr lang="en-US" sz="1200" b="1" dirty="0" err="1">
                <a:solidFill>
                  <a:schemeClr val="tx1"/>
                </a:solidFill>
                <a:effectLst/>
                <a:latin typeface="Times New Roman" panose="02020603050405020304" pitchFamily="18" charset="0"/>
                <a:ea typeface="Calibri" panose="020F0502020204030204" pitchFamily="34" charset="0"/>
              </a:rPr>
              <a:t>và</a:t>
            </a:r>
            <a:r>
              <a:rPr lang="en-US" sz="1200" b="1" dirty="0">
                <a:solidFill>
                  <a:schemeClr val="tx1"/>
                </a:solidFill>
                <a:effectLst/>
                <a:latin typeface="Times New Roman" panose="02020603050405020304" pitchFamily="18" charset="0"/>
                <a:ea typeface="Calibri" panose="020F0502020204030204" pitchFamily="34" charset="0"/>
              </a:rPr>
              <a:t> MySQL, </a:t>
            </a:r>
            <a:r>
              <a:rPr lang="en-US" sz="1200" b="1" dirty="0" err="1">
                <a:solidFill>
                  <a:schemeClr val="tx1"/>
                </a:solidFill>
                <a:effectLst/>
                <a:latin typeface="Times New Roman" panose="02020603050405020304" pitchFamily="18" charset="0"/>
                <a:ea typeface="Calibri" panose="020F0502020204030204" pitchFamily="34" charset="0"/>
              </a:rPr>
              <a:t>ứng</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dụng</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xây</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dựng</a:t>
            </a:r>
            <a:r>
              <a:rPr lang="en-US" sz="1200" b="1" dirty="0">
                <a:solidFill>
                  <a:schemeClr val="tx1"/>
                </a:solidFill>
                <a:effectLst/>
                <a:latin typeface="Times New Roman" panose="02020603050405020304" pitchFamily="18" charset="0"/>
                <a:ea typeface="Calibri" panose="020F0502020204030204" pitchFamily="34" charset="0"/>
              </a:rPr>
              <a:t> Demo website </a:t>
            </a:r>
            <a:r>
              <a:rPr lang="en-US" sz="1200" b="1" dirty="0" err="1">
                <a:solidFill>
                  <a:schemeClr val="tx1"/>
                </a:solidFill>
                <a:effectLst/>
                <a:latin typeface="Times New Roman" panose="02020603050405020304" pitchFamily="18" charset="0"/>
                <a:ea typeface="Calibri" panose="020F0502020204030204" pitchFamily="34" charset="0"/>
              </a:rPr>
              <a:t>giới</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thiệu</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sản</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phẩm</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cho</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công</a:t>
            </a:r>
            <a:r>
              <a:rPr lang="en-US" sz="1200" b="1" dirty="0">
                <a:solidFill>
                  <a:schemeClr val="tx1"/>
                </a:solidFill>
                <a:effectLst/>
                <a:latin typeface="Times New Roman" panose="02020603050405020304" pitchFamily="18" charset="0"/>
                <a:ea typeface="Calibri" panose="020F0502020204030204" pitchFamily="34" charset="0"/>
              </a:rPr>
              <a:t> ty </a:t>
            </a:r>
            <a:r>
              <a:rPr lang="en-US" sz="1200" b="1" dirty="0" err="1">
                <a:solidFill>
                  <a:schemeClr val="tx1"/>
                </a:solidFill>
                <a:effectLst/>
                <a:latin typeface="Times New Roman" panose="02020603050405020304" pitchFamily="18" charset="0"/>
                <a:ea typeface="Calibri" panose="020F0502020204030204" pitchFamily="34" charset="0"/>
              </a:rPr>
              <a:t>điện</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thoại</a:t>
            </a:r>
            <a:r>
              <a:rPr lang="en-US" sz="1200" b="1" dirty="0">
                <a:solidFill>
                  <a:schemeClr val="tx1"/>
                </a:solidFill>
                <a:effectLst/>
                <a:latin typeface="Times New Roman" panose="02020603050405020304" pitchFamily="18" charset="0"/>
                <a:ea typeface="Calibri" panose="020F0502020204030204" pitchFamily="34" charset="0"/>
              </a:rPr>
              <a:t> </a:t>
            </a:r>
            <a:r>
              <a:rPr lang="en-US" sz="1200" b="1" dirty="0" err="1">
                <a:solidFill>
                  <a:schemeClr val="tx1"/>
                </a:solidFill>
                <a:effectLst/>
                <a:latin typeface="Times New Roman" panose="02020603050405020304" pitchFamily="18" charset="0"/>
                <a:ea typeface="Calibri" panose="020F0502020204030204" pitchFamily="34" charset="0"/>
              </a:rPr>
              <a:t>Hoàng</a:t>
            </a:r>
            <a:r>
              <a:rPr lang="en-US" sz="1200" b="1" dirty="0">
                <a:solidFill>
                  <a:schemeClr val="tx1"/>
                </a:solidFill>
                <a:effectLst/>
                <a:latin typeface="Times New Roman" panose="02020603050405020304" pitchFamily="18" charset="0"/>
                <a:ea typeface="Calibri" panose="020F0502020204030204" pitchFamily="34" charset="0"/>
              </a:rPr>
              <a:t> Anh</a:t>
            </a:r>
            <a:br>
              <a:rPr lang="en-GB" sz="1200" b="1" dirty="0">
                <a:solidFill>
                  <a:schemeClr val="tx1"/>
                </a:solidFill>
                <a:latin typeface="Times New Roman" panose="02020603050405020304" pitchFamily="18" charset="0"/>
                <a:cs typeface="Times New Roman" panose="02020603050405020304" pitchFamily="18" charset="0"/>
              </a:rPr>
            </a:br>
            <a:r>
              <a:rPr lang="en-US" sz="1200" b="1" dirty="0">
                <a:solidFill>
                  <a:schemeClr val="tx1"/>
                </a:solidFill>
                <a:latin typeface="Times New Roman" panose="02020603050405020304" pitchFamily="18" charset="0"/>
                <a:cs typeface="Times New Roman" panose="02020603050405020304" pitchFamily="18" charset="0"/>
              </a:rPr>
              <a:t>		</a:t>
            </a:r>
            <a:br>
              <a:rPr lang="en-US" sz="1200" b="1" dirty="0">
                <a:solidFill>
                  <a:schemeClr val="tx1"/>
                </a:solidFill>
                <a:latin typeface="Arial" panose="020B0604020202020204" pitchFamily="34" charset="0"/>
                <a:cs typeface="Arial" panose="020B0604020202020204" pitchFamily="34" charset="0"/>
              </a:rPr>
            </a:b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Giáo</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dẫn</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Đinh</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Khánh</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Linh – khoa CNTT</a:t>
            </a:r>
            <a:b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Sinh</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Hà Minh Đức</a:t>
            </a:r>
            <a:b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Lớp</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CNTT K18E</a:t>
            </a:r>
            <a:b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Mã</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sinh</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12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DTC1954802010077</a:t>
            </a:r>
            <a:br>
              <a:rPr lang="en-US" sz="1200" dirty="0">
                <a:effectLst/>
                <a:latin typeface="Times New Roman" panose="02020603050405020304" pitchFamily="18" charset="0"/>
                <a:ea typeface="Calibri" panose="020F0502020204030204" pitchFamily="34" charset="0"/>
                <a:cs typeface="Times New Roman" panose="02020603050405020304" pitchFamily="18" charset="0"/>
              </a:rPr>
            </a:br>
            <a:br>
              <a:rPr lang="en-GB" sz="1200" b="1" i="1" dirty="0">
                <a:solidFill>
                  <a:schemeClr val="tx1"/>
                </a:solidFill>
                <a:latin typeface="Times New Roman" panose="02020603050405020304" pitchFamily="18" charset="0"/>
                <a:cs typeface="Times New Roman" panose="02020603050405020304" pitchFamily="18" charset="0"/>
              </a:rPr>
            </a:br>
            <a:endParaRPr lang="en-US" sz="1200" dirty="0">
              <a:solidFill>
                <a:schemeClr val="tx1"/>
              </a:solidFill>
            </a:endParaRPr>
          </a:p>
        </p:txBody>
      </p:sp>
      <p:sp>
        <p:nvSpPr>
          <p:cNvPr id="2" name="TextBox 1">
            <a:extLst>
              <a:ext uri="{FF2B5EF4-FFF2-40B4-BE49-F238E27FC236}">
                <a16:creationId xmlns:a16="http://schemas.microsoft.com/office/drawing/2014/main" id="{251D2B29-A1D3-4040-AEEB-55A789AF91D2}"/>
              </a:ext>
            </a:extLst>
          </p:cNvPr>
          <p:cNvSpPr txBox="1"/>
          <p:nvPr/>
        </p:nvSpPr>
        <p:spPr>
          <a:xfrm>
            <a:off x="1477370" y="305686"/>
            <a:ext cx="6189259" cy="954107"/>
          </a:xfrm>
          <a:prstGeom prst="rect">
            <a:avLst/>
          </a:prstGeom>
          <a:noFill/>
        </p:spPr>
        <p:txBody>
          <a:bodyPr wrap="square" rtlCol="0">
            <a:spAutoFit/>
          </a:bodyPr>
          <a:lstStyle/>
          <a:p>
            <a:pPr algn="ctr"/>
            <a:r>
              <a:rPr lang="en-US" sz="1400" b="1" dirty="0">
                <a:solidFill>
                  <a:schemeClr val="accent2"/>
                </a:solidFill>
                <a:latin typeface="Times New Roman" panose="02020603050405020304" pitchFamily="18" charset="0"/>
                <a:cs typeface="Times New Roman" panose="02020603050405020304" pitchFamily="18" charset="0"/>
              </a:rPr>
              <a:t>TRƯỜNG ĐẠI HỌC CÔNG NGHỆ THÔNG TIN VÀ TRUYỀN THÔNG THÁI NGUYÊN</a:t>
            </a:r>
            <a:br>
              <a:rPr lang="en-US" sz="1400" b="1" dirty="0">
                <a:solidFill>
                  <a:schemeClr val="accent2"/>
                </a:solidFill>
                <a:latin typeface="Times New Roman" panose="02020603050405020304" pitchFamily="18" charset="0"/>
                <a:cs typeface="Times New Roman" panose="02020603050405020304" pitchFamily="18" charset="0"/>
              </a:rPr>
            </a:br>
            <a:r>
              <a:rPr lang="en-US" sz="1400" b="1" dirty="0">
                <a:solidFill>
                  <a:schemeClr val="accent2"/>
                </a:solidFill>
                <a:latin typeface="Times New Roman" panose="02020603050405020304" pitchFamily="18" charset="0"/>
                <a:cs typeface="Times New Roman" panose="02020603050405020304" pitchFamily="18" charset="0"/>
              </a:rPr>
              <a:t>KHOA CÔNG NGHỆ THÔNG TIN</a:t>
            </a:r>
            <a:br>
              <a:rPr lang="en-US" sz="1400" b="1" dirty="0">
                <a:solidFill>
                  <a:schemeClr val="accent2"/>
                </a:solidFill>
                <a:latin typeface="Times New Roman" panose="02020603050405020304" pitchFamily="18" charset="0"/>
                <a:cs typeface="Times New Roman" panose="02020603050405020304" pitchFamily="18" charset="0"/>
              </a:rPr>
            </a:br>
            <a:endParaRPr lang="en-US" dirty="0">
              <a:solidFill>
                <a:schemeClr val="accent2"/>
              </a:solidFill>
            </a:endParaRPr>
          </a:p>
        </p:txBody>
      </p:sp>
      <p:pic>
        <p:nvPicPr>
          <p:cNvPr id="1026" name="Picture 2" descr="ICTU] – Trường Đại học Công nghệ Thông tin và Truyền thông">
            <a:extLst>
              <a:ext uri="{FF2B5EF4-FFF2-40B4-BE49-F238E27FC236}">
                <a16:creationId xmlns:a16="http://schemas.microsoft.com/office/drawing/2014/main" id="{A7145576-538F-405B-9555-0740774BA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947" y="1082041"/>
            <a:ext cx="812334" cy="812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err="1">
                <a:effectLst/>
                <a:latin typeface="Oswald" panose="020B0604020202020204" pitchFamily="2" charset="0"/>
                <a:ea typeface="Times New Roman" panose="02020603050405020304" pitchFamily="18" charset="0"/>
              </a:rPr>
              <a:t>Biểu</a:t>
            </a:r>
            <a:r>
              <a:rPr lang="en-US" dirty="0">
                <a:effectLst/>
                <a:latin typeface="Oswald" panose="020B0604020202020204" pitchFamily="2" charset="0"/>
                <a:ea typeface="Times New Roman" panose="02020603050405020304" pitchFamily="18" charset="0"/>
              </a:rPr>
              <a:t> </a:t>
            </a:r>
            <a:r>
              <a:rPr lang="en-US" dirty="0" err="1">
                <a:effectLst/>
                <a:latin typeface="Oswald" panose="020B0604020202020204" pitchFamily="2" charset="0"/>
                <a:ea typeface="Times New Roman" panose="02020603050405020304" pitchFamily="18" charset="0"/>
              </a:rPr>
              <a:t>đồ</a:t>
            </a:r>
            <a:r>
              <a:rPr lang="en-US" dirty="0">
                <a:effectLst/>
                <a:latin typeface="Oswald" panose="020B0604020202020204" pitchFamily="2" charset="0"/>
                <a:ea typeface="Times New Roman" panose="02020603050405020304" pitchFamily="18" charset="0"/>
              </a:rPr>
              <a:t> </a:t>
            </a:r>
            <a:r>
              <a:rPr lang="en-US" dirty="0" err="1">
                <a:effectLst/>
                <a:latin typeface="Oswald" panose="020B0604020202020204" pitchFamily="2" charset="0"/>
                <a:ea typeface="Times New Roman" panose="02020603050405020304" pitchFamily="18" charset="0"/>
              </a:rPr>
              <a:t>hoạt</a:t>
            </a:r>
            <a:r>
              <a:rPr lang="en-US" dirty="0">
                <a:effectLst/>
                <a:latin typeface="Oswald" panose="020B0604020202020204" pitchFamily="2" charset="0"/>
                <a:ea typeface="Times New Roman" panose="02020603050405020304" pitchFamily="18" charset="0"/>
              </a:rPr>
              <a:t> </a:t>
            </a:r>
            <a:r>
              <a:rPr lang="en-US" dirty="0" err="1">
                <a:effectLst/>
                <a:latin typeface="Oswald" panose="020B0604020202020204" pitchFamily="2" charset="0"/>
                <a:ea typeface="Times New Roman" panose="02020603050405020304" pitchFamily="18" charset="0"/>
              </a:rPr>
              <a:t>động</a:t>
            </a:r>
            <a:r>
              <a:rPr lang="en-US" dirty="0">
                <a:effectLst/>
                <a:latin typeface="Oswald" panose="020B0604020202020204" pitchFamily="2" charset="0"/>
                <a:ea typeface="Times New Roman" panose="02020603050405020304" pitchFamily="18" charset="0"/>
              </a:rPr>
              <a:t> - </a:t>
            </a:r>
            <a:r>
              <a:rPr lang="en-US" dirty="0" err="1">
                <a:effectLst/>
                <a:latin typeface="Oswald" panose="020B0604020202020204" pitchFamily="2" charset="0"/>
                <a:ea typeface="Times New Roman" panose="02020603050405020304" pitchFamily="18" charset="0"/>
              </a:rPr>
              <a:t>đăng</a:t>
            </a:r>
            <a:r>
              <a:rPr lang="en-US" dirty="0">
                <a:effectLst/>
                <a:latin typeface="Oswald" panose="020B0604020202020204" pitchFamily="2" charset="0"/>
                <a:ea typeface="Times New Roman" panose="02020603050405020304" pitchFamily="18" charset="0"/>
              </a:rPr>
              <a:t> </a:t>
            </a:r>
            <a:r>
              <a:rPr lang="en-US" dirty="0" err="1">
                <a:effectLst/>
                <a:latin typeface="Oswald" panose="020B0604020202020204" pitchFamily="2" charset="0"/>
                <a:ea typeface="Times New Roman" panose="02020603050405020304" pitchFamily="18" charset="0"/>
              </a:rPr>
              <a:t>nhập</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DDEF8C66-D418-45EB-97E4-933EAC770805}"/>
              </a:ext>
            </a:extLst>
          </p:cNvPr>
          <p:cNvPicPr>
            <a:picLocks noChangeAspect="1"/>
          </p:cNvPicPr>
          <p:nvPr/>
        </p:nvPicPr>
        <p:blipFill>
          <a:blip r:embed="rId2"/>
          <a:stretch>
            <a:fillRect/>
          </a:stretch>
        </p:blipFill>
        <p:spPr>
          <a:xfrm>
            <a:off x="1581150" y="961707"/>
            <a:ext cx="6778160" cy="3220085"/>
          </a:xfrm>
          <a:prstGeom prst="rect">
            <a:avLst/>
          </a:prstGeom>
        </p:spPr>
      </p:pic>
    </p:spTree>
    <p:extLst>
      <p:ext uri="{BB962C8B-B14F-4D97-AF65-F5344CB8AC3E}">
        <p14:creationId xmlns:p14="http://schemas.microsoft.com/office/powerpoint/2010/main" val="129789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err="1">
                <a:effectLst/>
                <a:latin typeface="Oswald" panose="020B0604020202020204" pitchFamily="2" charset="0"/>
                <a:ea typeface="Times New Roman" panose="02020603050405020304" pitchFamily="18" charset="0"/>
                <a:cs typeface="Times New Roman" panose="02020603050405020304" pitchFamily="18" charset="0"/>
              </a:rPr>
              <a:t>Biểu</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đồ</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hoạt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động</a:t>
            </a:r>
            <a:r>
              <a:rPr lang="en-US" dirty="0">
                <a:effectLst/>
                <a:latin typeface="Oswald" panose="020B0604020202020204" pitchFamily="2" charset="0"/>
                <a:ea typeface="Times New Roman" panose="02020603050405020304" pitchFamily="18" charset="0"/>
                <a:cs typeface="Times New Roman" panose="02020603050405020304" pitchFamily="18" charset="0"/>
              </a:rPr>
              <a:t> -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quản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lý</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033FD019-6D02-4870-B21E-2BC00DBA14D8}"/>
              </a:ext>
            </a:extLst>
          </p:cNvPr>
          <p:cNvPicPr>
            <a:picLocks noChangeAspect="1"/>
          </p:cNvPicPr>
          <p:nvPr/>
        </p:nvPicPr>
        <p:blipFill>
          <a:blip r:embed="rId2"/>
          <a:stretch>
            <a:fillRect/>
          </a:stretch>
        </p:blipFill>
        <p:spPr>
          <a:xfrm>
            <a:off x="1387792" y="925829"/>
            <a:ext cx="6590348" cy="3430765"/>
          </a:xfrm>
          <a:prstGeom prst="rect">
            <a:avLst/>
          </a:prstGeom>
        </p:spPr>
      </p:pic>
    </p:spTree>
    <p:extLst>
      <p:ext uri="{BB962C8B-B14F-4D97-AF65-F5344CB8AC3E}">
        <p14:creationId xmlns:p14="http://schemas.microsoft.com/office/powerpoint/2010/main" val="608110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6219360" cy="518160"/>
          </a:xfrm>
        </p:spPr>
        <p:txBody>
          <a:bodyPr/>
          <a:lstStyle/>
          <a:p>
            <a:pPr marL="342900" indent="-342900" algn="l">
              <a:buFont typeface="Wingdings" panose="05000000000000000000" pitchFamily="2" charset="2"/>
              <a:buChar char="q"/>
            </a:pPr>
            <a:r>
              <a:rPr lang="en-US" dirty="0" err="1">
                <a:effectLst/>
                <a:latin typeface="Oswald" panose="020B0604020202020204" pitchFamily="2" charset="0"/>
                <a:ea typeface="Times New Roman" panose="02020603050405020304" pitchFamily="18" charset="0"/>
                <a:cs typeface="Times New Roman" panose="02020603050405020304" pitchFamily="18" charset="0"/>
              </a:rPr>
              <a:t>Biểu</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đồ</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hoạt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động</a:t>
            </a:r>
            <a:r>
              <a:rPr lang="en-US" dirty="0">
                <a:effectLst/>
                <a:latin typeface="Oswald" panose="020B0604020202020204" pitchFamily="2" charset="0"/>
                <a:ea typeface="Times New Roman" panose="02020603050405020304" pitchFamily="18" charset="0"/>
                <a:cs typeface="Times New Roman" panose="02020603050405020304" pitchFamily="18" charset="0"/>
              </a:rPr>
              <a:t> – </a:t>
            </a:r>
            <a:r>
              <a:rPr lang="en-US" dirty="0" err="1">
                <a:latin typeface="Oswald" panose="020B0604020202020204" pitchFamily="2" charset="0"/>
                <a:ea typeface="Times New Roman" panose="02020603050405020304" pitchFamily="18" charset="0"/>
                <a:cs typeface="Times New Roman" panose="02020603050405020304" pitchFamily="18" charset="0"/>
              </a:rPr>
              <a:t>xem</a:t>
            </a:r>
            <a:r>
              <a:rPr lang="en-US" dirty="0">
                <a:latin typeface="Oswald" panose="020B0604020202020204" pitchFamily="2" charset="0"/>
                <a:ea typeface="Times New Roman" panose="02020603050405020304" pitchFamily="18" charset="0"/>
                <a:cs typeface="Times New Roman" panose="02020603050405020304" pitchFamily="18" charset="0"/>
              </a:rPr>
              <a:t> chi </a:t>
            </a:r>
            <a:r>
              <a:rPr lang="en-US" dirty="0" err="1">
                <a:latin typeface="Oswald" panose="020B0604020202020204" pitchFamily="2" charset="0"/>
                <a:ea typeface="Times New Roman" panose="02020603050405020304" pitchFamily="18" charset="0"/>
                <a:cs typeface="Times New Roman" panose="02020603050405020304" pitchFamily="18" charset="0"/>
              </a:rPr>
              <a:t>tiết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92DD5128-AD50-49FC-939B-864CDB9F1D91}"/>
              </a:ext>
            </a:extLst>
          </p:cNvPr>
          <p:cNvPicPr>
            <a:picLocks noChangeAspect="1"/>
          </p:cNvPicPr>
          <p:nvPr/>
        </p:nvPicPr>
        <p:blipFill>
          <a:blip r:embed="rId2"/>
          <a:stretch>
            <a:fillRect/>
          </a:stretch>
        </p:blipFill>
        <p:spPr>
          <a:xfrm>
            <a:off x="3722370" y="708660"/>
            <a:ext cx="1699260" cy="3726180"/>
          </a:xfrm>
          <a:prstGeom prst="rect">
            <a:avLst/>
          </a:prstGeom>
        </p:spPr>
      </p:pic>
    </p:spTree>
    <p:extLst>
      <p:ext uri="{BB962C8B-B14F-4D97-AF65-F5344CB8AC3E}">
        <p14:creationId xmlns:p14="http://schemas.microsoft.com/office/powerpoint/2010/main" val="648294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err="1">
                <a:effectLst/>
                <a:latin typeface="Oswald" panose="020B0604020202020204" pitchFamily="2" charset="0"/>
                <a:ea typeface="Times New Roman" panose="02020603050405020304" pitchFamily="18" charset="0"/>
                <a:cs typeface="Times New Roman" panose="02020603050405020304" pitchFamily="18" charset="0"/>
              </a:rPr>
              <a:t>Biểu</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đồ</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hoạt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động</a:t>
            </a:r>
            <a:r>
              <a:rPr lang="en-US" dirty="0">
                <a:effectLst/>
                <a:latin typeface="Oswald" panose="020B0604020202020204" pitchFamily="2" charset="0"/>
                <a:ea typeface="Times New Roman" panose="02020603050405020304" pitchFamily="18" charset="0"/>
                <a:cs typeface="Times New Roman" panose="02020603050405020304" pitchFamily="18" charset="0"/>
              </a:rPr>
              <a:t> –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tìm</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kiếm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2F906242-F9B7-4CEC-BFAB-218D925801AB}"/>
              </a:ext>
            </a:extLst>
          </p:cNvPr>
          <p:cNvPicPr>
            <a:picLocks noChangeAspect="1"/>
          </p:cNvPicPr>
          <p:nvPr/>
        </p:nvPicPr>
        <p:blipFill>
          <a:blip r:embed="rId2"/>
          <a:stretch>
            <a:fillRect/>
          </a:stretch>
        </p:blipFill>
        <p:spPr>
          <a:xfrm>
            <a:off x="1985010" y="786906"/>
            <a:ext cx="5173980" cy="3644132"/>
          </a:xfrm>
          <a:prstGeom prst="rect">
            <a:avLst/>
          </a:prstGeom>
        </p:spPr>
      </p:pic>
    </p:spTree>
    <p:extLst>
      <p:ext uri="{BB962C8B-B14F-4D97-AF65-F5344CB8AC3E}">
        <p14:creationId xmlns:p14="http://schemas.microsoft.com/office/powerpoint/2010/main" val="86459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err="1">
                <a:effectLst/>
                <a:latin typeface="Oswald" panose="020B0604020202020204" pitchFamily="2" charset="0"/>
                <a:ea typeface="Times New Roman" panose="02020603050405020304" pitchFamily="18" charset="0"/>
                <a:cs typeface="Times New Roman" panose="02020603050405020304" pitchFamily="18" charset="0"/>
              </a:rPr>
              <a:t>Biểu</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đồ</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hoạt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động</a:t>
            </a:r>
            <a:r>
              <a:rPr lang="en-US" dirty="0">
                <a:effectLst/>
                <a:latin typeface="Oswald" panose="020B0604020202020204" pitchFamily="2" charset="0"/>
                <a:ea typeface="Times New Roman" panose="02020603050405020304" pitchFamily="18" charset="0"/>
                <a:cs typeface="Times New Roman" panose="02020603050405020304" pitchFamily="18" charset="0"/>
              </a:rPr>
              <a:t> –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mua</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hàng</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C07BA698-35E0-4CFA-B2D5-1FC56B76F398}"/>
              </a:ext>
            </a:extLst>
          </p:cNvPr>
          <p:cNvPicPr>
            <a:picLocks noChangeAspect="1"/>
          </p:cNvPicPr>
          <p:nvPr/>
        </p:nvPicPr>
        <p:blipFill>
          <a:blip r:embed="rId2"/>
          <a:stretch>
            <a:fillRect/>
          </a:stretch>
        </p:blipFill>
        <p:spPr>
          <a:xfrm>
            <a:off x="1406691" y="947261"/>
            <a:ext cx="6330617" cy="3248978"/>
          </a:xfrm>
          <a:prstGeom prst="rect">
            <a:avLst/>
          </a:prstGeom>
        </p:spPr>
      </p:pic>
    </p:spTree>
    <p:extLst>
      <p:ext uri="{BB962C8B-B14F-4D97-AF65-F5344CB8AC3E}">
        <p14:creationId xmlns:p14="http://schemas.microsoft.com/office/powerpoint/2010/main" val="3662923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3168502" y="3031150"/>
            <a:ext cx="4355448"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t>Xây dựng </a:t>
            </a:r>
            <a:r>
              <a:rPr lang="en-US" dirty="0"/>
              <a:t>&amp;</a:t>
            </a:r>
            <a:r>
              <a:rPr lang="vi-VN" dirty="0"/>
              <a:t> demo chương trình</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sym typeface="Oswald"/>
              </a:rPr>
              <a:t>3</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95497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chủ</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AAF1531F-ECA4-4564-91EC-9ED15E169D78}"/>
              </a:ext>
            </a:extLst>
          </p:cNvPr>
          <p:cNvPicPr>
            <a:picLocks noChangeAspect="1"/>
          </p:cNvPicPr>
          <p:nvPr/>
        </p:nvPicPr>
        <p:blipFill>
          <a:blip r:embed="rId2"/>
          <a:stretch>
            <a:fillRect/>
          </a:stretch>
        </p:blipFill>
        <p:spPr>
          <a:xfrm>
            <a:off x="1354843" y="880708"/>
            <a:ext cx="6434313" cy="3218852"/>
          </a:xfrm>
          <a:prstGeom prst="rect">
            <a:avLst/>
          </a:prstGeom>
        </p:spPr>
      </p:pic>
    </p:spTree>
    <p:extLst>
      <p:ext uri="{BB962C8B-B14F-4D97-AF65-F5344CB8AC3E}">
        <p14:creationId xmlns:p14="http://schemas.microsoft.com/office/powerpoint/2010/main" val="329993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chủ</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8" name="Picture 7">
            <a:extLst>
              <a:ext uri="{FF2B5EF4-FFF2-40B4-BE49-F238E27FC236}">
                <a16:creationId xmlns:a16="http://schemas.microsoft.com/office/drawing/2014/main" id="{5865F3EA-7E31-4D91-B1A6-82B3CCAED2B3}"/>
              </a:ext>
            </a:extLst>
          </p:cNvPr>
          <p:cNvPicPr>
            <a:picLocks noChangeAspect="1"/>
          </p:cNvPicPr>
          <p:nvPr/>
        </p:nvPicPr>
        <p:blipFill>
          <a:blip r:embed="rId2"/>
          <a:stretch>
            <a:fillRect/>
          </a:stretch>
        </p:blipFill>
        <p:spPr>
          <a:xfrm>
            <a:off x="1347223" y="880707"/>
            <a:ext cx="6434313" cy="3230745"/>
          </a:xfrm>
          <a:prstGeom prst="rect">
            <a:avLst/>
          </a:prstGeom>
        </p:spPr>
      </p:pic>
    </p:spTree>
    <p:extLst>
      <p:ext uri="{BB962C8B-B14F-4D97-AF65-F5344CB8AC3E}">
        <p14:creationId xmlns:p14="http://schemas.microsoft.com/office/powerpoint/2010/main" val="135647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chủ</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99657F3A-0680-4BE9-A540-057C5C98967E}"/>
              </a:ext>
            </a:extLst>
          </p:cNvPr>
          <p:cNvPicPr>
            <a:picLocks noChangeAspect="1"/>
          </p:cNvPicPr>
          <p:nvPr/>
        </p:nvPicPr>
        <p:blipFill>
          <a:blip r:embed="rId2"/>
          <a:stretch>
            <a:fillRect/>
          </a:stretch>
        </p:blipFill>
        <p:spPr>
          <a:xfrm>
            <a:off x="1774700" y="777832"/>
            <a:ext cx="5784340" cy="3381220"/>
          </a:xfrm>
          <a:prstGeom prst="rect">
            <a:avLst/>
          </a:prstGeom>
        </p:spPr>
      </p:pic>
    </p:spTree>
    <p:extLst>
      <p:ext uri="{BB962C8B-B14F-4D97-AF65-F5344CB8AC3E}">
        <p14:creationId xmlns:p14="http://schemas.microsoft.com/office/powerpoint/2010/main" val="960956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xem</a:t>
            </a:r>
            <a:r>
              <a:rPr lang="en-US" dirty="0">
                <a:effectLst/>
                <a:latin typeface="Oswald" panose="020B0604020202020204" pitchFamily="2" charset="0"/>
                <a:ea typeface="Times New Roman" panose="02020603050405020304" pitchFamily="18" charset="0"/>
                <a:cs typeface="Times New Roman" panose="02020603050405020304" pitchFamily="18" charset="0"/>
              </a:rPr>
              <a:t> chi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tiết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0483319C-9B54-4DA7-8A7E-5DF3E06216E9}"/>
              </a:ext>
            </a:extLst>
          </p:cNvPr>
          <p:cNvPicPr>
            <a:picLocks noChangeAspect="1"/>
          </p:cNvPicPr>
          <p:nvPr/>
        </p:nvPicPr>
        <p:blipFill>
          <a:blip r:embed="rId2"/>
          <a:stretch>
            <a:fillRect/>
          </a:stretch>
        </p:blipFill>
        <p:spPr>
          <a:xfrm>
            <a:off x="1099999" y="880708"/>
            <a:ext cx="6943999" cy="3218852"/>
          </a:xfrm>
          <a:prstGeom prst="rect">
            <a:avLst/>
          </a:prstGeom>
        </p:spPr>
      </p:pic>
    </p:spTree>
    <p:extLst>
      <p:ext uri="{BB962C8B-B14F-4D97-AF65-F5344CB8AC3E}">
        <p14:creationId xmlns:p14="http://schemas.microsoft.com/office/powerpoint/2010/main" val="37960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4800-DE6E-4126-8070-5A2624AFFE17}"/>
              </a:ext>
            </a:extLst>
          </p:cNvPr>
          <p:cNvSpPr>
            <a:spLocks noGrp="1"/>
          </p:cNvSpPr>
          <p:nvPr>
            <p:ph type="title"/>
          </p:nvPr>
        </p:nvSpPr>
        <p:spPr/>
        <p:txBody>
          <a:bodyPr/>
          <a:lstStyle/>
          <a:p>
            <a:r>
              <a:rPr lang="en-US" sz="3200" dirty="0" err="1">
                <a:latin typeface="Source Sans Pro" panose="020B0503030403020204" pitchFamily="34" charset="0"/>
                <a:ea typeface="Source Sans Pro" panose="020B0503030403020204" pitchFamily="34" charset="0"/>
              </a:rPr>
              <a:t>Tổng</a:t>
            </a:r>
            <a:r>
              <a:rPr lang="en-US" sz="3200" dirty="0">
                <a:latin typeface="Source Sans Pro" panose="020B0503030403020204" pitchFamily="34" charset="0"/>
                <a:ea typeface="Source Sans Pro" panose="020B0503030403020204" pitchFamily="34" charset="0"/>
              </a:rPr>
              <a:t> </a:t>
            </a:r>
            <a:r>
              <a:rPr lang="en-US" sz="3200" dirty="0" err="1">
                <a:latin typeface="Source Sans Pro" panose="020B0503030403020204" pitchFamily="34" charset="0"/>
                <a:ea typeface="Source Sans Pro" panose="020B0503030403020204" pitchFamily="34" charset="0"/>
              </a:rPr>
              <a:t>quan</a:t>
            </a:r>
            <a:endParaRPr lang="en-US" sz="3200" dirty="0">
              <a:latin typeface="Source Sans Pro" panose="020B0503030403020204" pitchFamily="34" charset="0"/>
              <a:ea typeface="Source Sans Pro" panose="020B0503030403020204" pitchFamily="34" charset="0"/>
            </a:endParaRPr>
          </a:p>
        </p:txBody>
      </p:sp>
      <p:sp>
        <p:nvSpPr>
          <p:cNvPr id="3" name="Text Placeholder 2">
            <a:extLst>
              <a:ext uri="{FF2B5EF4-FFF2-40B4-BE49-F238E27FC236}">
                <a16:creationId xmlns:a16="http://schemas.microsoft.com/office/drawing/2014/main" id="{D5DE73B9-978D-469D-8556-C1F5AAD99FC5}"/>
              </a:ext>
            </a:extLst>
          </p:cNvPr>
          <p:cNvSpPr>
            <a:spLocks noGrp="1"/>
          </p:cNvSpPr>
          <p:nvPr>
            <p:ph type="body" idx="1"/>
          </p:nvPr>
        </p:nvSpPr>
        <p:spPr/>
        <p:txBody>
          <a:bodyPr/>
          <a:lstStyle/>
          <a:p>
            <a:pPr>
              <a:buFont typeface="Wingdings" panose="05000000000000000000" pitchFamily="2" charset="2"/>
              <a:buChar char="v"/>
            </a:pPr>
            <a:r>
              <a:rPr lang="en-US" dirty="0"/>
              <a:t>1:  </a:t>
            </a:r>
            <a:r>
              <a:rPr lang="en-US" dirty="0" err="1"/>
              <a:t>Giới</a:t>
            </a:r>
            <a:r>
              <a:rPr lang="en-US" dirty="0"/>
              <a:t> </a:t>
            </a:r>
            <a:r>
              <a:rPr lang="en-US" dirty="0" err="1"/>
              <a:t>thiệu</a:t>
            </a:r>
            <a:r>
              <a:rPr lang="en-US" dirty="0"/>
              <a:t> </a:t>
            </a:r>
            <a:r>
              <a:rPr lang="en-US" dirty="0" err="1"/>
              <a:t>về</a:t>
            </a:r>
            <a:r>
              <a:rPr lang="en-US" dirty="0"/>
              <a:t> </a:t>
            </a:r>
            <a:r>
              <a:rPr lang="en-US" dirty="0" err="1"/>
              <a:t>công</a:t>
            </a:r>
            <a:r>
              <a:rPr lang="en-US" dirty="0"/>
              <a:t> </a:t>
            </a:r>
            <a:r>
              <a:rPr lang="en-US" dirty="0" err="1"/>
              <a:t>nghệ</a:t>
            </a:r>
            <a:r>
              <a:rPr lang="en-US" dirty="0"/>
              <a:t> </a:t>
            </a:r>
            <a:r>
              <a:rPr lang="en-US" dirty="0" err="1"/>
              <a:t>thiết</a:t>
            </a:r>
            <a:r>
              <a:rPr lang="en-US" dirty="0"/>
              <a:t> </a:t>
            </a:r>
            <a:r>
              <a:rPr lang="en-US" dirty="0" err="1"/>
              <a:t>kế</a:t>
            </a:r>
            <a:r>
              <a:rPr lang="en-US" dirty="0"/>
              <a:t> website </a:t>
            </a:r>
          </a:p>
          <a:p>
            <a:pPr>
              <a:buFont typeface="Wingdings" panose="05000000000000000000" pitchFamily="2" charset="2"/>
              <a:buChar char="v"/>
            </a:pPr>
            <a:r>
              <a:rPr lang="en-US" dirty="0"/>
              <a:t>2: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a:p>
            <a:pPr>
              <a:buFont typeface="Wingdings" panose="05000000000000000000" pitchFamily="2" charset="2"/>
              <a:buChar char="v"/>
            </a:pPr>
            <a:r>
              <a:rPr lang="en-US" dirty="0"/>
              <a:t>3: </a:t>
            </a:r>
            <a:r>
              <a:rPr lang="vi-VN" dirty="0"/>
              <a:t>Xây dựng và demo chương trình</a:t>
            </a:r>
            <a:endParaRPr lang="en-US" dirty="0"/>
          </a:p>
          <a:p>
            <a:pPr>
              <a:buFont typeface="Wingdings" panose="05000000000000000000" pitchFamily="2" charset="2"/>
              <a:buChar char="v"/>
            </a:pPr>
            <a:r>
              <a:rPr lang="en-US" dirty="0"/>
              <a:t>4: </a:t>
            </a:r>
            <a:r>
              <a:rPr lang="vi-VN" dirty="0"/>
              <a:t>Kết quả</a:t>
            </a:r>
            <a:r>
              <a:rPr lang="en-US" dirty="0"/>
              <a:t>, </a:t>
            </a:r>
            <a:r>
              <a:rPr lang="en-US" dirty="0" err="1"/>
              <a:t>hạn</a:t>
            </a:r>
            <a:r>
              <a:rPr lang="en-US" dirty="0"/>
              <a:t> </a:t>
            </a:r>
            <a:r>
              <a:rPr lang="en-US" dirty="0" err="1"/>
              <a:t>chế</a:t>
            </a:r>
            <a:r>
              <a:rPr lang="vi-VN" dirty="0"/>
              <a:t> </a:t>
            </a:r>
            <a:r>
              <a:rPr lang="en-US" dirty="0"/>
              <a:t>&amp;</a:t>
            </a:r>
            <a:r>
              <a:rPr lang="vi-VN" dirty="0"/>
              <a:t> hướng phát triển</a:t>
            </a:r>
            <a:endParaRPr lang="en-US" dirty="0"/>
          </a:p>
        </p:txBody>
      </p:sp>
      <p:sp>
        <p:nvSpPr>
          <p:cNvPr id="4" name="Slide Number Placeholder 3">
            <a:extLst>
              <a:ext uri="{FF2B5EF4-FFF2-40B4-BE49-F238E27FC236}">
                <a16:creationId xmlns:a16="http://schemas.microsoft.com/office/drawing/2014/main" id="{E6A2B6A9-1A26-4C20-9A73-9A131B3E57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672094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xem</a:t>
            </a:r>
            <a:r>
              <a:rPr lang="en-US" dirty="0">
                <a:effectLst/>
                <a:latin typeface="Oswald" panose="020B0604020202020204" pitchFamily="2" charset="0"/>
                <a:ea typeface="Times New Roman" panose="02020603050405020304" pitchFamily="18" charset="0"/>
                <a:cs typeface="Times New Roman" panose="02020603050405020304" pitchFamily="18" charset="0"/>
              </a:rPr>
              <a:t> chi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tiết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a:extLst>
              <a:ext uri="{FF2B5EF4-FFF2-40B4-BE49-F238E27FC236}">
                <a16:creationId xmlns:a16="http://schemas.microsoft.com/office/drawing/2014/main" id="{8F454F9F-E3D5-4927-8ADE-ECA5209CEEC4}"/>
              </a:ext>
            </a:extLst>
          </p:cNvPr>
          <p:cNvPicPr>
            <a:picLocks noChangeAspect="1"/>
          </p:cNvPicPr>
          <p:nvPr/>
        </p:nvPicPr>
        <p:blipFill>
          <a:blip r:embed="rId2"/>
          <a:stretch>
            <a:fillRect/>
          </a:stretch>
        </p:blipFill>
        <p:spPr>
          <a:xfrm>
            <a:off x="855084" y="938055"/>
            <a:ext cx="7188914" cy="3057475"/>
          </a:xfrm>
          <a:prstGeom prst="rect">
            <a:avLst/>
          </a:prstGeom>
        </p:spPr>
      </p:pic>
    </p:spTree>
    <p:extLst>
      <p:ext uri="{BB962C8B-B14F-4D97-AF65-F5344CB8AC3E}">
        <p14:creationId xmlns:p14="http://schemas.microsoft.com/office/powerpoint/2010/main" val="1990019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xem</a:t>
            </a:r>
            <a:r>
              <a:rPr lang="en-US" dirty="0">
                <a:effectLst/>
                <a:latin typeface="Oswald" panose="020B0604020202020204" pitchFamily="2" charset="0"/>
                <a:ea typeface="Times New Roman" panose="02020603050405020304" pitchFamily="18" charset="0"/>
                <a:cs typeface="Times New Roman" panose="02020603050405020304" pitchFamily="18" charset="0"/>
              </a:rPr>
              <a:t> chi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tiết</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Picture 4">
            <a:extLst>
              <a:ext uri="{FF2B5EF4-FFF2-40B4-BE49-F238E27FC236}">
                <a16:creationId xmlns:a16="http://schemas.microsoft.com/office/drawing/2014/main" id="{B923A3E7-AA07-4B8F-ADC1-C231FCD7DB62}"/>
              </a:ext>
            </a:extLst>
          </p:cNvPr>
          <p:cNvPicPr>
            <a:picLocks noChangeAspect="1"/>
          </p:cNvPicPr>
          <p:nvPr/>
        </p:nvPicPr>
        <p:blipFill>
          <a:blip r:embed="rId2"/>
          <a:stretch>
            <a:fillRect/>
          </a:stretch>
        </p:blipFill>
        <p:spPr>
          <a:xfrm>
            <a:off x="839770" y="868634"/>
            <a:ext cx="7205337" cy="3406231"/>
          </a:xfrm>
          <a:prstGeom prst="rect">
            <a:avLst/>
          </a:prstGeom>
        </p:spPr>
      </p:pic>
    </p:spTree>
    <p:extLst>
      <p:ext uri="{BB962C8B-B14F-4D97-AF65-F5344CB8AC3E}">
        <p14:creationId xmlns:p14="http://schemas.microsoft.com/office/powerpoint/2010/main" val="738286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giỏ</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hàng</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8" name="Picture 7">
            <a:extLst>
              <a:ext uri="{FF2B5EF4-FFF2-40B4-BE49-F238E27FC236}">
                <a16:creationId xmlns:a16="http://schemas.microsoft.com/office/drawing/2014/main" id="{7A689CC1-CBF6-476F-BABC-89F1BBF39647}"/>
              </a:ext>
            </a:extLst>
          </p:cNvPr>
          <p:cNvPicPr>
            <a:picLocks noChangeAspect="1"/>
          </p:cNvPicPr>
          <p:nvPr/>
        </p:nvPicPr>
        <p:blipFill>
          <a:blip r:embed="rId2"/>
          <a:stretch>
            <a:fillRect/>
          </a:stretch>
        </p:blipFill>
        <p:spPr>
          <a:xfrm>
            <a:off x="1354843" y="857837"/>
            <a:ext cx="6434313" cy="3404955"/>
          </a:xfrm>
          <a:prstGeom prst="rect">
            <a:avLst/>
          </a:prstGeom>
        </p:spPr>
      </p:pic>
    </p:spTree>
    <p:extLst>
      <p:ext uri="{BB962C8B-B14F-4D97-AF65-F5344CB8AC3E}">
        <p14:creationId xmlns:p14="http://schemas.microsoft.com/office/powerpoint/2010/main" val="2218367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latin typeface="Oswald" panose="020B0604020202020204" pitchFamily="2" charset="0"/>
                <a:ea typeface="Times New Roman" panose="02020603050405020304" pitchFamily="18" charset="0"/>
                <a:cs typeface="Times New Roman" panose="02020603050405020304" pitchFamily="18" charset="0"/>
              </a:rPr>
              <a:t> </a:t>
            </a:r>
            <a:r>
              <a:rPr lang="en-US" dirty="0" err="1">
                <a:latin typeface="Oswald" panose="020B0604020202020204" pitchFamily="2" charset="0"/>
                <a:ea typeface="Times New Roman" panose="02020603050405020304" pitchFamily="18" charset="0"/>
                <a:cs typeface="Times New Roman" panose="02020603050405020304" pitchFamily="18" charset="0"/>
              </a:rPr>
              <a:t>thông</a:t>
            </a:r>
            <a:r>
              <a:rPr lang="en-US" dirty="0">
                <a:latin typeface="Oswald" panose="020B0604020202020204" pitchFamily="2" charset="0"/>
                <a:ea typeface="Times New Roman" panose="02020603050405020304" pitchFamily="18" charset="0"/>
                <a:cs typeface="Times New Roman" panose="02020603050405020304" pitchFamily="18" charset="0"/>
              </a:rPr>
              <a:t> tin </a:t>
            </a:r>
            <a:r>
              <a:rPr lang="en-US" dirty="0" err="1">
                <a:latin typeface="Oswald" panose="020B0604020202020204" pitchFamily="2" charset="0"/>
                <a:ea typeface="Times New Roman" panose="02020603050405020304" pitchFamily="18" charset="0"/>
                <a:cs typeface="Times New Roman" panose="02020603050405020304" pitchFamily="18" charset="0"/>
              </a:rPr>
              <a:t>khách</a:t>
            </a:r>
            <a:r>
              <a:rPr lang="en-US" dirty="0">
                <a:latin typeface="Oswald" panose="020B0604020202020204" pitchFamily="2" charset="0"/>
                <a:ea typeface="Times New Roman" panose="02020603050405020304" pitchFamily="18" charset="0"/>
                <a:cs typeface="Times New Roman" panose="02020603050405020304" pitchFamily="18" charset="0"/>
              </a:rPr>
              <a:t> </a:t>
            </a:r>
            <a:r>
              <a:rPr lang="en-US" dirty="0" err="1">
                <a:latin typeface="Oswald" panose="020B0604020202020204" pitchFamily="2" charset="0"/>
                <a:ea typeface="Times New Roman" panose="02020603050405020304" pitchFamily="18" charset="0"/>
                <a:cs typeface="Times New Roman" panose="02020603050405020304" pitchFamily="18" charset="0"/>
              </a:rPr>
              <a:t>hàng</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5" name="Picture 4">
            <a:extLst>
              <a:ext uri="{FF2B5EF4-FFF2-40B4-BE49-F238E27FC236}">
                <a16:creationId xmlns:a16="http://schemas.microsoft.com/office/drawing/2014/main" id="{7719B4F4-E131-4475-9F92-AF2A42A6A19E}"/>
              </a:ext>
            </a:extLst>
          </p:cNvPr>
          <p:cNvPicPr>
            <a:picLocks noChangeAspect="1"/>
          </p:cNvPicPr>
          <p:nvPr/>
        </p:nvPicPr>
        <p:blipFill>
          <a:blip r:embed="rId2"/>
          <a:stretch>
            <a:fillRect/>
          </a:stretch>
        </p:blipFill>
        <p:spPr>
          <a:xfrm>
            <a:off x="1132278" y="857837"/>
            <a:ext cx="6656878" cy="3342910"/>
          </a:xfrm>
          <a:prstGeom prst="rect">
            <a:avLst/>
          </a:prstGeom>
        </p:spPr>
      </p:pic>
    </p:spTree>
    <p:extLst>
      <p:ext uri="{BB962C8B-B14F-4D97-AF65-F5344CB8AC3E}">
        <p14:creationId xmlns:p14="http://schemas.microsoft.com/office/powerpoint/2010/main" val="1644910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thanh</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toán</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 name="Picture 4">
            <a:extLst>
              <a:ext uri="{FF2B5EF4-FFF2-40B4-BE49-F238E27FC236}">
                <a16:creationId xmlns:a16="http://schemas.microsoft.com/office/drawing/2014/main" id="{AAF1531F-ECA4-4564-91EC-9ED15E169D78}"/>
              </a:ext>
            </a:extLst>
          </p:cNvPr>
          <p:cNvPicPr>
            <a:picLocks noChangeAspect="1"/>
          </p:cNvPicPr>
          <p:nvPr/>
        </p:nvPicPr>
        <p:blipFill>
          <a:blip r:embed="rId2"/>
          <a:stretch>
            <a:fillRect/>
          </a:stretch>
        </p:blipFill>
        <p:spPr>
          <a:xfrm>
            <a:off x="1354843" y="880708"/>
            <a:ext cx="6434313" cy="3218852"/>
          </a:xfrm>
          <a:prstGeom prst="rect">
            <a:avLst/>
          </a:prstGeom>
        </p:spPr>
      </p:pic>
    </p:spTree>
    <p:extLst>
      <p:ext uri="{BB962C8B-B14F-4D97-AF65-F5344CB8AC3E}">
        <p14:creationId xmlns:p14="http://schemas.microsoft.com/office/powerpoint/2010/main" val="623029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đăng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nhập</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quản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trị</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6" name="Picture 5">
            <a:extLst>
              <a:ext uri="{FF2B5EF4-FFF2-40B4-BE49-F238E27FC236}">
                <a16:creationId xmlns:a16="http://schemas.microsoft.com/office/drawing/2014/main" id="{8D3731AE-4317-419D-919A-CC41CFAEEFCA}"/>
              </a:ext>
            </a:extLst>
          </p:cNvPr>
          <p:cNvPicPr>
            <a:picLocks noChangeAspect="1"/>
          </p:cNvPicPr>
          <p:nvPr/>
        </p:nvPicPr>
        <p:blipFill>
          <a:blip r:embed="rId2"/>
          <a:stretch>
            <a:fillRect/>
          </a:stretch>
        </p:blipFill>
        <p:spPr>
          <a:xfrm>
            <a:off x="1723921" y="831850"/>
            <a:ext cx="5696158" cy="3318974"/>
          </a:xfrm>
          <a:prstGeom prst="rect">
            <a:avLst/>
          </a:prstGeom>
        </p:spPr>
      </p:pic>
    </p:spTree>
    <p:extLst>
      <p:ext uri="{BB962C8B-B14F-4D97-AF65-F5344CB8AC3E}">
        <p14:creationId xmlns:p14="http://schemas.microsoft.com/office/powerpoint/2010/main" val="1852758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quản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lý</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5" name="Picture 4">
            <a:extLst>
              <a:ext uri="{FF2B5EF4-FFF2-40B4-BE49-F238E27FC236}">
                <a16:creationId xmlns:a16="http://schemas.microsoft.com/office/drawing/2014/main" id="{89368BEF-E09E-40D9-A57A-0C871BD71328}"/>
              </a:ext>
            </a:extLst>
          </p:cNvPr>
          <p:cNvPicPr>
            <a:picLocks noChangeAspect="1"/>
          </p:cNvPicPr>
          <p:nvPr/>
        </p:nvPicPr>
        <p:blipFill>
          <a:blip r:embed="rId2"/>
          <a:stretch>
            <a:fillRect/>
          </a:stretch>
        </p:blipFill>
        <p:spPr>
          <a:xfrm>
            <a:off x="1138780" y="777832"/>
            <a:ext cx="6866440" cy="3615376"/>
          </a:xfrm>
          <a:prstGeom prst="rect">
            <a:avLst/>
          </a:prstGeom>
        </p:spPr>
      </p:pic>
    </p:spTree>
    <p:extLst>
      <p:ext uri="{BB962C8B-B14F-4D97-AF65-F5344CB8AC3E}">
        <p14:creationId xmlns:p14="http://schemas.microsoft.com/office/powerpoint/2010/main" val="2847813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thêm</a:t>
            </a:r>
            <a:r>
              <a:rPr lang="en-US" dirty="0">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6" name="Picture 5">
            <a:extLst>
              <a:ext uri="{FF2B5EF4-FFF2-40B4-BE49-F238E27FC236}">
                <a16:creationId xmlns:a16="http://schemas.microsoft.com/office/drawing/2014/main" id="{969FC58D-E800-4471-A84A-F8ACFC06F7B6}"/>
              </a:ext>
            </a:extLst>
          </p:cNvPr>
          <p:cNvPicPr>
            <a:picLocks noChangeAspect="1"/>
          </p:cNvPicPr>
          <p:nvPr/>
        </p:nvPicPr>
        <p:blipFill>
          <a:blip r:embed="rId2"/>
          <a:stretch>
            <a:fillRect/>
          </a:stretch>
        </p:blipFill>
        <p:spPr>
          <a:xfrm>
            <a:off x="1134149" y="750293"/>
            <a:ext cx="6875703" cy="3642916"/>
          </a:xfrm>
          <a:prstGeom prst="rect">
            <a:avLst/>
          </a:prstGeom>
        </p:spPr>
      </p:pic>
    </p:spTree>
    <p:extLst>
      <p:ext uri="{BB962C8B-B14F-4D97-AF65-F5344CB8AC3E}">
        <p14:creationId xmlns:p14="http://schemas.microsoft.com/office/powerpoint/2010/main" val="1388082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a:effectLst/>
                <a:latin typeface="Oswald" panose="020B0604020202020204" pitchFamily="2" charset="0"/>
                <a:ea typeface="Times New Roman" panose="02020603050405020304" pitchFamily="18" charset="0"/>
                <a:cs typeface="Times New Roman" panose="02020603050405020304" pitchFamily="18" charset="0"/>
              </a:rPr>
              <a:t>Giao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diện</a:t>
            </a:r>
            <a:r>
              <a:rPr lang="en-US" dirty="0">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trang</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chỉnh</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sửa</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sản</a:t>
            </a:r>
            <a:r>
              <a:rPr lang="en-US" dirty="0">
                <a:effectLst/>
                <a:latin typeface="Oswald" panose="020B0604020202020204" pitchFamily="2" charset="0"/>
                <a:ea typeface="Times New Roman" panose="02020603050405020304" pitchFamily="18" charset="0"/>
                <a:cs typeface="Times New Roman" panose="02020603050405020304" pitchFamily="18" charset="0"/>
              </a:rPr>
              <a:t> </a:t>
            </a:r>
            <a:r>
              <a:rPr lang="en-US" dirty="0" err="1">
                <a:effectLst/>
                <a:latin typeface="Oswald" panose="020B0604020202020204" pitchFamily="2" charset="0"/>
                <a:ea typeface="Times New Roman" panose="02020603050405020304" pitchFamily="18" charset="0"/>
                <a:cs typeface="Times New Roman" panose="02020603050405020304" pitchFamily="18" charset="0"/>
              </a:rPr>
              <a:t>phẩm</a:t>
            </a:r>
            <a:endParaRPr lang="en-US" dirty="0">
              <a:latin typeface="Oswald" panose="020B0604020202020204" pitchFamily="2" charset="0"/>
            </a:endParaRP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6" name="Picture 5">
            <a:extLst>
              <a:ext uri="{FF2B5EF4-FFF2-40B4-BE49-F238E27FC236}">
                <a16:creationId xmlns:a16="http://schemas.microsoft.com/office/drawing/2014/main" id="{2C940C3D-AE61-4BE0-9006-9623DDE71E84}"/>
              </a:ext>
            </a:extLst>
          </p:cNvPr>
          <p:cNvPicPr>
            <a:picLocks noChangeAspect="1"/>
          </p:cNvPicPr>
          <p:nvPr/>
        </p:nvPicPr>
        <p:blipFill>
          <a:blip r:embed="rId2"/>
          <a:stretch>
            <a:fillRect/>
          </a:stretch>
        </p:blipFill>
        <p:spPr>
          <a:xfrm>
            <a:off x="1451113" y="736411"/>
            <a:ext cx="6060621" cy="3550667"/>
          </a:xfrm>
          <a:prstGeom prst="rect">
            <a:avLst/>
          </a:prstGeom>
        </p:spPr>
      </p:pic>
    </p:spTree>
    <p:extLst>
      <p:ext uri="{BB962C8B-B14F-4D97-AF65-F5344CB8AC3E}">
        <p14:creationId xmlns:p14="http://schemas.microsoft.com/office/powerpoint/2010/main" val="4150874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3168502" y="3031150"/>
            <a:ext cx="4355448"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t>Kết quả</a:t>
            </a:r>
            <a:r>
              <a:rPr lang="en-US" dirty="0"/>
              <a:t>, </a:t>
            </a:r>
            <a:r>
              <a:rPr lang="en-US" dirty="0" err="1"/>
              <a:t>hạn</a:t>
            </a:r>
            <a:r>
              <a:rPr lang="en-US" dirty="0"/>
              <a:t> </a:t>
            </a:r>
            <a:r>
              <a:rPr lang="en-US" dirty="0" err="1"/>
              <a:t>chế</a:t>
            </a:r>
            <a:r>
              <a:rPr lang="vi-VN" dirty="0"/>
              <a:t> </a:t>
            </a:r>
            <a:r>
              <a:rPr lang="en-US" dirty="0"/>
              <a:t>&amp;</a:t>
            </a:r>
            <a:r>
              <a:rPr lang="vi-VN" dirty="0"/>
              <a:t> hướng phát triển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4</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88946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3168502" y="3031150"/>
            <a:ext cx="4355448" cy="135035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err="1"/>
              <a:t>Giới</a:t>
            </a:r>
            <a:r>
              <a:rPr lang="en-US" dirty="0"/>
              <a:t> </a:t>
            </a:r>
            <a:r>
              <a:rPr lang="en-US" dirty="0" err="1"/>
              <a:t>thiệu</a:t>
            </a:r>
            <a:r>
              <a:rPr lang="en-US" dirty="0"/>
              <a:t> </a:t>
            </a:r>
            <a:r>
              <a:rPr lang="en-US" dirty="0" err="1"/>
              <a:t>về</a:t>
            </a:r>
            <a:r>
              <a:rPr lang="en-US" dirty="0"/>
              <a:t> </a:t>
            </a:r>
            <a:r>
              <a:rPr lang="en-US" dirty="0" err="1"/>
              <a:t>công</a:t>
            </a:r>
            <a:r>
              <a:rPr lang="en-US" dirty="0"/>
              <a:t> </a:t>
            </a:r>
            <a:r>
              <a:rPr lang="en-US" dirty="0" err="1"/>
              <a:t>nghệ</a:t>
            </a:r>
            <a:r>
              <a:rPr lang="en-US" dirty="0"/>
              <a:t> </a:t>
            </a:r>
            <a:r>
              <a:rPr lang="en-US" dirty="0" err="1"/>
              <a:t>thiết</a:t>
            </a:r>
            <a:r>
              <a:rPr lang="en-US" dirty="0"/>
              <a:t> </a:t>
            </a:r>
            <a:r>
              <a:rPr lang="en-US" dirty="0" err="1"/>
              <a:t>kế</a:t>
            </a:r>
            <a:r>
              <a:rPr lang="en-US" dirty="0"/>
              <a:t> website</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1</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753706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3FA4-43AE-4E9F-8165-B24D7C44ABE8}"/>
              </a:ext>
            </a:extLst>
          </p:cNvPr>
          <p:cNvSpPr>
            <a:spLocks noGrp="1"/>
          </p:cNvSpPr>
          <p:nvPr>
            <p:ph type="title"/>
          </p:nvPr>
        </p:nvSpPr>
        <p:spPr>
          <a:xfrm>
            <a:off x="237869" y="154065"/>
            <a:ext cx="7832431" cy="715800"/>
          </a:xfrm>
        </p:spPr>
        <p:txBody>
          <a:bodyPr/>
          <a:lstStyle/>
          <a:p>
            <a:pPr marL="342900" indent="-342900" algn="l">
              <a:buFont typeface="Wingdings" panose="05000000000000000000" pitchFamily="2" charset="2"/>
              <a:buChar char="q"/>
            </a:pPr>
            <a:r>
              <a:rPr lang="en-US" sz="2500" dirty="0" err="1"/>
              <a:t>Kết</a:t>
            </a:r>
            <a:r>
              <a:rPr lang="en-US" sz="2500" dirty="0"/>
              <a:t> </a:t>
            </a:r>
            <a:r>
              <a:rPr lang="en-US" sz="2500" dirty="0" err="1"/>
              <a:t>quả</a:t>
            </a:r>
            <a:r>
              <a:rPr lang="en-US" sz="2500" dirty="0"/>
              <a:t> </a:t>
            </a:r>
            <a:r>
              <a:rPr lang="en-US" sz="2500" dirty="0" err="1"/>
              <a:t>đạt</a:t>
            </a:r>
            <a:r>
              <a:rPr lang="en-US" sz="2500" dirty="0"/>
              <a:t> </a:t>
            </a:r>
            <a:r>
              <a:rPr lang="en-US" sz="2500" dirty="0" err="1"/>
              <a:t>được</a:t>
            </a:r>
            <a:endParaRPr lang="en-US" sz="2500" dirty="0"/>
          </a:p>
        </p:txBody>
      </p:sp>
      <p:sp>
        <p:nvSpPr>
          <p:cNvPr id="3" name="Text Placeholder 2">
            <a:extLst>
              <a:ext uri="{FF2B5EF4-FFF2-40B4-BE49-F238E27FC236}">
                <a16:creationId xmlns:a16="http://schemas.microsoft.com/office/drawing/2014/main" id="{4B2391DA-702F-4EBD-BDDF-1F7F54CCD215}"/>
              </a:ext>
            </a:extLst>
          </p:cNvPr>
          <p:cNvSpPr>
            <a:spLocks noGrp="1"/>
          </p:cNvSpPr>
          <p:nvPr>
            <p:ph type="body" idx="1"/>
          </p:nvPr>
        </p:nvSpPr>
        <p:spPr>
          <a:xfrm>
            <a:off x="602974" y="811530"/>
            <a:ext cx="8070574" cy="3520439"/>
          </a:xfrm>
        </p:spPr>
        <p:txBody>
          <a:bodyPr/>
          <a:lstStyle/>
          <a:p>
            <a:pPr>
              <a:buSzPct val="100000"/>
              <a:buFont typeface="Wingdings" panose="05000000000000000000" pitchFamily="2" charset="2"/>
              <a:buChar char="ü"/>
            </a:pPr>
            <a:r>
              <a:rPr lang="vi-VN" sz="1400" dirty="0">
                <a:latin typeface="Source Sans Pro" panose="020B0503030403020204" pitchFamily="34" charset="0"/>
                <a:ea typeface="Source Sans Pro" panose="020B0503030403020204" pitchFamily="34" charset="0"/>
              </a:rPr>
              <a:t>Đã đạt được mục tiêu đề ra, hoàn thành website giới thiệu công ty và sản phẩm</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công ty.</a:t>
            </a:r>
          </a:p>
          <a:p>
            <a:pPr>
              <a:buSzPct val="100000"/>
              <a:buFont typeface="Wingdings" panose="05000000000000000000" pitchFamily="2" charset="2"/>
              <a:buChar char="ü"/>
            </a:pPr>
            <a:r>
              <a:rPr lang="vi-VN" sz="1400" dirty="0">
                <a:latin typeface="Source Sans Pro" panose="020B0503030403020204" pitchFamily="34" charset="0"/>
                <a:ea typeface="Source Sans Pro" panose="020B0503030403020204" pitchFamily="34" charset="0"/>
              </a:rPr>
              <a:t>Phân tích và đánh giá các yêu cầu của website.</a:t>
            </a:r>
          </a:p>
          <a:p>
            <a:pPr>
              <a:buSzPct val="100000"/>
              <a:buFont typeface="Wingdings" panose="05000000000000000000" pitchFamily="2" charset="2"/>
              <a:buChar char="ü"/>
            </a:pPr>
            <a:r>
              <a:rPr lang="vi-VN" sz="1400" dirty="0">
                <a:latin typeface="Source Sans Pro" panose="020B0503030403020204" pitchFamily="34" charset="0"/>
                <a:ea typeface="Source Sans Pro" panose="020B0503030403020204" pitchFamily="34" charset="0"/>
              </a:rPr>
              <a:t>Vận dụng HTML, ngôn ngữ PHP,... và MYSQL</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vào việc xây dựng website của</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mình.</a:t>
            </a:r>
          </a:p>
          <a:p>
            <a:pPr>
              <a:buSzPct val="100000"/>
              <a:buFont typeface="Wingdings" panose="05000000000000000000" pitchFamily="2" charset="2"/>
              <a:buChar char="ü"/>
            </a:pPr>
            <a:r>
              <a:rPr lang="vi-VN" sz="1400" dirty="0">
                <a:latin typeface="Source Sans Pro" panose="020B0503030403020204" pitchFamily="34" charset="0"/>
                <a:ea typeface="Source Sans Pro" panose="020B0503030403020204" pitchFamily="34" charset="0"/>
              </a:rPr>
              <a:t>Phần giao diện người dùng: giao diện thân thiện, cho phép người dùng xem được</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thông tin công ty, </a:t>
            </a:r>
            <a:endParaRPr lang="en-US" sz="1400" dirty="0">
              <a:latin typeface="Source Sans Pro" panose="020B0503030403020204" pitchFamily="34" charset="0"/>
              <a:ea typeface="Source Sans Pro" panose="020B0503030403020204" pitchFamily="34" charset="0"/>
            </a:endParaRPr>
          </a:p>
          <a:p>
            <a:pPr marL="101600" indent="0">
              <a:buSzPct val="100000"/>
              <a:buNone/>
            </a:pP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sản phẩm công ty nhanh chóng dễ dàng.</a:t>
            </a:r>
          </a:p>
          <a:p>
            <a:pPr>
              <a:buSzPct val="100000"/>
              <a:buFont typeface="Wingdings" panose="05000000000000000000" pitchFamily="2" charset="2"/>
              <a:buChar char="ü"/>
            </a:pPr>
            <a:r>
              <a:rPr lang="vi-VN" sz="1400" dirty="0">
                <a:latin typeface="Source Sans Pro" panose="020B0503030403020204" pitchFamily="34" charset="0"/>
                <a:ea typeface="Source Sans Pro" panose="020B0503030403020204" pitchFamily="34" charset="0"/>
              </a:rPr>
              <a:t>Phần quản trị đã xây dựng được hệ thống quản lý dữ liệu của website, giúp cho</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những người quản trị dễ dàng quản lý thông tin, dữ liệu, xem, thêm, xóa, cập nhật</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dữ liệu cho website.</a:t>
            </a:r>
            <a:endParaRPr lang="en-US" sz="1400" dirty="0">
              <a:latin typeface="Source Sans Pro" panose="020B0503030403020204" pitchFamily="34" charset="0"/>
              <a:ea typeface="Source Sans Pro" panose="020B0503030403020204" pitchFamily="34" charset="0"/>
            </a:endParaRPr>
          </a:p>
          <a:p>
            <a:pPr>
              <a:buSzPct val="100000"/>
              <a:buFont typeface="Wingdings" panose="05000000000000000000" pitchFamily="2" charset="2"/>
              <a:buChar char="ü"/>
            </a:pPr>
            <a:endParaRPr lang="en-US" sz="1400" dirty="0">
              <a:latin typeface="Source Sans Pro" panose="020B0503030403020204" pitchFamily="34" charset="0"/>
              <a:ea typeface="Source Sans Pro" panose="020B0503030403020204" pitchFamily="34" charset="0"/>
            </a:endParaRPr>
          </a:p>
        </p:txBody>
      </p:sp>
      <p:sp>
        <p:nvSpPr>
          <p:cNvPr id="4" name="Slide Number Placeholder 3">
            <a:extLst>
              <a:ext uri="{FF2B5EF4-FFF2-40B4-BE49-F238E27FC236}">
                <a16:creationId xmlns:a16="http://schemas.microsoft.com/office/drawing/2014/main" id="{ADB9EC34-B8C5-4E32-8A44-18B5959E3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1591006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3FA4-43AE-4E9F-8165-B24D7C44ABE8}"/>
              </a:ext>
            </a:extLst>
          </p:cNvPr>
          <p:cNvSpPr>
            <a:spLocks noGrp="1"/>
          </p:cNvSpPr>
          <p:nvPr>
            <p:ph type="title"/>
          </p:nvPr>
        </p:nvSpPr>
        <p:spPr>
          <a:xfrm>
            <a:off x="237869" y="154065"/>
            <a:ext cx="7832431" cy="715800"/>
          </a:xfrm>
        </p:spPr>
        <p:txBody>
          <a:bodyPr/>
          <a:lstStyle/>
          <a:p>
            <a:pPr marL="342900" indent="-342900" algn="l">
              <a:buFont typeface="Wingdings" panose="05000000000000000000" pitchFamily="2" charset="2"/>
              <a:buChar char="q"/>
            </a:pPr>
            <a:r>
              <a:rPr lang="en-US" sz="2500" dirty="0" err="1"/>
              <a:t>Hạn</a:t>
            </a:r>
            <a:r>
              <a:rPr lang="en-US" sz="2500" dirty="0"/>
              <a:t> </a:t>
            </a:r>
            <a:r>
              <a:rPr lang="en-US" sz="2500" dirty="0" err="1"/>
              <a:t>chế</a:t>
            </a:r>
            <a:r>
              <a:rPr lang="en-US" sz="2500" dirty="0"/>
              <a:t> </a:t>
            </a:r>
            <a:r>
              <a:rPr lang="en-US" sz="2500" dirty="0" err="1"/>
              <a:t>của</a:t>
            </a:r>
            <a:r>
              <a:rPr lang="en-US" sz="2500" dirty="0"/>
              <a:t> </a:t>
            </a:r>
            <a:r>
              <a:rPr lang="en-US" sz="2500" dirty="0" err="1"/>
              <a:t>chương</a:t>
            </a:r>
            <a:r>
              <a:rPr lang="en-US" sz="2500" dirty="0"/>
              <a:t> </a:t>
            </a:r>
            <a:r>
              <a:rPr lang="en-US" sz="2500" dirty="0" err="1"/>
              <a:t>trình</a:t>
            </a:r>
            <a:endParaRPr lang="en-US" sz="2500" dirty="0"/>
          </a:p>
        </p:txBody>
      </p:sp>
      <p:sp>
        <p:nvSpPr>
          <p:cNvPr id="3" name="Text Placeholder 2">
            <a:extLst>
              <a:ext uri="{FF2B5EF4-FFF2-40B4-BE49-F238E27FC236}">
                <a16:creationId xmlns:a16="http://schemas.microsoft.com/office/drawing/2014/main" id="{4B2391DA-702F-4EBD-BDDF-1F7F54CCD215}"/>
              </a:ext>
            </a:extLst>
          </p:cNvPr>
          <p:cNvSpPr>
            <a:spLocks noGrp="1"/>
          </p:cNvSpPr>
          <p:nvPr>
            <p:ph type="body" idx="1"/>
          </p:nvPr>
        </p:nvSpPr>
        <p:spPr>
          <a:xfrm>
            <a:off x="602974" y="975360"/>
            <a:ext cx="8070574" cy="3356609"/>
          </a:xfrm>
        </p:spPr>
        <p:txBody>
          <a:bodyPr/>
          <a:lstStyle/>
          <a:p>
            <a:pPr marL="0" marR="0" indent="0">
              <a:lnSpc>
                <a:spcPct val="150000"/>
              </a:lnSpc>
              <a:spcBef>
                <a:spcPts val="0"/>
              </a:spcBef>
              <a:spcAft>
                <a:spcPts val="800"/>
              </a:spcAft>
              <a:buNone/>
            </a:pPr>
            <a:r>
              <a:rPr lang="nl-NL"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Do thời gian làm đề tài và trình độ năng lực bản thân còn nhiều hạn chế nên chương trình của em không tránh khỏi thiếu sót và một số công việc vẫn chưa hoàn thành được như:</a:t>
            </a:r>
            <a:endParaRPr lang="en-US" sz="14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nl-NL"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Việc biểu diễn các thông tin chưa đẹp</a:t>
            </a:r>
            <a:endParaRPr lang="en-US" sz="14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nl-NL"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Giao diện còn một số chỗ chưa chuyên nghiệp.</a:t>
            </a:r>
            <a:endParaRPr lang="en-US" sz="14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nl-NL" sz="1400"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Một số chức năng còn thiếu như tìm kiếm, thanh toán...</a:t>
            </a:r>
          </a:p>
          <a:p>
            <a:pPr marL="101600" indent="0">
              <a:buSzPct val="100000"/>
              <a:buNone/>
            </a:pPr>
            <a:endParaRPr lang="en-US" sz="1400" dirty="0">
              <a:latin typeface="Source Sans Pro" panose="020B0503030403020204" pitchFamily="34" charset="0"/>
              <a:ea typeface="Source Sans Pro" panose="020B0503030403020204" pitchFamily="34" charset="0"/>
            </a:endParaRPr>
          </a:p>
        </p:txBody>
      </p:sp>
      <p:sp>
        <p:nvSpPr>
          <p:cNvPr id="4" name="Slide Number Placeholder 3">
            <a:extLst>
              <a:ext uri="{FF2B5EF4-FFF2-40B4-BE49-F238E27FC236}">
                <a16:creationId xmlns:a16="http://schemas.microsoft.com/office/drawing/2014/main" id="{ADB9EC34-B8C5-4E32-8A44-18B5959E3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825584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3FA4-43AE-4E9F-8165-B24D7C44ABE8}"/>
              </a:ext>
            </a:extLst>
          </p:cNvPr>
          <p:cNvSpPr>
            <a:spLocks noGrp="1"/>
          </p:cNvSpPr>
          <p:nvPr>
            <p:ph type="title"/>
          </p:nvPr>
        </p:nvSpPr>
        <p:spPr>
          <a:xfrm>
            <a:off x="237869" y="154065"/>
            <a:ext cx="7832431" cy="715800"/>
          </a:xfrm>
        </p:spPr>
        <p:txBody>
          <a:bodyPr/>
          <a:lstStyle/>
          <a:p>
            <a:pPr marL="342900" indent="-342900" algn="l">
              <a:buFont typeface="Wingdings" panose="05000000000000000000" pitchFamily="2" charset="2"/>
              <a:buChar char="q"/>
            </a:pPr>
            <a:r>
              <a:rPr lang="en-US" sz="2500" dirty="0" err="1"/>
              <a:t>Hướng</a:t>
            </a:r>
            <a:r>
              <a:rPr lang="en-US" sz="2500" dirty="0"/>
              <a:t> </a:t>
            </a:r>
            <a:r>
              <a:rPr lang="en-US" sz="2500" dirty="0" err="1"/>
              <a:t>phát</a:t>
            </a:r>
            <a:r>
              <a:rPr lang="en-US" sz="2500" dirty="0"/>
              <a:t> </a:t>
            </a:r>
            <a:r>
              <a:rPr lang="en-US" sz="2500" dirty="0" err="1"/>
              <a:t>triển</a:t>
            </a:r>
            <a:endParaRPr lang="en-US" sz="2500" dirty="0"/>
          </a:p>
        </p:txBody>
      </p:sp>
      <p:sp>
        <p:nvSpPr>
          <p:cNvPr id="3" name="Text Placeholder 2">
            <a:extLst>
              <a:ext uri="{FF2B5EF4-FFF2-40B4-BE49-F238E27FC236}">
                <a16:creationId xmlns:a16="http://schemas.microsoft.com/office/drawing/2014/main" id="{4B2391DA-702F-4EBD-BDDF-1F7F54CCD215}"/>
              </a:ext>
            </a:extLst>
          </p:cNvPr>
          <p:cNvSpPr>
            <a:spLocks noGrp="1"/>
          </p:cNvSpPr>
          <p:nvPr>
            <p:ph type="body" idx="1"/>
          </p:nvPr>
        </p:nvSpPr>
        <p:spPr>
          <a:xfrm>
            <a:off x="602974" y="975360"/>
            <a:ext cx="8070574" cy="3356609"/>
          </a:xfrm>
        </p:spPr>
        <p:txBody>
          <a:bodyPr/>
          <a:lstStyle/>
          <a:p>
            <a:pPr marL="0" marR="0" indent="0">
              <a:lnSpc>
                <a:spcPct val="150000"/>
              </a:lnSpc>
              <a:spcBef>
                <a:spcPts val="0"/>
              </a:spcBef>
              <a:spcAft>
                <a:spcPts val="800"/>
              </a:spcAft>
              <a:buNone/>
            </a:pP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Tiến</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hành</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phát</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triển</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thêm</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các</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chức</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năng</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như</a:t>
            </a:r>
            <a:r>
              <a:rPr lang="en-US"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a:t>
            </a:r>
            <a:endParaRPr lang="en-US" sz="14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nl-NL" sz="1400" dirty="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Hoàn thiện về giao diện &amp; chức năng.</a:t>
            </a:r>
          </a:p>
          <a:p>
            <a:pPr marL="342900" marR="0" lvl="0" indent="-342900" algn="just">
              <a:lnSpc>
                <a:spcPct val="150000"/>
              </a:lnSpc>
              <a:spcBef>
                <a:spcPts val="0"/>
              </a:spcBef>
              <a:spcAft>
                <a:spcPts val="0"/>
              </a:spcAft>
              <a:buFont typeface="Times New Roman" panose="02020603050405020304" pitchFamily="18" charset="0"/>
              <a:buChar char="-"/>
            </a:pP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Thêm</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các</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bộ</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lọc</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sản</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phẩm</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trong</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giao</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diện</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sản</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dirty="0" err="1">
                <a:effectLst/>
                <a:latin typeface="Source Sans Pro" panose="020B0503030403020204" pitchFamily="34" charset="0"/>
                <a:ea typeface="Source Sans Pro" panose="020B0503030403020204" pitchFamily="34" charset="0"/>
                <a:cs typeface="Times New Roman" panose="02020603050405020304" pitchFamily="18" charset="0"/>
              </a:rPr>
              <a:t>phẩm</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Times New Roman" panose="02020603050405020304" pitchFamily="18" charset="0"/>
              <a:buChar char="-"/>
            </a:pPr>
            <a:r>
              <a:rPr lang="nl-NL" sz="1400"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Thêm các tính năng tương tác còn thiếu như chia sẻ sản phẩm, Facebook, nút yêu thích.</a:t>
            </a:r>
          </a:p>
          <a:p>
            <a:pPr marL="342900" marR="0" lvl="0" indent="-342900" algn="just">
              <a:lnSpc>
                <a:spcPct val="150000"/>
              </a:lnSpc>
              <a:spcBef>
                <a:spcPts val="0"/>
              </a:spcBef>
              <a:spcAft>
                <a:spcPts val="0"/>
              </a:spcAft>
              <a:buFont typeface="Times New Roman" panose="02020603050405020304" pitchFamily="18" charset="0"/>
              <a:buChar char="-"/>
            </a:pPr>
            <a:r>
              <a:rPr lang="nl-NL" sz="1400"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Phát triển thêm chức năng bình luận.</a:t>
            </a:r>
          </a:p>
          <a:p>
            <a:pPr marL="342900" marR="0" lvl="0" indent="-342900" algn="just">
              <a:lnSpc>
                <a:spcPct val="150000"/>
              </a:lnSpc>
              <a:spcBef>
                <a:spcPts val="0"/>
              </a:spcBef>
              <a:spcAft>
                <a:spcPts val="0"/>
              </a:spcAft>
              <a:buFont typeface="Times New Roman" panose="02020603050405020304" pitchFamily="18" charset="0"/>
              <a:buChar char="-"/>
            </a:pPr>
            <a:r>
              <a:rPr lang="vi-VN" sz="1400" dirty="0">
                <a:latin typeface="Source Sans Pro" panose="020B0503030403020204" pitchFamily="34" charset="0"/>
                <a:ea typeface="Source Sans Pro" panose="020B0503030403020204" pitchFamily="34" charset="0"/>
              </a:rPr>
              <a:t>Phân quyền một cách hiệu quả hơn</a:t>
            </a:r>
            <a:r>
              <a:rPr lang="nl-NL" sz="1400"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Times New Roman" panose="02020603050405020304" pitchFamily="18" charset="0"/>
              <a:buChar char="-"/>
            </a:pPr>
            <a:r>
              <a:rPr lang="en-US" sz="1400" dirty="0" err="1">
                <a:latin typeface="Source Sans Pro" panose="020B0503030403020204" pitchFamily="34" charset="0"/>
                <a:ea typeface="Source Sans Pro" panose="020B0503030403020204" pitchFamily="34" charset="0"/>
              </a:rPr>
              <a:t>Tăng</a:t>
            </a:r>
            <a:r>
              <a:rPr lang="en-US" sz="1400" dirty="0">
                <a:latin typeface="Source Sans Pro" panose="020B0503030403020204" pitchFamily="34" charset="0"/>
                <a:ea typeface="Source Sans Pro" panose="020B0503030403020204" pitchFamily="34" charset="0"/>
              </a:rPr>
              <a:t> </a:t>
            </a:r>
            <a:r>
              <a:rPr lang="en-US" sz="1400" dirty="0" err="1">
                <a:latin typeface="Source Sans Pro" panose="020B0503030403020204" pitchFamily="34" charset="0"/>
                <a:ea typeface="Source Sans Pro" panose="020B0503030403020204" pitchFamily="34" charset="0"/>
              </a:rPr>
              <a:t>tính</a:t>
            </a:r>
            <a:r>
              <a:rPr lang="en-US" sz="1400" dirty="0">
                <a:latin typeface="Source Sans Pro" panose="020B0503030403020204" pitchFamily="34" charset="0"/>
                <a:ea typeface="Source Sans Pro" panose="020B0503030403020204" pitchFamily="34" charset="0"/>
              </a:rPr>
              <a:t> </a:t>
            </a:r>
            <a:r>
              <a:rPr lang="en-US" sz="1400" dirty="0" err="1">
                <a:latin typeface="Source Sans Pro" panose="020B0503030403020204" pitchFamily="34" charset="0"/>
                <a:ea typeface="Source Sans Pro" panose="020B0503030403020204" pitchFamily="34" charset="0"/>
              </a:rPr>
              <a:t>bảo</a:t>
            </a:r>
            <a:r>
              <a:rPr lang="en-US" sz="1400" dirty="0">
                <a:latin typeface="Source Sans Pro" panose="020B0503030403020204" pitchFamily="34" charset="0"/>
                <a:ea typeface="Source Sans Pro" panose="020B0503030403020204" pitchFamily="34" charset="0"/>
              </a:rPr>
              <a:t> </a:t>
            </a:r>
            <a:r>
              <a:rPr lang="en-US" sz="1400" dirty="0" err="1">
                <a:latin typeface="Source Sans Pro" panose="020B0503030403020204" pitchFamily="34" charset="0"/>
                <a:ea typeface="Source Sans Pro" panose="020B0503030403020204" pitchFamily="34" charset="0"/>
              </a:rPr>
              <a:t>mật</a:t>
            </a:r>
            <a:r>
              <a:rPr lang="en-US" sz="1400" dirty="0">
                <a:latin typeface="Source Sans Pro" panose="020B0503030403020204" pitchFamily="34" charset="0"/>
                <a:ea typeface="Source Sans Pro" panose="020B0503030403020204" pitchFamily="34" charset="0"/>
              </a:rPr>
              <a:t> website</a:t>
            </a:r>
            <a:r>
              <a:rPr lang="nl-NL" sz="1400" dirty="0">
                <a:solidFill>
                  <a:srgbClr val="000000"/>
                </a:solidFill>
                <a:latin typeface="Source Sans Pro" panose="020B0503030403020204" pitchFamily="34" charset="0"/>
                <a:ea typeface="Source Sans Pro" panose="020B050303040302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Times New Roman" panose="02020603050405020304" pitchFamily="18" charset="0"/>
              <a:buChar char="-"/>
            </a:pPr>
            <a:endParaRPr lang="en-US" sz="1400" dirty="0">
              <a:latin typeface="Source Sans Pro" panose="020B0503030403020204" pitchFamily="34" charset="0"/>
              <a:ea typeface="Source Sans Pro" panose="020B0503030403020204" pitchFamily="34" charset="0"/>
            </a:endParaRPr>
          </a:p>
          <a:p>
            <a:pPr>
              <a:buSzPct val="100000"/>
              <a:buFont typeface="Wingdings" panose="05000000000000000000" pitchFamily="2" charset="2"/>
              <a:buChar char="ü"/>
            </a:pPr>
            <a:endParaRPr lang="en-US" sz="1400" dirty="0">
              <a:latin typeface="Source Sans Pro" panose="020B0503030403020204" pitchFamily="34" charset="0"/>
              <a:ea typeface="Source Sans Pro" panose="020B0503030403020204" pitchFamily="34" charset="0"/>
            </a:endParaRPr>
          </a:p>
        </p:txBody>
      </p:sp>
      <p:sp>
        <p:nvSpPr>
          <p:cNvPr id="4" name="Slide Number Placeholder 3">
            <a:extLst>
              <a:ext uri="{FF2B5EF4-FFF2-40B4-BE49-F238E27FC236}">
                <a16:creationId xmlns:a16="http://schemas.microsoft.com/office/drawing/2014/main" id="{ADB9EC34-B8C5-4E32-8A44-18B5959E3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340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427F-F7A8-4C05-AE58-BE732CCF7159}"/>
              </a:ext>
            </a:extLst>
          </p:cNvPr>
          <p:cNvSpPr>
            <a:spLocks noGrp="1"/>
          </p:cNvSpPr>
          <p:nvPr>
            <p:ph type="ctrTitle"/>
          </p:nvPr>
        </p:nvSpPr>
        <p:spPr>
          <a:xfrm>
            <a:off x="1219200" y="2267712"/>
            <a:ext cx="6449568" cy="2279904"/>
          </a:xfrm>
        </p:spPr>
        <p:txBody>
          <a:bodyPr/>
          <a:lstStyle/>
          <a:p>
            <a:pPr algn="ctr"/>
            <a:r>
              <a:rPr lang="en-US" dirty="0"/>
              <a:t>Thanks</a:t>
            </a:r>
          </a:p>
        </p:txBody>
      </p:sp>
    </p:spTree>
    <p:extLst>
      <p:ext uri="{BB962C8B-B14F-4D97-AF65-F5344CB8AC3E}">
        <p14:creationId xmlns:p14="http://schemas.microsoft.com/office/powerpoint/2010/main" val="533351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4134678" y="297180"/>
            <a:ext cx="5009321" cy="4846319"/>
          </a:xfrm>
          <a:prstGeom prst="rect">
            <a:avLst/>
          </a:prstGeom>
        </p:spPr>
        <p:txBody>
          <a:bodyPr spcFirstLastPara="1" wrap="square" lIns="91425" tIns="91425" rIns="91425" bIns="91425" anchor="t" anchorCtr="0">
            <a:noAutofit/>
          </a:bodyPr>
          <a:lstStyle/>
          <a:p>
            <a:pPr marL="0" marR="31115" indent="0">
              <a:lnSpc>
                <a:spcPct val="150000"/>
              </a:lnSpc>
              <a:spcBef>
                <a:spcPts val="0"/>
              </a:spcBef>
              <a:spcAft>
                <a:spcPts val="0"/>
              </a:spcAft>
              <a:buNone/>
              <a:tabLst>
                <a:tab pos="450215" algn="l"/>
              </a:tabLst>
            </a:pPr>
            <a:r>
              <a:rPr lang="en-US" sz="1400" dirty="0">
                <a:solidFill>
                  <a:srgbClr val="1B1B1B"/>
                </a:solidFill>
                <a:latin typeface="Source Sans Pro" panose="020B0503030403020204" pitchFamily="34" charset="0"/>
                <a:ea typeface="Source Sans Pro" panose="020B0503030403020204" pitchFamily="34" charset="0"/>
              </a:rPr>
              <a:t>HTML: </a:t>
            </a:r>
            <a:r>
              <a:rPr lang="en-US" sz="1400" dirty="0">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rPr>
              <a:t> </a:t>
            </a:r>
            <a:r>
              <a:rPr lang="vi-VN" sz="1400" dirty="0">
                <a:effectLst/>
                <a:latin typeface="Source Sans Pro" panose="020B0503030403020204" pitchFamily="34" charset="0"/>
                <a:ea typeface="Source Sans Pro" panose="020B0503030403020204" pitchFamily="34" charset="0"/>
                <a:cs typeface="Times New Roman" panose="02020603050405020304" pitchFamily="18" charset="0"/>
              </a:rPr>
              <a:t>Ngôn ngữ đánh dấu siêu</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dirty="0">
                <a:effectLst/>
                <a:latin typeface="Source Sans Pro" panose="020B0503030403020204" pitchFamily="34" charset="0"/>
                <a:ea typeface="Source Sans Pro" panose="020B0503030403020204" pitchFamily="34" charset="0"/>
                <a:cs typeface="Times New Roman" panose="02020603050405020304" pitchFamily="18" charset="0"/>
              </a:rPr>
              <a:t>văn bản được sử dụng để tạo</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dirty="0">
                <a:effectLst/>
                <a:latin typeface="Source Sans Pro" panose="020B0503030403020204" pitchFamily="34" charset="0"/>
                <a:ea typeface="Source Sans Pro" panose="020B0503030403020204" pitchFamily="34" charset="0"/>
                <a:cs typeface="Times New Roman" panose="02020603050405020304" pitchFamily="18" charset="0"/>
              </a:rPr>
              <a:t>các tài liệu có thể truy cập trên</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dirty="0">
                <a:effectLst/>
                <a:latin typeface="Source Sans Pro" panose="020B0503030403020204" pitchFamily="34" charset="0"/>
                <a:ea typeface="Source Sans Pro" panose="020B0503030403020204" pitchFamily="34" charset="0"/>
                <a:cs typeface="Times New Roman" panose="02020603050405020304" pitchFamily="18" charset="0"/>
              </a:rPr>
              <a:t>mạng. Tài liệu HTML được tạo</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dirty="0">
                <a:effectLst/>
                <a:latin typeface="Source Sans Pro" panose="020B0503030403020204" pitchFamily="34" charset="0"/>
                <a:ea typeface="Source Sans Pro" panose="020B0503030403020204" pitchFamily="34" charset="0"/>
                <a:cs typeface="Times New Roman" panose="02020603050405020304" pitchFamily="18" charset="0"/>
              </a:rPr>
              <a:t>nhờ dùng các thẻ và các phần</a:t>
            </a:r>
            <a:r>
              <a:rPr lang="en-US" sz="1400" dirty="0">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dirty="0">
                <a:effectLst/>
                <a:latin typeface="Source Sans Pro" panose="020B0503030403020204" pitchFamily="34" charset="0"/>
                <a:ea typeface="Source Sans Pro" panose="020B0503030403020204" pitchFamily="34" charset="0"/>
                <a:cs typeface="Times New Roman" panose="02020603050405020304" pitchFamily="18" charset="0"/>
              </a:rPr>
              <a:t>tử của HTML.</a:t>
            </a:r>
            <a:endParaRPr lang="en-US" sz="1400"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0" marR="31115" indent="0">
              <a:lnSpc>
                <a:spcPct val="150000"/>
              </a:lnSpc>
              <a:spcBef>
                <a:spcPts val="0"/>
              </a:spcBef>
              <a:spcAft>
                <a:spcPts val="0"/>
              </a:spcAft>
              <a:buNone/>
              <a:tabLst>
                <a:tab pos="450215" algn="l"/>
              </a:tabLst>
            </a:pPr>
            <a:endParaRPr lang="en-US" sz="1400" dirty="0">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endParaRPr>
          </a:p>
          <a:p>
            <a:pPr marL="0" marR="31115" indent="0">
              <a:lnSpc>
                <a:spcPct val="150000"/>
              </a:lnSpc>
              <a:spcBef>
                <a:spcPts val="0"/>
              </a:spcBef>
              <a:spcAft>
                <a:spcPts val="0"/>
              </a:spcAft>
              <a:buNone/>
              <a:tabLst>
                <a:tab pos="450215" algn="l"/>
              </a:tabLst>
            </a:pP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CSS (Cascading Style Sheets)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là</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một</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ngôn</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ngữ</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quy</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định</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cách</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trình</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bày</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cho</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các</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tài</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liệu</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viết</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400" b="0" i="0" dirty="0" err="1">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bằng</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HTML, XHTML, XML, SVG, hay UML...</a:t>
            </a:r>
          </a:p>
          <a:p>
            <a:pPr marL="0" marR="31115" indent="0">
              <a:lnSpc>
                <a:spcPct val="150000"/>
              </a:lnSpc>
              <a:spcBef>
                <a:spcPts val="0"/>
              </a:spcBef>
              <a:spcAft>
                <a:spcPts val="0"/>
              </a:spcAft>
              <a:buNone/>
              <a:tabLst>
                <a:tab pos="450215" algn="l"/>
              </a:tabLst>
            </a:pPr>
            <a:endParaRPr lang="en-US" sz="1400" dirty="0">
              <a:solidFill>
                <a:srgbClr val="1B1B1B"/>
              </a:solidFill>
              <a:latin typeface="Source Sans Pro" panose="020B0503030403020204" pitchFamily="34" charset="0"/>
              <a:ea typeface="Source Sans Pro" panose="020B0503030403020204" pitchFamily="34" charset="0"/>
              <a:cs typeface="Times New Roman" panose="02020603050405020304" pitchFamily="18" charset="0"/>
            </a:endParaRPr>
          </a:p>
          <a:p>
            <a:pPr marL="0" marR="31115" indent="0">
              <a:lnSpc>
                <a:spcPct val="150000"/>
              </a:lnSpc>
              <a:spcBef>
                <a:spcPts val="0"/>
              </a:spcBef>
              <a:spcAft>
                <a:spcPts val="0"/>
              </a:spcAft>
              <a:buNone/>
              <a:tabLst>
                <a:tab pos="450215" algn="l"/>
              </a:tabLst>
            </a:pP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PHP (Hypertext Preprocessor) là</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một ngôn ngữ lập trình kịch bản</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hay một loại mã lệnh chủ yếu</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được dùng để phát triển các</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ứng dụng viết cho máy chủ, mã</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nguồn mở, dùng cho mục đích</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tổng quát. Nó rất thích hợp với</a:t>
            </a:r>
            <a:r>
              <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web và có thể dễ dàng nhúng</a:t>
            </a:r>
          </a:p>
          <a:p>
            <a:pPr marL="0" marR="31115" indent="0">
              <a:lnSpc>
                <a:spcPct val="150000"/>
              </a:lnSpc>
              <a:spcBef>
                <a:spcPts val="0"/>
              </a:spcBef>
              <a:spcAft>
                <a:spcPts val="0"/>
              </a:spcAft>
              <a:buNone/>
              <a:tabLst>
                <a:tab pos="450215" algn="l"/>
              </a:tabLst>
            </a:pPr>
            <a:r>
              <a:rPr lang="vi-VN"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rPr>
              <a:t>vào trang HTML</a:t>
            </a:r>
            <a:endParaRPr lang="en-US" sz="1400" b="0" i="0" dirty="0">
              <a:solidFill>
                <a:srgbClr val="1B1B1B"/>
              </a:solidFill>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501" name="Google Shape;5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DD8A5227-4FDC-4990-A61F-EE7DF58FCB37}"/>
              </a:ext>
            </a:extLst>
          </p:cNvPr>
          <p:cNvPicPr>
            <a:picLocks noChangeAspect="1"/>
          </p:cNvPicPr>
          <p:nvPr/>
        </p:nvPicPr>
        <p:blipFill>
          <a:blip r:embed="rId3"/>
          <a:stretch>
            <a:fillRect/>
          </a:stretch>
        </p:blipFill>
        <p:spPr>
          <a:xfrm>
            <a:off x="240195" y="713491"/>
            <a:ext cx="3790785" cy="29965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057C9C-DFD2-4EBA-82F1-5D58EB6248F3}"/>
              </a:ext>
            </a:extLst>
          </p:cNvPr>
          <p:cNvSpPr>
            <a:spLocks noGrp="1"/>
          </p:cNvSpPr>
          <p:nvPr>
            <p:ph type="body" idx="1"/>
          </p:nvPr>
        </p:nvSpPr>
        <p:spPr>
          <a:xfrm>
            <a:off x="4358640" y="1226821"/>
            <a:ext cx="4290060" cy="2667000"/>
          </a:xfrm>
        </p:spPr>
        <p:txBody>
          <a:bodyPr/>
          <a:lstStyle/>
          <a:p>
            <a:pPr marL="101600" indent="0">
              <a:buNone/>
            </a:pPr>
            <a:r>
              <a:rPr lang="vi-VN" sz="1400" dirty="0">
                <a:latin typeface="Source Sans Pro" panose="020B0503030403020204" pitchFamily="34" charset="0"/>
                <a:ea typeface="Source Sans Pro" panose="020B0503030403020204" pitchFamily="34" charset="0"/>
              </a:rPr>
              <a:t>MySQL</a:t>
            </a:r>
            <a:r>
              <a:rPr lang="en-US" sz="1400" dirty="0">
                <a:latin typeface="Source Sans Pro" panose="020B0503030403020204" pitchFamily="34" charset="0"/>
                <a:ea typeface="Source Sans Pro" panose="020B0503030403020204" pitchFamily="34" charset="0"/>
              </a:rPr>
              <a:t>:</a:t>
            </a:r>
            <a:r>
              <a:rPr lang="vi-VN" sz="1400" dirty="0">
                <a:latin typeface="Source Sans Pro" panose="020B0503030403020204" pitchFamily="34" charset="0"/>
                <a:ea typeface="Source Sans Pro" panose="020B0503030403020204" pitchFamily="34" charset="0"/>
              </a:rPr>
              <a:t> là hệ quản trị dữ liệu</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miễn phí, được tích hợp sử</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dụng chung với Apache, PHP.</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Chính yếu tố phát triển trong</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cộng đồng mã nguồn mở nên</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MySQL đã qua rất nhiều sự hỗ</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trợ của những lập trình viên yêu</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thích mã nguồn mở. MySQL</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cũng có cùng một cách truy xuất</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và mã lệnh tương tự với ngôn</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ngữ SQL.</a:t>
            </a:r>
            <a:endParaRPr lang="en-US" sz="1400" dirty="0">
              <a:latin typeface="Source Sans Pro" panose="020B0503030403020204" pitchFamily="34" charset="0"/>
              <a:ea typeface="Source Sans Pro" panose="020B0503030403020204" pitchFamily="34" charset="0"/>
            </a:endParaRPr>
          </a:p>
        </p:txBody>
      </p:sp>
      <p:sp>
        <p:nvSpPr>
          <p:cNvPr id="4" name="Slide Number Placeholder 3">
            <a:extLst>
              <a:ext uri="{FF2B5EF4-FFF2-40B4-BE49-F238E27FC236}">
                <a16:creationId xmlns:a16="http://schemas.microsoft.com/office/drawing/2014/main" id="{BBF1C2A3-504A-492F-91E0-127EEEF054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Picture 5">
            <a:extLst>
              <a:ext uri="{FF2B5EF4-FFF2-40B4-BE49-F238E27FC236}">
                <a16:creationId xmlns:a16="http://schemas.microsoft.com/office/drawing/2014/main" id="{77E44B2E-B3A9-4140-AAEA-107E23E43ACA}"/>
              </a:ext>
            </a:extLst>
          </p:cNvPr>
          <p:cNvPicPr>
            <a:picLocks noChangeAspect="1"/>
          </p:cNvPicPr>
          <p:nvPr/>
        </p:nvPicPr>
        <p:blipFill>
          <a:blip r:embed="rId2"/>
          <a:stretch>
            <a:fillRect/>
          </a:stretch>
        </p:blipFill>
        <p:spPr>
          <a:xfrm>
            <a:off x="177" y="1044042"/>
            <a:ext cx="4166348" cy="2308758"/>
          </a:xfrm>
          <a:prstGeom prst="rect">
            <a:avLst/>
          </a:prstGeom>
        </p:spPr>
      </p:pic>
    </p:spTree>
    <p:extLst>
      <p:ext uri="{BB962C8B-B14F-4D97-AF65-F5344CB8AC3E}">
        <p14:creationId xmlns:p14="http://schemas.microsoft.com/office/powerpoint/2010/main" val="1151820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3FA4-43AE-4E9F-8165-B24D7C44ABE8}"/>
              </a:ext>
            </a:extLst>
          </p:cNvPr>
          <p:cNvSpPr>
            <a:spLocks noGrp="1"/>
          </p:cNvSpPr>
          <p:nvPr>
            <p:ph type="title"/>
          </p:nvPr>
        </p:nvSpPr>
        <p:spPr>
          <a:xfrm>
            <a:off x="237869" y="154065"/>
            <a:ext cx="7832431" cy="715800"/>
          </a:xfrm>
        </p:spPr>
        <p:txBody>
          <a:bodyPr/>
          <a:lstStyle/>
          <a:p>
            <a:pPr marL="342900" indent="-342900" algn="l">
              <a:buFont typeface="Wingdings" panose="05000000000000000000" pitchFamily="2" charset="2"/>
              <a:buChar char="q"/>
            </a:pPr>
            <a:r>
              <a:rPr lang="en-US" sz="2500" dirty="0" err="1"/>
              <a:t>Mô</a:t>
            </a:r>
            <a:r>
              <a:rPr lang="en-US" sz="2500" dirty="0"/>
              <a:t> </a:t>
            </a:r>
            <a:r>
              <a:rPr lang="en-US" sz="2500" dirty="0" err="1"/>
              <a:t>hình</a:t>
            </a:r>
            <a:r>
              <a:rPr lang="en-US" sz="2500" dirty="0"/>
              <a:t> MVC </a:t>
            </a:r>
          </a:p>
        </p:txBody>
      </p:sp>
      <p:sp>
        <p:nvSpPr>
          <p:cNvPr id="3" name="Text Placeholder 2">
            <a:extLst>
              <a:ext uri="{FF2B5EF4-FFF2-40B4-BE49-F238E27FC236}">
                <a16:creationId xmlns:a16="http://schemas.microsoft.com/office/drawing/2014/main" id="{4B2391DA-702F-4EBD-BDDF-1F7F54CCD215}"/>
              </a:ext>
            </a:extLst>
          </p:cNvPr>
          <p:cNvSpPr>
            <a:spLocks noGrp="1"/>
          </p:cNvSpPr>
          <p:nvPr>
            <p:ph type="body" idx="1"/>
          </p:nvPr>
        </p:nvSpPr>
        <p:spPr>
          <a:xfrm>
            <a:off x="4076699" y="571500"/>
            <a:ext cx="4770121" cy="3818804"/>
          </a:xfrm>
        </p:spPr>
        <p:txBody>
          <a:bodyPr/>
          <a:lstStyle/>
          <a:p>
            <a:pPr marL="101600" indent="0">
              <a:buNone/>
            </a:pPr>
            <a:r>
              <a:rPr lang="vi-VN" sz="1400" dirty="0">
                <a:latin typeface="Source Sans Pro" panose="020B0503030403020204" pitchFamily="34" charset="0"/>
                <a:ea typeface="Source Sans Pro" panose="020B0503030403020204" pitchFamily="34" charset="0"/>
              </a:rPr>
              <a:t>MVC (viết tắt của Model-View-Controller) là một mẫu kiến trúc phần mềm để</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tạo lập giao diện người dùng trên máy tính. </a:t>
            </a:r>
            <a:endParaRPr lang="en-US" sz="1400" dirty="0">
              <a:latin typeface="Source Sans Pro" panose="020B0503030403020204" pitchFamily="34" charset="0"/>
              <a:ea typeface="Source Sans Pro" panose="020B0503030403020204" pitchFamily="34" charset="0"/>
            </a:endParaRPr>
          </a:p>
          <a:p>
            <a:pPr marL="101600" indent="0">
              <a:buNone/>
            </a:pPr>
            <a:endParaRPr lang="en-US" sz="1400" dirty="0">
              <a:latin typeface="Source Sans Pro" panose="020B0503030403020204" pitchFamily="34" charset="0"/>
              <a:ea typeface="Source Sans Pro" panose="020B0503030403020204" pitchFamily="34" charset="0"/>
            </a:endParaRPr>
          </a:p>
          <a:p>
            <a:pPr marL="101600" indent="0">
              <a:buNone/>
            </a:pPr>
            <a:r>
              <a:rPr lang="vi-VN" sz="1400" dirty="0">
                <a:latin typeface="Source Sans Pro" panose="020B0503030403020204" pitchFamily="34" charset="0"/>
                <a:ea typeface="Source Sans Pro" panose="020B0503030403020204" pitchFamily="34" charset="0"/>
              </a:rPr>
              <a:t>MVC chia một ứng dụng thành ba</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phần tương tác được với nhau để tách biệt giữa cách thức mà thông tin được</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xử lý nội hàm và phần thông tin được trình bày và tiếp nhận từ phía người</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dùng.</a:t>
            </a:r>
            <a:endParaRPr lang="en-US" sz="1400" dirty="0">
              <a:latin typeface="Source Sans Pro" panose="020B0503030403020204" pitchFamily="34" charset="0"/>
              <a:ea typeface="Source Sans Pro" panose="020B0503030403020204" pitchFamily="34" charset="0"/>
            </a:endParaRPr>
          </a:p>
          <a:p>
            <a:pPr marL="101600" indent="0">
              <a:buNone/>
            </a:pPr>
            <a:endParaRPr lang="en-US" sz="1400" dirty="0">
              <a:latin typeface="Source Sans Pro" panose="020B0503030403020204" pitchFamily="34" charset="0"/>
              <a:ea typeface="Source Sans Pro" panose="020B0503030403020204" pitchFamily="34" charset="0"/>
            </a:endParaRPr>
          </a:p>
          <a:p>
            <a:pPr marL="101600" indent="0">
              <a:buNone/>
            </a:pPr>
            <a:r>
              <a:rPr lang="vi-VN" sz="1400" dirty="0">
                <a:latin typeface="Source Sans Pro" panose="020B0503030403020204" pitchFamily="34" charset="0"/>
                <a:ea typeface="Source Sans Pro" panose="020B0503030403020204" pitchFamily="34" charset="0"/>
              </a:rPr>
              <a:t>Trong mẫu Model-View-Controller, mô hình (model) tượng trưng cho dữ</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liệu của chương trình phần mềm. Tầm nhìn hay khung nhìn (view) bao gồm</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các thành phần của giao diện người dùng. Bộ kiểm tra hay bộ điều chỉnh</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(controller) quản lý sự trao đổi giữa dữ liệu và các nguyên tắc nghề nghiệp</a:t>
            </a:r>
            <a:r>
              <a:rPr lang="en-US" sz="1400" dirty="0">
                <a:latin typeface="Source Sans Pro" panose="020B0503030403020204" pitchFamily="34" charset="0"/>
                <a:ea typeface="Source Sans Pro" panose="020B0503030403020204" pitchFamily="34" charset="0"/>
              </a:rPr>
              <a:t> </a:t>
            </a:r>
            <a:r>
              <a:rPr lang="vi-VN" sz="1400" dirty="0">
                <a:latin typeface="Source Sans Pro" panose="020B0503030403020204" pitchFamily="34" charset="0"/>
                <a:ea typeface="Source Sans Pro" panose="020B0503030403020204" pitchFamily="34" charset="0"/>
              </a:rPr>
              <a:t>trong các thao tác liên quan đến mô hình.</a:t>
            </a:r>
            <a:endParaRPr lang="en-US" sz="1400" dirty="0">
              <a:latin typeface="Source Sans Pro" panose="020B0503030403020204" pitchFamily="34" charset="0"/>
              <a:ea typeface="Source Sans Pro" panose="020B0503030403020204" pitchFamily="34" charset="0"/>
            </a:endParaRPr>
          </a:p>
        </p:txBody>
      </p:sp>
      <p:sp>
        <p:nvSpPr>
          <p:cNvPr id="4" name="Slide Number Placeholder 3">
            <a:extLst>
              <a:ext uri="{FF2B5EF4-FFF2-40B4-BE49-F238E27FC236}">
                <a16:creationId xmlns:a16="http://schemas.microsoft.com/office/drawing/2014/main" id="{ADB9EC34-B8C5-4E32-8A44-18B5959E3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5">
            <a:extLst>
              <a:ext uri="{FF2B5EF4-FFF2-40B4-BE49-F238E27FC236}">
                <a16:creationId xmlns:a16="http://schemas.microsoft.com/office/drawing/2014/main" id="{35D373E3-A921-4CD4-AC71-8E0454B186F9}"/>
              </a:ext>
            </a:extLst>
          </p:cNvPr>
          <p:cNvPicPr>
            <a:picLocks noChangeAspect="1"/>
          </p:cNvPicPr>
          <p:nvPr/>
        </p:nvPicPr>
        <p:blipFill>
          <a:blip r:embed="rId2"/>
          <a:stretch>
            <a:fillRect/>
          </a:stretch>
        </p:blipFill>
        <p:spPr>
          <a:xfrm>
            <a:off x="237869" y="842180"/>
            <a:ext cx="3572131" cy="3548124"/>
          </a:xfrm>
          <a:prstGeom prst="rect">
            <a:avLst/>
          </a:prstGeom>
        </p:spPr>
      </p:pic>
    </p:spTree>
    <p:extLst>
      <p:ext uri="{BB962C8B-B14F-4D97-AF65-F5344CB8AC3E}">
        <p14:creationId xmlns:p14="http://schemas.microsoft.com/office/powerpoint/2010/main" val="261386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4069080" y="3123360"/>
            <a:ext cx="3454870" cy="137244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sym typeface="Oswald"/>
              </a:rPr>
              <a:t>2</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04022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1065360" y="312420"/>
            <a:ext cx="6996600" cy="808905"/>
          </a:xfrm>
        </p:spPr>
        <p:txBody>
          <a:bodyPr/>
          <a:lstStyle/>
          <a:p>
            <a:pPr marL="342900" indent="-342900" algn="l">
              <a:buFont typeface="Wingdings" panose="05000000000000000000" pitchFamily="2" charset="2"/>
              <a:buChar char="q"/>
            </a:pPr>
            <a:r>
              <a:rPr lang="en-US" dirty="0" err="1"/>
              <a:t>Khảo</a:t>
            </a:r>
            <a:r>
              <a:rPr lang="en-US" dirty="0"/>
              <a:t> </a:t>
            </a:r>
            <a:r>
              <a:rPr lang="en-US" dirty="0" err="1"/>
              <a:t>sát</a:t>
            </a:r>
            <a:r>
              <a:rPr lang="en-US" dirty="0"/>
              <a:t> </a:t>
            </a:r>
            <a:r>
              <a:rPr lang="en-US" dirty="0" err="1"/>
              <a:t>yêu</a:t>
            </a:r>
            <a:r>
              <a:rPr lang="en-US" dirty="0"/>
              <a:t> </a:t>
            </a:r>
            <a:r>
              <a:rPr lang="en-US" dirty="0" err="1"/>
              <a:t>cầu</a:t>
            </a:r>
            <a:r>
              <a:rPr lang="en-US" dirty="0"/>
              <a:t> </a:t>
            </a:r>
            <a:r>
              <a:rPr lang="en-US" dirty="0" err="1"/>
              <a:t>về</a:t>
            </a:r>
            <a:r>
              <a:rPr lang="en-US" dirty="0"/>
              <a:t> </a:t>
            </a:r>
            <a:r>
              <a:rPr lang="en-US" dirty="0" err="1"/>
              <a:t>chức</a:t>
            </a:r>
            <a:r>
              <a:rPr lang="en-US" dirty="0"/>
              <a:t> </a:t>
            </a:r>
            <a:r>
              <a:rPr lang="en-US" dirty="0" err="1"/>
              <a:t>năng</a:t>
            </a:r>
            <a:endParaRPr lang="en-US" dirty="0"/>
          </a:p>
        </p:txBody>
      </p:sp>
      <p:sp>
        <p:nvSpPr>
          <p:cNvPr id="3" name="Text Placeholder 2">
            <a:extLst>
              <a:ext uri="{FF2B5EF4-FFF2-40B4-BE49-F238E27FC236}">
                <a16:creationId xmlns:a16="http://schemas.microsoft.com/office/drawing/2014/main" id="{E8ACC3BD-15F3-43E3-9C47-BBFB75AF443F}"/>
              </a:ext>
            </a:extLst>
          </p:cNvPr>
          <p:cNvSpPr>
            <a:spLocks noGrp="1"/>
          </p:cNvSpPr>
          <p:nvPr>
            <p:ph type="body" idx="1"/>
          </p:nvPr>
        </p:nvSpPr>
        <p:spPr>
          <a:xfrm>
            <a:off x="792480" y="1280160"/>
            <a:ext cx="7279970" cy="3229215"/>
          </a:xfrm>
        </p:spPr>
        <p:txBody>
          <a:bodyPr/>
          <a:lstStyle/>
          <a:p>
            <a:pPr>
              <a:buSzPct val="100000"/>
              <a:buFont typeface="Wingdings" panose="05000000000000000000" pitchFamily="2" charset="2"/>
              <a:buChar char="Ø"/>
            </a:pPr>
            <a:r>
              <a:rPr lang="vi-VN" sz="1400" b="1" dirty="0"/>
              <a:t>Người dùng: </a:t>
            </a:r>
            <a:endParaRPr lang="en-US" sz="1400" b="1" dirty="0"/>
          </a:p>
          <a:p>
            <a:pPr marL="101600" indent="0">
              <a:buSzPct val="100000"/>
              <a:buNone/>
            </a:pPr>
            <a:r>
              <a:rPr lang="en-US" sz="1400" b="1" dirty="0"/>
              <a:t>	</a:t>
            </a:r>
            <a:r>
              <a:rPr lang="vi-VN" sz="1400" dirty="0"/>
              <a:t>Xem thông tin</a:t>
            </a:r>
            <a:r>
              <a:rPr lang="en-US" sz="1400" dirty="0"/>
              <a:t>,</a:t>
            </a:r>
            <a:r>
              <a:rPr lang="vi-VN" sz="1400" dirty="0"/>
              <a:t> tìm kiếm, xem chi tiết sản phẩm của công</a:t>
            </a:r>
            <a:r>
              <a:rPr lang="en-US" sz="1400" dirty="0"/>
              <a:t> </a:t>
            </a:r>
            <a:r>
              <a:rPr lang="vi-VN" sz="1400" dirty="0"/>
              <a:t>ty, </a:t>
            </a:r>
            <a:r>
              <a:rPr lang="en-US" sz="1400" dirty="0"/>
              <a:t> </a:t>
            </a:r>
            <a:r>
              <a:rPr lang="vi-VN" sz="1400" dirty="0"/>
              <a:t>đặt hàng sản phẩm</a:t>
            </a:r>
            <a:r>
              <a:rPr lang="en-US" sz="1400" dirty="0"/>
              <a:t>, </a:t>
            </a:r>
            <a:r>
              <a:rPr lang="vi-VN" sz="1400" dirty="0"/>
              <a:t> </a:t>
            </a:r>
            <a:r>
              <a:rPr lang="en-US" sz="1400" dirty="0"/>
              <a:t>	  </a:t>
            </a:r>
            <a:r>
              <a:rPr lang="vi-VN" sz="1400" dirty="0"/>
              <a:t>gửi liên hệ</a:t>
            </a:r>
            <a:r>
              <a:rPr lang="en-US" sz="1400" dirty="0"/>
              <a:t>, </a:t>
            </a:r>
            <a:r>
              <a:rPr lang="en-US" sz="1400" dirty="0" err="1"/>
              <a:t>phản</a:t>
            </a:r>
            <a:r>
              <a:rPr lang="en-US" sz="1400" dirty="0"/>
              <a:t> </a:t>
            </a:r>
            <a:r>
              <a:rPr lang="en-US" sz="1400" dirty="0" err="1"/>
              <a:t>hồi</a:t>
            </a:r>
            <a:r>
              <a:rPr lang="vi-VN" sz="1400" dirty="0"/>
              <a:t>...</a:t>
            </a:r>
            <a:endParaRPr lang="en-US" sz="1400" dirty="0"/>
          </a:p>
          <a:p>
            <a:pPr marL="101600" indent="0">
              <a:buNone/>
            </a:pPr>
            <a:endParaRPr lang="en-US" sz="1400" dirty="0"/>
          </a:p>
          <a:p>
            <a:pPr>
              <a:buSzPct val="100000"/>
              <a:buFont typeface="Wingdings" panose="05000000000000000000" pitchFamily="2" charset="2"/>
              <a:buChar char="Ø"/>
            </a:pPr>
            <a:r>
              <a:rPr lang="vi-VN" sz="1400" b="1" dirty="0"/>
              <a:t>Admin – người quản trị :</a:t>
            </a:r>
            <a:r>
              <a:rPr lang="en-US" sz="1400" b="1" dirty="0"/>
              <a:t> </a:t>
            </a:r>
          </a:p>
          <a:p>
            <a:pPr marL="101600" indent="0">
              <a:buSzPct val="100000"/>
              <a:buNone/>
            </a:pPr>
            <a:r>
              <a:rPr lang="en-US" sz="1400" dirty="0"/>
              <a:t>	</a:t>
            </a:r>
            <a:r>
              <a:rPr lang="vi-VN" sz="1400" dirty="0"/>
              <a:t>Quản lý danh mục, sản phẩm, đơn h</a:t>
            </a:r>
            <a:r>
              <a:rPr lang="en-US" sz="1400" dirty="0" err="1"/>
              <a:t>àng</a:t>
            </a:r>
            <a:r>
              <a:rPr lang="en-US" sz="1400" dirty="0"/>
              <a:t>, </a:t>
            </a:r>
            <a:r>
              <a:rPr lang="en-US" sz="1400" dirty="0" err="1"/>
              <a:t>phản</a:t>
            </a:r>
            <a:r>
              <a:rPr lang="en-US" sz="1400" dirty="0"/>
              <a:t> </a:t>
            </a:r>
            <a:r>
              <a:rPr lang="en-US" sz="1400" dirty="0" err="1"/>
              <a:t>hồi</a:t>
            </a:r>
            <a:r>
              <a:rPr lang="en-US" sz="1400" dirty="0"/>
              <a:t> </a:t>
            </a:r>
            <a:r>
              <a:rPr lang="en-US" sz="1400" dirty="0" err="1"/>
              <a:t>của</a:t>
            </a:r>
            <a:r>
              <a:rPr lang="en-US" sz="1400" dirty="0"/>
              <a:t> </a:t>
            </a:r>
            <a:r>
              <a:rPr lang="en-US" sz="1400" dirty="0" err="1"/>
              <a:t>khách</a:t>
            </a:r>
            <a:r>
              <a:rPr lang="en-US" sz="1400" dirty="0"/>
              <a:t> </a:t>
            </a:r>
            <a:r>
              <a:rPr lang="en-US" sz="1400" dirty="0" err="1"/>
              <a:t>hàng</a:t>
            </a:r>
            <a:r>
              <a:rPr lang="vi-VN" sz="1400" dirty="0"/>
              <a:t>.</a:t>
            </a:r>
          </a:p>
          <a:p>
            <a:pPr marL="101600" indent="0">
              <a:buNone/>
            </a:pPr>
            <a:r>
              <a:rPr lang="en-US" sz="1400" dirty="0"/>
              <a:t>          	</a:t>
            </a:r>
            <a:r>
              <a:rPr lang="vi-VN" sz="1400" dirty="0"/>
              <a:t>Quản lý giao dịch thanh toán, mua hàng, xử lý các đơn đặt hàng.</a:t>
            </a:r>
            <a:endParaRPr lang="en-US" sz="1400" dirty="0"/>
          </a:p>
          <a:p>
            <a:pPr marL="101600" indent="0">
              <a:buNone/>
            </a:pPr>
            <a:r>
              <a:rPr lang="en-US" sz="1400" dirty="0"/>
              <a:t>	</a:t>
            </a:r>
            <a:r>
              <a:rPr lang="en-US" sz="1400" dirty="0" err="1"/>
              <a:t>Quản</a:t>
            </a:r>
            <a:r>
              <a:rPr lang="en-US" sz="1400" dirty="0"/>
              <a:t> </a:t>
            </a:r>
            <a:r>
              <a:rPr lang="en-US" sz="1400" dirty="0" err="1"/>
              <a:t>lý</a:t>
            </a:r>
            <a:r>
              <a:rPr lang="en-US" sz="1400" dirty="0"/>
              <a:t> website, </a:t>
            </a:r>
            <a:r>
              <a:rPr lang="en-US" sz="1400" dirty="0" err="1"/>
              <a:t>thông</a:t>
            </a:r>
            <a:r>
              <a:rPr lang="en-US" sz="1400" dirty="0"/>
              <a:t> tin </a:t>
            </a:r>
            <a:r>
              <a:rPr lang="en-US" sz="1400" dirty="0" err="1"/>
              <a:t>khách</a:t>
            </a:r>
            <a:r>
              <a:rPr lang="en-US" sz="1400" dirty="0"/>
              <a:t> </a:t>
            </a:r>
            <a:r>
              <a:rPr lang="en-US" sz="1400" dirty="0" err="1"/>
              <a:t>hàng</a:t>
            </a:r>
            <a:r>
              <a:rPr lang="en-US" sz="1400" dirty="0"/>
              <a:t>.</a:t>
            </a:r>
            <a:endParaRPr lang="vi-VN" sz="1400" dirty="0"/>
          </a:p>
          <a:p>
            <a:pPr marL="101600" indent="0">
              <a:buNone/>
            </a:pPr>
            <a:r>
              <a:rPr lang="en-US" sz="1400" dirty="0"/>
              <a:t>	</a:t>
            </a:r>
            <a:r>
              <a:rPr lang="vi-VN" sz="1400" dirty="0"/>
              <a:t>Tư vấn phục vụ khách hàng</a:t>
            </a:r>
            <a:r>
              <a:rPr lang="en-US" sz="1400" dirty="0"/>
              <a:t>.</a:t>
            </a:r>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19288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39A-A0ED-4341-B6D5-98F50ACFA9B8}"/>
              </a:ext>
            </a:extLst>
          </p:cNvPr>
          <p:cNvSpPr>
            <a:spLocks noGrp="1"/>
          </p:cNvSpPr>
          <p:nvPr>
            <p:ph type="title"/>
          </p:nvPr>
        </p:nvSpPr>
        <p:spPr>
          <a:xfrm>
            <a:off x="638640" y="259672"/>
            <a:ext cx="4520100" cy="518160"/>
          </a:xfrm>
        </p:spPr>
        <p:txBody>
          <a:bodyPr/>
          <a:lstStyle/>
          <a:p>
            <a:pPr marL="342900" indent="-342900" algn="l">
              <a:buFont typeface="Wingdings" panose="05000000000000000000" pitchFamily="2" charset="2"/>
              <a:buChar char="q"/>
            </a:pPr>
            <a:r>
              <a:rPr lang="en-US" dirty="0" err="1"/>
              <a:t>Biểu</a:t>
            </a:r>
            <a:r>
              <a:rPr lang="en-US" dirty="0"/>
              <a:t> </a:t>
            </a:r>
            <a:r>
              <a:rPr lang="en-US" dirty="0" err="1"/>
              <a:t>đồ</a:t>
            </a:r>
            <a:r>
              <a:rPr lang="en-US" dirty="0"/>
              <a:t> use – case </a:t>
            </a:r>
            <a:r>
              <a:rPr lang="en-US" dirty="0" err="1"/>
              <a:t>tổng</a:t>
            </a:r>
            <a:r>
              <a:rPr lang="en-US" dirty="0"/>
              <a:t> </a:t>
            </a:r>
            <a:r>
              <a:rPr lang="en-US" dirty="0" err="1"/>
              <a:t>quát</a:t>
            </a:r>
            <a:endParaRPr lang="en-US" dirty="0"/>
          </a:p>
        </p:txBody>
      </p:sp>
      <p:sp>
        <p:nvSpPr>
          <p:cNvPr id="4" name="Slide Number Placeholder 3">
            <a:extLst>
              <a:ext uri="{FF2B5EF4-FFF2-40B4-BE49-F238E27FC236}">
                <a16:creationId xmlns:a16="http://schemas.microsoft.com/office/drawing/2014/main" id="{F3500BF5-97F9-4622-B4E7-28EF562E4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88B31C1E-D023-4CA9-A9F5-D672DF09348E}"/>
              </a:ext>
            </a:extLst>
          </p:cNvPr>
          <p:cNvPicPr>
            <a:picLocks noChangeAspect="1"/>
          </p:cNvPicPr>
          <p:nvPr/>
        </p:nvPicPr>
        <p:blipFill>
          <a:blip r:embed="rId2"/>
          <a:stretch>
            <a:fillRect/>
          </a:stretch>
        </p:blipFill>
        <p:spPr>
          <a:xfrm>
            <a:off x="1959292" y="777832"/>
            <a:ext cx="5972175" cy="3587835"/>
          </a:xfrm>
          <a:prstGeom prst="rect">
            <a:avLst/>
          </a:prstGeom>
        </p:spPr>
      </p:pic>
    </p:spTree>
    <p:extLst>
      <p:ext uri="{BB962C8B-B14F-4D97-AF65-F5344CB8AC3E}">
        <p14:creationId xmlns:p14="http://schemas.microsoft.com/office/powerpoint/2010/main" val="132939452"/>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1051</Words>
  <Application>Microsoft Office PowerPoint</Application>
  <PresentationFormat>On-screen Show (16:9)</PresentationFormat>
  <Paragraphs>108</Paragraphs>
  <Slides>33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Times New Roman</vt:lpstr>
      <vt:lpstr>Arial</vt:lpstr>
      <vt:lpstr>Wingdings</vt:lpstr>
      <vt:lpstr>Oswald</vt:lpstr>
      <vt:lpstr>Source Sans Pro</vt:lpstr>
      <vt:lpstr>Quince template</vt:lpstr>
      <vt:lpstr>  BÁO CÁO THỰC TẬP CƠ SỞ Đề Tài : Tìm hiểu về ngôn ngữ PHP và MySQL, ứng dụng xây dựng Demo website giới thiệu sản phẩm cho công ty điện thoại Hoàng Anh    Giáo viên hướng dẫn: Đinh Khánh Linh – khoa CNTT Sinh viên thực hiện: Hà Minh Đức Lớp: CNTT K18E Mã sinh viên: DTC1954802010077  </vt:lpstr>
      <vt:lpstr>Tổng quan</vt:lpstr>
      <vt:lpstr>Giới thiệu về công nghệ thiết kế website</vt:lpstr>
      <vt:lpstr>PowerPoint Presentation</vt:lpstr>
      <vt:lpstr>PowerPoint Presentation</vt:lpstr>
      <vt:lpstr>Mô hình MVC </vt:lpstr>
      <vt:lpstr>Phân tích thiết kế hệ thống</vt:lpstr>
      <vt:lpstr>Khảo sát yêu cầu về chức năng</vt:lpstr>
      <vt:lpstr>Biểu đồ use – case tổng quát</vt:lpstr>
      <vt:lpstr>Biểu đồ hoạt động - đăng nhập</vt:lpstr>
      <vt:lpstr>Biểu đồ hoạt động - quản lý sản phẩm</vt:lpstr>
      <vt:lpstr>Biểu đồ hoạt động – xem chi tiết sản phẩm</vt:lpstr>
      <vt:lpstr>Biểu đồ hoạt động – tìm kiếm</vt:lpstr>
      <vt:lpstr>Biểu đồ hoạt động – mua hàng</vt:lpstr>
      <vt:lpstr>Xây dựng &amp; demo chương trình</vt:lpstr>
      <vt:lpstr>Giao diện trang chủ</vt:lpstr>
      <vt:lpstr>Giao diện trang chủ</vt:lpstr>
      <vt:lpstr>Giao diện trang chủ</vt:lpstr>
      <vt:lpstr>Giao diện xem chi tiết sản phẩm</vt:lpstr>
      <vt:lpstr>Giao diện xem chi tiết sản phẩm</vt:lpstr>
      <vt:lpstr>Giao diện xem chi tiết sản phẩm</vt:lpstr>
      <vt:lpstr>Giao diện trang giỏ hàng</vt:lpstr>
      <vt:lpstr>Giao diện thông tin khách hàng</vt:lpstr>
      <vt:lpstr>Giao diện trang thanh toán</vt:lpstr>
      <vt:lpstr>Giao diện đăng nhập trang quản trị</vt:lpstr>
      <vt:lpstr>Giao diện trang quản lý sản phẩm</vt:lpstr>
      <vt:lpstr>Giao diện trang thêm sản phẩm</vt:lpstr>
      <vt:lpstr>Giao diện trang chỉnh sửa sản phẩm</vt:lpstr>
      <vt:lpstr>Kết quả, hạn chế &amp; hướng phát triển</vt:lpstr>
      <vt:lpstr>Kết quả đạt được</vt:lpstr>
      <vt:lpstr>Hạn chế của chương trình</vt:lpstr>
      <vt:lpstr>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Đánh giá thời gian trễ gói tin của TCP với UDP trên Ns2</dc:title>
  <cp:lastModifiedBy>Đức Hà</cp:lastModifiedBy>
  <cp:revision>91</cp:revision>
  <dcterms:modified xsi:type="dcterms:W3CDTF">2022-04-15T20:48:13Z</dcterms:modified>
</cp:coreProperties>
</file>