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307" r:id="rId3"/>
    <p:sldId id="311" r:id="rId4"/>
    <p:sldId id="261" r:id="rId5"/>
    <p:sldId id="309" r:id="rId6"/>
    <p:sldId id="310" r:id="rId7"/>
    <p:sldId id="296" r:id="rId8"/>
    <p:sldId id="295" r:id="rId9"/>
    <p:sldId id="312" r:id="rId10"/>
    <p:sldId id="313" r:id="rId11"/>
    <p:sldId id="314" r:id="rId12"/>
    <p:sldId id="317" r:id="rId13"/>
    <p:sldId id="316" r:id="rId14"/>
    <p:sldId id="315" r:id="rId15"/>
    <p:sldId id="304" r:id="rId16"/>
    <p:sldId id="318" r:id="rId17"/>
    <p:sldId id="319" r:id="rId18"/>
    <p:sldId id="320" r:id="rId19"/>
    <p:sldId id="321" r:id="rId20"/>
    <p:sldId id="323" r:id="rId21"/>
    <p:sldId id="324" r:id="rId22"/>
    <p:sldId id="322" r:id="rId23"/>
    <p:sldId id="325" r:id="rId24"/>
    <p:sldId id="326" r:id="rId25"/>
    <p:sldId id="327" r:id="rId26"/>
    <p:sldId id="328" r:id="rId27"/>
    <p:sldId id="329" r:id="rId28"/>
    <p:sldId id="330" r:id="rId29"/>
    <p:sldId id="331" r:id="rId30"/>
    <p:sldId id="332" r:id="rId31"/>
    <p:sldId id="333" r:id="rId32"/>
    <p:sldId id="308" r:id="rId33"/>
  </p:sldIdLst>
  <p:sldSz cx="9144000" cy="5143500" type="screen16x9"/>
  <p:notesSz cx="6858000" cy="9144000"/>
  <p:embeddedFontLst>
    <p:embeddedFont>
      <p:font typeface="Oswald" panose="020B0604020202020204" pitchFamily="2" charset="0"/>
      <p:regular r:id="rId35"/>
      <p:bold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Đức Hà" initials="ĐH" lastIdx="1" clrIdx="1">
    <p:extLst>
      <p:ext uri="{19B8F6BF-5375-455C-9EA6-DF929625EA0E}">
        <p15:presenceInfo xmlns:p15="http://schemas.microsoft.com/office/powerpoint/2012/main" userId="c770568c94d230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2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37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20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71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4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25287" y="2278380"/>
            <a:ext cx="8759688" cy="2935065"/>
          </a:xfrm>
          <a:prstGeom prst="rect">
            <a:avLst/>
          </a:prstGeom>
        </p:spPr>
        <p:txBody>
          <a:bodyPr spcFirstLastPara="1" wrap="square" lIns="91425" tIns="91425" rIns="91425" bIns="91425" anchor="ctr" anchorCtr="0">
            <a:noAutofit/>
          </a:bodyPr>
          <a:lstStyle/>
          <a:p>
            <a:pPr marL="0" marR="0" algn="l">
              <a:lnSpc>
                <a:spcPct val="150000"/>
              </a:lnSpc>
              <a:spcBef>
                <a:spcPts val="400"/>
              </a:spcBef>
              <a:spcAft>
                <a:spcPts val="400"/>
              </a:spcAft>
              <a:tabLst>
                <a:tab pos="2895600" algn="l"/>
                <a:tab pos="4000500" algn="l"/>
              </a:tabLst>
            </a:pPr>
            <a:br>
              <a:rPr lang="en-US" sz="1200" b="1" dirty="0">
                <a:solidFill>
                  <a:schemeClr val="accent5"/>
                </a:solidFill>
                <a:latin typeface="Arial" panose="020B0604020202020204" pitchFamily="34" charset="0"/>
                <a:cs typeface="Arial" panose="020B0604020202020204" pitchFamily="34" charset="0"/>
              </a:rPr>
            </a:br>
            <a:br>
              <a:rPr lang="en-US" sz="1200" b="1" dirty="0">
                <a:solidFill>
                  <a:schemeClr val="accent5"/>
                </a:solidFill>
                <a:latin typeface="Arial" panose="020B0604020202020204" pitchFamily="34" charset="0"/>
                <a:cs typeface="Arial" panose="020B0604020202020204" pitchFamily="34" charset="0"/>
              </a:rPr>
            </a:br>
            <a:r>
              <a:rPr lang="en-US" sz="1600" b="1" dirty="0">
                <a:solidFill>
                  <a:schemeClr val="tx1"/>
                </a:solidFill>
                <a:latin typeface="Times New Roman" panose="02020603050405020304" pitchFamily="18" charset="0"/>
                <a:cs typeface="Times New Roman" panose="02020603050405020304" pitchFamily="18" charset="0"/>
              </a:rPr>
              <a:t>BÁO CÁO THỰC TẬP CƠ SỞ</a:t>
            </a:r>
            <a:br>
              <a:rPr lang="en-US" sz="1200" b="1" dirty="0">
                <a:latin typeface="Arial" panose="020B0604020202020204" pitchFamily="34" charset="0"/>
                <a:cs typeface="Arial" panose="020B0604020202020204" pitchFamily="34" charset="0"/>
              </a:rPr>
            </a:br>
            <a:r>
              <a:rPr lang="en-GB" sz="1200" b="1" i="1" u="sng" dirty="0" err="1">
                <a:solidFill>
                  <a:schemeClr val="tx1"/>
                </a:solidFill>
                <a:latin typeface="Times New Roman" panose="02020603050405020304" pitchFamily="18" charset="0"/>
                <a:cs typeface="Times New Roman" panose="02020603050405020304" pitchFamily="18" charset="0"/>
              </a:rPr>
              <a:t>Đề</a:t>
            </a:r>
            <a:r>
              <a:rPr lang="en-GB" sz="1200" b="1" i="1" u="sng" dirty="0">
                <a:solidFill>
                  <a:schemeClr val="tx1"/>
                </a:solidFill>
                <a:latin typeface="Times New Roman" panose="02020603050405020304" pitchFamily="18" charset="0"/>
                <a:cs typeface="Times New Roman" panose="02020603050405020304" pitchFamily="18" charset="0"/>
              </a:rPr>
              <a:t> </a:t>
            </a:r>
            <a:r>
              <a:rPr lang="en-GB" sz="1200" b="1" i="1" u="sng" dirty="0" err="1">
                <a:solidFill>
                  <a:schemeClr val="tx1"/>
                </a:solidFill>
                <a:latin typeface="Times New Roman" panose="02020603050405020304" pitchFamily="18" charset="0"/>
                <a:cs typeface="Times New Roman" panose="02020603050405020304" pitchFamily="18" charset="0"/>
              </a:rPr>
              <a:t>Tài</a:t>
            </a:r>
            <a:r>
              <a:rPr lang="en-GB" sz="1200" b="1" i="1" u="sng" dirty="0">
                <a:solidFill>
                  <a:schemeClr val="tx1"/>
                </a:solidFill>
                <a:latin typeface="Times New Roman" panose="02020603050405020304" pitchFamily="18" charset="0"/>
                <a:cs typeface="Times New Roman" panose="02020603050405020304" pitchFamily="18" charset="0"/>
              </a:rPr>
              <a:t> </a:t>
            </a:r>
            <a:r>
              <a:rPr lang="en-GB" sz="1200" b="1" i="1" dirty="0">
                <a:solidFill>
                  <a:schemeClr val="tx1"/>
                </a:solidFill>
                <a:latin typeface="Times New Roman" panose="02020603050405020304" pitchFamily="18" charset="0"/>
                <a:cs typeface="Times New Roman" panose="02020603050405020304" pitchFamily="18" charset="0"/>
              </a:rPr>
              <a:t>:</a:t>
            </a:r>
            <a:r>
              <a:rPr lang="en-GB" sz="1200" dirty="0">
                <a:solidFill>
                  <a:schemeClr val="tx1"/>
                </a:solidFill>
                <a:latin typeface="Times New Roman" panose="02020603050405020304" pitchFamily="18" charset="0"/>
                <a:cs typeface="Times New Roman" panose="02020603050405020304" pitchFamily="18" charset="0"/>
              </a:rPr>
              <a:t> </a:t>
            </a:r>
            <a:r>
              <a:rPr lang="en-US" sz="1200" b="1" dirty="0" err="1">
                <a:solidFill>
                  <a:schemeClr val="tx1"/>
                </a:solidFill>
                <a:effectLst/>
                <a:latin typeface="Times New Roman" panose="02020603050405020304" pitchFamily="18" charset="0"/>
                <a:ea typeface="Calibri" panose="020F0502020204030204" pitchFamily="34" charset="0"/>
              </a:rPr>
              <a:t>Tìm</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hiểu</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về</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ngôn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ngữ</a:t>
            </a:r>
            <a:r>
              <a:rPr lang="en-US" sz="1200" b="1" dirty="0">
                <a:solidFill>
                  <a:schemeClr val="tx1"/>
                </a:solidFill>
                <a:effectLst/>
                <a:latin typeface="Times New Roman" panose="02020603050405020304" pitchFamily="18" charset="0"/>
                <a:ea typeface="Calibri" panose="020F0502020204030204" pitchFamily="34" charset="0"/>
              </a:rPr>
              <a:t> PHP </a:t>
            </a:r>
            <a:r>
              <a:rPr lang="en-US" sz="1200" b="1" dirty="0" err="1">
                <a:solidFill>
                  <a:schemeClr val="tx1"/>
                </a:solidFill>
                <a:effectLst/>
                <a:latin typeface="Times New Roman" panose="02020603050405020304" pitchFamily="18" charset="0"/>
                <a:ea typeface="Calibri" panose="020F0502020204030204" pitchFamily="34" charset="0"/>
              </a:rPr>
              <a:t>và</a:t>
            </a:r>
            <a:r>
              <a:rPr lang="en-US" sz="1200" b="1" dirty="0">
                <a:solidFill>
                  <a:schemeClr val="tx1"/>
                </a:solidFill>
                <a:effectLst/>
                <a:latin typeface="Times New Roman" panose="02020603050405020304" pitchFamily="18" charset="0"/>
                <a:ea typeface="Calibri" panose="020F0502020204030204" pitchFamily="34" charset="0"/>
              </a:rPr>
              <a:t> MySQL, </a:t>
            </a:r>
            <a:r>
              <a:rPr lang="en-US" sz="1200" b="1" dirty="0" err="1">
                <a:solidFill>
                  <a:schemeClr val="tx1"/>
                </a:solidFill>
                <a:effectLst/>
                <a:latin typeface="Times New Roman" panose="02020603050405020304" pitchFamily="18" charset="0"/>
                <a:ea typeface="Calibri" panose="020F0502020204030204" pitchFamily="34" charset="0"/>
              </a:rPr>
              <a:t>ứng</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dụng</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xây</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dựng</a:t>
            </a:r>
            <a:r>
              <a:rPr lang="en-US" sz="1200" b="1" dirty="0">
                <a:solidFill>
                  <a:schemeClr val="tx1"/>
                </a:solidFill>
                <a:effectLst/>
                <a:latin typeface="Times New Roman" panose="02020603050405020304" pitchFamily="18" charset="0"/>
                <a:ea typeface="Calibri" panose="020F0502020204030204" pitchFamily="34" charset="0"/>
              </a:rPr>
              <a:t> Demo website </a:t>
            </a:r>
            <a:r>
              <a:rPr lang="en-US" sz="1200" b="1" dirty="0" err="1">
                <a:solidFill>
                  <a:schemeClr val="tx1"/>
                </a:solidFill>
                <a:effectLst/>
                <a:latin typeface="Times New Roman" panose="02020603050405020304" pitchFamily="18" charset="0"/>
                <a:ea typeface="Calibri" panose="020F0502020204030204" pitchFamily="34" charset="0"/>
              </a:rPr>
              <a:t>giới</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thiệu</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sản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phẩm</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cho</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công</a:t>
            </a:r>
            <a:r>
              <a:rPr lang="en-US" sz="1200" b="1" dirty="0">
                <a:solidFill>
                  <a:schemeClr val="tx1"/>
                </a:solidFill>
                <a:effectLst/>
                <a:latin typeface="Times New Roman" panose="02020603050405020304" pitchFamily="18" charset="0"/>
                <a:ea typeface="Calibri" panose="020F0502020204030204" pitchFamily="34" charset="0"/>
              </a:rPr>
              <a:t> ty </a:t>
            </a:r>
            <a:r>
              <a:rPr lang="en-US" sz="1200" b="1" dirty="0" err="1">
                <a:solidFill>
                  <a:schemeClr val="tx1"/>
                </a:solidFill>
                <a:effectLst/>
                <a:latin typeface="Times New Roman" panose="02020603050405020304" pitchFamily="18" charset="0"/>
                <a:ea typeface="Calibri" panose="020F0502020204030204" pitchFamily="34" charset="0"/>
              </a:rPr>
              <a:t>điện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thoại</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Hoàng</a:t>
            </a:r>
            <a:r>
              <a:rPr lang="en-US" sz="1200" b="1" dirty="0">
                <a:solidFill>
                  <a:schemeClr val="tx1"/>
                </a:solidFill>
                <a:effectLst/>
                <a:latin typeface="Times New Roman" panose="02020603050405020304" pitchFamily="18" charset="0"/>
                <a:ea typeface="Calibri" panose="020F0502020204030204" pitchFamily="34" charset="0"/>
              </a:rPr>
              <a:t> Anh</a:t>
            </a:r>
            <a:br>
              <a:rPr lang="en-GB" sz="1200" b="1" dirty="0">
                <a:solidFill>
                  <a:schemeClr val="tx1"/>
                </a:solidFill>
                <a:latin typeface="Times New Roman" panose="02020603050405020304" pitchFamily="18" charset="0"/>
                <a:cs typeface="Times New Roman" panose="02020603050405020304" pitchFamily="18" charset="0"/>
              </a:rPr>
            </a:br>
            <a:r>
              <a:rPr lang="en-US" sz="1200" b="1" dirty="0">
                <a:solidFill>
                  <a:schemeClr val="tx1"/>
                </a:solidFill>
                <a:latin typeface="Times New Roman" panose="02020603050405020304" pitchFamily="18" charset="0"/>
                <a:cs typeface="Times New Roman" panose="02020603050405020304" pitchFamily="18" charset="0"/>
              </a:rPr>
              <a:t>		</a:t>
            </a:r>
            <a:br>
              <a:rPr lang="en-US" sz="1200" b="1" dirty="0">
                <a:solidFill>
                  <a:schemeClr val="tx1"/>
                </a:solidFill>
                <a:latin typeface="Arial" panose="020B0604020202020204" pitchFamily="34" charset="0"/>
                <a:cs typeface="Arial" panose="020B0604020202020204" pitchFamily="34"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Giáo</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dẫn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Khánh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Linh – khoa CNTT</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Hà Minh Đức</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CNTT K18E</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DTC1954802010077</a:t>
            </a: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200" b="1" i="1" dirty="0">
                <a:solidFill>
                  <a:schemeClr val="tx1"/>
                </a:solidFill>
                <a:latin typeface="Times New Roman" panose="02020603050405020304" pitchFamily="18" charset="0"/>
                <a:cs typeface="Times New Roman" panose="02020603050405020304" pitchFamily="18" charset="0"/>
              </a:rPr>
            </a:br>
            <a:endParaRPr lang="en-US" sz="1200" dirty="0">
              <a:solidFill>
                <a:schemeClr val="tx1"/>
              </a:solidFill>
            </a:endParaRPr>
          </a:p>
        </p:txBody>
      </p:sp>
      <p:sp>
        <p:nvSpPr>
          <p:cNvPr id="2" name="TextBox 1">
            <a:extLst>
              <a:ext uri="{FF2B5EF4-FFF2-40B4-BE49-F238E27FC236}">
                <a16:creationId xmlns:a16="http://schemas.microsoft.com/office/drawing/2014/main" id="{251D2B29-A1D3-4040-AEEB-55A789AF91D2}"/>
              </a:ext>
            </a:extLst>
          </p:cNvPr>
          <p:cNvSpPr txBox="1"/>
          <p:nvPr/>
        </p:nvSpPr>
        <p:spPr>
          <a:xfrm>
            <a:off x="1477370" y="305686"/>
            <a:ext cx="6189259" cy="954107"/>
          </a:xfrm>
          <a:prstGeom prst="rect">
            <a:avLst/>
          </a:prstGeom>
          <a:noFill/>
        </p:spPr>
        <p:txBody>
          <a:bodyPr wrap="square" rtlCol="0">
            <a:spAutoFit/>
          </a:bodyPr>
          <a:lstStyle/>
          <a:p>
            <a:pPr algn="ctr"/>
            <a:r>
              <a:rPr lang="en-US" sz="1400" b="1" dirty="0">
                <a:solidFill>
                  <a:schemeClr val="accent2"/>
                </a:solidFill>
                <a:latin typeface="Times New Roman" panose="02020603050405020304" pitchFamily="18" charset="0"/>
                <a:cs typeface="Times New Roman" panose="02020603050405020304" pitchFamily="18" charset="0"/>
              </a:rPr>
              <a:t>TRƯỜNG ĐẠI HỌC CÔNG NGHỆ THÔNG TIN VÀ TRUYỀN THÔNG THÁI NGUYÊN</a:t>
            </a:r>
            <a:br>
              <a:rPr lang="en-US" sz="1400" b="1" dirty="0">
                <a:solidFill>
                  <a:schemeClr val="accent2"/>
                </a:solidFill>
                <a:latin typeface="Times New Roman" panose="02020603050405020304" pitchFamily="18" charset="0"/>
                <a:cs typeface="Times New Roman" panose="02020603050405020304" pitchFamily="18" charset="0"/>
              </a:rPr>
            </a:br>
            <a:r>
              <a:rPr lang="en-US" sz="1400" b="1" dirty="0">
                <a:solidFill>
                  <a:schemeClr val="accent2"/>
                </a:solidFill>
                <a:latin typeface="Times New Roman" panose="02020603050405020304" pitchFamily="18" charset="0"/>
                <a:cs typeface="Times New Roman" panose="02020603050405020304" pitchFamily="18" charset="0"/>
              </a:rPr>
              <a:t>KHOA CÔNG NGHỆ THÔNG TIN</a:t>
            </a:r>
            <a:br>
              <a:rPr lang="en-US" sz="1400" b="1" dirty="0">
                <a:solidFill>
                  <a:schemeClr val="accent2"/>
                </a:solidFill>
                <a:latin typeface="Times New Roman" panose="02020603050405020304" pitchFamily="18" charset="0"/>
                <a:cs typeface="Times New Roman" panose="02020603050405020304" pitchFamily="18" charset="0"/>
              </a:rPr>
            </a:br>
            <a:endParaRPr lang="en-US" dirty="0">
              <a:solidFill>
                <a:schemeClr val="accent2"/>
              </a:solidFill>
            </a:endParaRPr>
          </a:p>
        </p:txBody>
      </p:sp>
      <p:pic>
        <p:nvPicPr>
          <p:cNvPr id="1026" name="Picture 2" descr="ICTU] – Trường Đại học Công nghệ Thông tin và Truyền thông">
            <a:extLst>
              <a:ext uri="{FF2B5EF4-FFF2-40B4-BE49-F238E27FC236}">
                <a16:creationId xmlns:a16="http://schemas.microsoft.com/office/drawing/2014/main" id="{A7145576-538F-405B-9555-0740774B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947" y="1082041"/>
            <a:ext cx="812334" cy="812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rPr>
              <a:t>Biểu</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đồ</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hoạt</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rPr>
              <a:t>đăng</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nhập</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DDEF8C66-D418-45EB-97E4-933EAC770805}"/>
              </a:ext>
            </a:extLst>
          </p:cNvPr>
          <p:cNvPicPr>
            <a:picLocks noChangeAspect="1"/>
          </p:cNvPicPr>
          <p:nvPr/>
        </p:nvPicPr>
        <p:blipFill>
          <a:blip r:embed="rId2"/>
          <a:stretch>
            <a:fillRect/>
          </a:stretch>
        </p:blipFill>
        <p:spPr>
          <a:xfrm>
            <a:off x="1581150" y="961707"/>
            <a:ext cx="6778160" cy="3220085"/>
          </a:xfrm>
          <a:prstGeom prst="rect">
            <a:avLst/>
          </a:prstGeom>
        </p:spPr>
      </p:pic>
    </p:spTree>
    <p:extLst>
      <p:ext uri="{BB962C8B-B14F-4D97-AF65-F5344CB8AC3E}">
        <p14:creationId xmlns:p14="http://schemas.microsoft.com/office/powerpoint/2010/main" val="129789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lý</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033FD019-6D02-4870-B21E-2BC00DBA14D8}"/>
              </a:ext>
            </a:extLst>
          </p:cNvPr>
          <p:cNvPicPr>
            <a:picLocks noChangeAspect="1"/>
          </p:cNvPicPr>
          <p:nvPr/>
        </p:nvPicPr>
        <p:blipFill>
          <a:blip r:embed="rId2"/>
          <a:stretch>
            <a:fillRect/>
          </a:stretch>
        </p:blipFill>
        <p:spPr>
          <a:xfrm>
            <a:off x="1387792" y="925829"/>
            <a:ext cx="6590348" cy="3430765"/>
          </a:xfrm>
          <a:prstGeom prst="rect">
            <a:avLst/>
          </a:prstGeom>
        </p:spPr>
      </p:pic>
    </p:spTree>
    <p:extLst>
      <p:ext uri="{BB962C8B-B14F-4D97-AF65-F5344CB8AC3E}">
        <p14:creationId xmlns:p14="http://schemas.microsoft.com/office/powerpoint/2010/main" val="60811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621936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latin typeface="Oswald" panose="020B0604020202020204" pitchFamily="2" charset="0"/>
                <a:ea typeface="Times New Roman" panose="02020603050405020304" pitchFamily="18" charset="0"/>
                <a:cs typeface="Times New Roman" panose="02020603050405020304" pitchFamily="18" charset="0"/>
              </a:rPr>
              <a:t>xem</a:t>
            </a:r>
            <a:r>
              <a:rPr lang="en-US" dirty="0">
                <a:latin typeface="Oswald" panose="020B0604020202020204" pitchFamily="2" charset="0"/>
                <a:ea typeface="Times New Roman" panose="02020603050405020304" pitchFamily="18" charset="0"/>
                <a:cs typeface="Times New Roman" panose="02020603050405020304" pitchFamily="18" charset="0"/>
              </a:rPr>
              <a:t> chi </a:t>
            </a:r>
            <a:r>
              <a:rPr lang="en-US" dirty="0" err="1">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92DD5128-AD50-49FC-939B-864CDB9F1D91}"/>
              </a:ext>
            </a:extLst>
          </p:cNvPr>
          <p:cNvPicPr>
            <a:picLocks noChangeAspect="1"/>
          </p:cNvPicPr>
          <p:nvPr/>
        </p:nvPicPr>
        <p:blipFill>
          <a:blip r:embed="rId2"/>
          <a:stretch>
            <a:fillRect/>
          </a:stretch>
        </p:blipFill>
        <p:spPr>
          <a:xfrm>
            <a:off x="3722370" y="708660"/>
            <a:ext cx="1699260" cy="3726180"/>
          </a:xfrm>
          <a:prstGeom prst="rect">
            <a:avLst/>
          </a:prstGeom>
        </p:spPr>
      </p:pic>
    </p:spTree>
    <p:extLst>
      <p:ext uri="{BB962C8B-B14F-4D97-AF65-F5344CB8AC3E}">
        <p14:creationId xmlns:p14="http://schemas.microsoft.com/office/powerpoint/2010/main" val="6482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tìm</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kiếm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2F906242-F9B7-4CEC-BFAB-218D925801AB}"/>
              </a:ext>
            </a:extLst>
          </p:cNvPr>
          <p:cNvPicPr>
            <a:picLocks noChangeAspect="1"/>
          </p:cNvPicPr>
          <p:nvPr/>
        </p:nvPicPr>
        <p:blipFill>
          <a:blip r:embed="rId2"/>
          <a:stretch>
            <a:fillRect/>
          </a:stretch>
        </p:blipFill>
        <p:spPr>
          <a:xfrm>
            <a:off x="1985010" y="786906"/>
            <a:ext cx="5173980" cy="3644132"/>
          </a:xfrm>
          <a:prstGeom prst="rect">
            <a:avLst/>
          </a:prstGeom>
        </p:spPr>
      </p:pic>
    </p:spTree>
    <p:extLst>
      <p:ext uri="{BB962C8B-B14F-4D97-AF65-F5344CB8AC3E}">
        <p14:creationId xmlns:p14="http://schemas.microsoft.com/office/powerpoint/2010/main" val="86459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mua</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hàng</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C07BA698-35E0-4CFA-B2D5-1FC56B76F398}"/>
              </a:ext>
            </a:extLst>
          </p:cNvPr>
          <p:cNvPicPr>
            <a:picLocks noChangeAspect="1"/>
          </p:cNvPicPr>
          <p:nvPr/>
        </p:nvPicPr>
        <p:blipFill>
          <a:blip r:embed="rId2"/>
          <a:stretch>
            <a:fillRect/>
          </a:stretch>
        </p:blipFill>
        <p:spPr>
          <a:xfrm>
            <a:off x="1406691" y="947261"/>
            <a:ext cx="6330617" cy="3248978"/>
          </a:xfrm>
          <a:prstGeom prst="rect">
            <a:avLst/>
          </a:prstGeom>
        </p:spPr>
      </p:pic>
    </p:spTree>
    <p:extLst>
      <p:ext uri="{BB962C8B-B14F-4D97-AF65-F5344CB8AC3E}">
        <p14:creationId xmlns:p14="http://schemas.microsoft.com/office/powerpoint/2010/main" val="366292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Xây dựng </a:t>
            </a:r>
            <a:r>
              <a:rPr lang="en-US" dirty="0"/>
              <a:t>&amp;</a:t>
            </a:r>
            <a:r>
              <a:rPr lang="vi-VN" dirty="0"/>
              <a:t> demo chương trình</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3</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95497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AAF1531F-ECA4-4564-91EC-9ED15E169D78}"/>
              </a:ext>
            </a:extLst>
          </p:cNvPr>
          <p:cNvPicPr>
            <a:picLocks noChangeAspect="1"/>
          </p:cNvPicPr>
          <p:nvPr/>
        </p:nvPicPr>
        <p:blipFill>
          <a:blip r:embed="rId2"/>
          <a:stretch>
            <a:fillRect/>
          </a:stretch>
        </p:blipFill>
        <p:spPr>
          <a:xfrm>
            <a:off x="1354843" y="880708"/>
            <a:ext cx="6434313" cy="3218852"/>
          </a:xfrm>
          <a:prstGeom prst="rect">
            <a:avLst/>
          </a:prstGeom>
        </p:spPr>
      </p:pic>
    </p:spTree>
    <p:extLst>
      <p:ext uri="{BB962C8B-B14F-4D97-AF65-F5344CB8AC3E}">
        <p14:creationId xmlns:p14="http://schemas.microsoft.com/office/powerpoint/2010/main" val="329993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5865F3EA-7E31-4D91-B1A6-82B3CCAED2B3}"/>
              </a:ext>
            </a:extLst>
          </p:cNvPr>
          <p:cNvPicPr>
            <a:picLocks noChangeAspect="1"/>
          </p:cNvPicPr>
          <p:nvPr/>
        </p:nvPicPr>
        <p:blipFill>
          <a:blip r:embed="rId2"/>
          <a:stretch>
            <a:fillRect/>
          </a:stretch>
        </p:blipFill>
        <p:spPr>
          <a:xfrm>
            <a:off x="1347223" y="880707"/>
            <a:ext cx="6434313" cy="3230745"/>
          </a:xfrm>
          <a:prstGeom prst="rect">
            <a:avLst/>
          </a:prstGeom>
        </p:spPr>
      </p:pic>
    </p:spTree>
    <p:extLst>
      <p:ext uri="{BB962C8B-B14F-4D97-AF65-F5344CB8AC3E}">
        <p14:creationId xmlns:p14="http://schemas.microsoft.com/office/powerpoint/2010/main" val="135647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99657F3A-0680-4BE9-A540-057C5C98967E}"/>
              </a:ext>
            </a:extLst>
          </p:cNvPr>
          <p:cNvPicPr>
            <a:picLocks noChangeAspect="1"/>
          </p:cNvPicPr>
          <p:nvPr/>
        </p:nvPicPr>
        <p:blipFill>
          <a:blip r:embed="rId2"/>
          <a:stretch>
            <a:fillRect/>
          </a:stretch>
        </p:blipFill>
        <p:spPr>
          <a:xfrm>
            <a:off x="1774700" y="777832"/>
            <a:ext cx="5784340" cy="3381220"/>
          </a:xfrm>
          <a:prstGeom prst="rect">
            <a:avLst/>
          </a:prstGeom>
        </p:spPr>
      </p:pic>
    </p:spTree>
    <p:extLst>
      <p:ext uri="{BB962C8B-B14F-4D97-AF65-F5344CB8AC3E}">
        <p14:creationId xmlns:p14="http://schemas.microsoft.com/office/powerpoint/2010/main" val="96095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0483319C-9B54-4DA7-8A7E-5DF3E06216E9}"/>
              </a:ext>
            </a:extLst>
          </p:cNvPr>
          <p:cNvPicPr>
            <a:picLocks noChangeAspect="1"/>
          </p:cNvPicPr>
          <p:nvPr/>
        </p:nvPicPr>
        <p:blipFill>
          <a:blip r:embed="rId2"/>
          <a:stretch>
            <a:fillRect/>
          </a:stretch>
        </p:blipFill>
        <p:spPr>
          <a:xfrm>
            <a:off x="1099999" y="880708"/>
            <a:ext cx="6943999" cy="3218852"/>
          </a:xfrm>
          <a:prstGeom prst="rect">
            <a:avLst/>
          </a:prstGeom>
        </p:spPr>
      </p:pic>
    </p:spTree>
    <p:extLst>
      <p:ext uri="{BB962C8B-B14F-4D97-AF65-F5344CB8AC3E}">
        <p14:creationId xmlns:p14="http://schemas.microsoft.com/office/powerpoint/2010/main" val="37960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4800-DE6E-4126-8070-5A2624AFFE17}"/>
              </a:ext>
            </a:extLst>
          </p:cNvPr>
          <p:cNvSpPr>
            <a:spLocks noGrp="1"/>
          </p:cNvSpPr>
          <p:nvPr>
            <p:ph type="title"/>
          </p:nvPr>
        </p:nvSpPr>
        <p:spPr/>
        <p:txBody>
          <a:bodyPr/>
          <a:lstStyle/>
          <a:p>
            <a:r>
              <a:rPr lang="en-US" sz="3200" dirty="0" err="1">
                <a:latin typeface="Source Sans Pro" panose="020B0503030403020204" pitchFamily="34" charset="0"/>
                <a:ea typeface="Source Sans Pro" panose="020B0503030403020204" pitchFamily="34" charset="0"/>
              </a:rPr>
              <a:t>Tổng</a:t>
            </a:r>
            <a:r>
              <a:rPr lang="en-US" sz="3200" dirty="0">
                <a:latin typeface="Source Sans Pro" panose="020B0503030403020204" pitchFamily="34" charset="0"/>
                <a:ea typeface="Source Sans Pro" panose="020B0503030403020204" pitchFamily="34" charset="0"/>
              </a:rPr>
              <a:t> </a:t>
            </a:r>
            <a:r>
              <a:rPr lang="en-US" sz="3200" dirty="0" err="1">
                <a:latin typeface="Source Sans Pro" panose="020B0503030403020204" pitchFamily="34" charset="0"/>
                <a:ea typeface="Source Sans Pro" panose="020B0503030403020204" pitchFamily="34" charset="0"/>
              </a:rPr>
              <a:t>quan</a:t>
            </a:r>
            <a:endParaRPr lang="en-US" sz="3200" dirty="0">
              <a:latin typeface="Source Sans Pro" panose="020B0503030403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D5DE73B9-978D-469D-8556-C1F5AAD99FC5}"/>
              </a:ext>
            </a:extLst>
          </p:cNvPr>
          <p:cNvSpPr>
            <a:spLocks noGrp="1"/>
          </p:cNvSpPr>
          <p:nvPr>
            <p:ph type="body" idx="1"/>
          </p:nvPr>
        </p:nvSpPr>
        <p:spPr/>
        <p:txBody>
          <a:bodyPr/>
          <a:lstStyle/>
          <a:p>
            <a:pPr>
              <a:buFont typeface="Wingdings" panose="05000000000000000000" pitchFamily="2" charset="2"/>
              <a:buChar char="v"/>
            </a:pPr>
            <a:r>
              <a:rPr lang="en-US" dirty="0"/>
              <a:t>1:  </a:t>
            </a:r>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thiết</a:t>
            </a:r>
            <a:r>
              <a:rPr lang="en-US" dirty="0"/>
              <a:t> </a:t>
            </a:r>
            <a:r>
              <a:rPr lang="en-US" dirty="0" err="1"/>
              <a:t>kế</a:t>
            </a:r>
            <a:r>
              <a:rPr lang="en-US" dirty="0"/>
              <a:t> website </a:t>
            </a:r>
          </a:p>
          <a:p>
            <a:pPr>
              <a:buFont typeface="Wingdings" panose="05000000000000000000" pitchFamily="2" charset="2"/>
              <a:buChar char="v"/>
            </a:pPr>
            <a:r>
              <a:rPr lang="en-US" dirty="0"/>
              <a:t>2: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a:buFont typeface="Wingdings" panose="05000000000000000000" pitchFamily="2" charset="2"/>
              <a:buChar char="v"/>
            </a:pPr>
            <a:r>
              <a:rPr lang="en-US" dirty="0"/>
              <a:t>3: </a:t>
            </a:r>
            <a:r>
              <a:rPr lang="vi-VN" dirty="0"/>
              <a:t>Xây dựng và demo chương trình</a:t>
            </a:r>
            <a:endParaRPr lang="en-US" dirty="0"/>
          </a:p>
          <a:p>
            <a:pPr>
              <a:buFont typeface="Wingdings" panose="05000000000000000000" pitchFamily="2" charset="2"/>
              <a:buChar char="v"/>
            </a:pPr>
            <a:r>
              <a:rPr lang="en-US" dirty="0"/>
              <a:t>4: </a:t>
            </a:r>
            <a:r>
              <a:rPr lang="vi-VN" dirty="0"/>
              <a:t>Kết quả</a:t>
            </a:r>
            <a:r>
              <a:rPr lang="en-US" dirty="0"/>
              <a:t>, </a:t>
            </a:r>
            <a:r>
              <a:rPr lang="en-US" dirty="0" err="1"/>
              <a:t>hạn</a:t>
            </a:r>
            <a:r>
              <a:rPr lang="en-US" dirty="0"/>
              <a:t> </a:t>
            </a:r>
            <a:r>
              <a:rPr lang="en-US" dirty="0" err="1"/>
              <a:t>chế</a:t>
            </a:r>
            <a:r>
              <a:rPr lang="vi-VN" dirty="0"/>
              <a:t> </a:t>
            </a:r>
            <a:r>
              <a:rPr lang="en-US" dirty="0"/>
              <a:t>&amp;</a:t>
            </a:r>
            <a:r>
              <a:rPr lang="vi-VN" dirty="0"/>
              <a:t> hướng phát triển</a:t>
            </a:r>
            <a:endParaRPr lang="en-US" dirty="0"/>
          </a:p>
        </p:txBody>
      </p:sp>
      <p:sp>
        <p:nvSpPr>
          <p:cNvPr id="4" name="Slide Number Placeholder 3">
            <a:extLst>
              <a:ext uri="{FF2B5EF4-FFF2-40B4-BE49-F238E27FC236}">
                <a16:creationId xmlns:a16="http://schemas.microsoft.com/office/drawing/2014/main" id="{E6A2B6A9-1A26-4C20-9A73-9A131B3E57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7209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8F454F9F-E3D5-4927-8ADE-ECA5209CEEC4}"/>
              </a:ext>
            </a:extLst>
          </p:cNvPr>
          <p:cNvPicPr>
            <a:picLocks noChangeAspect="1"/>
          </p:cNvPicPr>
          <p:nvPr/>
        </p:nvPicPr>
        <p:blipFill>
          <a:blip r:embed="rId2"/>
          <a:stretch>
            <a:fillRect/>
          </a:stretch>
        </p:blipFill>
        <p:spPr>
          <a:xfrm>
            <a:off x="855084" y="938055"/>
            <a:ext cx="7188914" cy="3057475"/>
          </a:xfrm>
          <a:prstGeom prst="rect">
            <a:avLst/>
          </a:prstGeom>
        </p:spPr>
      </p:pic>
    </p:spTree>
    <p:extLst>
      <p:ext uri="{BB962C8B-B14F-4D97-AF65-F5344CB8AC3E}">
        <p14:creationId xmlns:p14="http://schemas.microsoft.com/office/powerpoint/2010/main" val="199001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B923A3E7-AA07-4B8F-ADC1-C231FCD7DB62}"/>
              </a:ext>
            </a:extLst>
          </p:cNvPr>
          <p:cNvPicPr>
            <a:picLocks noChangeAspect="1"/>
          </p:cNvPicPr>
          <p:nvPr/>
        </p:nvPicPr>
        <p:blipFill>
          <a:blip r:embed="rId2"/>
          <a:stretch>
            <a:fillRect/>
          </a:stretch>
        </p:blipFill>
        <p:spPr>
          <a:xfrm>
            <a:off x="839770" y="868634"/>
            <a:ext cx="7205337" cy="3406231"/>
          </a:xfrm>
          <a:prstGeom prst="rect">
            <a:avLst/>
          </a:prstGeom>
        </p:spPr>
      </p:pic>
    </p:spTree>
    <p:extLst>
      <p:ext uri="{BB962C8B-B14F-4D97-AF65-F5344CB8AC3E}">
        <p14:creationId xmlns:p14="http://schemas.microsoft.com/office/powerpoint/2010/main" val="738286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giỏ</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hàng</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id="{AAF1531F-ECA4-4564-91EC-9ED15E169D78}"/>
              </a:ext>
            </a:extLst>
          </p:cNvPr>
          <p:cNvPicPr>
            <a:picLocks noChangeAspect="1"/>
          </p:cNvPicPr>
          <p:nvPr/>
        </p:nvPicPr>
        <p:blipFill>
          <a:blip r:embed="rId2"/>
          <a:stretch>
            <a:fillRect/>
          </a:stretch>
        </p:blipFill>
        <p:spPr>
          <a:xfrm>
            <a:off x="1354843" y="880708"/>
            <a:ext cx="6434313" cy="3218852"/>
          </a:xfrm>
          <a:prstGeom prst="rect">
            <a:avLst/>
          </a:prstGeom>
        </p:spPr>
      </p:pic>
    </p:spTree>
    <p:extLst>
      <p:ext uri="{BB962C8B-B14F-4D97-AF65-F5344CB8AC3E}">
        <p14:creationId xmlns:p14="http://schemas.microsoft.com/office/powerpoint/2010/main" val="221836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thanh</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toán</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AAF1531F-ECA4-4564-91EC-9ED15E169D78}"/>
              </a:ext>
            </a:extLst>
          </p:cNvPr>
          <p:cNvPicPr>
            <a:picLocks noChangeAspect="1"/>
          </p:cNvPicPr>
          <p:nvPr/>
        </p:nvPicPr>
        <p:blipFill>
          <a:blip r:embed="rId2"/>
          <a:stretch>
            <a:fillRect/>
          </a:stretch>
        </p:blipFill>
        <p:spPr>
          <a:xfrm>
            <a:off x="1354843" y="880708"/>
            <a:ext cx="6434313" cy="3218852"/>
          </a:xfrm>
          <a:prstGeom prst="rect">
            <a:avLst/>
          </a:prstGeom>
        </p:spPr>
      </p:pic>
    </p:spTree>
    <p:extLst>
      <p:ext uri="{BB962C8B-B14F-4D97-AF65-F5344CB8AC3E}">
        <p14:creationId xmlns:p14="http://schemas.microsoft.com/office/powerpoint/2010/main" val="623029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đăng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nhập</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trị</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8D3731AE-4317-419D-919A-CC41CFAEEFCA}"/>
              </a:ext>
            </a:extLst>
          </p:cNvPr>
          <p:cNvPicPr>
            <a:picLocks noChangeAspect="1"/>
          </p:cNvPicPr>
          <p:nvPr/>
        </p:nvPicPr>
        <p:blipFill>
          <a:blip r:embed="rId2"/>
          <a:stretch>
            <a:fillRect/>
          </a:stretch>
        </p:blipFill>
        <p:spPr>
          <a:xfrm>
            <a:off x="1723921" y="831850"/>
            <a:ext cx="5696158" cy="3318974"/>
          </a:xfrm>
          <a:prstGeom prst="rect">
            <a:avLst/>
          </a:prstGeom>
        </p:spPr>
      </p:pic>
    </p:spTree>
    <p:extLst>
      <p:ext uri="{BB962C8B-B14F-4D97-AF65-F5344CB8AC3E}">
        <p14:creationId xmlns:p14="http://schemas.microsoft.com/office/powerpoint/2010/main" val="185275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lý</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89368BEF-E09E-40D9-A57A-0C871BD71328}"/>
              </a:ext>
            </a:extLst>
          </p:cNvPr>
          <p:cNvPicPr>
            <a:picLocks noChangeAspect="1"/>
          </p:cNvPicPr>
          <p:nvPr/>
        </p:nvPicPr>
        <p:blipFill>
          <a:blip r:embed="rId2"/>
          <a:stretch>
            <a:fillRect/>
          </a:stretch>
        </p:blipFill>
        <p:spPr>
          <a:xfrm>
            <a:off x="1138780" y="777832"/>
            <a:ext cx="6866440" cy="3615376"/>
          </a:xfrm>
          <a:prstGeom prst="rect">
            <a:avLst/>
          </a:prstGeom>
        </p:spPr>
      </p:pic>
    </p:spTree>
    <p:extLst>
      <p:ext uri="{BB962C8B-B14F-4D97-AF65-F5344CB8AC3E}">
        <p14:creationId xmlns:p14="http://schemas.microsoft.com/office/powerpoint/2010/main" val="284781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thêm</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969FC58D-E800-4471-A84A-F8ACFC06F7B6}"/>
              </a:ext>
            </a:extLst>
          </p:cNvPr>
          <p:cNvPicPr>
            <a:picLocks noChangeAspect="1"/>
          </p:cNvPicPr>
          <p:nvPr/>
        </p:nvPicPr>
        <p:blipFill>
          <a:blip r:embed="rId2"/>
          <a:stretch>
            <a:fillRect/>
          </a:stretch>
        </p:blipFill>
        <p:spPr>
          <a:xfrm>
            <a:off x="1134149" y="750293"/>
            <a:ext cx="6875703" cy="3642916"/>
          </a:xfrm>
          <a:prstGeom prst="rect">
            <a:avLst/>
          </a:prstGeom>
        </p:spPr>
      </p:pic>
    </p:spTree>
    <p:extLst>
      <p:ext uri="{BB962C8B-B14F-4D97-AF65-F5344CB8AC3E}">
        <p14:creationId xmlns:p14="http://schemas.microsoft.com/office/powerpoint/2010/main" val="1388082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chỉnh</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sửa</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2C940C3D-AE61-4BE0-9006-9623DDE71E84}"/>
              </a:ext>
            </a:extLst>
          </p:cNvPr>
          <p:cNvPicPr>
            <a:picLocks noChangeAspect="1"/>
          </p:cNvPicPr>
          <p:nvPr/>
        </p:nvPicPr>
        <p:blipFill>
          <a:blip r:embed="rId2"/>
          <a:stretch>
            <a:fillRect/>
          </a:stretch>
        </p:blipFill>
        <p:spPr>
          <a:xfrm>
            <a:off x="1451113" y="736411"/>
            <a:ext cx="6060621" cy="3550667"/>
          </a:xfrm>
          <a:prstGeom prst="rect">
            <a:avLst/>
          </a:prstGeom>
        </p:spPr>
      </p:pic>
    </p:spTree>
    <p:extLst>
      <p:ext uri="{BB962C8B-B14F-4D97-AF65-F5344CB8AC3E}">
        <p14:creationId xmlns:p14="http://schemas.microsoft.com/office/powerpoint/2010/main" val="4150874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Kết quả</a:t>
            </a:r>
            <a:r>
              <a:rPr lang="en-US" dirty="0"/>
              <a:t>, </a:t>
            </a:r>
            <a:r>
              <a:rPr lang="en-US" dirty="0" err="1"/>
              <a:t>hạn</a:t>
            </a:r>
            <a:r>
              <a:rPr lang="en-US" dirty="0"/>
              <a:t> </a:t>
            </a:r>
            <a:r>
              <a:rPr lang="en-US" dirty="0" err="1"/>
              <a:t>chế</a:t>
            </a:r>
            <a:r>
              <a:rPr lang="vi-VN" dirty="0"/>
              <a:t> </a:t>
            </a:r>
            <a:r>
              <a:rPr lang="en-US" dirty="0"/>
              <a:t>&amp;</a:t>
            </a:r>
            <a:r>
              <a:rPr lang="vi-VN" dirty="0"/>
              <a:t> hướng phát triển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889466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Kết</a:t>
            </a:r>
            <a:r>
              <a:rPr lang="en-US" sz="2500" dirty="0"/>
              <a:t> </a:t>
            </a:r>
            <a:r>
              <a:rPr lang="en-US" sz="2500" dirty="0" err="1"/>
              <a:t>quả</a:t>
            </a:r>
            <a:r>
              <a:rPr lang="en-US" sz="2500" dirty="0"/>
              <a:t> </a:t>
            </a:r>
            <a:r>
              <a:rPr lang="en-US" sz="2500" dirty="0" err="1"/>
              <a:t>đạt</a:t>
            </a:r>
            <a:r>
              <a:rPr lang="en-US" sz="2500" dirty="0"/>
              <a:t> </a:t>
            </a:r>
            <a:r>
              <a:rPr lang="en-US" sz="2500" dirty="0" err="1"/>
              <a:t>được</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811530"/>
            <a:ext cx="8070574" cy="3520439"/>
          </a:xfrm>
        </p:spPr>
        <p:txBody>
          <a:bodyPr/>
          <a:lstStyle/>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Đã đạt được mục tiêu đề ra, hoàn thành website giới thiệu công ty và sản phẩm</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công ty.</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Phân tích và đánh giá các yêu cầu của website.</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Vận dụng HTML, ngôn ngữ PHP,... và MYSQL</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vào việc xây dựng website của</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mình.</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Phần giao diện người dùng: giao diện thân thiện, cho phép người dùng xem được</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thông tin công ty, </a:t>
            </a:r>
            <a:endParaRPr lang="en-US" sz="1400" dirty="0">
              <a:latin typeface="Source Sans Pro" panose="020B0503030403020204" pitchFamily="34" charset="0"/>
              <a:ea typeface="Source Sans Pro" panose="020B0503030403020204" pitchFamily="34" charset="0"/>
            </a:endParaRPr>
          </a:p>
          <a:p>
            <a:pPr marL="101600" indent="0">
              <a:buSzPct val="100000"/>
              <a:buNone/>
            </a:pP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sản phẩm công ty nhanh chóng dễ dàng.</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Phần quản trị đã xây dựng được hệ thống quản lý dữ liệu của website, giúp cho</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những người quản trị dễ dàng quản lý thông tin, dữ liệu, xem, thêm, xóa, cập nhật</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dữ liệu cho website.</a:t>
            </a:r>
            <a:endParaRPr lang="en-US" sz="1400" dirty="0">
              <a:latin typeface="Source Sans Pro" panose="020B0503030403020204" pitchFamily="34" charset="0"/>
              <a:ea typeface="Source Sans Pro" panose="020B0503030403020204" pitchFamily="34" charset="0"/>
            </a:endParaRPr>
          </a:p>
          <a:p>
            <a:pPr>
              <a:buSzPct val="100000"/>
              <a:buFont typeface="Wingdings" panose="05000000000000000000" pitchFamily="2" charset="2"/>
              <a:buChar char="ü"/>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5910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3503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thiết</a:t>
            </a:r>
            <a:r>
              <a:rPr lang="en-US" dirty="0"/>
              <a:t> </a:t>
            </a:r>
            <a:r>
              <a:rPr lang="en-US" dirty="0" err="1"/>
              <a:t>kế</a:t>
            </a:r>
            <a:r>
              <a:rPr lang="en-US" dirty="0"/>
              <a:t> website</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5370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Hạn</a:t>
            </a:r>
            <a:r>
              <a:rPr lang="en-US" sz="2500" dirty="0"/>
              <a:t> </a:t>
            </a:r>
            <a:r>
              <a:rPr lang="en-US" sz="2500" dirty="0" err="1"/>
              <a:t>chế</a:t>
            </a:r>
            <a:r>
              <a:rPr lang="en-US" sz="2500" dirty="0"/>
              <a:t> </a:t>
            </a:r>
            <a:r>
              <a:rPr lang="en-US" sz="2500" dirty="0" err="1"/>
              <a:t>của</a:t>
            </a:r>
            <a:r>
              <a:rPr lang="en-US" sz="2500" dirty="0"/>
              <a:t> </a:t>
            </a:r>
            <a:r>
              <a:rPr lang="en-US" sz="2500" dirty="0" err="1"/>
              <a:t>chương</a:t>
            </a:r>
            <a:r>
              <a:rPr lang="en-US" sz="2500" dirty="0"/>
              <a:t> </a:t>
            </a:r>
            <a:r>
              <a:rPr lang="en-US" sz="2500" dirty="0" err="1"/>
              <a:t>trình</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975360"/>
            <a:ext cx="8070574" cy="3356609"/>
          </a:xfrm>
        </p:spPr>
        <p:txBody>
          <a:bodyPr/>
          <a:lstStyle/>
          <a:p>
            <a:pPr marL="0" marR="0" indent="0">
              <a:lnSpc>
                <a:spcPct val="150000"/>
              </a:lnSpc>
              <a:spcBef>
                <a:spcPts val="0"/>
              </a:spcBef>
              <a:spcAft>
                <a:spcPts val="800"/>
              </a:spcAft>
              <a:buNone/>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Do thời gian làm đề tài và trình độ năng lực bản thân còn nhiều hạn chế nên chương trình của em không tránh khỏi thiếu sót và một số công việc vẫn chưa hoàn thành được như:</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Việc biểu diễn các thông tin chưa đẹp</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Giao diện còn một số chỗ chưa chuyên nghiệp.</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Một số chức năng còn thiếu như tìm kiếm, thanh toán...</a:t>
            </a:r>
          </a:p>
          <a:p>
            <a:pPr marL="101600" indent="0">
              <a:buSzPct val="100000"/>
              <a:buNone/>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82558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Hướng</a:t>
            </a:r>
            <a:r>
              <a:rPr lang="en-US" sz="2500" dirty="0"/>
              <a:t> </a:t>
            </a:r>
            <a:r>
              <a:rPr lang="en-US" sz="2500" dirty="0" err="1"/>
              <a:t>phát</a:t>
            </a:r>
            <a:r>
              <a:rPr lang="en-US" sz="2500" dirty="0"/>
              <a:t> </a:t>
            </a:r>
            <a:r>
              <a:rPr lang="en-US" sz="2500" dirty="0" err="1"/>
              <a:t>triển</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975360"/>
            <a:ext cx="8070574" cy="3356609"/>
          </a:xfrm>
        </p:spPr>
        <p:txBody>
          <a:bodyPr/>
          <a:lstStyle/>
          <a:p>
            <a:pPr marL="0" marR="0" indent="0">
              <a:lnSpc>
                <a:spcPct val="150000"/>
              </a:lnSpc>
              <a:spcBef>
                <a:spcPts val="0"/>
              </a:spcBef>
              <a:spcAft>
                <a:spcPts val="800"/>
              </a:spcAft>
              <a:buNone/>
            </a:pP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Tiến</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hành</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phát</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triển</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thêm</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chức</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năng</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như</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Hoàn thiện về giao diện &amp; chức năng.</a:t>
            </a:r>
          </a:p>
          <a:p>
            <a:pPr marL="342900" marR="0" lvl="0" indent="-342900" algn="just">
              <a:lnSpc>
                <a:spcPct val="150000"/>
              </a:lnSpc>
              <a:spcBef>
                <a:spcPts val="0"/>
              </a:spcBef>
              <a:spcAft>
                <a:spcPts val="0"/>
              </a:spcAft>
              <a:buFont typeface="Times New Roman" panose="02020603050405020304" pitchFamily="18" charset="0"/>
              <a:buChar char="-"/>
            </a:pP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Thêm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bộ</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lọc</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sản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phẩm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trong</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giao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diện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sản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phẩm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Thêm các tính năng tương tác còn thiếu như chia sẻ sản phẩm, Facebook, nút yêu thích.</a:t>
            </a: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Phát triển thêm chức năng bình luận.</a:t>
            </a:r>
          </a:p>
          <a:p>
            <a:pPr marL="342900" marR="0" lvl="0" indent="-342900" algn="just">
              <a:lnSpc>
                <a:spcPct val="150000"/>
              </a:lnSpc>
              <a:spcBef>
                <a:spcPts val="0"/>
              </a:spcBef>
              <a:spcAft>
                <a:spcPts val="0"/>
              </a:spcAft>
              <a:buFont typeface="Times New Roman" panose="02020603050405020304" pitchFamily="18" charset="0"/>
              <a:buChar char="-"/>
            </a:pPr>
            <a:r>
              <a:rPr lang="vi-VN" sz="1400" dirty="0">
                <a:latin typeface="Source Sans Pro" panose="020B0503030403020204" pitchFamily="34" charset="0"/>
                <a:ea typeface="Source Sans Pro" panose="020B0503030403020204" pitchFamily="34" charset="0"/>
              </a:rPr>
              <a:t>Phân quyền một cách hiệu quả hơn</a:t>
            </a: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r>
              <a:rPr lang="en-US" sz="1400" dirty="0" err="1">
                <a:latin typeface="Source Sans Pro" panose="020B0503030403020204" pitchFamily="34" charset="0"/>
                <a:ea typeface="Source Sans Pro" panose="020B0503030403020204" pitchFamily="34" charset="0"/>
              </a:rPr>
              <a:t>Tăng</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tính</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bảo</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mật</a:t>
            </a:r>
            <a:r>
              <a:rPr lang="en-US" sz="1400" dirty="0">
                <a:latin typeface="Source Sans Pro" panose="020B0503030403020204" pitchFamily="34" charset="0"/>
                <a:ea typeface="Source Sans Pro" panose="020B0503030403020204" pitchFamily="34" charset="0"/>
              </a:rPr>
              <a:t> website</a:t>
            </a: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endParaRPr lang="en-US" sz="1400" dirty="0">
              <a:latin typeface="Source Sans Pro" panose="020B0503030403020204" pitchFamily="34" charset="0"/>
              <a:ea typeface="Source Sans Pro" panose="020B0503030403020204" pitchFamily="34" charset="0"/>
            </a:endParaRPr>
          </a:p>
          <a:p>
            <a:pPr>
              <a:buSzPct val="100000"/>
              <a:buFont typeface="Wingdings" panose="05000000000000000000" pitchFamily="2" charset="2"/>
              <a:buChar char="ü"/>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34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427F-F7A8-4C05-AE58-BE732CCF7159}"/>
              </a:ext>
            </a:extLst>
          </p:cNvPr>
          <p:cNvSpPr>
            <a:spLocks noGrp="1"/>
          </p:cNvSpPr>
          <p:nvPr>
            <p:ph type="ctrTitle"/>
          </p:nvPr>
        </p:nvSpPr>
        <p:spPr>
          <a:xfrm>
            <a:off x="1219200" y="2267712"/>
            <a:ext cx="6449568" cy="2279904"/>
          </a:xfrm>
        </p:spPr>
        <p:txBody>
          <a:bodyPr/>
          <a:lstStyle/>
          <a:p>
            <a:pPr algn="ctr"/>
            <a:r>
              <a:rPr lang="en-US" dirty="0"/>
              <a:t>Thanks</a:t>
            </a:r>
          </a:p>
        </p:txBody>
      </p:sp>
    </p:spTree>
    <p:extLst>
      <p:ext uri="{BB962C8B-B14F-4D97-AF65-F5344CB8AC3E}">
        <p14:creationId xmlns:p14="http://schemas.microsoft.com/office/powerpoint/2010/main" val="53335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4134678" y="297180"/>
            <a:ext cx="5009321" cy="4846319"/>
          </a:xfrm>
          <a:prstGeom prst="rect">
            <a:avLst/>
          </a:prstGeom>
        </p:spPr>
        <p:txBody>
          <a:bodyPr spcFirstLastPara="1" wrap="square" lIns="91425" tIns="91425" rIns="91425" bIns="91425" anchor="t" anchorCtr="0">
            <a:noAutofit/>
          </a:bodyPr>
          <a:lstStyle/>
          <a:p>
            <a:pPr marL="0" marR="31115" indent="0">
              <a:lnSpc>
                <a:spcPct val="150000"/>
              </a:lnSpc>
              <a:spcBef>
                <a:spcPts val="0"/>
              </a:spcBef>
              <a:spcAft>
                <a:spcPts val="0"/>
              </a:spcAft>
              <a:buNone/>
              <a:tabLst>
                <a:tab pos="450215" algn="l"/>
              </a:tabLst>
            </a:pPr>
            <a:r>
              <a:rPr lang="en-US" sz="1400" dirty="0">
                <a:solidFill>
                  <a:srgbClr val="1B1B1B"/>
                </a:solidFill>
                <a:latin typeface="Source Sans Pro" panose="020B0503030403020204" pitchFamily="34" charset="0"/>
                <a:ea typeface="Source Sans Pro" panose="020B0503030403020204" pitchFamily="34" charset="0"/>
              </a:rPr>
              <a:t>HTML: </a:t>
            </a:r>
            <a:r>
              <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Ngôn ngữ đánh dấu siêu</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văn bản được sử dụng để tạo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các tài liệu có thể truy cập trên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mạng. Tài liệu HTML được tạo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nhờ dùng các thẻ và các phần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tử của HTML.</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endPar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CSS (Cascading Style Sheets)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là</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một</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ngôn</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ngữ</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quy</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định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cách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trình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bày</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tài</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liệu</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viết</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bằng</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HTML, XHTML, XML, SVG, hay UML...</a:t>
            </a:r>
          </a:p>
          <a:p>
            <a:pPr marL="0" marR="31115" indent="0">
              <a:lnSpc>
                <a:spcPct val="150000"/>
              </a:lnSpc>
              <a:spcBef>
                <a:spcPts val="0"/>
              </a:spcBef>
              <a:spcAft>
                <a:spcPts val="0"/>
              </a:spcAft>
              <a:buNone/>
              <a:tabLst>
                <a:tab pos="450215" algn="l"/>
              </a:tabLst>
            </a:pPr>
            <a:endPar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PHP (Hypertext Preprocessor) là</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một ngôn ngữ lập trình kịch bản</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hay một loại mã lệnh chủ yếu</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được dùng để phát triển các</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ứng dụng viết cho máy chủ, mã</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nguồn mở, dùng cho mục đích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tổng quát. Nó rất thích hợp với</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web và có thể dễ dàng nhúng</a:t>
            </a:r>
          </a:p>
          <a:p>
            <a:pPr marL="0" marR="31115" indent="0">
              <a:lnSpc>
                <a:spcPct val="150000"/>
              </a:lnSpc>
              <a:spcBef>
                <a:spcPts val="0"/>
              </a:spcBef>
              <a:spcAft>
                <a:spcPts val="0"/>
              </a:spcAft>
              <a:buNone/>
              <a:tabLst>
                <a:tab pos="450215" algn="l"/>
              </a:tabLst>
            </a:pP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vào trang HTML</a:t>
            </a:r>
            <a:endPar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DD8A5227-4FDC-4990-A61F-EE7DF58FCB37}"/>
              </a:ext>
            </a:extLst>
          </p:cNvPr>
          <p:cNvPicPr>
            <a:picLocks noChangeAspect="1"/>
          </p:cNvPicPr>
          <p:nvPr/>
        </p:nvPicPr>
        <p:blipFill>
          <a:blip r:embed="rId3"/>
          <a:stretch>
            <a:fillRect/>
          </a:stretch>
        </p:blipFill>
        <p:spPr>
          <a:xfrm>
            <a:off x="240195" y="713491"/>
            <a:ext cx="3790785" cy="29965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057C9C-DFD2-4EBA-82F1-5D58EB6248F3}"/>
              </a:ext>
            </a:extLst>
          </p:cNvPr>
          <p:cNvSpPr>
            <a:spLocks noGrp="1"/>
          </p:cNvSpPr>
          <p:nvPr>
            <p:ph type="body" idx="1"/>
          </p:nvPr>
        </p:nvSpPr>
        <p:spPr>
          <a:xfrm>
            <a:off x="4358640" y="1226821"/>
            <a:ext cx="4290060" cy="2667000"/>
          </a:xfrm>
        </p:spPr>
        <p:txBody>
          <a:bodyPr/>
          <a:lstStyle/>
          <a:p>
            <a:pPr marL="101600" indent="0">
              <a:buNone/>
            </a:pPr>
            <a:r>
              <a:rPr lang="vi-VN" sz="1400" dirty="0">
                <a:latin typeface="Source Sans Pro" panose="020B0503030403020204" pitchFamily="34" charset="0"/>
                <a:ea typeface="Source Sans Pro" panose="020B0503030403020204" pitchFamily="34" charset="0"/>
              </a:rPr>
              <a:t>MySQL</a:t>
            </a:r>
            <a:r>
              <a:rPr lang="en-US" sz="1400" dirty="0">
                <a:latin typeface="Source Sans Pro" panose="020B0503030403020204" pitchFamily="34" charset="0"/>
                <a:ea typeface="Source Sans Pro" panose="020B0503030403020204" pitchFamily="34" charset="0"/>
              </a:rPr>
              <a:t>:</a:t>
            </a:r>
            <a:r>
              <a:rPr lang="vi-VN" sz="1400" dirty="0">
                <a:latin typeface="Source Sans Pro" panose="020B0503030403020204" pitchFamily="34" charset="0"/>
                <a:ea typeface="Source Sans Pro" panose="020B0503030403020204" pitchFamily="34" charset="0"/>
              </a:rPr>
              <a:t> là hệ quản trị dữ liệu</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miễn phí, được tích hợp sử</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dụng chung với Apache, PHP.</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Chính yếu tố phát triển trong</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cộng đồng mã nguồn mở nên</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MySQL đã qua rất nhiều sự hỗ</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trợ của những lập trình viên yêu</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thích mã nguồn mở. MySQL</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cũng có cùng một cách truy xuất</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và mã lệnh tương tự với ngôn</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ngữ SQL.</a:t>
            </a: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BBF1C2A3-504A-492F-91E0-127EEEF054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77E44B2E-B3A9-4140-AAEA-107E23E43ACA}"/>
              </a:ext>
            </a:extLst>
          </p:cNvPr>
          <p:cNvPicPr>
            <a:picLocks noChangeAspect="1"/>
          </p:cNvPicPr>
          <p:nvPr/>
        </p:nvPicPr>
        <p:blipFill>
          <a:blip r:embed="rId2"/>
          <a:stretch>
            <a:fillRect/>
          </a:stretch>
        </p:blipFill>
        <p:spPr>
          <a:xfrm>
            <a:off x="177" y="1044042"/>
            <a:ext cx="4166348" cy="2308758"/>
          </a:xfrm>
          <a:prstGeom prst="rect">
            <a:avLst/>
          </a:prstGeom>
        </p:spPr>
      </p:pic>
    </p:spTree>
    <p:extLst>
      <p:ext uri="{BB962C8B-B14F-4D97-AF65-F5344CB8AC3E}">
        <p14:creationId xmlns:p14="http://schemas.microsoft.com/office/powerpoint/2010/main" val="115182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Mô</a:t>
            </a:r>
            <a:r>
              <a:rPr lang="en-US" sz="2500" dirty="0"/>
              <a:t> </a:t>
            </a:r>
            <a:r>
              <a:rPr lang="en-US" sz="2500" dirty="0" err="1"/>
              <a:t>hình</a:t>
            </a:r>
            <a:r>
              <a:rPr lang="en-US" sz="2500" dirty="0"/>
              <a:t> MVC </a:t>
            </a:r>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4076699" y="571500"/>
            <a:ext cx="4770121" cy="3818804"/>
          </a:xfrm>
        </p:spPr>
        <p:txBody>
          <a:bodyPr/>
          <a:lstStyle/>
          <a:p>
            <a:pPr marL="101600" indent="0">
              <a:buNone/>
            </a:pPr>
            <a:r>
              <a:rPr lang="vi-VN" sz="1400" dirty="0">
                <a:latin typeface="Source Sans Pro" panose="020B0503030403020204" pitchFamily="34" charset="0"/>
                <a:ea typeface="Source Sans Pro" panose="020B0503030403020204" pitchFamily="34" charset="0"/>
              </a:rPr>
              <a:t>MVC (viết tắt của Model-View-Controller) là một mẫu kiến trúc phần mềm để</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tạo lập giao diện người dùng trên máy tính. </a:t>
            </a:r>
            <a:endParaRPr lang="en-US" sz="1400" dirty="0">
              <a:latin typeface="Source Sans Pro" panose="020B0503030403020204" pitchFamily="34" charset="0"/>
              <a:ea typeface="Source Sans Pro" panose="020B0503030403020204" pitchFamily="34" charset="0"/>
            </a:endParaRPr>
          </a:p>
          <a:p>
            <a:pPr marL="101600" indent="0">
              <a:buNone/>
            </a:pPr>
            <a:endParaRPr lang="en-US" sz="1400" dirty="0">
              <a:latin typeface="Source Sans Pro" panose="020B0503030403020204" pitchFamily="34" charset="0"/>
              <a:ea typeface="Source Sans Pro" panose="020B0503030403020204" pitchFamily="34" charset="0"/>
            </a:endParaRPr>
          </a:p>
          <a:p>
            <a:pPr marL="101600" indent="0">
              <a:buNone/>
            </a:pPr>
            <a:r>
              <a:rPr lang="vi-VN" sz="1400" dirty="0">
                <a:latin typeface="Source Sans Pro" panose="020B0503030403020204" pitchFamily="34" charset="0"/>
                <a:ea typeface="Source Sans Pro" panose="020B0503030403020204" pitchFamily="34" charset="0"/>
              </a:rPr>
              <a:t>MVC chia một ứng dụng thành ba</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phần tương tác được với nhau để tách biệt giữa cách thức mà thông tin được</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xử lý nội hàm và phần thông tin được trình bày và tiếp nhận từ phía người</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dùng.</a:t>
            </a:r>
            <a:endParaRPr lang="en-US" sz="1400" dirty="0">
              <a:latin typeface="Source Sans Pro" panose="020B0503030403020204" pitchFamily="34" charset="0"/>
              <a:ea typeface="Source Sans Pro" panose="020B0503030403020204" pitchFamily="34" charset="0"/>
            </a:endParaRPr>
          </a:p>
          <a:p>
            <a:pPr marL="101600" indent="0">
              <a:buNone/>
            </a:pPr>
            <a:endParaRPr lang="en-US" sz="1400" dirty="0">
              <a:latin typeface="Source Sans Pro" panose="020B0503030403020204" pitchFamily="34" charset="0"/>
              <a:ea typeface="Source Sans Pro" panose="020B0503030403020204" pitchFamily="34" charset="0"/>
            </a:endParaRPr>
          </a:p>
          <a:p>
            <a:pPr marL="101600" indent="0">
              <a:buNone/>
            </a:pPr>
            <a:r>
              <a:rPr lang="vi-VN" sz="1400" dirty="0">
                <a:latin typeface="Source Sans Pro" panose="020B0503030403020204" pitchFamily="34" charset="0"/>
                <a:ea typeface="Source Sans Pro" panose="020B0503030403020204" pitchFamily="34" charset="0"/>
              </a:rPr>
              <a:t>Trong mẫu Model-View-Controller, mô hình (model) tượng trưng cho dữ</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liệu của chương trình phần mềm. Tầm nhìn hay khung nhìn (view) bao gồm</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các thành phần của giao diện người dùng. Bộ kiểm tra hay bộ điều chỉnh</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(controller) quản lý sự trao đổi giữa dữ liệu và các nguyên tắc nghề nghiệp</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trong các thao tác liên quan đến mô hình.</a:t>
            </a: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35D373E3-A921-4CD4-AC71-8E0454B186F9}"/>
              </a:ext>
            </a:extLst>
          </p:cNvPr>
          <p:cNvPicPr>
            <a:picLocks noChangeAspect="1"/>
          </p:cNvPicPr>
          <p:nvPr/>
        </p:nvPicPr>
        <p:blipFill>
          <a:blip r:embed="rId2"/>
          <a:stretch>
            <a:fillRect/>
          </a:stretch>
        </p:blipFill>
        <p:spPr>
          <a:xfrm>
            <a:off x="237869" y="842180"/>
            <a:ext cx="3572131" cy="3548124"/>
          </a:xfrm>
          <a:prstGeom prst="rect">
            <a:avLst/>
          </a:prstGeom>
        </p:spPr>
      </p:pic>
    </p:spTree>
    <p:extLst>
      <p:ext uri="{BB962C8B-B14F-4D97-AF65-F5344CB8AC3E}">
        <p14:creationId xmlns:p14="http://schemas.microsoft.com/office/powerpoint/2010/main" val="261386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4069080" y="3123360"/>
            <a:ext cx="3454870" cy="13724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2</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4022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1065360" y="312420"/>
            <a:ext cx="6996600" cy="808905"/>
          </a:xfrm>
        </p:spPr>
        <p:txBody>
          <a:bodyPr/>
          <a:lstStyle/>
          <a:p>
            <a:pPr marL="342900" indent="-342900" algn="l">
              <a:buFont typeface="Wingdings" panose="05000000000000000000" pitchFamily="2" charset="2"/>
              <a:buChar char="q"/>
            </a:pPr>
            <a:r>
              <a:rPr lang="en-US" dirty="0" err="1"/>
              <a:t>Khảo</a:t>
            </a:r>
            <a:r>
              <a:rPr lang="en-US" dirty="0"/>
              <a:t> </a:t>
            </a:r>
            <a:r>
              <a:rPr lang="en-US" dirty="0" err="1"/>
              <a:t>sát</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chức</a:t>
            </a:r>
            <a:r>
              <a:rPr lang="en-US" dirty="0"/>
              <a:t> </a:t>
            </a:r>
            <a:r>
              <a:rPr lang="en-US" dirty="0" err="1"/>
              <a:t>năng</a:t>
            </a:r>
            <a:endParaRPr lang="en-US" dirty="0"/>
          </a:p>
        </p:txBody>
      </p:sp>
      <p:sp>
        <p:nvSpPr>
          <p:cNvPr id="3" name="Text Placeholder 2">
            <a:extLst>
              <a:ext uri="{FF2B5EF4-FFF2-40B4-BE49-F238E27FC236}">
                <a16:creationId xmlns:a16="http://schemas.microsoft.com/office/drawing/2014/main" id="{E8ACC3BD-15F3-43E3-9C47-BBFB75AF443F}"/>
              </a:ext>
            </a:extLst>
          </p:cNvPr>
          <p:cNvSpPr>
            <a:spLocks noGrp="1"/>
          </p:cNvSpPr>
          <p:nvPr>
            <p:ph type="body" idx="1"/>
          </p:nvPr>
        </p:nvSpPr>
        <p:spPr>
          <a:xfrm>
            <a:off x="792480" y="1280160"/>
            <a:ext cx="7279970" cy="3229215"/>
          </a:xfrm>
        </p:spPr>
        <p:txBody>
          <a:bodyPr/>
          <a:lstStyle/>
          <a:p>
            <a:pPr>
              <a:buSzPct val="100000"/>
              <a:buFont typeface="Wingdings" panose="05000000000000000000" pitchFamily="2" charset="2"/>
              <a:buChar char="Ø"/>
            </a:pPr>
            <a:r>
              <a:rPr lang="vi-VN" sz="1400" b="1" dirty="0"/>
              <a:t>Người dùng: </a:t>
            </a:r>
            <a:endParaRPr lang="en-US" sz="1400" b="1" dirty="0"/>
          </a:p>
          <a:p>
            <a:pPr marL="101600" indent="0">
              <a:buSzPct val="100000"/>
              <a:buNone/>
            </a:pPr>
            <a:r>
              <a:rPr lang="en-US" sz="1400" b="1" dirty="0"/>
              <a:t>	</a:t>
            </a:r>
            <a:r>
              <a:rPr lang="vi-VN" sz="1400" dirty="0"/>
              <a:t>Xem thông tin</a:t>
            </a:r>
            <a:r>
              <a:rPr lang="en-US" sz="1400" dirty="0"/>
              <a:t>,</a:t>
            </a:r>
            <a:r>
              <a:rPr lang="vi-VN" sz="1400" dirty="0"/>
              <a:t> tìm kiếm, xem chi tiết sản phẩm của công</a:t>
            </a:r>
            <a:r>
              <a:rPr lang="en-US" sz="1400" dirty="0"/>
              <a:t> </a:t>
            </a:r>
            <a:r>
              <a:rPr lang="vi-VN" sz="1400" dirty="0"/>
              <a:t>ty, </a:t>
            </a:r>
            <a:r>
              <a:rPr lang="en-US" sz="1400" dirty="0"/>
              <a:t> </a:t>
            </a:r>
            <a:r>
              <a:rPr lang="vi-VN" sz="1400" dirty="0"/>
              <a:t>đặt hàng sản phẩm</a:t>
            </a:r>
            <a:r>
              <a:rPr lang="en-US" sz="1400" dirty="0"/>
              <a:t>, </a:t>
            </a:r>
            <a:r>
              <a:rPr lang="vi-VN" sz="1400" dirty="0"/>
              <a:t> </a:t>
            </a:r>
            <a:r>
              <a:rPr lang="en-US" sz="1400" dirty="0"/>
              <a:t>	  </a:t>
            </a:r>
            <a:r>
              <a:rPr lang="vi-VN" sz="1400" dirty="0"/>
              <a:t>gửi liên hệ</a:t>
            </a:r>
            <a:r>
              <a:rPr lang="en-US" sz="1400" dirty="0"/>
              <a:t>, </a:t>
            </a:r>
            <a:r>
              <a:rPr lang="en-US" sz="1400" dirty="0" err="1"/>
              <a:t>phản</a:t>
            </a:r>
            <a:r>
              <a:rPr lang="en-US" sz="1400" dirty="0"/>
              <a:t> </a:t>
            </a:r>
            <a:r>
              <a:rPr lang="en-US" sz="1400" dirty="0" err="1"/>
              <a:t>hồi</a:t>
            </a:r>
            <a:r>
              <a:rPr lang="vi-VN" sz="1400" dirty="0"/>
              <a:t>...</a:t>
            </a:r>
            <a:endParaRPr lang="en-US" sz="1400" dirty="0"/>
          </a:p>
          <a:p>
            <a:pPr marL="101600" indent="0">
              <a:buNone/>
            </a:pPr>
            <a:endParaRPr lang="en-US" sz="1400" dirty="0"/>
          </a:p>
          <a:p>
            <a:pPr>
              <a:buSzPct val="100000"/>
              <a:buFont typeface="Wingdings" panose="05000000000000000000" pitchFamily="2" charset="2"/>
              <a:buChar char="Ø"/>
            </a:pPr>
            <a:r>
              <a:rPr lang="vi-VN" sz="1400" b="1" dirty="0"/>
              <a:t>Admin – người quản trị :</a:t>
            </a:r>
            <a:r>
              <a:rPr lang="en-US" sz="1400" b="1" dirty="0"/>
              <a:t> </a:t>
            </a:r>
          </a:p>
          <a:p>
            <a:pPr marL="101600" indent="0">
              <a:buSzPct val="100000"/>
              <a:buNone/>
            </a:pPr>
            <a:r>
              <a:rPr lang="en-US" sz="1400" dirty="0"/>
              <a:t>	</a:t>
            </a:r>
            <a:r>
              <a:rPr lang="vi-VN" sz="1400" dirty="0"/>
              <a:t>Quản lý danh mục, sản phẩm, đơn h</a:t>
            </a:r>
            <a:r>
              <a:rPr lang="en-US" sz="1400" dirty="0" err="1"/>
              <a:t>àng</a:t>
            </a:r>
            <a:r>
              <a:rPr lang="en-US" sz="1400" dirty="0"/>
              <a:t>, </a:t>
            </a:r>
            <a:r>
              <a:rPr lang="en-US" sz="1400" dirty="0" err="1"/>
              <a:t>phản</a:t>
            </a:r>
            <a:r>
              <a:rPr lang="en-US" sz="1400" dirty="0"/>
              <a:t> </a:t>
            </a:r>
            <a:r>
              <a:rPr lang="en-US" sz="1400" dirty="0" err="1"/>
              <a:t>hồi</a:t>
            </a:r>
            <a:r>
              <a:rPr lang="en-US" sz="1400" dirty="0"/>
              <a:t> </a:t>
            </a:r>
            <a:r>
              <a:rPr lang="en-US" sz="1400" dirty="0" err="1"/>
              <a:t>của</a:t>
            </a:r>
            <a:r>
              <a:rPr lang="en-US" sz="1400" dirty="0"/>
              <a:t> </a:t>
            </a:r>
            <a:r>
              <a:rPr lang="en-US" sz="1400" dirty="0" err="1"/>
              <a:t>khách</a:t>
            </a:r>
            <a:r>
              <a:rPr lang="en-US" sz="1400" dirty="0"/>
              <a:t> </a:t>
            </a:r>
            <a:r>
              <a:rPr lang="en-US" sz="1400" dirty="0" err="1"/>
              <a:t>hàng</a:t>
            </a:r>
            <a:r>
              <a:rPr lang="vi-VN" sz="1400" dirty="0"/>
              <a:t>.</a:t>
            </a:r>
          </a:p>
          <a:p>
            <a:pPr marL="101600" indent="0">
              <a:buNone/>
            </a:pPr>
            <a:r>
              <a:rPr lang="en-US" sz="1400" dirty="0"/>
              <a:t>          	</a:t>
            </a:r>
            <a:r>
              <a:rPr lang="vi-VN" sz="1400" dirty="0"/>
              <a:t>Quản lý giao dịch thanh toán, mua hàng, xử lý các đơn đặt hàng.</a:t>
            </a:r>
            <a:endParaRPr lang="en-US" sz="1400" dirty="0"/>
          </a:p>
          <a:p>
            <a:pPr marL="101600" indent="0">
              <a:buNone/>
            </a:pPr>
            <a:r>
              <a:rPr lang="en-US" sz="1400" dirty="0"/>
              <a:t>	</a:t>
            </a:r>
            <a:r>
              <a:rPr lang="en-US" sz="1400" dirty="0" err="1"/>
              <a:t>Quản</a:t>
            </a:r>
            <a:r>
              <a:rPr lang="en-US" sz="1400" dirty="0"/>
              <a:t> </a:t>
            </a:r>
            <a:r>
              <a:rPr lang="en-US" sz="1400" dirty="0" err="1"/>
              <a:t>lý</a:t>
            </a:r>
            <a:r>
              <a:rPr lang="en-US" sz="1400" dirty="0"/>
              <a:t> website, </a:t>
            </a:r>
            <a:r>
              <a:rPr lang="en-US" sz="1400" dirty="0" err="1"/>
              <a:t>thông</a:t>
            </a:r>
            <a:r>
              <a:rPr lang="en-US" sz="1400" dirty="0"/>
              <a:t> tin </a:t>
            </a:r>
            <a:r>
              <a:rPr lang="en-US" sz="1400" dirty="0" err="1"/>
              <a:t>khách</a:t>
            </a:r>
            <a:r>
              <a:rPr lang="en-US" sz="1400" dirty="0"/>
              <a:t> </a:t>
            </a:r>
            <a:r>
              <a:rPr lang="en-US" sz="1400" dirty="0" err="1"/>
              <a:t>hàng</a:t>
            </a:r>
            <a:r>
              <a:rPr lang="en-US" sz="1400" dirty="0"/>
              <a:t>.</a:t>
            </a:r>
            <a:endParaRPr lang="vi-VN" sz="1400" dirty="0"/>
          </a:p>
          <a:p>
            <a:pPr marL="101600" indent="0">
              <a:buNone/>
            </a:pPr>
            <a:r>
              <a:rPr lang="en-US" sz="1400" dirty="0"/>
              <a:t>	</a:t>
            </a:r>
            <a:r>
              <a:rPr lang="vi-VN" sz="1400" dirty="0"/>
              <a:t>Tư vấn phục vụ khách hàng</a:t>
            </a:r>
            <a:r>
              <a:rPr lang="en-US" sz="1400" dirty="0"/>
              <a:t>.</a:t>
            </a: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19288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t>Biểu</a:t>
            </a:r>
            <a:r>
              <a:rPr lang="en-US" dirty="0"/>
              <a:t> </a:t>
            </a:r>
            <a:r>
              <a:rPr lang="en-US" dirty="0" err="1"/>
              <a:t>đồ</a:t>
            </a:r>
            <a:r>
              <a:rPr lang="en-US" dirty="0"/>
              <a:t> use – case </a:t>
            </a:r>
            <a:r>
              <a:rPr lang="en-US" dirty="0" err="1"/>
              <a:t>tổng</a:t>
            </a:r>
            <a:r>
              <a:rPr lang="en-US" dirty="0"/>
              <a:t> </a:t>
            </a:r>
            <a:r>
              <a:rPr lang="en-US" dirty="0" err="1"/>
              <a:t>quát</a:t>
            </a:r>
            <a:endParaRPr lang="en-US" dirty="0"/>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88B31C1E-D023-4CA9-A9F5-D672DF09348E}"/>
              </a:ext>
            </a:extLst>
          </p:cNvPr>
          <p:cNvPicPr>
            <a:picLocks noChangeAspect="1"/>
          </p:cNvPicPr>
          <p:nvPr/>
        </p:nvPicPr>
        <p:blipFill>
          <a:blip r:embed="rId2"/>
          <a:stretch>
            <a:fillRect/>
          </a:stretch>
        </p:blipFill>
        <p:spPr>
          <a:xfrm>
            <a:off x="1959292" y="777832"/>
            <a:ext cx="5972175" cy="3587835"/>
          </a:xfrm>
          <a:prstGeom prst="rect">
            <a:avLst/>
          </a:prstGeom>
        </p:spPr>
      </p:pic>
    </p:spTree>
    <p:extLst>
      <p:ext uri="{BB962C8B-B14F-4D97-AF65-F5344CB8AC3E}">
        <p14:creationId xmlns:p14="http://schemas.microsoft.com/office/powerpoint/2010/main" val="132939452"/>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1044</Words>
  <Application>Microsoft Office PowerPoint</Application>
  <PresentationFormat>On-screen Show (16:9)</PresentationFormat>
  <Paragraphs>106</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Wingdings</vt:lpstr>
      <vt:lpstr>Oswald</vt:lpstr>
      <vt:lpstr>Source Sans Pro</vt:lpstr>
      <vt:lpstr>Times New Roman</vt:lpstr>
      <vt:lpstr>Quince template</vt:lpstr>
      <vt:lpstr>  BÁO CÁO THỰC TẬP CƠ SỞ Đề Tài : Tìm hiểu về ngôn ngữ PHP và MySQL, ứng dụng xây dựng Demo website giới thiệu sản phẩm cho công ty điện thoại Hoàng Anh    Giáo viên hướng dẫn: Đinh Khánh Linh – khoa CNTT Sinh viên thực hiện: Hà Minh Đức Lớp: CNTT K18E Mã sinh viên: DTC1954802010077  </vt:lpstr>
      <vt:lpstr>Tổng quan</vt:lpstr>
      <vt:lpstr>Giới thiệu về công nghệ thiết kế website</vt:lpstr>
      <vt:lpstr>PowerPoint Presentation</vt:lpstr>
      <vt:lpstr>PowerPoint Presentation</vt:lpstr>
      <vt:lpstr>Mô hình MVC </vt:lpstr>
      <vt:lpstr>Phân tích thiết kế hệ thống</vt:lpstr>
      <vt:lpstr>Khảo sát yêu cầu về chức năng</vt:lpstr>
      <vt:lpstr>Biểu đồ use – case tổng quát</vt:lpstr>
      <vt:lpstr>Biểu đồ hoạt động - đăng nhập</vt:lpstr>
      <vt:lpstr>Biểu đồ hoạt động - quản lý sản phẩm</vt:lpstr>
      <vt:lpstr>Biểu đồ hoạt động – xem chi tiết sản phẩm</vt:lpstr>
      <vt:lpstr>Biểu đồ hoạt động – tìm kiếm</vt:lpstr>
      <vt:lpstr>Biểu đồ hoạt động – mua hàng</vt:lpstr>
      <vt:lpstr>Xây dựng &amp; demo chương trình</vt:lpstr>
      <vt:lpstr>Giao diện trang chủ</vt:lpstr>
      <vt:lpstr>Giao diện trang chủ</vt:lpstr>
      <vt:lpstr>Giao diện trang chủ</vt:lpstr>
      <vt:lpstr>Giao diện xem chi tiết sản phẩm</vt:lpstr>
      <vt:lpstr>Giao diện xem chi tiết sản phẩm</vt:lpstr>
      <vt:lpstr>Giao diện xem chi tiết sản phẩm</vt:lpstr>
      <vt:lpstr>Giao diện trang giỏ hàng</vt:lpstr>
      <vt:lpstr>Giao diện trang thanh toán</vt:lpstr>
      <vt:lpstr>Giao diện đăng nhập trang quản trị</vt:lpstr>
      <vt:lpstr>Giao diện trang quản lý sản phẩm</vt:lpstr>
      <vt:lpstr>Giao diện trang thêm sản phẩm</vt:lpstr>
      <vt:lpstr>Giao diện trang chỉnh sửa sản phẩm</vt:lpstr>
      <vt:lpstr>Kết quả, hạn chế &amp; hướng phát triển</vt:lpstr>
      <vt:lpstr>Kết quả đạt được</vt:lpstr>
      <vt:lpstr>Hạn chế của chương trình</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thời gian trễ gói tin của TCP với UDP trên Ns2</dc:title>
  <cp:lastModifiedBy>Đức Hà</cp:lastModifiedBy>
  <cp:revision>87</cp:revision>
  <dcterms:modified xsi:type="dcterms:W3CDTF">2022-04-15T18:30:17Z</dcterms:modified>
</cp:coreProperties>
</file>