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ải Trần" initials="HT" lastIdx="2" clrIdx="0">
    <p:extLst>
      <p:ext uri="{19B8F6BF-5375-455C-9EA6-DF929625EA0E}">
        <p15:presenceInfo xmlns:p15="http://schemas.microsoft.com/office/powerpoint/2012/main" userId="693f4b320049f4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93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F2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50" b="0" i="0">
                <a:solidFill>
                  <a:srgbClr val="FF7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0F2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99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50" b="0" i="0">
                <a:solidFill>
                  <a:srgbClr val="FF7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F2A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609" y="1759819"/>
            <a:ext cx="3298190" cy="2418715"/>
          </a:xfrm>
          <a:custGeom>
            <a:avLst/>
            <a:gdLst/>
            <a:ahLst/>
            <a:cxnLst/>
            <a:rect l="l" t="t" r="r" b="b"/>
            <a:pathLst>
              <a:path w="3298190" h="2418715">
                <a:moveTo>
                  <a:pt x="0" y="0"/>
                </a:moveTo>
                <a:lnTo>
                  <a:pt x="3298172" y="0"/>
                </a:lnTo>
              </a:path>
              <a:path w="3298190" h="2418715">
                <a:moveTo>
                  <a:pt x="3298172" y="0"/>
                </a:moveTo>
                <a:lnTo>
                  <a:pt x="1655397" y="2418541"/>
                </a:lnTo>
              </a:path>
              <a:path w="3298190" h="2418715">
                <a:moveTo>
                  <a:pt x="1655397" y="2418541"/>
                </a:moveTo>
                <a:lnTo>
                  <a:pt x="0" y="0"/>
                </a:lnTo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36477" y="3668629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39" h="764539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36477" y="3668632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39" h="764539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90148" y="2720433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403076" y="806761"/>
                </a:move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90148" y="2720436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403380"/>
                </a:move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79034" y="1377792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39" h="763905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479034" y="1377795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39" h="763905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32705" y="429596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403076" y="806761"/>
                </a:moveTo>
                <a:lnTo>
                  <a:pt x="356062" y="804047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7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32705" y="429599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403380"/>
                </a:move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6"/>
                </a:lnTo>
                <a:lnTo>
                  <a:pt x="403076" y="806761"/>
                </a:lnTo>
                <a:lnTo>
                  <a:pt x="356062" y="804046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6914" y="1377792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914" y="1377795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0694" y="429596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5">
                <a:moveTo>
                  <a:pt x="402858" y="806761"/>
                </a:moveTo>
                <a:lnTo>
                  <a:pt x="355887" y="804047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7"/>
                </a:lnTo>
                <a:lnTo>
                  <a:pt x="402858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10694" y="429599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5">
                <a:moveTo>
                  <a:pt x="0" y="403380"/>
                </a:move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6"/>
                </a:lnTo>
                <a:lnTo>
                  <a:pt x="402858" y="806761"/>
                </a:lnTo>
                <a:lnTo>
                  <a:pt x="355887" y="804046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4173963" y="1759819"/>
            <a:ext cx="3298190" cy="2418715"/>
          </a:xfrm>
          <a:custGeom>
            <a:avLst/>
            <a:gdLst/>
            <a:ahLst/>
            <a:cxnLst/>
            <a:rect l="l" t="t" r="r" b="b"/>
            <a:pathLst>
              <a:path w="3298190" h="2418715">
                <a:moveTo>
                  <a:pt x="0" y="0"/>
                </a:moveTo>
                <a:lnTo>
                  <a:pt x="3298172" y="0"/>
                </a:lnTo>
              </a:path>
              <a:path w="3298190" h="2418715">
                <a:moveTo>
                  <a:pt x="3298172" y="0"/>
                </a:moveTo>
                <a:lnTo>
                  <a:pt x="1655397" y="2418541"/>
                </a:lnTo>
              </a:path>
              <a:path w="3298190" h="2418715">
                <a:moveTo>
                  <a:pt x="1655397" y="2418541"/>
                </a:moveTo>
                <a:lnTo>
                  <a:pt x="0" y="0"/>
                </a:lnTo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072832" y="3668629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40" h="764539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072832" y="3668632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40" h="764539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5426503" y="2720433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403076" y="806761"/>
                </a:move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426503" y="2720436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403380"/>
                </a:move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715388" y="1377792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715389" y="1377795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7069060" y="429596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403076" y="806761"/>
                </a:moveTo>
                <a:lnTo>
                  <a:pt x="356062" y="804047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7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069060" y="429599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403380"/>
                </a:move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6"/>
                </a:lnTo>
                <a:lnTo>
                  <a:pt x="403076" y="806761"/>
                </a:lnTo>
                <a:lnTo>
                  <a:pt x="356062" y="804046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3293268" y="1377792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293268" y="1377795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5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3647049" y="429596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5">
                <a:moveTo>
                  <a:pt x="402858" y="806761"/>
                </a:moveTo>
                <a:lnTo>
                  <a:pt x="355887" y="804047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7"/>
                </a:lnTo>
                <a:lnTo>
                  <a:pt x="402858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3647049" y="429599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5">
                <a:moveTo>
                  <a:pt x="0" y="403380"/>
                </a:move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6"/>
                </a:lnTo>
                <a:lnTo>
                  <a:pt x="402858" y="806761"/>
                </a:lnTo>
                <a:lnTo>
                  <a:pt x="355887" y="804046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4173963" y="7557298"/>
            <a:ext cx="3298190" cy="2418715"/>
          </a:xfrm>
          <a:custGeom>
            <a:avLst/>
            <a:gdLst/>
            <a:ahLst/>
            <a:cxnLst/>
            <a:rect l="l" t="t" r="r" b="b"/>
            <a:pathLst>
              <a:path w="3298190" h="2418715">
                <a:moveTo>
                  <a:pt x="0" y="0"/>
                </a:moveTo>
                <a:lnTo>
                  <a:pt x="3298172" y="0"/>
                </a:lnTo>
              </a:path>
              <a:path w="3298190" h="2418715">
                <a:moveTo>
                  <a:pt x="3298172" y="0"/>
                </a:moveTo>
                <a:lnTo>
                  <a:pt x="1655397" y="2418541"/>
                </a:lnTo>
              </a:path>
              <a:path w="3298190" h="2418715">
                <a:moveTo>
                  <a:pt x="1655397" y="2418541"/>
                </a:moveTo>
                <a:lnTo>
                  <a:pt x="0" y="0"/>
                </a:lnTo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072832" y="9466096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40" h="764540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5072832" y="9466111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40" h="764540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5426503" y="8517900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403076" y="806761"/>
                </a:move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5426503" y="8517915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403380"/>
                </a:move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6715388" y="7175259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715389" y="7175274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7069060" y="6227063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403076" y="806761"/>
                </a:moveTo>
                <a:lnTo>
                  <a:pt x="356062" y="804047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7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7069060" y="6227078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403380"/>
                </a:move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6"/>
                </a:lnTo>
                <a:lnTo>
                  <a:pt x="403076" y="806761"/>
                </a:lnTo>
                <a:lnTo>
                  <a:pt x="356062" y="804046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3293268" y="7175259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3293268" y="7175274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3647049" y="6227063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4">
                <a:moveTo>
                  <a:pt x="402858" y="806761"/>
                </a:moveTo>
                <a:lnTo>
                  <a:pt x="355887" y="804047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7"/>
                </a:lnTo>
                <a:lnTo>
                  <a:pt x="402858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3647049" y="6227078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4">
                <a:moveTo>
                  <a:pt x="0" y="403380"/>
                </a:move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6"/>
                </a:lnTo>
                <a:lnTo>
                  <a:pt x="402858" y="806761"/>
                </a:lnTo>
                <a:lnTo>
                  <a:pt x="355887" y="804046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37609" y="7557298"/>
            <a:ext cx="3298190" cy="2418715"/>
          </a:xfrm>
          <a:custGeom>
            <a:avLst/>
            <a:gdLst/>
            <a:ahLst/>
            <a:cxnLst/>
            <a:rect l="l" t="t" r="r" b="b"/>
            <a:pathLst>
              <a:path w="3298190" h="2418715">
                <a:moveTo>
                  <a:pt x="0" y="0"/>
                </a:moveTo>
                <a:lnTo>
                  <a:pt x="3298172" y="0"/>
                </a:lnTo>
              </a:path>
              <a:path w="3298190" h="2418715">
                <a:moveTo>
                  <a:pt x="3298172" y="0"/>
                </a:moveTo>
                <a:lnTo>
                  <a:pt x="1655397" y="2418541"/>
                </a:lnTo>
              </a:path>
              <a:path w="3298190" h="2418715">
                <a:moveTo>
                  <a:pt x="1655397" y="2418541"/>
                </a:moveTo>
                <a:lnTo>
                  <a:pt x="0" y="0"/>
                </a:lnTo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836477" y="9466096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39" h="764540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836477" y="9466111"/>
            <a:ext cx="1513840" cy="764540"/>
          </a:xfrm>
          <a:custGeom>
            <a:avLst/>
            <a:gdLst/>
            <a:ahLst/>
            <a:cxnLst/>
            <a:rect l="l" t="t" r="r" b="b"/>
            <a:pathLst>
              <a:path w="1513839" h="764540">
                <a:moveTo>
                  <a:pt x="1513276" y="764048"/>
                </a:moveTo>
                <a:lnTo>
                  <a:pt x="0" y="764048"/>
                </a:lnTo>
                <a:lnTo>
                  <a:pt x="22842" y="330055"/>
                </a:lnTo>
                <a:lnTo>
                  <a:pt x="109284" y="105803"/>
                </a:lnTo>
                <a:lnTo>
                  <a:pt x="330270" y="19661"/>
                </a:lnTo>
                <a:lnTo>
                  <a:pt x="756747" y="0"/>
                </a:lnTo>
                <a:lnTo>
                  <a:pt x="1194115" y="11570"/>
                </a:lnTo>
                <a:lnTo>
                  <a:pt x="1418710" y="95015"/>
                </a:lnTo>
                <a:lnTo>
                  <a:pt x="1501455" y="321965"/>
                </a:lnTo>
                <a:lnTo>
                  <a:pt x="1513276" y="764048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190148" y="8517900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403076" y="806761"/>
                </a:move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190148" y="8517915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403380"/>
                </a:moveTo>
                <a:lnTo>
                  <a:pt x="2711" y="356349"/>
                </a:lnTo>
                <a:lnTo>
                  <a:pt x="10643" y="310908"/>
                </a:lnTo>
                <a:lnTo>
                  <a:pt x="23494" y="267361"/>
                </a:lnTo>
                <a:lnTo>
                  <a:pt x="40962" y="226010"/>
                </a:lnTo>
                <a:lnTo>
                  <a:pt x="62745" y="187160"/>
                </a:lnTo>
                <a:lnTo>
                  <a:pt x="88539" y="151112"/>
                </a:lnTo>
                <a:lnTo>
                  <a:pt x="118044" y="118170"/>
                </a:lnTo>
                <a:lnTo>
                  <a:pt x="150957" y="88637"/>
                </a:lnTo>
                <a:lnTo>
                  <a:pt x="186975" y="62816"/>
                </a:lnTo>
                <a:lnTo>
                  <a:pt x="225797" y="41010"/>
                </a:lnTo>
                <a:lnTo>
                  <a:pt x="267120" y="23523"/>
                </a:lnTo>
                <a:lnTo>
                  <a:pt x="310642" y="10656"/>
                </a:lnTo>
                <a:lnTo>
                  <a:pt x="356062" y="2714"/>
                </a:lnTo>
                <a:lnTo>
                  <a:pt x="403076" y="0"/>
                </a:lnTo>
                <a:lnTo>
                  <a:pt x="450046" y="2714"/>
                </a:lnTo>
                <a:lnTo>
                  <a:pt x="495428" y="10656"/>
                </a:lnTo>
                <a:lnTo>
                  <a:pt x="538919" y="23523"/>
                </a:lnTo>
                <a:lnTo>
                  <a:pt x="580216" y="41010"/>
                </a:lnTo>
                <a:lnTo>
                  <a:pt x="619016" y="62816"/>
                </a:lnTo>
                <a:lnTo>
                  <a:pt x="655017" y="88637"/>
                </a:lnTo>
                <a:lnTo>
                  <a:pt x="687917" y="118170"/>
                </a:lnTo>
                <a:lnTo>
                  <a:pt x="717411" y="151112"/>
                </a:lnTo>
                <a:lnTo>
                  <a:pt x="743199" y="187160"/>
                </a:lnTo>
                <a:lnTo>
                  <a:pt x="764976" y="226010"/>
                </a:lnTo>
                <a:lnTo>
                  <a:pt x="782441" y="267361"/>
                </a:lnTo>
                <a:lnTo>
                  <a:pt x="795291" y="310908"/>
                </a:lnTo>
                <a:lnTo>
                  <a:pt x="803223" y="356349"/>
                </a:lnTo>
                <a:lnTo>
                  <a:pt x="805934" y="403380"/>
                </a:lnTo>
                <a:lnTo>
                  <a:pt x="803223" y="450452"/>
                </a:lnTo>
                <a:lnTo>
                  <a:pt x="795291" y="495921"/>
                </a:lnTo>
                <a:lnTo>
                  <a:pt x="782441" y="539486"/>
                </a:lnTo>
                <a:lnTo>
                  <a:pt x="764976" y="580846"/>
                </a:lnTo>
                <a:lnTo>
                  <a:pt x="743199" y="619698"/>
                </a:lnTo>
                <a:lnTo>
                  <a:pt x="717411" y="655740"/>
                </a:lnTo>
                <a:lnTo>
                  <a:pt x="687917" y="688673"/>
                </a:lnTo>
                <a:lnTo>
                  <a:pt x="655017" y="718192"/>
                </a:lnTo>
                <a:lnTo>
                  <a:pt x="619016" y="743998"/>
                </a:lnTo>
                <a:lnTo>
                  <a:pt x="580216" y="765789"/>
                </a:lnTo>
                <a:lnTo>
                  <a:pt x="538919" y="783262"/>
                </a:lnTo>
                <a:lnTo>
                  <a:pt x="495428" y="796116"/>
                </a:lnTo>
                <a:lnTo>
                  <a:pt x="450046" y="804050"/>
                </a:lnTo>
                <a:lnTo>
                  <a:pt x="403076" y="806761"/>
                </a:lnTo>
                <a:lnTo>
                  <a:pt x="356062" y="804050"/>
                </a:lnTo>
                <a:lnTo>
                  <a:pt x="310642" y="796116"/>
                </a:lnTo>
                <a:lnTo>
                  <a:pt x="267120" y="783262"/>
                </a:lnTo>
                <a:lnTo>
                  <a:pt x="225797" y="765789"/>
                </a:lnTo>
                <a:lnTo>
                  <a:pt x="186975" y="743998"/>
                </a:lnTo>
                <a:lnTo>
                  <a:pt x="150957" y="718192"/>
                </a:lnTo>
                <a:lnTo>
                  <a:pt x="118044" y="688673"/>
                </a:lnTo>
                <a:lnTo>
                  <a:pt x="88539" y="655740"/>
                </a:lnTo>
                <a:lnTo>
                  <a:pt x="62745" y="619698"/>
                </a:lnTo>
                <a:lnTo>
                  <a:pt x="40962" y="580846"/>
                </a:lnTo>
                <a:lnTo>
                  <a:pt x="23494" y="539486"/>
                </a:lnTo>
                <a:lnTo>
                  <a:pt x="10643" y="495921"/>
                </a:lnTo>
                <a:lnTo>
                  <a:pt x="2711" y="45045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479034" y="7175259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39" h="763904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479034" y="7175274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39" h="763904">
                <a:moveTo>
                  <a:pt x="1513276" y="763830"/>
                </a:moveTo>
                <a:lnTo>
                  <a:pt x="0" y="763830"/>
                </a:lnTo>
                <a:lnTo>
                  <a:pt x="22964" y="329841"/>
                </a:lnTo>
                <a:lnTo>
                  <a:pt x="109447" y="105612"/>
                </a:lnTo>
                <a:lnTo>
                  <a:pt x="330393" y="19535"/>
                </a:lnTo>
                <a:lnTo>
                  <a:pt x="756747" y="0"/>
                </a:lnTo>
                <a:lnTo>
                  <a:pt x="1194115" y="11567"/>
                </a:lnTo>
                <a:lnTo>
                  <a:pt x="1418710" y="94988"/>
                </a:lnTo>
                <a:lnTo>
                  <a:pt x="1501455" y="321873"/>
                </a:lnTo>
                <a:lnTo>
                  <a:pt x="1513276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832705" y="6227063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403076" y="806761"/>
                </a:moveTo>
                <a:lnTo>
                  <a:pt x="356062" y="804047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7"/>
                </a:lnTo>
                <a:lnTo>
                  <a:pt x="403076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832705" y="6227078"/>
            <a:ext cx="806450" cy="807085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403380"/>
                </a:moveTo>
                <a:lnTo>
                  <a:pt x="2711" y="356309"/>
                </a:lnTo>
                <a:lnTo>
                  <a:pt x="10643" y="310839"/>
                </a:lnTo>
                <a:lnTo>
                  <a:pt x="23494" y="267274"/>
                </a:lnTo>
                <a:lnTo>
                  <a:pt x="40962" y="225915"/>
                </a:lnTo>
                <a:lnTo>
                  <a:pt x="62745" y="187063"/>
                </a:lnTo>
                <a:lnTo>
                  <a:pt x="88539" y="151020"/>
                </a:lnTo>
                <a:lnTo>
                  <a:pt x="118044" y="118088"/>
                </a:lnTo>
                <a:lnTo>
                  <a:pt x="150957" y="88568"/>
                </a:lnTo>
                <a:lnTo>
                  <a:pt x="186975" y="62762"/>
                </a:lnTo>
                <a:lnTo>
                  <a:pt x="225797" y="40972"/>
                </a:lnTo>
                <a:lnTo>
                  <a:pt x="267120" y="23499"/>
                </a:lnTo>
                <a:lnTo>
                  <a:pt x="310642" y="10645"/>
                </a:lnTo>
                <a:lnTo>
                  <a:pt x="356062" y="2711"/>
                </a:lnTo>
                <a:lnTo>
                  <a:pt x="403076" y="0"/>
                </a:lnTo>
                <a:lnTo>
                  <a:pt x="450046" y="2711"/>
                </a:lnTo>
                <a:lnTo>
                  <a:pt x="495428" y="10645"/>
                </a:lnTo>
                <a:lnTo>
                  <a:pt x="538919" y="23499"/>
                </a:lnTo>
                <a:lnTo>
                  <a:pt x="580216" y="40972"/>
                </a:lnTo>
                <a:lnTo>
                  <a:pt x="619016" y="62762"/>
                </a:lnTo>
                <a:lnTo>
                  <a:pt x="655017" y="88568"/>
                </a:lnTo>
                <a:lnTo>
                  <a:pt x="687917" y="118088"/>
                </a:lnTo>
                <a:lnTo>
                  <a:pt x="717411" y="151020"/>
                </a:lnTo>
                <a:lnTo>
                  <a:pt x="743199" y="187063"/>
                </a:lnTo>
                <a:lnTo>
                  <a:pt x="764976" y="225915"/>
                </a:lnTo>
                <a:lnTo>
                  <a:pt x="782441" y="267274"/>
                </a:lnTo>
                <a:lnTo>
                  <a:pt x="795291" y="310839"/>
                </a:lnTo>
                <a:lnTo>
                  <a:pt x="803223" y="356309"/>
                </a:lnTo>
                <a:lnTo>
                  <a:pt x="805934" y="403380"/>
                </a:lnTo>
                <a:lnTo>
                  <a:pt x="803223" y="450412"/>
                </a:lnTo>
                <a:lnTo>
                  <a:pt x="795291" y="495853"/>
                </a:lnTo>
                <a:lnTo>
                  <a:pt x="782441" y="539400"/>
                </a:lnTo>
                <a:lnTo>
                  <a:pt x="764976" y="580750"/>
                </a:lnTo>
                <a:lnTo>
                  <a:pt x="743199" y="619601"/>
                </a:lnTo>
                <a:lnTo>
                  <a:pt x="717411" y="655649"/>
                </a:lnTo>
                <a:lnTo>
                  <a:pt x="687917" y="688591"/>
                </a:lnTo>
                <a:lnTo>
                  <a:pt x="655017" y="718124"/>
                </a:lnTo>
                <a:lnTo>
                  <a:pt x="619016" y="743945"/>
                </a:lnTo>
                <a:lnTo>
                  <a:pt x="580216" y="765750"/>
                </a:lnTo>
                <a:lnTo>
                  <a:pt x="538919" y="783238"/>
                </a:lnTo>
                <a:lnTo>
                  <a:pt x="495428" y="796104"/>
                </a:lnTo>
                <a:lnTo>
                  <a:pt x="450046" y="804046"/>
                </a:lnTo>
                <a:lnTo>
                  <a:pt x="403076" y="806761"/>
                </a:lnTo>
                <a:lnTo>
                  <a:pt x="356062" y="804046"/>
                </a:lnTo>
                <a:lnTo>
                  <a:pt x="310642" y="796104"/>
                </a:lnTo>
                <a:lnTo>
                  <a:pt x="267120" y="783238"/>
                </a:lnTo>
                <a:lnTo>
                  <a:pt x="225797" y="765750"/>
                </a:lnTo>
                <a:lnTo>
                  <a:pt x="186975" y="743945"/>
                </a:lnTo>
                <a:lnTo>
                  <a:pt x="150957" y="718124"/>
                </a:lnTo>
                <a:lnTo>
                  <a:pt x="118044" y="688591"/>
                </a:lnTo>
                <a:lnTo>
                  <a:pt x="88539" y="655649"/>
                </a:lnTo>
                <a:lnTo>
                  <a:pt x="62745" y="619601"/>
                </a:lnTo>
                <a:lnTo>
                  <a:pt x="40962" y="580750"/>
                </a:lnTo>
                <a:lnTo>
                  <a:pt x="23494" y="539400"/>
                </a:lnTo>
                <a:lnTo>
                  <a:pt x="10643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6914" y="7175259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6914" y="7175274"/>
            <a:ext cx="1513840" cy="763905"/>
          </a:xfrm>
          <a:custGeom>
            <a:avLst/>
            <a:gdLst/>
            <a:ahLst/>
            <a:cxnLst/>
            <a:rect l="l" t="t" r="r" b="b"/>
            <a:pathLst>
              <a:path w="1513840" h="763904">
                <a:moveTo>
                  <a:pt x="1513385" y="763830"/>
                </a:moveTo>
                <a:lnTo>
                  <a:pt x="0" y="763830"/>
                </a:lnTo>
                <a:lnTo>
                  <a:pt x="22901" y="329841"/>
                </a:lnTo>
                <a:lnTo>
                  <a:pt x="109352" y="105612"/>
                </a:lnTo>
                <a:lnTo>
                  <a:pt x="330286" y="19535"/>
                </a:lnTo>
                <a:lnTo>
                  <a:pt x="756638" y="0"/>
                </a:lnTo>
                <a:lnTo>
                  <a:pt x="1194132" y="11567"/>
                </a:lnTo>
                <a:lnTo>
                  <a:pt x="1418791" y="94988"/>
                </a:lnTo>
                <a:lnTo>
                  <a:pt x="1501561" y="321873"/>
                </a:lnTo>
                <a:lnTo>
                  <a:pt x="1513385" y="763830"/>
                </a:lnTo>
                <a:close/>
              </a:path>
            </a:pathLst>
          </a:custGeom>
          <a:ln w="108934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10694" y="6227063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4">
                <a:moveTo>
                  <a:pt x="402858" y="806761"/>
                </a:moveTo>
                <a:lnTo>
                  <a:pt x="355887" y="804047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7"/>
                </a:lnTo>
                <a:lnTo>
                  <a:pt x="402858" y="806761"/>
                </a:lnTo>
                <a:close/>
              </a:path>
            </a:pathLst>
          </a:custGeom>
          <a:solidFill>
            <a:srgbClr val="6DB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10694" y="6227078"/>
            <a:ext cx="805815" cy="807085"/>
          </a:xfrm>
          <a:custGeom>
            <a:avLst/>
            <a:gdLst/>
            <a:ahLst/>
            <a:cxnLst/>
            <a:rect l="l" t="t" r="r" b="b"/>
            <a:pathLst>
              <a:path w="805815" h="807084">
                <a:moveTo>
                  <a:pt x="0" y="403380"/>
                </a:moveTo>
                <a:lnTo>
                  <a:pt x="2711" y="356309"/>
                </a:lnTo>
                <a:lnTo>
                  <a:pt x="10642" y="310839"/>
                </a:lnTo>
                <a:lnTo>
                  <a:pt x="23492" y="267274"/>
                </a:lnTo>
                <a:lnTo>
                  <a:pt x="40957" y="225915"/>
                </a:lnTo>
                <a:lnTo>
                  <a:pt x="62735" y="187063"/>
                </a:lnTo>
                <a:lnTo>
                  <a:pt x="88522" y="151020"/>
                </a:lnTo>
                <a:lnTo>
                  <a:pt x="118017" y="118088"/>
                </a:lnTo>
                <a:lnTo>
                  <a:pt x="150916" y="88568"/>
                </a:lnTo>
                <a:lnTo>
                  <a:pt x="186917" y="62762"/>
                </a:lnTo>
                <a:lnTo>
                  <a:pt x="225718" y="40972"/>
                </a:lnTo>
                <a:lnTo>
                  <a:pt x="267014" y="23499"/>
                </a:lnTo>
                <a:lnTo>
                  <a:pt x="310505" y="10645"/>
                </a:lnTo>
                <a:lnTo>
                  <a:pt x="355887" y="2711"/>
                </a:lnTo>
                <a:lnTo>
                  <a:pt x="402858" y="0"/>
                </a:lnTo>
                <a:lnTo>
                  <a:pt x="449869" y="2711"/>
                </a:lnTo>
                <a:lnTo>
                  <a:pt x="495279" y="10645"/>
                </a:lnTo>
                <a:lnTo>
                  <a:pt x="538788" y="23499"/>
                </a:lnTo>
                <a:lnTo>
                  <a:pt x="580093" y="40972"/>
                </a:lnTo>
                <a:lnTo>
                  <a:pt x="618895" y="62762"/>
                </a:lnTo>
                <a:lnTo>
                  <a:pt x="654891" y="88568"/>
                </a:lnTo>
                <a:lnTo>
                  <a:pt x="687781" y="118088"/>
                </a:lnTo>
                <a:lnTo>
                  <a:pt x="717262" y="151020"/>
                </a:lnTo>
                <a:lnTo>
                  <a:pt x="743035" y="187063"/>
                </a:lnTo>
                <a:lnTo>
                  <a:pt x="764797" y="225915"/>
                </a:lnTo>
                <a:lnTo>
                  <a:pt x="782247" y="267274"/>
                </a:lnTo>
                <a:lnTo>
                  <a:pt x="795085" y="310839"/>
                </a:lnTo>
                <a:lnTo>
                  <a:pt x="803008" y="356309"/>
                </a:lnTo>
                <a:lnTo>
                  <a:pt x="805716" y="403380"/>
                </a:lnTo>
                <a:lnTo>
                  <a:pt x="803008" y="450412"/>
                </a:lnTo>
                <a:lnTo>
                  <a:pt x="795085" y="495853"/>
                </a:lnTo>
                <a:lnTo>
                  <a:pt x="782247" y="539400"/>
                </a:lnTo>
                <a:lnTo>
                  <a:pt x="764797" y="580750"/>
                </a:lnTo>
                <a:lnTo>
                  <a:pt x="743035" y="619601"/>
                </a:lnTo>
                <a:lnTo>
                  <a:pt x="717262" y="655649"/>
                </a:lnTo>
                <a:lnTo>
                  <a:pt x="687781" y="688591"/>
                </a:lnTo>
                <a:lnTo>
                  <a:pt x="654891" y="718124"/>
                </a:lnTo>
                <a:lnTo>
                  <a:pt x="618895" y="743945"/>
                </a:lnTo>
                <a:lnTo>
                  <a:pt x="580093" y="765750"/>
                </a:lnTo>
                <a:lnTo>
                  <a:pt x="538788" y="783238"/>
                </a:lnTo>
                <a:lnTo>
                  <a:pt x="495279" y="796104"/>
                </a:lnTo>
                <a:lnTo>
                  <a:pt x="449869" y="804046"/>
                </a:lnTo>
                <a:lnTo>
                  <a:pt x="402858" y="806761"/>
                </a:lnTo>
                <a:lnTo>
                  <a:pt x="355887" y="804046"/>
                </a:lnTo>
                <a:lnTo>
                  <a:pt x="310505" y="796104"/>
                </a:lnTo>
                <a:lnTo>
                  <a:pt x="267014" y="783238"/>
                </a:lnTo>
                <a:lnTo>
                  <a:pt x="225718" y="765750"/>
                </a:lnTo>
                <a:lnTo>
                  <a:pt x="186917" y="743945"/>
                </a:lnTo>
                <a:lnTo>
                  <a:pt x="150916" y="718124"/>
                </a:lnTo>
                <a:lnTo>
                  <a:pt x="118017" y="688591"/>
                </a:lnTo>
                <a:lnTo>
                  <a:pt x="88522" y="655649"/>
                </a:lnTo>
                <a:lnTo>
                  <a:pt x="62735" y="619601"/>
                </a:lnTo>
                <a:lnTo>
                  <a:pt x="40957" y="580750"/>
                </a:lnTo>
                <a:lnTo>
                  <a:pt x="23492" y="539400"/>
                </a:lnTo>
                <a:lnTo>
                  <a:pt x="10642" y="495853"/>
                </a:lnTo>
                <a:lnTo>
                  <a:pt x="2711" y="450412"/>
                </a:lnTo>
                <a:lnTo>
                  <a:pt x="0" y="403380"/>
                </a:lnTo>
                <a:close/>
              </a:path>
            </a:pathLst>
          </a:custGeom>
          <a:ln w="108892">
            <a:solidFill>
              <a:srgbClr val="21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50" b="0" i="0">
                <a:solidFill>
                  <a:srgbClr val="FF7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4671" y="3442589"/>
            <a:ext cx="8818657" cy="355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50" b="0" i="0">
                <a:solidFill>
                  <a:srgbClr val="FF7C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1933" y="3778577"/>
            <a:ext cx="16084132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0F2A2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K%E1%BA%BFt_n%E1%BB%91i_%C4%91a_%C4%91i%E1%BB%83m&amp;action=edit&amp;redlink=1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vi.wikipedia.org/wiki/Vi%E1%BB%85n_th%C3%B4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/index.php?title=Th%C3%B4ng_%C4%91i%E1%BB%87p&amp;action=edit&amp;redlink=1" TargetMode="External"/><Relationship Id="rId5" Type="http://schemas.openxmlformats.org/officeDocument/2006/relationships/hyperlink" Target="https://vi.wikipedia.org/wiki/T%E1%BA%A7ng_m%E1%BA%A1ng" TargetMode="External"/><Relationship Id="rId4" Type="http://schemas.openxmlformats.org/officeDocument/2006/relationships/hyperlink" Target="https://vi.wikipedia.org/wiki/M%C3%B4_h%C3%ACnh_OS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574" y="1732915"/>
            <a:ext cx="8570826" cy="3497752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>
              <a:lnSpc>
                <a:spcPts val="13119"/>
              </a:lnSpc>
              <a:spcBef>
                <a:spcPts val="1075"/>
              </a:spcBef>
            </a:pPr>
            <a:r>
              <a:rPr lang="vi-VN" sz="11000" dirty="0">
                <a:latin typeface="+mj-lt"/>
              </a:rPr>
              <a:t>Bài thảo luận</a:t>
            </a:r>
            <a:br>
              <a:rPr lang="vi-VN" sz="11000" dirty="0">
                <a:latin typeface="+mj-lt"/>
              </a:rPr>
            </a:br>
            <a:r>
              <a:rPr lang="vi-VN" sz="11000" dirty="0">
                <a:latin typeface="+mj-lt"/>
              </a:rPr>
              <a:t>Môn: Dot NET</a:t>
            </a:r>
            <a:endParaRPr sz="1100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591805"/>
            <a:ext cx="2872105" cy="2695575"/>
          </a:xfrm>
          <a:custGeom>
            <a:avLst/>
            <a:gdLst/>
            <a:ahLst/>
            <a:cxnLst/>
            <a:rect l="l" t="t" r="r" b="b"/>
            <a:pathLst>
              <a:path w="2872105" h="2695575">
                <a:moveTo>
                  <a:pt x="349631" y="2666225"/>
                </a:moveTo>
                <a:lnTo>
                  <a:pt x="348272" y="2617863"/>
                </a:lnTo>
                <a:lnTo>
                  <a:pt x="344220" y="2572880"/>
                </a:lnTo>
                <a:lnTo>
                  <a:pt x="336816" y="2528874"/>
                </a:lnTo>
                <a:lnTo>
                  <a:pt x="326085" y="2485885"/>
                </a:lnTo>
                <a:lnTo>
                  <a:pt x="312102" y="2444077"/>
                </a:lnTo>
                <a:lnTo>
                  <a:pt x="294767" y="2403132"/>
                </a:lnTo>
                <a:lnTo>
                  <a:pt x="274231" y="2363444"/>
                </a:lnTo>
                <a:lnTo>
                  <a:pt x="250469" y="2324912"/>
                </a:lnTo>
                <a:lnTo>
                  <a:pt x="223507" y="2287587"/>
                </a:lnTo>
                <a:lnTo>
                  <a:pt x="193382" y="2251519"/>
                </a:lnTo>
                <a:lnTo>
                  <a:pt x="160108" y="2216721"/>
                </a:lnTo>
                <a:lnTo>
                  <a:pt x="123736" y="2183231"/>
                </a:lnTo>
                <a:lnTo>
                  <a:pt x="84251" y="2151113"/>
                </a:lnTo>
                <a:lnTo>
                  <a:pt x="41719" y="2120379"/>
                </a:lnTo>
                <a:lnTo>
                  <a:pt x="0" y="2093544"/>
                </a:lnTo>
                <a:lnTo>
                  <a:pt x="0" y="2125548"/>
                </a:lnTo>
                <a:lnTo>
                  <a:pt x="33591" y="2147595"/>
                </a:lnTo>
                <a:lnTo>
                  <a:pt x="70472" y="2174379"/>
                </a:lnTo>
                <a:lnTo>
                  <a:pt x="105511" y="2202662"/>
                </a:lnTo>
                <a:lnTo>
                  <a:pt x="138518" y="2232456"/>
                </a:lnTo>
                <a:lnTo>
                  <a:pt x="169367" y="2263787"/>
                </a:lnTo>
                <a:lnTo>
                  <a:pt x="197878" y="2296668"/>
                </a:lnTo>
                <a:lnTo>
                  <a:pt x="223901" y="2331123"/>
                </a:lnTo>
                <a:lnTo>
                  <a:pt x="247269" y="2367153"/>
                </a:lnTo>
                <a:lnTo>
                  <a:pt x="267830" y="2404808"/>
                </a:lnTo>
                <a:lnTo>
                  <a:pt x="285381" y="2443962"/>
                </a:lnTo>
                <a:lnTo>
                  <a:pt x="299910" y="2485009"/>
                </a:lnTo>
                <a:lnTo>
                  <a:pt x="311099" y="2527604"/>
                </a:lnTo>
                <a:lnTo>
                  <a:pt x="318846" y="2571877"/>
                </a:lnTo>
                <a:lnTo>
                  <a:pt x="322999" y="2617863"/>
                </a:lnTo>
                <a:lnTo>
                  <a:pt x="324383" y="2664955"/>
                </a:lnTo>
                <a:lnTo>
                  <a:pt x="323811" y="2695194"/>
                </a:lnTo>
                <a:lnTo>
                  <a:pt x="349059" y="2695194"/>
                </a:lnTo>
                <a:lnTo>
                  <a:pt x="349631" y="2666225"/>
                </a:lnTo>
                <a:close/>
              </a:path>
              <a:path w="2872105" h="2695575">
                <a:moveTo>
                  <a:pt x="735406" y="2695194"/>
                </a:moveTo>
                <a:lnTo>
                  <a:pt x="724700" y="2625267"/>
                </a:lnTo>
                <a:lnTo>
                  <a:pt x="713879" y="2582989"/>
                </a:lnTo>
                <a:lnTo>
                  <a:pt x="700214" y="2542032"/>
                </a:lnTo>
                <a:lnTo>
                  <a:pt x="683856" y="2502382"/>
                </a:lnTo>
                <a:lnTo>
                  <a:pt x="664895" y="2464028"/>
                </a:lnTo>
                <a:lnTo>
                  <a:pt x="643458" y="2426957"/>
                </a:lnTo>
                <a:lnTo>
                  <a:pt x="619658" y="2391143"/>
                </a:lnTo>
                <a:lnTo>
                  <a:pt x="593623" y="2356574"/>
                </a:lnTo>
                <a:lnTo>
                  <a:pt x="565454" y="2323249"/>
                </a:lnTo>
                <a:lnTo>
                  <a:pt x="535292" y="2291143"/>
                </a:lnTo>
                <a:lnTo>
                  <a:pt x="503224" y="2260244"/>
                </a:lnTo>
                <a:lnTo>
                  <a:pt x="469392" y="2230539"/>
                </a:lnTo>
                <a:lnTo>
                  <a:pt x="433908" y="2202015"/>
                </a:lnTo>
                <a:lnTo>
                  <a:pt x="396875" y="2174646"/>
                </a:lnTo>
                <a:lnTo>
                  <a:pt x="358419" y="2148421"/>
                </a:lnTo>
                <a:lnTo>
                  <a:pt x="318668" y="2123338"/>
                </a:lnTo>
                <a:lnTo>
                  <a:pt x="277736" y="2099373"/>
                </a:lnTo>
                <a:lnTo>
                  <a:pt x="235724" y="2076513"/>
                </a:lnTo>
                <a:lnTo>
                  <a:pt x="192760" y="2054745"/>
                </a:lnTo>
                <a:lnTo>
                  <a:pt x="148971" y="2034044"/>
                </a:lnTo>
                <a:lnTo>
                  <a:pt x="104457" y="2014410"/>
                </a:lnTo>
                <a:lnTo>
                  <a:pt x="59334" y="1995817"/>
                </a:lnTo>
                <a:lnTo>
                  <a:pt x="13741" y="1978266"/>
                </a:lnTo>
                <a:lnTo>
                  <a:pt x="0" y="1973326"/>
                </a:lnTo>
                <a:lnTo>
                  <a:pt x="0" y="2002243"/>
                </a:lnTo>
                <a:lnTo>
                  <a:pt x="29311" y="2012988"/>
                </a:lnTo>
                <a:lnTo>
                  <a:pt x="82981" y="2034286"/>
                </a:lnTo>
                <a:lnTo>
                  <a:pt x="136017" y="2057095"/>
                </a:lnTo>
                <a:lnTo>
                  <a:pt x="175907" y="2075827"/>
                </a:lnTo>
                <a:lnTo>
                  <a:pt x="216395" y="2096147"/>
                </a:lnTo>
                <a:lnTo>
                  <a:pt x="257175" y="2118080"/>
                </a:lnTo>
                <a:lnTo>
                  <a:pt x="297980" y="2141664"/>
                </a:lnTo>
                <a:lnTo>
                  <a:pt x="338505" y="2166937"/>
                </a:lnTo>
                <a:lnTo>
                  <a:pt x="378460" y="2193937"/>
                </a:lnTo>
                <a:lnTo>
                  <a:pt x="417563" y="2222677"/>
                </a:lnTo>
                <a:lnTo>
                  <a:pt x="455523" y="2253208"/>
                </a:lnTo>
                <a:lnTo>
                  <a:pt x="492036" y="2285568"/>
                </a:lnTo>
                <a:lnTo>
                  <a:pt x="526834" y="2319769"/>
                </a:lnTo>
                <a:lnTo>
                  <a:pt x="559625" y="2355850"/>
                </a:lnTo>
                <a:lnTo>
                  <a:pt x="590105" y="2393861"/>
                </a:lnTo>
                <a:lnTo>
                  <a:pt x="617994" y="2433815"/>
                </a:lnTo>
                <a:lnTo>
                  <a:pt x="643001" y="2475750"/>
                </a:lnTo>
                <a:lnTo>
                  <a:pt x="664832" y="2519705"/>
                </a:lnTo>
                <a:lnTo>
                  <a:pt x="683209" y="2565717"/>
                </a:lnTo>
                <a:lnTo>
                  <a:pt x="697826" y="2613812"/>
                </a:lnTo>
                <a:lnTo>
                  <a:pt x="708406" y="2664015"/>
                </a:lnTo>
                <a:lnTo>
                  <a:pt x="712139" y="2695194"/>
                </a:lnTo>
                <a:lnTo>
                  <a:pt x="735406" y="2695194"/>
                </a:lnTo>
                <a:close/>
              </a:path>
              <a:path w="2872105" h="2695575">
                <a:moveTo>
                  <a:pt x="1105623" y="2695194"/>
                </a:moveTo>
                <a:lnTo>
                  <a:pt x="1077785" y="2628658"/>
                </a:lnTo>
                <a:lnTo>
                  <a:pt x="1058710" y="2592476"/>
                </a:lnTo>
                <a:lnTo>
                  <a:pt x="1037272" y="2556865"/>
                </a:lnTo>
                <a:lnTo>
                  <a:pt x="1013561" y="2521813"/>
                </a:lnTo>
                <a:lnTo>
                  <a:pt x="987691" y="2487358"/>
                </a:lnTo>
                <a:lnTo>
                  <a:pt x="959751" y="2453500"/>
                </a:lnTo>
                <a:lnTo>
                  <a:pt x="929830" y="2420264"/>
                </a:lnTo>
                <a:lnTo>
                  <a:pt x="898055" y="2387638"/>
                </a:lnTo>
                <a:lnTo>
                  <a:pt x="864501" y="2355672"/>
                </a:lnTo>
                <a:lnTo>
                  <a:pt x="829284" y="2324354"/>
                </a:lnTo>
                <a:lnTo>
                  <a:pt x="792505" y="2293721"/>
                </a:lnTo>
                <a:lnTo>
                  <a:pt x="754253" y="2263762"/>
                </a:lnTo>
                <a:lnTo>
                  <a:pt x="714629" y="2234501"/>
                </a:lnTo>
                <a:lnTo>
                  <a:pt x="673735" y="2205952"/>
                </a:lnTo>
                <a:lnTo>
                  <a:pt x="631672" y="2178139"/>
                </a:lnTo>
                <a:lnTo>
                  <a:pt x="588543" y="2151062"/>
                </a:lnTo>
                <a:lnTo>
                  <a:pt x="544449" y="2124748"/>
                </a:lnTo>
                <a:lnTo>
                  <a:pt x="499478" y="2099195"/>
                </a:lnTo>
                <a:lnTo>
                  <a:pt x="453745" y="2074430"/>
                </a:lnTo>
                <a:lnTo>
                  <a:pt x="407339" y="2050465"/>
                </a:lnTo>
                <a:lnTo>
                  <a:pt x="360362" y="2027313"/>
                </a:lnTo>
                <a:lnTo>
                  <a:pt x="312915" y="2004987"/>
                </a:lnTo>
                <a:lnTo>
                  <a:pt x="265099" y="1983498"/>
                </a:lnTo>
                <a:lnTo>
                  <a:pt x="217017" y="1962861"/>
                </a:lnTo>
                <a:lnTo>
                  <a:pt x="168770" y="1943100"/>
                </a:lnTo>
                <a:lnTo>
                  <a:pt x="120446" y="1924215"/>
                </a:lnTo>
                <a:lnTo>
                  <a:pt x="72148" y="1906231"/>
                </a:lnTo>
                <a:lnTo>
                  <a:pt x="23990" y="1889163"/>
                </a:lnTo>
                <a:lnTo>
                  <a:pt x="0" y="1881073"/>
                </a:lnTo>
                <a:lnTo>
                  <a:pt x="0" y="1908314"/>
                </a:lnTo>
                <a:lnTo>
                  <a:pt x="40944" y="1922538"/>
                </a:lnTo>
                <a:lnTo>
                  <a:pt x="92290" y="1941360"/>
                </a:lnTo>
                <a:lnTo>
                  <a:pt x="143433" y="1961108"/>
                </a:lnTo>
                <a:lnTo>
                  <a:pt x="194233" y="1981720"/>
                </a:lnTo>
                <a:lnTo>
                  <a:pt x="244551" y="2003183"/>
                </a:lnTo>
                <a:lnTo>
                  <a:pt x="294246" y="2025459"/>
                </a:lnTo>
                <a:lnTo>
                  <a:pt x="343179" y="2048484"/>
                </a:lnTo>
                <a:lnTo>
                  <a:pt x="391223" y="2072246"/>
                </a:lnTo>
                <a:lnTo>
                  <a:pt x="426377" y="2090331"/>
                </a:lnTo>
                <a:lnTo>
                  <a:pt x="463410" y="2110105"/>
                </a:lnTo>
                <a:lnTo>
                  <a:pt x="501992" y="2131542"/>
                </a:lnTo>
                <a:lnTo>
                  <a:pt x="541807" y="2154631"/>
                </a:lnTo>
                <a:lnTo>
                  <a:pt x="582523" y="2179332"/>
                </a:lnTo>
                <a:lnTo>
                  <a:pt x="623836" y="2205609"/>
                </a:lnTo>
                <a:lnTo>
                  <a:pt x="665416" y="2233460"/>
                </a:lnTo>
                <a:lnTo>
                  <a:pt x="706958" y="2262835"/>
                </a:lnTo>
                <a:lnTo>
                  <a:pt x="748118" y="2293721"/>
                </a:lnTo>
                <a:lnTo>
                  <a:pt x="788593" y="2326081"/>
                </a:lnTo>
                <a:lnTo>
                  <a:pt x="828052" y="2359901"/>
                </a:lnTo>
                <a:lnTo>
                  <a:pt x="866190" y="2395131"/>
                </a:lnTo>
                <a:lnTo>
                  <a:pt x="902665" y="2431770"/>
                </a:lnTo>
                <a:lnTo>
                  <a:pt x="937171" y="2469781"/>
                </a:lnTo>
                <a:lnTo>
                  <a:pt x="969391" y="2509139"/>
                </a:lnTo>
                <a:lnTo>
                  <a:pt x="998994" y="2549804"/>
                </a:lnTo>
                <a:lnTo>
                  <a:pt x="1025664" y="2591752"/>
                </a:lnTo>
                <a:lnTo>
                  <a:pt x="1049070" y="2634983"/>
                </a:lnTo>
                <a:lnTo>
                  <a:pt x="1068920" y="2679433"/>
                </a:lnTo>
                <a:lnTo>
                  <a:pt x="1074420" y="2695194"/>
                </a:lnTo>
                <a:lnTo>
                  <a:pt x="1105623" y="2695194"/>
                </a:lnTo>
                <a:close/>
              </a:path>
              <a:path w="2872105" h="2695575">
                <a:moveTo>
                  <a:pt x="1441729" y="2695194"/>
                </a:moveTo>
                <a:lnTo>
                  <a:pt x="1411617" y="2645664"/>
                </a:lnTo>
                <a:lnTo>
                  <a:pt x="1387627" y="2610967"/>
                </a:lnTo>
                <a:lnTo>
                  <a:pt x="1361389" y="2576157"/>
                </a:lnTo>
                <a:lnTo>
                  <a:pt x="1332890" y="2541270"/>
                </a:lnTo>
                <a:lnTo>
                  <a:pt x="1302194" y="2506332"/>
                </a:lnTo>
                <a:lnTo>
                  <a:pt x="1269301" y="2471356"/>
                </a:lnTo>
                <a:lnTo>
                  <a:pt x="1234262" y="2436380"/>
                </a:lnTo>
                <a:lnTo>
                  <a:pt x="1197102" y="2401443"/>
                </a:lnTo>
                <a:lnTo>
                  <a:pt x="1157846" y="2366556"/>
                </a:lnTo>
                <a:lnTo>
                  <a:pt x="1116520" y="2331745"/>
                </a:lnTo>
                <a:lnTo>
                  <a:pt x="1073175" y="2297061"/>
                </a:lnTo>
                <a:lnTo>
                  <a:pt x="1027811" y="2262505"/>
                </a:lnTo>
                <a:lnTo>
                  <a:pt x="980465" y="2228113"/>
                </a:lnTo>
                <a:lnTo>
                  <a:pt x="931176" y="2193912"/>
                </a:lnTo>
                <a:lnTo>
                  <a:pt x="879970" y="2159927"/>
                </a:lnTo>
                <a:lnTo>
                  <a:pt x="826871" y="2126208"/>
                </a:lnTo>
                <a:lnTo>
                  <a:pt x="771918" y="2092756"/>
                </a:lnTo>
                <a:lnTo>
                  <a:pt x="715137" y="2059597"/>
                </a:lnTo>
                <a:lnTo>
                  <a:pt x="656539" y="2026780"/>
                </a:lnTo>
                <a:lnTo>
                  <a:pt x="606107" y="1999424"/>
                </a:lnTo>
                <a:lnTo>
                  <a:pt x="555167" y="1972754"/>
                </a:lnTo>
                <a:lnTo>
                  <a:pt x="503809" y="1946783"/>
                </a:lnTo>
                <a:lnTo>
                  <a:pt x="452145" y="1921573"/>
                </a:lnTo>
                <a:lnTo>
                  <a:pt x="400265" y="1897126"/>
                </a:lnTo>
                <a:lnTo>
                  <a:pt x="348272" y="1873504"/>
                </a:lnTo>
                <a:lnTo>
                  <a:pt x="296240" y="1850720"/>
                </a:lnTo>
                <a:lnTo>
                  <a:pt x="244297" y="1828800"/>
                </a:lnTo>
                <a:lnTo>
                  <a:pt x="192532" y="1807794"/>
                </a:lnTo>
                <a:lnTo>
                  <a:pt x="141033" y="1787728"/>
                </a:lnTo>
                <a:lnTo>
                  <a:pt x="89903" y="1768627"/>
                </a:lnTo>
                <a:lnTo>
                  <a:pt x="39243" y="1750517"/>
                </a:lnTo>
                <a:lnTo>
                  <a:pt x="0" y="1737144"/>
                </a:lnTo>
                <a:lnTo>
                  <a:pt x="0" y="1761667"/>
                </a:lnTo>
                <a:lnTo>
                  <a:pt x="15240" y="1766773"/>
                </a:lnTo>
                <a:lnTo>
                  <a:pt x="63436" y="1783715"/>
                </a:lnTo>
                <a:lnTo>
                  <a:pt x="112115" y="1801596"/>
                </a:lnTo>
                <a:lnTo>
                  <a:pt x="161201" y="1820418"/>
                </a:lnTo>
                <a:lnTo>
                  <a:pt x="210604" y="1840141"/>
                </a:lnTo>
                <a:lnTo>
                  <a:pt x="260248" y="1860727"/>
                </a:lnTo>
                <a:lnTo>
                  <a:pt x="310045" y="1882178"/>
                </a:lnTo>
                <a:lnTo>
                  <a:pt x="359918" y="1904428"/>
                </a:lnTo>
                <a:lnTo>
                  <a:pt x="409765" y="1927479"/>
                </a:lnTo>
                <a:lnTo>
                  <a:pt x="459524" y="1951291"/>
                </a:lnTo>
                <a:lnTo>
                  <a:pt x="509104" y="1975840"/>
                </a:lnTo>
                <a:lnTo>
                  <a:pt x="558419" y="2001088"/>
                </a:lnTo>
                <a:lnTo>
                  <a:pt x="607377" y="2027034"/>
                </a:lnTo>
                <a:lnTo>
                  <a:pt x="655916" y="2053628"/>
                </a:lnTo>
                <a:lnTo>
                  <a:pt x="703935" y="2080844"/>
                </a:lnTo>
                <a:lnTo>
                  <a:pt x="751357" y="2108657"/>
                </a:lnTo>
                <a:lnTo>
                  <a:pt x="798093" y="2137041"/>
                </a:lnTo>
                <a:lnTo>
                  <a:pt x="844067" y="2165972"/>
                </a:lnTo>
                <a:lnTo>
                  <a:pt x="889190" y="2195423"/>
                </a:lnTo>
                <a:lnTo>
                  <a:pt x="933386" y="2225357"/>
                </a:lnTo>
                <a:lnTo>
                  <a:pt x="976566" y="2255761"/>
                </a:lnTo>
                <a:lnTo>
                  <a:pt x="1018641" y="2286597"/>
                </a:lnTo>
                <a:lnTo>
                  <a:pt x="1059535" y="2317839"/>
                </a:lnTo>
                <a:lnTo>
                  <a:pt x="1099159" y="2349449"/>
                </a:lnTo>
                <a:lnTo>
                  <a:pt x="1137437" y="2381427"/>
                </a:lnTo>
                <a:lnTo>
                  <a:pt x="1174267" y="2413724"/>
                </a:lnTo>
                <a:lnTo>
                  <a:pt x="1209598" y="2446312"/>
                </a:lnTo>
                <a:lnTo>
                  <a:pt x="1243317" y="2479179"/>
                </a:lnTo>
                <a:lnTo>
                  <a:pt x="1275359" y="2512276"/>
                </a:lnTo>
                <a:lnTo>
                  <a:pt x="1305623" y="2545600"/>
                </a:lnTo>
                <a:lnTo>
                  <a:pt x="1334046" y="2579116"/>
                </a:lnTo>
                <a:lnTo>
                  <a:pt x="1360525" y="2612771"/>
                </a:lnTo>
                <a:lnTo>
                  <a:pt x="1384985" y="2646578"/>
                </a:lnTo>
                <a:lnTo>
                  <a:pt x="1407350" y="2680487"/>
                </a:lnTo>
                <a:lnTo>
                  <a:pt x="1416088" y="2695194"/>
                </a:lnTo>
                <a:lnTo>
                  <a:pt x="1441729" y="2695194"/>
                </a:lnTo>
                <a:close/>
              </a:path>
              <a:path w="2872105" h="2695575">
                <a:moveTo>
                  <a:pt x="1792401" y="2695194"/>
                </a:moveTo>
                <a:lnTo>
                  <a:pt x="1770176" y="2658719"/>
                </a:lnTo>
                <a:lnTo>
                  <a:pt x="1743532" y="2619159"/>
                </a:lnTo>
                <a:lnTo>
                  <a:pt x="1715008" y="2580436"/>
                </a:lnTo>
                <a:lnTo>
                  <a:pt x="1684693" y="2542552"/>
                </a:lnTo>
                <a:lnTo>
                  <a:pt x="1652752" y="2505481"/>
                </a:lnTo>
                <a:lnTo>
                  <a:pt x="1619300" y="2469210"/>
                </a:lnTo>
                <a:lnTo>
                  <a:pt x="1584464" y="2433739"/>
                </a:lnTo>
                <a:lnTo>
                  <a:pt x="1548358" y="2399055"/>
                </a:lnTo>
                <a:lnTo>
                  <a:pt x="1511134" y="2365133"/>
                </a:lnTo>
                <a:lnTo>
                  <a:pt x="1472907" y="2331974"/>
                </a:lnTo>
                <a:lnTo>
                  <a:pt x="1433817" y="2299563"/>
                </a:lnTo>
                <a:lnTo>
                  <a:pt x="1393964" y="2267889"/>
                </a:lnTo>
                <a:lnTo>
                  <a:pt x="1353502" y="2236940"/>
                </a:lnTo>
                <a:lnTo>
                  <a:pt x="1312557" y="2206701"/>
                </a:lnTo>
                <a:lnTo>
                  <a:pt x="1271244" y="2177161"/>
                </a:lnTo>
                <a:lnTo>
                  <a:pt x="1229690" y="2148306"/>
                </a:lnTo>
                <a:lnTo>
                  <a:pt x="1188034" y="2120138"/>
                </a:lnTo>
                <a:lnTo>
                  <a:pt x="1146403" y="2092629"/>
                </a:lnTo>
                <a:lnTo>
                  <a:pt x="1104912" y="2065769"/>
                </a:lnTo>
                <a:lnTo>
                  <a:pt x="1022896" y="2013978"/>
                </a:lnTo>
                <a:lnTo>
                  <a:pt x="846188" y="1905381"/>
                </a:lnTo>
                <a:lnTo>
                  <a:pt x="788987" y="1871078"/>
                </a:lnTo>
                <a:lnTo>
                  <a:pt x="732574" y="1837994"/>
                </a:lnTo>
                <a:lnTo>
                  <a:pt x="676935" y="1806105"/>
                </a:lnTo>
                <a:lnTo>
                  <a:pt x="622084" y="1775434"/>
                </a:lnTo>
                <a:lnTo>
                  <a:pt x="568020" y="1745970"/>
                </a:lnTo>
                <a:lnTo>
                  <a:pt x="514769" y="1717725"/>
                </a:lnTo>
                <a:lnTo>
                  <a:pt x="462305" y="1690674"/>
                </a:lnTo>
                <a:lnTo>
                  <a:pt x="410641" y="1664843"/>
                </a:lnTo>
                <a:lnTo>
                  <a:pt x="359778" y="1640217"/>
                </a:lnTo>
                <a:lnTo>
                  <a:pt x="309740" y="1616786"/>
                </a:lnTo>
                <a:lnTo>
                  <a:pt x="260502" y="1594573"/>
                </a:lnTo>
                <a:lnTo>
                  <a:pt x="212077" y="1573568"/>
                </a:lnTo>
                <a:lnTo>
                  <a:pt x="164477" y="1553768"/>
                </a:lnTo>
                <a:lnTo>
                  <a:pt x="117690" y="1535163"/>
                </a:lnTo>
                <a:lnTo>
                  <a:pt x="71742" y="1517764"/>
                </a:lnTo>
                <a:lnTo>
                  <a:pt x="26619" y="1501571"/>
                </a:lnTo>
                <a:lnTo>
                  <a:pt x="0" y="1492567"/>
                </a:lnTo>
                <a:lnTo>
                  <a:pt x="0" y="1518818"/>
                </a:lnTo>
                <a:lnTo>
                  <a:pt x="25095" y="1527441"/>
                </a:lnTo>
                <a:lnTo>
                  <a:pt x="69723" y="1543646"/>
                </a:lnTo>
                <a:lnTo>
                  <a:pt x="115163" y="1561058"/>
                </a:lnTo>
                <a:lnTo>
                  <a:pt x="161442" y="1579651"/>
                </a:lnTo>
                <a:lnTo>
                  <a:pt x="208546" y="1599425"/>
                </a:lnTo>
                <a:lnTo>
                  <a:pt x="256451" y="1620380"/>
                </a:lnTo>
                <a:lnTo>
                  <a:pt x="305181" y="1642529"/>
                </a:lnTo>
                <a:lnTo>
                  <a:pt x="354723" y="1665846"/>
                </a:lnTo>
                <a:lnTo>
                  <a:pt x="405079" y="1690344"/>
                </a:lnTo>
                <a:lnTo>
                  <a:pt x="456234" y="1716024"/>
                </a:lnTo>
                <a:lnTo>
                  <a:pt x="508190" y="1742884"/>
                </a:lnTo>
                <a:lnTo>
                  <a:pt x="560946" y="1770913"/>
                </a:lnTo>
                <a:lnTo>
                  <a:pt x="614502" y="1800110"/>
                </a:lnTo>
                <a:lnTo>
                  <a:pt x="668845" y="1830476"/>
                </a:lnTo>
                <a:lnTo>
                  <a:pt x="723976" y="1862023"/>
                </a:lnTo>
                <a:lnTo>
                  <a:pt x="779894" y="1894725"/>
                </a:lnTo>
                <a:lnTo>
                  <a:pt x="836587" y="1928596"/>
                </a:lnTo>
                <a:lnTo>
                  <a:pt x="971499" y="2011680"/>
                </a:lnTo>
                <a:lnTo>
                  <a:pt x="1051534" y="2062035"/>
                </a:lnTo>
                <a:lnTo>
                  <a:pt x="1092200" y="2088095"/>
                </a:lnTo>
                <a:lnTo>
                  <a:pt x="1133144" y="2114753"/>
                </a:lnTo>
                <a:lnTo>
                  <a:pt x="1174229" y="2142032"/>
                </a:lnTo>
                <a:lnTo>
                  <a:pt x="1215339" y="2169947"/>
                </a:lnTo>
                <a:lnTo>
                  <a:pt x="1256334" y="2198497"/>
                </a:lnTo>
                <a:lnTo>
                  <a:pt x="1297101" y="2227681"/>
                </a:lnTo>
                <a:lnTo>
                  <a:pt x="1337513" y="2257539"/>
                </a:lnTo>
                <a:lnTo>
                  <a:pt x="1377442" y="2288057"/>
                </a:lnTo>
                <a:lnTo>
                  <a:pt x="1416761" y="2319261"/>
                </a:lnTo>
                <a:lnTo>
                  <a:pt x="1455343" y="2351151"/>
                </a:lnTo>
                <a:lnTo>
                  <a:pt x="1493062" y="2383752"/>
                </a:lnTo>
                <a:lnTo>
                  <a:pt x="1529803" y="2417051"/>
                </a:lnTo>
                <a:lnTo>
                  <a:pt x="1565427" y="2451087"/>
                </a:lnTo>
                <a:lnTo>
                  <a:pt x="1599806" y="2485847"/>
                </a:lnTo>
                <a:lnTo>
                  <a:pt x="1632839" y="2521356"/>
                </a:lnTo>
                <a:lnTo>
                  <a:pt x="1664373" y="2557615"/>
                </a:lnTo>
                <a:lnTo>
                  <a:pt x="1694281" y="2594648"/>
                </a:lnTo>
                <a:lnTo>
                  <a:pt x="1722462" y="2632456"/>
                </a:lnTo>
                <a:lnTo>
                  <a:pt x="1748777" y="2671038"/>
                </a:lnTo>
                <a:lnTo>
                  <a:pt x="1763687" y="2695194"/>
                </a:lnTo>
                <a:lnTo>
                  <a:pt x="1792401" y="2695194"/>
                </a:lnTo>
                <a:close/>
              </a:path>
              <a:path w="2872105" h="2695575">
                <a:moveTo>
                  <a:pt x="2146185" y="2695194"/>
                </a:moveTo>
                <a:lnTo>
                  <a:pt x="2109470" y="2635186"/>
                </a:lnTo>
                <a:lnTo>
                  <a:pt x="2083104" y="2597048"/>
                </a:lnTo>
                <a:lnTo>
                  <a:pt x="2055164" y="2559799"/>
                </a:lnTo>
                <a:lnTo>
                  <a:pt x="2025713" y="2523426"/>
                </a:lnTo>
                <a:lnTo>
                  <a:pt x="1994839" y="2487892"/>
                </a:lnTo>
                <a:lnTo>
                  <a:pt x="1962619" y="2453157"/>
                </a:lnTo>
                <a:lnTo>
                  <a:pt x="1929130" y="2419210"/>
                </a:lnTo>
                <a:lnTo>
                  <a:pt x="1894459" y="2386012"/>
                </a:lnTo>
                <a:lnTo>
                  <a:pt x="1858670" y="2353538"/>
                </a:lnTo>
                <a:lnTo>
                  <a:pt x="1821853" y="2321750"/>
                </a:lnTo>
                <a:lnTo>
                  <a:pt x="1784070" y="2290622"/>
                </a:lnTo>
                <a:lnTo>
                  <a:pt x="1745437" y="2260130"/>
                </a:lnTo>
                <a:lnTo>
                  <a:pt x="1705991" y="2230234"/>
                </a:lnTo>
                <a:lnTo>
                  <a:pt x="1665833" y="2200910"/>
                </a:lnTo>
                <a:lnTo>
                  <a:pt x="1625041" y="2172119"/>
                </a:lnTo>
                <a:lnTo>
                  <a:pt x="1583702" y="2143849"/>
                </a:lnTo>
                <a:lnTo>
                  <a:pt x="1541868" y="2116074"/>
                </a:lnTo>
                <a:lnTo>
                  <a:pt x="1499641" y="2088730"/>
                </a:lnTo>
                <a:lnTo>
                  <a:pt x="1457083" y="2061819"/>
                </a:lnTo>
                <a:lnTo>
                  <a:pt x="1414297" y="2035302"/>
                </a:lnTo>
                <a:lnTo>
                  <a:pt x="1328293" y="1983333"/>
                </a:lnTo>
                <a:lnTo>
                  <a:pt x="1156855" y="1882800"/>
                </a:lnTo>
                <a:lnTo>
                  <a:pt x="1106322" y="1852485"/>
                </a:lnTo>
                <a:lnTo>
                  <a:pt x="1066825" y="1829244"/>
                </a:lnTo>
                <a:lnTo>
                  <a:pt x="1027125" y="1805025"/>
                </a:lnTo>
                <a:lnTo>
                  <a:pt x="987183" y="1779917"/>
                </a:lnTo>
                <a:lnTo>
                  <a:pt x="946950" y="1754035"/>
                </a:lnTo>
                <a:lnTo>
                  <a:pt x="906386" y="1727454"/>
                </a:lnTo>
                <a:lnTo>
                  <a:pt x="516699" y="1465275"/>
                </a:lnTo>
                <a:lnTo>
                  <a:pt x="426224" y="1405826"/>
                </a:lnTo>
                <a:lnTo>
                  <a:pt x="380974" y="1376832"/>
                </a:lnTo>
                <a:lnTo>
                  <a:pt x="335737" y="1348460"/>
                </a:lnTo>
                <a:lnTo>
                  <a:pt x="290525" y="1320800"/>
                </a:lnTo>
                <a:lnTo>
                  <a:pt x="245376" y="1293964"/>
                </a:lnTo>
                <a:lnTo>
                  <a:pt x="200304" y="1268044"/>
                </a:lnTo>
                <a:lnTo>
                  <a:pt x="155321" y="1243139"/>
                </a:lnTo>
                <a:lnTo>
                  <a:pt x="110439" y="1219352"/>
                </a:lnTo>
                <a:lnTo>
                  <a:pt x="65684" y="1196771"/>
                </a:lnTo>
                <a:lnTo>
                  <a:pt x="21094" y="1175499"/>
                </a:lnTo>
                <a:lnTo>
                  <a:pt x="0" y="1166075"/>
                </a:lnTo>
                <a:lnTo>
                  <a:pt x="0" y="1194523"/>
                </a:lnTo>
                <a:lnTo>
                  <a:pt x="11569" y="1199718"/>
                </a:lnTo>
                <a:lnTo>
                  <a:pt x="55664" y="1220774"/>
                </a:lnTo>
                <a:lnTo>
                  <a:pt x="99923" y="1243139"/>
                </a:lnTo>
                <a:lnTo>
                  <a:pt x="144348" y="1266698"/>
                </a:lnTo>
                <a:lnTo>
                  <a:pt x="188899" y="1291374"/>
                </a:lnTo>
                <a:lnTo>
                  <a:pt x="233578" y="1317040"/>
                </a:lnTo>
                <a:lnTo>
                  <a:pt x="278333" y="1343621"/>
                </a:lnTo>
                <a:lnTo>
                  <a:pt x="323164" y="1371003"/>
                </a:lnTo>
                <a:lnTo>
                  <a:pt x="368046" y="1399108"/>
                </a:lnTo>
                <a:lnTo>
                  <a:pt x="412953" y="1427810"/>
                </a:lnTo>
                <a:lnTo>
                  <a:pt x="502780" y="1486687"/>
                </a:lnTo>
                <a:lnTo>
                  <a:pt x="851166" y="1721726"/>
                </a:lnTo>
                <a:lnTo>
                  <a:pt x="933424" y="1775523"/>
                </a:lnTo>
                <a:lnTo>
                  <a:pt x="974001" y="1801469"/>
                </a:lnTo>
                <a:lnTo>
                  <a:pt x="1014222" y="1826768"/>
                </a:lnTo>
                <a:lnTo>
                  <a:pt x="1054112" y="1851355"/>
                </a:lnTo>
                <a:lnTo>
                  <a:pt x="1144231" y="1905533"/>
                </a:lnTo>
                <a:lnTo>
                  <a:pt x="1313929" y="2005190"/>
                </a:lnTo>
                <a:lnTo>
                  <a:pt x="1399044" y="2056688"/>
                </a:lnTo>
                <a:lnTo>
                  <a:pt x="1441399" y="2082965"/>
                </a:lnTo>
                <a:lnTo>
                  <a:pt x="1483512" y="2109609"/>
                </a:lnTo>
                <a:lnTo>
                  <a:pt x="1525295" y="2136686"/>
                </a:lnTo>
                <a:lnTo>
                  <a:pt x="1566672" y="2164194"/>
                </a:lnTo>
                <a:lnTo>
                  <a:pt x="1607566" y="2192159"/>
                </a:lnTo>
                <a:lnTo>
                  <a:pt x="1647901" y="2220633"/>
                </a:lnTo>
                <a:lnTo>
                  <a:pt x="1687601" y="2249627"/>
                </a:lnTo>
                <a:lnTo>
                  <a:pt x="1726577" y="2279180"/>
                </a:lnTo>
                <a:lnTo>
                  <a:pt x="1764741" y="2309317"/>
                </a:lnTo>
                <a:lnTo>
                  <a:pt x="1802041" y="2340051"/>
                </a:lnTo>
                <a:lnTo>
                  <a:pt x="1838375" y="2371433"/>
                </a:lnTo>
                <a:lnTo>
                  <a:pt x="1873681" y="2403475"/>
                </a:lnTo>
                <a:lnTo>
                  <a:pt x="1907857" y="2436215"/>
                </a:lnTo>
                <a:lnTo>
                  <a:pt x="1940852" y="2469680"/>
                </a:lnTo>
                <a:lnTo>
                  <a:pt x="1972564" y="2503894"/>
                </a:lnTo>
                <a:lnTo>
                  <a:pt x="2002929" y="2538882"/>
                </a:lnTo>
                <a:lnTo>
                  <a:pt x="2031847" y="2574683"/>
                </a:lnTo>
                <a:lnTo>
                  <a:pt x="2059266" y="2611323"/>
                </a:lnTo>
                <a:lnTo>
                  <a:pt x="2085086" y="2648826"/>
                </a:lnTo>
                <a:lnTo>
                  <a:pt x="2109241" y="2687218"/>
                </a:lnTo>
                <a:lnTo>
                  <a:pt x="2113788" y="2695194"/>
                </a:lnTo>
                <a:lnTo>
                  <a:pt x="2146185" y="2695194"/>
                </a:lnTo>
                <a:close/>
              </a:path>
              <a:path w="2872105" h="2695575">
                <a:moveTo>
                  <a:pt x="2509659" y="2695194"/>
                </a:moveTo>
                <a:lnTo>
                  <a:pt x="2490292" y="2652979"/>
                </a:lnTo>
                <a:lnTo>
                  <a:pt x="2469794" y="2612898"/>
                </a:lnTo>
                <a:lnTo>
                  <a:pt x="2447848" y="2573959"/>
                </a:lnTo>
                <a:lnTo>
                  <a:pt x="2424468" y="2536126"/>
                </a:lnTo>
                <a:lnTo>
                  <a:pt x="2399715" y="2499347"/>
                </a:lnTo>
                <a:lnTo>
                  <a:pt x="2373630" y="2463609"/>
                </a:lnTo>
                <a:lnTo>
                  <a:pt x="2346248" y="2428837"/>
                </a:lnTo>
                <a:lnTo>
                  <a:pt x="2317635" y="2395016"/>
                </a:lnTo>
                <a:lnTo>
                  <a:pt x="2287828" y="2362098"/>
                </a:lnTo>
                <a:lnTo>
                  <a:pt x="2256853" y="2330043"/>
                </a:lnTo>
                <a:lnTo>
                  <a:pt x="2224786" y="2298814"/>
                </a:lnTo>
                <a:lnTo>
                  <a:pt x="2191639" y="2268359"/>
                </a:lnTo>
                <a:lnTo>
                  <a:pt x="2157476" y="2238641"/>
                </a:lnTo>
                <a:lnTo>
                  <a:pt x="2122347" y="2209635"/>
                </a:lnTo>
                <a:lnTo>
                  <a:pt x="2086279" y="2181288"/>
                </a:lnTo>
                <a:lnTo>
                  <a:pt x="2049335" y="2153564"/>
                </a:lnTo>
                <a:lnTo>
                  <a:pt x="2011540" y="2126411"/>
                </a:lnTo>
                <a:lnTo>
                  <a:pt x="1972957" y="2099805"/>
                </a:lnTo>
                <a:lnTo>
                  <a:pt x="1933625" y="2073706"/>
                </a:lnTo>
                <a:lnTo>
                  <a:pt x="1893582" y="2048065"/>
                </a:lnTo>
                <a:lnTo>
                  <a:pt x="1852866" y="2022830"/>
                </a:lnTo>
                <a:lnTo>
                  <a:pt x="1811540" y="1997989"/>
                </a:lnTo>
                <a:lnTo>
                  <a:pt x="1769643" y="1973478"/>
                </a:lnTo>
                <a:lnTo>
                  <a:pt x="1727225" y="1949272"/>
                </a:lnTo>
                <a:lnTo>
                  <a:pt x="1684312" y="1925332"/>
                </a:lnTo>
                <a:lnTo>
                  <a:pt x="1640967" y="1901596"/>
                </a:lnTo>
                <a:lnTo>
                  <a:pt x="1553133" y="1854631"/>
                </a:lnTo>
                <a:lnTo>
                  <a:pt x="1374165" y="1761553"/>
                </a:lnTo>
                <a:lnTo>
                  <a:pt x="1259547" y="1700123"/>
                </a:lnTo>
                <a:lnTo>
                  <a:pt x="1220685" y="1677301"/>
                </a:lnTo>
                <a:lnTo>
                  <a:pt x="1181798" y="1652765"/>
                </a:lnTo>
                <a:lnTo>
                  <a:pt x="1142898" y="1626666"/>
                </a:lnTo>
                <a:lnTo>
                  <a:pt x="1103998" y="1599095"/>
                </a:lnTo>
                <a:lnTo>
                  <a:pt x="1065098" y="1570189"/>
                </a:lnTo>
                <a:lnTo>
                  <a:pt x="1026223" y="1540065"/>
                </a:lnTo>
                <a:lnTo>
                  <a:pt x="987386" y="1508836"/>
                </a:lnTo>
                <a:lnTo>
                  <a:pt x="948588" y="1476641"/>
                </a:lnTo>
                <a:lnTo>
                  <a:pt x="909853" y="1443583"/>
                </a:lnTo>
                <a:lnTo>
                  <a:pt x="871194" y="1409776"/>
                </a:lnTo>
                <a:lnTo>
                  <a:pt x="832612" y="1375371"/>
                </a:lnTo>
                <a:lnTo>
                  <a:pt x="794118" y="1340459"/>
                </a:lnTo>
                <a:lnTo>
                  <a:pt x="755738" y="1305179"/>
                </a:lnTo>
                <a:lnTo>
                  <a:pt x="563511" y="1125474"/>
                </a:lnTo>
                <a:lnTo>
                  <a:pt x="485152" y="1053249"/>
                </a:lnTo>
                <a:lnTo>
                  <a:pt x="445782" y="1017638"/>
                </a:lnTo>
                <a:lnTo>
                  <a:pt x="406298" y="982522"/>
                </a:lnTo>
                <a:lnTo>
                  <a:pt x="366674" y="948029"/>
                </a:lnTo>
                <a:lnTo>
                  <a:pt x="326923" y="914260"/>
                </a:lnTo>
                <a:lnTo>
                  <a:pt x="287045" y="881341"/>
                </a:lnTo>
                <a:lnTo>
                  <a:pt x="247040" y="849388"/>
                </a:lnTo>
                <a:lnTo>
                  <a:pt x="206895" y="818527"/>
                </a:lnTo>
                <a:lnTo>
                  <a:pt x="166624" y="788860"/>
                </a:lnTo>
                <a:lnTo>
                  <a:pt x="126225" y="760526"/>
                </a:lnTo>
                <a:lnTo>
                  <a:pt x="85686" y="733628"/>
                </a:lnTo>
                <a:lnTo>
                  <a:pt x="45008" y="708304"/>
                </a:lnTo>
                <a:lnTo>
                  <a:pt x="4203" y="684644"/>
                </a:lnTo>
                <a:lnTo>
                  <a:pt x="0" y="682396"/>
                </a:lnTo>
                <a:lnTo>
                  <a:pt x="0" y="710933"/>
                </a:lnTo>
                <a:lnTo>
                  <a:pt x="12052" y="717638"/>
                </a:lnTo>
                <a:lnTo>
                  <a:pt x="53809" y="742784"/>
                </a:lnTo>
                <a:lnTo>
                  <a:pt x="95453" y="769683"/>
                </a:lnTo>
                <a:lnTo>
                  <a:pt x="136969" y="798207"/>
                </a:lnTo>
                <a:lnTo>
                  <a:pt x="178358" y="828217"/>
                </a:lnTo>
                <a:lnTo>
                  <a:pt x="219646" y="859574"/>
                </a:lnTo>
                <a:lnTo>
                  <a:pt x="260807" y="892162"/>
                </a:lnTo>
                <a:lnTo>
                  <a:pt x="301853" y="925830"/>
                </a:lnTo>
                <a:lnTo>
                  <a:pt x="342785" y="960450"/>
                </a:lnTo>
                <a:lnTo>
                  <a:pt x="383603" y="995908"/>
                </a:lnTo>
                <a:lnTo>
                  <a:pt x="424319" y="1032040"/>
                </a:lnTo>
                <a:lnTo>
                  <a:pt x="464908" y="1068743"/>
                </a:lnTo>
                <a:lnTo>
                  <a:pt x="545782" y="1143279"/>
                </a:lnTo>
                <a:lnTo>
                  <a:pt x="740613" y="1325397"/>
                </a:lnTo>
                <a:lnTo>
                  <a:pt x="779030" y="1360703"/>
                </a:lnTo>
                <a:lnTo>
                  <a:pt x="817575" y="1395641"/>
                </a:lnTo>
                <a:lnTo>
                  <a:pt x="856246" y="1430096"/>
                </a:lnTo>
                <a:lnTo>
                  <a:pt x="895045" y="1463967"/>
                </a:lnTo>
                <a:lnTo>
                  <a:pt x="933958" y="1497114"/>
                </a:lnTo>
                <a:lnTo>
                  <a:pt x="972972" y="1529422"/>
                </a:lnTo>
                <a:lnTo>
                  <a:pt x="1012088" y="1560779"/>
                </a:lnTo>
                <a:lnTo>
                  <a:pt x="1051306" y="1591081"/>
                </a:lnTo>
                <a:lnTo>
                  <a:pt x="1090612" y="1620189"/>
                </a:lnTo>
                <a:lnTo>
                  <a:pt x="1129995" y="1648002"/>
                </a:lnTo>
                <a:lnTo>
                  <a:pt x="1169466" y="1674393"/>
                </a:lnTo>
                <a:lnTo>
                  <a:pt x="1209001" y="1699247"/>
                </a:lnTo>
                <a:lnTo>
                  <a:pt x="1248600" y="1722437"/>
                </a:lnTo>
                <a:lnTo>
                  <a:pt x="1364056" y="1784286"/>
                </a:lnTo>
                <a:lnTo>
                  <a:pt x="1540878" y="1876552"/>
                </a:lnTo>
                <a:lnTo>
                  <a:pt x="1627708" y="1923034"/>
                </a:lnTo>
                <a:lnTo>
                  <a:pt x="1670558" y="1946503"/>
                </a:lnTo>
                <a:lnTo>
                  <a:pt x="1712988" y="1970189"/>
                </a:lnTo>
                <a:lnTo>
                  <a:pt x="1754936" y="1994103"/>
                </a:lnTo>
                <a:lnTo>
                  <a:pt x="1796376" y="2018309"/>
                </a:lnTo>
                <a:lnTo>
                  <a:pt x="1837258" y="2042845"/>
                </a:lnTo>
                <a:lnTo>
                  <a:pt x="1877529" y="2067737"/>
                </a:lnTo>
                <a:lnTo>
                  <a:pt x="1917141" y="2093036"/>
                </a:lnTo>
                <a:lnTo>
                  <a:pt x="1956066" y="2118766"/>
                </a:lnTo>
                <a:lnTo>
                  <a:pt x="1994255" y="2144992"/>
                </a:lnTo>
                <a:lnTo>
                  <a:pt x="2031657" y="2171738"/>
                </a:lnTo>
                <a:lnTo>
                  <a:pt x="2068233" y="2199043"/>
                </a:lnTo>
                <a:lnTo>
                  <a:pt x="2103932" y="2226945"/>
                </a:lnTo>
                <a:lnTo>
                  <a:pt x="2138718" y="2255482"/>
                </a:lnTo>
                <a:lnTo>
                  <a:pt x="2172538" y="2284704"/>
                </a:lnTo>
                <a:lnTo>
                  <a:pt x="2205355" y="2314651"/>
                </a:lnTo>
                <a:lnTo>
                  <a:pt x="2237117" y="2345359"/>
                </a:lnTo>
                <a:lnTo>
                  <a:pt x="2267788" y="2376855"/>
                </a:lnTo>
                <a:lnTo>
                  <a:pt x="2297328" y="2409202"/>
                </a:lnTo>
                <a:lnTo>
                  <a:pt x="2325674" y="2442413"/>
                </a:lnTo>
                <a:lnTo>
                  <a:pt x="2352789" y="2476550"/>
                </a:lnTo>
                <a:lnTo>
                  <a:pt x="2378633" y="2511641"/>
                </a:lnTo>
                <a:lnTo>
                  <a:pt x="2403170" y="2547734"/>
                </a:lnTo>
                <a:lnTo>
                  <a:pt x="2426335" y="2584856"/>
                </a:lnTo>
                <a:lnTo>
                  <a:pt x="2448102" y="2623058"/>
                </a:lnTo>
                <a:lnTo>
                  <a:pt x="2468410" y="2662377"/>
                </a:lnTo>
                <a:lnTo>
                  <a:pt x="2483675" y="2695194"/>
                </a:lnTo>
                <a:lnTo>
                  <a:pt x="2509659" y="2695194"/>
                </a:lnTo>
                <a:close/>
              </a:path>
              <a:path w="2872105" h="2695575">
                <a:moveTo>
                  <a:pt x="2871940" y="2695194"/>
                </a:moveTo>
                <a:lnTo>
                  <a:pt x="2850705" y="2614790"/>
                </a:lnTo>
                <a:lnTo>
                  <a:pt x="2836761" y="2570962"/>
                </a:lnTo>
                <a:lnTo>
                  <a:pt x="2821571" y="2528582"/>
                </a:lnTo>
                <a:lnTo>
                  <a:pt x="2805176" y="2487625"/>
                </a:lnTo>
                <a:lnTo>
                  <a:pt x="2787573" y="2448026"/>
                </a:lnTo>
                <a:lnTo>
                  <a:pt x="2768803" y="2409748"/>
                </a:lnTo>
                <a:lnTo>
                  <a:pt x="2748864" y="2372753"/>
                </a:lnTo>
                <a:lnTo>
                  <a:pt x="2727782" y="2336977"/>
                </a:lnTo>
                <a:lnTo>
                  <a:pt x="2705582" y="2302383"/>
                </a:lnTo>
                <a:lnTo>
                  <a:pt x="2682265" y="2268931"/>
                </a:lnTo>
                <a:lnTo>
                  <a:pt x="2657868" y="2236559"/>
                </a:lnTo>
                <a:lnTo>
                  <a:pt x="2632405" y="2205240"/>
                </a:lnTo>
                <a:lnTo>
                  <a:pt x="2605887" y="2174913"/>
                </a:lnTo>
                <a:lnTo>
                  <a:pt x="2578341" y="2145550"/>
                </a:lnTo>
                <a:lnTo>
                  <a:pt x="2549779" y="2117090"/>
                </a:lnTo>
                <a:lnTo>
                  <a:pt x="2520226" y="2089492"/>
                </a:lnTo>
                <a:lnTo>
                  <a:pt x="2489695" y="2062708"/>
                </a:lnTo>
                <a:lnTo>
                  <a:pt x="2458212" y="2036686"/>
                </a:lnTo>
                <a:lnTo>
                  <a:pt x="2425801" y="2011400"/>
                </a:lnTo>
                <a:lnTo>
                  <a:pt x="2392451" y="1986788"/>
                </a:lnTo>
                <a:lnTo>
                  <a:pt x="2358212" y="1962810"/>
                </a:lnTo>
                <a:lnTo>
                  <a:pt x="2323096" y="1939429"/>
                </a:lnTo>
                <a:lnTo>
                  <a:pt x="2287105" y="1916569"/>
                </a:lnTo>
                <a:lnTo>
                  <a:pt x="2250275" y="1894217"/>
                </a:lnTo>
                <a:lnTo>
                  <a:pt x="2212619" y="1872322"/>
                </a:lnTo>
                <a:lnTo>
                  <a:pt x="2174151" y="1850821"/>
                </a:lnTo>
                <a:lnTo>
                  <a:pt x="2134908" y="1829676"/>
                </a:lnTo>
                <a:lnTo>
                  <a:pt x="2094877" y="1808848"/>
                </a:lnTo>
                <a:lnTo>
                  <a:pt x="2054110" y="1788287"/>
                </a:lnTo>
                <a:lnTo>
                  <a:pt x="2012607" y="1767941"/>
                </a:lnTo>
                <a:lnTo>
                  <a:pt x="1970379" y="1747774"/>
                </a:lnTo>
                <a:lnTo>
                  <a:pt x="1927466" y="1727746"/>
                </a:lnTo>
                <a:lnTo>
                  <a:pt x="1839633" y="1687868"/>
                </a:lnTo>
                <a:lnTo>
                  <a:pt x="1609166" y="1587258"/>
                </a:lnTo>
                <a:lnTo>
                  <a:pt x="1581137" y="1575498"/>
                </a:lnTo>
                <a:lnTo>
                  <a:pt x="1526019" y="1551025"/>
                </a:lnTo>
                <a:lnTo>
                  <a:pt x="1451787" y="1518691"/>
                </a:lnTo>
                <a:lnTo>
                  <a:pt x="1406652" y="1497330"/>
                </a:lnTo>
                <a:lnTo>
                  <a:pt x="1362544" y="1475181"/>
                </a:lnTo>
                <a:lnTo>
                  <a:pt x="1319415" y="1452181"/>
                </a:lnTo>
                <a:lnTo>
                  <a:pt x="1277251" y="1428305"/>
                </a:lnTo>
                <a:lnTo>
                  <a:pt x="1235976" y="1403540"/>
                </a:lnTo>
                <a:lnTo>
                  <a:pt x="1195590" y="1377823"/>
                </a:lnTo>
                <a:lnTo>
                  <a:pt x="1156017" y="1351127"/>
                </a:lnTo>
                <a:lnTo>
                  <a:pt x="1117244" y="1323428"/>
                </a:lnTo>
                <a:lnTo>
                  <a:pt x="1079207" y="1294688"/>
                </a:lnTo>
                <a:lnTo>
                  <a:pt x="1041895" y="1264869"/>
                </a:lnTo>
                <a:lnTo>
                  <a:pt x="1005255" y="1233944"/>
                </a:lnTo>
                <a:lnTo>
                  <a:pt x="969238" y="1201864"/>
                </a:lnTo>
                <a:lnTo>
                  <a:pt x="933818" y="1168615"/>
                </a:lnTo>
                <a:lnTo>
                  <a:pt x="898944" y="1134148"/>
                </a:lnTo>
                <a:lnTo>
                  <a:pt x="864590" y="1098435"/>
                </a:lnTo>
                <a:lnTo>
                  <a:pt x="830707" y="1061440"/>
                </a:lnTo>
                <a:lnTo>
                  <a:pt x="797255" y="1023137"/>
                </a:lnTo>
                <a:lnTo>
                  <a:pt x="764209" y="983488"/>
                </a:lnTo>
                <a:lnTo>
                  <a:pt x="731507" y="942441"/>
                </a:lnTo>
                <a:lnTo>
                  <a:pt x="699122" y="899985"/>
                </a:lnTo>
                <a:lnTo>
                  <a:pt x="667016" y="856081"/>
                </a:lnTo>
                <a:lnTo>
                  <a:pt x="635152" y="810691"/>
                </a:lnTo>
                <a:lnTo>
                  <a:pt x="603478" y="763790"/>
                </a:lnTo>
                <a:lnTo>
                  <a:pt x="578802" y="726490"/>
                </a:lnTo>
                <a:lnTo>
                  <a:pt x="553897" y="687057"/>
                </a:lnTo>
                <a:lnTo>
                  <a:pt x="528510" y="646214"/>
                </a:lnTo>
                <a:lnTo>
                  <a:pt x="502412" y="604647"/>
                </a:lnTo>
                <a:lnTo>
                  <a:pt x="478510" y="566102"/>
                </a:lnTo>
                <a:lnTo>
                  <a:pt x="454075" y="526961"/>
                </a:lnTo>
                <a:lnTo>
                  <a:pt x="429082" y="487426"/>
                </a:lnTo>
                <a:lnTo>
                  <a:pt x="403479" y="447675"/>
                </a:lnTo>
                <a:lnTo>
                  <a:pt x="377215" y="407911"/>
                </a:lnTo>
                <a:lnTo>
                  <a:pt x="350266" y="368300"/>
                </a:lnTo>
                <a:lnTo>
                  <a:pt x="322580" y="329044"/>
                </a:lnTo>
                <a:lnTo>
                  <a:pt x="294119" y="290334"/>
                </a:lnTo>
                <a:lnTo>
                  <a:pt x="264833" y="252349"/>
                </a:lnTo>
                <a:lnTo>
                  <a:pt x="234683" y="215290"/>
                </a:lnTo>
                <a:lnTo>
                  <a:pt x="203631" y="179324"/>
                </a:lnTo>
                <a:lnTo>
                  <a:pt x="171640" y="144665"/>
                </a:lnTo>
                <a:lnTo>
                  <a:pt x="138671" y="111480"/>
                </a:lnTo>
                <a:lnTo>
                  <a:pt x="104660" y="79959"/>
                </a:lnTo>
                <a:lnTo>
                  <a:pt x="69596" y="50304"/>
                </a:lnTo>
                <a:lnTo>
                  <a:pt x="33401" y="22694"/>
                </a:lnTo>
                <a:lnTo>
                  <a:pt x="0" y="0"/>
                </a:lnTo>
                <a:lnTo>
                  <a:pt x="0" y="31419"/>
                </a:lnTo>
                <a:lnTo>
                  <a:pt x="596" y="31813"/>
                </a:lnTo>
                <a:lnTo>
                  <a:pt x="37363" y="58775"/>
                </a:lnTo>
                <a:lnTo>
                  <a:pt x="72999" y="87960"/>
                </a:lnTo>
                <a:lnTo>
                  <a:pt x="107556" y="119164"/>
                </a:lnTo>
                <a:lnTo>
                  <a:pt x="141071" y="152184"/>
                </a:lnTo>
                <a:lnTo>
                  <a:pt x="173583" y="186829"/>
                </a:lnTo>
                <a:lnTo>
                  <a:pt x="205143" y="222885"/>
                </a:lnTo>
                <a:lnTo>
                  <a:pt x="235775" y="260159"/>
                </a:lnTo>
                <a:lnTo>
                  <a:pt x="265544" y="298450"/>
                </a:lnTo>
                <a:lnTo>
                  <a:pt x="294474" y="337553"/>
                </a:lnTo>
                <a:lnTo>
                  <a:pt x="322605" y="377278"/>
                </a:lnTo>
                <a:lnTo>
                  <a:pt x="349999" y="417410"/>
                </a:lnTo>
                <a:lnTo>
                  <a:pt x="376669" y="457758"/>
                </a:lnTo>
                <a:lnTo>
                  <a:pt x="402691" y="498119"/>
                </a:lnTo>
                <a:lnTo>
                  <a:pt x="428078" y="538302"/>
                </a:lnTo>
                <a:lnTo>
                  <a:pt x="452882" y="578078"/>
                </a:lnTo>
                <a:lnTo>
                  <a:pt x="477139" y="617283"/>
                </a:lnTo>
                <a:lnTo>
                  <a:pt x="503237" y="658837"/>
                </a:lnTo>
                <a:lnTo>
                  <a:pt x="528624" y="699693"/>
                </a:lnTo>
                <a:lnTo>
                  <a:pt x="553542" y="739127"/>
                </a:lnTo>
                <a:lnTo>
                  <a:pt x="578218" y="776414"/>
                </a:lnTo>
                <a:lnTo>
                  <a:pt x="610501" y="823950"/>
                </a:lnTo>
                <a:lnTo>
                  <a:pt x="642962" y="869924"/>
                </a:lnTo>
                <a:lnTo>
                  <a:pt x="675640" y="914400"/>
                </a:lnTo>
                <a:lnTo>
                  <a:pt x="708583" y="957402"/>
                </a:lnTo>
                <a:lnTo>
                  <a:pt x="741807" y="998969"/>
                </a:lnTo>
                <a:lnTo>
                  <a:pt x="775385" y="1039126"/>
                </a:lnTo>
                <a:lnTo>
                  <a:pt x="809345" y="1077912"/>
                </a:lnTo>
                <a:lnTo>
                  <a:pt x="843724" y="1115364"/>
                </a:lnTo>
                <a:lnTo>
                  <a:pt x="878560" y="1151534"/>
                </a:lnTo>
                <a:lnTo>
                  <a:pt x="913917" y="1186421"/>
                </a:lnTo>
                <a:lnTo>
                  <a:pt x="949807" y="1220089"/>
                </a:lnTo>
                <a:lnTo>
                  <a:pt x="986294" y="1252562"/>
                </a:lnTo>
                <a:lnTo>
                  <a:pt x="1023416" y="1283881"/>
                </a:lnTo>
                <a:lnTo>
                  <a:pt x="1061212" y="1314081"/>
                </a:lnTo>
                <a:lnTo>
                  <a:pt x="1099718" y="1343190"/>
                </a:lnTo>
                <a:lnTo>
                  <a:pt x="1138986" y="1371244"/>
                </a:lnTo>
                <a:lnTo>
                  <a:pt x="1179042" y="1398282"/>
                </a:lnTo>
                <a:lnTo>
                  <a:pt x="1219949" y="1424330"/>
                </a:lnTo>
                <a:lnTo>
                  <a:pt x="1261732" y="1449438"/>
                </a:lnTo>
                <a:lnTo>
                  <a:pt x="1304442" y="1473644"/>
                </a:lnTo>
                <a:lnTo>
                  <a:pt x="1348117" y="1496961"/>
                </a:lnTo>
                <a:lnTo>
                  <a:pt x="1392796" y="1519428"/>
                </a:lnTo>
                <a:lnTo>
                  <a:pt x="1438529" y="1541106"/>
                </a:lnTo>
                <a:lnTo>
                  <a:pt x="1485353" y="1561998"/>
                </a:lnTo>
                <a:lnTo>
                  <a:pt x="1513738" y="1573758"/>
                </a:lnTo>
                <a:lnTo>
                  <a:pt x="1829409" y="1711185"/>
                </a:lnTo>
                <a:lnTo>
                  <a:pt x="1918055" y="1751317"/>
                </a:lnTo>
                <a:lnTo>
                  <a:pt x="1961349" y="1771497"/>
                </a:lnTo>
                <a:lnTo>
                  <a:pt x="2003920" y="1791830"/>
                </a:lnTo>
                <a:lnTo>
                  <a:pt x="2045741" y="1812353"/>
                </a:lnTo>
                <a:lnTo>
                  <a:pt x="2086813" y="1833105"/>
                </a:lnTo>
                <a:lnTo>
                  <a:pt x="2127097" y="1854149"/>
                </a:lnTo>
                <a:lnTo>
                  <a:pt x="2166582" y="1875523"/>
                </a:lnTo>
                <a:lnTo>
                  <a:pt x="2205253" y="1897291"/>
                </a:lnTo>
                <a:lnTo>
                  <a:pt x="2243086" y="1919478"/>
                </a:lnTo>
                <a:lnTo>
                  <a:pt x="2280056" y="1942147"/>
                </a:lnTo>
                <a:lnTo>
                  <a:pt x="2316149" y="1965350"/>
                </a:lnTo>
                <a:lnTo>
                  <a:pt x="2351341" y="1989112"/>
                </a:lnTo>
                <a:lnTo>
                  <a:pt x="2385618" y="2013508"/>
                </a:lnTo>
                <a:lnTo>
                  <a:pt x="2418956" y="2038565"/>
                </a:lnTo>
                <a:lnTo>
                  <a:pt x="2451341" y="2064346"/>
                </a:lnTo>
                <a:lnTo>
                  <a:pt x="2482748" y="2090889"/>
                </a:lnTo>
                <a:lnTo>
                  <a:pt x="2513165" y="2118245"/>
                </a:lnTo>
                <a:lnTo>
                  <a:pt x="2542552" y="2146465"/>
                </a:lnTo>
                <a:lnTo>
                  <a:pt x="2570911" y="2175586"/>
                </a:lnTo>
                <a:lnTo>
                  <a:pt x="2598216" y="2205672"/>
                </a:lnTo>
                <a:lnTo>
                  <a:pt x="2624442" y="2236762"/>
                </a:lnTo>
                <a:lnTo>
                  <a:pt x="2649575" y="2268905"/>
                </a:lnTo>
                <a:lnTo>
                  <a:pt x="2673591" y="2302141"/>
                </a:lnTo>
                <a:lnTo>
                  <a:pt x="2696476" y="2336533"/>
                </a:lnTo>
                <a:lnTo>
                  <a:pt x="2718206" y="2372118"/>
                </a:lnTo>
                <a:lnTo>
                  <a:pt x="2738755" y="2408948"/>
                </a:lnTo>
                <a:lnTo>
                  <a:pt x="2758122" y="2447074"/>
                </a:lnTo>
                <a:lnTo>
                  <a:pt x="2776270" y="2486533"/>
                </a:lnTo>
                <a:lnTo>
                  <a:pt x="2793174" y="2527389"/>
                </a:lnTo>
                <a:lnTo>
                  <a:pt x="2808846" y="2569667"/>
                </a:lnTo>
                <a:lnTo>
                  <a:pt x="2823235" y="2613444"/>
                </a:lnTo>
                <a:lnTo>
                  <a:pt x="2836329" y="2658745"/>
                </a:lnTo>
                <a:lnTo>
                  <a:pt x="2845498" y="2695194"/>
                </a:lnTo>
                <a:lnTo>
                  <a:pt x="2871940" y="2695194"/>
                </a:lnTo>
                <a:close/>
              </a:path>
            </a:pathLst>
          </a:custGeom>
          <a:solidFill>
            <a:srgbClr val="499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47332" y="0"/>
            <a:ext cx="6140666" cy="590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9574" y="5760375"/>
            <a:ext cx="10323426" cy="395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Chủ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đề: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Multicasting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Arial"/>
              <a:cs typeface="Arial"/>
            </a:endParaRPr>
          </a:p>
          <a:p>
            <a:pPr marL="12700" marR="1056640">
              <a:lnSpc>
                <a:spcPct val="116100"/>
              </a:lnSpc>
            </a:pP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Nhóm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trưởng: </a:t>
            </a:r>
            <a:r>
              <a:rPr lang="vi-VN" sz="2800" spc="-75" dirty="0">
                <a:solidFill>
                  <a:srgbClr val="FFFFFF"/>
                </a:solidFill>
                <a:latin typeface="Arial"/>
                <a:cs typeface="Arial"/>
              </a:rPr>
              <a:t>Trần Đức Hải</a:t>
            </a:r>
          </a:p>
          <a:p>
            <a:pPr marL="12700" marR="1056640">
              <a:lnSpc>
                <a:spcPct val="116100"/>
              </a:lnSpc>
            </a:pPr>
            <a:r>
              <a:rPr sz="2800" spc="20" dirty="0" err="1">
                <a:solidFill>
                  <a:srgbClr val="FFFFFF"/>
                </a:solidFill>
                <a:latin typeface="Arial"/>
                <a:cs typeface="Arial"/>
              </a:rPr>
              <a:t>Thành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 err="1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lang="vi-VN" sz="2800" spc="-35" dirty="0">
                <a:solidFill>
                  <a:srgbClr val="FFFFFF"/>
                </a:solidFill>
                <a:latin typeface="Arial"/>
                <a:cs typeface="Arial"/>
              </a:rPr>
              <a:t>  Nguyễn Quý Đoàn</a:t>
            </a:r>
          </a:p>
          <a:p>
            <a:pPr marL="12700" marR="1056640">
              <a:lnSpc>
                <a:spcPct val="116100"/>
              </a:lnSpc>
            </a:pPr>
            <a:r>
              <a:rPr lang="vi-VN" sz="2800" spc="-35" dirty="0">
                <a:solidFill>
                  <a:srgbClr val="FFFFFF"/>
                </a:solidFill>
                <a:latin typeface="Arial"/>
                <a:cs typeface="Arial"/>
              </a:rPr>
              <a:t>                     Nguyễn Hoàng Giang</a:t>
            </a:r>
          </a:p>
          <a:p>
            <a:pPr marL="12700" marR="1056640">
              <a:lnSpc>
                <a:spcPct val="116100"/>
              </a:lnSpc>
            </a:pPr>
            <a:r>
              <a:rPr lang="vi-VN" sz="2800" spc="-35" dirty="0">
                <a:solidFill>
                  <a:srgbClr val="FFFFFF"/>
                </a:solidFill>
                <a:latin typeface="Arial"/>
                <a:cs typeface="Arial"/>
              </a:rPr>
              <a:t>                     Nguyễn Trường Giang</a:t>
            </a:r>
          </a:p>
          <a:p>
            <a:pPr marL="12700" marR="1056640">
              <a:lnSpc>
                <a:spcPct val="116100"/>
              </a:lnSpc>
            </a:pPr>
            <a:r>
              <a:rPr lang="vi-VN" sz="2800" spc="-35" dirty="0">
                <a:solidFill>
                  <a:srgbClr val="FFFFFF"/>
                </a:solidFill>
                <a:latin typeface="Arial"/>
                <a:cs typeface="Arial"/>
              </a:rPr>
              <a:t>                     Hà Minh Đức</a:t>
            </a:r>
          </a:p>
          <a:p>
            <a:pPr marL="12700" marR="1056640">
              <a:lnSpc>
                <a:spcPct val="116100"/>
              </a:lnSpc>
            </a:pPr>
            <a:r>
              <a:rPr lang="vi-VN" sz="2800" spc="-35" dirty="0">
                <a:solidFill>
                  <a:srgbClr val="FFFFFF"/>
                </a:solidFill>
                <a:latin typeface="Arial"/>
                <a:cs typeface="Arial"/>
              </a:rPr>
              <a:t>                     Hà Trọng Đức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3680" y="2898765"/>
            <a:ext cx="9274320" cy="738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83090"/>
            <a:ext cx="846137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-150" dirty="0">
                <a:solidFill>
                  <a:srgbClr val="FFFFFF"/>
                </a:solidFill>
              </a:rPr>
              <a:t>Cảm ơn cô và </a:t>
            </a:r>
            <a:r>
              <a:rPr sz="8000" spc="-150" dirty="0" err="1">
                <a:solidFill>
                  <a:srgbClr val="FFFFFF"/>
                </a:solidFill>
              </a:rPr>
              <a:t>các</a:t>
            </a:r>
            <a:r>
              <a:rPr sz="8000" spc="-150" dirty="0">
                <a:solidFill>
                  <a:srgbClr val="FFFFFF"/>
                </a:solidFill>
              </a:rPr>
              <a:t> </a:t>
            </a:r>
            <a:r>
              <a:rPr sz="8000" spc="-150" dirty="0" err="1">
                <a:solidFill>
                  <a:srgbClr val="FFFFFF"/>
                </a:solidFill>
              </a:rPr>
              <a:t>bạn</a:t>
            </a:r>
            <a:r>
              <a:rPr sz="8000" spc="-150" dirty="0">
                <a:solidFill>
                  <a:srgbClr val="FFFFFF"/>
                </a:solidFill>
              </a:rPr>
              <a:t> đã lắng nghe</a:t>
            </a:r>
            <a:endParaRPr sz="8000" spc="-150" dirty="0"/>
          </a:p>
        </p:txBody>
      </p:sp>
      <p:sp>
        <p:nvSpPr>
          <p:cNvPr id="4" name="object 4"/>
          <p:cNvSpPr txBox="1"/>
          <p:nvPr/>
        </p:nvSpPr>
        <p:spPr>
          <a:xfrm>
            <a:off x="1016000" y="8855497"/>
            <a:ext cx="6210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Hãy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đặt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câu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hỏi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nếu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bạn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có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thắc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mắc.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0625" y="2252361"/>
            <a:ext cx="7896240" cy="6085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4313" y="1894426"/>
            <a:ext cx="7508687" cy="228780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439"/>
              </a:spcBef>
            </a:pPr>
            <a:r>
              <a:rPr lang="vi-VN" sz="7300" b="1" dirty="0">
                <a:solidFill>
                  <a:schemeClr val="tx1"/>
                </a:solidFill>
                <a:latin typeface="+mj-lt"/>
              </a:rPr>
              <a:t>Nội dung chính của bài thảo luận</a:t>
            </a:r>
            <a:endParaRPr sz="7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663" y="5463143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4663" y="5996543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4663" y="6529943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63" y="7063343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4663" y="7596743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4663" y="8130143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4313" y="4401123"/>
            <a:ext cx="6097270" cy="395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Arial"/>
                <a:cs typeface="Arial"/>
              </a:rPr>
              <a:t>Hiểu </a:t>
            </a:r>
            <a:r>
              <a:rPr sz="3000" b="1" spc="-60" dirty="0">
                <a:latin typeface="Arial"/>
                <a:cs typeface="Arial"/>
              </a:rPr>
              <a:t>cách </a:t>
            </a:r>
            <a:r>
              <a:rPr sz="3000" b="1" spc="25" dirty="0">
                <a:latin typeface="Arial"/>
                <a:cs typeface="Arial"/>
              </a:rPr>
              <a:t>hoạt </a:t>
            </a:r>
            <a:r>
              <a:rPr sz="3000" b="1" spc="-40" dirty="0">
                <a:latin typeface="Arial"/>
                <a:cs typeface="Arial"/>
              </a:rPr>
              <a:t>động </a:t>
            </a:r>
            <a:r>
              <a:rPr sz="3000" b="1" spc="-30" dirty="0">
                <a:latin typeface="Arial"/>
                <a:cs typeface="Arial"/>
              </a:rPr>
              <a:t>của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Muticast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</a:pP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Định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nghĩa</a:t>
            </a:r>
            <a:endParaRPr sz="24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1320"/>
              </a:spcBef>
            </a:pP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mô </a:t>
            </a:r>
            <a:r>
              <a:rPr sz="2400" spc="-15" dirty="0">
                <a:solidFill>
                  <a:srgbClr val="0F2A2F"/>
                </a:solidFill>
                <a:latin typeface="Arial"/>
                <a:cs typeface="Arial"/>
              </a:rPr>
              <a:t>hình</a:t>
            </a:r>
            <a:r>
              <a:rPr sz="2400" spc="-22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Multicasting</a:t>
            </a:r>
            <a:endParaRPr sz="2400" dirty="0">
              <a:latin typeface="Arial"/>
              <a:cs typeface="Arial"/>
            </a:endParaRPr>
          </a:p>
          <a:p>
            <a:pPr marL="530225" marR="1207770">
              <a:lnSpc>
                <a:spcPct val="145800"/>
              </a:lnSpc>
            </a:pP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Điều </a:t>
            </a:r>
            <a:r>
              <a:rPr sz="2400" spc="-15" dirty="0">
                <a:solidFill>
                  <a:srgbClr val="0F2A2F"/>
                </a:solidFill>
                <a:latin typeface="Arial"/>
                <a:cs typeface="Arial"/>
              </a:rPr>
              <a:t>kiện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để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truyền</a:t>
            </a:r>
            <a:r>
              <a:rPr sz="2400" spc="-34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Multicasting 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Cách </a:t>
            </a:r>
            <a:r>
              <a:rPr sz="2400" spc="50" dirty="0">
                <a:solidFill>
                  <a:srgbClr val="0F2A2F"/>
                </a:solidFill>
                <a:latin typeface="Arial"/>
                <a:cs typeface="Arial"/>
              </a:rPr>
              <a:t>hoạt</a:t>
            </a:r>
            <a:r>
              <a:rPr sz="2400" spc="-14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động</a:t>
            </a:r>
            <a:endParaRPr sz="2400" dirty="0">
              <a:latin typeface="Arial"/>
              <a:cs typeface="Arial"/>
            </a:endParaRPr>
          </a:p>
          <a:p>
            <a:pPr marL="530225" marR="3505835">
              <a:lnSpc>
                <a:spcPct val="145800"/>
              </a:lnSpc>
              <a:spcBef>
                <a:spcPts val="5"/>
              </a:spcBef>
            </a:pPr>
            <a:r>
              <a:rPr sz="2400" spc="-155" dirty="0">
                <a:solidFill>
                  <a:srgbClr val="0F2A2F"/>
                </a:solidFill>
                <a:latin typeface="Arial"/>
                <a:cs typeface="Arial"/>
              </a:rPr>
              <a:t>Ưu </a:t>
            </a:r>
            <a:r>
              <a:rPr sz="2400" spc="-95" dirty="0">
                <a:solidFill>
                  <a:srgbClr val="0F2A2F"/>
                </a:solidFill>
                <a:latin typeface="Arial"/>
                <a:cs typeface="Arial"/>
              </a:rPr>
              <a:t>nhược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điểm  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Ứng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dụng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1757" y="2380829"/>
            <a:ext cx="10660380" cy="1517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vi-VN" sz="9750" dirty="0">
                <a:latin typeface="+mj-lt"/>
              </a:rPr>
              <a:t>Định nghĩa</a:t>
            </a:r>
            <a:endParaRPr sz="97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7472" y="3943560"/>
            <a:ext cx="10654665" cy="442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90"/>
              </a:spcBef>
            </a:pPr>
            <a:r>
              <a:rPr sz="2850" spc="45" dirty="0">
                <a:solidFill>
                  <a:srgbClr val="FFFFFF"/>
                </a:solidFill>
                <a:latin typeface="Arial"/>
                <a:cs typeface="Arial"/>
              </a:rPr>
              <a:t>Multicast là </a:t>
            </a:r>
            <a:r>
              <a:rPr sz="2850" spc="90" dirty="0">
                <a:solidFill>
                  <a:srgbClr val="FFFFFF"/>
                </a:solidFill>
                <a:latin typeface="Arial"/>
                <a:cs typeface="Arial"/>
              </a:rPr>
              <a:t>thuật </a:t>
            </a:r>
            <a:r>
              <a:rPr sz="2850" spc="-40" dirty="0">
                <a:solidFill>
                  <a:srgbClr val="FFFFFF"/>
                </a:solidFill>
                <a:latin typeface="Arial"/>
                <a:cs typeface="Arial"/>
              </a:rPr>
              <a:t>ngữ 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trong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</a:rPr>
              <a:t>ngành </a:t>
            </a:r>
            <a:r>
              <a:rPr sz="2850" spc="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viễn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thông </a:t>
            </a:r>
            <a:r>
              <a:rPr sz="2850" spc="-120" dirty="0">
                <a:solidFill>
                  <a:srgbClr val="FFFFFF"/>
                </a:solidFill>
                <a:latin typeface="Arial"/>
                <a:cs typeface="Arial"/>
              </a:rPr>
              <a:t>được </a:t>
            </a:r>
            <a:r>
              <a:rPr sz="2850" spc="-140" dirty="0">
                <a:solidFill>
                  <a:srgbClr val="FFFFFF"/>
                </a:solidFill>
                <a:latin typeface="Arial"/>
                <a:cs typeface="Arial"/>
              </a:rPr>
              <a:t>sử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để  </a:t>
            </a:r>
            <a:r>
              <a:rPr sz="2850" spc="55" dirty="0">
                <a:solidFill>
                  <a:srgbClr val="FFFFFF"/>
                </a:solidFill>
                <a:latin typeface="Arial"/>
                <a:cs typeface="Arial"/>
              </a:rPr>
              <a:t>mô </a:t>
            </a:r>
            <a:r>
              <a:rPr sz="2850" spc="114" dirty="0">
                <a:solidFill>
                  <a:srgbClr val="FFFFFF"/>
                </a:solidFill>
                <a:latin typeface="Arial"/>
                <a:cs typeface="Arial"/>
              </a:rPr>
              <a:t>tả </a:t>
            </a:r>
            <a:r>
              <a:rPr sz="2850" spc="20" dirty="0">
                <a:solidFill>
                  <a:srgbClr val="FFFFFF"/>
                </a:solidFill>
                <a:latin typeface="Arial"/>
                <a:cs typeface="Arial"/>
              </a:rPr>
              <a:t>cách </a:t>
            </a:r>
            <a:r>
              <a:rPr sz="2850" spc="-25" dirty="0">
                <a:solidFill>
                  <a:srgbClr val="FFFFFF"/>
                </a:solidFill>
                <a:latin typeface="Arial"/>
                <a:cs typeface="Arial"/>
              </a:rPr>
              <a:t>thức </a:t>
            </a:r>
            <a:r>
              <a:rPr sz="2850" spc="45" dirty="0">
                <a:solidFill>
                  <a:srgbClr val="FFFFFF"/>
                </a:solidFill>
                <a:latin typeface="Arial"/>
                <a:cs typeface="Arial"/>
              </a:rPr>
              <a:t>truyền 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tin </a:t>
            </a:r>
            <a:r>
              <a:rPr sz="2850" spc="-120" dirty="0">
                <a:solidFill>
                  <a:srgbClr val="FFFFFF"/>
                </a:solidFill>
                <a:latin typeface="Arial"/>
                <a:cs typeface="Arial"/>
              </a:rPr>
              <a:t>được </a:t>
            </a:r>
            <a:r>
              <a:rPr sz="2850" spc="-60" dirty="0">
                <a:solidFill>
                  <a:srgbClr val="FFFFFF"/>
                </a:solidFill>
                <a:latin typeface="Arial"/>
                <a:cs typeface="Arial"/>
              </a:rPr>
              <a:t>gửi </a:t>
            </a:r>
            <a:r>
              <a:rPr sz="2850" spc="-65" dirty="0">
                <a:solidFill>
                  <a:srgbClr val="FFFFFF"/>
                </a:solidFill>
                <a:latin typeface="Arial"/>
                <a:cs typeface="Arial"/>
              </a:rPr>
              <a:t>từ </a:t>
            </a:r>
            <a:r>
              <a:rPr sz="2850" spc="14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điểm đến </a:t>
            </a:r>
            <a:r>
              <a:rPr sz="2850" spc="14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50" spc="110" dirty="0">
                <a:solidFill>
                  <a:srgbClr val="FFFFFF"/>
                </a:solidFill>
                <a:latin typeface="Arial"/>
                <a:cs typeface="Arial"/>
              </a:rPr>
              <a:t>tập </a:t>
            </a:r>
            <a:r>
              <a:rPr sz="2850" spc="-45" dirty="0">
                <a:solidFill>
                  <a:srgbClr val="FFFFFF"/>
                </a:solidFill>
                <a:latin typeface="Arial"/>
                <a:cs typeface="Arial"/>
              </a:rPr>
              <a:t>hợp </a:t>
            </a:r>
            <a:r>
              <a:rPr sz="2850" spc="15" dirty="0">
                <a:solidFill>
                  <a:srgbClr val="FFFFFF"/>
                </a:solidFill>
                <a:latin typeface="Arial"/>
                <a:cs typeface="Arial"/>
              </a:rPr>
              <a:t>các 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điểm 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khác, </a:t>
            </a:r>
            <a:r>
              <a:rPr sz="2850" spc="80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2850" spc="50" dirty="0">
                <a:solidFill>
                  <a:srgbClr val="FFFFFF"/>
                </a:solidFill>
                <a:latin typeface="Arial"/>
                <a:cs typeface="Arial"/>
              </a:rPr>
              <a:t>do đó </a:t>
            </a:r>
            <a:r>
              <a:rPr sz="2850" spc="45" dirty="0">
                <a:solidFill>
                  <a:srgbClr val="FFFFFF"/>
                </a:solidFill>
                <a:latin typeface="Arial"/>
                <a:cs typeface="Arial"/>
              </a:rPr>
              <a:t>là </a:t>
            </a:r>
            <a:r>
              <a:rPr sz="2850" spc="8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hình </a:t>
            </a:r>
            <a:r>
              <a:rPr sz="2850" spc="-25" dirty="0">
                <a:solidFill>
                  <a:srgbClr val="FFFFFF"/>
                </a:solidFill>
                <a:latin typeface="Arial"/>
                <a:cs typeface="Arial"/>
              </a:rPr>
              <a:t>thức </a:t>
            </a:r>
            <a:r>
              <a:rPr sz="2850" spc="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kết </a:t>
            </a:r>
            <a:r>
              <a:rPr sz="2850" spc="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nối </a:t>
            </a:r>
            <a:r>
              <a:rPr sz="2850" spc="9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đa </a:t>
            </a:r>
            <a:r>
              <a:rPr sz="285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điểm</a:t>
            </a:r>
            <a:r>
              <a:rPr sz="285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50" spc="-45" dirty="0">
                <a:solidFill>
                  <a:srgbClr val="FFFFFF"/>
                </a:solidFill>
                <a:latin typeface="Arial"/>
                <a:cs typeface="Arial"/>
              </a:rPr>
              <a:t>Kỹ </a:t>
            </a:r>
            <a:r>
              <a:rPr sz="2850" spc="90" dirty="0">
                <a:solidFill>
                  <a:srgbClr val="FFFFFF"/>
                </a:solidFill>
                <a:latin typeface="Arial"/>
                <a:cs typeface="Arial"/>
              </a:rPr>
              <a:t>thuật 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-120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-140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theo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mô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hình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sz="2850" spc="-10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OSI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9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tầng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mạng</a:t>
            </a:r>
            <a:r>
              <a:rPr sz="2850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-114" dirty="0">
                <a:solidFill>
                  <a:srgbClr val="FFFFFF"/>
                </a:solidFill>
                <a:latin typeface="Arial"/>
                <a:cs typeface="Arial"/>
              </a:rPr>
              <a:t>Lợi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Arial"/>
                <a:cs typeface="Arial"/>
              </a:rPr>
              <a:t>thế</a:t>
            </a:r>
            <a:r>
              <a:rPr sz="2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của  nó </a:t>
            </a:r>
            <a:r>
              <a:rPr sz="2850" spc="45" dirty="0">
                <a:solidFill>
                  <a:srgbClr val="FFFFFF"/>
                </a:solidFill>
                <a:latin typeface="Arial"/>
                <a:cs typeface="Arial"/>
              </a:rPr>
              <a:t>là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cùng </a:t>
            </a:r>
            <a:r>
              <a:rPr sz="2850" spc="8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lúc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thông </a:t>
            </a:r>
            <a:r>
              <a:rPr sz="2850" spc="3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điệp </a:t>
            </a:r>
            <a:r>
              <a:rPr sz="2850" spc="-120" dirty="0">
                <a:solidFill>
                  <a:srgbClr val="FFFFFF"/>
                </a:solidFill>
                <a:latin typeface="Arial"/>
                <a:cs typeface="Arial"/>
              </a:rPr>
              <a:t>được </a:t>
            </a:r>
            <a:r>
              <a:rPr sz="2850" spc="-65" dirty="0">
                <a:solidFill>
                  <a:srgbClr val="FFFFFF"/>
                </a:solidFill>
                <a:latin typeface="Arial"/>
                <a:cs typeface="Arial"/>
              </a:rPr>
              <a:t>gởi </a:t>
            </a:r>
            <a:r>
              <a:rPr sz="2850" spc="-50" dirty="0">
                <a:solidFill>
                  <a:srgbClr val="FFFFFF"/>
                </a:solidFill>
                <a:latin typeface="Arial"/>
                <a:cs typeface="Arial"/>
              </a:rPr>
              <a:t>tới </a:t>
            </a:r>
            <a:r>
              <a:rPr sz="2850" spc="20" dirty="0">
                <a:solidFill>
                  <a:srgbClr val="FFFFFF"/>
                </a:solidFill>
                <a:latin typeface="Arial"/>
                <a:cs typeface="Arial"/>
              </a:rPr>
              <a:t>nhiều 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</a:rPr>
              <a:t>người </a:t>
            </a:r>
            <a:r>
              <a:rPr sz="2850" spc="95" dirty="0">
                <a:solidFill>
                  <a:srgbClr val="FFFFFF"/>
                </a:solidFill>
                <a:latin typeface="Arial"/>
                <a:cs typeface="Arial"/>
              </a:rPr>
              <a:t>tham 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gia 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hoặc </a:t>
            </a:r>
            <a:r>
              <a:rPr sz="2850" spc="-50" dirty="0">
                <a:solidFill>
                  <a:srgbClr val="FFFFFF"/>
                </a:solidFill>
                <a:latin typeface="Arial"/>
                <a:cs typeface="Arial"/>
              </a:rPr>
              <a:t>tới </a:t>
            </a:r>
            <a:r>
              <a:rPr sz="2850" spc="8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2850" spc="50" dirty="0">
                <a:solidFill>
                  <a:srgbClr val="FFFFFF"/>
                </a:solidFill>
                <a:latin typeface="Arial"/>
                <a:cs typeface="Arial"/>
              </a:rPr>
              <a:t>nhóm </a:t>
            </a:r>
            <a:r>
              <a:rPr sz="2850" spc="-80" dirty="0">
                <a:solidFill>
                  <a:srgbClr val="FFFFFF"/>
                </a:solidFill>
                <a:latin typeface="Arial"/>
                <a:cs typeface="Arial"/>
              </a:rPr>
              <a:t>người </a:t>
            </a:r>
            <a:r>
              <a:rPr sz="2850" spc="-140" dirty="0">
                <a:solidFill>
                  <a:srgbClr val="FFFFFF"/>
                </a:solidFill>
                <a:latin typeface="Arial"/>
                <a:cs typeface="Arial"/>
              </a:rPr>
              <a:t>sử </a:t>
            </a:r>
            <a:r>
              <a:rPr sz="2850" spc="70" dirty="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sz="2850" spc="-85" dirty="0">
                <a:solidFill>
                  <a:srgbClr val="FFFFFF"/>
                </a:solidFill>
                <a:latin typeface="Arial"/>
                <a:cs typeface="Arial"/>
              </a:rPr>
              <a:t>kín. </a:t>
            </a:r>
            <a:r>
              <a:rPr sz="2850" spc="75" dirty="0">
                <a:solidFill>
                  <a:srgbClr val="FFFFFF"/>
                </a:solidFill>
                <a:latin typeface="Arial"/>
                <a:cs typeface="Arial"/>
              </a:rPr>
              <a:t>Máy </a:t>
            </a:r>
            <a:r>
              <a:rPr sz="2850" spc="-60" dirty="0">
                <a:solidFill>
                  <a:srgbClr val="FFFFFF"/>
                </a:solidFill>
                <a:latin typeface="Arial"/>
                <a:cs typeface="Arial"/>
              </a:rPr>
              <a:t>gửi </a:t>
            </a:r>
            <a:r>
              <a:rPr sz="2850" spc="5" dirty="0">
                <a:solidFill>
                  <a:srgbClr val="FFFFFF"/>
                </a:solidFill>
                <a:latin typeface="Arial"/>
                <a:cs typeface="Arial"/>
              </a:rPr>
              <a:t>chỉ </a:t>
            </a:r>
            <a:r>
              <a:rPr sz="2850" spc="40" dirty="0">
                <a:solidFill>
                  <a:srgbClr val="FFFFFF"/>
                </a:solidFill>
                <a:latin typeface="Arial"/>
                <a:cs typeface="Arial"/>
              </a:rPr>
              <a:t>cần tốc </a:t>
            </a:r>
            <a:r>
              <a:rPr sz="2850" spc="50" dirty="0">
                <a:solidFill>
                  <a:srgbClr val="FFFFFF"/>
                </a:solidFill>
                <a:latin typeface="Arial"/>
                <a:cs typeface="Arial"/>
              </a:rPr>
              <a:t>độ  </a:t>
            </a:r>
            <a:r>
              <a:rPr sz="2850" spc="45" dirty="0">
                <a:solidFill>
                  <a:srgbClr val="FFFFFF"/>
                </a:solidFill>
                <a:latin typeface="Arial"/>
                <a:cs typeface="Arial"/>
              </a:rPr>
              <a:t>truyền </a:t>
            </a:r>
            <a:r>
              <a:rPr sz="2850" spc="75" dirty="0">
                <a:solidFill>
                  <a:srgbClr val="FFFFFF"/>
                </a:solidFill>
                <a:latin typeface="Arial"/>
                <a:cs typeface="Arial"/>
              </a:rPr>
              <a:t>tải </a:t>
            </a:r>
            <a:r>
              <a:rPr sz="2850" spc="-9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2850" spc="-5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2850" spc="50" dirty="0">
                <a:solidFill>
                  <a:srgbClr val="FFFFFF"/>
                </a:solidFill>
                <a:latin typeface="Arial"/>
                <a:cs typeface="Arial"/>
              </a:rPr>
              <a:t>giống </a:t>
            </a:r>
            <a:r>
              <a:rPr sz="2850" spc="-55" dirty="0">
                <a:solidFill>
                  <a:srgbClr val="FFFFFF"/>
                </a:solidFill>
                <a:latin typeface="Arial"/>
                <a:cs typeface="Arial"/>
              </a:rPr>
              <a:t>như 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khi </a:t>
            </a:r>
            <a:r>
              <a:rPr sz="2850" spc="5" dirty="0">
                <a:solidFill>
                  <a:srgbClr val="FFFFFF"/>
                </a:solidFill>
                <a:latin typeface="Arial"/>
                <a:cs typeface="Arial"/>
              </a:rPr>
              <a:t>chỉ </a:t>
            </a:r>
            <a:r>
              <a:rPr sz="2850" spc="-10" dirty="0">
                <a:solidFill>
                  <a:srgbClr val="FFFFFF"/>
                </a:solidFill>
                <a:latin typeface="Arial"/>
                <a:cs typeface="Arial"/>
              </a:rPr>
              <a:t>có </a:t>
            </a:r>
            <a:r>
              <a:rPr sz="2850" spc="80" dirty="0">
                <a:solidFill>
                  <a:srgbClr val="FFFFFF"/>
                </a:solidFill>
                <a:latin typeface="Arial"/>
                <a:cs typeface="Arial"/>
              </a:rPr>
              <a:t>một </a:t>
            </a:r>
            <a:r>
              <a:rPr sz="2850" spc="85" dirty="0">
                <a:solidFill>
                  <a:srgbClr val="FFFFFF"/>
                </a:solidFill>
                <a:latin typeface="Arial"/>
                <a:cs typeface="Arial"/>
              </a:rPr>
              <a:t>máy </a:t>
            </a:r>
            <a:r>
              <a:rPr sz="2850" spc="60" dirty="0">
                <a:solidFill>
                  <a:srgbClr val="FFFFFF"/>
                </a:solidFill>
                <a:latin typeface="Arial"/>
                <a:cs typeface="Arial"/>
              </a:rPr>
              <a:t>nhận duy </a:t>
            </a:r>
            <a:r>
              <a:rPr sz="2850" spc="85" dirty="0">
                <a:solidFill>
                  <a:srgbClr val="FFFFFF"/>
                </a:solidFill>
                <a:latin typeface="Arial"/>
                <a:cs typeface="Arial"/>
              </a:rPr>
              <a:t>nhất  </a:t>
            </a:r>
            <a:r>
              <a:rPr sz="2850" spc="65" dirty="0">
                <a:solidFill>
                  <a:srgbClr val="FFFFFF"/>
                </a:solidFill>
                <a:latin typeface="Arial"/>
                <a:cs typeface="Arial"/>
              </a:rPr>
              <a:t>trong 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sz="28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Arial"/>
                <a:cs typeface="Arial"/>
              </a:rPr>
              <a:t>multicasting.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43204"/>
            <a:ext cx="5200375" cy="4787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62" y="1930650"/>
            <a:ext cx="9525" cy="8356600"/>
          </a:xfrm>
          <a:custGeom>
            <a:avLst/>
            <a:gdLst/>
            <a:ahLst/>
            <a:cxnLst/>
            <a:rect l="l" t="t" r="r" b="b"/>
            <a:pathLst>
              <a:path w="9525" h="8356600">
                <a:moveTo>
                  <a:pt x="9525" y="8356349"/>
                </a:moveTo>
                <a:lnTo>
                  <a:pt x="0" y="8356349"/>
                </a:lnTo>
                <a:lnTo>
                  <a:pt x="0" y="0"/>
                </a:lnTo>
                <a:lnTo>
                  <a:pt x="9525" y="0"/>
                </a:lnTo>
                <a:lnTo>
                  <a:pt x="9525" y="8356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251640" y="6674308"/>
            <a:ext cx="3604260" cy="2573020"/>
            <a:chOff x="14251640" y="6674308"/>
            <a:chExt cx="3604260" cy="2573020"/>
          </a:xfrm>
        </p:grpSpPr>
        <p:sp>
          <p:nvSpPr>
            <p:cNvPr id="4" name="object 4"/>
            <p:cNvSpPr/>
            <p:nvPr/>
          </p:nvSpPr>
          <p:spPr>
            <a:xfrm>
              <a:off x="14251640" y="8669471"/>
              <a:ext cx="3604260" cy="428625"/>
            </a:xfrm>
            <a:custGeom>
              <a:avLst/>
              <a:gdLst/>
              <a:ahLst/>
              <a:cxnLst/>
              <a:rect l="l" t="t" r="r" b="b"/>
              <a:pathLst>
                <a:path w="3604259" h="428625">
                  <a:moveTo>
                    <a:pt x="3603868" y="428202"/>
                  </a:moveTo>
                  <a:lnTo>
                    <a:pt x="0" y="428202"/>
                  </a:lnTo>
                  <a:lnTo>
                    <a:pt x="234836" y="93379"/>
                  </a:lnTo>
                  <a:lnTo>
                    <a:pt x="293485" y="46242"/>
                  </a:lnTo>
                  <a:lnTo>
                    <a:pt x="336050" y="27344"/>
                  </a:lnTo>
                  <a:lnTo>
                    <a:pt x="384228" y="12745"/>
                  </a:lnTo>
                  <a:lnTo>
                    <a:pt x="435609" y="3334"/>
                  </a:lnTo>
                  <a:lnTo>
                    <a:pt x="487783" y="0"/>
                  </a:lnTo>
                  <a:lnTo>
                    <a:pt x="3116090" y="0"/>
                  </a:lnTo>
                  <a:lnTo>
                    <a:pt x="3168263" y="3334"/>
                  </a:lnTo>
                  <a:lnTo>
                    <a:pt x="3219643" y="12745"/>
                  </a:lnTo>
                  <a:lnTo>
                    <a:pt x="3267821" y="27344"/>
                  </a:lnTo>
                  <a:lnTo>
                    <a:pt x="3310386" y="46242"/>
                  </a:lnTo>
                  <a:lnTo>
                    <a:pt x="3344929" y="68550"/>
                  </a:lnTo>
                  <a:lnTo>
                    <a:pt x="3603868" y="428202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53432" y="9097674"/>
              <a:ext cx="3600450" cy="149225"/>
            </a:xfrm>
            <a:custGeom>
              <a:avLst/>
              <a:gdLst/>
              <a:ahLst/>
              <a:cxnLst/>
              <a:rect l="l" t="t" r="r" b="b"/>
              <a:pathLst>
                <a:path w="360045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600239" y="0"/>
                  </a:lnTo>
                  <a:lnTo>
                    <a:pt x="3597871" y="48180"/>
                  </a:lnTo>
                  <a:lnTo>
                    <a:pt x="3579856" y="89240"/>
                  </a:lnTo>
                  <a:lnTo>
                    <a:pt x="3547781" y="121117"/>
                  </a:lnTo>
                  <a:lnTo>
                    <a:pt x="3503236" y="141755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BA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53432" y="9097674"/>
              <a:ext cx="3561079" cy="149225"/>
            </a:xfrm>
            <a:custGeom>
              <a:avLst/>
              <a:gdLst/>
              <a:ahLst/>
              <a:cxnLst/>
              <a:rect l="l" t="t" r="r" b="b"/>
              <a:pathLst>
                <a:path w="356108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150" y="17673"/>
                  </a:lnTo>
                  <a:lnTo>
                    <a:pt x="25992" y="56554"/>
                  </a:lnTo>
                  <a:lnTo>
                    <a:pt x="88609" y="95436"/>
                  </a:lnTo>
                  <a:lnTo>
                    <a:pt x="211087" y="113109"/>
                  </a:lnTo>
                  <a:lnTo>
                    <a:pt x="3560970" y="109139"/>
                  </a:lnTo>
                  <a:lnTo>
                    <a:pt x="3538913" y="125842"/>
                  </a:lnTo>
                  <a:lnTo>
                    <a:pt x="3512540" y="138413"/>
                  </a:lnTo>
                  <a:lnTo>
                    <a:pt x="3482092" y="146336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78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57160" y="6674308"/>
              <a:ext cx="2993390" cy="1969135"/>
            </a:xfrm>
            <a:custGeom>
              <a:avLst/>
              <a:gdLst/>
              <a:ahLst/>
              <a:cxnLst/>
              <a:rect l="l" t="t" r="r" b="b"/>
              <a:pathLst>
                <a:path w="2993390" h="1969134">
                  <a:moveTo>
                    <a:pt x="2805364" y="1968761"/>
                  </a:moveTo>
                  <a:lnTo>
                    <a:pt x="187467" y="1968761"/>
                  </a:lnTo>
                  <a:lnTo>
                    <a:pt x="137632" y="1962090"/>
                  </a:lnTo>
                  <a:lnTo>
                    <a:pt x="92850" y="1943265"/>
                  </a:lnTo>
                  <a:lnTo>
                    <a:pt x="54909" y="1914066"/>
                  </a:lnTo>
                  <a:lnTo>
                    <a:pt x="25595" y="1876273"/>
                  </a:lnTo>
                  <a:lnTo>
                    <a:pt x="6696" y="1831666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55198" y="6667"/>
                  </a:lnTo>
                  <a:lnTo>
                    <a:pt x="2899979" y="25486"/>
                  </a:lnTo>
                  <a:lnTo>
                    <a:pt x="2937920" y="54679"/>
                  </a:lnTo>
                  <a:lnTo>
                    <a:pt x="2967234" y="92470"/>
                  </a:lnTo>
                  <a:lnTo>
                    <a:pt x="2986133" y="137081"/>
                  </a:lnTo>
                  <a:lnTo>
                    <a:pt x="2992829" y="186737"/>
                  </a:lnTo>
                  <a:lnTo>
                    <a:pt x="2992829" y="1782025"/>
                  </a:lnTo>
                  <a:lnTo>
                    <a:pt x="2986133" y="1831666"/>
                  </a:lnTo>
                  <a:lnTo>
                    <a:pt x="2967234" y="1876273"/>
                  </a:lnTo>
                  <a:lnTo>
                    <a:pt x="2937920" y="1914066"/>
                  </a:lnTo>
                  <a:lnTo>
                    <a:pt x="2899979" y="1943265"/>
                  </a:lnTo>
                  <a:lnTo>
                    <a:pt x="2855198" y="1962090"/>
                  </a:lnTo>
                  <a:lnTo>
                    <a:pt x="2805364" y="1968761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57160" y="6674308"/>
              <a:ext cx="2955290" cy="1937385"/>
            </a:xfrm>
            <a:custGeom>
              <a:avLst/>
              <a:gdLst/>
              <a:ahLst/>
              <a:cxnLst/>
              <a:rect l="l" t="t" r="r" b="b"/>
              <a:pathLst>
                <a:path w="2955290" h="1937384">
                  <a:moveTo>
                    <a:pt x="82799" y="1936962"/>
                  </a:moveTo>
                  <a:lnTo>
                    <a:pt x="48789" y="1907673"/>
                  </a:lnTo>
                  <a:lnTo>
                    <a:pt x="22668" y="1871109"/>
                  </a:lnTo>
                  <a:lnTo>
                    <a:pt x="5913" y="1828737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49911" y="5389"/>
                  </a:lnTo>
                  <a:lnTo>
                    <a:pt x="2890524" y="20668"/>
                  </a:lnTo>
                  <a:lnTo>
                    <a:pt x="2926019" y="44500"/>
                  </a:lnTo>
                  <a:lnTo>
                    <a:pt x="2955217" y="75549"/>
                  </a:lnTo>
                  <a:lnTo>
                    <a:pt x="2931664" y="62081"/>
                  </a:lnTo>
                  <a:lnTo>
                    <a:pt x="2906155" y="52076"/>
                  </a:lnTo>
                  <a:lnTo>
                    <a:pt x="2878998" y="45846"/>
                  </a:lnTo>
                  <a:lnTo>
                    <a:pt x="2850500" y="43700"/>
                  </a:lnTo>
                  <a:lnTo>
                    <a:pt x="232607" y="43700"/>
                  </a:lnTo>
                  <a:lnTo>
                    <a:pt x="182754" y="50371"/>
                  </a:lnTo>
                  <a:lnTo>
                    <a:pt x="137959" y="69196"/>
                  </a:lnTo>
                  <a:lnTo>
                    <a:pt x="100011" y="98396"/>
                  </a:lnTo>
                  <a:lnTo>
                    <a:pt x="70693" y="136189"/>
                  </a:lnTo>
                  <a:lnTo>
                    <a:pt x="51793" y="180797"/>
                  </a:lnTo>
                  <a:lnTo>
                    <a:pt x="45096" y="230438"/>
                  </a:lnTo>
                  <a:lnTo>
                    <a:pt x="45096" y="1825726"/>
                  </a:lnTo>
                  <a:lnTo>
                    <a:pt x="47702" y="1856390"/>
                  </a:lnTo>
                  <a:lnTo>
                    <a:pt x="55188" y="1885363"/>
                  </a:lnTo>
                  <a:lnTo>
                    <a:pt x="67054" y="1912327"/>
                  </a:lnTo>
                  <a:lnTo>
                    <a:pt x="82799" y="1936962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81468" y="6893854"/>
              <a:ext cx="2744470" cy="1562100"/>
            </a:xfrm>
            <a:custGeom>
              <a:avLst/>
              <a:gdLst/>
              <a:ahLst/>
              <a:cxnLst/>
              <a:rect l="l" t="t" r="r" b="b"/>
              <a:pathLst>
                <a:path w="2744469" h="1562100">
                  <a:moveTo>
                    <a:pt x="2744175" y="1562000"/>
                  </a:moveTo>
                  <a:lnTo>
                    <a:pt x="0" y="1562000"/>
                  </a:lnTo>
                  <a:lnTo>
                    <a:pt x="0" y="0"/>
                  </a:lnTo>
                  <a:lnTo>
                    <a:pt x="2744175" y="0"/>
                  </a:lnTo>
                  <a:lnTo>
                    <a:pt x="2744175" y="1562000"/>
                  </a:lnTo>
                  <a:close/>
                </a:path>
              </a:pathLst>
            </a:custGeom>
            <a:solidFill>
              <a:srgbClr val="5CC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11079" y="6919168"/>
              <a:ext cx="2685415" cy="1273810"/>
            </a:xfrm>
            <a:custGeom>
              <a:avLst/>
              <a:gdLst/>
              <a:ahLst/>
              <a:cxnLst/>
              <a:rect l="l" t="t" r="r" b="b"/>
              <a:pathLst>
                <a:path w="2685415" h="1273809">
                  <a:moveTo>
                    <a:pt x="0" y="1273223"/>
                  </a:moveTo>
                  <a:lnTo>
                    <a:pt x="0" y="0"/>
                  </a:lnTo>
                  <a:lnTo>
                    <a:pt x="2684947" y="0"/>
                  </a:lnTo>
                  <a:lnTo>
                    <a:pt x="2684947" y="769777"/>
                  </a:lnTo>
                  <a:lnTo>
                    <a:pt x="2633358" y="768838"/>
                  </a:lnTo>
                  <a:lnTo>
                    <a:pt x="2581771" y="768203"/>
                  </a:lnTo>
                  <a:lnTo>
                    <a:pt x="2530188" y="767879"/>
                  </a:lnTo>
                  <a:lnTo>
                    <a:pt x="2478610" y="767874"/>
                  </a:lnTo>
                  <a:lnTo>
                    <a:pt x="2427040" y="768195"/>
                  </a:lnTo>
                  <a:lnTo>
                    <a:pt x="2375481" y="768849"/>
                  </a:lnTo>
                  <a:lnTo>
                    <a:pt x="2323933" y="769842"/>
                  </a:lnTo>
                  <a:lnTo>
                    <a:pt x="2272399" y="771182"/>
                  </a:lnTo>
                  <a:lnTo>
                    <a:pt x="2220882" y="772877"/>
                  </a:lnTo>
                  <a:lnTo>
                    <a:pt x="2169384" y="774932"/>
                  </a:lnTo>
                  <a:lnTo>
                    <a:pt x="2117906" y="777356"/>
                  </a:lnTo>
                  <a:lnTo>
                    <a:pt x="2066450" y="780155"/>
                  </a:lnTo>
                  <a:lnTo>
                    <a:pt x="2015020" y="783336"/>
                  </a:lnTo>
                  <a:lnTo>
                    <a:pt x="1963617" y="786907"/>
                  </a:lnTo>
                  <a:lnTo>
                    <a:pt x="1912242" y="790874"/>
                  </a:lnTo>
                  <a:lnTo>
                    <a:pt x="1860899" y="795245"/>
                  </a:lnTo>
                  <a:lnTo>
                    <a:pt x="1809590" y="800026"/>
                  </a:lnTo>
                  <a:lnTo>
                    <a:pt x="1758316" y="805226"/>
                  </a:lnTo>
                  <a:lnTo>
                    <a:pt x="1707079" y="810850"/>
                  </a:lnTo>
                  <a:lnTo>
                    <a:pt x="1655883" y="816906"/>
                  </a:lnTo>
                  <a:lnTo>
                    <a:pt x="1604728" y="823402"/>
                  </a:lnTo>
                  <a:lnTo>
                    <a:pt x="1553617" y="830343"/>
                  </a:lnTo>
                  <a:lnTo>
                    <a:pt x="1502552" y="837738"/>
                  </a:lnTo>
                  <a:lnTo>
                    <a:pt x="1451536" y="845593"/>
                  </a:lnTo>
                  <a:lnTo>
                    <a:pt x="1400570" y="853915"/>
                  </a:lnTo>
                  <a:lnTo>
                    <a:pt x="1349656" y="862712"/>
                  </a:lnTo>
                  <a:lnTo>
                    <a:pt x="1298797" y="871990"/>
                  </a:lnTo>
                  <a:lnTo>
                    <a:pt x="1248016" y="881696"/>
                  </a:lnTo>
                  <a:lnTo>
                    <a:pt x="1197309" y="891784"/>
                  </a:lnTo>
                  <a:lnTo>
                    <a:pt x="1146683" y="902260"/>
                  </a:lnTo>
                  <a:lnTo>
                    <a:pt x="1096145" y="913133"/>
                  </a:lnTo>
                  <a:lnTo>
                    <a:pt x="1045699" y="924411"/>
                  </a:lnTo>
                  <a:lnTo>
                    <a:pt x="995352" y="936101"/>
                  </a:lnTo>
                  <a:lnTo>
                    <a:pt x="945111" y="948213"/>
                  </a:lnTo>
                  <a:lnTo>
                    <a:pt x="894980" y="960753"/>
                  </a:lnTo>
                  <a:lnTo>
                    <a:pt x="844967" y="973729"/>
                  </a:lnTo>
                  <a:lnTo>
                    <a:pt x="795076" y="987149"/>
                  </a:lnTo>
                  <a:lnTo>
                    <a:pt x="745316" y="1001022"/>
                  </a:lnTo>
                  <a:lnTo>
                    <a:pt x="695690" y="1015355"/>
                  </a:lnTo>
                  <a:lnTo>
                    <a:pt x="646205" y="1030156"/>
                  </a:lnTo>
                  <a:lnTo>
                    <a:pt x="596868" y="1045433"/>
                  </a:lnTo>
                  <a:lnTo>
                    <a:pt x="547685" y="1061194"/>
                  </a:lnTo>
                  <a:lnTo>
                    <a:pt x="498661" y="1077447"/>
                  </a:lnTo>
                  <a:lnTo>
                    <a:pt x="449802" y="1094199"/>
                  </a:lnTo>
                  <a:lnTo>
                    <a:pt x="401115" y="1111459"/>
                  </a:lnTo>
                  <a:lnTo>
                    <a:pt x="352605" y="1129235"/>
                  </a:lnTo>
                  <a:lnTo>
                    <a:pt x="304279" y="1147534"/>
                  </a:lnTo>
                  <a:lnTo>
                    <a:pt x="256142" y="1166364"/>
                  </a:lnTo>
                  <a:lnTo>
                    <a:pt x="208201" y="1185734"/>
                  </a:lnTo>
                  <a:lnTo>
                    <a:pt x="105920" y="1227864"/>
                  </a:lnTo>
                  <a:lnTo>
                    <a:pt x="53241" y="1250076"/>
                  </a:lnTo>
                  <a:lnTo>
                    <a:pt x="0" y="1273223"/>
                  </a:lnTo>
                  <a:close/>
                </a:path>
              </a:pathLst>
            </a:custGeom>
            <a:solidFill>
              <a:srgbClr val="4BA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31987" y="8601595"/>
              <a:ext cx="2043430" cy="85725"/>
            </a:xfrm>
            <a:custGeom>
              <a:avLst/>
              <a:gdLst/>
              <a:ahLst/>
              <a:cxnLst/>
              <a:rect l="l" t="t" r="r" b="b"/>
              <a:pathLst>
                <a:path w="2043430" h="85725">
                  <a:moveTo>
                    <a:pt x="601687" y="42621"/>
                  </a:moveTo>
                  <a:lnTo>
                    <a:pt x="596646" y="26035"/>
                  </a:lnTo>
                  <a:lnTo>
                    <a:pt x="582917" y="12484"/>
                  </a:lnTo>
                  <a:lnTo>
                    <a:pt x="562546" y="3352"/>
                  </a:lnTo>
                  <a:lnTo>
                    <a:pt x="537603" y="0"/>
                  </a:lnTo>
                  <a:lnTo>
                    <a:pt x="64084" y="0"/>
                  </a:lnTo>
                  <a:lnTo>
                    <a:pt x="39141" y="3352"/>
                  </a:lnTo>
                  <a:lnTo>
                    <a:pt x="18770" y="12484"/>
                  </a:lnTo>
                  <a:lnTo>
                    <a:pt x="5041" y="26035"/>
                  </a:lnTo>
                  <a:lnTo>
                    <a:pt x="0" y="42621"/>
                  </a:lnTo>
                  <a:lnTo>
                    <a:pt x="5041" y="59194"/>
                  </a:lnTo>
                  <a:lnTo>
                    <a:pt x="18770" y="72745"/>
                  </a:lnTo>
                  <a:lnTo>
                    <a:pt x="39141" y="81876"/>
                  </a:lnTo>
                  <a:lnTo>
                    <a:pt x="64084" y="85229"/>
                  </a:lnTo>
                  <a:lnTo>
                    <a:pt x="537603" y="85229"/>
                  </a:lnTo>
                  <a:lnTo>
                    <a:pt x="562546" y="81876"/>
                  </a:lnTo>
                  <a:lnTo>
                    <a:pt x="582917" y="72745"/>
                  </a:lnTo>
                  <a:lnTo>
                    <a:pt x="596646" y="59194"/>
                  </a:lnTo>
                  <a:lnTo>
                    <a:pt x="601687" y="42621"/>
                  </a:lnTo>
                  <a:close/>
                </a:path>
                <a:path w="2043430" h="85725">
                  <a:moveTo>
                    <a:pt x="2043112" y="42621"/>
                  </a:moveTo>
                  <a:lnTo>
                    <a:pt x="2038083" y="26035"/>
                  </a:lnTo>
                  <a:lnTo>
                    <a:pt x="2024367" y="12484"/>
                  </a:lnTo>
                  <a:lnTo>
                    <a:pt x="2003996" y="3352"/>
                  </a:lnTo>
                  <a:lnTo>
                    <a:pt x="1979041" y="0"/>
                  </a:lnTo>
                  <a:lnTo>
                    <a:pt x="1505508" y="0"/>
                  </a:lnTo>
                  <a:lnTo>
                    <a:pt x="1480578" y="3352"/>
                  </a:lnTo>
                  <a:lnTo>
                    <a:pt x="1460207" y="12484"/>
                  </a:lnTo>
                  <a:lnTo>
                    <a:pt x="1446479" y="26035"/>
                  </a:lnTo>
                  <a:lnTo>
                    <a:pt x="1441437" y="42621"/>
                  </a:lnTo>
                  <a:lnTo>
                    <a:pt x="1446479" y="59194"/>
                  </a:lnTo>
                  <a:lnTo>
                    <a:pt x="1460207" y="72745"/>
                  </a:lnTo>
                  <a:lnTo>
                    <a:pt x="1480578" y="81876"/>
                  </a:lnTo>
                  <a:lnTo>
                    <a:pt x="1505508" y="85229"/>
                  </a:lnTo>
                  <a:lnTo>
                    <a:pt x="1979041" y="85229"/>
                  </a:lnTo>
                  <a:lnTo>
                    <a:pt x="2003996" y="81876"/>
                  </a:lnTo>
                  <a:lnTo>
                    <a:pt x="2024367" y="72745"/>
                  </a:lnTo>
                  <a:lnTo>
                    <a:pt x="2038083" y="59194"/>
                  </a:lnTo>
                  <a:lnTo>
                    <a:pt x="2043112" y="42621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8432" y="6760968"/>
              <a:ext cx="90283" cy="89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27823" y="8751216"/>
              <a:ext cx="3259210" cy="3088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611974" y="6674308"/>
            <a:ext cx="4998596" cy="2572591"/>
            <a:chOff x="9611974" y="6674308"/>
            <a:chExt cx="4998596" cy="2572591"/>
          </a:xfrm>
        </p:grpSpPr>
        <p:sp>
          <p:nvSpPr>
            <p:cNvPr id="15" name="object 15"/>
            <p:cNvSpPr/>
            <p:nvPr/>
          </p:nvSpPr>
          <p:spPr>
            <a:xfrm>
              <a:off x="9611974" y="8669471"/>
              <a:ext cx="3604260" cy="428625"/>
            </a:xfrm>
            <a:custGeom>
              <a:avLst/>
              <a:gdLst/>
              <a:ahLst/>
              <a:cxnLst/>
              <a:rect l="l" t="t" r="r" b="b"/>
              <a:pathLst>
                <a:path w="3604259" h="428625">
                  <a:moveTo>
                    <a:pt x="3603868" y="428202"/>
                  </a:moveTo>
                  <a:lnTo>
                    <a:pt x="0" y="428202"/>
                  </a:lnTo>
                  <a:lnTo>
                    <a:pt x="234836" y="93379"/>
                  </a:lnTo>
                  <a:lnTo>
                    <a:pt x="293485" y="46242"/>
                  </a:lnTo>
                  <a:lnTo>
                    <a:pt x="336050" y="27344"/>
                  </a:lnTo>
                  <a:lnTo>
                    <a:pt x="384228" y="12745"/>
                  </a:lnTo>
                  <a:lnTo>
                    <a:pt x="435609" y="3334"/>
                  </a:lnTo>
                  <a:lnTo>
                    <a:pt x="487783" y="0"/>
                  </a:lnTo>
                  <a:lnTo>
                    <a:pt x="3116090" y="0"/>
                  </a:lnTo>
                  <a:lnTo>
                    <a:pt x="3168263" y="3334"/>
                  </a:lnTo>
                  <a:lnTo>
                    <a:pt x="3219643" y="12745"/>
                  </a:lnTo>
                  <a:lnTo>
                    <a:pt x="3267821" y="27344"/>
                  </a:lnTo>
                  <a:lnTo>
                    <a:pt x="3310386" y="46242"/>
                  </a:lnTo>
                  <a:lnTo>
                    <a:pt x="3344929" y="68550"/>
                  </a:lnTo>
                  <a:lnTo>
                    <a:pt x="3603868" y="428202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13767" y="9097674"/>
              <a:ext cx="3600450" cy="149225"/>
            </a:xfrm>
            <a:custGeom>
              <a:avLst/>
              <a:gdLst/>
              <a:ahLst/>
              <a:cxnLst/>
              <a:rect l="l" t="t" r="r" b="b"/>
              <a:pathLst>
                <a:path w="360045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600239" y="0"/>
                  </a:lnTo>
                  <a:lnTo>
                    <a:pt x="3597871" y="48180"/>
                  </a:lnTo>
                  <a:lnTo>
                    <a:pt x="3579856" y="89240"/>
                  </a:lnTo>
                  <a:lnTo>
                    <a:pt x="3547781" y="121117"/>
                  </a:lnTo>
                  <a:lnTo>
                    <a:pt x="3503236" y="141755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BA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13767" y="9097674"/>
              <a:ext cx="3561079" cy="149225"/>
            </a:xfrm>
            <a:custGeom>
              <a:avLst/>
              <a:gdLst/>
              <a:ahLst/>
              <a:cxnLst/>
              <a:rect l="l" t="t" r="r" b="b"/>
              <a:pathLst>
                <a:path w="356108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150" y="17673"/>
                  </a:lnTo>
                  <a:lnTo>
                    <a:pt x="25992" y="56554"/>
                  </a:lnTo>
                  <a:lnTo>
                    <a:pt x="88609" y="95436"/>
                  </a:lnTo>
                  <a:lnTo>
                    <a:pt x="211087" y="113109"/>
                  </a:lnTo>
                  <a:lnTo>
                    <a:pt x="3560970" y="109139"/>
                  </a:lnTo>
                  <a:lnTo>
                    <a:pt x="3538913" y="125842"/>
                  </a:lnTo>
                  <a:lnTo>
                    <a:pt x="3512540" y="138413"/>
                  </a:lnTo>
                  <a:lnTo>
                    <a:pt x="3482092" y="146336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78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17494" y="6674308"/>
              <a:ext cx="2993390" cy="1969135"/>
            </a:xfrm>
            <a:custGeom>
              <a:avLst/>
              <a:gdLst/>
              <a:ahLst/>
              <a:cxnLst/>
              <a:rect l="l" t="t" r="r" b="b"/>
              <a:pathLst>
                <a:path w="2993390" h="1969134">
                  <a:moveTo>
                    <a:pt x="2805364" y="1968761"/>
                  </a:moveTo>
                  <a:lnTo>
                    <a:pt x="187467" y="1968761"/>
                  </a:lnTo>
                  <a:lnTo>
                    <a:pt x="137632" y="1962090"/>
                  </a:lnTo>
                  <a:lnTo>
                    <a:pt x="92850" y="1943265"/>
                  </a:lnTo>
                  <a:lnTo>
                    <a:pt x="54909" y="1914066"/>
                  </a:lnTo>
                  <a:lnTo>
                    <a:pt x="25595" y="1876273"/>
                  </a:lnTo>
                  <a:lnTo>
                    <a:pt x="6696" y="1831666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55198" y="6667"/>
                  </a:lnTo>
                  <a:lnTo>
                    <a:pt x="2899979" y="25486"/>
                  </a:lnTo>
                  <a:lnTo>
                    <a:pt x="2937920" y="54679"/>
                  </a:lnTo>
                  <a:lnTo>
                    <a:pt x="2967234" y="92470"/>
                  </a:lnTo>
                  <a:lnTo>
                    <a:pt x="2986133" y="137081"/>
                  </a:lnTo>
                  <a:lnTo>
                    <a:pt x="2992829" y="186737"/>
                  </a:lnTo>
                  <a:lnTo>
                    <a:pt x="2992829" y="1782025"/>
                  </a:lnTo>
                  <a:lnTo>
                    <a:pt x="2986133" y="1831666"/>
                  </a:lnTo>
                  <a:lnTo>
                    <a:pt x="2967234" y="1876273"/>
                  </a:lnTo>
                  <a:lnTo>
                    <a:pt x="2937920" y="1914066"/>
                  </a:lnTo>
                  <a:lnTo>
                    <a:pt x="2899979" y="1943265"/>
                  </a:lnTo>
                  <a:lnTo>
                    <a:pt x="2855198" y="1962090"/>
                  </a:lnTo>
                  <a:lnTo>
                    <a:pt x="2805364" y="1968761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17494" y="6674308"/>
              <a:ext cx="2955290" cy="1937385"/>
            </a:xfrm>
            <a:custGeom>
              <a:avLst/>
              <a:gdLst/>
              <a:ahLst/>
              <a:cxnLst/>
              <a:rect l="l" t="t" r="r" b="b"/>
              <a:pathLst>
                <a:path w="2955290" h="1937384">
                  <a:moveTo>
                    <a:pt x="82799" y="1936962"/>
                  </a:moveTo>
                  <a:lnTo>
                    <a:pt x="48789" y="1907673"/>
                  </a:lnTo>
                  <a:lnTo>
                    <a:pt x="22668" y="1871109"/>
                  </a:lnTo>
                  <a:lnTo>
                    <a:pt x="5913" y="1828737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49911" y="5389"/>
                  </a:lnTo>
                  <a:lnTo>
                    <a:pt x="2890524" y="20668"/>
                  </a:lnTo>
                  <a:lnTo>
                    <a:pt x="2926019" y="44500"/>
                  </a:lnTo>
                  <a:lnTo>
                    <a:pt x="2955217" y="75549"/>
                  </a:lnTo>
                  <a:lnTo>
                    <a:pt x="2931664" y="62081"/>
                  </a:lnTo>
                  <a:lnTo>
                    <a:pt x="2906155" y="52076"/>
                  </a:lnTo>
                  <a:lnTo>
                    <a:pt x="2878998" y="45846"/>
                  </a:lnTo>
                  <a:lnTo>
                    <a:pt x="2850500" y="43700"/>
                  </a:lnTo>
                  <a:lnTo>
                    <a:pt x="232607" y="43700"/>
                  </a:lnTo>
                  <a:lnTo>
                    <a:pt x="182754" y="50371"/>
                  </a:lnTo>
                  <a:lnTo>
                    <a:pt x="137959" y="69196"/>
                  </a:lnTo>
                  <a:lnTo>
                    <a:pt x="100011" y="98396"/>
                  </a:lnTo>
                  <a:lnTo>
                    <a:pt x="70693" y="136189"/>
                  </a:lnTo>
                  <a:lnTo>
                    <a:pt x="51793" y="180797"/>
                  </a:lnTo>
                  <a:lnTo>
                    <a:pt x="45096" y="230438"/>
                  </a:lnTo>
                  <a:lnTo>
                    <a:pt x="45096" y="1825726"/>
                  </a:lnTo>
                  <a:lnTo>
                    <a:pt x="47702" y="1856390"/>
                  </a:lnTo>
                  <a:lnTo>
                    <a:pt x="55188" y="1885363"/>
                  </a:lnTo>
                  <a:lnTo>
                    <a:pt x="67054" y="1912327"/>
                  </a:lnTo>
                  <a:lnTo>
                    <a:pt x="82799" y="1936962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1802" y="6893854"/>
              <a:ext cx="2744470" cy="1562100"/>
            </a:xfrm>
            <a:custGeom>
              <a:avLst/>
              <a:gdLst/>
              <a:ahLst/>
              <a:cxnLst/>
              <a:rect l="l" t="t" r="r" b="b"/>
              <a:pathLst>
                <a:path w="2744470" h="1562100">
                  <a:moveTo>
                    <a:pt x="2744175" y="1562000"/>
                  </a:moveTo>
                  <a:lnTo>
                    <a:pt x="0" y="1562000"/>
                  </a:lnTo>
                  <a:lnTo>
                    <a:pt x="0" y="0"/>
                  </a:lnTo>
                  <a:lnTo>
                    <a:pt x="2744175" y="0"/>
                  </a:lnTo>
                  <a:lnTo>
                    <a:pt x="2744175" y="1562000"/>
                  </a:lnTo>
                  <a:close/>
                </a:path>
              </a:pathLst>
            </a:custGeom>
            <a:solidFill>
              <a:srgbClr val="5CC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71413" y="6919168"/>
              <a:ext cx="2685415" cy="1273810"/>
            </a:xfrm>
            <a:custGeom>
              <a:avLst/>
              <a:gdLst/>
              <a:ahLst/>
              <a:cxnLst/>
              <a:rect l="l" t="t" r="r" b="b"/>
              <a:pathLst>
                <a:path w="2685415" h="1273809">
                  <a:moveTo>
                    <a:pt x="0" y="1273223"/>
                  </a:moveTo>
                  <a:lnTo>
                    <a:pt x="0" y="0"/>
                  </a:lnTo>
                  <a:lnTo>
                    <a:pt x="2684947" y="0"/>
                  </a:lnTo>
                  <a:lnTo>
                    <a:pt x="2684947" y="769777"/>
                  </a:lnTo>
                  <a:lnTo>
                    <a:pt x="2633358" y="768838"/>
                  </a:lnTo>
                  <a:lnTo>
                    <a:pt x="2581771" y="768203"/>
                  </a:lnTo>
                  <a:lnTo>
                    <a:pt x="2530188" y="767879"/>
                  </a:lnTo>
                  <a:lnTo>
                    <a:pt x="2478610" y="767874"/>
                  </a:lnTo>
                  <a:lnTo>
                    <a:pt x="2427040" y="768195"/>
                  </a:lnTo>
                  <a:lnTo>
                    <a:pt x="2375481" y="768849"/>
                  </a:lnTo>
                  <a:lnTo>
                    <a:pt x="2323933" y="769842"/>
                  </a:lnTo>
                  <a:lnTo>
                    <a:pt x="2272399" y="771182"/>
                  </a:lnTo>
                  <a:lnTo>
                    <a:pt x="2220882" y="772877"/>
                  </a:lnTo>
                  <a:lnTo>
                    <a:pt x="2169384" y="774932"/>
                  </a:lnTo>
                  <a:lnTo>
                    <a:pt x="2117906" y="777356"/>
                  </a:lnTo>
                  <a:lnTo>
                    <a:pt x="2066450" y="780155"/>
                  </a:lnTo>
                  <a:lnTo>
                    <a:pt x="2015020" y="783336"/>
                  </a:lnTo>
                  <a:lnTo>
                    <a:pt x="1963617" y="786907"/>
                  </a:lnTo>
                  <a:lnTo>
                    <a:pt x="1912242" y="790874"/>
                  </a:lnTo>
                  <a:lnTo>
                    <a:pt x="1860899" y="795245"/>
                  </a:lnTo>
                  <a:lnTo>
                    <a:pt x="1809590" y="800026"/>
                  </a:lnTo>
                  <a:lnTo>
                    <a:pt x="1758316" y="805226"/>
                  </a:lnTo>
                  <a:lnTo>
                    <a:pt x="1707079" y="810850"/>
                  </a:lnTo>
                  <a:lnTo>
                    <a:pt x="1655883" y="816906"/>
                  </a:lnTo>
                  <a:lnTo>
                    <a:pt x="1604728" y="823402"/>
                  </a:lnTo>
                  <a:lnTo>
                    <a:pt x="1553617" y="830343"/>
                  </a:lnTo>
                  <a:lnTo>
                    <a:pt x="1502552" y="837738"/>
                  </a:lnTo>
                  <a:lnTo>
                    <a:pt x="1451536" y="845593"/>
                  </a:lnTo>
                  <a:lnTo>
                    <a:pt x="1400570" y="853915"/>
                  </a:lnTo>
                  <a:lnTo>
                    <a:pt x="1349656" y="862712"/>
                  </a:lnTo>
                  <a:lnTo>
                    <a:pt x="1298797" y="871990"/>
                  </a:lnTo>
                  <a:lnTo>
                    <a:pt x="1248016" y="881696"/>
                  </a:lnTo>
                  <a:lnTo>
                    <a:pt x="1197309" y="891784"/>
                  </a:lnTo>
                  <a:lnTo>
                    <a:pt x="1146683" y="902260"/>
                  </a:lnTo>
                  <a:lnTo>
                    <a:pt x="1096145" y="913133"/>
                  </a:lnTo>
                  <a:lnTo>
                    <a:pt x="1045699" y="924411"/>
                  </a:lnTo>
                  <a:lnTo>
                    <a:pt x="995352" y="936101"/>
                  </a:lnTo>
                  <a:lnTo>
                    <a:pt x="945111" y="948213"/>
                  </a:lnTo>
                  <a:lnTo>
                    <a:pt x="894980" y="960753"/>
                  </a:lnTo>
                  <a:lnTo>
                    <a:pt x="844967" y="973729"/>
                  </a:lnTo>
                  <a:lnTo>
                    <a:pt x="795076" y="987149"/>
                  </a:lnTo>
                  <a:lnTo>
                    <a:pt x="745316" y="1001022"/>
                  </a:lnTo>
                  <a:lnTo>
                    <a:pt x="695690" y="1015355"/>
                  </a:lnTo>
                  <a:lnTo>
                    <a:pt x="646205" y="1030156"/>
                  </a:lnTo>
                  <a:lnTo>
                    <a:pt x="596868" y="1045433"/>
                  </a:lnTo>
                  <a:lnTo>
                    <a:pt x="547685" y="1061194"/>
                  </a:lnTo>
                  <a:lnTo>
                    <a:pt x="498661" y="1077447"/>
                  </a:lnTo>
                  <a:lnTo>
                    <a:pt x="449802" y="1094199"/>
                  </a:lnTo>
                  <a:lnTo>
                    <a:pt x="401115" y="1111459"/>
                  </a:lnTo>
                  <a:lnTo>
                    <a:pt x="352605" y="1129235"/>
                  </a:lnTo>
                  <a:lnTo>
                    <a:pt x="304279" y="1147534"/>
                  </a:lnTo>
                  <a:lnTo>
                    <a:pt x="256142" y="1166364"/>
                  </a:lnTo>
                  <a:lnTo>
                    <a:pt x="208201" y="1185734"/>
                  </a:lnTo>
                  <a:lnTo>
                    <a:pt x="105920" y="1227864"/>
                  </a:lnTo>
                  <a:lnTo>
                    <a:pt x="53241" y="1250076"/>
                  </a:lnTo>
                  <a:lnTo>
                    <a:pt x="0" y="1273223"/>
                  </a:lnTo>
                  <a:close/>
                </a:path>
              </a:pathLst>
            </a:custGeom>
            <a:solidFill>
              <a:srgbClr val="4BA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92321" y="8601595"/>
              <a:ext cx="2043430" cy="85725"/>
            </a:xfrm>
            <a:custGeom>
              <a:avLst/>
              <a:gdLst/>
              <a:ahLst/>
              <a:cxnLst/>
              <a:rect l="l" t="t" r="r" b="b"/>
              <a:pathLst>
                <a:path w="2043429" h="85725">
                  <a:moveTo>
                    <a:pt x="601687" y="42621"/>
                  </a:moveTo>
                  <a:lnTo>
                    <a:pt x="596646" y="26035"/>
                  </a:lnTo>
                  <a:lnTo>
                    <a:pt x="582917" y="12484"/>
                  </a:lnTo>
                  <a:lnTo>
                    <a:pt x="562546" y="3352"/>
                  </a:lnTo>
                  <a:lnTo>
                    <a:pt x="537603" y="0"/>
                  </a:lnTo>
                  <a:lnTo>
                    <a:pt x="64084" y="0"/>
                  </a:lnTo>
                  <a:lnTo>
                    <a:pt x="39141" y="3352"/>
                  </a:lnTo>
                  <a:lnTo>
                    <a:pt x="18770" y="12484"/>
                  </a:lnTo>
                  <a:lnTo>
                    <a:pt x="5041" y="26035"/>
                  </a:lnTo>
                  <a:lnTo>
                    <a:pt x="0" y="42621"/>
                  </a:lnTo>
                  <a:lnTo>
                    <a:pt x="5041" y="59194"/>
                  </a:lnTo>
                  <a:lnTo>
                    <a:pt x="18770" y="72745"/>
                  </a:lnTo>
                  <a:lnTo>
                    <a:pt x="39141" y="81876"/>
                  </a:lnTo>
                  <a:lnTo>
                    <a:pt x="64084" y="85229"/>
                  </a:lnTo>
                  <a:lnTo>
                    <a:pt x="537603" y="85229"/>
                  </a:lnTo>
                  <a:lnTo>
                    <a:pt x="562546" y="81876"/>
                  </a:lnTo>
                  <a:lnTo>
                    <a:pt x="582917" y="72745"/>
                  </a:lnTo>
                  <a:lnTo>
                    <a:pt x="596646" y="59194"/>
                  </a:lnTo>
                  <a:lnTo>
                    <a:pt x="601687" y="42621"/>
                  </a:lnTo>
                  <a:close/>
                </a:path>
                <a:path w="2043429" h="85725">
                  <a:moveTo>
                    <a:pt x="2043112" y="42621"/>
                  </a:moveTo>
                  <a:lnTo>
                    <a:pt x="2038083" y="26035"/>
                  </a:lnTo>
                  <a:lnTo>
                    <a:pt x="2024367" y="12484"/>
                  </a:lnTo>
                  <a:lnTo>
                    <a:pt x="2003996" y="3352"/>
                  </a:lnTo>
                  <a:lnTo>
                    <a:pt x="1979041" y="0"/>
                  </a:lnTo>
                  <a:lnTo>
                    <a:pt x="1505508" y="0"/>
                  </a:lnTo>
                  <a:lnTo>
                    <a:pt x="1480578" y="3352"/>
                  </a:lnTo>
                  <a:lnTo>
                    <a:pt x="1460207" y="12484"/>
                  </a:lnTo>
                  <a:lnTo>
                    <a:pt x="1446479" y="26035"/>
                  </a:lnTo>
                  <a:lnTo>
                    <a:pt x="1441437" y="42621"/>
                  </a:lnTo>
                  <a:lnTo>
                    <a:pt x="1446479" y="59194"/>
                  </a:lnTo>
                  <a:lnTo>
                    <a:pt x="1460207" y="72745"/>
                  </a:lnTo>
                  <a:lnTo>
                    <a:pt x="1480578" y="81876"/>
                  </a:lnTo>
                  <a:lnTo>
                    <a:pt x="1505508" y="85229"/>
                  </a:lnTo>
                  <a:lnTo>
                    <a:pt x="1979041" y="85229"/>
                  </a:lnTo>
                  <a:lnTo>
                    <a:pt x="2003996" y="81876"/>
                  </a:lnTo>
                  <a:lnTo>
                    <a:pt x="2024367" y="72745"/>
                  </a:lnTo>
                  <a:lnTo>
                    <a:pt x="2038083" y="59194"/>
                  </a:lnTo>
                  <a:lnTo>
                    <a:pt x="2043112" y="42621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68767" y="6760968"/>
              <a:ext cx="90283" cy="89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88157" y="8751216"/>
              <a:ext cx="3259210" cy="3088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00821" y="7434650"/>
              <a:ext cx="1809749" cy="6476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95935" y="7141859"/>
              <a:ext cx="104775" cy="104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483723" y="2528500"/>
            <a:ext cx="670201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50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Mô hình central server</a:t>
            </a:r>
            <a:endParaRPr sz="5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87437" y="3459568"/>
            <a:ext cx="6414770" cy="439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 algn="just">
              <a:lnSpc>
                <a:spcPct val="132800"/>
              </a:lnSpc>
              <a:spcBef>
                <a:spcPts val="100"/>
              </a:spcBef>
            </a:pPr>
            <a:r>
              <a:rPr lang="vi-VN"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 err="1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dùng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một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mạng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điều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khiển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toàn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bộ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hoạt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động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của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nhóm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multicast,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gọi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Server.Được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kế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hỗ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trợ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tất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cả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loại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phổ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tần,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băng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tần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mô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triển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khai.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32800"/>
              </a:lnSpc>
            </a:pPr>
            <a:r>
              <a:rPr lang="vi-VN"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 err="1">
                <a:solidFill>
                  <a:srgbClr val="FFFFFF"/>
                </a:solidFill>
                <a:latin typeface="Arial"/>
                <a:cs typeface="Arial"/>
              </a:rPr>
              <a:t>Một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muốn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nối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vào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nhóm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phải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xin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quyền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từ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central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server.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Nếu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central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từ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chối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truy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cập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nhóm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thì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một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gói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tin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nào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được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chuyển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tiếp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tới</a:t>
            </a:r>
            <a:r>
              <a:rPr sz="240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nó.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1918804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9139174" y="0"/>
                </a:moveTo>
                <a:lnTo>
                  <a:pt x="0" y="0"/>
                </a:lnTo>
                <a:lnTo>
                  <a:pt x="0" y="9525"/>
                </a:lnTo>
                <a:lnTo>
                  <a:pt x="9139174" y="9525"/>
                </a:lnTo>
                <a:lnTo>
                  <a:pt x="9139174" y="0"/>
                </a:lnTo>
                <a:close/>
              </a:path>
              <a:path w="18288000" h="19050">
                <a:moveTo>
                  <a:pt x="18287988" y="9525"/>
                </a:moveTo>
                <a:lnTo>
                  <a:pt x="9148216" y="9525"/>
                </a:lnTo>
                <a:lnTo>
                  <a:pt x="9148216" y="19050"/>
                </a:lnTo>
                <a:lnTo>
                  <a:pt x="18287988" y="19050"/>
                </a:lnTo>
                <a:lnTo>
                  <a:pt x="18287988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13980" y="6674308"/>
            <a:ext cx="8203565" cy="2573020"/>
            <a:chOff x="513980" y="6674308"/>
            <a:chExt cx="8203565" cy="2573020"/>
          </a:xfrm>
        </p:grpSpPr>
        <p:sp>
          <p:nvSpPr>
            <p:cNvPr id="32" name="object 32"/>
            <p:cNvSpPr/>
            <p:nvPr/>
          </p:nvSpPr>
          <p:spPr>
            <a:xfrm>
              <a:off x="513980" y="8669471"/>
              <a:ext cx="3604260" cy="428625"/>
            </a:xfrm>
            <a:custGeom>
              <a:avLst/>
              <a:gdLst/>
              <a:ahLst/>
              <a:cxnLst/>
              <a:rect l="l" t="t" r="r" b="b"/>
              <a:pathLst>
                <a:path w="3604260" h="428625">
                  <a:moveTo>
                    <a:pt x="3603868" y="428202"/>
                  </a:moveTo>
                  <a:lnTo>
                    <a:pt x="0" y="428202"/>
                  </a:lnTo>
                  <a:lnTo>
                    <a:pt x="234836" y="93379"/>
                  </a:lnTo>
                  <a:lnTo>
                    <a:pt x="293485" y="46242"/>
                  </a:lnTo>
                  <a:lnTo>
                    <a:pt x="336050" y="27344"/>
                  </a:lnTo>
                  <a:lnTo>
                    <a:pt x="384228" y="12745"/>
                  </a:lnTo>
                  <a:lnTo>
                    <a:pt x="435609" y="3334"/>
                  </a:lnTo>
                  <a:lnTo>
                    <a:pt x="487783" y="0"/>
                  </a:lnTo>
                  <a:lnTo>
                    <a:pt x="3116090" y="0"/>
                  </a:lnTo>
                  <a:lnTo>
                    <a:pt x="3168263" y="3334"/>
                  </a:lnTo>
                  <a:lnTo>
                    <a:pt x="3219643" y="12745"/>
                  </a:lnTo>
                  <a:lnTo>
                    <a:pt x="3267821" y="27344"/>
                  </a:lnTo>
                  <a:lnTo>
                    <a:pt x="3310386" y="46242"/>
                  </a:lnTo>
                  <a:lnTo>
                    <a:pt x="3344929" y="68550"/>
                  </a:lnTo>
                  <a:lnTo>
                    <a:pt x="3603868" y="428202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773" y="9097674"/>
              <a:ext cx="3600450" cy="149225"/>
            </a:xfrm>
            <a:custGeom>
              <a:avLst/>
              <a:gdLst/>
              <a:ahLst/>
              <a:cxnLst/>
              <a:rect l="l" t="t" r="r" b="b"/>
              <a:pathLst>
                <a:path w="360045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600239" y="0"/>
                  </a:lnTo>
                  <a:lnTo>
                    <a:pt x="3597871" y="48180"/>
                  </a:lnTo>
                  <a:lnTo>
                    <a:pt x="3579856" y="89240"/>
                  </a:lnTo>
                  <a:lnTo>
                    <a:pt x="3547781" y="121117"/>
                  </a:lnTo>
                  <a:lnTo>
                    <a:pt x="3503236" y="141755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BA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5773" y="9097674"/>
              <a:ext cx="3561079" cy="149225"/>
            </a:xfrm>
            <a:custGeom>
              <a:avLst/>
              <a:gdLst/>
              <a:ahLst/>
              <a:cxnLst/>
              <a:rect l="l" t="t" r="r" b="b"/>
              <a:pathLst>
                <a:path w="3561079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150" y="17673"/>
                  </a:lnTo>
                  <a:lnTo>
                    <a:pt x="25992" y="56554"/>
                  </a:lnTo>
                  <a:lnTo>
                    <a:pt x="88609" y="95436"/>
                  </a:lnTo>
                  <a:lnTo>
                    <a:pt x="211087" y="113109"/>
                  </a:lnTo>
                  <a:lnTo>
                    <a:pt x="3560970" y="109139"/>
                  </a:lnTo>
                  <a:lnTo>
                    <a:pt x="3538913" y="125842"/>
                  </a:lnTo>
                  <a:lnTo>
                    <a:pt x="3512540" y="138413"/>
                  </a:lnTo>
                  <a:lnTo>
                    <a:pt x="3482092" y="146336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78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9500" y="6674308"/>
              <a:ext cx="2993390" cy="1969135"/>
            </a:xfrm>
            <a:custGeom>
              <a:avLst/>
              <a:gdLst/>
              <a:ahLst/>
              <a:cxnLst/>
              <a:rect l="l" t="t" r="r" b="b"/>
              <a:pathLst>
                <a:path w="2993390" h="1969134">
                  <a:moveTo>
                    <a:pt x="2805364" y="1968761"/>
                  </a:moveTo>
                  <a:lnTo>
                    <a:pt x="187467" y="1968761"/>
                  </a:lnTo>
                  <a:lnTo>
                    <a:pt x="137632" y="1962090"/>
                  </a:lnTo>
                  <a:lnTo>
                    <a:pt x="92850" y="1943265"/>
                  </a:lnTo>
                  <a:lnTo>
                    <a:pt x="54909" y="1914066"/>
                  </a:lnTo>
                  <a:lnTo>
                    <a:pt x="25595" y="1876273"/>
                  </a:lnTo>
                  <a:lnTo>
                    <a:pt x="6696" y="1831666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55198" y="6667"/>
                  </a:lnTo>
                  <a:lnTo>
                    <a:pt x="2899979" y="25486"/>
                  </a:lnTo>
                  <a:lnTo>
                    <a:pt x="2937920" y="54679"/>
                  </a:lnTo>
                  <a:lnTo>
                    <a:pt x="2967234" y="92470"/>
                  </a:lnTo>
                  <a:lnTo>
                    <a:pt x="2986133" y="137081"/>
                  </a:lnTo>
                  <a:lnTo>
                    <a:pt x="2992829" y="186737"/>
                  </a:lnTo>
                  <a:lnTo>
                    <a:pt x="2992829" y="1782025"/>
                  </a:lnTo>
                  <a:lnTo>
                    <a:pt x="2986133" y="1831666"/>
                  </a:lnTo>
                  <a:lnTo>
                    <a:pt x="2967234" y="1876273"/>
                  </a:lnTo>
                  <a:lnTo>
                    <a:pt x="2937920" y="1914066"/>
                  </a:lnTo>
                  <a:lnTo>
                    <a:pt x="2899979" y="1943265"/>
                  </a:lnTo>
                  <a:lnTo>
                    <a:pt x="2855198" y="1962090"/>
                  </a:lnTo>
                  <a:lnTo>
                    <a:pt x="2805364" y="1968761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9500" y="6674308"/>
              <a:ext cx="2955290" cy="1937385"/>
            </a:xfrm>
            <a:custGeom>
              <a:avLst/>
              <a:gdLst/>
              <a:ahLst/>
              <a:cxnLst/>
              <a:rect l="l" t="t" r="r" b="b"/>
              <a:pathLst>
                <a:path w="2955290" h="1937384">
                  <a:moveTo>
                    <a:pt x="82799" y="1936962"/>
                  </a:moveTo>
                  <a:lnTo>
                    <a:pt x="48789" y="1907673"/>
                  </a:lnTo>
                  <a:lnTo>
                    <a:pt x="22668" y="1871109"/>
                  </a:lnTo>
                  <a:lnTo>
                    <a:pt x="5913" y="1828737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49911" y="5389"/>
                  </a:lnTo>
                  <a:lnTo>
                    <a:pt x="2890524" y="20668"/>
                  </a:lnTo>
                  <a:lnTo>
                    <a:pt x="2926019" y="44500"/>
                  </a:lnTo>
                  <a:lnTo>
                    <a:pt x="2955217" y="75549"/>
                  </a:lnTo>
                  <a:lnTo>
                    <a:pt x="2931664" y="62081"/>
                  </a:lnTo>
                  <a:lnTo>
                    <a:pt x="2906155" y="52076"/>
                  </a:lnTo>
                  <a:lnTo>
                    <a:pt x="2878998" y="45846"/>
                  </a:lnTo>
                  <a:lnTo>
                    <a:pt x="2850500" y="43700"/>
                  </a:lnTo>
                  <a:lnTo>
                    <a:pt x="232607" y="43700"/>
                  </a:lnTo>
                  <a:lnTo>
                    <a:pt x="182754" y="50371"/>
                  </a:lnTo>
                  <a:lnTo>
                    <a:pt x="137959" y="69196"/>
                  </a:lnTo>
                  <a:lnTo>
                    <a:pt x="100011" y="98396"/>
                  </a:lnTo>
                  <a:lnTo>
                    <a:pt x="70693" y="136189"/>
                  </a:lnTo>
                  <a:lnTo>
                    <a:pt x="51793" y="180797"/>
                  </a:lnTo>
                  <a:lnTo>
                    <a:pt x="45096" y="230438"/>
                  </a:lnTo>
                  <a:lnTo>
                    <a:pt x="45096" y="1825726"/>
                  </a:lnTo>
                  <a:lnTo>
                    <a:pt x="47702" y="1856390"/>
                  </a:lnTo>
                  <a:lnTo>
                    <a:pt x="55188" y="1885363"/>
                  </a:lnTo>
                  <a:lnTo>
                    <a:pt x="67054" y="1912327"/>
                  </a:lnTo>
                  <a:lnTo>
                    <a:pt x="82799" y="1936962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808" y="6893854"/>
              <a:ext cx="2744470" cy="1562100"/>
            </a:xfrm>
            <a:custGeom>
              <a:avLst/>
              <a:gdLst/>
              <a:ahLst/>
              <a:cxnLst/>
              <a:rect l="l" t="t" r="r" b="b"/>
              <a:pathLst>
                <a:path w="2744470" h="1562100">
                  <a:moveTo>
                    <a:pt x="2744175" y="1562000"/>
                  </a:moveTo>
                  <a:lnTo>
                    <a:pt x="0" y="1562000"/>
                  </a:lnTo>
                  <a:lnTo>
                    <a:pt x="0" y="0"/>
                  </a:lnTo>
                  <a:lnTo>
                    <a:pt x="2744175" y="0"/>
                  </a:lnTo>
                  <a:lnTo>
                    <a:pt x="2744175" y="1562000"/>
                  </a:lnTo>
                  <a:close/>
                </a:path>
              </a:pathLst>
            </a:custGeom>
            <a:solidFill>
              <a:srgbClr val="5CC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3419" y="6919168"/>
              <a:ext cx="2685415" cy="1273810"/>
            </a:xfrm>
            <a:custGeom>
              <a:avLst/>
              <a:gdLst/>
              <a:ahLst/>
              <a:cxnLst/>
              <a:rect l="l" t="t" r="r" b="b"/>
              <a:pathLst>
                <a:path w="2685415" h="1273809">
                  <a:moveTo>
                    <a:pt x="0" y="1273223"/>
                  </a:moveTo>
                  <a:lnTo>
                    <a:pt x="0" y="0"/>
                  </a:lnTo>
                  <a:lnTo>
                    <a:pt x="2684947" y="0"/>
                  </a:lnTo>
                  <a:lnTo>
                    <a:pt x="2684947" y="769777"/>
                  </a:lnTo>
                  <a:lnTo>
                    <a:pt x="2633358" y="768838"/>
                  </a:lnTo>
                  <a:lnTo>
                    <a:pt x="2581771" y="768203"/>
                  </a:lnTo>
                  <a:lnTo>
                    <a:pt x="2530188" y="767879"/>
                  </a:lnTo>
                  <a:lnTo>
                    <a:pt x="2478610" y="767874"/>
                  </a:lnTo>
                  <a:lnTo>
                    <a:pt x="2427040" y="768195"/>
                  </a:lnTo>
                  <a:lnTo>
                    <a:pt x="2375481" y="768849"/>
                  </a:lnTo>
                  <a:lnTo>
                    <a:pt x="2323933" y="769842"/>
                  </a:lnTo>
                  <a:lnTo>
                    <a:pt x="2272399" y="771182"/>
                  </a:lnTo>
                  <a:lnTo>
                    <a:pt x="2220882" y="772877"/>
                  </a:lnTo>
                  <a:lnTo>
                    <a:pt x="2169384" y="774932"/>
                  </a:lnTo>
                  <a:lnTo>
                    <a:pt x="2117906" y="777356"/>
                  </a:lnTo>
                  <a:lnTo>
                    <a:pt x="2066450" y="780155"/>
                  </a:lnTo>
                  <a:lnTo>
                    <a:pt x="2015020" y="783336"/>
                  </a:lnTo>
                  <a:lnTo>
                    <a:pt x="1963617" y="786907"/>
                  </a:lnTo>
                  <a:lnTo>
                    <a:pt x="1912242" y="790874"/>
                  </a:lnTo>
                  <a:lnTo>
                    <a:pt x="1860899" y="795245"/>
                  </a:lnTo>
                  <a:lnTo>
                    <a:pt x="1809590" y="800026"/>
                  </a:lnTo>
                  <a:lnTo>
                    <a:pt x="1758316" y="805226"/>
                  </a:lnTo>
                  <a:lnTo>
                    <a:pt x="1707079" y="810850"/>
                  </a:lnTo>
                  <a:lnTo>
                    <a:pt x="1655883" y="816906"/>
                  </a:lnTo>
                  <a:lnTo>
                    <a:pt x="1604728" y="823402"/>
                  </a:lnTo>
                  <a:lnTo>
                    <a:pt x="1553617" y="830343"/>
                  </a:lnTo>
                  <a:lnTo>
                    <a:pt x="1502552" y="837738"/>
                  </a:lnTo>
                  <a:lnTo>
                    <a:pt x="1451536" y="845593"/>
                  </a:lnTo>
                  <a:lnTo>
                    <a:pt x="1400570" y="853915"/>
                  </a:lnTo>
                  <a:lnTo>
                    <a:pt x="1349656" y="862712"/>
                  </a:lnTo>
                  <a:lnTo>
                    <a:pt x="1298797" y="871990"/>
                  </a:lnTo>
                  <a:lnTo>
                    <a:pt x="1248016" y="881696"/>
                  </a:lnTo>
                  <a:lnTo>
                    <a:pt x="1197309" y="891784"/>
                  </a:lnTo>
                  <a:lnTo>
                    <a:pt x="1146683" y="902260"/>
                  </a:lnTo>
                  <a:lnTo>
                    <a:pt x="1096145" y="913133"/>
                  </a:lnTo>
                  <a:lnTo>
                    <a:pt x="1045699" y="924411"/>
                  </a:lnTo>
                  <a:lnTo>
                    <a:pt x="995352" y="936101"/>
                  </a:lnTo>
                  <a:lnTo>
                    <a:pt x="945111" y="948213"/>
                  </a:lnTo>
                  <a:lnTo>
                    <a:pt x="894980" y="960753"/>
                  </a:lnTo>
                  <a:lnTo>
                    <a:pt x="844967" y="973729"/>
                  </a:lnTo>
                  <a:lnTo>
                    <a:pt x="795076" y="987149"/>
                  </a:lnTo>
                  <a:lnTo>
                    <a:pt x="745316" y="1001022"/>
                  </a:lnTo>
                  <a:lnTo>
                    <a:pt x="695690" y="1015355"/>
                  </a:lnTo>
                  <a:lnTo>
                    <a:pt x="646205" y="1030156"/>
                  </a:lnTo>
                  <a:lnTo>
                    <a:pt x="596868" y="1045433"/>
                  </a:lnTo>
                  <a:lnTo>
                    <a:pt x="547685" y="1061194"/>
                  </a:lnTo>
                  <a:lnTo>
                    <a:pt x="498661" y="1077447"/>
                  </a:lnTo>
                  <a:lnTo>
                    <a:pt x="449802" y="1094199"/>
                  </a:lnTo>
                  <a:lnTo>
                    <a:pt x="401115" y="1111459"/>
                  </a:lnTo>
                  <a:lnTo>
                    <a:pt x="352605" y="1129235"/>
                  </a:lnTo>
                  <a:lnTo>
                    <a:pt x="304279" y="1147534"/>
                  </a:lnTo>
                  <a:lnTo>
                    <a:pt x="256142" y="1166364"/>
                  </a:lnTo>
                  <a:lnTo>
                    <a:pt x="208201" y="1185734"/>
                  </a:lnTo>
                  <a:lnTo>
                    <a:pt x="105920" y="1227864"/>
                  </a:lnTo>
                  <a:lnTo>
                    <a:pt x="53241" y="1250076"/>
                  </a:lnTo>
                  <a:lnTo>
                    <a:pt x="0" y="1273223"/>
                  </a:lnTo>
                  <a:close/>
                </a:path>
              </a:pathLst>
            </a:custGeom>
            <a:solidFill>
              <a:srgbClr val="4BA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4333" y="8601595"/>
              <a:ext cx="2043430" cy="85725"/>
            </a:xfrm>
            <a:custGeom>
              <a:avLst/>
              <a:gdLst/>
              <a:ahLst/>
              <a:cxnLst/>
              <a:rect l="l" t="t" r="r" b="b"/>
              <a:pathLst>
                <a:path w="2043429" h="85725">
                  <a:moveTo>
                    <a:pt x="601687" y="42621"/>
                  </a:moveTo>
                  <a:lnTo>
                    <a:pt x="596646" y="26035"/>
                  </a:lnTo>
                  <a:lnTo>
                    <a:pt x="582904" y="12484"/>
                  </a:lnTo>
                  <a:lnTo>
                    <a:pt x="562533" y="3352"/>
                  </a:lnTo>
                  <a:lnTo>
                    <a:pt x="537603" y="0"/>
                  </a:lnTo>
                  <a:lnTo>
                    <a:pt x="64071" y="0"/>
                  </a:lnTo>
                  <a:lnTo>
                    <a:pt x="39141" y="3352"/>
                  </a:lnTo>
                  <a:lnTo>
                    <a:pt x="18770" y="12484"/>
                  </a:lnTo>
                  <a:lnTo>
                    <a:pt x="5029" y="26035"/>
                  </a:lnTo>
                  <a:lnTo>
                    <a:pt x="0" y="42621"/>
                  </a:lnTo>
                  <a:lnTo>
                    <a:pt x="5029" y="59194"/>
                  </a:lnTo>
                  <a:lnTo>
                    <a:pt x="18770" y="72745"/>
                  </a:lnTo>
                  <a:lnTo>
                    <a:pt x="39141" y="81876"/>
                  </a:lnTo>
                  <a:lnTo>
                    <a:pt x="64071" y="85229"/>
                  </a:lnTo>
                  <a:lnTo>
                    <a:pt x="537603" y="85229"/>
                  </a:lnTo>
                  <a:lnTo>
                    <a:pt x="562533" y="81876"/>
                  </a:lnTo>
                  <a:lnTo>
                    <a:pt x="582904" y="72745"/>
                  </a:lnTo>
                  <a:lnTo>
                    <a:pt x="596646" y="59194"/>
                  </a:lnTo>
                  <a:lnTo>
                    <a:pt x="601687" y="42621"/>
                  </a:lnTo>
                  <a:close/>
                </a:path>
                <a:path w="2043429" h="85725">
                  <a:moveTo>
                    <a:pt x="2043112" y="42621"/>
                  </a:moveTo>
                  <a:lnTo>
                    <a:pt x="2038083" y="26035"/>
                  </a:lnTo>
                  <a:lnTo>
                    <a:pt x="2024367" y="12484"/>
                  </a:lnTo>
                  <a:lnTo>
                    <a:pt x="2003996" y="3352"/>
                  </a:lnTo>
                  <a:lnTo>
                    <a:pt x="1979028" y="0"/>
                  </a:lnTo>
                  <a:lnTo>
                    <a:pt x="1505508" y="0"/>
                  </a:lnTo>
                  <a:lnTo>
                    <a:pt x="1480566" y="3352"/>
                  </a:lnTo>
                  <a:lnTo>
                    <a:pt x="1460207" y="12484"/>
                  </a:lnTo>
                  <a:lnTo>
                    <a:pt x="1446466" y="26035"/>
                  </a:lnTo>
                  <a:lnTo>
                    <a:pt x="1441437" y="42621"/>
                  </a:lnTo>
                  <a:lnTo>
                    <a:pt x="1446466" y="59194"/>
                  </a:lnTo>
                  <a:lnTo>
                    <a:pt x="1460207" y="72745"/>
                  </a:lnTo>
                  <a:lnTo>
                    <a:pt x="1480566" y="81876"/>
                  </a:lnTo>
                  <a:lnTo>
                    <a:pt x="1505508" y="85229"/>
                  </a:lnTo>
                  <a:lnTo>
                    <a:pt x="1979028" y="85229"/>
                  </a:lnTo>
                  <a:lnTo>
                    <a:pt x="2003996" y="81876"/>
                  </a:lnTo>
                  <a:lnTo>
                    <a:pt x="2024367" y="72745"/>
                  </a:lnTo>
                  <a:lnTo>
                    <a:pt x="2038083" y="59194"/>
                  </a:lnTo>
                  <a:lnTo>
                    <a:pt x="2043112" y="42621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0773" y="6760968"/>
              <a:ext cx="90283" cy="89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0163" y="8751216"/>
              <a:ext cx="3259210" cy="3088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13431" y="8669471"/>
              <a:ext cx="3604260" cy="428625"/>
            </a:xfrm>
            <a:custGeom>
              <a:avLst/>
              <a:gdLst/>
              <a:ahLst/>
              <a:cxnLst/>
              <a:rect l="l" t="t" r="r" b="b"/>
              <a:pathLst>
                <a:path w="3604259" h="428625">
                  <a:moveTo>
                    <a:pt x="3603868" y="428202"/>
                  </a:moveTo>
                  <a:lnTo>
                    <a:pt x="0" y="428202"/>
                  </a:lnTo>
                  <a:lnTo>
                    <a:pt x="234836" y="93379"/>
                  </a:lnTo>
                  <a:lnTo>
                    <a:pt x="293485" y="46242"/>
                  </a:lnTo>
                  <a:lnTo>
                    <a:pt x="336050" y="27344"/>
                  </a:lnTo>
                  <a:lnTo>
                    <a:pt x="384228" y="12745"/>
                  </a:lnTo>
                  <a:lnTo>
                    <a:pt x="435609" y="3334"/>
                  </a:lnTo>
                  <a:lnTo>
                    <a:pt x="487783" y="0"/>
                  </a:lnTo>
                  <a:lnTo>
                    <a:pt x="3116090" y="0"/>
                  </a:lnTo>
                  <a:lnTo>
                    <a:pt x="3168263" y="3334"/>
                  </a:lnTo>
                  <a:lnTo>
                    <a:pt x="3219643" y="12745"/>
                  </a:lnTo>
                  <a:lnTo>
                    <a:pt x="3267821" y="27344"/>
                  </a:lnTo>
                  <a:lnTo>
                    <a:pt x="3310386" y="46242"/>
                  </a:lnTo>
                  <a:lnTo>
                    <a:pt x="3344929" y="68550"/>
                  </a:lnTo>
                  <a:lnTo>
                    <a:pt x="3603868" y="428202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15224" y="9097674"/>
              <a:ext cx="3600450" cy="149225"/>
            </a:xfrm>
            <a:custGeom>
              <a:avLst/>
              <a:gdLst/>
              <a:ahLst/>
              <a:cxnLst/>
              <a:rect l="l" t="t" r="r" b="b"/>
              <a:pathLst>
                <a:path w="3600450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600239" y="0"/>
                  </a:lnTo>
                  <a:lnTo>
                    <a:pt x="3597871" y="48180"/>
                  </a:lnTo>
                  <a:lnTo>
                    <a:pt x="3579856" y="89240"/>
                  </a:lnTo>
                  <a:lnTo>
                    <a:pt x="3547781" y="121117"/>
                  </a:lnTo>
                  <a:lnTo>
                    <a:pt x="3503236" y="141755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BA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15224" y="9097674"/>
              <a:ext cx="3561079" cy="149225"/>
            </a:xfrm>
            <a:custGeom>
              <a:avLst/>
              <a:gdLst/>
              <a:ahLst/>
              <a:cxnLst/>
              <a:rect l="l" t="t" r="r" b="b"/>
              <a:pathLst>
                <a:path w="3561079" h="149225">
                  <a:moveTo>
                    <a:pt x="3447810" y="149091"/>
                  </a:moveTo>
                  <a:lnTo>
                    <a:pt x="152476" y="149091"/>
                  </a:lnTo>
                  <a:lnTo>
                    <a:pt x="97051" y="141755"/>
                  </a:lnTo>
                  <a:lnTo>
                    <a:pt x="52504" y="121117"/>
                  </a:lnTo>
                  <a:lnTo>
                    <a:pt x="20422" y="89240"/>
                  </a:lnTo>
                  <a:lnTo>
                    <a:pt x="2391" y="48180"/>
                  </a:lnTo>
                  <a:lnTo>
                    <a:pt x="0" y="0"/>
                  </a:lnTo>
                  <a:lnTo>
                    <a:pt x="3150" y="17673"/>
                  </a:lnTo>
                  <a:lnTo>
                    <a:pt x="25992" y="56554"/>
                  </a:lnTo>
                  <a:lnTo>
                    <a:pt x="88609" y="95436"/>
                  </a:lnTo>
                  <a:lnTo>
                    <a:pt x="211087" y="113109"/>
                  </a:lnTo>
                  <a:lnTo>
                    <a:pt x="3560970" y="109139"/>
                  </a:lnTo>
                  <a:lnTo>
                    <a:pt x="3538913" y="125842"/>
                  </a:lnTo>
                  <a:lnTo>
                    <a:pt x="3512540" y="138413"/>
                  </a:lnTo>
                  <a:lnTo>
                    <a:pt x="3482092" y="146336"/>
                  </a:lnTo>
                  <a:lnTo>
                    <a:pt x="3447810" y="149091"/>
                  </a:lnTo>
                  <a:close/>
                </a:path>
              </a:pathLst>
            </a:custGeom>
            <a:solidFill>
              <a:srgbClr val="78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8951" y="6674308"/>
              <a:ext cx="2993390" cy="1969135"/>
            </a:xfrm>
            <a:custGeom>
              <a:avLst/>
              <a:gdLst/>
              <a:ahLst/>
              <a:cxnLst/>
              <a:rect l="l" t="t" r="r" b="b"/>
              <a:pathLst>
                <a:path w="2993390" h="1969134">
                  <a:moveTo>
                    <a:pt x="2805364" y="1968761"/>
                  </a:moveTo>
                  <a:lnTo>
                    <a:pt x="187467" y="1968761"/>
                  </a:lnTo>
                  <a:lnTo>
                    <a:pt x="137632" y="1962090"/>
                  </a:lnTo>
                  <a:lnTo>
                    <a:pt x="92850" y="1943265"/>
                  </a:lnTo>
                  <a:lnTo>
                    <a:pt x="54909" y="1914066"/>
                  </a:lnTo>
                  <a:lnTo>
                    <a:pt x="25595" y="1876273"/>
                  </a:lnTo>
                  <a:lnTo>
                    <a:pt x="6696" y="1831666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55198" y="6667"/>
                  </a:lnTo>
                  <a:lnTo>
                    <a:pt x="2899979" y="25486"/>
                  </a:lnTo>
                  <a:lnTo>
                    <a:pt x="2937920" y="54679"/>
                  </a:lnTo>
                  <a:lnTo>
                    <a:pt x="2967234" y="92470"/>
                  </a:lnTo>
                  <a:lnTo>
                    <a:pt x="2986133" y="137081"/>
                  </a:lnTo>
                  <a:lnTo>
                    <a:pt x="2992829" y="186737"/>
                  </a:lnTo>
                  <a:lnTo>
                    <a:pt x="2992829" y="1782025"/>
                  </a:lnTo>
                  <a:lnTo>
                    <a:pt x="2986133" y="1831666"/>
                  </a:lnTo>
                  <a:lnTo>
                    <a:pt x="2967234" y="1876273"/>
                  </a:lnTo>
                  <a:lnTo>
                    <a:pt x="2937920" y="1914066"/>
                  </a:lnTo>
                  <a:lnTo>
                    <a:pt x="2899979" y="1943265"/>
                  </a:lnTo>
                  <a:lnTo>
                    <a:pt x="2855198" y="1962090"/>
                  </a:lnTo>
                  <a:lnTo>
                    <a:pt x="2805364" y="1968761"/>
                  </a:lnTo>
                  <a:close/>
                </a:path>
              </a:pathLst>
            </a:custGeom>
            <a:solidFill>
              <a:srgbClr val="182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18951" y="6674308"/>
              <a:ext cx="2955290" cy="1937385"/>
            </a:xfrm>
            <a:custGeom>
              <a:avLst/>
              <a:gdLst/>
              <a:ahLst/>
              <a:cxnLst/>
              <a:rect l="l" t="t" r="r" b="b"/>
              <a:pathLst>
                <a:path w="2955290" h="1937384">
                  <a:moveTo>
                    <a:pt x="82799" y="1936962"/>
                  </a:moveTo>
                  <a:lnTo>
                    <a:pt x="48789" y="1907673"/>
                  </a:lnTo>
                  <a:lnTo>
                    <a:pt x="22668" y="1871109"/>
                  </a:lnTo>
                  <a:lnTo>
                    <a:pt x="5913" y="1828737"/>
                  </a:lnTo>
                  <a:lnTo>
                    <a:pt x="0" y="1782025"/>
                  </a:lnTo>
                  <a:lnTo>
                    <a:pt x="0" y="186737"/>
                  </a:lnTo>
                  <a:lnTo>
                    <a:pt x="6696" y="137081"/>
                  </a:lnTo>
                  <a:lnTo>
                    <a:pt x="25595" y="92470"/>
                  </a:lnTo>
                  <a:lnTo>
                    <a:pt x="54909" y="54679"/>
                  </a:lnTo>
                  <a:lnTo>
                    <a:pt x="92850" y="25486"/>
                  </a:lnTo>
                  <a:lnTo>
                    <a:pt x="137632" y="6667"/>
                  </a:lnTo>
                  <a:lnTo>
                    <a:pt x="187467" y="0"/>
                  </a:lnTo>
                  <a:lnTo>
                    <a:pt x="2805364" y="0"/>
                  </a:lnTo>
                  <a:lnTo>
                    <a:pt x="2849911" y="5389"/>
                  </a:lnTo>
                  <a:lnTo>
                    <a:pt x="2890524" y="20668"/>
                  </a:lnTo>
                  <a:lnTo>
                    <a:pt x="2926019" y="44500"/>
                  </a:lnTo>
                  <a:lnTo>
                    <a:pt x="2955217" y="75549"/>
                  </a:lnTo>
                  <a:lnTo>
                    <a:pt x="2931664" y="62081"/>
                  </a:lnTo>
                  <a:lnTo>
                    <a:pt x="2906155" y="52076"/>
                  </a:lnTo>
                  <a:lnTo>
                    <a:pt x="2878998" y="45846"/>
                  </a:lnTo>
                  <a:lnTo>
                    <a:pt x="2850500" y="43700"/>
                  </a:lnTo>
                  <a:lnTo>
                    <a:pt x="232607" y="43700"/>
                  </a:lnTo>
                  <a:lnTo>
                    <a:pt x="182754" y="50371"/>
                  </a:lnTo>
                  <a:lnTo>
                    <a:pt x="137959" y="69196"/>
                  </a:lnTo>
                  <a:lnTo>
                    <a:pt x="100011" y="98396"/>
                  </a:lnTo>
                  <a:lnTo>
                    <a:pt x="70693" y="136189"/>
                  </a:lnTo>
                  <a:lnTo>
                    <a:pt x="51793" y="180797"/>
                  </a:lnTo>
                  <a:lnTo>
                    <a:pt x="45096" y="230438"/>
                  </a:lnTo>
                  <a:lnTo>
                    <a:pt x="45096" y="1825726"/>
                  </a:lnTo>
                  <a:lnTo>
                    <a:pt x="47702" y="1856390"/>
                  </a:lnTo>
                  <a:lnTo>
                    <a:pt x="55188" y="1885363"/>
                  </a:lnTo>
                  <a:lnTo>
                    <a:pt x="67054" y="1912327"/>
                  </a:lnTo>
                  <a:lnTo>
                    <a:pt x="82799" y="1936962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43259" y="6893854"/>
              <a:ext cx="2744470" cy="1562100"/>
            </a:xfrm>
            <a:custGeom>
              <a:avLst/>
              <a:gdLst/>
              <a:ahLst/>
              <a:cxnLst/>
              <a:rect l="l" t="t" r="r" b="b"/>
              <a:pathLst>
                <a:path w="2744470" h="1562100">
                  <a:moveTo>
                    <a:pt x="2744175" y="1562000"/>
                  </a:moveTo>
                  <a:lnTo>
                    <a:pt x="0" y="1562000"/>
                  </a:lnTo>
                  <a:lnTo>
                    <a:pt x="0" y="0"/>
                  </a:lnTo>
                  <a:lnTo>
                    <a:pt x="2744175" y="0"/>
                  </a:lnTo>
                  <a:lnTo>
                    <a:pt x="2744175" y="1562000"/>
                  </a:lnTo>
                  <a:close/>
                </a:path>
              </a:pathLst>
            </a:custGeom>
            <a:solidFill>
              <a:srgbClr val="5CC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72870" y="6919168"/>
              <a:ext cx="2685415" cy="1273810"/>
            </a:xfrm>
            <a:custGeom>
              <a:avLst/>
              <a:gdLst/>
              <a:ahLst/>
              <a:cxnLst/>
              <a:rect l="l" t="t" r="r" b="b"/>
              <a:pathLst>
                <a:path w="2685415" h="1273809">
                  <a:moveTo>
                    <a:pt x="0" y="1273223"/>
                  </a:moveTo>
                  <a:lnTo>
                    <a:pt x="0" y="0"/>
                  </a:lnTo>
                  <a:lnTo>
                    <a:pt x="2684947" y="0"/>
                  </a:lnTo>
                  <a:lnTo>
                    <a:pt x="2684947" y="769777"/>
                  </a:lnTo>
                  <a:lnTo>
                    <a:pt x="2633358" y="768838"/>
                  </a:lnTo>
                  <a:lnTo>
                    <a:pt x="2581771" y="768203"/>
                  </a:lnTo>
                  <a:lnTo>
                    <a:pt x="2530188" y="767879"/>
                  </a:lnTo>
                  <a:lnTo>
                    <a:pt x="2478610" y="767874"/>
                  </a:lnTo>
                  <a:lnTo>
                    <a:pt x="2427040" y="768195"/>
                  </a:lnTo>
                  <a:lnTo>
                    <a:pt x="2375481" y="768849"/>
                  </a:lnTo>
                  <a:lnTo>
                    <a:pt x="2323933" y="769842"/>
                  </a:lnTo>
                  <a:lnTo>
                    <a:pt x="2272399" y="771182"/>
                  </a:lnTo>
                  <a:lnTo>
                    <a:pt x="2220882" y="772877"/>
                  </a:lnTo>
                  <a:lnTo>
                    <a:pt x="2169384" y="774932"/>
                  </a:lnTo>
                  <a:lnTo>
                    <a:pt x="2117906" y="777356"/>
                  </a:lnTo>
                  <a:lnTo>
                    <a:pt x="2066450" y="780155"/>
                  </a:lnTo>
                  <a:lnTo>
                    <a:pt x="2015020" y="783336"/>
                  </a:lnTo>
                  <a:lnTo>
                    <a:pt x="1963617" y="786907"/>
                  </a:lnTo>
                  <a:lnTo>
                    <a:pt x="1912242" y="790874"/>
                  </a:lnTo>
                  <a:lnTo>
                    <a:pt x="1860899" y="795245"/>
                  </a:lnTo>
                  <a:lnTo>
                    <a:pt x="1809590" y="800026"/>
                  </a:lnTo>
                  <a:lnTo>
                    <a:pt x="1758316" y="805226"/>
                  </a:lnTo>
                  <a:lnTo>
                    <a:pt x="1707079" y="810850"/>
                  </a:lnTo>
                  <a:lnTo>
                    <a:pt x="1655883" y="816906"/>
                  </a:lnTo>
                  <a:lnTo>
                    <a:pt x="1604728" y="823402"/>
                  </a:lnTo>
                  <a:lnTo>
                    <a:pt x="1553617" y="830343"/>
                  </a:lnTo>
                  <a:lnTo>
                    <a:pt x="1502552" y="837738"/>
                  </a:lnTo>
                  <a:lnTo>
                    <a:pt x="1451536" y="845593"/>
                  </a:lnTo>
                  <a:lnTo>
                    <a:pt x="1400570" y="853915"/>
                  </a:lnTo>
                  <a:lnTo>
                    <a:pt x="1349656" y="862712"/>
                  </a:lnTo>
                  <a:lnTo>
                    <a:pt x="1298797" y="871990"/>
                  </a:lnTo>
                  <a:lnTo>
                    <a:pt x="1248016" y="881696"/>
                  </a:lnTo>
                  <a:lnTo>
                    <a:pt x="1197309" y="891784"/>
                  </a:lnTo>
                  <a:lnTo>
                    <a:pt x="1146683" y="902260"/>
                  </a:lnTo>
                  <a:lnTo>
                    <a:pt x="1096145" y="913133"/>
                  </a:lnTo>
                  <a:lnTo>
                    <a:pt x="1045699" y="924411"/>
                  </a:lnTo>
                  <a:lnTo>
                    <a:pt x="995352" y="936101"/>
                  </a:lnTo>
                  <a:lnTo>
                    <a:pt x="945111" y="948213"/>
                  </a:lnTo>
                  <a:lnTo>
                    <a:pt x="894980" y="960753"/>
                  </a:lnTo>
                  <a:lnTo>
                    <a:pt x="844967" y="973729"/>
                  </a:lnTo>
                  <a:lnTo>
                    <a:pt x="795076" y="987149"/>
                  </a:lnTo>
                  <a:lnTo>
                    <a:pt x="745316" y="1001022"/>
                  </a:lnTo>
                  <a:lnTo>
                    <a:pt x="695690" y="1015355"/>
                  </a:lnTo>
                  <a:lnTo>
                    <a:pt x="646205" y="1030156"/>
                  </a:lnTo>
                  <a:lnTo>
                    <a:pt x="596868" y="1045433"/>
                  </a:lnTo>
                  <a:lnTo>
                    <a:pt x="547685" y="1061194"/>
                  </a:lnTo>
                  <a:lnTo>
                    <a:pt x="498661" y="1077447"/>
                  </a:lnTo>
                  <a:lnTo>
                    <a:pt x="449802" y="1094199"/>
                  </a:lnTo>
                  <a:lnTo>
                    <a:pt x="401115" y="1111459"/>
                  </a:lnTo>
                  <a:lnTo>
                    <a:pt x="352605" y="1129235"/>
                  </a:lnTo>
                  <a:lnTo>
                    <a:pt x="304279" y="1147534"/>
                  </a:lnTo>
                  <a:lnTo>
                    <a:pt x="256142" y="1166364"/>
                  </a:lnTo>
                  <a:lnTo>
                    <a:pt x="208201" y="1185734"/>
                  </a:lnTo>
                  <a:lnTo>
                    <a:pt x="105920" y="1227864"/>
                  </a:lnTo>
                  <a:lnTo>
                    <a:pt x="53241" y="1250076"/>
                  </a:lnTo>
                  <a:lnTo>
                    <a:pt x="0" y="1273223"/>
                  </a:lnTo>
                  <a:close/>
                </a:path>
              </a:pathLst>
            </a:custGeom>
            <a:solidFill>
              <a:srgbClr val="4BA5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93778" y="8601595"/>
              <a:ext cx="2043430" cy="85725"/>
            </a:xfrm>
            <a:custGeom>
              <a:avLst/>
              <a:gdLst/>
              <a:ahLst/>
              <a:cxnLst/>
              <a:rect l="l" t="t" r="r" b="b"/>
              <a:pathLst>
                <a:path w="2043429" h="85725">
                  <a:moveTo>
                    <a:pt x="601687" y="42621"/>
                  </a:moveTo>
                  <a:lnTo>
                    <a:pt x="596646" y="26035"/>
                  </a:lnTo>
                  <a:lnTo>
                    <a:pt x="582917" y="12484"/>
                  </a:lnTo>
                  <a:lnTo>
                    <a:pt x="562546" y="3352"/>
                  </a:lnTo>
                  <a:lnTo>
                    <a:pt x="537603" y="0"/>
                  </a:lnTo>
                  <a:lnTo>
                    <a:pt x="64084" y="0"/>
                  </a:lnTo>
                  <a:lnTo>
                    <a:pt x="39141" y="3352"/>
                  </a:lnTo>
                  <a:lnTo>
                    <a:pt x="18770" y="12484"/>
                  </a:lnTo>
                  <a:lnTo>
                    <a:pt x="5041" y="26035"/>
                  </a:lnTo>
                  <a:lnTo>
                    <a:pt x="0" y="42621"/>
                  </a:lnTo>
                  <a:lnTo>
                    <a:pt x="5041" y="59194"/>
                  </a:lnTo>
                  <a:lnTo>
                    <a:pt x="18770" y="72745"/>
                  </a:lnTo>
                  <a:lnTo>
                    <a:pt x="39141" y="81876"/>
                  </a:lnTo>
                  <a:lnTo>
                    <a:pt x="64084" y="85229"/>
                  </a:lnTo>
                  <a:lnTo>
                    <a:pt x="537603" y="85229"/>
                  </a:lnTo>
                  <a:lnTo>
                    <a:pt x="562546" y="81876"/>
                  </a:lnTo>
                  <a:lnTo>
                    <a:pt x="582917" y="72745"/>
                  </a:lnTo>
                  <a:lnTo>
                    <a:pt x="596646" y="59194"/>
                  </a:lnTo>
                  <a:lnTo>
                    <a:pt x="601687" y="42621"/>
                  </a:lnTo>
                  <a:close/>
                </a:path>
                <a:path w="2043429" h="85725">
                  <a:moveTo>
                    <a:pt x="2043112" y="42621"/>
                  </a:moveTo>
                  <a:lnTo>
                    <a:pt x="2038083" y="26035"/>
                  </a:lnTo>
                  <a:lnTo>
                    <a:pt x="2024367" y="12484"/>
                  </a:lnTo>
                  <a:lnTo>
                    <a:pt x="2003996" y="3352"/>
                  </a:lnTo>
                  <a:lnTo>
                    <a:pt x="1979041" y="0"/>
                  </a:lnTo>
                  <a:lnTo>
                    <a:pt x="1505508" y="0"/>
                  </a:lnTo>
                  <a:lnTo>
                    <a:pt x="1480578" y="3352"/>
                  </a:lnTo>
                  <a:lnTo>
                    <a:pt x="1460207" y="12484"/>
                  </a:lnTo>
                  <a:lnTo>
                    <a:pt x="1446479" y="26035"/>
                  </a:lnTo>
                  <a:lnTo>
                    <a:pt x="1441437" y="42621"/>
                  </a:lnTo>
                  <a:lnTo>
                    <a:pt x="1446479" y="59194"/>
                  </a:lnTo>
                  <a:lnTo>
                    <a:pt x="1460207" y="72745"/>
                  </a:lnTo>
                  <a:lnTo>
                    <a:pt x="1480578" y="81876"/>
                  </a:lnTo>
                  <a:lnTo>
                    <a:pt x="1505508" y="85229"/>
                  </a:lnTo>
                  <a:lnTo>
                    <a:pt x="1979041" y="85229"/>
                  </a:lnTo>
                  <a:lnTo>
                    <a:pt x="2003996" y="81876"/>
                  </a:lnTo>
                  <a:lnTo>
                    <a:pt x="2024367" y="72745"/>
                  </a:lnTo>
                  <a:lnTo>
                    <a:pt x="2038083" y="59194"/>
                  </a:lnTo>
                  <a:lnTo>
                    <a:pt x="2043112" y="42621"/>
                  </a:lnTo>
                  <a:close/>
                </a:path>
              </a:pathLst>
            </a:custGeom>
            <a:solidFill>
              <a:srgbClr val="0D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70224" y="6760968"/>
              <a:ext cx="90283" cy="899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89614" y="8751216"/>
              <a:ext cx="3259210" cy="3088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3639" y="6818528"/>
              <a:ext cx="1643588" cy="16424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349007" y="2422579"/>
            <a:ext cx="60356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55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/>
              </a:rPr>
              <a:t>Mô hình peer to peer</a:t>
            </a:r>
            <a:endParaRPr sz="5500" dirty="0">
              <a:solidFill>
                <a:schemeClr val="accent6">
                  <a:lumMod val="75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50241" y="3389860"/>
            <a:ext cx="618172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lang="vi-VN"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 err="1">
                <a:solidFill>
                  <a:srgbClr val="FFFFFF"/>
                </a:solidFill>
                <a:latin typeface="Arial"/>
                <a:cs typeface="Arial"/>
              </a:rPr>
              <a:t>Tất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cả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nhóm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đều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có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quyền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ngang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nhau.</a:t>
            </a:r>
            <a:endParaRPr sz="2400" dirty="0">
              <a:latin typeface="Arial"/>
              <a:cs typeface="Arial"/>
            </a:endParaRPr>
          </a:p>
          <a:p>
            <a:pPr marL="12700" marR="182880">
              <a:lnSpc>
                <a:spcPct val="132800"/>
              </a:lnSpc>
            </a:pPr>
            <a:r>
              <a:rPr lang="vi-VN"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0" dirty="0" err="1">
                <a:solidFill>
                  <a:srgbClr val="FFFFFF"/>
                </a:solidFill>
                <a:latin typeface="Arial"/>
                <a:cs typeface="Arial"/>
              </a:rPr>
              <a:t>Bất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kỳ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đều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khả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trao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đổi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thông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điệp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với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client khác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sz="240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nhóm.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3368243" y="582621"/>
            <a:ext cx="12158036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50" dirty="0">
                <a:solidFill>
                  <a:srgbClr val="000000"/>
                </a:solidFill>
              </a:rPr>
              <a:t>Các mô hình của Muticasting</a:t>
            </a:r>
            <a:endParaRPr sz="7500" spc="-1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53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5166" y="2503669"/>
            <a:ext cx="7915259" cy="5276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3608" y="1248346"/>
            <a:ext cx="823849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vi-VN" sz="8000" dirty="0">
                <a:latin typeface="+mj-lt"/>
              </a:rPr>
              <a:t>Điều kiện để multicast truyền đi</a:t>
            </a:r>
            <a:endParaRPr sz="8000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3958" y="5653552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3958" y="6567951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958" y="7482351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3608" y="3921155"/>
            <a:ext cx="8233409" cy="470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76605" indent="101600">
              <a:lnSpc>
                <a:spcPct val="116700"/>
              </a:lnSpc>
              <a:spcBef>
                <a:spcPts val="95"/>
              </a:spcBef>
            </a:pPr>
            <a:r>
              <a:rPr sz="3000" b="1" spc="-105" dirty="0">
                <a:solidFill>
                  <a:srgbClr val="FF7C64"/>
                </a:solidFill>
                <a:latin typeface="Arial"/>
                <a:cs typeface="Arial"/>
              </a:rPr>
              <a:t>Có </a:t>
            </a:r>
            <a:r>
              <a:rPr sz="3000" b="1" spc="75" dirty="0">
                <a:solidFill>
                  <a:srgbClr val="FF7C64"/>
                </a:solidFill>
                <a:latin typeface="Arial"/>
                <a:cs typeface="Arial"/>
              </a:rPr>
              <a:t>ba </a:t>
            </a:r>
            <a:r>
              <a:rPr sz="3000" b="1" spc="-60" dirty="0">
                <a:solidFill>
                  <a:srgbClr val="FF7C64"/>
                </a:solidFill>
                <a:latin typeface="Arial"/>
                <a:cs typeface="Arial"/>
              </a:rPr>
              <a:t>yêu </a:t>
            </a:r>
            <a:r>
              <a:rPr sz="3000" b="1" spc="-30" dirty="0">
                <a:solidFill>
                  <a:srgbClr val="FF7C64"/>
                </a:solidFill>
                <a:latin typeface="Arial"/>
                <a:cs typeface="Arial"/>
              </a:rPr>
              <a:t>cầu </a:t>
            </a:r>
            <a:r>
              <a:rPr sz="3000" b="1" spc="-285" dirty="0">
                <a:solidFill>
                  <a:srgbClr val="FF7C64"/>
                </a:solidFill>
                <a:latin typeface="Arial"/>
                <a:cs typeface="Arial"/>
              </a:rPr>
              <a:t>cơ </a:t>
            </a:r>
            <a:r>
              <a:rPr sz="3000" b="1" spc="30" dirty="0">
                <a:solidFill>
                  <a:srgbClr val="FF7C64"/>
                </a:solidFill>
                <a:latin typeface="Arial"/>
                <a:cs typeface="Arial"/>
              </a:rPr>
              <a:t>bản </a:t>
            </a:r>
            <a:r>
              <a:rPr sz="3000" b="1" spc="-20" dirty="0">
                <a:solidFill>
                  <a:srgbClr val="FF7C64"/>
                </a:solidFill>
                <a:latin typeface="Arial"/>
                <a:cs typeface="Arial"/>
              </a:rPr>
              <a:t>để </a:t>
            </a:r>
            <a:r>
              <a:rPr sz="3000" b="1" spc="-135" dirty="0">
                <a:solidFill>
                  <a:srgbClr val="FF7C64"/>
                </a:solidFill>
                <a:latin typeface="Arial"/>
                <a:cs typeface="Arial"/>
              </a:rPr>
              <a:t>có </a:t>
            </a:r>
            <a:r>
              <a:rPr sz="3000" b="1" dirty="0">
                <a:solidFill>
                  <a:srgbClr val="FF7C64"/>
                </a:solidFill>
                <a:latin typeface="Arial"/>
                <a:cs typeface="Arial"/>
              </a:rPr>
              <a:t>thể </a:t>
            </a:r>
            <a:r>
              <a:rPr sz="3000" b="1" spc="-25" dirty="0">
                <a:solidFill>
                  <a:srgbClr val="FF7C64"/>
                </a:solidFill>
                <a:latin typeface="Arial"/>
                <a:cs typeface="Arial"/>
              </a:rPr>
              <a:t>triển </a:t>
            </a:r>
            <a:r>
              <a:rPr sz="3000" b="1" spc="-15" dirty="0">
                <a:solidFill>
                  <a:srgbClr val="FF7C64"/>
                </a:solidFill>
                <a:latin typeface="Arial"/>
                <a:cs typeface="Arial"/>
              </a:rPr>
              <a:t>khai  </a:t>
            </a:r>
            <a:r>
              <a:rPr sz="3000" b="1" spc="-25" dirty="0">
                <a:solidFill>
                  <a:srgbClr val="FF7C64"/>
                </a:solidFill>
                <a:latin typeface="Arial"/>
                <a:cs typeface="Arial"/>
              </a:rPr>
              <a:t>Multicast </a:t>
            </a:r>
            <a:r>
              <a:rPr sz="3000" b="1" spc="-10" dirty="0">
                <a:solidFill>
                  <a:srgbClr val="FF7C64"/>
                </a:solidFill>
                <a:latin typeface="Arial"/>
                <a:cs typeface="Arial"/>
              </a:rPr>
              <a:t>trên </a:t>
            </a:r>
            <a:r>
              <a:rPr sz="3000" b="1" spc="-5" dirty="0">
                <a:solidFill>
                  <a:srgbClr val="FF7C64"/>
                </a:solidFill>
                <a:latin typeface="Arial"/>
                <a:cs typeface="Arial"/>
              </a:rPr>
              <a:t>một</a:t>
            </a:r>
            <a:r>
              <a:rPr sz="3000" b="1" spc="-80" dirty="0">
                <a:solidFill>
                  <a:srgbClr val="FF7C64"/>
                </a:solidFill>
                <a:latin typeface="Arial"/>
                <a:cs typeface="Arial"/>
              </a:rPr>
              <a:t> </a:t>
            </a:r>
            <a:r>
              <a:rPr sz="3000" b="1" spc="-35" dirty="0">
                <a:solidFill>
                  <a:srgbClr val="FF7C64"/>
                </a:solidFill>
                <a:latin typeface="Arial"/>
                <a:cs typeface="Arial"/>
              </a:rPr>
              <a:t>mạng:</a:t>
            </a:r>
            <a:endParaRPr sz="3000" dirty="0">
              <a:latin typeface="Arial"/>
              <a:cs typeface="Arial"/>
            </a:endParaRPr>
          </a:p>
          <a:p>
            <a:pPr marL="530225" marR="615950" indent="76200">
              <a:lnSpc>
                <a:spcPct val="125000"/>
              </a:lnSpc>
              <a:spcBef>
                <a:spcPts val="3225"/>
              </a:spcBef>
            </a:pP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Phải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có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một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F2A2F"/>
                </a:solidFill>
                <a:latin typeface="Arial"/>
                <a:cs typeface="Arial"/>
              </a:rPr>
              <a:t>tập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F2A2F"/>
                </a:solidFill>
                <a:latin typeface="Arial"/>
                <a:cs typeface="Arial"/>
              </a:rPr>
              <a:t>hợp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F2A2F"/>
                </a:solidFill>
                <a:latin typeface="Arial"/>
                <a:cs typeface="Arial"/>
              </a:rPr>
              <a:t>địa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chỉ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dành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cho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nhóm 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Multicast.</a:t>
            </a:r>
            <a:endParaRPr sz="2400" dirty="0">
              <a:latin typeface="Arial"/>
              <a:cs typeface="Arial"/>
            </a:endParaRPr>
          </a:p>
          <a:p>
            <a:pPr marL="530225" marR="5080" indent="76200">
              <a:lnSpc>
                <a:spcPct val="125000"/>
              </a:lnSpc>
            </a:pP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Phải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có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một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F2A2F"/>
                </a:solidFill>
                <a:latin typeface="Arial"/>
                <a:cs typeface="Arial"/>
              </a:rPr>
              <a:t>cơ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F2A2F"/>
                </a:solidFill>
                <a:latin typeface="Arial"/>
                <a:cs typeface="Arial"/>
              </a:rPr>
              <a:t>chế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trong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đó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host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có</a:t>
            </a:r>
            <a:r>
              <a:rPr sz="2400" spc="-6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F2A2F"/>
                </a:solidFill>
                <a:latin typeface="Arial"/>
                <a:cs typeface="Arial"/>
              </a:rPr>
              <a:t>thể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F2A2F"/>
                </a:solidFill>
                <a:latin typeface="Arial"/>
                <a:cs typeface="Arial"/>
              </a:rPr>
              <a:t>tham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gia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và  </a:t>
            </a:r>
            <a:r>
              <a:rPr sz="2400" spc="-85" dirty="0">
                <a:solidFill>
                  <a:srgbClr val="0F2A2F"/>
                </a:solidFill>
                <a:latin typeface="Arial"/>
                <a:cs typeface="Arial"/>
              </a:rPr>
              <a:t>rời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khỏi</a:t>
            </a:r>
            <a:r>
              <a:rPr sz="24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nhóm.</a:t>
            </a:r>
            <a:endParaRPr sz="2400" dirty="0">
              <a:latin typeface="Arial"/>
              <a:cs typeface="Arial"/>
            </a:endParaRPr>
          </a:p>
          <a:p>
            <a:pPr marL="530225" marR="93980" indent="76200">
              <a:lnSpc>
                <a:spcPct val="125000"/>
              </a:lnSpc>
            </a:pP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Phải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có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giao </a:t>
            </a:r>
            <a:r>
              <a:rPr sz="2400" spc="-35" dirty="0">
                <a:solidFill>
                  <a:srgbClr val="0F2A2F"/>
                </a:solidFill>
                <a:latin typeface="Arial"/>
                <a:cs typeface="Arial"/>
              </a:rPr>
              <a:t>thức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định tuyến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cho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phép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Router 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phân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phối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lưu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lượng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Multicast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F2A2F"/>
                </a:solidFill>
                <a:latin typeface="Arial"/>
                <a:cs typeface="Arial"/>
              </a:rPr>
              <a:t>tới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thành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viên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của 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nhóm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F2A2F"/>
                </a:solidFill>
                <a:latin typeface="Arial"/>
                <a:cs typeface="Arial"/>
              </a:rPr>
              <a:t>mà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không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F2A2F"/>
                </a:solidFill>
                <a:latin typeface="Arial"/>
                <a:cs typeface="Arial"/>
              </a:rPr>
              <a:t>làm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quá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tải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tài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nguyên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mạng.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3358396"/>
            <a:ext cx="12344401" cy="35702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71014" marR="5080" indent="-1758950">
              <a:lnSpc>
                <a:spcPct val="100099"/>
              </a:lnSpc>
              <a:spcBef>
                <a:spcPts val="120"/>
              </a:spcBef>
            </a:pPr>
            <a:r>
              <a:rPr lang="vi-VN" spc="-150" dirty="0">
                <a:latin typeface="+mj-lt"/>
                <a:cs typeface="Adobe Arabic" panose="02040503050201020203" pitchFamily="18" charset="-78"/>
              </a:rPr>
              <a:t>Cách multicast </a:t>
            </a:r>
            <a:br>
              <a:rPr lang="vi-VN" spc="-150" dirty="0">
                <a:latin typeface="+mj-lt"/>
                <a:cs typeface="Adobe Arabic" panose="02040503050201020203" pitchFamily="18" charset="-78"/>
              </a:rPr>
            </a:br>
            <a:r>
              <a:rPr lang="vi-VN" spc="-150" dirty="0">
                <a:latin typeface="+mj-lt"/>
                <a:cs typeface="Adobe Arabic" panose="02040503050201020203" pitchFamily="18" charset="-78"/>
              </a:rPr>
              <a:t>hoạt động </a:t>
            </a:r>
            <a:endParaRPr spc="-150" dirty="0">
              <a:latin typeface="+mj-lt"/>
              <a:cs typeface="Adobe Arabic" panose="02040503050201020203" pitchFamily="18" charset="-78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8846" y="101615"/>
            <a:ext cx="6599153" cy="438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506" y="1059979"/>
            <a:ext cx="9966960" cy="11227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vi-VN" sz="7200" dirty="0">
                <a:latin typeface="+mj-lt"/>
              </a:rPr>
              <a:t>Cách multicast hoạt động</a:t>
            </a:r>
            <a:endParaRPr sz="7200" dirty="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506" y="2624597"/>
            <a:ext cx="114007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500" b="1" spc="-90" dirty="0">
                <a:solidFill>
                  <a:srgbClr val="FF7C64"/>
                </a:solidFill>
                <a:latin typeface="Arial"/>
                <a:cs typeface="Arial"/>
              </a:rPr>
              <a:t>Có </a:t>
            </a:r>
            <a:r>
              <a:rPr sz="2500" b="1" spc="-55" dirty="0">
                <a:solidFill>
                  <a:srgbClr val="FF7C64"/>
                </a:solidFill>
                <a:latin typeface="Arial"/>
                <a:cs typeface="Arial"/>
              </a:rPr>
              <a:t>nhiều </a:t>
            </a:r>
            <a:r>
              <a:rPr sz="2500" b="1" spc="-10" dirty="0">
                <a:solidFill>
                  <a:srgbClr val="FF7C64"/>
                </a:solidFill>
                <a:latin typeface="Arial"/>
                <a:cs typeface="Arial"/>
              </a:rPr>
              <a:t>giao </a:t>
            </a:r>
            <a:r>
              <a:rPr sz="2500" b="1" spc="-110" dirty="0">
                <a:solidFill>
                  <a:srgbClr val="FF7C64"/>
                </a:solidFill>
                <a:latin typeface="Arial"/>
                <a:cs typeface="Arial"/>
              </a:rPr>
              <a:t>thức </a:t>
            </a:r>
            <a:r>
              <a:rPr sz="2500" b="1" spc="35" dirty="0">
                <a:solidFill>
                  <a:srgbClr val="FF7C64"/>
                </a:solidFill>
                <a:latin typeface="Arial"/>
                <a:cs typeface="Arial"/>
              </a:rPr>
              <a:t>và </a:t>
            </a:r>
            <a:r>
              <a:rPr sz="2500" b="1" spc="-125" dirty="0">
                <a:solidFill>
                  <a:srgbClr val="FF7C64"/>
                </a:solidFill>
                <a:latin typeface="Arial"/>
                <a:cs typeface="Arial"/>
              </a:rPr>
              <a:t>phương </a:t>
            </a:r>
            <a:r>
              <a:rPr sz="2500" b="1" spc="-110" dirty="0">
                <a:solidFill>
                  <a:srgbClr val="FF7C64"/>
                </a:solidFill>
                <a:latin typeface="Arial"/>
                <a:cs typeface="Arial"/>
              </a:rPr>
              <a:t>thức </a:t>
            </a:r>
            <a:r>
              <a:rPr sz="2500" b="1" spc="15" dirty="0">
                <a:solidFill>
                  <a:srgbClr val="FF7C64"/>
                </a:solidFill>
                <a:latin typeface="Arial"/>
                <a:cs typeface="Arial"/>
              </a:rPr>
              <a:t>hoạt </a:t>
            </a:r>
            <a:r>
              <a:rPr sz="2500" b="1" spc="-35" dirty="0">
                <a:solidFill>
                  <a:srgbClr val="FF7C64"/>
                </a:solidFill>
                <a:latin typeface="Arial"/>
                <a:cs typeface="Arial"/>
              </a:rPr>
              <a:t>động </a:t>
            </a:r>
            <a:r>
              <a:rPr sz="2500" b="1" spc="60" dirty="0">
                <a:solidFill>
                  <a:srgbClr val="FF7C64"/>
                </a:solidFill>
                <a:latin typeface="Arial"/>
                <a:cs typeface="Arial"/>
              </a:rPr>
              <a:t>đa </a:t>
            </a:r>
            <a:r>
              <a:rPr sz="2500" b="1" spc="-150" dirty="0">
                <a:solidFill>
                  <a:srgbClr val="FF7C64"/>
                </a:solidFill>
                <a:latin typeface="Arial"/>
                <a:cs typeface="Arial"/>
              </a:rPr>
              <a:t>hướng </a:t>
            </a:r>
            <a:r>
              <a:rPr sz="2500" b="1" spc="-35" dirty="0">
                <a:solidFill>
                  <a:srgbClr val="FF7C64"/>
                </a:solidFill>
                <a:latin typeface="Arial"/>
                <a:cs typeface="Arial"/>
              </a:rPr>
              <a:t>khác </a:t>
            </a:r>
            <a:r>
              <a:rPr sz="2500" b="1" spc="-30" dirty="0">
                <a:solidFill>
                  <a:srgbClr val="FF7C64"/>
                </a:solidFill>
                <a:latin typeface="Arial"/>
                <a:cs typeface="Arial"/>
              </a:rPr>
              <a:t>nhau, </a:t>
            </a:r>
            <a:r>
              <a:rPr sz="2500" b="1" spc="-55" dirty="0">
                <a:solidFill>
                  <a:srgbClr val="FF7C64"/>
                </a:solidFill>
                <a:latin typeface="Arial"/>
                <a:cs typeface="Arial"/>
              </a:rPr>
              <a:t>mỗi </a:t>
            </a:r>
            <a:r>
              <a:rPr sz="2500" b="1" spc="-10" dirty="0">
                <a:solidFill>
                  <a:srgbClr val="FF7C64"/>
                </a:solidFill>
                <a:latin typeface="Arial"/>
                <a:cs typeface="Arial"/>
              </a:rPr>
              <a:t>giao  </a:t>
            </a:r>
            <a:r>
              <a:rPr sz="2500" b="1" spc="-110" dirty="0">
                <a:solidFill>
                  <a:srgbClr val="FF7C64"/>
                </a:solidFill>
                <a:latin typeface="Arial"/>
                <a:cs typeface="Arial"/>
              </a:rPr>
              <a:t>thức </a:t>
            </a:r>
            <a:r>
              <a:rPr sz="2500" b="1" spc="-200" dirty="0">
                <a:solidFill>
                  <a:srgbClr val="FF7C64"/>
                </a:solidFill>
                <a:latin typeface="Arial"/>
                <a:cs typeface="Arial"/>
              </a:rPr>
              <a:t>được </a:t>
            </a:r>
            <a:r>
              <a:rPr sz="2500" b="1" spc="-30" dirty="0">
                <a:solidFill>
                  <a:srgbClr val="FF7C64"/>
                </a:solidFill>
                <a:latin typeface="Arial"/>
                <a:cs typeface="Arial"/>
              </a:rPr>
              <a:t>tối </a:t>
            </a:r>
            <a:r>
              <a:rPr sz="2500" b="1" spc="-190" dirty="0">
                <a:solidFill>
                  <a:srgbClr val="FF7C64"/>
                </a:solidFill>
                <a:latin typeface="Arial"/>
                <a:cs typeface="Arial"/>
              </a:rPr>
              <a:t>ưu </a:t>
            </a:r>
            <a:r>
              <a:rPr sz="2500" b="1" dirty="0">
                <a:solidFill>
                  <a:srgbClr val="FF7C64"/>
                </a:solidFill>
                <a:latin typeface="Arial"/>
                <a:cs typeface="Arial"/>
              </a:rPr>
              <a:t>hóa </a:t>
            </a:r>
            <a:r>
              <a:rPr sz="2500" b="1" spc="-95" dirty="0">
                <a:solidFill>
                  <a:srgbClr val="FF7C64"/>
                </a:solidFill>
                <a:latin typeface="Arial"/>
                <a:cs typeface="Arial"/>
              </a:rPr>
              <a:t>cho </a:t>
            </a:r>
            <a:r>
              <a:rPr sz="2500" b="1" spc="-5" dirty="0">
                <a:solidFill>
                  <a:srgbClr val="FF7C64"/>
                </a:solidFill>
                <a:latin typeface="Arial"/>
                <a:cs typeface="Arial"/>
              </a:rPr>
              <a:t>một </a:t>
            </a:r>
            <a:r>
              <a:rPr sz="2500" b="1" spc="-85" dirty="0">
                <a:solidFill>
                  <a:srgbClr val="FF7C64"/>
                </a:solidFill>
                <a:latin typeface="Arial"/>
                <a:cs typeface="Arial"/>
              </a:rPr>
              <a:t>kịch </a:t>
            </a:r>
            <a:r>
              <a:rPr sz="2500" b="1" spc="20" dirty="0">
                <a:solidFill>
                  <a:srgbClr val="FF7C64"/>
                </a:solidFill>
                <a:latin typeface="Arial"/>
                <a:cs typeface="Arial"/>
              </a:rPr>
              <a:t>bản </a:t>
            </a:r>
            <a:r>
              <a:rPr sz="2500" b="1" spc="-105" dirty="0">
                <a:solidFill>
                  <a:srgbClr val="FF7C64"/>
                </a:solidFill>
                <a:latin typeface="Arial"/>
                <a:cs typeface="Arial"/>
              </a:rPr>
              <a:t>cụ </a:t>
            </a:r>
            <a:r>
              <a:rPr sz="2500" b="1" spc="-30" dirty="0">
                <a:solidFill>
                  <a:srgbClr val="FF7C64"/>
                </a:solidFill>
                <a:latin typeface="Arial"/>
                <a:cs typeface="Arial"/>
              </a:rPr>
              <a:t>thể. </a:t>
            </a:r>
            <a:r>
              <a:rPr sz="2500" b="1" spc="-45" dirty="0">
                <a:solidFill>
                  <a:srgbClr val="FF7C64"/>
                </a:solidFill>
                <a:latin typeface="Arial"/>
                <a:cs typeface="Arial"/>
              </a:rPr>
              <a:t>Tuy </a:t>
            </a:r>
            <a:r>
              <a:rPr sz="2500" b="1" spc="-60" dirty="0">
                <a:solidFill>
                  <a:srgbClr val="FF7C64"/>
                </a:solidFill>
                <a:latin typeface="Arial"/>
                <a:cs typeface="Arial"/>
              </a:rPr>
              <a:t>nhiên, </a:t>
            </a:r>
            <a:r>
              <a:rPr sz="2500" b="1" spc="90" dirty="0">
                <a:solidFill>
                  <a:srgbClr val="FF7C64"/>
                </a:solidFill>
                <a:latin typeface="Arial"/>
                <a:cs typeface="Arial"/>
              </a:rPr>
              <a:t>tất </a:t>
            </a:r>
            <a:r>
              <a:rPr sz="2500" b="1" spc="-10" dirty="0">
                <a:solidFill>
                  <a:srgbClr val="FF7C64"/>
                </a:solidFill>
                <a:latin typeface="Arial"/>
                <a:cs typeface="Arial"/>
              </a:rPr>
              <a:t>cả </a:t>
            </a:r>
            <a:r>
              <a:rPr sz="2500" b="1" spc="-65" dirty="0">
                <a:solidFill>
                  <a:srgbClr val="FF7C64"/>
                </a:solidFill>
                <a:latin typeface="Arial"/>
                <a:cs typeface="Arial"/>
              </a:rPr>
              <a:t>chúng </a:t>
            </a:r>
            <a:r>
              <a:rPr sz="2500" b="1" spc="-35" dirty="0">
                <a:solidFill>
                  <a:srgbClr val="FF7C64"/>
                </a:solidFill>
                <a:latin typeface="Arial"/>
                <a:cs typeface="Arial"/>
              </a:rPr>
              <a:t>đều  </a:t>
            </a:r>
            <a:r>
              <a:rPr sz="2500" b="1" spc="15" dirty="0">
                <a:solidFill>
                  <a:srgbClr val="FF7C64"/>
                </a:solidFill>
                <a:latin typeface="Arial"/>
                <a:cs typeface="Arial"/>
              </a:rPr>
              <a:t>hoạt </a:t>
            </a:r>
            <a:r>
              <a:rPr sz="2500" b="1" spc="-35" dirty="0">
                <a:solidFill>
                  <a:srgbClr val="FF7C64"/>
                </a:solidFill>
                <a:latin typeface="Arial"/>
                <a:cs typeface="Arial"/>
              </a:rPr>
              <a:t>động </a:t>
            </a:r>
            <a:r>
              <a:rPr sz="2500" b="1" spc="-25" dirty="0">
                <a:solidFill>
                  <a:srgbClr val="FF7C64"/>
                </a:solidFill>
                <a:latin typeface="Arial"/>
                <a:cs typeface="Arial"/>
              </a:rPr>
              <a:t>theo </a:t>
            </a:r>
            <a:r>
              <a:rPr sz="2500" b="1" spc="-65" dirty="0">
                <a:solidFill>
                  <a:srgbClr val="FF7C64"/>
                </a:solidFill>
                <a:latin typeface="Arial"/>
                <a:cs typeface="Arial"/>
              </a:rPr>
              <a:t>cùng </a:t>
            </a:r>
            <a:r>
              <a:rPr sz="2500" b="1" spc="-5" dirty="0">
                <a:solidFill>
                  <a:srgbClr val="FF7C64"/>
                </a:solidFill>
                <a:latin typeface="Arial"/>
                <a:cs typeface="Arial"/>
              </a:rPr>
              <a:t>một </a:t>
            </a:r>
            <a:r>
              <a:rPr sz="2500" b="1" spc="-55" dirty="0">
                <a:solidFill>
                  <a:srgbClr val="FF7C64"/>
                </a:solidFill>
                <a:latin typeface="Arial"/>
                <a:cs typeface="Arial"/>
              </a:rPr>
              <a:t>cách </a:t>
            </a:r>
            <a:r>
              <a:rPr sz="2500" b="1" spc="-70" dirty="0">
                <a:solidFill>
                  <a:srgbClr val="FF7C64"/>
                </a:solidFill>
                <a:latin typeface="Arial"/>
                <a:cs typeface="Arial"/>
              </a:rPr>
              <a:t>chung, </a:t>
            </a:r>
            <a:r>
              <a:rPr sz="2500" b="1" spc="-135" dirty="0">
                <a:solidFill>
                  <a:srgbClr val="FF7C64"/>
                </a:solidFill>
                <a:latin typeface="Arial"/>
                <a:cs typeface="Arial"/>
              </a:rPr>
              <a:t>như</a:t>
            </a:r>
            <a:r>
              <a:rPr sz="2500" b="1" spc="-5" dirty="0">
                <a:solidFill>
                  <a:srgbClr val="FF7C64"/>
                </a:solidFill>
                <a:latin typeface="Arial"/>
                <a:cs typeface="Arial"/>
              </a:rPr>
              <a:t> </a:t>
            </a:r>
            <a:r>
              <a:rPr sz="2500" b="1" spc="-50" dirty="0">
                <a:solidFill>
                  <a:srgbClr val="FF7C64"/>
                </a:solidFill>
                <a:latin typeface="Arial"/>
                <a:cs typeface="Arial"/>
              </a:rPr>
              <a:t>sau.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5506" y="4491816"/>
            <a:ext cx="431673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-15" dirty="0">
                <a:solidFill>
                  <a:srgbClr val="0F2A2F"/>
                </a:solidFill>
                <a:latin typeface="Arial"/>
                <a:cs typeface="Arial"/>
              </a:rPr>
              <a:t>Group 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Membership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Discovery</a:t>
            </a:r>
            <a:r>
              <a:rPr sz="2400" spc="-1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protocol 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được </a:t>
            </a:r>
            <a:r>
              <a:rPr sz="2400" spc="-135" dirty="0">
                <a:solidFill>
                  <a:srgbClr val="0F2A2F"/>
                </a:solidFill>
                <a:latin typeface="Arial"/>
                <a:cs typeface="Arial"/>
              </a:rPr>
              <a:t>sử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dụng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bằng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cách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nhận 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máy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chủ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để </a:t>
            </a:r>
            <a:r>
              <a:rPr sz="2400" spc="-40" dirty="0">
                <a:solidFill>
                  <a:srgbClr val="0F2A2F"/>
                </a:solidFill>
                <a:latin typeface="Arial"/>
                <a:cs typeface="Arial"/>
              </a:rPr>
              <a:t>đưa </a:t>
            </a:r>
            <a:r>
              <a:rPr sz="2400" spc="35" dirty="0">
                <a:solidFill>
                  <a:srgbClr val="0F2A2F"/>
                </a:solidFill>
                <a:latin typeface="Arial"/>
                <a:cs typeface="Arial"/>
              </a:rPr>
              <a:t>ra 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tư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cách 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thành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viên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nhóm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của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họ 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với 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router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cục </a:t>
            </a:r>
            <a:r>
              <a:rPr sz="2400" spc="-35" dirty="0">
                <a:solidFill>
                  <a:srgbClr val="0F2A2F"/>
                </a:solidFill>
                <a:latin typeface="Arial"/>
                <a:cs typeface="Arial"/>
              </a:rPr>
              <a:t>bộ, 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cho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phép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người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dùng </a:t>
            </a:r>
            <a:r>
              <a:rPr sz="2400" spc="65" dirty="0">
                <a:solidFill>
                  <a:srgbClr val="0F2A2F"/>
                </a:solidFill>
                <a:latin typeface="Arial"/>
                <a:cs typeface="Arial"/>
              </a:rPr>
              <a:t>tham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gia 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và </a:t>
            </a:r>
            <a:r>
              <a:rPr sz="2400" spc="-85" dirty="0">
                <a:solidFill>
                  <a:srgbClr val="0F2A2F"/>
                </a:solidFill>
                <a:latin typeface="Arial"/>
                <a:cs typeface="Arial"/>
              </a:rPr>
              <a:t>rời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khỏi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nhóm</a:t>
            </a:r>
            <a:r>
              <a:rPr sz="2400" spc="-34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multicast.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5845" y="4376419"/>
            <a:ext cx="4214495" cy="439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Routing</a:t>
            </a:r>
            <a:r>
              <a:rPr sz="2400" spc="-30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Protocol 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được </a:t>
            </a:r>
            <a:r>
              <a:rPr sz="2400" spc="-135" dirty="0">
                <a:solidFill>
                  <a:srgbClr val="0F2A2F"/>
                </a:solidFill>
                <a:latin typeface="Arial"/>
                <a:cs typeface="Arial"/>
              </a:rPr>
              <a:t>sử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dụng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để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giao tiếp</a:t>
            </a:r>
            <a:r>
              <a:rPr sz="2400" spc="-31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F2A2F"/>
                </a:solidFill>
                <a:latin typeface="Arial"/>
                <a:cs typeface="Arial"/>
              </a:rPr>
              <a:t>giữa 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router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cho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phép 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chúng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tính </a:t>
            </a:r>
            <a:r>
              <a:rPr sz="2400" spc="50" dirty="0">
                <a:solidFill>
                  <a:srgbClr val="0F2A2F"/>
                </a:solidFill>
                <a:latin typeface="Arial"/>
                <a:cs typeface="Arial"/>
              </a:rPr>
              <a:t>toán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cây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phân</a:t>
            </a:r>
            <a:r>
              <a:rPr sz="2400" spc="-49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phối 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máy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chủ  nhận.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Protocol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Independent 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(PIM)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là Multicast 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Routing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Protocol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quan trọng  </a:t>
            </a:r>
            <a:r>
              <a:rPr sz="2400" spc="60" dirty="0">
                <a:solidFill>
                  <a:srgbClr val="0F2A2F"/>
                </a:solidFill>
                <a:latin typeface="Arial"/>
                <a:cs typeface="Arial"/>
              </a:rPr>
              <a:t>nhất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0287" y="4410709"/>
            <a:ext cx="4709160" cy="536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Cây </a:t>
            </a:r>
            <a:r>
              <a:rPr sz="2400" spc="45" dirty="0">
                <a:solidFill>
                  <a:srgbClr val="0F2A2F"/>
                </a:solidFill>
                <a:latin typeface="Arial"/>
                <a:cs typeface="Arial"/>
              </a:rPr>
              <a:t>phân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phối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máy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chủ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nhận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lưu </a:t>
            </a:r>
            <a:r>
              <a:rPr sz="2400" spc="-45" dirty="0">
                <a:solidFill>
                  <a:srgbClr val="0F2A2F"/>
                </a:solidFill>
                <a:latin typeface="Arial"/>
                <a:cs typeface="Arial"/>
              </a:rPr>
              <a:t>trữ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route </a:t>
            </a:r>
            <a:r>
              <a:rPr sz="2400" spc="-5" dirty="0">
                <a:solidFill>
                  <a:srgbClr val="0F2A2F"/>
                </a:solidFill>
                <a:latin typeface="Arial"/>
                <a:cs typeface="Arial"/>
              </a:rPr>
              <a:t>cho 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mọi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 người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nhận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F2A2F"/>
                </a:solidFill>
                <a:latin typeface="Arial"/>
                <a:cs typeface="Arial"/>
              </a:rPr>
              <a:t>đã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F2A2F"/>
                </a:solidFill>
                <a:latin typeface="Arial"/>
                <a:cs typeface="Arial"/>
              </a:rPr>
              <a:t>tham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gia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nhóm  multicast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và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được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tối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ưu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hóa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để 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lưu lượng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không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đến 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mạng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không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có </a:t>
            </a:r>
            <a:r>
              <a:rPr sz="2400" spc="75" dirty="0">
                <a:solidFill>
                  <a:srgbClr val="0F2A2F"/>
                </a:solidFill>
                <a:latin typeface="Arial"/>
                <a:cs typeface="Arial"/>
              </a:rPr>
              <a:t>bất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kỳ 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người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nhận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nào </a:t>
            </a:r>
            <a:r>
              <a:rPr sz="2400" spc="-60" dirty="0">
                <a:solidFill>
                  <a:srgbClr val="0F2A2F"/>
                </a:solidFill>
                <a:latin typeface="Arial"/>
                <a:cs typeface="Arial"/>
              </a:rPr>
              <a:t>như </a:t>
            </a:r>
            <a:r>
              <a:rPr sz="2400" spc="50" dirty="0">
                <a:solidFill>
                  <a:srgbClr val="0F2A2F"/>
                </a:solidFill>
                <a:latin typeface="Arial"/>
                <a:cs typeface="Arial"/>
              </a:rPr>
              <a:t>vậy </a:t>
            </a:r>
            <a:r>
              <a:rPr sz="2400" spc="-65" dirty="0">
                <a:solidFill>
                  <a:srgbClr val="0F2A2F"/>
                </a:solidFill>
                <a:latin typeface="Arial"/>
                <a:cs typeface="Arial"/>
              </a:rPr>
              <a:t>(trừ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khi 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mạng</a:t>
            </a:r>
            <a:r>
              <a:rPr sz="2400" spc="-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đó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là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F2A2F"/>
                </a:solidFill>
                <a:latin typeface="Arial"/>
                <a:cs typeface="Arial"/>
              </a:rPr>
              <a:t>mạng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F2A2F"/>
                </a:solidFill>
                <a:latin typeface="Arial"/>
                <a:cs typeface="Arial"/>
              </a:rPr>
              <a:t>chuyển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tiếp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F2A2F"/>
                </a:solidFill>
                <a:latin typeface="Arial"/>
                <a:cs typeface="Arial"/>
              </a:rPr>
              <a:t>trên  </a:t>
            </a:r>
            <a:r>
              <a:rPr sz="2400" spc="-65" dirty="0">
                <a:solidFill>
                  <a:srgbClr val="0F2A2F"/>
                </a:solidFill>
                <a:latin typeface="Arial"/>
                <a:cs typeface="Arial"/>
              </a:rPr>
              <a:t>đường </a:t>
            </a:r>
            <a:r>
              <a:rPr sz="2400" spc="20" dirty="0">
                <a:solidFill>
                  <a:srgbClr val="0F2A2F"/>
                </a:solidFill>
                <a:latin typeface="Arial"/>
                <a:cs typeface="Arial"/>
              </a:rPr>
              <a:t>đến </a:t>
            </a:r>
            <a:r>
              <a:rPr sz="2400" spc="-15" dirty="0">
                <a:solidFill>
                  <a:srgbClr val="0F2A2F"/>
                </a:solidFill>
                <a:latin typeface="Arial"/>
                <a:cs typeface="Arial"/>
              </a:rPr>
              <a:t>những </a:t>
            </a:r>
            <a:r>
              <a:rPr sz="2400" spc="-80" dirty="0">
                <a:solidFill>
                  <a:srgbClr val="0F2A2F"/>
                </a:solidFill>
                <a:latin typeface="Arial"/>
                <a:cs typeface="Arial"/>
              </a:rPr>
              <a:t>người </a:t>
            </a:r>
            <a:r>
              <a:rPr sz="2400" spc="40" dirty="0">
                <a:solidFill>
                  <a:srgbClr val="0F2A2F"/>
                </a:solidFill>
                <a:latin typeface="Arial"/>
                <a:cs typeface="Arial"/>
              </a:rPr>
              <a:t>nhận  </a:t>
            </a:r>
            <a:r>
              <a:rPr sz="2400" spc="-20" dirty="0">
                <a:solidFill>
                  <a:srgbClr val="0F2A2F"/>
                </a:solidFill>
                <a:latin typeface="Arial"/>
                <a:cs typeface="Arial"/>
              </a:rPr>
              <a:t>khác)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50" dirty="0">
                <a:solidFill>
                  <a:srgbClr val="0F2A2F"/>
                </a:solidFill>
                <a:latin typeface="Arial"/>
                <a:cs typeface="Arial"/>
              </a:rPr>
              <a:t>bản </a:t>
            </a:r>
            <a:r>
              <a:rPr sz="2400" spc="10" dirty="0">
                <a:solidFill>
                  <a:srgbClr val="0F2A2F"/>
                </a:solidFill>
                <a:latin typeface="Arial"/>
                <a:cs typeface="Arial"/>
              </a:rPr>
              <a:t>sao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400" spc="15" dirty="0">
                <a:solidFill>
                  <a:srgbClr val="0F2A2F"/>
                </a:solidFill>
                <a:latin typeface="Arial"/>
                <a:cs typeface="Arial"/>
              </a:rPr>
              <a:t>gói  </a:t>
            </a:r>
            <a:r>
              <a:rPr sz="2400" spc="-114" dirty="0">
                <a:solidFill>
                  <a:srgbClr val="0F2A2F"/>
                </a:solidFill>
                <a:latin typeface="Arial"/>
                <a:cs typeface="Arial"/>
              </a:rPr>
              <a:t>được </a:t>
            </a:r>
            <a:r>
              <a:rPr sz="2400" spc="-60" dirty="0">
                <a:solidFill>
                  <a:srgbClr val="0F2A2F"/>
                </a:solidFill>
                <a:latin typeface="Arial"/>
                <a:cs typeface="Arial"/>
              </a:rPr>
              <a:t>giữ </a:t>
            </a:r>
            <a:r>
              <a:rPr sz="2400" spc="-250" dirty="0">
                <a:solidFill>
                  <a:srgbClr val="0F2A2F"/>
                </a:solidFill>
                <a:latin typeface="Arial"/>
                <a:cs typeface="Arial"/>
              </a:rPr>
              <a:t>ở </a:t>
            </a:r>
            <a:r>
              <a:rPr sz="2400" spc="-70" dirty="0">
                <a:solidFill>
                  <a:srgbClr val="0F2A2F"/>
                </a:solidFill>
                <a:latin typeface="Arial"/>
                <a:cs typeface="Arial"/>
              </a:rPr>
              <a:t>mức </a:t>
            </a:r>
            <a:r>
              <a:rPr sz="2400" spc="30" dirty="0">
                <a:solidFill>
                  <a:srgbClr val="0F2A2F"/>
                </a:solidFill>
                <a:latin typeface="Arial"/>
                <a:cs typeface="Arial"/>
              </a:rPr>
              <a:t>tối</a:t>
            </a:r>
            <a:r>
              <a:rPr sz="2400" spc="-29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F2A2F"/>
                </a:solidFill>
                <a:latin typeface="Arial"/>
                <a:cs typeface="Arial"/>
              </a:rPr>
              <a:t>thiểu.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4905" y="5143499"/>
            <a:ext cx="4972049" cy="443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992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5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525" y="0"/>
                </a:lnTo>
                <a:lnTo>
                  <a:pt x="9525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81582" y="5533125"/>
            <a:ext cx="4933949" cy="4333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11365" y="38168"/>
            <a:ext cx="579983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8000" spc="-150" dirty="0"/>
              <a:t>Nhược điểm</a:t>
            </a:r>
            <a:endParaRPr sz="8000" spc="-150" dirty="0"/>
          </a:p>
        </p:txBody>
      </p:sp>
      <p:sp>
        <p:nvSpPr>
          <p:cNvPr id="6" name="object 6"/>
          <p:cNvSpPr/>
          <p:nvPr/>
        </p:nvSpPr>
        <p:spPr>
          <a:xfrm>
            <a:off x="10592089" y="258008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2089" y="4827982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88505" y="2257496"/>
            <a:ext cx="641350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Multicast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thì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dùng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UDP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nên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không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tin 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cậy,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thiếu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cơ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chế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cửa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sổ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điều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khiển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lỗi</a:t>
            </a:r>
            <a:r>
              <a:rPr sz="28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và 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cơ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chế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giảm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luồng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nên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có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thể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gây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ra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nghẽn.</a:t>
            </a:r>
            <a:endParaRPr sz="2800">
              <a:latin typeface="Arial"/>
              <a:cs typeface="Arial"/>
            </a:endParaRPr>
          </a:p>
          <a:p>
            <a:pPr marL="12700" marR="412115">
              <a:lnSpc>
                <a:spcPct val="131700"/>
              </a:lnSpc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Một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vài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chế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gây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ra 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gói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tin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bị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trùng</a:t>
            </a:r>
            <a:r>
              <a:rPr sz="28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lắp.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4592" y="38168"/>
            <a:ext cx="422180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8000" spc="-150" dirty="0">
                <a:solidFill>
                  <a:srgbClr val="FF7C64"/>
                </a:solidFill>
                <a:latin typeface="Arial"/>
                <a:cs typeface="Arial"/>
              </a:rPr>
              <a:t>Ưu điểm</a:t>
            </a:r>
            <a:endParaRPr lang="vi-VN" sz="8000" spc="-1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3975" y="2632322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3975" y="3194297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3975" y="3756272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3975" y="4318247"/>
            <a:ext cx="123825" cy="123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0390" y="2309736"/>
            <a:ext cx="604075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6144">
              <a:lnSpc>
                <a:spcPct val="131700"/>
              </a:lnSpc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Tối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ưu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băng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thông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đường</a:t>
            </a:r>
            <a:r>
              <a:rPr sz="28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truyền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Giảm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tải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nối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sz="28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Tăng 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băng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thông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cho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sz="28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Xem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trực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tiếp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mà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trễ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3897"/>
            <a:ext cx="5638809" cy="2684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5208" y="426521"/>
            <a:ext cx="3632763" cy="2752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5385" y="3723711"/>
            <a:ext cx="3781440" cy="2838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5385" y="7101473"/>
            <a:ext cx="3781440" cy="2762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7866" y="397376"/>
            <a:ext cx="35788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229" dirty="0">
                <a:solidFill>
                  <a:srgbClr val="0F2A2F"/>
                </a:solidFill>
                <a:latin typeface="Arial"/>
                <a:cs typeface="Arial"/>
              </a:rPr>
              <a:t>- </a:t>
            </a:r>
            <a:r>
              <a:rPr sz="2300" b="1" spc="45" dirty="0">
                <a:solidFill>
                  <a:srgbClr val="0F2A2F"/>
                </a:solidFill>
                <a:latin typeface="Arial"/>
                <a:cs typeface="Arial"/>
              </a:rPr>
              <a:t>PHÂN</a:t>
            </a:r>
            <a:r>
              <a:rPr sz="2300" b="1" spc="-44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0F2A2F"/>
                </a:solidFill>
                <a:latin typeface="Arial"/>
                <a:cs typeface="Arial"/>
              </a:rPr>
              <a:t>PHỐI THÔNG TIN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7866" y="982259"/>
            <a:ext cx="854329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30" dirty="0">
                <a:solidFill>
                  <a:srgbClr val="0F2A2F"/>
                </a:solidFill>
                <a:latin typeface="Arial"/>
                <a:cs typeface="Arial"/>
              </a:rPr>
              <a:t>: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Multicast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làm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cho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F2A2F"/>
                </a:solidFill>
                <a:latin typeface="Arial"/>
                <a:cs typeface="Arial"/>
              </a:rPr>
              <a:t>việc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phân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phối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thông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tin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trong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phòng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ban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0F2A2F"/>
                </a:solidFill>
                <a:latin typeface="Arial"/>
                <a:cs typeface="Arial"/>
              </a:rPr>
              <a:t>trở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nên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dễ  dàng. 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Ví </a:t>
            </a:r>
            <a:r>
              <a:rPr sz="2000" spc="-25" dirty="0">
                <a:solidFill>
                  <a:srgbClr val="0F2A2F"/>
                </a:solidFill>
                <a:latin typeface="Arial"/>
                <a:cs typeface="Arial"/>
              </a:rPr>
              <a:t>dụ: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công </a:t>
            </a:r>
            <a:r>
              <a:rPr sz="2000" spc="60" dirty="0">
                <a:solidFill>
                  <a:srgbClr val="0F2A2F"/>
                </a:solidFill>
                <a:latin typeface="Arial"/>
                <a:cs typeface="Arial"/>
              </a:rPr>
              <a:t>ty </a:t>
            </a:r>
            <a:r>
              <a:rPr sz="2000" spc="-20" dirty="0">
                <a:solidFill>
                  <a:srgbClr val="0F2A2F"/>
                </a:solidFill>
                <a:latin typeface="Arial"/>
                <a:cs typeface="Arial"/>
              </a:rPr>
              <a:t>có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000" spc="-15" dirty="0">
                <a:solidFill>
                  <a:srgbClr val="0F2A2F"/>
                </a:solidFill>
                <a:latin typeface="Arial"/>
                <a:cs typeface="Arial"/>
              </a:rPr>
              <a:t>số </a:t>
            </a:r>
            <a:r>
              <a:rPr sz="2000" spc="45" dirty="0">
                <a:solidFill>
                  <a:srgbClr val="0F2A2F"/>
                </a:solidFill>
                <a:latin typeface="Arial"/>
                <a:cs typeface="Arial"/>
              </a:rPr>
              <a:t>thay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đổi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về </a:t>
            </a:r>
            <a:r>
              <a:rPr sz="2000" spc="-20" dirty="0">
                <a:solidFill>
                  <a:srgbClr val="0F2A2F"/>
                </a:solidFill>
                <a:latin typeface="Arial"/>
                <a:cs typeface="Arial"/>
              </a:rPr>
              <a:t>chính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sách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giá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cả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thì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thông 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tin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này </a:t>
            </a:r>
            <a:r>
              <a:rPr sz="2000" spc="-30" dirty="0">
                <a:solidFill>
                  <a:srgbClr val="0F2A2F"/>
                </a:solidFill>
                <a:latin typeface="Arial"/>
                <a:cs typeface="Arial"/>
              </a:rPr>
              <a:t>sẽ </a:t>
            </a:r>
            <a:r>
              <a:rPr sz="2000" spc="-50" dirty="0">
                <a:solidFill>
                  <a:srgbClr val="0F2A2F"/>
                </a:solidFill>
                <a:latin typeface="Arial"/>
                <a:cs typeface="Arial"/>
              </a:rPr>
              <a:t>đ</a:t>
            </a:r>
            <a:r>
              <a:rPr sz="2000" spc="-50" dirty="0">
                <a:solidFill>
                  <a:srgbClr val="0F2A2F"/>
                </a:solidFill>
                <a:latin typeface="Noto Sans"/>
                <a:cs typeface="Noto Sans"/>
              </a:rPr>
              <a:t>ƣ</a:t>
            </a:r>
            <a:r>
              <a:rPr sz="2000" spc="-50" dirty="0">
                <a:solidFill>
                  <a:srgbClr val="0F2A2F"/>
                </a:solidFill>
                <a:latin typeface="Arial"/>
                <a:cs typeface="Arial"/>
              </a:rPr>
              <a:t>ợc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truyền </a:t>
            </a:r>
            <a:r>
              <a:rPr sz="2000" spc="-45" dirty="0">
                <a:solidFill>
                  <a:srgbClr val="0F2A2F"/>
                </a:solidFill>
                <a:latin typeface="Arial"/>
                <a:cs typeface="Arial"/>
              </a:rPr>
              <a:t>tới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toàn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bộ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đại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lý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trong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cùng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một </a:t>
            </a:r>
            <a:r>
              <a:rPr sz="2000" spc="-45" dirty="0">
                <a:solidFill>
                  <a:srgbClr val="0F2A2F"/>
                </a:solidFill>
                <a:latin typeface="Arial"/>
                <a:cs typeface="Arial"/>
              </a:rPr>
              <a:t>lúc,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hoặc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các 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công </a:t>
            </a:r>
            <a:r>
              <a:rPr sz="2000" spc="60" dirty="0">
                <a:solidFill>
                  <a:srgbClr val="0F2A2F"/>
                </a:solidFill>
                <a:latin typeface="Arial"/>
                <a:cs typeface="Arial"/>
              </a:rPr>
              <a:t>ty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về </a:t>
            </a:r>
            <a:r>
              <a:rPr sz="2000" spc="-70" dirty="0">
                <a:solidFill>
                  <a:srgbClr val="0F2A2F"/>
                </a:solidFill>
                <a:latin typeface="Arial"/>
                <a:cs typeface="Arial"/>
              </a:rPr>
              <a:t>IT </a:t>
            </a:r>
            <a:r>
              <a:rPr sz="2000" spc="-114" dirty="0">
                <a:solidFill>
                  <a:srgbClr val="0F2A2F"/>
                </a:solidFill>
                <a:latin typeface="Arial"/>
                <a:cs typeface="Arial"/>
              </a:rPr>
              <a:t>sử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dụng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để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đ</a:t>
            </a:r>
            <a:r>
              <a:rPr sz="2000" spc="30" dirty="0">
                <a:solidFill>
                  <a:srgbClr val="0F2A2F"/>
                </a:solidFill>
                <a:latin typeface="Noto Sans"/>
                <a:cs typeface="Noto Sans"/>
              </a:rPr>
              <a:t>ƣ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a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thông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tin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cập </a:t>
            </a:r>
            <a:r>
              <a:rPr sz="2000" spc="45" dirty="0">
                <a:solidFill>
                  <a:srgbClr val="0F2A2F"/>
                </a:solidFill>
                <a:latin typeface="Arial"/>
                <a:cs typeface="Arial"/>
              </a:rPr>
              <a:t>nhật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về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phần 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mềm 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mới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của </a:t>
            </a:r>
            <a:r>
              <a:rPr sz="2000" spc="-10" dirty="0">
                <a:solidFill>
                  <a:srgbClr val="0F2A2F"/>
                </a:solidFill>
                <a:latin typeface="Arial"/>
                <a:cs typeface="Arial"/>
              </a:rPr>
              <a:t>mình </a:t>
            </a:r>
            <a:r>
              <a:rPr sz="2000" spc="-45" dirty="0">
                <a:solidFill>
                  <a:srgbClr val="0F2A2F"/>
                </a:solidFill>
                <a:latin typeface="Arial"/>
                <a:cs typeface="Arial"/>
              </a:rPr>
              <a:t>tới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khách</a:t>
            </a:r>
            <a:r>
              <a:rPr sz="2000" spc="-27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hàng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8415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- </a:t>
            </a:r>
            <a:r>
              <a:rPr spc="25" dirty="0"/>
              <a:t>HỘI </a:t>
            </a:r>
            <a:r>
              <a:rPr spc="30" dirty="0"/>
              <a:t>THẢO </a:t>
            </a:r>
            <a:r>
              <a:rPr spc="-50" dirty="0"/>
              <a:t>TRUYỀN</a:t>
            </a:r>
            <a:r>
              <a:rPr spc="-409" dirty="0"/>
              <a:t> </a:t>
            </a:r>
            <a:r>
              <a:rPr spc="60" dirty="0"/>
              <a:t>HÌNH</a:t>
            </a:r>
          </a:p>
          <a:p>
            <a:pPr marL="7638415" marR="5080">
              <a:lnSpc>
                <a:spcPct val="115599"/>
              </a:lnSpc>
              <a:spcBef>
                <a:spcPts val="1845"/>
              </a:spcBef>
            </a:pPr>
            <a:r>
              <a:rPr sz="2000" b="0" spc="-130" dirty="0">
                <a:latin typeface="Arial"/>
                <a:cs typeface="Arial"/>
              </a:rPr>
              <a:t>: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5" dirty="0">
                <a:latin typeface="Arial"/>
                <a:cs typeface="Arial"/>
              </a:rPr>
              <a:t>Thông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40" dirty="0">
                <a:latin typeface="Arial"/>
                <a:cs typeface="Arial"/>
              </a:rPr>
              <a:t>thường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-70" dirty="0">
                <a:latin typeface="Arial"/>
                <a:cs typeface="Arial"/>
              </a:rPr>
              <a:t>người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70" dirty="0">
                <a:latin typeface="Arial"/>
                <a:cs typeface="Arial"/>
              </a:rPr>
              <a:t>ta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35" dirty="0">
                <a:latin typeface="Arial"/>
                <a:cs typeface="Arial"/>
              </a:rPr>
              <a:t>hay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114" dirty="0">
                <a:latin typeface="Arial"/>
                <a:cs typeface="Arial"/>
              </a:rPr>
              <a:t>sử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30" dirty="0">
                <a:latin typeface="Arial"/>
                <a:cs typeface="Arial"/>
              </a:rPr>
              <a:t>dụng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các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60" dirty="0">
                <a:latin typeface="Arial"/>
                <a:cs typeface="Arial"/>
              </a:rPr>
              <a:t>đường </a:t>
            </a:r>
            <a:r>
              <a:rPr sz="2000" b="0" spc="-45" dirty="0">
                <a:latin typeface="Arial"/>
                <a:cs typeface="Arial"/>
              </a:rPr>
              <a:t>ISDN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60" dirty="0">
                <a:latin typeface="Arial"/>
                <a:cs typeface="Arial"/>
              </a:rPr>
              <a:t>đắt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15" dirty="0">
                <a:latin typeface="Arial"/>
                <a:cs typeface="Arial"/>
              </a:rPr>
              <a:t>tiền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10" dirty="0">
                <a:latin typeface="Arial"/>
                <a:cs typeface="Arial"/>
              </a:rPr>
              <a:t>phục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20" dirty="0">
                <a:latin typeface="Arial"/>
                <a:cs typeface="Arial"/>
              </a:rPr>
              <a:t>vụ</a:t>
            </a:r>
            <a:r>
              <a:rPr sz="2000" b="0" spc="-6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cho  </a:t>
            </a:r>
            <a:r>
              <a:rPr sz="2000" b="0" spc="-10" dirty="0">
                <a:latin typeface="Arial"/>
                <a:cs typeface="Arial"/>
              </a:rPr>
              <a:t>việc </a:t>
            </a:r>
            <a:r>
              <a:rPr sz="2000" b="0" dirty="0">
                <a:latin typeface="Arial"/>
                <a:cs typeface="Arial"/>
              </a:rPr>
              <a:t>hội </a:t>
            </a:r>
            <a:r>
              <a:rPr sz="2000" b="0" spc="35" dirty="0">
                <a:latin typeface="Arial"/>
                <a:cs typeface="Arial"/>
              </a:rPr>
              <a:t>thảo </a:t>
            </a:r>
            <a:r>
              <a:rPr sz="2000" b="0" spc="20" dirty="0">
                <a:latin typeface="Arial"/>
                <a:cs typeface="Arial"/>
              </a:rPr>
              <a:t>truyền </a:t>
            </a:r>
            <a:r>
              <a:rPr sz="2000" b="0" spc="-15" dirty="0">
                <a:latin typeface="Arial"/>
                <a:cs typeface="Arial"/>
              </a:rPr>
              <a:t>hình </a:t>
            </a:r>
            <a:r>
              <a:rPr sz="2000" b="0" spc="5" dirty="0">
                <a:latin typeface="Arial"/>
                <a:cs typeface="Arial"/>
              </a:rPr>
              <a:t>hoặc </a:t>
            </a:r>
            <a:r>
              <a:rPr sz="2000" b="0" spc="-114" dirty="0">
                <a:latin typeface="Arial"/>
                <a:cs typeface="Arial"/>
              </a:rPr>
              <a:t>sử </a:t>
            </a:r>
            <a:r>
              <a:rPr sz="2000" b="0" spc="30" dirty="0">
                <a:latin typeface="Arial"/>
                <a:cs typeface="Arial"/>
              </a:rPr>
              <a:t>dụng </a:t>
            </a:r>
            <a:r>
              <a:rPr sz="2000" b="0" spc="5" dirty="0">
                <a:latin typeface="Arial"/>
                <a:cs typeface="Arial"/>
              </a:rPr>
              <a:t>dịch </a:t>
            </a:r>
            <a:r>
              <a:rPr sz="2000" b="0" spc="20" dirty="0">
                <a:latin typeface="Arial"/>
                <a:cs typeface="Arial"/>
              </a:rPr>
              <a:t>vụ do </a:t>
            </a:r>
            <a:r>
              <a:rPr sz="2000" b="0" spc="-5" dirty="0">
                <a:latin typeface="Arial"/>
                <a:cs typeface="Arial"/>
              </a:rPr>
              <a:t>các </a:t>
            </a:r>
            <a:r>
              <a:rPr sz="2000" b="0" spc="10" dirty="0">
                <a:latin typeface="Arial"/>
                <a:cs typeface="Arial"/>
              </a:rPr>
              <a:t>công </a:t>
            </a:r>
            <a:r>
              <a:rPr sz="2000" b="0" spc="60" dirty="0">
                <a:latin typeface="Arial"/>
                <a:cs typeface="Arial"/>
              </a:rPr>
              <a:t>ty </a:t>
            </a:r>
            <a:r>
              <a:rPr sz="2000" b="0" dirty="0">
                <a:latin typeface="Arial"/>
                <a:cs typeface="Arial"/>
              </a:rPr>
              <a:t>viễn </a:t>
            </a:r>
            <a:r>
              <a:rPr sz="2000" b="0" spc="35" dirty="0">
                <a:latin typeface="Arial"/>
                <a:cs typeface="Arial"/>
              </a:rPr>
              <a:t>thông  </a:t>
            </a:r>
            <a:r>
              <a:rPr sz="2000" b="0" spc="10" dirty="0">
                <a:latin typeface="Arial"/>
                <a:cs typeface="Arial"/>
              </a:rPr>
              <a:t>cung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20" dirty="0">
                <a:latin typeface="Arial"/>
                <a:cs typeface="Arial"/>
              </a:rPr>
              <a:t>cấp.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15" dirty="0">
                <a:latin typeface="Arial"/>
                <a:cs typeface="Arial"/>
              </a:rPr>
              <a:t>Hội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35" dirty="0">
                <a:latin typeface="Arial"/>
                <a:cs typeface="Arial"/>
              </a:rPr>
              <a:t>thảo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t</a:t>
            </a:r>
            <a:r>
              <a:rPr sz="2000" b="0" spc="-10" dirty="0">
                <a:latin typeface="Noto Sans"/>
                <a:cs typeface="Noto Sans"/>
              </a:rPr>
              <a:t>ƣ</a:t>
            </a:r>
            <a:r>
              <a:rPr sz="2000" b="0" spc="-10" dirty="0">
                <a:latin typeface="Arial"/>
                <a:cs typeface="Arial"/>
              </a:rPr>
              <a:t>ơng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35" dirty="0">
                <a:latin typeface="Arial"/>
                <a:cs typeface="Arial"/>
              </a:rPr>
              <a:t>tác</a:t>
            </a:r>
            <a:r>
              <a:rPr sz="2000" b="0" spc="-50" dirty="0">
                <a:latin typeface="Arial"/>
                <a:cs typeface="Arial"/>
              </a:rPr>
              <a:t> </a:t>
            </a:r>
            <a:r>
              <a:rPr sz="2000" b="0" spc="35" dirty="0">
                <a:latin typeface="Arial"/>
                <a:cs typeface="Arial"/>
              </a:rPr>
              <a:t>qua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Internet,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15" dirty="0">
                <a:latin typeface="Arial"/>
                <a:cs typeface="Arial"/>
              </a:rPr>
              <a:t>Intranet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5" dirty="0">
                <a:latin typeface="Arial"/>
                <a:cs typeface="Arial"/>
              </a:rPr>
              <a:t>hoặc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25" dirty="0">
                <a:latin typeface="Arial"/>
                <a:cs typeface="Arial"/>
              </a:rPr>
              <a:t>extranet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spc="-114" dirty="0">
                <a:latin typeface="Arial"/>
                <a:cs typeface="Arial"/>
              </a:rPr>
              <a:t>sử</a:t>
            </a:r>
            <a:r>
              <a:rPr sz="2000" b="0" spc="-50" dirty="0">
                <a:latin typeface="Arial"/>
                <a:cs typeface="Arial"/>
              </a:rPr>
              <a:t> </a:t>
            </a:r>
            <a:r>
              <a:rPr sz="2000" b="0" spc="30" dirty="0">
                <a:latin typeface="Arial"/>
                <a:cs typeface="Arial"/>
              </a:rPr>
              <a:t>dụng  </a:t>
            </a:r>
            <a:r>
              <a:rPr sz="2000" b="0" spc="15" dirty="0">
                <a:latin typeface="Arial"/>
                <a:cs typeface="Arial"/>
              </a:rPr>
              <a:t>Multicast </a:t>
            </a:r>
            <a:r>
              <a:rPr sz="2000" b="0" spc="-5" dirty="0">
                <a:latin typeface="Arial"/>
                <a:cs typeface="Arial"/>
              </a:rPr>
              <a:t>thì </a:t>
            </a:r>
            <a:r>
              <a:rPr sz="2000" b="0" spc="-20" dirty="0">
                <a:latin typeface="Arial"/>
                <a:cs typeface="Arial"/>
              </a:rPr>
              <a:t>có </a:t>
            </a:r>
            <a:r>
              <a:rPr sz="2000" b="0" spc="30" dirty="0">
                <a:latin typeface="Arial"/>
                <a:cs typeface="Arial"/>
              </a:rPr>
              <a:t>giá </a:t>
            </a:r>
            <a:r>
              <a:rPr sz="2000" b="0" spc="25" dirty="0">
                <a:latin typeface="Arial"/>
                <a:cs typeface="Arial"/>
              </a:rPr>
              <a:t>trị </a:t>
            </a:r>
            <a:r>
              <a:rPr sz="2000" b="0" spc="-5" dirty="0">
                <a:latin typeface="Arial"/>
                <a:cs typeface="Arial"/>
              </a:rPr>
              <a:t>kinh </a:t>
            </a:r>
            <a:r>
              <a:rPr sz="2000" b="0" spc="25" dirty="0">
                <a:latin typeface="Arial"/>
                <a:cs typeface="Arial"/>
              </a:rPr>
              <a:t>tế </a:t>
            </a:r>
            <a:r>
              <a:rPr sz="2000" b="0" spc="-55" dirty="0">
                <a:latin typeface="Arial"/>
                <a:cs typeface="Arial"/>
              </a:rPr>
              <a:t>hơn </a:t>
            </a:r>
            <a:r>
              <a:rPr sz="2000" b="0" spc="-25" dirty="0">
                <a:latin typeface="Arial"/>
                <a:cs typeface="Arial"/>
              </a:rPr>
              <a:t>nhiều, </a:t>
            </a:r>
            <a:r>
              <a:rPr sz="2000" b="0" spc="40" dirty="0">
                <a:latin typeface="Arial"/>
                <a:cs typeface="Arial"/>
              </a:rPr>
              <a:t>và </a:t>
            </a:r>
            <a:r>
              <a:rPr sz="2000" b="0" spc="-5" dirty="0">
                <a:latin typeface="Arial"/>
                <a:cs typeface="Arial"/>
              </a:rPr>
              <a:t>cho </a:t>
            </a:r>
            <a:r>
              <a:rPr sz="2000" b="0" spc="20" dirty="0">
                <a:latin typeface="Arial"/>
                <a:cs typeface="Arial"/>
              </a:rPr>
              <a:t>phép </a:t>
            </a:r>
            <a:r>
              <a:rPr sz="2000" b="0" spc="-15" dirty="0">
                <a:latin typeface="Arial"/>
                <a:cs typeface="Arial"/>
              </a:rPr>
              <a:t>số </a:t>
            </a:r>
            <a:r>
              <a:rPr sz="2000" b="0" spc="-30" dirty="0">
                <a:latin typeface="Arial"/>
                <a:cs typeface="Arial"/>
              </a:rPr>
              <a:t>ng</a:t>
            </a:r>
            <a:r>
              <a:rPr sz="2000" b="0" spc="-30" dirty="0">
                <a:latin typeface="Noto Sans"/>
                <a:cs typeface="Noto Sans"/>
              </a:rPr>
              <a:t>ƣ</a:t>
            </a:r>
            <a:r>
              <a:rPr sz="2000" b="0" spc="-30" dirty="0">
                <a:latin typeface="Arial"/>
                <a:cs typeface="Arial"/>
              </a:rPr>
              <a:t>ời </a:t>
            </a:r>
            <a:r>
              <a:rPr sz="2000" b="0" spc="50" dirty="0">
                <a:latin typeface="Arial"/>
                <a:cs typeface="Arial"/>
              </a:rPr>
              <a:t>tham </a:t>
            </a:r>
            <a:r>
              <a:rPr sz="2000" b="0" spc="30" dirty="0">
                <a:latin typeface="Arial"/>
                <a:cs typeface="Arial"/>
              </a:rPr>
              <a:t>gia  </a:t>
            </a:r>
            <a:r>
              <a:rPr sz="2000" b="0" spc="10" dirty="0">
                <a:latin typeface="Arial"/>
                <a:cs typeface="Arial"/>
              </a:rPr>
              <a:t>cùng </a:t>
            </a:r>
            <a:r>
              <a:rPr sz="2000" b="0" spc="40" dirty="0">
                <a:latin typeface="Arial"/>
                <a:cs typeface="Arial"/>
              </a:rPr>
              <a:t>một </a:t>
            </a:r>
            <a:r>
              <a:rPr sz="2000" b="0" spc="-15" dirty="0">
                <a:latin typeface="Arial"/>
                <a:cs typeface="Arial"/>
              </a:rPr>
              <a:t>lúc </a:t>
            </a:r>
            <a:r>
              <a:rPr sz="2000" b="0" spc="10" dirty="0">
                <a:latin typeface="Arial"/>
                <a:cs typeface="Arial"/>
              </a:rPr>
              <a:t>không </a:t>
            </a:r>
            <a:r>
              <a:rPr sz="2000" b="0" spc="-45" dirty="0">
                <a:latin typeface="Arial"/>
                <a:cs typeface="Arial"/>
              </a:rPr>
              <a:t>giới</a:t>
            </a:r>
            <a:r>
              <a:rPr sz="2000" b="0" spc="-350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hạn.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7866" y="7510274"/>
            <a:ext cx="8396605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229" dirty="0">
                <a:solidFill>
                  <a:srgbClr val="0F2A2F"/>
                </a:solidFill>
                <a:latin typeface="Arial"/>
                <a:cs typeface="Arial"/>
              </a:rPr>
              <a:t>- </a:t>
            </a:r>
            <a:r>
              <a:rPr sz="2300" b="1" spc="25" dirty="0">
                <a:solidFill>
                  <a:srgbClr val="0F2A2F"/>
                </a:solidFill>
                <a:latin typeface="Arial"/>
                <a:cs typeface="Arial"/>
              </a:rPr>
              <a:t>PHÁT </a:t>
            </a:r>
            <a:r>
              <a:rPr sz="2300" b="1" spc="-10" dirty="0">
                <a:solidFill>
                  <a:srgbClr val="0F2A2F"/>
                </a:solidFill>
                <a:latin typeface="Arial"/>
                <a:cs typeface="Arial"/>
              </a:rPr>
              <a:t>HIỆN </a:t>
            </a:r>
            <a:r>
              <a:rPr sz="2300" b="1" spc="10" dirty="0">
                <a:solidFill>
                  <a:srgbClr val="0F2A2F"/>
                </a:solidFill>
                <a:latin typeface="Arial"/>
                <a:cs typeface="Arial"/>
              </a:rPr>
              <a:t>DỊCH</a:t>
            </a:r>
            <a:r>
              <a:rPr sz="2300" b="1" spc="-37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300" b="1" spc="55" dirty="0">
                <a:solidFill>
                  <a:srgbClr val="0F2A2F"/>
                </a:solidFill>
                <a:latin typeface="Arial"/>
                <a:cs typeface="Arial"/>
              </a:rPr>
              <a:t>VỤ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845"/>
              </a:spcBef>
            </a:pPr>
            <a:r>
              <a:rPr sz="2000" spc="-20" dirty="0">
                <a:solidFill>
                  <a:srgbClr val="0F2A2F"/>
                </a:solidFill>
                <a:latin typeface="Arial"/>
                <a:cs typeface="Arial"/>
              </a:rPr>
              <a:t>Các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giao </a:t>
            </a:r>
            <a:r>
              <a:rPr sz="2000" spc="-35" dirty="0">
                <a:solidFill>
                  <a:srgbClr val="0F2A2F"/>
                </a:solidFill>
                <a:latin typeface="Arial"/>
                <a:cs typeface="Arial"/>
              </a:rPr>
              <a:t>thức </a:t>
            </a:r>
            <a:r>
              <a:rPr sz="2000" spc="50" dirty="0">
                <a:solidFill>
                  <a:srgbClr val="0F2A2F"/>
                </a:solidFill>
                <a:latin typeface="Arial"/>
                <a:cs typeface="Arial"/>
              </a:rPr>
              <a:t>phát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hiện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dịch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vụ trên </a:t>
            </a:r>
            <a:r>
              <a:rPr sz="2000" spc="45" dirty="0">
                <a:solidFill>
                  <a:srgbClr val="0F2A2F"/>
                </a:solidFill>
                <a:latin typeface="Arial"/>
                <a:cs typeface="Arial"/>
              </a:rPr>
              <a:t>mạng </a:t>
            </a:r>
            <a:r>
              <a:rPr sz="2000" spc="-114" dirty="0">
                <a:solidFill>
                  <a:srgbClr val="0F2A2F"/>
                </a:solidFill>
                <a:latin typeface="Arial"/>
                <a:cs typeface="Arial"/>
              </a:rPr>
              <a:t>sử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dụng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Multicast </a:t>
            </a:r>
            <a:r>
              <a:rPr sz="2000" spc="45" dirty="0">
                <a:solidFill>
                  <a:srgbClr val="0F2A2F"/>
                </a:solidFill>
                <a:latin typeface="Arial"/>
                <a:cs typeface="Arial"/>
              </a:rPr>
              <a:t>thay </a:t>
            </a:r>
            <a:r>
              <a:rPr sz="2000" spc="-45" dirty="0">
                <a:solidFill>
                  <a:srgbClr val="0F2A2F"/>
                </a:solidFill>
                <a:latin typeface="Arial"/>
                <a:cs typeface="Arial"/>
              </a:rPr>
              <a:t>vì 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broadcast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thì </a:t>
            </a:r>
            <a:r>
              <a:rPr sz="2000" spc="-20" dirty="0">
                <a:solidFill>
                  <a:srgbClr val="0F2A2F"/>
                </a:solidFill>
                <a:latin typeface="Arial"/>
                <a:cs typeface="Arial"/>
              </a:rPr>
              <a:t>có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hiệu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quả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cao </a:t>
            </a:r>
            <a:r>
              <a:rPr sz="2000" spc="-75" dirty="0">
                <a:solidFill>
                  <a:srgbClr val="0F2A2F"/>
                </a:solidFill>
                <a:latin typeface="Arial"/>
                <a:cs typeface="Arial"/>
              </a:rPr>
              <a:t>hơn,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điều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đó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làm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cho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dịch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vụ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không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còn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bị  </a:t>
            </a:r>
            <a:r>
              <a:rPr sz="2000" spc="-45" dirty="0">
                <a:solidFill>
                  <a:srgbClr val="0F2A2F"/>
                </a:solidFill>
                <a:latin typeface="Arial"/>
                <a:cs typeface="Arial"/>
              </a:rPr>
              <a:t>giới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hạn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trong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phạm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vi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của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F2A2F"/>
                </a:solidFill>
                <a:latin typeface="Arial"/>
                <a:cs typeface="Arial"/>
              </a:rPr>
              <a:t>một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subnet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F2A2F"/>
                </a:solidFill>
                <a:latin typeface="Arial"/>
                <a:cs typeface="Arial"/>
              </a:rPr>
              <a:t>mà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F2A2F"/>
                </a:solidFill>
                <a:latin typeface="Arial"/>
                <a:cs typeface="Arial"/>
              </a:rPr>
              <a:t>có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thể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0F2A2F"/>
                </a:solidFill>
                <a:latin typeface="Arial"/>
                <a:cs typeface="Arial"/>
              </a:rPr>
              <a:t>mở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rộng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trên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toàn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F2A2F"/>
                </a:solidFill>
                <a:latin typeface="Arial"/>
                <a:cs typeface="Arial"/>
              </a:rPr>
              <a:t>mạng  </a:t>
            </a:r>
            <a:r>
              <a:rPr sz="2000" spc="-65" dirty="0">
                <a:solidFill>
                  <a:srgbClr val="0F2A2F"/>
                </a:solidFill>
                <a:latin typeface="Arial"/>
                <a:cs typeface="Arial"/>
              </a:rPr>
              <a:t>TCP/IP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F2A2F"/>
                </a:solidFill>
                <a:latin typeface="Arial"/>
                <a:cs typeface="Arial"/>
              </a:rPr>
              <a:t>mà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không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F2A2F"/>
                </a:solidFill>
                <a:latin typeface="Arial"/>
                <a:cs typeface="Arial"/>
              </a:rPr>
              <a:t>cần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F2A2F"/>
                </a:solidFill>
                <a:latin typeface="Arial"/>
                <a:cs typeface="Arial"/>
              </a:rPr>
              <a:t>phải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F2A2F"/>
                </a:solidFill>
                <a:latin typeface="Arial"/>
                <a:cs typeface="Arial"/>
              </a:rPr>
              <a:t>cung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F2A2F"/>
                </a:solidFill>
                <a:latin typeface="Arial"/>
                <a:cs typeface="Arial"/>
              </a:rPr>
              <a:t>cấp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F2A2F"/>
                </a:solidFill>
                <a:latin typeface="Arial"/>
                <a:cs typeface="Arial"/>
              </a:rPr>
              <a:t>các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F2A2F"/>
                </a:solidFill>
                <a:latin typeface="Arial"/>
                <a:cs typeface="Arial"/>
              </a:rPr>
              <a:t>thông</a:t>
            </a:r>
            <a:r>
              <a:rPr sz="2000" spc="-55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F2A2F"/>
                </a:solidFill>
                <a:latin typeface="Arial"/>
                <a:cs typeface="Arial"/>
              </a:rPr>
              <a:t>tin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F2A2F"/>
                </a:solidFill>
                <a:latin typeface="Arial"/>
                <a:cs typeface="Arial"/>
              </a:rPr>
              <a:t>về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F2A2F"/>
                </a:solidFill>
                <a:latin typeface="Arial"/>
                <a:cs typeface="Arial"/>
              </a:rPr>
              <a:t>cấu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0F2A2F"/>
                </a:solidFill>
                <a:latin typeface="Arial"/>
                <a:cs typeface="Arial"/>
              </a:rPr>
              <a:t>hình.</a:t>
            </a:r>
            <a:r>
              <a:rPr sz="2000" spc="-60" dirty="0">
                <a:solidFill>
                  <a:srgbClr val="0F2A2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0F2A2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083" y="461443"/>
            <a:ext cx="3587229" cy="54745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7100" spc="-150" dirty="0">
                <a:solidFill>
                  <a:srgbClr val="0F2A2F"/>
                </a:solidFill>
                <a:latin typeface="Arial"/>
                <a:cs typeface="Arial"/>
              </a:rPr>
              <a:t>Ứng dụng  của công  nghệ  Mutilcast</a:t>
            </a:r>
            <a:endParaRPr sz="7100" spc="-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938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</vt:lpstr>
      <vt:lpstr>Times New Roman</vt:lpstr>
      <vt:lpstr>Verdana</vt:lpstr>
      <vt:lpstr>Office Theme</vt:lpstr>
      <vt:lpstr>Bài thảo luận Môn: Dot NET</vt:lpstr>
      <vt:lpstr>Nội dung chính của bài thảo luận</vt:lpstr>
      <vt:lpstr>Định nghĩa</vt:lpstr>
      <vt:lpstr>Các mô hình của Muticasting</vt:lpstr>
      <vt:lpstr>Điều kiện để multicast truyền đi</vt:lpstr>
      <vt:lpstr>Cách multicast  hoạt động </vt:lpstr>
      <vt:lpstr>Cách multicast hoạt động</vt:lpstr>
      <vt:lpstr>Nhược điểm</vt:lpstr>
      <vt:lpstr>- PHÂN PHỐI THÔNG TIN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Mutilcasting</dc:title>
  <dc:creator>Đức Hải Trần</dc:creator>
  <cp:keywords>DAEp9kHSl-I,BAEjAjEVnw0</cp:keywords>
  <cp:lastModifiedBy>Hải Trần</cp:lastModifiedBy>
  <cp:revision>2</cp:revision>
  <dcterms:created xsi:type="dcterms:W3CDTF">2021-09-14T11:50:10Z</dcterms:created>
  <dcterms:modified xsi:type="dcterms:W3CDTF">2021-09-14T14:58:37Z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2021-09-14T00:00:00Z</vt:filetime>
  </property>
</Properties>
</file>