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36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686" y="2345719"/>
            <a:ext cx="5509102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</a:t>
            </a:r>
            <a:r>
              <a:rPr lang="en-US" dirty="0" err="1">
                <a:solidFill>
                  <a:srgbClr val="0E659B"/>
                </a:solidFill>
              </a:rPr>
              <a:t>OverFlow</a:t>
            </a:r>
            <a:r>
              <a:rPr lang="en-US" dirty="0">
                <a:solidFill>
                  <a:srgbClr val="0E659B"/>
                </a:solidFill>
              </a:rPr>
              <a:t>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1655"/>
            <a:ext cx="5181600" cy="2024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Hady Hassan</a:t>
            </a:r>
          </a:p>
          <a:p>
            <a:pPr marL="0" indent="0">
              <a:buNone/>
            </a:pPr>
            <a:r>
              <a:rPr lang="en-US" dirty="0"/>
              <a:t>27/10/23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as most used database.</a:t>
            </a:r>
          </a:p>
          <a:p>
            <a:r>
              <a:rPr lang="en-US" dirty="0"/>
              <a:t>Lack of interest in Microsoft SQL Server and SQLite.</a:t>
            </a:r>
          </a:p>
          <a:p>
            <a:r>
              <a:rPr lang="en-US" dirty="0"/>
              <a:t>Increasing interest MongoDB.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Server and SQLite losing ground in the market.</a:t>
            </a:r>
          </a:p>
          <a:p>
            <a:r>
              <a:rPr lang="en-US" dirty="0"/>
              <a:t>PostgreSQL and MongoDB establishment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https://alexuuni-my.sharepoint.com/:u:/g/personal/cds_hadyhassan66274_alexu_edu_eg/ESlz7t0bAcZLj9Myekd_5dQBsJLWkJoKfJvWgWNbO4HfHg?e=OMtvkv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AC25C8-9DD6-3FEE-238D-DAB9AF93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8" y="1607599"/>
            <a:ext cx="11123112" cy="45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C0A6F0-E5EF-6967-FD2D-5771725D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87" y="1388603"/>
            <a:ext cx="10208713" cy="49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335C9-87A5-B241-299D-6A719F5B0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304" y="1703214"/>
            <a:ext cx="9095392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users number is increasing really fast</a:t>
            </a:r>
          </a:p>
          <a:p>
            <a:r>
              <a:rPr lang="en-US" dirty="0"/>
              <a:t>JavaScript widely used and TypeScript getting popular.</a:t>
            </a:r>
          </a:p>
          <a:p>
            <a:r>
              <a:rPr lang="en-US" dirty="0"/>
              <a:t>Developers mostly located in developed countries.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Young developers without postgrad studies on its majority.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Developers are people with very marked characteristics.</a:t>
            </a:r>
          </a:p>
          <a:p>
            <a:r>
              <a:rPr lang="en-US" dirty="0"/>
              <a:t>A good idea of popularity trends of different tools, platforms and languages can be obtained.</a:t>
            </a:r>
          </a:p>
          <a:p>
            <a:r>
              <a:rPr lang="en-US" dirty="0"/>
              <a:t>There is a job to be done to spread accessibility of this labor market to countries in development.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C72F2D-CC99-21FD-FC10-8A28C102CB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6361" y="1503124"/>
            <a:ext cx="10079278" cy="4453984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A6E81-9775-632D-B1DE-B45153FF62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9304" y="1708614"/>
            <a:ext cx="9653392" cy="4617972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 goal.</a:t>
            </a:r>
          </a:p>
          <a:p>
            <a:r>
              <a:rPr lang="en-US" sz="2200" dirty="0"/>
              <a:t>Description</a:t>
            </a:r>
          </a:p>
          <a:p>
            <a:r>
              <a:rPr lang="en-US" sz="2200" dirty="0"/>
              <a:t>Methodology</a:t>
            </a:r>
          </a:p>
          <a:p>
            <a:pPr lvl="1"/>
            <a:r>
              <a:rPr lang="en-US" sz="1800" dirty="0"/>
              <a:t>Data collecting.</a:t>
            </a:r>
          </a:p>
          <a:p>
            <a:pPr lvl="1"/>
            <a:r>
              <a:rPr lang="en-US" sz="1800" dirty="0"/>
              <a:t>Data analysis.</a:t>
            </a:r>
          </a:p>
          <a:p>
            <a:pPr lvl="1"/>
            <a:r>
              <a:rPr lang="en-US" sz="1800" dirty="0"/>
              <a:t>Data visualizations.</a:t>
            </a:r>
          </a:p>
          <a:p>
            <a:r>
              <a:rPr lang="en-US" sz="2200" dirty="0"/>
              <a:t>Presenting results with graphs and trends.</a:t>
            </a:r>
          </a:p>
          <a:p>
            <a:r>
              <a:rPr lang="en-US" sz="2200" dirty="0"/>
              <a:t>Discussion of findings and implications regarding the results.</a:t>
            </a:r>
          </a:p>
          <a:p>
            <a:r>
              <a:rPr lang="en-US" sz="2200" dirty="0"/>
              <a:t>Final conclusions of the research.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• Stack Overflow's annual Developer Survey is the largest and most comprehensive survey of people who code around the world.</a:t>
            </a:r>
          </a:p>
          <a:p>
            <a:pPr marL="0" indent="0">
              <a:buNone/>
            </a:pPr>
            <a:r>
              <a:rPr lang="en-US" sz="2200" dirty="0"/>
              <a:t>• Results don't represent everyone in the developer community evenly.</a:t>
            </a:r>
          </a:p>
          <a:p>
            <a:pPr marL="0" indent="0">
              <a:buNone/>
            </a:pPr>
            <a:r>
              <a:rPr lang="en-US" sz="2200" dirty="0"/>
              <a:t>• Nearly 90,000 developers.</a:t>
            </a:r>
          </a:p>
          <a:p>
            <a:pPr marL="0" indent="0">
              <a:buNone/>
            </a:pPr>
            <a:r>
              <a:rPr lang="en-US" sz="2200" dirty="0"/>
              <a:t>• Trends to predict where the developers are going.</a:t>
            </a:r>
          </a:p>
          <a:p>
            <a:pPr marL="0" indent="0">
              <a:buNone/>
            </a:pPr>
            <a:r>
              <a:rPr lang="en-US" sz="2200" dirty="0"/>
              <a:t>• Characterization of developers around the globe.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Gathering data</a:t>
            </a:r>
          </a:p>
          <a:p>
            <a:pPr lvl="1"/>
            <a:r>
              <a:rPr lang="en-US" sz="1800" dirty="0"/>
              <a:t>Web scrapping</a:t>
            </a:r>
          </a:p>
          <a:p>
            <a:pPr lvl="1"/>
            <a:r>
              <a:rPr lang="en-US" sz="1800" dirty="0"/>
              <a:t>Api</a:t>
            </a:r>
          </a:p>
          <a:p>
            <a:pPr lvl="1"/>
            <a:r>
              <a:rPr lang="en-US" sz="1800" dirty="0"/>
              <a:t>Request Library</a:t>
            </a:r>
          </a:p>
          <a:p>
            <a:r>
              <a:rPr lang="en-US" sz="2200" dirty="0"/>
              <a:t>Data preprocessing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Show relationships, distribution of data and comparison of data</a:t>
            </a:r>
          </a:p>
          <a:p>
            <a:r>
              <a:rPr lang="en-US" sz="2200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95E7CB76-8FD4-240D-4A7B-44911C7C06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different languages&#10;&#10;Description automatically generated with medium confidence">
            <a:extLst>
              <a:ext uri="{FF2B5EF4-FFF2-40B4-BE49-F238E27FC236}">
                <a16:creationId xmlns:a16="http://schemas.microsoft.com/office/drawing/2014/main" id="{C415CA30-011D-AF3D-2545-4E5F0B4A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99" y="2327564"/>
            <a:ext cx="5245365" cy="2953162"/>
          </a:xfrm>
          <a:prstGeom prst="rect">
            <a:avLst/>
          </a:prstGeom>
        </p:spPr>
      </p:pic>
      <p:pic>
        <p:nvPicPr>
          <p:cNvPr id="9" name="Picture 8" descr="A graph with orange bars&#10;&#10;Description automatically generated with medium confidence">
            <a:extLst>
              <a:ext uri="{FF2B5EF4-FFF2-40B4-BE49-F238E27FC236}">
                <a16:creationId xmlns:a16="http://schemas.microsoft.com/office/drawing/2014/main" id="{7689AA73-7461-15E6-0B2A-897EE61A8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27564"/>
            <a:ext cx="588727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still 1</a:t>
            </a:r>
            <a:r>
              <a:rPr lang="en-US" baseline="30000" dirty="0"/>
              <a:t>st</a:t>
            </a:r>
            <a:r>
              <a:rPr lang="en-US" dirty="0"/>
              <a:t> choice for developers.</a:t>
            </a:r>
          </a:p>
          <a:p>
            <a:r>
              <a:rPr lang="en-US" dirty="0"/>
              <a:t>Python is growing fast.</a:t>
            </a:r>
          </a:p>
          <a:p>
            <a:r>
              <a:rPr lang="en-US" dirty="0"/>
              <a:t>Typescript very interesting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Developers may go to Typescript instead of JavaScript.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 descr="A graph of a number of orange bars&#10;&#10;Description automatically generated with medium confidence">
            <a:extLst>
              <a:ext uri="{FF2B5EF4-FFF2-40B4-BE49-F238E27FC236}">
                <a16:creationId xmlns:a16="http://schemas.microsoft.com/office/drawing/2014/main" id="{3DDFB2F6-377D-49FA-AA91-ECBC2152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89" y="2327565"/>
            <a:ext cx="5401086" cy="2838846"/>
          </a:xfrm>
          <a:prstGeom prst="rect">
            <a:avLst/>
          </a:prstGeom>
        </p:spPr>
      </p:pic>
      <p:pic>
        <p:nvPicPr>
          <p:cNvPr id="16" name="Picture 15" descr="A graph of a number of blue rectangular objects&#10;&#10;Description automatically generated">
            <a:extLst>
              <a:ext uri="{FF2B5EF4-FFF2-40B4-BE49-F238E27FC236}">
                <a16:creationId xmlns:a16="http://schemas.microsoft.com/office/drawing/2014/main" id="{573DEB11-5299-6B7F-83AC-97B28670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27564"/>
            <a:ext cx="592537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</TotalTime>
  <Words>374</Words>
  <Application>Microsoft Office PowerPoint</Application>
  <PresentationFormat>Widescreen</PresentationFormat>
  <Paragraphs>94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هادى حسن حسين حسين محمد</cp:lastModifiedBy>
  <cp:revision>24</cp:revision>
  <dcterms:created xsi:type="dcterms:W3CDTF">2020-10-28T18:29:43Z</dcterms:created>
  <dcterms:modified xsi:type="dcterms:W3CDTF">2023-10-28T17:49:17Z</dcterms:modified>
</cp:coreProperties>
</file>