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7" r:id="rId4"/>
    <p:sldId id="261" r:id="rId5"/>
    <p:sldId id="259" r:id="rId6"/>
    <p:sldId id="262" r:id="rId7"/>
    <p:sldId id="265" r:id="rId8"/>
    <p:sldId id="264" r:id="rId9"/>
    <p:sldId id="263" r:id="rId10"/>
    <p:sldId id="260" r:id="rId11"/>
    <p:sldId id="266" r:id="rId12"/>
    <p:sldId id="268" r:id="rId13"/>
    <p:sldId id="269" r:id="rId14"/>
    <p:sldId id="267" r:id="rId15"/>
    <p:sldId id="271" r:id="rId16"/>
    <p:sldId id="270" r:id="rId17"/>
    <p:sldId id="273" r:id="rId18"/>
    <p:sldId id="274" r:id="rId19"/>
    <p:sldId id="272"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2/8/2024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64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2/8/2024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7867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2/8/2024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3521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2/8/2024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2828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2/8/2024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6314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2/8/2024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2354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2/8/2024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71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2/8/2024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0308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2/8/2024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3295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2/8/2024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0918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2/8/2024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219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2/8/2024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708593209"/>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3C72C-1BC5-1D47-610A-5DEEB24FEA18}"/>
              </a:ext>
            </a:extLst>
          </p:cNvPr>
          <p:cNvSpPr>
            <a:spLocks noGrp="1"/>
          </p:cNvSpPr>
          <p:nvPr>
            <p:ph type="ctrTitle"/>
          </p:nvPr>
        </p:nvSpPr>
        <p:spPr>
          <a:xfrm>
            <a:off x="1088569" y="2286000"/>
            <a:ext cx="3936275" cy="1351706"/>
          </a:xfrm>
        </p:spPr>
        <p:txBody>
          <a:bodyPr anchor="b">
            <a:normAutofit/>
          </a:bodyPr>
          <a:lstStyle/>
          <a:p>
            <a:pPr algn="ctr"/>
            <a:r>
              <a:rPr lang="en-US" dirty="0"/>
              <a:t>SpaceX scenario</a:t>
            </a:r>
          </a:p>
        </p:txBody>
      </p:sp>
      <p:sp>
        <p:nvSpPr>
          <p:cNvPr id="3" name="Subtitle 2">
            <a:extLst>
              <a:ext uri="{FF2B5EF4-FFF2-40B4-BE49-F238E27FC236}">
                <a16:creationId xmlns:a16="http://schemas.microsoft.com/office/drawing/2014/main" id="{DD976D55-F670-8439-FCDC-9D51A10B11FF}"/>
              </a:ext>
            </a:extLst>
          </p:cNvPr>
          <p:cNvSpPr>
            <a:spLocks noGrp="1"/>
          </p:cNvSpPr>
          <p:nvPr>
            <p:ph type="subTitle" idx="1"/>
          </p:nvPr>
        </p:nvSpPr>
        <p:spPr>
          <a:xfrm>
            <a:off x="1524000" y="4249360"/>
            <a:ext cx="3048000" cy="877585"/>
          </a:xfrm>
        </p:spPr>
        <p:txBody>
          <a:bodyPr>
            <a:normAutofit lnSpcReduction="10000"/>
          </a:bodyPr>
          <a:lstStyle/>
          <a:p>
            <a:pPr algn="ctr"/>
            <a:r>
              <a:rPr lang="en-US" dirty="0"/>
              <a:t>Hady Hassan</a:t>
            </a:r>
          </a:p>
          <a:p>
            <a:pPr algn="ctr"/>
            <a:r>
              <a:rPr lang="en-US" dirty="0"/>
              <a:t>8 / 2 / 2024</a:t>
            </a:r>
          </a:p>
        </p:txBody>
      </p:sp>
      <p:pic>
        <p:nvPicPr>
          <p:cNvPr id="4" name="Picture 3" descr="Neon laser lights aligned to form a triangle">
            <a:extLst>
              <a:ext uri="{FF2B5EF4-FFF2-40B4-BE49-F238E27FC236}">
                <a16:creationId xmlns:a16="http://schemas.microsoft.com/office/drawing/2014/main" id="{DC982A1B-B902-D893-03F0-D5110793233F}"/>
              </a:ext>
            </a:extLst>
          </p:cNvPr>
          <p:cNvPicPr>
            <a:picLocks noChangeAspect="1"/>
          </p:cNvPicPr>
          <p:nvPr/>
        </p:nvPicPr>
        <p:blipFill rotWithShape="1">
          <a:blip r:embed="rId2">
            <a:alphaModFix/>
          </a:blip>
          <a:srcRect l="22028" r="22416"/>
          <a:stretch/>
        </p:blipFill>
        <p:spPr>
          <a:xfrm>
            <a:off x="6096000" y="-2357"/>
            <a:ext cx="6096000" cy="6858000"/>
          </a:xfrm>
          <a:prstGeom prst="rect">
            <a:avLst/>
          </a:prstGeom>
        </p:spPr>
      </p:pic>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64872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1035E3-27F4-0C49-F5C8-51A795C8426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0F1894-00E4-8D69-D6D0-2507A514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4C2FC-A1E9-AFB6-E7AF-DDEC2FF0AFD5}"/>
              </a:ext>
            </a:extLst>
          </p:cNvPr>
          <p:cNvSpPr>
            <a:spLocks noGrp="1"/>
          </p:cNvSpPr>
          <p:nvPr>
            <p:ph type="title"/>
          </p:nvPr>
        </p:nvSpPr>
        <p:spPr>
          <a:xfrm>
            <a:off x="1429566" y="1045445"/>
            <a:ext cx="9238434" cy="857559"/>
          </a:xfrm>
        </p:spPr>
        <p:txBody>
          <a:bodyPr>
            <a:normAutofit/>
          </a:bodyPr>
          <a:lstStyle/>
          <a:p>
            <a:r>
              <a:rPr lang="en-US" dirty="0"/>
              <a:t>Eda with SQL queries</a:t>
            </a:r>
          </a:p>
        </p:txBody>
      </p:sp>
      <p:cxnSp>
        <p:nvCxnSpPr>
          <p:cNvPr id="10" name="Straight Connector 9">
            <a:extLst>
              <a:ext uri="{FF2B5EF4-FFF2-40B4-BE49-F238E27FC236}">
                <a16:creationId xmlns:a16="http://schemas.microsoft.com/office/drawing/2014/main" id="{A4EEA454-9932-BA48-8400-93147FEF8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4D3854-FFA0-098C-D76C-C798916FD153}"/>
              </a:ext>
            </a:extLst>
          </p:cNvPr>
          <p:cNvSpPr>
            <a:spLocks noGrp="1"/>
          </p:cNvSpPr>
          <p:nvPr>
            <p:ph idx="1"/>
          </p:nvPr>
        </p:nvSpPr>
        <p:spPr>
          <a:xfrm>
            <a:off x="1429566" y="2729554"/>
            <a:ext cx="8476434" cy="3359621"/>
          </a:xfrm>
        </p:spPr>
        <p:txBody>
          <a:bodyPr>
            <a:normAutofit/>
          </a:bodyPr>
          <a:lstStyle/>
          <a:p>
            <a:pPr marL="0" indent="0">
              <a:buNone/>
            </a:pPr>
            <a:r>
              <a:rPr lang="en-US" sz="2400" b="1" dirty="0"/>
              <a:t>Display</a:t>
            </a:r>
            <a:r>
              <a:rPr lang="en-US" sz="2400" dirty="0"/>
              <a:t>:</a:t>
            </a:r>
          </a:p>
          <a:p>
            <a:pPr marL="560070" lvl="1" indent="-285750">
              <a:buFont typeface="Wingdings" panose="05000000000000000000" pitchFamily="2" charset="2"/>
              <a:buChar char="§"/>
            </a:pPr>
            <a:r>
              <a:rPr lang="en-US" sz="2000" dirty="0"/>
              <a:t>Names of unique launch sites</a:t>
            </a:r>
          </a:p>
          <a:p>
            <a:pPr marL="560070" lvl="1" indent="-285750">
              <a:buFont typeface="Wingdings" panose="05000000000000000000" pitchFamily="2" charset="2"/>
              <a:buChar char="§"/>
            </a:pPr>
            <a:r>
              <a:rPr lang="en-US" sz="2000" dirty="0"/>
              <a:t>5 records where launch site begins with ‘CCA’</a:t>
            </a:r>
          </a:p>
          <a:p>
            <a:pPr marL="560070" lvl="1" indent="-285750">
              <a:buFont typeface="Wingdings" panose="05000000000000000000" pitchFamily="2" charset="2"/>
              <a:buChar char="§"/>
            </a:pPr>
            <a:r>
              <a:rPr lang="en-US" sz="2000" dirty="0"/>
              <a:t>Total payload mass carried by boosters launched by NASA (CRS)</a:t>
            </a:r>
          </a:p>
          <a:p>
            <a:pPr marL="560070" lvl="1" indent="-285750">
              <a:buFont typeface="Wingdings" panose="05000000000000000000" pitchFamily="2" charset="2"/>
              <a:buChar char="§"/>
            </a:pPr>
            <a:r>
              <a:rPr lang="en-US" sz="2000" dirty="0"/>
              <a:t>Average payload mass carried by booster version F9 v1.1.</a:t>
            </a:r>
          </a:p>
        </p:txBody>
      </p:sp>
    </p:spTree>
    <p:extLst>
      <p:ext uri="{BB962C8B-B14F-4D97-AF65-F5344CB8AC3E}">
        <p14:creationId xmlns:p14="http://schemas.microsoft.com/office/powerpoint/2010/main" val="217208915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0EF31E-3663-252A-5C27-53983EFA06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F1ADE1-635D-78D4-D965-36B8D6FC7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87FE6-79DD-8C40-8FF3-3CD88E60262E}"/>
              </a:ext>
            </a:extLst>
          </p:cNvPr>
          <p:cNvSpPr>
            <a:spLocks noGrp="1"/>
          </p:cNvSpPr>
          <p:nvPr>
            <p:ph type="title"/>
          </p:nvPr>
        </p:nvSpPr>
        <p:spPr>
          <a:xfrm>
            <a:off x="1429566" y="1045445"/>
            <a:ext cx="9238434" cy="857559"/>
          </a:xfrm>
        </p:spPr>
        <p:txBody>
          <a:bodyPr>
            <a:normAutofit/>
          </a:bodyPr>
          <a:lstStyle/>
          <a:p>
            <a:r>
              <a:rPr lang="en-US" dirty="0"/>
              <a:t>Eda with visualization</a:t>
            </a:r>
          </a:p>
        </p:txBody>
      </p:sp>
      <p:cxnSp>
        <p:nvCxnSpPr>
          <p:cNvPr id="10" name="Straight Connector 9">
            <a:extLst>
              <a:ext uri="{FF2B5EF4-FFF2-40B4-BE49-F238E27FC236}">
                <a16:creationId xmlns:a16="http://schemas.microsoft.com/office/drawing/2014/main" id="{F9299DEA-E912-3F48-8553-6FD0DE6740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B773C8-9E69-ABE6-6FCD-F31C26672742}"/>
              </a:ext>
            </a:extLst>
          </p:cNvPr>
          <p:cNvSpPr>
            <a:spLocks noGrp="1"/>
          </p:cNvSpPr>
          <p:nvPr>
            <p:ph idx="1"/>
          </p:nvPr>
        </p:nvSpPr>
        <p:spPr>
          <a:xfrm>
            <a:off x="1429566" y="2729554"/>
            <a:ext cx="8476434" cy="3359621"/>
          </a:xfrm>
        </p:spPr>
        <p:txBody>
          <a:bodyPr>
            <a:normAutofit fontScale="92500" lnSpcReduction="10000"/>
          </a:bodyPr>
          <a:lstStyle/>
          <a:p>
            <a:r>
              <a:rPr lang="en-US" dirty="0"/>
              <a:t>Charts:</a:t>
            </a:r>
          </a:p>
          <a:p>
            <a:pPr marL="560070" lvl="1" indent="-285750">
              <a:buFont typeface="Arial" panose="020B0604020202020204" pitchFamily="34" charset="0"/>
              <a:buChar char="•"/>
            </a:pPr>
            <a:r>
              <a:rPr lang="en-US" dirty="0"/>
              <a:t>Flight Number vs. Payload</a:t>
            </a:r>
          </a:p>
          <a:p>
            <a:pPr marL="560070" lvl="1" indent="-285750">
              <a:buFont typeface="Arial" panose="020B0604020202020204" pitchFamily="34" charset="0"/>
              <a:buChar char="•"/>
            </a:pPr>
            <a:r>
              <a:rPr lang="en-US" dirty="0"/>
              <a:t>Flight Number vs. Launch Site</a:t>
            </a:r>
          </a:p>
          <a:p>
            <a:pPr marL="560070" lvl="1" indent="-285750">
              <a:buFont typeface="Arial" panose="020B0604020202020204" pitchFamily="34" charset="0"/>
              <a:buChar char="•"/>
            </a:pPr>
            <a:r>
              <a:rPr lang="en-US" dirty="0"/>
              <a:t>Payload Mass (kg) vs. Launch Site</a:t>
            </a:r>
          </a:p>
          <a:p>
            <a:pPr marL="560070" lvl="1" indent="-285750">
              <a:buFont typeface="Arial" panose="020B0604020202020204" pitchFamily="34" charset="0"/>
              <a:buChar char="•"/>
            </a:pPr>
            <a:r>
              <a:rPr lang="en-US" dirty="0"/>
              <a:t>Payload Mass (kg) vs. Orbit type EDA with Visualization Analysis</a:t>
            </a:r>
          </a:p>
          <a:p>
            <a:r>
              <a:rPr lang="en-US" dirty="0"/>
              <a:t>View relationship by using scatter plots . The variables could be useful for machine learning if a relationship exists</a:t>
            </a:r>
          </a:p>
          <a:p>
            <a:r>
              <a:rPr lang="en-US" dirty="0"/>
              <a:t>Show comparisons among discrete categories with bar charts . Bar charts show the relationships among the categories and a measured value.</a:t>
            </a:r>
          </a:p>
        </p:txBody>
      </p:sp>
    </p:spTree>
    <p:extLst>
      <p:ext uri="{BB962C8B-B14F-4D97-AF65-F5344CB8AC3E}">
        <p14:creationId xmlns:p14="http://schemas.microsoft.com/office/powerpoint/2010/main" val="6764721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24EA95-89F7-A78E-F68F-E4E9D668B43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40FA14-A7F4-23AF-54A4-E7B222181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9590B-42A3-98A2-A295-7087FD848F40}"/>
              </a:ext>
            </a:extLst>
          </p:cNvPr>
          <p:cNvSpPr>
            <a:spLocks noGrp="1"/>
          </p:cNvSpPr>
          <p:nvPr>
            <p:ph type="title"/>
          </p:nvPr>
        </p:nvSpPr>
        <p:spPr>
          <a:xfrm>
            <a:off x="1429566" y="1045445"/>
            <a:ext cx="9238434" cy="857559"/>
          </a:xfrm>
        </p:spPr>
        <p:txBody>
          <a:bodyPr>
            <a:normAutofit/>
          </a:bodyPr>
          <a:lstStyle/>
          <a:p>
            <a:r>
              <a:rPr lang="en-US" dirty="0"/>
              <a:t>Predictive analysis</a:t>
            </a:r>
          </a:p>
        </p:txBody>
      </p:sp>
      <p:cxnSp>
        <p:nvCxnSpPr>
          <p:cNvPr id="10" name="Straight Connector 9">
            <a:extLst>
              <a:ext uri="{FF2B5EF4-FFF2-40B4-BE49-F238E27FC236}">
                <a16:creationId xmlns:a16="http://schemas.microsoft.com/office/drawing/2014/main" id="{872D34BC-3B1C-FE17-D579-90411A6912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9EB874-005A-F67B-3018-4C3525DF2CD8}"/>
              </a:ext>
            </a:extLst>
          </p:cNvPr>
          <p:cNvSpPr>
            <a:spLocks noGrp="1"/>
          </p:cNvSpPr>
          <p:nvPr>
            <p:ph idx="1"/>
          </p:nvPr>
        </p:nvSpPr>
        <p:spPr>
          <a:xfrm>
            <a:off x="1429566" y="2729554"/>
            <a:ext cx="8476434" cy="3359621"/>
          </a:xfrm>
        </p:spPr>
        <p:txBody>
          <a:bodyPr>
            <a:normAutofit fontScale="77500" lnSpcReduction="20000"/>
          </a:bodyPr>
          <a:lstStyle/>
          <a:p>
            <a:r>
              <a:rPr lang="en-US" dirty="0"/>
              <a:t>NumPy array from the Class column</a:t>
            </a:r>
          </a:p>
          <a:p>
            <a:r>
              <a:rPr lang="en-US" dirty="0"/>
              <a:t>Standardize the data with StandardScaler. Fit and transform the data.</a:t>
            </a:r>
          </a:p>
          <a:p>
            <a:r>
              <a:rPr lang="en-US" dirty="0"/>
              <a:t>Split the data using train_test_split</a:t>
            </a:r>
          </a:p>
          <a:p>
            <a:r>
              <a:rPr lang="en-US" dirty="0"/>
              <a:t>Create a GridSearchCV object with cv=10 for parameter optimization</a:t>
            </a:r>
          </a:p>
          <a:p>
            <a:r>
              <a:rPr lang="en-US" dirty="0"/>
              <a:t>Apply GridSearchCV on different algorithms: logistic regression (LogisticRegression()), support vector machine (SVC()), decision tree (DecisionTreeClassifier()), K Nearest Neighbor (KNeighborsClassifier())</a:t>
            </a:r>
          </a:p>
          <a:p>
            <a:r>
              <a:rPr lang="en-US" dirty="0"/>
              <a:t>Calculate accuracy on the test data using .score() for all models</a:t>
            </a:r>
          </a:p>
          <a:p>
            <a:r>
              <a:rPr lang="en-US" dirty="0"/>
              <a:t>Assess the confusion matrix for all models</a:t>
            </a:r>
          </a:p>
          <a:p>
            <a:r>
              <a:rPr lang="en-US" dirty="0"/>
              <a:t>Identify the best model using Jaccard_Score, F1_Score and Accuracy</a:t>
            </a:r>
          </a:p>
        </p:txBody>
      </p:sp>
    </p:spTree>
    <p:extLst>
      <p:ext uri="{BB962C8B-B14F-4D97-AF65-F5344CB8AC3E}">
        <p14:creationId xmlns:p14="http://schemas.microsoft.com/office/powerpoint/2010/main" val="114303509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92B7D5-9AED-6F9C-A66E-82561AB1D0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B42850-E8F8-652F-4FA7-3759E2FA10C5}"/>
              </a:ext>
            </a:extLst>
          </p:cNvPr>
          <p:cNvSpPr>
            <a:spLocks noGrp="1"/>
          </p:cNvSpPr>
          <p:nvPr>
            <p:ph type="title"/>
          </p:nvPr>
        </p:nvSpPr>
        <p:spPr>
          <a:xfrm>
            <a:off x="1429566" y="1041621"/>
            <a:ext cx="9238434" cy="5111529"/>
          </a:xfrm>
        </p:spPr>
        <p:txBody>
          <a:bodyPr>
            <a:normAutofit/>
          </a:bodyPr>
          <a:lstStyle/>
          <a:p>
            <a:pPr algn="ctr"/>
            <a:br>
              <a:rPr lang="en-US" dirty="0"/>
            </a:br>
            <a:r>
              <a:rPr lang="en-US" dirty="0"/>
              <a:t>Results</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32556251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D5B73-4F1A-5D47-E8BC-44A811798A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F942F-EFC6-3A73-8A1F-A0502D2D2C59}"/>
              </a:ext>
            </a:extLst>
          </p:cNvPr>
          <p:cNvSpPr>
            <a:spLocks noGrp="1"/>
          </p:cNvSpPr>
          <p:nvPr>
            <p:ph type="title"/>
          </p:nvPr>
        </p:nvSpPr>
        <p:spPr/>
        <p:txBody>
          <a:bodyPr>
            <a:normAutofit/>
          </a:bodyPr>
          <a:lstStyle/>
          <a:p>
            <a:r>
              <a:rPr lang="en-US" dirty="0"/>
              <a:t>orbit vs flight number</a:t>
            </a:r>
          </a:p>
        </p:txBody>
      </p:sp>
      <p:sp>
        <p:nvSpPr>
          <p:cNvPr id="6" name="Content Placeholder 5">
            <a:extLst>
              <a:ext uri="{FF2B5EF4-FFF2-40B4-BE49-F238E27FC236}">
                <a16:creationId xmlns:a16="http://schemas.microsoft.com/office/drawing/2014/main" id="{081DD1DC-F1BD-D2AF-4581-10F9F5DDEC8F}"/>
              </a:ext>
            </a:extLst>
          </p:cNvPr>
          <p:cNvSpPr>
            <a:spLocks noGrp="1"/>
          </p:cNvSpPr>
          <p:nvPr>
            <p:ph sz="half" idx="2"/>
          </p:nvPr>
        </p:nvSpPr>
        <p:spPr/>
        <p:txBody>
          <a:bodyPr/>
          <a:lstStyle/>
          <a:p>
            <a:r>
              <a:rPr lang="en-US" dirty="0"/>
              <a:t>The success</a:t>
            </a:r>
          </a:p>
          <a:p>
            <a:r>
              <a:rPr lang="en-US" dirty="0"/>
              <a:t>rate typically increases with the number of flights for each orbit</a:t>
            </a:r>
          </a:p>
          <a:p>
            <a:r>
              <a:rPr lang="en-US" dirty="0"/>
              <a:t>This relationship is highly apparent for the LEO orbit</a:t>
            </a:r>
          </a:p>
          <a:p>
            <a:r>
              <a:rPr lang="en-US" dirty="0"/>
              <a:t>The GTO orbit, however, does not follow this trend</a:t>
            </a:r>
          </a:p>
        </p:txBody>
      </p:sp>
      <p:pic>
        <p:nvPicPr>
          <p:cNvPr id="14" name="Content Placeholder 13">
            <a:extLst>
              <a:ext uri="{FF2B5EF4-FFF2-40B4-BE49-F238E27FC236}">
                <a16:creationId xmlns:a16="http://schemas.microsoft.com/office/drawing/2014/main" id="{1532DE32-B6C2-9FAF-71C3-7B2583B3B866}"/>
              </a:ext>
            </a:extLst>
          </p:cNvPr>
          <p:cNvPicPr>
            <a:picLocks noGrp="1" noChangeAspect="1"/>
          </p:cNvPicPr>
          <p:nvPr>
            <p:ph sz="half" idx="1"/>
          </p:nvPr>
        </p:nvPicPr>
        <p:blipFill>
          <a:blip r:embed="rId2"/>
          <a:stretch>
            <a:fillRect/>
          </a:stretch>
        </p:blipFill>
        <p:spPr>
          <a:xfrm>
            <a:off x="1430338" y="2437967"/>
            <a:ext cx="4495800" cy="3355254"/>
          </a:xfrm>
        </p:spPr>
      </p:pic>
    </p:spTree>
    <p:extLst>
      <p:ext uri="{BB962C8B-B14F-4D97-AF65-F5344CB8AC3E}">
        <p14:creationId xmlns:p14="http://schemas.microsoft.com/office/powerpoint/2010/main" val="331993729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34CDA3-43D6-C9AC-F770-B69E16E99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770C81-38FF-2C37-DF5F-E05A4F86EE8C}"/>
              </a:ext>
            </a:extLst>
          </p:cNvPr>
          <p:cNvSpPr>
            <a:spLocks noGrp="1"/>
          </p:cNvSpPr>
          <p:nvPr>
            <p:ph type="title"/>
          </p:nvPr>
        </p:nvSpPr>
        <p:spPr/>
        <p:txBody>
          <a:bodyPr>
            <a:normAutofit/>
          </a:bodyPr>
          <a:lstStyle/>
          <a:p>
            <a:r>
              <a:rPr lang="en-US" dirty="0"/>
              <a:t>orbit vs payload mass</a:t>
            </a:r>
          </a:p>
        </p:txBody>
      </p:sp>
      <p:sp>
        <p:nvSpPr>
          <p:cNvPr id="9" name="Content Placeholder 8">
            <a:extLst>
              <a:ext uri="{FF2B5EF4-FFF2-40B4-BE49-F238E27FC236}">
                <a16:creationId xmlns:a16="http://schemas.microsoft.com/office/drawing/2014/main" id="{B0F57155-5E03-6C04-BE0B-208123F1C096}"/>
              </a:ext>
            </a:extLst>
          </p:cNvPr>
          <p:cNvSpPr>
            <a:spLocks noGrp="1"/>
          </p:cNvSpPr>
          <p:nvPr>
            <p:ph sz="half" idx="2"/>
          </p:nvPr>
        </p:nvSpPr>
        <p:spPr/>
        <p:txBody>
          <a:bodyPr/>
          <a:lstStyle/>
          <a:p>
            <a:r>
              <a:rPr lang="en-US" dirty="0"/>
              <a:t>Heavy payloads are better with LEO, ISS and PO orbits</a:t>
            </a:r>
          </a:p>
          <a:p>
            <a:r>
              <a:rPr lang="en-US" dirty="0"/>
              <a:t>The GTO orbit has mixed success with heavier payloads</a:t>
            </a:r>
          </a:p>
        </p:txBody>
      </p:sp>
      <p:pic>
        <p:nvPicPr>
          <p:cNvPr id="14" name="Content Placeholder 13">
            <a:extLst>
              <a:ext uri="{FF2B5EF4-FFF2-40B4-BE49-F238E27FC236}">
                <a16:creationId xmlns:a16="http://schemas.microsoft.com/office/drawing/2014/main" id="{541E7F45-5976-6A3F-EE95-9B57022BBFB8}"/>
              </a:ext>
            </a:extLst>
          </p:cNvPr>
          <p:cNvPicPr>
            <a:picLocks noGrp="1" noChangeAspect="1"/>
          </p:cNvPicPr>
          <p:nvPr>
            <p:ph sz="half" idx="1"/>
          </p:nvPr>
        </p:nvPicPr>
        <p:blipFill>
          <a:blip r:embed="rId2"/>
          <a:stretch>
            <a:fillRect/>
          </a:stretch>
        </p:blipFill>
        <p:spPr>
          <a:xfrm>
            <a:off x="1430338" y="2463954"/>
            <a:ext cx="4495800" cy="3303280"/>
          </a:xfrm>
        </p:spPr>
      </p:pic>
    </p:spTree>
    <p:extLst>
      <p:ext uri="{BB962C8B-B14F-4D97-AF65-F5344CB8AC3E}">
        <p14:creationId xmlns:p14="http://schemas.microsoft.com/office/powerpoint/2010/main" val="319997489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1E71C6-5F34-01B4-433F-23DA00034E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78E5E-6AAA-F428-2853-4855613826D5}"/>
              </a:ext>
            </a:extLst>
          </p:cNvPr>
          <p:cNvSpPr>
            <a:spLocks noGrp="1"/>
          </p:cNvSpPr>
          <p:nvPr>
            <p:ph type="title"/>
          </p:nvPr>
        </p:nvSpPr>
        <p:spPr/>
        <p:txBody>
          <a:bodyPr>
            <a:normAutofit/>
          </a:bodyPr>
          <a:lstStyle/>
          <a:p>
            <a:r>
              <a:rPr lang="en-US" dirty="0"/>
              <a:t>Launch Success over Time</a:t>
            </a:r>
          </a:p>
        </p:txBody>
      </p:sp>
      <p:sp>
        <p:nvSpPr>
          <p:cNvPr id="9" name="Content Placeholder 8">
            <a:extLst>
              <a:ext uri="{FF2B5EF4-FFF2-40B4-BE49-F238E27FC236}">
                <a16:creationId xmlns:a16="http://schemas.microsoft.com/office/drawing/2014/main" id="{4ECC12D1-A74F-507B-B99D-EFAAC706A260}"/>
              </a:ext>
            </a:extLst>
          </p:cNvPr>
          <p:cNvSpPr>
            <a:spLocks noGrp="1"/>
          </p:cNvSpPr>
          <p:nvPr>
            <p:ph sz="half" idx="2"/>
          </p:nvPr>
        </p:nvSpPr>
        <p:spPr/>
        <p:txBody>
          <a:bodyPr/>
          <a:lstStyle/>
          <a:p>
            <a:r>
              <a:rPr lang="en-US" dirty="0"/>
              <a:t>The success rate improved from 2013 -2017 and 2018-2019</a:t>
            </a:r>
          </a:p>
          <a:p>
            <a:r>
              <a:rPr lang="en-US" dirty="0"/>
              <a:t>The success rate decreased from 2017 -2018 and from 2019-2020</a:t>
            </a:r>
          </a:p>
          <a:p>
            <a:r>
              <a:rPr lang="en-US" dirty="0"/>
              <a:t>Overall, the success rate has improved since 2013</a:t>
            </a:r>
          </a:p>
        </p:txBody>
      </p:sp>
      <p:pic>
        <p:nvPicPr>
          <p:cNvPr id="14" name="Content Placeholder 13">
            <a:extLst>
              <a:ext uri="{FF2B5EF4-FFF2-40B4-BE49-F238E27FC236}">
                <a16:creationId xmlns:a16="http://schemas.microsoft.com/office/drawing/2014/main" id="{9D3CE583-DA2B-2B03-EAE4-D61E8846FC00}"/>
              </a:ext>
            </a:extLst>
          </p:cNvPr>
          <p:cNvPicPr>
            <a:picLocks noGrp="1" noChangeAspect="1"/>
          </p:cNvPicPr>
          <p:nvPr>
            <p:ph sz="half" idx="1"/>
          </p:nvPr>
        </p:nvPicPr>
        <p:blipFill>
          <a:blip r:embed="rId2"/>
          <a:stretch>
            <a:fillRect/>
          </a:stretch>
        </p:blipFill>
        <p:spPr>
          <a:xfrm>
            <a:off x="1430338" y="2409432"/>
            <a:ext cx="4495800" cy="3412324"/>
          </a:xfrm>
        </p:spPr>
      </p:pic>
    </p:spTree>
    <p:extLst>
      <p:ext uri="{BB962C8B-B14F-4D97-AF65-F5344CB8AC3E}">
        <p14:creationId xmlns:p14="http://schemas.microsoft.com/office/powerpoint/2010/main" val="169021260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66EAFB-B576-ACE6-5608-D8AF1F8BE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636F94-5A01-97F9-FB4B-6F8B72B1C79F}"/>
              </a:ext>
            </a:extLst>
          </p:cNvPr>
          <p:cNvSpPr>
            <a:spLocks noGrp="1"/>
          </p:cNvSpPr>
          <p:nvPr>
            <p:ph type="title"/>
          </p:nvPr>
        </p:nvSpPr>
        <p:spPr>
          <a:xfrm>
            <a:off x="1476783" y="2998308"/>
            <a:ext cx="9238434" cy="861383"/>
          </a:xfrm>
        </p:spPr>
        <p:txBody>
          <a:bodyPr>
            <a:normAutofit/>
          </a:bodyPr>
          <a:lstStyle/>
          <a:p>
            <a:pPr algn="ctr"/>
            <a:r>
              <a:rPr lang="en-US" dirty="0"/>
              <a:t>Dashboards</a:t>
            </a:r>
          </a:p>
        </p:txBody>
      </p:sp>
    </p:spTree>
    <p:extLst>
      <p:ext uri="{BB962C8B-B14F-4D97-AF65-F5344CB8AC3E}">
        <p14:creationId xmlns:p14="http://schemas.microsoft.com/office/powerpoint/2010/main" val="216555692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6C169E-D0E3-CAD0-0343-7C6B62D1DAB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75C6DD-9583-7E87-A68C-73D625594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FE6FA-9E30-2578-DF63-F771DF126729}"/>
              </a:ext>
            </a:extLst>
          </p:cNvPr>
          <p:cNvSpPr>
            <a:spLocks noGrp="1"/>
          </p:cNvSpPr>
          <p:nvPr>
            <p:ph type="title"/>
          </p:nvPr>
        </p:nvSpPr>
        <p:spPr>
          <a:xfrm>
            <a:off x="1429566" y="1045445"/>
            <a:ext cx="9238434" cy="857559"/>
          </a:xfrm>
        </p:spPr>
        <p:txBody>
          <a:bodyPr>
            <a:normAutofit fontScale="90000"/>
          </a:bodyPr>
          <a:lstStyle/>
          <a:p>
            <a:r>
              <a:rPr lang="en-US" dirty="0"/>
              <a:t>Correlation Between Payload and Success for All Sites</a:t>
            </a:r>
          </a:p>
        </p:txBody>
      </p:sp>
      <p:cxnSp>
        <p:nvCxnSpPr>
          <p:cNvPr id="10" name="Straight Connector 9">
            <a:extLst>
              <a:ext uri="{FF2B5EF4-FFF2-40B4-BE49-F238E27FC236}">
                <a16:creationId xmlns:a16="http://schemas.microsoft.com/office/drawing/2014/main" id="{7F908EA3-D923-78F0-029F-98CE77A8A7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2E6B46F4-B0AF-BE1B-2C10-1915B96F7E55}"/>
              </a:ext>
            </a:extLst>
          </p:cNvPr>
          <p:cNvPicPr>
            <a:picLocks noGrp="1" noChangeAspect="1"/>
          </p:cNvPicPr>
          <p:nvPr>
            <p:ph idx="1"/>
          </p:nvPr>
        </p:nvPicPr>
        <p:blipFill>
          <a:blip r:embed="rId2"/>
          <a:stretch>
            <a:fillRect/>
          </a:stretch>
        </p:blipFill>
        <p:spPr>
          <a:xfrm>
            <a:off x="1430338" y="2559241"/>
            <a:ext cx="9237662" cy="3263517"/>
          </a:xfrm>
        </p:spPr>
      </p:pic>
    </p:spTree>
    <p:extLst>
      <p:ext uri="{BB962C8B-B14F-4D97-AF65-F5344CB8AC3E}">
        <p14:creationId xmlns:p14="http://schemas.microsoft.com/office/powerpoint/2010/main" val="334565519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53E1B1-9D90-D747-ADFE-6CB376F5E6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523B10-348C-A910-58C6-DC4B1003A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9044A-55EA-22A2-BA20-5F6E7A32AC00}"/>
              </a:ext>
            </a:extLst>
          </p:cNvPr>
          <p:cNvSpPr>
            <a:spLocks noGrp="1"/>
          </p:cNvSpPr>
          <p:nvPr>
            <p:ph type="title"/>
          </p:nvPr>
        </p:nvSpPr>
        <p:spPr>
          <a:xfrm>
            <a:off x="1429566" y="1045445"/>
            <a:ext cx="9238434" cy="857559"/>
          </a:xfrm>
        </p:spPr>
        <p:txBody>
          <a:bodyPr>
            <a:normAutofit/>
          </a:bodyPr>
          <a:lstStyle/>
          <a:p>
            <a:r>
              <a:rPr lang="en-US" dirty="0"/>
              <a:t>Total Success Launches by Site</a:t>
            </a:r>
          </a:p>
        </p:txBody>
      </p:sp>
      <p:cxnSp>
        <p:nvCxnSpPr>
          <p:cNvPr id="10" name="Straight Connector 9">
            <a:extLst>
              <a:ext uri="{FF2B5EF4-FFF2-40B4-BE49-F238E27FC236}">
                <a16:creationId xmlns:a16="http://schemas.microsoft.com/office/drawing/2014/main" id="{C4FA3D95-A664-E420-D45B-D91B3BD20C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olorful circle with different colored circles&#10;&#10;Description automatically generated">
            <a:extLst>
              <a:ext uri="{FF2B5EF4-FFF2-40B4-BE49-F238E27FC236}">
                <a16:creationId xmlns:a16="http://schemas.microsoft.com/office/drawing/2014/main" id="{EFD9AA55-CA5B-6123-D965-065D24E23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338" y="2860064"/>
            <a:ext cx="9237662" cy="2661871"/>
          </a:xfrm>
        </p:spPr>
      </p:pic>
    </p:spTree>
    <p:extLst>
      <p:ext uri="{BB962C8B-B14F-4D97-AF65-F5344CB8AC3E}">
        <p14:creationId xmlns:p14="http://schemas.microsoft.com/office/powerpoint/2010/main" val="30143480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FA9DA-92F8-901F-8C95-085B78E4ACDC}"/>
              </a:ext>
            </a:extLst>
          </p:cNvPr>
          <p:cNvSpPr>
            <a:spLocks noGrp="1"/>
          </p:cNvSpPr>
          <p:nvPr>
            <p:ph type="title"/>
          </p:nvPr>
        </p:nvSpPr>
        <p:spPr>
          <a:xfrm>
            <a:off x="1429566" y="1045445"/>
            <a:ext cx="9238434" cy="857559"/>
          </a:xfrm>
        </p:spPr>
        <p:txBody>
          <a:bodyPr>
            <a:normAutofit/>
          </a:bodyPr>
          <a:lstStyle/>
          <a:p>
            <a:r>
              <a:rPr lang="en-US" dirty="0"/>
              <a:t>Introduction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6EA779-1ED6-9CB7-D8E2-31B883BF38F3}"/>
              </a:ext>
            </a:extLst>
          </p:cNvPr>
          <p:cNvSpPr>
            <a:spLocks noGrp="1"/>
          </p:cNvSpPr>
          <p:nvPr>
            <p:ph idx="1"/>
          </p:nvPr>
        </p:nvSpPr>
        <p:spPr>
          <a:xfrm>
            <a:off x="1429566" y="2729554"/>
            <a:ext cx="8476434" cy="3359621"/>
          </a:xfrm>
        </p:spPr>
        <p:txBody>
          <a:bodyPr>
            <a:normAutofit fontScale="85000" lnSpcReduction="10000"/>
          </a:bodyPr>
          <a:lstStyle/>
          <a:p>
            <a:pPr marL="0" indent="0">
              <a:buNone/>
            </a:pPr>
            <a:r>
              <a:rPr lang="en-US" sz="1800" b="1" i="0" u="none" strike="noStrike" baseline="0" dirty="0">
                <a:solidFill>
                  <a:srgbClr val="000000"/>
                </a:solidFill>
                <a:latin typeface="Avenir Next LT Pro" panose="020B0504020202020204" pitchFamily="34" charset="0"/>
              </a:rPr>
              <a:t>SpaceX</a:t>
            </a:r>
            <a:r>
              <a:rPr lang="en-US" sz="1800" b="0" i="0" u="none" strike="noStrike" baseline="0" dirty="0">
                <a:solidFill>
                  <a:srgbClr val="000000"/>
                </a:solidFill>
                <a:latin typeface="Avenir Next LT Pro" panose="020B0504020202020204" pitchFamily="34" charset="0"/>
              </a:rPr>
              <a:t>, a leader in the space industry, strives to make space travel affordable for everyone. </a:t>
            </a:r>
          </a:p>
          <a:p>
            <a:pPr marL="0" indent="0">
              <a:buNone/>
            </a:pPr>
            <a:r>
              <a:rPr lang="en-US" sz="1800" b="0" i="0" u="none" strike="noStrike" baseline="0" dirty="0">
                <a:solidFill>
                  <a:srgbClr val="000000"/>
                </a:solidFill>
                <a:latin typeface="Avenir Next LT Pro" panose="020B0504020202020204" pitchFamily="34" charset="0"/>
              </a:rPr>
              <a:t>Its accomplishments include sending spacecraft to the international space station, launching a satellite constellation that provides internet access and sending manned missions to space. </a:t>
            </a:r>
          </a:p>
          <a:p>
            <a:pPr marL="0" indent="0">
              <a:buNone/>
            </a:pPr>
            <a:r>
              <a:rPr lang="en-US" sz="1800" b="0" i="0" u="none" strike="noStrike" baseline="0" dirty="0">
                <a:solidFill>
                  <a:srgbClr val="000000"/>
                </a:solidFill>
                <a:latin typeface="Avenir Next LT Pro" panose="020B0504020202020204" pitchFamily="34" charset="0"/>
              </a:rPr>
              <a:t>SpaceX can do this because the rocket launches are relatively inexpensive ($62 million per launch) due to its novel reuse of the first stage of its Falcon 9 rocket. Other providers, which are not able to reuse the first stage, cost upwards of $165 million each. </a:t>
            </a:r>
          </a:p>
          <a:p>
            <a:pPr marL="0" indent="0">
              <a:buNone/>
            </a:pPr>
            <a:r>
              <a:rPr lang="en-US" sz="1800" b="0" i="0" u="none" strike="noStrike" baseline="0" dirty="0">
                <a:solidFill>
                  <a:srgbClr val="000000"/>
                </a:solidFill>
                <a:latin typeface="Avenir Next LT Pro" panose="020B0504020202020204" pitchFamily="34" charset="0"/>
              </a:rPr>
              <a:t>By determining if the first stage will land, we can determine the price of the launch. To do this, we can use public data and machine learning models to predict whether SpaceX –or a competing company –can reuse the first stage.</a:t>
            </a:r>
            <a:endParaRPr lang="en-US" dirty="0"/>
          </a:p>
        </p:txBody>
      </p:sp>
    </p:spTree>
    <p:extLst>
      <p:ext uri="{BB962C8B-B14F-4D97-AF65-F5344CB8AC3E}">
        <p14:creationId xmlns:p14="http://schemas.microsoft.com/office/powerpoint/2010/main" val="389542650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347E78-614F-FF98-CEEE-49DC829F19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5442C-00DA-1D4F-56B3-B63218F905EE}"/>
              </a:ext>
            </a:extLst>
          </p:cNvPr>
          <p:cNvSpPr>
            <a:spLocks noGrp="1"/>
          </p:cNvSpPr>
          <p:nvPr>
            <p:ph type="title"/>
          </p:nvPr>
        </p:nvSpPr>
        <p:spPr>
          <a:xfrm>
            <a:off x="1476783" y="2998308"/>
            <a:ext cx="9238434" cy="861383"/>
          </a:xfrm>
        </p:spPr>
        <p:txBody>
          <a:bodyPr>
            <a:normAutofit/>
          </a:bodyPr>
          <a:lstStyle/>
          <a:p>
            <a:pPr algn="ctr"/>
            <a:r>
              <a:rPr lang="en-US" dirty="0"/>
              <a:t>Predictive analytics</a:t>
            </a:r>
          </a:p>
        </p:txBody>
      </p:sp>
    </p:spTree>
    <p:extLst>
      <p:ext uri="{BB962C8B-B14F-4D97-AF65-F5344CB8AC3E}">
        <p14:creationId xmlns:p14="http://schemas.microsoft.com/office/powerpoint/2010/main" val="265772509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30EDA7-1553-D7AF-50B2-5ECE08C7752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644956-A29A-3093-B1A1-CFD656A28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41F91-E032-BB79-0FC4-084022B40CFB}"/>
              </a:ext>
            </a:extLst>
          </p:cNvPr>
          <p:cNvSpPr>
            <a:spLocks noGrp="1"/>
          </p:cNvSpPr>
          <p:nvPr>
            <p:ph type="title"/>
          </p:nvPr>
        </p:nvSpPr>
        <p:spPr>
          <a:xfrm>
            <a:off x="1429566" y="1045445"/>
            <a:ext cx="9238434" cy="857559"/>
          </a:xfrm>
        </p:spPr>
        <p:txBody>
          <a:bodyPr>
            <a:normAutofit/>
          </a:bodyPr>
          <a:lstStyle/>
          <a:p>
            <a:r>
              <a:rPr lang="en-US" dirty="0"/>
              <a:t>classification</a:t>
            </a:r>
          </a:p>
        </p:txBody>
      </p:sp>
      <p:cxnSp>
        <p:nvCxnSpPr>
          <p:cNvPr id="10" name="Straight Connector 9">
            <a:extLst>
              <a:ext uri="{FF2B5EF4-FFF2-40B4-BE49-F238E27FC236}">
                <a16:creationId xmlns:a16="http://schemas.microsoft.com/office/drawing/2014/main" id="{0A50D3D8-576D-E364-0EFB-E0D33814A7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792A109-6E1C-069E-2FED-B313DEC515D1}"/>
              </a:ext>
            </a:extLst>
          </p:cNvPr>
          <p:cNvSpPr>
            <a:spLocks noGrp="1"/>
          </p:cNvSpPr>
          <p:nvPr>
            <p:ph idx="1"/>
          </p:nvPr>
        </p:nvSpPr>
        <p:spPr/>
        <p:txBody>
          <a:bodyPr/>
          <a:lstStyle/>
          <a:p>
            <a:pPr marL="0" indent="0">
              <a:buNone/>
            </a:pPr>
            <a:r>
              <a:rPr lang="en-US" sz="2800" b="1" u="sng" dirty="0"/>
              <a:t>Accuracy</a:t>
            </a:r>
          </a:p>
          <a:p>
            <a:r>
              <a:rPr lang="en-US" dirty="0"/>
              <a:t>All the models performed at about the same level and had the same scores and accuracy . This is likely due to the small dataset .</a:t>
            </a:r>
          </a:p>
          <a:p>
            <a:r>
              <a:rPr lang="en-US" dirty="0"/>
              <a:t>The Decision Tree model slightly outperformed the rest when looking at .best_</a:t>
            </a:r>
          </a:p>
          <a:p>
            <a:r>
              <a:rPr lang="en-US" dirty="0"/>
              <a:t>.best_score_ is the average of all cv folds for a single combination of the parameters</a:t>
            </a:r>
          </a:p>
          <a:p>
            <a:endParaRPr lang="en-US" dirty="0"/>
          </a:p>
          <a:p>
            <a:endParaRPr lang="en-US" dirty="0"/>
          </a:p>
        </p:txBody>
      </p:sp>
      <p:pic>
        <p:nvPicPr>
          <p:cNvPr id="7" name="Picture 6">
            <a:extLst>
              <a:ext uri="{FF2B5EF4-FFF2-40B4-BE49-F238E27FC236}">
                <a16:creationId xmlns:a16="http://schemas.microsoft.com/office/drawing/2014/main" id="{E6561B1D-5FF0-EDD6-FDED-537F86F06E0B}"/>
              </a:ext>
            </a:extLst>
          </p:cNvPr>
          <p:cNvPicPr>
            <a:picLocks noChangeAspect="1"/>
          </p:cNvPicPr>
          <p:nvPr/>
        </p:nvPicPr>
        <p:blipFill>
          <a:blip r:embed="rId2"/>
          <a:stretch>
            <a:fillRect/>
          </a:stretch>
        </p:blipFill>
        <p:spPr>
          <a:xfrm>
            <a:off x="3373945" y="4809830"/>
            <a:ext cx="4791744" cy="1409897"/>
          </a:xfrm>
          <a:prstGeom prst="rect">
            <a:avLst/>
          </a:prstGeom>
        </p:spPr>
      </p:pic>
    </p:spTree>
    <p:extLst>
      <p:ext uri="{BB962C8B-B14F-4D97-AF65-F5344CB8AC3E}">
        <p14:creationId xmlns:p14="http://schemas.microsoft.com/office/powerpoint/2010/main" val="342195148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C30AEA-F73F-9459-ADAE-2ADBCE10057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D0FE8B-C5EE-16FE-7BA5-57B079F03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81956-8E89-D72C-BF1E-686C14D30CF9}"/>
              </a:ext>
            </a:extLst>
          </p:cNvPr>
          <p:cNvSpPr>
            <a:spLocks noGrp="1"/>
          </p:cNvSpPr>
          <p:nvPr>
            <p:ph type="title"/>
          </p:nvPr>
        </p:nvSpPr>
        <p:spPr>
          <a:xfrm>
            <a:off x="1429566" y="1045445"/>
            <a:ext cx="9238434" cy="857559"/>
          </a:xfrm>
        </p:spPr>
        <p:txBody>
          <a:bodyPr>
            <a:normAutofit fontScale="90000"/>
          </a:bodyPr>
          <a:lstStyle/>
          <a:p>
            <a:r>
              <a:rPr lang="en-US" dirty="0"/>
              <a:t>Confusion matrix for all models the same</a:t>
            </a:r>
          </a:p>
        </p:txBody>
      </p:sp>
      <p:cxnSp>
        <p:nvCxnSpPr>
          <p:cNvPr id="10" name="Straight Connector 9">
            <a:extLst>
              <a:ext uri="{FF2B5EF4-FFF2-40B4-BE49-F238E27FC236}">
                <a16:creationId xmlns:a16="http://schemas.microsoft.com/office/drawing/2014/main" id="{2BB30559-4FD2-0DE8-91A6-094A0A7A46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88818696-355B-F497-D0BF-35492D06158F}"/>
              </a:ext>
            </a:extLst>
          </p:cNvPr>
          <p:cNvPicPr>
            <a:picLocks noGrp="1" noChangeAspect="1"/>
          </p:cNvPicPr>
          <p:nvPr>
            <p:ph idx="1"/>
          </p:nvPr>
        </p:nvPicPr>
        <p:blipFill>
          <a:blip r:embed="rId2"/>
          <a:stretch>
            <a:fillRect/>
          </a:stretch>
        </p:blipFill>
        <p:spPr>
          <a:xfrm>
            <a:off x="3823291" y="2286000"/>
            <a:ext cx="4451755" cy="3810000"/>
          </a:xfrm>
        </p:spPr>
      </p:pic>
    </p:spTree>
    <p:extLst>
      <p:ext uri="{BB962C8B-B14F-4D97-AF65-F5344CB8AC3E}">
        <p14:creationId xmlns:p14="http://schemas.microsoft.com/office/powerpoint/2010/main" val="233227193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F2058F-4BAA-376E-929B-3A1A80B6E61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FD73BA-D862-E925-D78D-768508E1B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EA47A-0130-4A86-294F-92C92840E810}"/>
              </a:ext>
            </a:extLst>
          </p:cNvPr>
          <p:cNvSpPr>
            <a:spLocks noGrp="1"/>
          </p:cNvSpPr>
          <p:nvPr>
            <p:ph type="title"/>
          </p:nvPr>
        </p:nvSpPr>
        <p:spPr>
          <a:xfrm>
            <a:off x="1429566" y="1045445"/>
            <a:ext cx="9238434" cy="857559"/>
          </a:xfrm>
        </p:spPr>
        <p:txBody>
          <a:bodyPr>
            <a:normAutofit/>
          </a:bodyPr>
          <a:lstStyle/>
          <a:p>
            <a:r>
              <a:rPr lang="en-US" dirty="0"/>
              <a:t>conclusion</a:t>
            </a:r>
          </a:p>
        </p:txBody>
      </p:sp>
      <p:cxnSp>
        <p:nvCxnSpPr>
          <p:cNvPr id="10" name="Straight Connector 9">
            <a:extLst>
              <a:ext uri="{FF2B5EF4-FFF2-40B4-BE49-F238E27FC236}">
                <a16:creationId xmlns:a16="http://schemas.microsoft.com/office/drawing/2014/main" id="{F3510105-E532-D7A1-AC25-06929C3675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B733B2C-6433-8E38-82BF-E1765276B041}"/>
              </a:ext>
            </a:extLst>
          </p:cNvPr>
          <p:cNvSpPr>
            <a:spLocks noGrp="1"/>
          </p:cNvSpPr>
          <p:nvPr>
            <p:ph idx="1"/>
          </p:nvPr>
        </p:nvSpPr>
        <p:spPr/>
        <p:txBody>
          <a:bodyPr>
            <a:normAutofit fontScale="85000" lnSpcReduction="10000"/>
          </a:bodyPr>
          <a:lstStyle/>
          <a:p>
            <a:r>
              <a:rPr lang="en-US" dirty="0"/>
              <a:t>Model Performance : The models performed similarly on the test set with the decision tree model slightly outperforming</a:t>
            </a:r>
          </a:p>
          <a:p>
            <a:r>
              <a:rPr lang="en-US" dirty="0"/>
              <a:t>Equator: Most of the launch sites are near the equator for an additional natural boost due to the rotational speed of earth which helps save the cost of putting in extra fuel and boosters</a:t>
            </a:r>
          </a:p>
          <a:p>
            <a:r>
              <a:rPr lang="en-US" dirty="0"/>
              <a:t>Coast All the launch sites are close to the coast</a:t>
            </a:r>
          </a:p>
          <a:p>
            <a:r>
              <a:rPr lang="en-US" dirty="0"/>
              <a:t>Launch Success: Increases over time</a:t>
            </a:r>
          </a:p>
          <a:p>
            <a:r>
              <a:rPr lang="en-US" dirty="0"/>
              <a:t>KSC LC39A : Has the highest success rate among launch sites. Has a 100% success rate for launches less than 5,500 kg</a:t>
            </a:r>
          </a:p>
          <a:p>
            <a:r>
              <a:rPr lang="en-US" dirty="0"/>
              <a:t>Orbits: ES L1, GEO, HEO, and SSO have a 100% success rate</a:t>
            </a:r>
          </a:p>
          <a:p>
            <a:r>
              <a:rPr lang="en-US" dirty="0"/>
              <a:t>Payload Mass: Across all launch sites, the higher the payload mass (kg), </a:t>
            </a:r>
            <a:r>
              <a:rPr lang="en-US" dirty="0" err="1"/>
              <a:t>thehigher</a:t>
            </a:r>
            <a:r>
              <a:rPr lang="en-US" dirty="0"/>
              <a:t> the success rate</a:t>
            </a:r>
          </a:p>
        </p:txBody>
      </p:sp>
    </p:spTree>
    <p:extLst>
      <p:ext uri="{BB962C8B-B14F-4D97-AF65-F5344CB8AC3E}">
        <p14:creationId xmlns:p14="http://schemas.microsoft.com/office/powerpoint/2010/main" val="279395396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493D0-8E69-5CE1-9EE9-865A21463B5B}"/>
              </a:ext>
            </a:extLst>
          </p:cNvPr>
          <p:cNvSpPr>
            <a:spLocks noGrp="1"/>
          </p:cNvSpPr>
          <p:nvPr>
            <p:ph type="title"/>
          </p:nvPr>
        </p:nvSpPr>
        <p:spPr>
          <a:xfrm>
            <a:off x="1429566" y="1045445"/>
            <a:ext cx="9238434" cy="857559"/>
          </a:xfrm>
        </p:spPr>
        <p:txBody>
          <a:bodyPr>
            <a:normAutofit/>
          </a:bodyPr>
          <a:lstStyle/>
          <a:p>
            <a:r>
              <a:rPr lang="en-US" dirty="0"/>
              <a:t>Objectives</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2B6713-4072-F8CB-0D77-0BB6B9C1E47B}"/>
              </a:ext>
            </a:extLst>
          </p:cNvPr>
          <p:cNvSpPr>
            <a:spLocks noGrp="1"/>
          </p:cNvSpPr>
          <p:nvPr>
            <p:ph idx="1"/>
          </p:nvPr>
        </p:nvSpPr>
        <p:spPr>
          <a:xfrm>
            <a:off x="1429566" y="2729554"/>
            <a:ext cx="8476434" cy="3359621"/>
          </a:xfrm>
        </p:spPr>
        <p:txBody>
          <a:bodyPr>
            <a:normAutofit/>
          </a:bodyPr>
          <a:lstStyle/>
          <a:p>
            <a:r>
              <a:rPr lang="en-US" dirty="0"/>
              <a:t>Determine the cost of a launch. </a:t>
            </a:r>
          </a:p>
          <a:p>
            <a:r>
              <a:rPr lang="en-US" dirty="0"/>
              <a:t>How payload mass, launch site, number of flights, and orbits affect first stage landing success</a:t>
            </a:r>
          </a:p>
          <a:p>
            <a:r>
              <a:rPr lang="en-US" dirty="0"/>
              <a:t>Rate of successful landings over time</a:t>
            </a:r>
          </a:p>
          <a:p>
            <a:r>
              <a:rPr lang="en-US" dirty="0"/>
              <a:t>Best predictive model for successful landing (binary classification)</a:t>
            </a:r>
          </a:p>
        </p:txBody>
      </p:sp>
    </p:spTree>
    <p:extLst>
      <p:ext uri="{BB962C8B-B14F-4D97-AF65-F5344CB8AC3E}">
        <p14:creationId xmlns:p14="http://schemas.microsoft.com/office/powerpoint/2010/main" val="147427416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7374D8-2264-B805-DDBB-3C33FEA3E2F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0925C3-699B-848C-D08F-1FFC3F171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7FBCA-9DB6-3679-E4D0-ECC5BB8E8206}"/>
              </a:ext>
            </a:extLst>
          </p:cNvPr>
          <p:cNvSpPr>
            <a:spLocks noGrp="1"/>
          </p:cNvSpPr>
          <p:nvPr>
            <p:ph type="title"/>
          </p:nvPr>
        </p:nvSpPr>
        <p:spPr>
          <a:xfrm>
            <a:off x="1429566" y="1045445"/>
            <a:ext cx="9238434" cy="857559"/>
          </a:xfrm>
        </p:spPr>
        <p:txBody>
          <a:bodyPr>
            <a:normAutofit/>
          </a:bodyPr>
          <a:lstStyle/>
          <a:p>
            <a:r>
              <a:rPr lang="en-US" dirty="0"/>
              <a:t>methodology</a:t>
            </a:r>
          </a:p>
        </p:txBody>
      </p:sp>
      <p:cxnSp>
        <p:nvCxnSpPr>
          <p:cNvPr id="10" name="Straight Connector 9">
            <a:extLst>
              <a:ext uri="{FF2B5EF4-FFF2-40B4-BE49-F238E27FC236}">
                <a16:creationId xmlns:a16="http://schemas.microsoft.com/office/drawing/2014/main" id="{6BD94801-C3CF-D63D-7F73-01DB8BE597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DCC2D2-9B01-ADC5-753F-7E05D52A9855}"/>
              </a:ext>
            </a:extLst>
          </p:cNvPr>
          <p:cNvSpPr>
            <a:spLocks noGrp="1"/>
          </p:cNvSpPr>
          <p:nvPr>
            <p:ph idx="1"/>
          </p:nvPr>
        </p:nvSpPr>
        <p:spPr>
          <a:xfrm>
            <a:off x="1429566" y="2729554"/>
            <a:ext cx="8476434" cy="3359621"/>
          </a:xfrm>
        </p:spPr>
        <p:txBody>
          <a:bodyPr>
            <a:normAutofit/>
          </a:bodyPr>
          <a:lstStyle/>
          <a:p>
            <a:r>
              <a:rPr lang="en-US" b="1" dirty="0"/>
              <a:t>Collect</a:t>
            </a:r>
            <a:r>
              <a:rPr lang="en-US" dirty="0"/>
              <a:t> data using SpaceX REST API and web scraping techniques</a:t>
            </a:r>
          </a:p>
          <a:p>
            <a:r>
              <a:rPr lang="en-US" b="1" dirty="0"/>
              <a:t>Wrangle</a:t>
            </a:r>
            <a:r>
              <a:rPr lang="en-US" dirty="0"/>
              <a:t> data by filtering the data, handling missing values and applying one hot encoding to prepare the data for analysis and modeling</a:t>
            </a:r>
          </a:p>
          <a:p>
            <a:r>
              <a:rPr lang="en-US" b="1" dirty="0"/>
              <a:t>Explore</a:t>
            </a:r>
            <a:r>
              <a:rPr lang="en-US" dirty="0"/>
              <a:t> data via EDA with SQL and data visualization techniques</a:t>
            </a:r>
          </a:p>
          <a:p>
            <a:r>
              <a:rPr lang="en-US" b="1" dirty="0"/>
              <a:t>Visualize</a:t>
            </a:r>
            <a:r>
              <a:rPr lang="en-US" dirty="0"/>
              <a:t> the data using Folium and Plotly Dash</a:t>
            </a:r>
          </a:p>
          <a:p>
            <a:r>
              <a:rPr lang="en-US" b="1" dirty="0"/>
              <a:t>Build Models </a:t>
            </a:r>
            <a:r>
              <a:rPr lang="en-US" dirty="0"/>
              <a:t>to predict landing outcomes using classification models. Tune and evaluate models to find best model and parameters</a:t>
            </a:r>
          </a:p>
        </p:txBody>
      </p:sp>
    </p:spTree>
    <p:extLst>
      <p:ext uri="{BB962C8B-B14F-4D97-AF65-F5344CB8AC3E}">
        <p14:creationId xmlns:p14="http://schemas.microsoft.com/office/powerpoint/2010/main" val="397364859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0D8EAE-A506-C12A-CFBB-C90A92C6DAD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81E614-B70A-8E15-78BA-C0D108CA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88F60-8CD4-0A3F-397E-958A30510883}"/>
              </a:ext>
            </a:extLst>
          </p:cNvPr>
          <p:cNvSpPr>
            <a:spLocks noGrp="1"/>
          </p:cNvSpPr>
          <p:nvPr>
            <p:ph type="title"/>
          </p:nvPr>
        </p:nvSpPr>
        <p:spPr>
          <a:xfrm>
            <a:off x="1429566" y="1045445"/>
            <a:ext cx="9238434" cy="857559"/>
          </a:xfrm>
        </p:spPr>
        <p:txBody>
          <a:bodyPr>
            <a:normAutofit/>
          </a:bodyPr>
          <a:lstStyle/>
          <a:p>
            <a:r>
              <a:rPr lang="en-US" dirty="0"/>
              <a:t>Data collection API</a:t>
            </a:r>
          </a:p>
        </p:txBody>
      </p:sp>
      <p:cxnSp>
        <p:nvCxnSpPr>
          <p:cNvPr id="10" name="Straight Connector 9">
            <a:extLst>
              <a:ext uri="{FF2B5EF4-FFF2-40B4-BE49-F238E27FC236}">
                <a16:creationId xmlns:a16="http://schemas.microsoft.com/office/drawing/2014/main" id="{BFB5569E-C202-1710-196E-57088DACA0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21D583-E240-1A2B-6BFC-2B961D22D5F8}"/>
              </a:ext>
            </a:extLst>
          </p:cNvPr>
          <p:cNvSpPr>
            <a:spLocks noGrp="1"/>
          </p:cNvSpPr>
          <p:nvPr>
            <p:ph idx="1"/>
          </p:nvPr>
        </p:nvSpPr>
        <p:spPr>
          <a:xfrm>
            <a:off x="1429566" y="2729554"/>
            <a:ext cx="8476434" cy="3359621"/>
          </a:xfrm>
        </p:spPr>
        <p:txBody>
          <a:bodyPr>
            <a:normAutofit fontScale="85000" lnSpcReduction="20000"/>
          </a:bodyPr>
          <a:lstStyle/>
          <a:p>
            <a:r>
              <a:rPr lang="en-US" dirty="0"/>
              <a:t>Request data from SpaceX API (rocket launch data) Decode response using . json () and convert to a dataframe using . Json normalize</a:t>
            </a:r>
          </a:p>
          <a:p>
            <a:r>
              <a:rPr lang="en-US" dirty="0"/>
              <a:t>Request information about the launches from SpaceX API using custom functions</a:t>
            </a:r>
          </a:p>
          <a:p>
            <a:r>
              <a:rPr lang="en-US" dirty="0"/>
              <a:t>Create dictionary from the data</a:t>
            </a:r>
          </a:p>
          <a:p>
            <a:r>
              <a:rPr lang="en-US" dirty="0"/>
              <a:t>Create dataframe from the dictionary</a:t>
            </a:r>
          </a:p>
          <a:p>
            <a:r>
              <a:rPr lang="en-US" dirty="0"/>
              <a:t>Filter dataframe to contain only Falcon 9 launches</a:t>
            </a:r>
          </a:p>
          <a:p>
            <a:r>
              <a:rPr lang="en-US" dirty="0"/>
              <a:t>Replace missing values of Payload Mass with calculated .mean()</a:t>
            </a:r>
          </a:p>
          <a:p>
            <a:r>
              <a:rPr lang="en-US" dirty="0"/>
              <a:t>Export data to csv file</a:t>
            </a:r>
          </a:p>
          <a:p>
            <a:r>
              <a:rPr lang="en-US" dirty="0"/>
              <a:t>Data Collection</a:t>
            </a:r>
          </a:p>
        </p:txBody>
      </p:sp>
    </p:spTree>
    <p:extLst>
      <p:ext uri="{BB962C8B-B14F-4D97-AF65-F5344CB8AC3E}">
        <p14:creationId xmlns:p14="http://schemas.microsoft.com/office/powerpoint/2010/main" val="206495161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7D57F1-9782-9110-494D-6ED0F5E2EE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0033F5-C3B0-3C78-52E6-4BE9FE0FE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D7A66-2DBA-8D63-A836-6352DDD3A9A3}"/>
              </a:ext>
            </a:extLst>
          </p:cNvPr>
          <p:cNvSpPr>
            <a:spLocks noGrp="1"/>
          </p:cNvSpPr>
          <p:nvPr>
            <p:ph type="title"/>
          </p:nvPr>
        </p:nvSpPr>
        <p:spPr>
          <a:xfrm>
            <a:off x="1429566" y="1045445"/>
            <a:ext cx="9238434" cy="857559"/>
          </a:xfrm>
        </p:spPr>
        <p:txBody>
          <a:bodyPr>
            <a:normAutofit/>
          </a:bodyPr>
          <a:lstStyle/>
          <a:p>
            <a:r>
              <a:rPr lang="en-US" dirty="0"/>
              <a:t>Data collection Scraping</a:t>
            </a:r>
          </a:p>
        </p:txBody>
      </p:sp>
      <p:cxnSp>
        <p:nvCxnSpPr>
          <p:cNvPr id="10" name="Straight Connector 9">
            <a:extLst>
              <a:ext uri="{FF2B5EF4-FFF2-40B4-BE49-F238E27FC236}">
                <a16:creationId xmlns:a16="http://schemas.microsoft.com/office/drawing/2014/main" id="{6BDB69A9-988E-3627-5C00-0C264A04EA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8B79D8-188C-13EB-8B46-71A8045CF731}"/>
              </a:ext>
            </a:extLst>
          </p:cNvPr>
          <p:cNvSpPr>
            <a:spLocks noGrp="1"/>
          </p:cNvSpPr>
          <p:nvPr>
            <p:ph idx="1"/>
          </p:nvPr>
        </p:nvSpPr>
        <p:spPr>
          <a:xfrm>
            <a:off x="1429566" y="2729554"/>
            <a:ext cx="8476434" cy="3359621"/>
          </a:xfrm>
        </p:spPr>
        <p:txBody>
          <a:bodyPr>
            <a:normAutofit/>
          </a:bodyPr>
          <a:lstStyle/>
          <a:p>
            <a:r>
              <a:rPr lang="en-US" dirty="0"/>
              <a:t>Request data (Falcon 9 launch data) from Wikipedia</a:t>
            </a:r>
          </a:p>
          <a:p>
            <a:r>
              <a:rPr lang="en-US" dirty="0"/>
              <a:t>Create BeautifulSoup object from HTML response</a:t>
            </a:r>
          </a:p>
          <a:p>
            <a:r>
              <a:rPr lang="en-US" dirty="0"/>
              <a:t>Extract column names from HTML table header</a:t>
            </a:r>
          </a:p>
          <a:p>
            <a:r>
              <a:rPr lang="en-US" dirty="0"/>
              <a:t>Collect data from parsing HTML tables</a:t>
            </a:r>
          </a:p>
          <a:p>
            <a:r>
              <a:rPr lang="en-US" dirty="0"/>
              <a:t>Create dictionary from the data</a:t>
            </a:r>
          </a:p>
          <a:p>
            <a:r>
              <a:rPr lang="en-US" dirty="0"/>
              <a:t>Create dataframe from the dictionary</a:t>
            </a:r>
          </a:p>
          <a:p>
            <a:r>
              <a:rPr lang="en-US" dirty="0"/>
              <a:t>Export data to csv file</a:t>
            </a:r>
          </a:p>
        </p:txBody>
      </p:sp>
    </p:spTree>
    <p:extLst>
      <p:ext uri="{BB962C8B-B14F-4D97-AF65-F5344CB8AC3E}">
        <p14:creationId xmlns:p14="http://schemas.microsoft.com/office/powerpoint/2010/main" val="299823581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1096C1-58AF-66FF-3D83-4F2E8590A20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27AE39B-4EC7-88B9-8D5B-71A86B45B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D74AC-AEB2-1198-07D3-D30C4FCE4A50}"/>
              </a:ext>
            </a:extLst>
          </p:cNvPr>
          <p:cNvSpPr>
            <a:spLocks noGrp="1"/>
          </p:cNvSpPr>
          <p:nvPr>
            <p:ph type="title"/>
          </p:nvPr>
        </p:nvSpPr>
        <p:spPr>
          <a:xfrm>
            <a:off x="1429566" y="1045445"/>
            <a:ext cx="9238434" cy="857559"/>
          </a:xfrm>
        </p:spPr>
        <p:txBody>
          <a:bodyPr>
            <a:normAutofit/>
          </a:bodyPr>
          <a:lstStyle/>
          <a:p>
            <a:r>
              <a:rPr lang="en-US" dirty="0"/>
              <a:t>Data wrangling</a:t>
            </a:r>
          </a:p>
        </p:txBody>
      </p:sp>
      <p:cxnSp>
        <p:nvCxnSpPr>
          <p:cNvPr id="10" name="Straight Connector 9">
            <a:extLst>
              <a:ext uri="{FF2B5EF4-FFF2-40B4-BE49-F238E27FC236}">
                <a16:creationId xmlns:a16="http://schemas.microsoft.com/office/drawing/2014/main" id="{ED789FFD-E7AE-10A6-2DF3-23441F6446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EF4A45-496A-D7F6-DA89-B241CAA8295B}"/>
              </a:ext>
            </a:extLst>
          </p:cNvPr>
          <p:cNvSpPr>
            <a:spLocks noGrp="1"/>
          </p:cNvSpPr>
          <p:nvPr>
            <p:ph idx="1"/>
          </p:nvPr>
        </p:nvSpPr>
        <p:spPr>
          <a:xfrm>
            <a:off x="1429566" y="2729554"/>
            <a:ext cx="8476434" cy="3359621"/>
          </a:xfrm>
        </p:spPr>
        <p:txBody>
          <a:bodyPr>
            <a:normAutofit/>
          </a:bodyPr>
          <a:lstStyle/>
          <a:p>
            <a:r>
              <a:rPr lang="en-US" dirty="0"/>
              <a:t>Perform EDA and determine data labels</a:t>
            </a:r>
          </a:p>
          <a:p>
            <a:r>
              <a:rPr lang="en-US" dirty="0"/>
              <a:t>Calculate:</a:t>
            </a:r>
          </a:p>
          <a:p>
            <a:pPr lvl="1"/>
            <a:r>
              <a:rPr lang="en-US" dirty="0"/>
              <a:t># of launches for each site</a:t>
            </a:r>
          </a:p>
          <a:p>
            <a:pPr lvl="1"/>
            <a:r>
              <a:rPr lang="en-US" dirty="0"/>
              <a:t># and occurrence of orbit</a:t>
            </a:r>
          </a:p>
          <a:p>
            <a:pPr lvl="1"/>
            <a:r>
              <a:rPr lang="en-US" dirty="0"/>
              <a:t># and occurrence of mission (outcome per orbit type]</a:t>
            </a:r>
          </a:p>
          <a:p>
            <a:r>
              <a:rPr lang="en-US" dirty="0"/>
              <a:t>Create binary landing outcome column (dependent variable)</a:t>
            </a:r>
          </a:p>
          <a:p>
            <a:r>
              <a:rPr lang="en-US" dirty="0"/>
              <a:t>Export data to csv file</a:t>
            </a:r>
          </a:p>
        </p:txBody>
      </p:sp>
    </p:spTree>
    <p:extLst>
      <p:ext uri="{BB962C8B-B14F-4D97-AF65-F5344CB8AC3E}">
        <p14:creationId xmlns:p14="http://schemas.microsoft.com/office/powerpoint/2010/main" val="328324990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E1B3CB-DEBB-40D3-58BB-5224FF0374A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D750CC-50BF-66CE-70B5-B4D3F5542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D5348-F701-D467-E323-E490A21C2C87}"/>
              </a:ext>
            </a:extLst>
          </p:cNvPr>
          <p:cNvSpPr>
            <a:spLocks noGrp="1"/>
          </p:cNvSpPr>
          <p:nvPr>
            <p:ph type="title"/>
          </p:nvPr>
        </p:nvSpPr>
        <p:spPr>
          <a:xfrm>
            <a:off x="1429566" y="1045445"/>
            <a:ext cx="9238434" cy="857559"/>
          </a:xfrm>
        </p:spPr>
        <p:txBody>
          <a:bodyPr>
            <a:normAutofit/>
          </a:bodyPr>
          <a:lstStyle/>
          <a:p>
            <a:r>
              <a:rPr lang="en-US" dirty="0"/>
              <a:t>Data wrangling cont.</a:t>
            </a:r>
          </a:p>
        </p:txBody>
      </p:sp>
      <p:cxnSp>
        <p:nvCxnSpPr>
          <p:cNvPr id="10" name="Straight Connector 9">
            <a:extLst>
              <a:ext uri="{FF2B5EF4-FFF2-40B4-BE49-F238E27FC236}">
                <a16:creationId xmlns:a16="http://schemas.microsoft.com/office/drawing/2014/main" id="{17CF0ADA-B90F-89A6-882F-9DAD48B2C9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625F56-82B2-7369-0CD0-DA77568DB176}"/>
              </a:ext>
            </a:extLst>
          </p:cNvPr>
          <p:cNvSpPr>
            <a:spLocks noGrp="1"/>
          </p:cNvSpPr>
          <p:nvPr>
            <p:ph idx="1"/>
          </p:nvPr>
        </p:nvSpPr>
        <p:spPr>
          <a:xfrm>
            <a:off x="1429566" y="2729554"/>
            <a:ext cx="8476434" cy="3359621"/>
          </a:xfrm>
        </p:spPr>
        <p:txBody>
          <a:bodyPr>
            <a:normAutofit fontScale="92500" lnSpcReduction="20000"/>
          </a:bodyPr>
          <a:lstStyle/>
          <a:p>
            <a:r>
              <a:rPr lang="en-US" dirty="0"/>
              <a:t>False Ocean: </a:t>
            </a:r>
          </a:p>
          <a:p>
            <a:r>
              <a:rPr lang="en-US" dirty="0"/>
              <a:t>represented an unsuccessful landing to a specific region of ocean</a:t>
            </a:r>
          </a:p>
          <a:p>
            <a:r>
              <a:rPr lang="en-US" dirty="0"/>
              <a:t>True RTLS:</a:t>
            </a:r>
          </a:p>
          <a:p>
            <a:r>
              <a:rPr lang="en-US" dirty="0"/>
              <a:t>meant the mission had a successful landing on a ground pad</a:t>
            </a:r>
          </a:p>
          <a:p>
            <a:r>
              <a:rPr lang="en-US" dirty="0"/>
              <a:t>False RTLS:</a:t>
            </a:r>
          </a:p>
          <a:p>
            <a:r>
              <a:rPr lang="en-US" dirty="0"/>
              <a:t>represented an unsuccessful landing on a ground pad</a:t>
            </a:r>
          </a:p>
          <a:p>
            <a:r>
              <a:rPr lang="en-US" dirty="0"/>
              <a:t>True ASDS:</a:t>
            </a:r>
          </a:p>
          <a:p>
            <a:r>
              <a:rPr lang="en-US" dirty="0"/>
              <a:t>meant the mission outcome had a successful landing on a drone ship.</a:t>
            </a:r>
          </a:p>
        </p:txBody>
      </p:sp>
    </p:spTree>
    <p:extLst>
      <p:ext uri="{BB962C8B-B14F-4D97-AF65-F5344CB8AC3E}">
        <p14:creationId xmlns:p14="http://schemas.microsoft.com/office/powerpoint/2010/main" val="44370996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58F93B-279B-126A-FD9E-482E1C01052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875DB87-9DA4-F8DD-AABB-35735D5E0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713A6-6707-546A-BD5D-01B8EE6C14D3}"/>
              </a:ext>
            </a:extLst>
          </p:cNvPr>
          <p:cNvSpPr>
            <a:spLocks noGrp="1"/>
          </p:cNvSpPr>
          <p:nvPr>
            <p:ph type="title"/>
          </p:nvPr>
        </p:nvSpPr>
        <p:spPr>
          <a:xfrm>
            <a:off x="1429566" y="1045445"/>
            <a:ext cx="9238434" cy="857559"/>
          </a:xfrm>
        </p:spPr>
        <p:txBody>
          <a:bodyPr>
            <a:normAutofit/>
          </a:bodyPr>
          <a:lstStyle/>
          <a:p>
            <a:r>
              <a:rPr lang="en-US" dirty="0"/>
              <a:t>Data wrangling Cont.</a:t>
            </a:r>
          </a:p>
        </p:txBody>
      </p:sp>
      <p:cxnSp>
        <p:nvCxnSpPr>
          <p:cNvPr id="10" name="Straight Connector 9">
            <a:extLst>
              <a:ext uri="{FF2B5EF4-FFF2-40B4-BE49-F238E27FC236}">
                <a16:creationId xmlns:a16="http://schemas.microsoft.com/office/drawing/2014/main" id="{514831E2-0341-6DAA-38B9-E08D9EB702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5A92FF-AAB7-DEA8-C455-AA1364795853}"/>
              </a:ext>
            </a:extLst>
          </p:cNvPr>
          <p:cNvSpPr>
            <a:spLocks noGrp="1"/>
          </p:cNvSpPr>
          <p:nvPr>
            <p:ph idx="1"/>
          </p:nvPr>
        </p:nvSpPr>
        <p:spPr>
          <a:xfrm>
            <a:off x="1429566" y="2729554"/>
            <a:ext cx="8476434" cy="3359621"/>
          </a:xfrm>
        </p:spPr>
        <p:txBody>
          <a:bodyPr>
            <a:normAutofit/>
          </a:bodyPr>
          <a:lstStyle/>
          <a:p>
            <a:r>
              <a:rPr lang="en-US" dirty="0"/>
              <a:t>False ASDS:</a:t>
            </a:r>
          </a:p>
          <a:p>
            <a:r>
              <a:rPr lang="en-US" dirty="0"/>
              <a:t>represented an unsuccessful landing on drone ship</a:t>
            </a:r>
          </a:p>
          <a:p>
            <a:r>
              <a:rPr lang="en-US" dirty="0"/>
              <a:t>Outcomes converted into 1 fora successful landing and 0 for an unsuccessful landing Landing Outcome Cont. Landing Outcome</a:t>
            </a:r>
          </a:p>
          <a:p>
            <a:r>
              <a:rPr lang="en-US" dirty="0"/>
              <a:t>Landing was not always successful</a:t>
            </a:r>
          </a:p>
          <a:p>
            <a:r>
              <a:rPr lang="en-US" dirty="0"/>
              <a:t>True Ocean:</a:t>
            </a:r>
          </a:p>
          <a:p>
            <a:r>
              <a:rPr lang="en-US" dirty="0"/>
              <a:t>mission outcome had a successful landing to a specific region of the ocean.</a:t>
            </a:r>
          </a:p>
        </p:txBody>
      </p:sp>
    </p:spTree>
    <p:extLst>
      <p:ext uri="{BB962C8B-B14F-4D97-AF65-F5344CB8AC3E}">
        <p14:creationId xmlns:p14="http://schemas.microsoft.com/office/powerpoint/2010/main" val="327827715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
  <TotalTime>51</TotalTime>
  <Words>1089</Words>
  <Application>Microsoft Office PowerPoint</Application>
  <PresentationFormat>Widescreen</PresentationFormat>
  <Paragraphs>114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Avenir Next LT Pro</vt:lpstr>
      <vt:lpstr>Trade Gothic Next Cond</vt:lpstr>
      <vt:lpstr>Trade Gothic Next Light</vt:lpstr>
      <vt:lpstr>Wingdings</vt:lpstr>
      <vt:lpstr>PortalVTI</vt:lpstr>
      <vt:lpstr>SpaceX scenario</vt:lpstr>
      <vt:lpstr>Introduction</vt:lpstr>
      <vt:lpstr>Objectives</vt:lpstr>
      <vt:lpstr>methodology</vt:lpstr>
      <vt:lpstr>Data collection API</vt:lpstr>
      <vt:lpstr>Data collection Scraping</vt:lpstr>
      <vt:lpstr>Data wrangling</vt:lpstr>
      <vt:lpstr>Data wrangling cont.</vt:lpstr>
      <vt:lpstr>Data wrangling Cont.</vt:lpstr>
      <vt:lpstr>Eda with SQL queries</vt:lpstr>
      <vt:lpstr>Eda with visualization</vt:lpstr>
      <vt:lpstr>Predictive analysis</vt:lpstr>
      <vt:lpstr> Results    </vt:lpstr>
      <vt:lpstr>orbit vs flight number</vt:lpstr>
      <vt:lpstr>orbit vs payload mass</vt:lpstr>
      <vt:lpstr>Launch Success over Time</vt:lpstr>
      <vt:lpstr>Dashboards</vt:lpstr>
      <vt:lpstr>Correlation Between Payload and Success for All Sites</vt:lpstr>
      <vt:lpstr>Total Success Launches by Site</vt:lpstr>
      <vt:lpstr>Predictive analytics</vt:lpstr>
      <vt:lpstr>classification</vt:lpstr>
      <vt:lpstr>Confusion matrix for all models the same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SpaceX scenario</dc:title>
  <dc:creator>هادى حسن حسين حسين محمد</dc:creator>
  <cp:lastModifiedBy>هادى حسن حسين حسين محمد</cp:lastModifiedBy>
  <cp:revision>1</cp:revision>
  <dcterms:created xsi:type="dcterms:W3CDTF">2024-02-08T12:57:24Z</dcterms:created>
  <dcterms:modified xsi:type="dcterms:W3CDTF">2024-02-08T13:48:43Z</dcterms:modified>
</cp:coreProperties>
</file>