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Montserrat Ultra-Bold" charset="1" panose="00000900000000000000"/>
      <p:regular r:id="rId24"/>
    </p:embeddedFont>
    <p:embeddedFont>
      <p:font typeface="Montserrat Bold" charset="1" panose="00000800000000000000"/>
      <p:regular r:id="rId25"/>
    </p:embeddedFont>
    <p:embeddedFont>
      <p:font typeface="Montserrat Medium" charset="1" panose="00000600000000000000"/>
      <p:regular r:id="rId26"/>
    </p:embeddedFont>
    <p:embeddedFont>
      <p:font typeface="Montserrat" charset="1" panose="00000500000000000000"/>
      <p:regular r:id="rId27"/>
    </p:embeddedFont>
    <p:embeddedFont>
      <p:font typeface="Source Sans Pro Bold" charset="1" panose="020B0703030403020204"/>
      <p:regular r:id="rId28"/>
    </p:embeddedFont>
    <p:embeddedFont>
      <p:font typeface="Source Sans Pro" charset="1" panose="020B0503030403020204"/>
      <p:regular r:id="rId29"/>
    </p:embeddedFont>
    <p:embeddedFont>
      <p:font typeface="Source Sans Pro Bold Italics" charset="1" panose="020B0703030403090204"/>
      <p:regular r:id="rId30"/>
    </p:embeddedFont>
    <p:embeddedFont>
      <p:font typeface="Canva Sans" charset="1" panose="020B05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700000">
            <a:off x="6998764" y="2998264"/>
            <a:ext cx="4290473" cy="4290473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>
                <a:alpha val="9804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5322183"/>
            <a:ext cx="16230600" cy="9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6"/>
              </a:lnSpc>
              <a:spcBef>
                <a:spcPct val="0"/>
              </a:spcBef>
            </a:pPr>
            <a:r>
              <a:rPr lang="en-US" b="true" sz="579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REWARD PROGRAM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59739" y="3325870"/>
            <a:ext cx="12168523" cy="244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b="true" sz="14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TRAVELTIDE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77390" y="6378200"/>
            <a:ext cx="873322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 spc="22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PRESENTED BY ELISABETH HADZIC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032530" y="1647826"/>
            <a:ext cx="6823850" cy="4554920"/>
          </a:xfrm>
          <a:custGeom>
            <a:avLst/>
            <a:gdLst/>
            <a:ahLst/>
            <a:cxnLst/>
            <a:rect r="r" b="b" t="t" l="l"/>
            <a:pathLst>
              <a:path h="4554920" w="6823850">
                <a:moveTo>
                  <a:pt x="0" y="0"/>
                </a:moveTo>
                <a:lnTo>
                  <a:pt x="6823850" y="0"/>
                </a:lnTo>
                <a:lnTo>
                  <a:pt x="6823850" y="4554920"/>
                </a:lnTo>
                <a:lnTo>
                  <a:pt x="0" y="4554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19408" y="19821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SENIOR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19408" y="28965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266BF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TRAVELERS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035579" y="7759026"/>
            <a:ext cx="6207551" cy="1772670"/>
            <a:chOff x="0" y="0"/>
            <a:chExt cx="8276735" cy="236355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8276735" cy="2363559"/>
              <a:chOff x="0" y="0"/>
              <a:chExt cx="3504240" cy="100069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504240" cy="1000694"/>
              </a:xfrm>
              <a:custGeom>
                <a:avLst/>
                <a:gdLst/>
                <a:ahLst/>
                <a:cxnLst/>
                <a:rect r="r" b="b" t="t" l="l"/>
                <a:pathLst>
                  <a:path h="1000694" w="3504240">
                    <a:moveTo>
                      <a:pt x="0" y="0"/>
                    </a:moveTo>
                    <a:lnTo>
                      <a:pt x="3504240" y="0"/>
                    </a:lnTo>
                    <a:lnTo>
                      <a:pt x="3504240" y="1000694"/>
                    </a:lnTo>
                    <a:lnTo>
                      <a:pt x="0" y="1000694"/>
                    </a:lnTo>
                    <a:close/>
                  </a:path>
                </a:pathLst>
              </a:custGeom>
              <a:solidFill>
                <a:srgbClr val="266BF7">
                  <a:alpha val="84706"/>
                </a:srgbClr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3378511" y="349930"/>
              <a:ext cx="1519713" cy="1494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b="true" sz="3299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PERK</a:t>
              </a:r>
            </a:p>
            <a:p>
              <a:pPr algn="ctr">
                <a:lnSpc>
                  <a:spcPts val="461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964443" y="1124630"/>
              <a:ext cx="4347848" cy="720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Free Hotel Meal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565352" y="4771205"/>
            <a:ext cx="7148004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Enjoy longer trips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Avg. trip length: 6 days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Avg. h</a:t>
            </a: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otel stay: 5.8 nights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9461" y="6667499"/>
            <a:ext cx="6896919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Mr. &amp; Mrs. Smith</a:t>
            </a:r>
          </a:p>
          <a:p>
            <a:pPr algn="l" marL="1295384" indent="-431795" lvl="2">
              <a:lnSpc>
                <a:spcPts val="4199"/>
              </a:lnSpc>
              <a:spcBef>
                <a:spcPct val="0"/>
              </a:spcBef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78, 74 years old, married since 1970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 marL="647692" indent="-323846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Users since 2022</a:t>
            </a:r>
          </a:p>
          <a:p>
            <a:pPr algn="l" marL="1295384" indent="-431795" lvl="2">
              <a:lnSpc>
                <a:spcPts val="4199"/>
              </a:lnSpc>
              <a:spcBef>
                <a:spcPct val="0"/>
              </a:spcBef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 travels, 12 flights with us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19408" y="4758601"/>
            <a:ext cx="6207551" cy="1772670"/>
            <a:chOff x="0" y="0"/>
            <a:chExt cx="8276735" cy="236355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276735" cy="2363559"/>
              <a:chOff x="0" y="0"/>
              <a:chExt cx="3504240" cy="100069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504240" cy="1000694"/>
              </a:xfrm>
              <a:custGeom>
                <a:avLst/>
                <a:gdLst/>
                <a:ahLst/>
                <a:cxnLst/>
                <a:rect r="r" b="b" t="t" l="l"/>
                <a:pathLst>
                  <a:path h="1000694" w="3504240">
                    <a:moveTo>
                      <a:pt x="0" y="0"/>
                    </a:moveTo>
                    <a:lnTo>
                      <a:pt x="3504240" y="0"/>
                    </a:lnTo>
                    <a:lnTo>
                      <a:pt x="3504240" y="1000694"/>
                    </a:lnTo>
                    <a:lnTo>
                      <a:pt x="0" y="1000694"/>
                    </a:lnTo>
                    <a:close/>
                  </a:path>
                </a:pathLst>
              </a:custGeom>
              <a:solidFill>
                <a:srgbClr val="266BF7">
                  <a:alpha val="84706"/>
                </a:srgbClr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3378511" y="349930"/>
              <a:ext cx="1519713" cy="1494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b="true" sz="3299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PERK</a:t>
              </a:r>
            </a:p>
            <a:p>
              <a:pPr algn="ctr">
                <a:lnSpc>
                  <a:spcPts val="461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275991" y="1124630"/>
              <a:ext cx="5724753" cy="720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Airport lounge access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19408" y="6486434"/>
            <a:ext cx="6207551" cy="2916966"/>
            <a:chOff x="0" y="0"/>
            <a:chExt cx="1634911" cy="7682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34911" cy="768254"/>
            </a:xfrm>
            <a:custGeom>
              <a:avLst/>
              <a:gdLst/>
              <a:ahLst/>
              <a:cxnLst/>
              <a:rect r="r" b="b" t="t" l="l"/>
              <a:pathLst>
                <a:path h="768254" w="1634911">
                  <a:moveTo>
                    <a:pt x="0" y="0"/>
                  </a:moveTo>
                  <a:lnTo>
                    <a:pt x="1634911" y="0"/>
                  </a:lnTo>
                  <a:lnTo>
                    <a:pt x="1634911" y="768254"/>
                  </a:lnTo>
                  <a:lnTo>
                    <a:pt x="0" y="7682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6BF7">
                  <a:alpha val="8470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634911" cy="815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019408" y="19821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19408" y="28965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266BF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TRAVELERS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19408" y="7316961"/>
            <a:ext cx="2388392" cy="31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LEARN MORE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1855" y="2496536"/>
            <a:ext cx="7752145" cy="67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Travel mainly for work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Company usually pays for flight and hotel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 User ******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Lots of trips and flights</a:t>
            </a:r>
          </a:p>
          <a:p>
            <a:pPr algn="l" marL="1943100" indent="-485775" lvl="3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 trips, 12 flights since Jan 4, 2023</a:t>
            </a:r>
          </a:p>
          <a:p>
            <a:pPr algn="l">
              <a:lnSpc>
                <a:spcPts val="4200"/>
              </a:lnSpc>
            </a:pP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Short and domestic flights</a:t>
            </a:r>
          </a:p>
          <a:p>
            <a:pPr algn="l" marL="1943100" indent="-485775" lvl="3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1,362 avg. km flown</a:t>
            </a:r>
          </a:p>
          <a:p>
            <a:pPr algn="l" marL="1943100" indent="-485775" lvl="3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in USA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895199" y="6905533"/>
            <a:ext cx="6207551" cy="2066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2" indent="-323846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Premium, quiet spot for work, business, and food</a:t>
            </a:r>
          </a:p>
          <a:p>
            <a:pPr algn="ctr" marL="647692" indent="-323846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Lots of time spent in and out of airports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51749" y="7168389"/>
            <a:ext cx="6207551" cy="2689512"/>
            <a:chOff x="0" y="0"/>
            <a:chExt cx="8276735" cy="358601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276735" cy="2363470"/>
              <a:chOff x="0" y="0"/>
              <a:chExt cx="3504240" cy="100065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504240" cy="1000656"/>
              </a:xfrm>
              <a:custGeom>
                <a:avLst/>
                <a:gdLst/>
                <a:ahLst/>
                <a:cxnLst/>
                <a:rect r="r" b="b" t="t" l="l"/>
                <a:pathLst>
                  <a:path h="1000656" w="3504240">
                    <a:moveTo>
                      <a:pt x="0" y="0"/>
                    </a:moveTo>
                    <a:lnTo>
                      <a:pt x="3504240" y="0"/>
                    </a:lnTo>
                    <a:lnTo>
                      <a:pt x="3504240" y="1000656"/>
                    </a:lnTo>
                    <a:lnTo>
                      <a:pt x="0" y="1000656"/>
                    </a:lnTo>
                    <a:close/>
                  </a:path>
                </a:pathLst>
              </a:custGeom>
              <a:solidFill>
                <a:srgbClr val="266BF7">
                  <a:alpha val="84706"/>
                </a:srgbClr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3378511" y="405809"/>
              <a:ext cx="1519713" cy="1494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b="true" sz="3299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PERK</a:t>
              </a:r>
            </a:p>
            <a:p>
              <a:pPr algn="ctr">
                <a:lnSpc>
                  <a:spcPts val="461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271520" y="1180509"/>
              <a:ext cx="5733694" cy="720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Discount on first travel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2303732"/>
              <a:ext cx="8276735" cy="1282284"/>
              <a:chOff x="0" y="0"/>
              <a:chExt cx="1634911" cy="25329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634911" cy="253291"/>
              </a:xfrm>
              <a:custGeom>
                <a:avLst/>
                <a:gdLst/>
                <a:ahLst/>
                <a:cxnLst/>
                <a:rect r="r" b="b" t="t" l="l"/>
                <a:pathLst>
                  <a:path h="253291" w="1634911">
                    <a:moveTo>
                      <a:pt x="0" y="0"/>
                    </a:moveTo>
                    <a:lnTo>
                      <a:pt x="1634911" y="0"/>
                    </a:lnTo>
                    <a:lnTo>
                      <a:pt x="1634911" y="253291"/>
                    </a:lnTo>
                    <a:lnTo>
                      <a:pt x="0" y="25329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266BF7">
                    <a:alpha val="84706"/>
                  </a:srgbClr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1634911" cy="3009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14781" y="2572960"/>
              <a:ext cx="7847174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647692" indent="-323846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242424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Incentive to travel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92086" y="2228973"/>
            <a:ext cx="9879752" cy="5829054"/>
          </a:xfrm>
          <a:custGeom>
            <a:avLst/>
            <a:gdLst/>
            <a:ahLst/>
            <a:cxnLst/>
            <a:rect r="r" b="b" t="t" l="l"/>
            <a:pathLst>
              <a:path h="5829054" w="9879752">
                <a:moveTo>
                  <a:pt x="0" y="0"/>
                </a:moveTo>
                <a:lnTo>
                  <a:pt x="9879752" y="0"/>
                </a:lnTo>
                <a:lnTo>
                  <a:pt x="9879752" y="5829054"/>
                </a:lnTo>
                <a:lnTo>
                  <a:pt x="0" y="5829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19408" y="19821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19408" y="28965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266BF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DREAMERS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27316" y="4385220"/>
            <a:ext cx="7624076" cy="2511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Active users who do not book travels with us or follow through with a trip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1,587(26%) users fall into this category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802987" y="8239124"/>
            <a:ext cx="6880473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Highest cancellation rate, 14.81%</a:t>
            </a:r>
          </a:p>
          <a:p>
            <a:pPr algn="ctr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Book trips but don’t follow through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019408" y="7316961"/>
            <a:ext cx="2388392" cy="31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LEARN MORE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051749" y="7498888"/>
            <a:ext cx="6207551" cy="1782127"/>
            <a:chOff x="0" y="0"/>
            <a:chExt cx="8276735" cy="237617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8276735" cy="2376170"/>
              <a:chOff x="0" y="0"/>
              <a:chExt cx="3504240" cy="10060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504240" cy="1006033"/>
              </a:xfrm>
              <a:custGeom>
                <a:avLst/>
                <a:gdLst/>
                <a:ahLst/>
                <a:cxnLst/>
                <a:rect r="r" b="b" t="t" l="l"/>
                <a:pathLst>
                  <a:path h="1006033" w="3504240">
                    <a:moveTo>
                      <a:pt x="0" y="0"/>
                    </a:moveTo>
                    <a:lnTo>
                      <a:pt x="3504240" y="0"/>
                    </a:lnTo>
                    <a:lnTo>
                      <a:pt x="3504240" y="1006033"/>
                    </a:lnTo>
                    <a:lnTo>
                      <a:pt x="0" y="1006033"/>
                    </a:lnTo>
                    <a:close/>
                  </a:path>
                </a:pathLst>
              </a:custGeom>
              <a:solidFill>
                <a:srgbClr val="266BF7">
                  <a:alpha val="84706"/>
                </a:srgbClr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3378511" y="349930"/>
              <a:ext cx="1519713" cy="1494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9"/>
                </a:lnSpc>
              </a:pPr>
              <a:r>
                <a:rPr lang="en-US" sz="3299" b="true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PERK</a:t>
              </a:r>
            </a:p>
            <a:p>
              <a:pPr algn="l">
                <a:lnSpc>
                  <a:spcPts val="461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774570" y="1124630"/>
              <a:ext cx="6727594" cy="720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Free flight/seat upgrade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68661" y="2256036"/>
            <a:ext cx="9926199" cy="6923524"/>
          </a:xfrm>
          <a:custGeom>
            <a:avLst/>
            <a:gdLst/>
            <a:ahLst/>
            <a:cxnLst/>
            <a:rect r="r" b="b" t="t" l="l"/>
            <a:pathLst>
              <a:path h="6923524" w="9926199">
                <a:moveTo>
                  <a:pt x="0" y="0"/>
                </a:moveTo>
                <a:lnTo>
                  <a:pt x="9926199" y="0"/>
                </a:lnTo>
                <a:lnTo>
                  <a:pt x="9926199" y="6923524"/>
                </a:lnTo>
                <a:lnTo>
                  <a:pt x="0" y="6923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019408" y="1991711"/>
            <a:ext cx="7268592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ADULT FREQUENT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19408" y="28965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266BF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TRAVELERS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19408" y="4387472"/>
            <a:ext cx="5885380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Travel often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Largest # of trips(</a:t>
            </a:r>
            <a:r>
              <a:rPr lang="en-US" b="true" sz="2999">
                <a:solidFill>
                  <a:srgbClr val="24242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6,822</a:t>
            </a: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and flights(</a:t>
            </a:r>
            <a:r>
              <a:rPr lang="en-US" b="true" sz="2999">
                <a:solidFill>
                  <a:srgbClr val="24242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11,851</a:t>
            </a: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nd</a:t>
            </a: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farthest avg distance flown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2,132 km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8661" y="1824236"/>
            <a:ext cx="5324773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Number of trips &amp; flights per group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707103" y="8172306"/>
            <a:ext cx="6207551" cy="1772603"/>
            <a:chOff x="0" y="0"/>
            <a:chExt cx="3504240" cy="10006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04240" cy="1000656"/>
            </a:xfrm>
            <a:custGeom>
              <a:avLst/>
              <a:gdLst/>
              <a:ahLst/>
              <a:cxnLst/>
              <a:rect r="r" b="b" t="t" l="l"/>
              <a:pathLst>
                <a:path h="1000656" w="3504240">
                  <a:moveTo>
                    <a:pt x="0" y="0"/>
                  </a:moveTo>
                  <a:lnTo>
                    <a:pt x="3504240" y="0"/>
                  </a:lnTo>
                  <a:lnTo>
                    <a:pt x="3504240" y="1000656"/>
                  </a:lnTo>
                  <a:lnTo>
                    <a:pt x="0" y="1000656"/>
                  </a:lnTo>
                  <a:close/>
                </a:path>
              </a:pathLst>
            </a:custGeom>
            <a:solidFill>
              <a:srgbClr val="266BF7">
                <a:alpha val="84706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7883" y="2219192"/>
            <a:ext cx="10461871" cy="6839448"/>
          </a:xfrm>
          <a:custGeom>
            <a:avLst/>
            <a:gdLst/>
            <a:ahLst/>
            <a:cxnLst/>
            <a:rect r="r" b="b" t="t" l="l"/>
            <a:pathLst>
              <a:path h="6839448" w="10461871">
                <a:moveTo>
                  <a:pt x="0" y="0"/>
                </a:moveTo>
                <a:lnTo>
                  <a:pt x="10461871" y="0"/>
                </a:lnTo>
                <a:lnTo>
                  <a:pt x="10461871" y="6839449"/>
                </a:lnTo>
                <a:lnTo>
                  <a:pt x="0" y="683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12622" y="3693030"/>
            <a:ext cx="8706255" cy="782432"/>
            <a:chOff x="0" y="0"/>
            <a:chExt cx="2293005" cy="2060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93005" cy="206073"/>
            </a:xfrm>
            <a:custGeom>
              <a:avLst/>
              <a:gdLst/>
              <a:ahLst/>
              <a:cxnLst/>
              <a:rect r="r" b="b" t="t" l="l"/>
              <a:pathLst>
                <a:path h="206073" w="2293005">
                  <a:moveTo>
                    <a:pt x="0" y="0"/>
                  </a:moveTo>
                  <a:lnTo>
                    <a:pt x="2293005" y="0"/>
                  </a:lnTo>
                  <a:lnTo>
                    <a:pt x="2293005" y="206073"/>
                  </a:lnTo>
                  <a:lnTo>
                    <a:pt x="0" y="2060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293005" cy="23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019408" y="1991711"/>
            <a:ext cx="7268592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YOUNG FREQUENT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19408" y="28965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266BF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TRAVELERS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19408" y="7316961"/>
            <a:ext cx="2388392" cy="31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LEARN MORE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40986" y="8420466"/>
            <a:ext cx="1139784" cy="113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true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PERK</a:t>
            </a:r>
          </a:p>
          <a:p>
            <a:pPr algn="l">
              <a:lnSpc>
                <a:spcPts val="461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376137" y="9001491"/>
            <a:ext cx="4869482" cy="55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free hotel night with flight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19408" y="4036621"/>
            <a:ext cx="6568439" cy="452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Spend the most money on average for hotel expenses(</a:t>
            </a:r>
            <a:r>
              <a:rPr lang="en-US" b="true" sz="2999">
                <a:solidFill>
                  <a:srgbClr val="24242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$2813</a:t>
            </a: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 excluding business travelers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Avg. trip length: 4 days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Avg. 3 - 4 trips per traveler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019408" y="19821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OTHER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19408" y="28965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266BF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TRAVELERS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051749" y="5381024"/>
            <a:ext cx="6207551" cy="1772670"/>
            <a:chOff x="0" y="0"/>
            <a:chExt cx="8276735" cy="236355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276735" cy="2363559"/>
              <a:chOff x="0" y="0"/>
              <a:chExt cx="3504240" cy="100069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504240" cy="1000694"/>
              </a:xfrm>
              <a:custGeom>
                <a:avLst/>
                <a:gdLst/>
                <a:ahLst/>
                <a:cxnLst/>
                <a:rect r="r" b="b" t="t" l="l"/>
                <a:pathLst>
                  <a:path h="1000694" w="3504240">
                    <a:moveTo>
                      <a:pt x="0" y="0"/>
                    </a:moveTo>
                    <a:lnTo>
                      <a:pt x="3504240" y="0"/>
                    </a:lnTo>
                    <a:lnTo>
                      <a:pt x="3504240" y="1000694"/>
                    </a:lnTo>
                    <a:lnTo>
                      <a:pt x="0" y="1000694"/>
                    </a:lnTo>
                    <a:close/>
                  </a:path>
                </a:pathLst>
              </a:custGeom>
              <a:solidFill>
                <a:srgbClr val="266BF7">
                  <a:alpha val="84706"/>
                </a:srgbClr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378511" y="349930"/>
              <a:ext cx="1519713" cy="1494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19"/>
                </a:lnSpc>
              </a:pPr>
              <a:r>
                <a:rPr lang="en-US" sz="3299" b="true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PERK</a:t>
              </a:r>
            </a:p>
            <a:p>
              <a:pPr algn="l">
                <a:lnSpc>
                  <a:spcPts val="461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619464" y="1124630"/>
              <a:ext cx="5037807" cy="720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Free seat selection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05974" y="2506061"/>
            <a:ext cx="7996654" cy="6092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Travelers who do not fall under the other groups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55 (&lt;1%) travelers fall into this category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156 trips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Avg. trips: 2.8 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Mostly female, mix of single and married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Predominately older, 45+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1051749" y="7144169"/>
            <a:ext cx="6207551" cy="1819932"/>
            <a:chOff x="0" y="0"/>
            <a:chExt cx="1634911" cy="4793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4911" cy="479324"/>
            </a:xfrm>
            <a:custGeom>
              <a:avLst/>
              <a:gdLst/>
              <a:ahLst/>
              <a:cxnLst/>
              <a:rect r="r" b="b" t="t" l="l"/>
              <a:pathLst>
                <a:path h="479324" w="1634911">
                  <a:moveTo>
                    <a:pt x="0" y="0"/>
                  </a:moveTo>
                  <a:lnTo>
                    <a:pt x="1634911" y="0"/>
                  </a:lnTo>
                  <a:lnTo>
                    <a:pt x="1634911" y="479324"/>
                  </a:lnTo>
                  <a:lnTo>
                    <a:pt x="0" y="4793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6BF7">
                  <a:alpha val="84706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34911" cy="5269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316328" y="7230261"/>
            <a:ext cx="5678393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Good for non-frequent travel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Comfort and control</a:t>
            </a: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Maximize personal space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92484" y="1682301"/>
            <a:ext cx="14703032" cy="6922398"/>
            <a:chOff x="0" y="0"/>
            <a:chExt cx="19604043" cy="922986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18612" r="0" b="18612"/>
            <a:stretch>
              <a:fillRect/>
            </a:stretch>
          </p:blipFill>
          <p:spPr>
            <a:xfrm flipH="false" flipV="false">
              <a:off x="0" y="0"/>
              <a:ext cx="19604043" cy="9229864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3719311" y="3348054"/>
            <a:ext cx="10849379" cy="3590892"/>
            <a:chOff x="0" y="0"/>
            <a:chExt cx="4401102" cy="14566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01102" cy="1456662"/>
            </a:xfrm>
            <a:custGeom>
              <a:avLst/>
              <a:gdLst/>
              <a:ahLst/>
              <a:cxnLst/>
              <a:rect r="r" b="b" t="t" l="l"/>
              <a:pathLst>
                <a:path h="1456662" w="4401102">
                  <a:moveTo>
                    <a:pt x="0" y="0"/>
                  </a:moveTo>
                  <a:lnTo>
                    <a:pt x="4401102" y="0"/>
                  </a:lnTo>
                  <a:lnTo>
                    <a:pt x="4401102" y="1456662"/>
                  </a:lnTo>
                  <a:lnTo>
                    <a:pt x="0" y="1456662"/>
                  </a:lnTo>
                  <a:close/>
                </a:path>
              </a:pathLst>
            </a:custGeom>
            <a:solidFill>
              <a:srgbClr val="266BF7">
                <a:alpha val="84706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719311" y="3771449"/>
            <a:ext cx="10849379" cy="2601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50"/>
              </a:lnSpc>
              <a:spcBef>
                <a:spcPct val="0"/>
              </a:spcBef>
            </a:pPr>
            <a:r>
              <a:rPr lang="en-US" b="true" sz="7464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INSIGHTS &amp; RECOMMENDATIONS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3650314"/>
            <a:ext cx="16230600" cy="6248742"/>
            <a:chOff x="0" y="0"/>
            <a:chExt cx="7300029" cy="28104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00030" cy="2810494"/>
            </a:xfrm>
            <a:custGeom>
              <a:avLst/>
              <a:gdLst/>
              <a:ahLst/>
              <a:cxnLst/>
              <a:rect r="r" b="b" t="t" l="l"/>
              <a:pathLst>
                <a:path h="2810494" w="7300030">
                  <a:moveTo>
                    <a:pt x="0" y="0"/>
                  </a:moveTo>
                  <a:lnTo>
                    <a:pt x="7300030" y="0"/>
                  </a:lnTo>
                  <a:lnTo>
                    <a:pt x="7300030" y="2810494"/>
                  </a:lnTo>
                  <a:lnTo>
                    <a:pt x="0" y="2810494"/>
                  </a:lnTo>
                  <a:close/>
                </a:path>
              </a:pathLst>
            </a:custGeom>
            <a:solidFill>
              <a:srgbClr val="24242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516429" y="6355066"/>
            <a:ext cx="11255142" cy="3163726"/>
          </a:xfrm>
          <a:custGeom>
            <a:avLst/>
            <a:gdLst/>
            <a:ahLst/>
            <a:cxnLst/>
            <a:rect r="r" b="b" t="t" l="l"/>
            <a:pathLst>
              <a:path h="3163726" w="11255142">
                <a:moveTo>
                  <a:pt x="0" y="0"/>
                </a:moveTo>
                <a:lnTo>
                  <a:pt x="11255142" y="0"/>
                </a:lnTo>
                <a:lnTo>
                  <a:pt x="11255142" y="3163726"/>
                </a:lnTo>
                <a:lnTo>
                  <a:pt x="0" y="3163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9" t="0" r="0" b="-6074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05974" y="4134802"/>
            <a:ext cx="8231397" cy="196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12,067 trips with negative nights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check_out_time before check_in_time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Looks like a default value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05974" y="1471995"/>
            <a:ext cx="7672531" cy="1608100"/>
            <a:chOff x="0" y="0"/>
            <a:chExt cx="10230041" cy="214413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810634"/>
              <a:ext cx="10230041" cy="1333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266BF7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NEGATIVE NIGHTS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14300"/>
              <a:ext cx="7627362" cy="1333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24242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INSIGHT: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837372" y="4134802"/>
            <a:ext cx="6761786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different method or default for filling check_out_time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92484" y="1682301"/>
            <a:ext cx="14703032" cy="6922398"/>
            <a:chOff x="0" y="0"/>
            <a:chExt cx="19604043" cy="922986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18612" r="0" b="18612"/>
            <a:stretch>
              <a:fillRect/>
            </a:stretch>
          </p:blipFill>
          <p:spPr>
            <a:xfrm flipH="false" flipV="false">
              <a:off x="0" y="0"/>
              <a:ext cx="19604043" cy="9229864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3719311" y="3348054"/>
            <a:ext cx="10849379" cy="3590892"/>
            <a:chOff x="0" y="0"/>
            <a:chExt cx="4401102" cy="14566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01102" cy="1456662"/>
            </a:xfrm>
            <a:custGeom>
              <a:avLst/>
              <a:gdLst/>
              <a:ahLst/>
              <a:cxnLst/>
              <a:rect r="r" b="b" t="t" l="l"/>
              <a:pathLst>
                <a:path h="1456662" w="4401102">
                  <a:moveTo>
                    <a:pt x="0" y="0"/>
                  </a:moveTo>
                  <a:lnTo>
                    <a:pt x="4401102" y="0"/>
                  </a:lnTo>
                  <a:lnTo>
                    <a:pt x="4401102" y="1456662"/>
                  </a:lnTo>
                  <a:lnTo>
                    <a:pt x="0" y="1456662"/>
                  </a:lnTo>
                  <a:close/>
                </a:path>
              </a:pathLst>
            </a:custGeom>
            <a:solidFill>
              <a:srgbClr val="266BF7">
                <a:alpha val="84706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719311" y="4150705"/>
            <a:ext cx="10849379" cy="179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89"/>
              </a:lnSpc>
              <a:spcBef>
                <a:spcPct val="0"/>
              </a:spcBef>
            </a:pPr>
            <a:r>
              <a:rPr lang="en-US" b="true" sz="10563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065185" y="1668565"/>
            <a:ext cx="1415763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74166" y="3214352"/>
            <a:ext cx="7139668" cy="70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8"/>
              </a:lnSpc>
              <a:spcBef>
                <a:spcPct val="0"/>
              </a:spcBef>
            </a:pPr>
            <a:r>
              <a:rPr lang="en-US" b="true" sz="4134">
                <a:solidFill>
                  <a:srgbClr val="266BF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74166" y="4071037"/>
            <a:ext cx="7139668" cy="199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6"/>
              </a:lnSpc>
            </a:pPr>
            <a:r>
              <a:rPr lang="en-US" sz="379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Rewards Program</a:t>
            </a:r>
          </a:p>
          <a:p>
            <a:pPr algn="ctr">
              <a:lnSpc>
                <a:spcPts val="5306"/>
              </a:lnSpc>
            </a:pPr>
            <a:r>
              <a:rPr lang="en-US" sz="379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Active Users</a:t>
            </a:r>
          </a:p>
          <a:p>
            <a:pPr algn="ctr">
              <a:lnSpc>
                <a:spcPts val="5306"/>
              </a:lnSpc>
              <a:spcBef>
                <a:spcPct val="0"/>
              </a:spcBef>
            </a:pPr>
            <a:r>
              <a:rPr lang="en-US" sz="379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Segmentation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74166" y="6622210"/>
            <a:ext cx="7139668" cy="70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8"/>
              </a:lnSpc>
              <a:spcBef>
                <a:spcPct val="0"/>
              </a:spcBef>
            </a:pPr>
            <a:r>
              <a:rPr lang="en-US" b="true" sz="4134">
                <a:solidFill>
                  <a:srgbClr val="266BF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User Groups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74166" y="8557261"/>
            <a:ext cx="7139668" cy="70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8"/>
              </a:lnSpc>
              <a:spcBef>
                <a:spcPct val="0"/>
              </a:spcBef>
            </a:pPr>
            <a:r>
              <a:rPr lang="en-US" b="true" sz="4134">
                <a:solidFill>
                  <a:srgbClr val="266BF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Insights &amp; Recommendations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74166" y="7380332"/>
            <a:ext cx="7139668" cy="65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6"/>
              </a:lnSpc>
              <a:spcBef>
                <a:spcPct val="0"/>
              </a:spcBef>
            </a:pPr>
            <a:r>
              <a:rPr lang="en-US" sz="379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Groups and Perks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92484" y="1682301"/>
            <a:ext cx="14703032" cy="6922398"/>
            <a:chOff x="0" y="0"/>
            <a:chExt cx="19604043" cy="922986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18612" r="0" b="18612"/>
            <a:stretch>
              <a:fillRect/>
            </a:stretch>
          </p:blipFill>
          <p:spPr>
            <a:xfrm flipH="false" flipV="false">
              <a:off x="0" y="0"/>
              <a:ext cx="19604043" cy="9229864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3719311" y="3348054"/>
            <a:ext cx="10849379" cy="3590892"/>
            <a:chOff x="0" y="0"/>
            <a:chExt cx="4401102" cy="14566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01102" cy="1456662"/>
            </a:xfrm>
            <a:custGeom>
              <a:avLst/>
              <a:gdLst/>
              <a:ahLst/>
              <a:cxnLst/>
              <a:rect r="r" b="b" t="t" l="l"/>
              <a:pathLst>
                <a:path h="1456662" w="4401102">
                  <a:moveTo>
                    <a:pt x="0" y="0"/>
                  </a:moveTo>
                  <a:lnTo>
                    <a:pt x="4401102" y="0"/>
                  </a:lnTo>
                  <a:lnTo>
                    <a:pt x="4401102" y="1456662"/>
                  </a:lnTo>
                  <a:lnTo>
                    <a:pt x="0" y="1456662"/>
                  </a:lnTo>
                  <a:close/>
                </a:path>
              </a:pathLst>
            </a:custGeom>
            <a:solidFill>
              <a:srgbClr val="266BF7">
                <a:alpha val="84706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719311" y="4150705"/>
            <a:ext cx="10849379" cy="1732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9"/>
              </a:lnSpc>
              <a:spcBef>
                <a:spcPct val="0"/>
              </a:spcBef>
            </a:pPr>
            <a:r>
              <a:rPr lang="en-US" b="true" sz="10163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38423" y="9258300"/>
            <a:ext cx="490277" cy="40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4"/>
              </a:lnSpc>
            </a:pPr>
            <a:r>
              <a:rPr lang="en-US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  <a:p>
            <a:pPr algn="l">
              <a:lnSpc>
                <a:spcPts val="1624"/>
              </a:lnSpc>
            </a:pPr>
            <a:r>
              <a:rPr lang="en-US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38423" y="4875922"/>
            <a:ext cx="17254831" cy="5079898"/>
            <a:chOff x="0" y="0"/>
            <a:chExt cx="6294609" cy="18531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94609" cy="1853161"/>
            </a:xfrm>
            <a:custGeom>
              <a:avLst/>
              <a:gdLst/>
              <a:ahLst/>
              <a:cxnLst/>
              <a:rect r="r" b="b" t="t" l="l"/>
              <a:pathLst>
                <a:path h="1853161" w="6294609">
                  <a:moveTo>
                    <a:pt x="0" y="0"/>
                  </a:moveTo>
                  <a:lnTo>
                    <a:pt x="6294609" y="0"/>
                  </a:lnTo>
                  <a:lnTo>
                    <a:pt x="6294609" y="1853161"/>
                  </a:lnTo>
                  <a:lnTo>
                    <a:pt x="0" y="1853161"/>
                  </a:lnTo>
                  <a:close/>
                </a:path>
              </a:pathLst>
            </a:custGeom>
            <a:solidFill>
              <a:srgbClr val="24242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279670" y="1445743"/>
            <a:ext cx="9513585" cy="2895600"/>
            <a:chOff x="0" y="0"/>
            <a:chExt cx="12684780" cy="38608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14300"/>
              <a:ext cx="12684780" cy="1333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40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24242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ABOUT THE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04900"/>
              <a:ext cx="12684780" cy="275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266BF7"/>
                  </a:solidFill>
                  <a:latin typeface="Montserrat Ultra-Bold"/>
                  <a:ea typeface="Montserrat Ultra-Bold"/>
                  <a:cs typeface="Montserrat Ultra-Bold"/>
                  <a:sym typeface="Montserrat Ultra-Bold"/>
                </a:rPr>
                <a:t>TRAVEL TIDE REWARDS PROGRAM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70625" y="5350634"/>
            <a:ext cx="8695214" cy="126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million users</a:t>
            </a:r>
          </a:p>
          <a:p>
            <a:pPr algn="l" marL="1554457" indent="-518152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5.4 million unique app sessions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8423" y="7128001"/>
            <a:ext cx="8695214" cy="2537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incentivize users to </a:t>
            </a:r>
            <a:r>
              <a:rPr lang="en-US" b="true" sz="3599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stay active</a:t>
            </a:r>
            <a:r>
              <a:rPr lang="en-US" sz="35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TravelTide wants to implement </a:t>
            </a:r>
            <a:r>
              <a:rPr lang="en-US" b="true" sz="3599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a rewards program</a:t>
            </a:r>
          </a:p>
          <a:p>
            <a:pPr algn="l" marL="1554457" indent="-518152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Lead: Elena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34943" y="6535545"/>
            <a:ext cx="8258312" cy="1899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MAIN GOAL:</a:t>
            </a:r>
          </a:p>
          <a:p>
            <a:pPr algn="l"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identify </a:t>
            </a:r>
            <a:r>
              <a:rPr lang="en-US" b="true" sz="3599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active users</a:t>
            </a:r>
            <a:r>
              <a:rPr lang="en-US" sz="35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find good </a:t>
            </a:r>
            <a:r>
              <a:rPr lang="en-US" b="true" sz="3599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rewards/perks</a:t>
            </a:r>
            <a:r>
              <a:rPr lang="en-US" sz="35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each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38423" y="9258300"/>
            <a:ext cx="490277" cy="40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4"/>
              </a:lnSpc>
            </a:pPr>
            <a:r>
              <a:rPr lang="en-US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  <a:p>
            <a:pPr algn="l">
              <a:lnSpc>
                <a:spcPts val="1624"/>
              </a:lnSpc>
            </a:pPr>
            <a:r>
              <a:rPr lang="en-US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60787" y="1850299"/>
            <a:ext cx="598429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ACTIVE USERS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250336" y="2126959"/>
            <a:ext cx="1058344" cy="1058344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250336" y="2306563"/>
            <a:ext cx="1058344" cy="622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27311" y="3424210"/>
            <a:ext cx="2567498" cy="217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Elena suggested to include users with </a:t>
            </a:r>
            <a:r>
              <a:rPr lang="en-US" b="true" sz="2499">
                <a:solidFill>
                  <a:srgbClr val="24242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more than 7 sessions since Jan 4, 2023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627311" y="2111347"/>
            <a:ext cx="1058344" cy="1058344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4242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627311" y="2290952"/>
            <a:ext cx="1058344" cy="622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67015" y="3466545"/>
            <a:ext cx="1892285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266BF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5998</a:t>
            </a: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users eligible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24099" y="7331922"/>
            <a:ext cx="3049081" cy="138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b="true" sz="2644" i="true">
                <a:solidFill>
                  <a:srgbClr val="FFFFFF"/>
                </a:solidFill>
                <a:latin typeface="Source Sans Pro Bold Italics"/>
                <a:ea typeface="Source Sans Pro Bold Italics"/>
                <a:cs typeface="Source Sans Pro Bold Italics"/>
                <a:sym typeface="Source Sans Pro Bold Italics"/>
              </a:rPr>
              <a:t>"Finance is the spearhead of a company."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28700" y="5599139"/>
            <a:ext cx="15961615" cy="4497361"/>
          </a:xfrm>
          <a:custGeom>
            <a:avLst/>
            <a:gdLst/>
            <a:ahLst/>
            <a:cxnLst/>
            <a:rect r="r" b="b" t="t" l="l"/>
            <a:pathLst>
              <a:path h="4497361" w="15961615">
                <a:moveTo>
                  <a:pt x="0" y="0"/>
                </a:moveTo>
                <a:lnTo>
                  <a:pt x="15961615" y="0"/>
                </a:lnTo>
                <a:lnTo>
                  <a:pt x="15961615" y="4497361"/>
                </a:lnTo>
                <a:lnTo>
                  <a:pt x="0" y="449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367015" y="2126959"/>
            <a:ext cx="1058344" cy="1058344"/>
            <a:chOff x="0" y="0"/>
            <a:chExt cx="1913890" cy="19138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5342770" y="2306617"/>
            <a:ext cx="1058344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50336" y="3450934"/>
            <a:ext cx="2071018" cy="135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 1 million users, but not all active lately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627611" y="0"/>
            <a:ext cx="9688964" cy="10287000"/>
          </a:xfrm>
          <a:custGeom>
            <a:avLst/>
            <a:gdLst/>
            <a:ahLst/>
            <a:cxnLst/>
            <a:rect r="r" b="b" t="t" l="l"/>
            <a:pathLst>
              <a:path h="10287000" w="9688964">
                <a:moveTo>
                  <a:pt x="0" y="0"/>
                </a:moveTo>
                <a:lnTo>
                  <a:pt x="9688964" y="0"/>
                </a:lnTo>
                <a:lnTo>
                  <a:pt x="96889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2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8423" y="9258300"/>
            <a:ext cx="490277" cy="40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4"/>
              </a:lnSpc>
            </a:pPr>
            <a:r>
              <a:rPr lang="en-US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</a:t>
            </a:r>
          </a:p>
          <a:p>
            <a:pPr algn="l">
              <a:lnSpc>
                <a:spcPts val="1624"/>
              </a:lnSpc>
            </a:pPr>
            <a:r>
              <a:rPr lang="en-US"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14400"/>
            <a:ext cx="6500635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USER SEGMENTATION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032222"/>
            <a:ext cx="6266226" cy="255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9650" indent="-314825" lvl="1">
              <a:lnSpc>
                <a:spcPts val="4082"/>
              </a:lnSpc>
              <a:spcBef>
                <a:spcPct val="0"/>
              </a:spcBef>
              <a:buFont typeface="Arial"/>
              <a:buChar char="•"/>
            </a:pPr>
            <a:r>
              <a:rPr lang="en-US" sz="2916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get an individual perk for each customer we used segmentation into groups and decision trees</a:t>
            </a:r>
          </a:p>
          <a:p>
            <a:pPr algn="l">
              <a:lnSpc>
                <a:spcPts val="4082"/>
              </a:lnSpc>
              <a:spcBef>
                <a:spcPct val="0"/>
              </a:spcBef>
            </a:pPr>
          </a:p>
          <a:p>
            <a:pPr algn="l" marL="629650" indent="-314825" lvl="1">
              <a:lnSpc>
                <a:spcPts val="4082"/>
              </a:lnSpc>
              <a:spcBef>
                <a:spcPct val="0"/>
              </a:spcBef>
              <a:buFont typeface="Arial"/>
              <a:buChar char="•"/>
            </a:pPr>
            <a:r>
              <a:rPr lang="en-US" sz="2916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analysis, </a:t>
            </a:r>
            <a:r>
              <a:rPr lang="en-US" b="true" sz="2916">
                <a:solidFill>
                  <a:srgbClr val="24242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7</a:t>
            </a:r>
            <a:r>
              <a:rPr lang="en-US" sz="2916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92484" y="1682301"/>
            <a:ext cx="14703032" cy="6922398"/>
            <a:chOff x="0" y="0"/>
            <a:chExt cx="19604043" cy="922986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18612" r="0" b="18612"/>
            <a:stretch>
              <a:fillRect/>
            </a:stretch>
          </p:blipFill>
          <p:spPr>
            <a:xfrm flipH="false" flipV="false">
              <a:off x="0" y="0"/>
              <a:ext cx="19604043" cy="9229864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3719311" y="3348054"/>
            <a:ext cx="10849379" cy="3590892"/>
            <a:chOff x="0" y="0"/>
            <a:chExt cx="4401102" cy="14566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01102" cy="1456662"/>
            </a:xfrm>
            <a:custGeom>
              <a:avLst/>
              <a:gdLst/>
              <a:ahLst/>
              <a:cxnLst/>
              <a:rect r="r" b="b" t="t" l="l"/>
              <a:pathLst>
                <a:path h="1456662" w="4401102">
                  <a:moveTo>
                    <a:pt x="0" y="0"/>
                  </a:moveTo>
                  <a:lnTo>
                    <a:pt x="4401102" y="0"/>
                  </a:lnTo>
                  <a:lnTo>
                    <a:pt x="4401102" y="1456662"/>
                  </a:lnTo>
                  <a:lnTo>
                    <a:pt x="0" y="1456662"/>
                  </a:lnTo>
                  <a:close/>
                </a:path>
              </a:pathLst>
            </a:custGeom>
            <a:solidFill>
              <a:srgbClr val="266BF7">
                <a:alpha val="84706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719311" y="4150705"/>
            <a:ext cx="10849379" cy="1732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9"/>
              </a:lnSpc>
              <a:spcBef>
                <a:spcPct val="0"/>
              </a:spcBef>
            </a:pPr>
            <a:r>
              <a:rPr lang="en-US" b="true" sz="10163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USER GROUPS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998740" y="0"/>
            <a:ext cx="6791848" cy="10264182"/>
          </a:xfrm>
          <a:custGeom>
            <a:avLst/>
            <a:gdLst/>
            <a:ahLst/>
            <a:cxnLst/>
            <a:rect r="r" b="b" t="t" l="l"/>
            <a:pathLst>
              <a:path h="10264182" w="6791848">
                <a:moveTo>
                  <a:pt x="0" y="0"/>
                </a:moveTo>
                <a:lnTo>
                  <a:pt x="6791848" y="0"/>
                </a:lnTo>
                <a:lnTo>
                  <a:pt x="6791848" y="10264182"/>
                </a:lnTo>
                <a:lnTo>
                  <a:pt x="0" y="10264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4000"/>
            </a:blip>
            <a:stretch>
              <a:fillRect l="-23520" t="0" r="-1380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64091" y="1971445"/>
            <a:ext cx="679520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 GROUPING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2350686" y="4189012"/>
            <a:ext cx="8229600" cy="190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30"/>
              </a:lnSpc>
              <a:spcBef>
                <a:spcPct val="0"/>
              </a:spcBef>
            </a:pPr>
            <a:r>
              <a:rPr lang="en-US" b="true" sz="11093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GROUPING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64091" y="3374003"/>
            <a:ext cx="6491142" cy="573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Explored customer demographics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Metrics</a:t>
            </a: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Session behavior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Trip behavior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demographics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Grouped customers by </a:t>
            </a:r>
            <a:r>
              <a:rPr lang="en-US" b="true" sz="2999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similarity</a:t>
            </a: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these metrics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287" y="1287"/>
            <a:ext cx="1608548" cy="1605974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66B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51749" y="6763870"/>
            <a:ext cx="6207551" cy="3045928"/>
            <a:chOff x="0" y="0"/>
            <a:chExt cx="8276735" cy="406123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276735" cy="2363559"/>
              <a:chOff x="0" y="0"/>
              <a:chExt cx="3504240" cy="100069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504240" cy="1000694"/>
              </a:xfrm>
              <a:custGeom>
                <a:avLst/>
                <a:gdLst/>
                <a:ahLst/>
                <a:cxnLst/>
                <a:rect r="r" b="b" t="t" l="l"/>
                <a:pathLst>
                  <a:path h="1000694" w="3504240">
                    <a:moveTo>
                      <a:pt x="0" y="0"/>
                    </a:moveTo>
                    <a:lnTo>
                      <a:pt x="3504240" y="0"/>
                    </a:lnTo>
                    <a:lnTo>
                      <a:pt x="3504240" y="1000694"/>
                    </a:lnTo>
                    <a:lnTo>
                      <a:pt x="0" y="1000694"/>
                    </a:lnTo>
                    <a:close/>
                  </a:path>
                </a:pathLst>
              </a:custGeom>
              <a:solidFill>
                <a:srgbClr val="266BF7">
                  <a:alpha val="84706"/>
                </a:srgbClr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3378511" y="349930"/>
              <a:ext cx="1519713" cy="1494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b="true" sz="3299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PERK</a:t>
              </a:r>
            </a:p>
            <a:p>
              <a:pPr algn="ctr">
                <a:lnSpc>
                  <a:spcPts val="461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964443" y="1124630"/>
              <a:ext cx="4347848" cy="720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Free checked bag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2363559"/>
              <a:ext cx="8276735" cy="1697678"/>
              <a:chOff x="0" y="0"/>
              <a:chExt cx="1634911" cy="33534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634911" cy="335344"/>
              </a:xfrm>
              <a:custGeom>
                <a:avLst/>
                <a:gdLst/>
                <a:ahLst/>
                <a:cxnLst/>
                <a:rect r="r" b="b" t="t" l="l"/>
                <a:pathLst>
                  <a:path h="335344" w="1634911">
                    <a:moveTo>
                      <a:pt x="0" y="0"/>
                    </a:moveTo>
                    <a:lnTo>
                      <a:pt x="1634911" y="0"/>
                    </a:lnTo>
                    <a:lnTo>
                      <a:pt x="1634911" y="335344"/>
                    </a:lnTo>
                    <a:lnTo>
                      <a:pt x="0" y="33534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266BF7">
                    <a:alpha val="84706"/>
                  </a:srgbClr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1634911" cy="3829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6341" y="2469826"/>
              <a:ext cx="7847174" cy="13430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647692" indent="-323846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242424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Travel with children</a:t>
              </a:r>
            </a:p>
            <a:p>
              <a:pPr algn="ctr" marL="647692" indent="-323846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242424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Travel for longer or farther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39238" y="4742308"/>
            <a:ext cx="10724589" cy="2168061"/>
          </a:xfrm>
          <a:custGeom>
            <a:avLst/>
            <a:gdLst/>
            <a:ahLst/>
            <a:cxnLst/>
            <a:rect r="r" b="b" t="t" l="l"/>
            <a:pathLst>
              <a:path h="2168061" w="10724589">
                <a:moveTo>
                  <a:pt x="0" y="0"/>
                </a:moveTo>
                <a:lnTo>
                  <a:pt x="10724589" y="0"/>
                </a:lnTo>
                <a:lnTo>
                  <a:pt x="10724589" y="2168062"/>
                </a:lnTo>
                <a:lnTo>
                  <a:pt x="0" y="216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40" t="-20541" r="-103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19408" y="19821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FAMILY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19408" y="2896586"/>
            <a:ext cx="62398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266BF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TRAVELERS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4026" y="2420190"/>
            <a:ext cx="8120846" cy="6257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Family travelers have children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travelers = more luggage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avg. bags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Popular with international travel: </a:t>
            </a:r>
            <a:r>
              <a:rPr lang="en-US" b="true" sz="2999">
                <a:solidFill>
                  <a:srgbClr val="24242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1,075 trips</a:t>
            </a:r>
          </a:p>
          <a:p>
            <a:pPr algn="l" marL="1295384" indent="-431795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424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Tend to have more luggage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24923" y="6872270"/>
            <a:ext cx="753219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Avg. Bags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DAGknp8rG0A</dc:identifier>
  <dcterms:modified xsi:type="dcterms:W3CDTF">2011-08-01T06:04:30Z</dcterms:modified>
  <cp:revision>1</cp:revision>
  <dc:title>TravelTide</dc:title>
</cp:coreProperties>
</file>