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70C0"/>
    <a:srgbClr val="0C6BE8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2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5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F2EC-D418-4F3F-AE18-E7928BB7ECC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31FC-A792-4BDC-9BFB-476649E4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8675" y="150757"/>
            <a:ext cx="436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차 기획 </a:t>
            </a:r>
            <a:r>
              <a:rPr lang="en-US" altLang="ko-KR" dirty="0"/>
              <a:t>(Revit </a:t>
            </a:r>
            <a:r>
              <a:rPr lang="ko-KR" altLang="en-US" dirty="0" err="1"/>
              <a:t>매스모델</a:t>
            </a:r>
            <a:r>
              <a:rPr lang="ko-KR" altLang="en-US" dirty="0"/>
              <a:t> 기반 </a:t>
            </a:r>
            <a:r>
              <a:rPr lang="ko-KR" altLang="en-US" dirty="0" err="1"/>
              <a:t>면적검토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887" y="583059"/>
            <a:ext cx="107876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Revit </a:t>
            </a:r>
            <a:r>
              <a:rPr lang="ko-KR" altLang="en-US" sz="1000" dirty="0"/>
              <a:t>플러그인 방식의 시스템으로써 데이터의 집계는 주로 엑셀을 이용하고 </a:t>
            </a:r>
            <a:r>
              <a:rPr lang="en-US" altLang="ko-KR" sz="1000" dirty="0"/>
              <a:t>Revit</a:t>
            </a:r>
            <a:r>
              <a:rPr lang="ko-KR" altLang="en-US" sz="1000" dirty="0"/>
              <a:t>과 실시간으로 데이터를 주고 받아 검토 시간을 단축하도록 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21" y="1010576"/>
            <a:ext cx="7568464" cy="3851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27887" y="987998"/>
            <a:ext cx="3486685" cy="379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진행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사업성검토</a:t>
            </a:r>
            <a:r>
              <a:rPr lang="ko-KR" altLang="en-US" sz="1200" dirty="0"/>
              <a:t> 사례 분석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프로토타입</a:t>
            </a:r>
            <a:r>
              <a:rPr lang="ko-KR" altLang="en-US" sz="1200" dirty="0"/>
              <a:t> </a:t>
            </a:r>
            <a:r>
              <a:rPr lang="en-US" altLang="ko-KR" sz="1200" dirty="0"/>
              <a:t>Revit </a:t>
            </a:r>
            <a:r>
              <a:rPr lang="ko-KR" altLang="en-US" sz="1200" dirty="0" err="1"/>
              <a:t>애드인</a:t>
            </a:r>
            <a:r>
              <a:rPr lang="ko-KR" altLang="en-US" sz="1200" dirty="0"/>
              <a:t> 개발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함수 기반 엑셀 양식 개발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장점</a:t>
            </a:r>
            <a:endParaRPr lang="ko-KR" altLang="en-US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Excel</a:t>
            </a:r>
            <a:r>
              <a:rPr lang="ko-KR" altLang="en-US" sz="1200" dirty="0"/>
              <a:t>을 통한 집계 양식의 </a:t>
            </a:r>
            <a:r>
              <a:rPr lang="ko-KR" altLang="en-US" sz="1200" dirty="0" smtClean="0"/>
              <a:t>유연함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표준 </a:t>
            </a:r>
            <a:r>
              <a:rPr lang="ko-KR" altLang="en-US" sz="1200" dirty="0" err="1"/>
              <a:t>설계도구인</a:t>
            </a:r>
            <a:r>
              <a:rPr lang="ko-KR" altLang="en-US" sz="1200" dirty="0"/>
              <a:t> </a:t>
            </a:r>
            <a:r>
              <a:rPr lang="en-US" altLang="ko-KR" sz="1200" dirty="0"/>
              <a:t>Revit </a:t>
            </a:r>
            <a:r>
              <a:rPr lang="ko-KR" altLang="en-US" sz="1200" dirty="0"/>
              <a:t>기반 </a:t>
            </a:r>
            <a:r>
              <a:rPr lang="en-US" altLang="ko-KR" sz="1200" dirty="0"/>
              <a:t>(</a:t>
            </a:r>
            <a:r>
              <a:rPr lang="ko-KR" altLang="en-US" sz="1200" dirty="0"/>
              <a:t>연속성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실시간 </a:t>
            </a:r>
            <a:r>
              <a:rPr lang="ko-KR" altLang="en-US" sz="1200" dirty="0"/>
              <a:t>데이터 추출 및 집계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단점</a:t>
            </a:r>
            <a:endParaRPr lang="ko-KR" altLang="en-US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Excel </a:t>
            </a:r>
            <a:r>
              <a:rPr lang="ko-KR" altLang="en-US" sz="1200" dirty="0"/>
              <a:t>수식 설정 </a:t>
            </a:r>
            <a:r>
              <a:rPr lang="ko-KR" altLang="en-US" sz="1200" dirty="0" smtClean="0"/>
              <a:t>필요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Revit</a:t>
            </a:r>
            <a:r>
              <a:rPr lang="ko-KR" altLang="en-US" sz="1200" dirty="0" smtClean="0"/>
              <a:t>을 통한 </a:t>
            </a:r>
            <a:r>
              <a:rPr lang="ko-KR" altLang="en-US" sz="1200" dirty="0" err="1" smtClean="0"/>
              <a:t>매스디자인</a:t>
            </a:r>
            <a:r>
              <a:rPr lang="ko-KR" altLang="en-US" sz="1200" dirty="0" smtClean="0"/>
              <a:t> 어려움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79461" y="512747"/>
            <a:ext cx="790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9461" y="5093293"/>
            <a:ext cx="11724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7886" y="5274515"/>
            <a:ext cx="74376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검토 결과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13937" y="5829621"/>
            <a:ext cx="2600770" cy="564023"/>
          </a:xfrm>
          <a:prstGeom prst="roundRect">
            <a:avLst>
              <a:gd name="adj" fmla="val 79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 및 초기설정 어려움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25190" y="5829621"/>
            <a:ext cx="2600770" cy="564023"/>
          </a:xfrm>
          <a:prstGeom prst="roundRect">
            <a:avLst>
              <a:gd name="adj" fmla="val 79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형태의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유현한</a:t>
            </a:r>
            <a:r>
              <a:rPr lang="ko-KR" altLang="en-US" sz="1200" dirty="0" smtClean="0">
                <a:solidFill>
                  <a:schemeClr val="tx1"/>
                </a:solidFill>
              </a:rPr>
              <a:t> 디자인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여려움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6638827" y="5829621"/>
            <a:ext cx="2600770" cy="564023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많은 양의 </a:t>
            </a:r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50080" y="5829621"/>
            <a:ext cx="2600770" cy="564023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매스모델링</a:t>
            </a:r>
            <a:r>
              <a:rPr lang="ko-KR" altLang="en-US" sz="1200" dirty="0" smtClean="0">
                <a:solidFill>
                  <a:schemeClr val="tx1"/>
                </a:solidFill>
              </a:rPr>
              <a:t> 기능 한계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8674" y="150757"/>
            <a:ext cx="622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기획 </a:t>
            </a:r>
            <a:r>
              <a:rPr lang="en-US" altLang="ko-KR" dirty="0" smtClean="0"/>
              <a:t>(</a:t>
            </a:r>
            <a:r>
              <a:rPr lang="ko-KR" altLang="en-US" dirty="0"/>
              <a:t>모델링 자동화를 통한 최적 대안 도출 </a:t>
            </a:r>
            <a:r>
              <a:rPr lang="en-US" altLang="ko-KR" dirty="0"/>
              <a:t>(Web))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887" y="583059"/>
            <a:ext cx="107876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제너레이티브디자인과</a:t>
            </a:r>
            <a:r>
              <a:rPr lang="ko-KR" altLang="en-US" sz="1000" dirty="0"/>
              <a:t> 인공지능 기술을 활용하여 최적 규모의 디자인도출이 가능하도록 하며 웹 기반 플랫폼화 하여 이해관계자 들이 활용 가능하도록 기획하였다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27887" y="984544"/>
            <a:ext cx="37202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진행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디자인 자동화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제너레이티브</a:t>
            </a:r>
            <a:r>
              <a:rPr lang="ko-KR" altLang="en-US" sz="1200" dirty="0"/>
              <a:t> 디자인</a:t>
            </a:r>
            <a:r>
              <a:rPr lang="en-US" altLang="ko-KR" sz="1200" dirty="0"/>
              <a:t>) </a:t>
            </a:r>
            <a:r>
              <a:rPr lang="ko-KR" altLang="en-US" sz="1200" dirty="0"/>
              <a:t>사례 분석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업무 프로세스 기획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장점</a:t>
            </a:r>
            <a:endParaRPr lang="ko-KR" altLang="en-US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빠른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 </a:t>
            </a:r>
            <a:r>
              <a:rPr lang="ko-KR" altLang="en-US" sz="1200" dirty="0" err="1" smtClean="0"/>
              <a:t>규모검토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안 도출 가능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웹 플랫폼 방식으로 이해관계자 접근 </a:t>
            </a:r>
            <a:r>
              <a:rPr lang="ko-KR" altLang="en-US" sz="1200" dirty="0" smtClean="0"/>
              <a:t>쉬움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단점</a:t>
            </a:r>
            <a:endParaRPr lang="ko-KR" altLang="en-US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다양한 용도에 대한 모델링자동화 구현 어려움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최적화를 위한 설계 데이터 수집 및 정제 어려움</a:t>
            </a:r>
            <a:endParaRPr lang="ko-KR" altLang="en-US" sz="1200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79461" y="512747"/>
            <a:ext cx="790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9461" y="5093293"/>
            <a:ext cx="11724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7886" y="5274515"/>
            <a:ext cx="74376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검토 결과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13937" y="5829621"/>
            <a:ext cx="2600770" cy="564023"/>
          </a:xfrm>
          <a:prstGeom prst="roundRect">
            <a:avLst>
              <a:gd name="adj" fmla="val 79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불필요한 대안 비교 가능성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25190" y="5829621"/>
            <a:ext cx="2600770" cy="564023"/>
          </a:xfrm>
          <a:prstGeom prst="roundRect">
            <a:avLst>
              <a:gd name="adj" fmla="val 79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다양한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사업형태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 불가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6638827" y="5829621"/>
            <a:ext cx="2600770" cy="564023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의사결정 시간 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50080" y="5829621"/>
            <a:ext cx="2600770" cy="564023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디자인 자동화 기술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투입 한계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52" y="912560"/>
            <a:ext cx="4195901" cy="216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8" y="2245131"/>
            <a:ext cx="4027064" cy="216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84" y="2680722"/>
            <a:ext cx="4033075" cy="216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16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8674" y="150757"/>
            <a:ext cx="7925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진행</a:t>
            </a:r>
            <a:r>
              <a:rPr lang="en-US" altLang="ko-KR" b="1" dirty="0" smtClean="0"/>
              <a:t>: 3</a:t>
            </a:r>
            <a:r>
              <a:rPr lang="ko-KR" altLang="en-US" b="1" dirty="0"/>
              <a:t>차 </a:t>
            </a:r>
            <a:r>
              <a:rPr lang="ko-KR" altLang="en-US" b="1" dirty="0" smtClean="0"/>
              <a:t>기획 </a:t>
            </a:r>
            <a:r>
              <a:rPr lang="en-US" altLang="ko-KR" b="1" dirty="0" smtClean="0"/>
              <a:t>(</a:t>
            </a:r>
            <a:r>
              <a:rPr lang="ko-KR" altLang="en-US" b="1" dirty="0"/>
              <a:t>디자인 </a:t>
            </a:r>
            <a:r>
              <a:rPr lang="en-US" altLang="ko-KR" b="1" dirty="0"/>
              <a:t>BIM</a:t>
            </a:r>
            <a:r>
              <a:rPr lang="ko-KR" altLang="en-US" b="1" dirty="0"/>
              <a:t>도구 기반 사업성</a:t>
            </a:r>
            <a:r>
              <a:rPr lang="en-US" altLang="ko-KR" b="1" dirty="0"/>
              <a:t>/ </a:t>
            </a:r>
            <a:r>
              <a:rPr lang="ko-KR" altLang="en-US" b="1" dirty="0"/>
              <a:t>규모 검토 도구 개발</a:t>
            </a:r>
            <a:r>
              <a:rPr lang="en-US" altLang="ko-KR" b="1" dirty="0"/>
              <a:t>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79461" y="512747"/>
            <a:ext cx="790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83995"/>
              </p:ext>
            </p:extLst>
          </p:nvPr>
        </p:nvGraphicFramePr>
        <p:xfrm>
          <a:off x="273465" y="2808587"/>
          <a:ext cx="11528277" cy="387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628">
                  <a:extLst>
                    <a:ext uri="{9D8B030D-6E8A-4147-A177-3AD203B41FA5}">
                      <a16:colId xmlns:a16="http://schemas.microsoft.com/office/drawing/2014/main" val="3149233058"/>
                    </a:ext>
                  </a:extLst>
                </a:gridCol>
                <a:gridCol w="2657743">
                  <a:extLst>
                    <a:ext uri="{9D8B030D-6E8A-4147-A177-3AD203B41FA5}">
                      <a16:colId xmlns:a16="http://schemas.microsoft.com/office/drawing/2014/main" val="917456421"/>
                    </a:ext>
                  </a:extLst>
                </a:gridCol>
                <a:gridCol w="5084747">
                  <a:extLst>
                    <a:ext uri="{9D8B030D-6E8A-4147-A177-3AD203B41FA5}">
                      <a16:colId xmlns:a16="http://schemas.microsoft.com/office/drawing/2014/main" val="3190009724"/>
                    </a:ext>
                  </a:extLst>
                </a:gridCol>
                <a:gridCol w="1709159">
                  <a:extLst>
                    <a:ext uri="{9D8B030D-6E8A-4147-A177-3AD203B41FA5}">
                      <a16:colId xmlns:a16="http://schemas.microsoft.com/office/drawing/2014/main" val="4088972388"/>
                    </a:ext>
                  </a:extLst>
                </a:gridCol>
              </a:tblGrid>
              <a:tr h="30949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smtClean="0"/>
                        <a:t>영역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smtClean="0"/>
                        <a:t>업무 및 내용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smtClean="0"/>
                        <a:t>일정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21324"/>
                  </a:ext>
                </a:extLst>
              </a:tr>
              <a:tr h="75880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BIM </a:t>
                      </a:r>
                      <a:r>
                        <a:rPr lang="ko-KR" altLang="en-US" sz="1100" b="1" dirty="0" smtClean="0"/>
                        <a:t>도구 검토 및 테스트베드 진행</a:t>
                      </a:r>
                      <a:endParaRPr lang="en-US" altLang="ko-KR" sz="11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(2</a:t>
                      </a:r>
                      <a:r>
                        <a:rPr lang="ko-KR" altLang="en-US" sz="1100" b="1" dirty="0" smtClean="0"/>
                        <a:t>부문</a:t>
                      </a:r>
                      <a:r>
                        <a:rPr lang="en-US" altLang="ko-KR" sz="11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도구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FormIt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소개 </a:t>
                      </a:r>
                      <a:r>
                        <a:rPr lang="en-US" altLang="ko-KR" sz="1100" dirty="0" smtClean="0"/>
                        <a:t>(IT</a:t>
                      </a:r>
                      <a:r>
                        <a:rPr lang="ko-KR" altLang="en-US" sz="1100" dirty="0" smtClean="0"/>
                        <a:t>연구실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선정 배경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특징</a:t>
                      </a:r>
                      <a:endParaRPr lang="en-US" altLang="ko-KR" sz="1100" dirty="0" smtClean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확장 가능성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~4</a:t>
                      </a:r>
                      <a:r>
                        <a:rPr lang="ko-KR" altLang="en-US" sz="1100" dirty="0" smtClean="0"/>
                        <a:t>월</a:t>
                      </a:r>
                      <a:r>
                        <a:rPr lang="en-US" altLang="ko-KR" sz="1100" dirty="0" smtClean="0"/>
                        <a:t>22</a:t>
                      </a:r>
                      <a:r>
                        <a:rPr lang="ko-KR" altLang="en-US" sz="1100" dirty="0" smtClean="0"/>
                        <a:t>일 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조정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96376"/>
                  </a:ext>
                </a:extLst>
              </a:tr>
              <a:tr h="75880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모델링 방법 스터디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업무용 기능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수행한 사례 모델링 기반 재 검토 수행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결과물 비교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모델링기능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개선점 도출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자동화 개발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Revit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연동 등 추가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활용안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도출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월중 시작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32185"/>
                  </a:ext>
                </a:extLst>
              </a:tr>
              <a:tr h="75880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테스트베드기반 시스템 개선 및 절차 등 개발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시스템 품질 및 사용성 피드백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사업성검토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수준별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평면도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투시도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시스템 활용 절차 개발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업그레이드된 결과물 디자인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시스템 보완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57729"/>
                  </a:ext>
                </a:extLst>
              </a:tr>
              <a:tr h="52951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시스템 개발</a:t>
                      </a:r>
                      <a:endParaRPr lang="en-US" altLang="ko-KR" sz="11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(IT</a:t>
                      </a:r>
                      <a:r>
                        <a:rPr lang="ko-KR" altLang="en-US" sz="1100" b="1" dirty="0" smtClean="0"/>
                        <a:t>연구실</a:t>
                      </a:r>
                      <a:r>
                        <a:rPr lang="en-US" altLang="ko-KR" sz="1100" b="1" dirty="0" smtClean="0"/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err="1" smtClean="0"/>
                        <a:t>프로토타입</a:t>
                      </a:r>
                      <a:r>
                        <a:rPr lang="ko-KR" altLang="en-US" sz="1100" dirty="0" smtClean="0"/>
                        <a:t> 기획 및 개발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IT</a:t>
                      </a:r>
                      <a:r>
                        <a:rPr lang="ko-KR" altLang="en-US" sz="1100" dirty="0" smtClean="0"/>
                        <a:t>연구실 주도 기획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도구선정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화면디자인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프로세스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업무 절차 및 결과물 </a:t>
                      </a:r>
                      <a:r>
                        <a:rPr lang="ko-KR" altLang="en-US" sz="1100" dirty="0" err="1" smtClean="0"/>
                        <a:t>검토요청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(to 2</a:t>
                      </a:r>
                      <a:r>
                        <a:rPr lang="ko-KR" altLang="en-US" sz="1100" dirty="0" smtClean="0"/>
                        <a:t>부문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월초 개발 완료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예정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47323"/>
                  </a:ext>
                </a:extLst>
              </a:tr>
              <a:tr h="75880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테스트베드 수행 결과 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- 2</a:t>
                      </a:r>
                      <a:r>
                        <a:rPr lang="ko-KR" altLang="en-US" sz="1100" dirty="0" smtClean="0"/>
                        <a:t>부문 피드백 반영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본 시스템 기획 및 개발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대 고객용 시스템 기획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필요시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0661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8" y="650486"/>
            <a:ext cx="2966123" cy="16336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25" y="1029208"/>
            <a:ext cx="2946966" cy="1648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42" y="606750"/>
            <a:ext cx="2350900" cy="1534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58674" y="672548"/>
            <a:ext cx="451587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매스디자인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가능한 </a:t>
            </a:r>
            <a:r>
              <a:rPr lang="en-US" altLang="ko-KR" sz="1200" b="1" dirty="0"/>
              <a:t>BIM </a:t>
            </a:r>
            <a:r>
              <a:rPr lang="ko-KR" altLang="en-US" sz="1200" b="1" dirty="0"/>
              <a:t>도구를 </a:t>
            </a:r>
            <a:r>
              <a:rPr lang="ko-KR" altLang="en-US" sz="1200" b="1" dirty="0" smtClean="0"/>
              <a:t>활용 규모 검토</a:t>
            </a:r>
            <a:endParaRPr lang="en-US" altLang="ko-KR" sz="12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모델링 지원 </a:t>
            </a:r>
            <a:r>
              <a:rPr lang="ko-KR" altLang="en-US" sz="1000" dirty="0" err="1"/>
              <a:t>자동화기능</a:t>
            </a:r>
            <a:r>
              <a:rPr lang="en-US" altLang="ko-KR" sz="1000" dirty="0"/>
              <a:t>, </a:t>
            </a:r>
            <a:r>
              <a:rPr lang="ko-KR" altLang="en-US" sz="1000" dirty="0"/>
              <a:t>규모 및 </a:t>
            </a:r>
            <a:r>
              <a:rPr lang="ko-KR" altLang="en-US" sz="1000" dirty="0" smtClean="0"/>
              <a:t>약식 </a:t>
            </a:r>
            <a:r>
              <a:rPr lang="ko-KR" altLang="en-US" sz="1000" dirty="0"/>
              <a:t>법규 검토 기능</a:t>
            </a:r>
            <a:r>
              <a:rPr lang="en-US" altLang="ko-KR" sz="1000" dirty="0"/>
              <a:t>, </a:t>
            </a:r>
            <a:r>
              <a:rPr lang="ko-KR" altLang="en-US" sz="1000" dirty="0"/>
              <a:t>프로젝트관리기능</a:t>
            </a:r>
            <a:r>
              <a:rPr lang="en-US" altLang="ko-KR" sz="1000" dirty="0"/>
              <a:t>, </a:t>
            </a:r>
            <a:r>
              <a:rPr lang="ko-KR" altLang="en-US" sz="1000" dirty="0"/>
              <a:t>대안리뷰기능 </a:t>
            </a:r>
            <a:r>
              <a:rPr lang="ko-KR" altLang="en-US" sz="1000" dirty="0" smtClean="0"/>
              <a:t>등 개발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사업성</a:t>
            </a:r>
            <a:r>
              <a:rPr lang="en-US" altLang="ko-KR" sz="1000" dirty="0"/>
              <a:t>/ </a:t>
            </a:r>
            <a:r>
              <a:rPr lang="ko-KR" altLang="en-US" sz="1000" dirty="0"/>
              <a:t>규모 검토 </a:t>
            </a:r>
            <a:r>
              <a:rPr lang="ko-KR" altLang="en-US" sz="1000" dirty="0" smtClean="0"/>
              <a:t>업무 특화 모델링 기능 검토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도구의 </a:t>
            </a:r>
            <a:r>
              <a:rPr lang="ko-KR" altLang="en-US" sz="1000" dirty="0"/>
              <a:t>특징에 따른 업무 절차 </a:t>
            </a:r>
            <a:r>
              <a:rPr lang="ko-KR" altLang="en-US" sz="1000" dirty="0" smtClean="0"/>
              <a:t>개발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디자인 </a:t>
            </a:r>
            <a:r>
              <a:rPr lang="en-US" altLang="ko-KR" sz="1000" dirty="0" smtClean="0"/>
              <a:t>BIM </a:t>
            </a:r>
            <a:r>
              <a:rPr lang="ko-KR" altLang="en-US" sz="1000" dirty="0" smtClean="0"/>
              <a:t>추가 활용 방안 도출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704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434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이덕현</dc:creator>
  <cp:lastModifiedBy>이덕현</cp:lastModifiedBy>
  <cp:revision>45</cp:revision>
  <cp:lastPrinted>2022-02-10T01:32:53Z</cp:lastPrinted>
  <dcterms:created xsi:type="dcterms:W3CDTF">2022-02-09T05:29:36Z</dcterms:created>
  <dcterms:modified xsi:type="dcterms:W3CDTF">2022-04-13T23:43:26Z</dcterms:modified>
</cp:coreProperties>
</file>