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4D2EBC6-5728-444A-A589-CC82DDCF0B4F}">
          <p14:sldIdLst>
            <p14:sldId id="256"/>
            <p14:sldId id="257"/>
            <p14:sldId id="261"/>
            <p14:sldId id="262"/>
            <p14:sldId id="260"/>
            <p14:sldId id="263"/>
            <p14:sldId id="25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4DE89-C66E-4F38-A652-FAE747A40AA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1750-6773-4458-BA8D-DD899B19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1750-6773-4458-BA8D-DD899B19EE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6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B08E9-F402-4635-91B0-62F5E098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3B643-F92D-4336-AEF9-7927C2B3A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F772B-F020-4E0B-8EB3-1C9F240E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C397F-2ADC-4CE7-834D-940E699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B15A-6831-412A-A760-485BE53B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49011-5A94-4766-80CE-3017EBD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A3222-BD85-4DC7-B33C-C061FD79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44297-3097-4C0E-ACC0-9BF2855C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D6B7-F2F0-43C2-9854-030C8117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29F35-7CB6-40CA-B777-FF0A94D6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AB6BB-3047-403D-A3BC-E66E804F5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34CE5-FF00-4CA9-BB94-2BD2D288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349E2-46D1-45CE-9424-F22F187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E18C4-C6E8-491F-A59A-ECA036E9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A6757-3872-4D92-9E6D-0D1F208C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2371-258B-4CD1-BD78-F449001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DAB37-3FC2-4E47-AA3A-219CB82F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ECCEC-0363-4D4E-A91F-6D4E5544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EC88C-B6B0-4F5F-82D4-5C97E950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99A2-FB8E-442B-A39E-6EAAF424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DAA2-3183-4545-A407-A924AA6A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CF6DB-D3E6-4992-8FED-DC6EED4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43EA6-AD4A-4389-8DBF-A0EEFD96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47E7B-8067-4A07-9166-7D783602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4EF81-8810-4DD8-AECB-22B0C06A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FF4D-95FE-4C80-8CB6-61C9809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AAFDB-9580-45A3-8ADF-144942B57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95D15-052D-465B-AA48-E3F73016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DEF1C-F2E6-42CB-A0C7-783BA34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1DFB7-AABB-4A7C-B8DC-5BC1DFDA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8586-5649-455D-AB8E-DB949386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DE203-9B8D-449E-928F-77C4FB4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CEE82-2DAA-4D09-AD04-1C26047C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B5C3C-E3B9-4FB4-AF7F-69BD7D22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C87E3B-9B45-4999-BDA1-24D5808E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2BF42-9211-4C79-95E3-B86EFBD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431FA-75C8-4265-B84C-0DB3C88E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88B80-8E04-423C-88BE-8A8E2050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F5D61-3715-4CB8-B2AF-858C8E29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21C14-FAAF-4B19-A3A5-A58902D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6F3CD-D8AC-44E4-BD19-4C86ACDB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7DBA5-411F-4F82-85BF-A96D28A6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FC4F9-E9FE-4D58-80E4-EDCD22A2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DB0094-35B7-4CA6-BE57-C3D2F33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C5F423-7C3A-4BF6-A283-93352E3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54DDE-747A-4B6F-B55B-004C7771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CD84-9E94-4920-B529-01C1FC5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17451-32C6-4C4F-8639-34F3279E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5B415-6C45-4AE3-8A2D-90125053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2A205-B8DA-45CD-AB90-3BC0EDF8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5D546-7B95-44B7-A52B-08702ABC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5AE86-DC54-4B95-9EDC-9C248BCD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60FFD-BF4E-446E-BF41-42B24EE6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F4B427-3B89-4543-8ACD-004B44D8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55F83-D2C1-45AF-B14D-785C1CF0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2A5C0-ED76-448A-BE6A-D492BA08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24346-60FF-49FB-98B1-61768968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A5D7B-94E3-409B-908C-66ACA54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8C7E9-A915-4122-A0DF-AFAE1037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3EF3F-02C9-48DD-876A-9B3F39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4D911-7871-42C8-A376-64972D7C6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08D6-ABD3-4222-8876-3D0359F73C6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B711F-ED03-4A76-BCFA-367F09A02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2BF36-2DD3-4EDD-98FD-FAF90CBDB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C7EB-DBC7-4B9C-A8B2-C1ABF101C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jpe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7191-ACAF-433B-A666-2012A51E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5429"/>
            <a:ext cx="9144000" cy="979166"/>
          </a:xfrm>
          <a:ln w="0">
            <a:noFill/>
          </a:ln>
        </p:spPr>
        <p:txBody>
          <a:bodyPr>
            <a:normAutofit/>
          </a:bodyPr>
          <a:lstStyle/>
          <a:p>
            <a:r>
              <a:rPr lang="ko-KR" altLang="en-US" dirty="0">
                <a:ln w="12700">
                  <a:noFill/>
                </a:ln>
                <a:latin typeface="+mj-ea"/>
              </a:rPr>
              <a:t>종합설계프로젝트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DB4D9-D70F-404C-B28F-B3E01D4B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956"/>
            <a:ext cx="9144000" cy="36933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ko-KR" altLang="en-US" b="1" dirty="0" err="1">
                <a:ln w="12700">
                  <a:noFill/>
                </a:ln>
                <a:latin typeface="+mn-ea"/>
              </a:rPr>
              <a:t>이시윤</a:t>
            </a:r>
            <a:endParaRPr lang="en-US" altLang="ko-KR" b="1" dirty="0">
              <a:ln w="12700">
                <a:noFill/>
              </a:ln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E620C6-0CD9-43E0-A646-9F0B93797D1E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2DF39F-C470-41B0-BD11-8F69D42CD159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AD6B5-D600-4CDC-BBB1-B5394910F1BC}"/>
              </a:ext>
            </a:extLst>
          </p:cNvPr>
          <p:cNvSpPr txBox="1"/>
          <p:nvPr/>
        </p:nvSpPr>
        <p:spPr>
          <a:xfrm>
            <a:off x="4848727" y="4324449"/>
            <a:ext cx="8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F3FF9-0259-4796-91F9-172004A03647}"/>
              </a:ext>
            </a:extLst>
          </p:cNvPr>
          <p:cNvSpPr txBox="1"/>
          <p:nvPr/>
        </p:nvSpPr>
        <p:spPr>
          <a:xfrm>
            <a:off x="4848727" y="5070130"/>
            <a:ext cx="8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DEBDC-136A-4C4E-9C17-6F5684F6A4F5}"/>
              </a:ext>
            </a:extLst>
          </p:cNvPr>
          <p:cNvSpPr txBox="1"/>
          <p:nvPr/>
        </p:nvSpPr>
        <p:spPr>
          <a:xfrm>
            <a:off x="2402304" y="5037775"/>
            <a:ext cx="738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 w="12700">
                  <a:noFill/>
                </a:ln>
                <a:latin typeface="+mn-ea"/>
              </a:rPr>
              <a:t>전강희</a:t>
            </a:r>
            <a:endParaRPr lang="en-US" altLang="ko-KR" b="1" dirty="0">
              <a:ln w="12700">
                <a:noFill/>
              </a:ln>
              <a:latin typeface="+mn-ea"/>
            </a:endParaRPr>
          </a:p>
          <a:p>
            <a:pPr algn="ctr"/>
            <a:r>
              <a:rPr lang="ko-KR" altLang="en-US" b="1" dirty="0">
                <a:ln w="12700">
                  <a:noFill/>
                </a:ln>
                <a:latin typeface="+mn-ea"/>
              </a:rPr>
              <a:t>윤동희</a:t>
            </a:r>
            <a:endParaRPr lang="en-US" altLang="ko-KR" b="1" dirty="0">
              <a:ln w="12700">
                <a:noFill/>
              </a:ln>
              <a:latin typeface="+mn-ea"/>
            </a:endParaRPr>
          </a:p>
          <a:p>
            <a:pPr algn="ctr"/>
            <a:r>
              <a:rPr lang="ko-KR" altLang="en-US" b="1" dirty="0" err="1">
                <a:ln w="12700">
                  <a:noFill/>
                </a:ln>
                <a:latin typeface="+mn-ea"/>
              </a:rPr>
              <a:t>박해범</a:t>
            </a:r>
            <a:endParaRPr lang="ko-KR" altLang="en-US" b="1" dirty="0">
              <a:ln w="12700">
                <a:noFill/>
              </a:ln>
              <a:latin typeface="+mn-ea"/>
            </a:endParaRPr>
          </a:p>
          <a:p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9E1570-6DBC-451C-A372-7993101E9A1E}"/>
              </a:ext>
            </a:extLst>
          </p:cNvPr>
          <p:cNvCxnSpPr>
            <a:cxnSpLocks/>
          </p:cNvCxnSpPr>
          <p:nvPr/>
        </p:nvCxnSpPr>
        <p:spPr>
          <a:xfrm>
            <a:off x="4487779" y="4878647"/>
            <a:ext cx="3024773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기어 아이콘">
            <a:extLst>
              <a:ext uri="{FF2B5EF4-FFF2-40B4-BE49-F238E27FC236}">
                <a16:creationId xmlns:a16="http://schemas.microsoft.com/office/drawing/2014/main" id="{BB522965-E9D4-4029-BE86-7767EB7F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855"/>
            <a:ext cx="1022685" cy="102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톱니바퀴, 1 아이콘">
            <a:extLst>
              <a:ext uri="{FF2B5EF4-FFF2-40B4-BE49-F238E27FC236}">
                <a16:creationId xmlns:a16="http://schemas.microsoft.com/office/drawing/2014/main" id="{F10113FF-5DC1-4FC8-9488-7EF7ECD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7" y="949893"/>
            <a:ext cx="552109" cy="5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톱니바퀴, 1 아이콘">
            <a:extLst>
              <a:ext uri="{FF2B5EF4-FFF2-40B4-BE49-F238E27FC236}">
                <a16:creationId xmlns:a16="http://schemas.microsoft.com/office/drawing/2014/main" id="{F5876626-867C-4711-9ECA-E86B99EB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210">
            <a:off x="932943" y="1451795"/>
            <a:ext cx="866620" cy="8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기어 아이콘">
            <a:extLst>
              <a:ext uri="{FF2B5EF4-FFF2-40B4-BE49-F238E27FC236}">
                <a16:creationId xmlns:a16="http://schemas.microsoft.com/office/drawing/2014/main" id="{484C2EF2-337A-4E3A-8CA5-4F8557385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62385">
            <a:off x="10680372" y="5478427"/>
            <a:ext cx="1062608" cy="10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톱니바퀴, 1 아이콘">
            <a:extLst>
              <a:ext uri="{FF2B5EF4-FFF2-40B4-BE49-F238E27FC236}">
                <a16:creationId xmlns:a16="http://schemas.microsoft.com/office/drawing/2014/main" id="{728EC917-D7BE-46E9-B436-A3C8DA4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6948">
            <a:off x="10161653" y="6115149"/>
            <a:ext cx="507435" cy="5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1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4DDD-5F61-4787-9C72-30B46EA4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07" y="1445617"/>
            <a:ext cx="2150324" cy="49014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400" b="1" dirty="0">
                <a:ln w="15875">
                  <a:noFill/>
                </a:ln>
              </a:rPr>
              <a:t>No Show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9E138-AD3C-444A-A68A-2CBD8DE39D26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01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863095-F424-4DB2-B78E-74E72CCCAEF3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D6D38-798A-4A27-A61B-725931C46F44}"/>
              </a:ext>
            </a:extLst>
          </p:cNvPr>
          <p:cNvSpPr txBox="1"/>
          <p:nvPr/>
        </p:nvSpPr>
        <p:spPr>
          <a:xfrm>
            <a:off x="2522819" y="3133030"/>
            <a:ext cx="67362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외식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항공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호텔 업계 등에서</a:t>
            </a:r>
            <a:endParaRPr lang="en-US" altLang="ko-KR" sz="2400" b="1" dirty="0">
              <a:latin typeface="+mn-ea"/>
            </a:endParaRPr>
          </a:p>
          <a:p>
            <a:pPr algn="ctr"/>
            <a:r>
              <a:rPr lang="ko-KR" altLang="en-US" sz="3400" b="1" dirty="0">
                <a:solidFill>
                  <a:schemeClr val="accent2"/>
                </a:solidFill>
                <a:latin typeface="+mn-ea"/>
              </a:rPr>
              <a:t>예약</a:t>
            </a:r>
            <a:r>
              <a:rPr lang="ko-KR" altLang="en-US" sz="2400" b="1" dirty="0">
                <a:latin typeface="+mn-ea"/>
              </a:rPr>
              <a:t>을 했지만</a:t>
            </a:r>
            <a:endParaRPr lang="en-US" altLang="ko-KR" sz="2400" b="1" dirty="0">
              <a:latin typeface="+mn-ea"/>
            </a:endParaRPr>
          </a:p>
          <a:p>
            <a:pPr algn="ctr"/>
            <a:r>
              <a:rPr lang="ko-KR" altLang="en-US" sz="2400" b="1" dirty="0">
                <a:latin typeface="+mn-ea"/>
              </a:rPr>
              <a:t>연락 없이 나타나지 않는 </a:t>
            </a:r>
            <a:r>
              <a:rPr lang="ko-KR" altLang="en-US" sz="3400" b="1" dirty="0">
                <a:solidFill>
                  <a:schemeClr val="accent2"/>
                </a:solidFill>
                <a:latin typeface="+mn-ea"/>
              </a:rPr>
              <a:t>사람</a:t>
            </a:r>
          </a:p>
        </p:txBody>
      </p:sp>
      <p:pic>
        <p:nvPicPr>
          <p:cNvPr id="1032" name="Picture 8" descr="포장, 체크아, 목록, 여행, 교통, 가방 아이콘">
            <a:extLst>
              <a:ext uri="{FF2B5EF4-FFF2-40B4-BE49-F238E27FC236}">
                <a16:creationId xmlns:a16="http://schemas.microsoft.com/office/drawing/2014/main" id="{060B35CD-2C53-47E2-A636-6F0DB4C4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6" y="931271"/>
            <a:ext cx="1000291" cy="10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사람, 삭제 아이콘">
            <a:extLst>
              <a:ext uri="{FF2B5EF4-FFF2-40B4-BE49-F238E27FC236}">
                <a16:creationId xmlns:a16="http://schemas.microsoft.com/office/drawing/2014/main" id="{A9EE9E2C-065E-4ABB-A982-E357353C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47" y="4846486"/>
            <a:ext cx="1310691" cy="13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0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B1FBA9CB-7481-4445-AA69-C30FB162ED48}"/>
              </a:ext>
            </a:extLst>
          </p:cNvPr>
          <p:cNvSpPr/>
          <p:nvPr/>
        </p:nvSpPr>
        <p:spPr>
          <a:xfrm>
            <a:off x="838200" y="3782590"/>
            <a:ext cx="5036327" cy="1776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A2D10F-8FA3-4A02-A6C3-A7B05097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71" y="2872211"/>
            <a:ext cx="5238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98793A-7A8B-4AFF-AA54-A38DED85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706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4DDD-5F61-4787-9C72-30B46EA4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415" y="1445617"/>
            <a:ext cx="3789169" cy="4901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Show </a:t>
            </a:r>
            <a:r>
              <a:rPr lang="ko-KR" altLang="en-US" dirty="0"/>
              <a:t>현상의 피해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9E138-AD3C-444A-A68A-2CBD8DE39D26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02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863095-F424-4DB2-B78E-74E72CCCAEF3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000AC5-6D6B-458D-84B8-208EC56F66F2}"/>
              </a:ext>
            </a:extLst>
          </p:cNvPr>
          <p:cNvSpPr txBox="1"/>
          <p:nvPr/>
        </p:nvSpPr>
        <p:spPr>
          <a:xfrm>
            <a:off x="9212846" y="5691611"/>
            <a:ext cx="26821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 자료 </a:t>
            </a:r>
            <a:r>
              <a:rPr lang="en-US" altLang="ko-KR" sz="800" dirty="0"/>
              <a:t>: </a:t>
            </a:r>
            <a:r>
              <a:rPr lang="ko-KR" altLang="en-US" sz="800" dirty="0"/>
              <a:t>현대경제연구원 </a:t>
            </a:r>
            <a:r>
              <a:rPr lang="en-US" altLang="ko-KR" sz="800" dirty="0"/>
              <a:t>[</a:t>
            </a:r>
            <a:r>
              <a:rPr lang="ko-KR" altLang="en-US" sz="800" dirty="0"/>
              <a:t>도표</a:t>
            </a:r>
            <a:r>
              <a:rPr lang="en-US" altLang="ko-KR" sz="800" dirty="0"/>
              <a:t>=</a:t>
            </a:r>
            <a:r>
              <a:rPr lang="ko-KR" altLang="en-US" sz="800" dirty="0"/>
              <a:t>배현정</a:t>
            </a:r>
            <a:r>
              <a:rPr lang="en-US" altLang="ko-KR" sz="800" dirty="0"/>
              <a:t>] ⓒ</a:t>
            </a:r>
            <a:r>
              <a:rPr lang="ko-KR" altLang="en-US" sz="800" dirty="0" err="1"/>
              <a:t>스카이데일리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2825-0264-40D5-BA65-FEBDAC8359BB}"/>
              </a:ext>
            </a:extLst>
          </p:cNvPr>
          <p:cNvSpPr txBox="1"/>
          <p:nvPr/>
        </p:nvSpPr>
        <p:spPr>
          <a:xfrm>
            <a:off x="1110210" y="2701150"/>
            <a:ext cx="554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 Show</a:t>
            </a:r>
            <a:r>
              <a:rPr lang="ko-KR" altLang="en-US" sz="2400" dirty="0"/>
              <a:t>로 인한</a:t>
            </a:r>
            <a:r>
              <a:rPr lang="en-US" altLang="ko-KR" sz="2400" dirty="0"/>
              <a:t> </a:t>
            </a:r>
            <a:r>
              <a:rPr lang="ko-KR" altLang="en-US" sz="2400" dirty="0"/>
              <a:t>손실</a:t>
            </a:r>
            <a:endParaRPr lang="en-US" altLang="ko-KR" dirty="0"/>
          </a:p>
        </p:txBody>
      </p:sp>
      <p:pic>
        <p:nvPicPr>
          <p:cNvPr id="11" name="그래픽 10" descr="파스타">
            <a:extLst>
              <a:ext uri="{FF2B5EF4-FFF2-40B4-BE49-F238E27FC236}">
                <a16:creationId xmlns:a16="http://schemas.microsoft.com/office/drawing/2014/main" id="{FF9048F0-2B99-4316-9BF9-8308994D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10" y="3682973"/>
            <a:ext cx="666065" cy="666065"/>
          </a:xfrm>
          <a:prstGeom prst="rect">
            <a:avLst/>
          </a:prstGeom>
        </p:spPr>
      </p:pic>
      <p:pic>
        <p:nvPicPr>
          <p:cNvPr id="15" name="그래픽 14" descr="동전">
            <a:extLst>
              <a:ext uri="{FF2B5EF4-FFF2-40B4-BE49-F238E27FC236}">
                <a16:creationId xmlns:a16="http://schemas.microsoft.com/office/drawing/2014/main" id="{F4069F86-98A3-41E1-8398-9241E4E24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4754" y="5157712"/>
            <a:ext cx="744303" cy="744303"/>
          </a:xfrm>
          <a:prstGeom prst="rect">
            <a:avLst/>
          </a:prstGeom>
        </p:spPr>
      </p:pic>
      <p:pic>
        <p:nvPicPr>
          <p:cNvPr id="17" name="그래픽 16" descr="자가">
            <a:extLst>
              <a:ext uri="{FF2B5EF4-FFF2-40B4-BE49-F238E27FC236}">
                <a16:creationId xmlns:a16="http://schemas.microsoft.com/office/drawing/2014/main" id="{20A22C56-1A73-4F2D-8551-A1B56E955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1730" y="4219254"/>
            <a:ext cx="744303" cy="7443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E91CBD-6825-41C7-BB55-87A577D1CFC2}"/>
              </a:ext>
            </a:extLst>
          </p:cNvPr>
          <p:cNvSpPr txBox="1"/>
          <p:nvPr/>
        </p:nvSpPr>
        <p:spPr>
          <a:xfrm>
            <a:off x="1701618" y="4349038"/>
            <a:ext cx="366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인력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시간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공간</a:t>
            </a:r>
            <a:r>
              <a:rPr lang="en-US" altLang="ko-KR" sz="2800" dirty="0">
                <a:latin typeface="+mn-ea"/>
              </a:rPr>
              <a:t>,</a:t>
            </a:r>
            <a:r>
              <a:rPr lang="ko-KR" altLang="en-US" sz="2800" dirty="0">
                <a:latin typeface="+mn-ea"/>
              </a:rPr>
              <a:t> 자원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26" name="Picture 10" descr=", 저장용, 예산, 가치, 가격 아이콘">
            <a:extLst>
              <a:ext uri="{FF2B5EF4-FFF2-40B4-BE49-F238E27FC236}">
                <a16:creationId xmlns:a16="http://schemas.microsoft.com/office/drawing/2014/main" id="{368BBC67-4882-48E6-A768-F329A8AF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77" y="3439338"/>
            <a:ext cx="842573" cy="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3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793A-7A8B-4AFF-AA54-A38DED85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706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4DDD-5F61-4787-9C72-30B46EA4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415" y="1445617"/>
            <a:ext cx="3789169" cy="4901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Show </a:t>
            </a:r>
            <a:r>
              <a:rPr lang="ko-KR" altLang="en-US" dirty="0"/>
              <a:t>현상의 피해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9E138-AD3C-444A-A68A-2CBD8DE39D26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03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863095-F424-4DB2-B78E-74E72CCCAEF3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D42825-0264-40D5-BA65-FEBDAC8359BB}"/>
              </a:ext>
            </a:extLst>
          </p:cNvPr>
          <p:cNvSpPr txBox="1"/>
          <p:nvPr/>
        </p:nvSpPr>
        <p:spPr>
          <a:xfrm>
            <a:off x="1035553" y="3075583"/>
            <a:ext cx="330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 Show</a:t>
            </a:r>
            <a:r>
              <a:rPr lang="ko-KR" altLang="en-US" sz="2400" dirty="0"/>
              <a:t>로 인한</a:t>
            </a:r>
            <a:r>
              <a:rPr lang="en-US" altLang="ko-KR" sz="2400" dirty="0"/>
              <a:t> </a:t>
            </a:r>
            <a:r>
              <a:rPr lang="ko-KR" altLang="en-US" sz="2400" dirty="0"/>
              <a:t>손실</a:t>
            </a:r>
            <a:endParaRPr lang="en-US" altLang="ko-KR" dirty="0"/>
          </a:p>
        </p:txBody>
      </p:sp>
      <p:pic>
        <p:nvPicPr>
          <p:cNvPr id="14" name="Picture 4" descr="식당 노쇼(No-Show)족, 새해부터는 위약금 물게 된다 | 허프포스트코리아">
            <a:extLst>
              <a:ext uri="{FF2B5EF4-FFF2-40B4-BE49-F238E27FC236}">
                <a16:creationId xmlns:a16="http://schemas.microsoft.com/office/drawing/2014/main" id="{420DC416-3053-414A-A7E9-C9DE3DE3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1210"/>
            <a:ext cx="3787823" cy="21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E24D4-995D-4631-A4A7-0830F0488D26}"/>
              </a:ext>
            </a:extLst>
          </p:cNvPr>
          <p:cNvSpPr txBox="1"/>
          <p:nvPr/>
        </p:nvSpPr>
        <p:spPr>
          <a:xfrm>
            <a:off x="3349699" y="5837707"/>
            <a:ext cx="1307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호프포스트코리아</a:t>
            </a:r>
            <a:endParaRPr lang="ko-KR" altLang="en-US" sz="800" dirty="0"/>
          </a:p>
        </p:txBody>
      </p:sp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A136F28D-A26D-408D-A3A1-81CC0AD22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799" y="2880075"/>
            <a:ext cx="914400" cy="914400"/>
          </a:xfrm>
          <a:prstGeom prst="rect">
            <a:avLst/>
          </a:prstGeom>
        </p:spPr>
      </p:pic>
      <p:pic>
        <p:nvPicPr>
          <p:cNvPr id="13" name="그래픽 12" descr="전구">
            <a:extLst>
              <a:ext uri="{FF2B5EF4-FFF2-40B4-BE49-F238E27FC236}">
                <a16:creationId xmlns:a16="http://schemas.microsoft.com/office/drawing/2014/main" id="{37645266-4480-4DD5-B9A4-8B507CD80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107" y="2435163"/>
            <a:ext cx="665784" cy="665784"/>
          </a:xfrm>
          <a:prstGeom prst="rect">
            <a:avLst/>
          </a:prstGeom>
        </p:spPr>
      </p:pic>
      <p:pic>
        <p:nvPicPr>
          <p:cNvPr id="19" name="그래픽 18" descr="머리와 톱니바퀴">
            <a:extLst>
              <a:ext uri="{FF2B5EF4-FFF2-40B4-BE49-F238E27FC236}">
                <a16:creationId xmlns:a16="http://schemas.microsoft.com/office/drawing/2014/main" id="{387D29E6-C86B-4BC5-BE78-801510B51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1687" y="3573104"/>
            <a:ext cx="914400" cy="914400"/>
          </a:xfrm>
          <a:prstGeom prst="rect">
            <a:avLst/>
          </a:prstGeom>
        </p:spPr>
      </p:pic>
      <p:pic>
        <p:nvPicPr>
          <p:cNvPr id="21" name="그래픽 20" descr="스마트폰">
            <a:extLst>
              <a:ext uri="{FF2B5EF4-FFF2-40B4-BE49-F238E27FC236}">
                <a16:creationId xmlns:a16="http://schemas.microsoft.com/office/drawing/2014/main" id="{4E58F0A1-D1DE-4DC5-AF7C-515C7D694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9267" y="4165324"/>
            <a:ext cx="721777" cy="721777"/>
          </a:xfrm>
          <a:prstGeom prst="rect">
            <a:avLst/>
          </a:prstGeom>
        </p:spPr>
      </p:pic>
      <p:pic>
        <p:nvPicPr>
          <p:cNvPr id="24" name="그래픽 23" descr="랩톱">
            <a:extLst>
              <a:ext uri="{FF2B5EF4-FFF2-40B4-BE49-F238E27FC236}">
                <a16:creationId xmlns:a16="http://schemas.microsoft.com/office/drawing/2014/main" id="{573F53A6-009F-4D27-87F3-7C75F8B9E9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82234" y="5614128"/>
            <a:ext cx="776804" cy="776804"/>
          </a:xfrm>
          <a:prstGeom prst="rect">
            <a:avLst/>
          </a:prstGeom>
        </p:spPr>
      </p:pic>
      <p:pic>
        <p:nvPicPr>
          <p:cNvPr id="26" name="그래픽 25" descr="클라우드 컴퓨팅">
            <a:extLst>
              <a:ext uri="{FF2B5EF4-FFF2-40B4-BE49-F238E27FC236}">
                <a16:creationId xmlns:a16="http://schemas.microsoft.com/office/drawing/2014/main" id="{B7DAD547-BF21-47FD-8382-7A886DF100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67692" y="4402274"/>
            <a:ext cx="744368" cy="7443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4B52B2-FB94-4D9D-BF54-8A618897539E}"/>
              </a:ext>
            </a:extLst>
          </p:cNvPr>
          <p:cNvSpPr txBox="1"/>
          <p:nvPr/>
        </p:nvSpPr>
        <p:spPr>
          <a:xfrm>
            <a:off x="7002725" y="3071517"/>
            <a:ext cx="4153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No Show</a:t>
            </a:r>
            <a:r>
              <a:rPr lang="ko-KR" altLang="en-US" sz="2400" dirty="0"/>
              <a:t>를 방지하는 것으로 손실을 줄인다</a:t>
            </a:r>
            <a:r>
              <a:rPr lang="en-US" altLang="ko-KR" sz="2400" dirty="0"/>
              <a:t>.</a:t>
            </a:r>
            <a:endParaRPr lang="en-US" altLang="ko-KR" dirty="0"/>
          </a:p>
        </p:txBody>
      </p:sp>
      <p:pic>
        <p:nvPicPr>
          <p:cNvPr id="32" name="그래픽 31" descr="동전">
            <a:extLst>
              <a:ext uri="{FF2B5EF4-FFF2-40B4-BE49-F238E27FC236}">
                <a16:creationId xmlns:a16="http://schemas.microsoft.com/office/drawing/2014/main" id="{E2077A17-B674-4951-95AE-4F1AD8A7A5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2036" y="4809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793A-7A8B-4AFF-AA54-A38DED85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688" y="527465"/>
            <a:ext cx="1382624" cy="1325563"/>
          </a:xfrm>
        </p:spPr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4DDD-5F61-4787-9C72-30B46EA4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76" y="1990392"/>
            <a:ext cx="8703248" cy="85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400" dirty="0">
                <a:latin typeface="+mj-ea"/>
                <a:ea typeface="+mj-ea"/>
              </a:rPr>
              <a:t>No Show </a:t>
            </a:r>
            <a:r>
              <a:rPr lang="ko-KR" altLang="en-US" sz="3400" dirty="0">
                <a:latin typeface="+mj-ea"/>
                <a:ea typeface="+mj-ea"/>
              </a:rPr>
              <a:t>방지를 위한 </a:t>
            </a:r>
            <a:r>
              <a:rPr lang="en-US" altLang="ko-KR" sz="3400" dirty="0" err="1">
                <a:latin typeface="+mj-ea"/>
                <a:ea typeface="+mj-ea"/>
              </a:rPr>
              <a:t>Dapp</a:t>
            </a:r>
            <a:r>
              <a:rPr lang="en-US" altLang="ko-KR" sz="3400" dirty="0">
                <a:latin typeface="+mj-ea"/>
                <a:ea typeface="+mj-ea"/>
              </a:rPr>
              <a:t> </a:t>
            </a:r>
            <a:r>
              <a:rPr lang="en-US" altLang="ko-KR" sz="1800" dirty="0"/>
              <a:t>( </a:t>
            </a:r>
            <a:r>
              <a:rPr lang="ko-KR" altLang="en-US" sz="1800" dirty="0" err="1"/>
              <a:t>이더리움</a:t>
            </a:r>
            <a:r>
              <a:rPr lang="ko-KR" altLang="en-US" sz="1800" dirty="0"/>
              <a:t> </a:t>
            </a:r>
            <a:r>
              <a:rPr lang="en-US" altLang="ko-KR" sz="1800" dirty="0"/>
              <a:t>Decentralized App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9E138-AD3C-444A-A68A-2CBD8DE39D26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04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863095-F424-4DB2-B78E-74E72CCCAEF3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25D1413-AD7F-4880-8729-07F56E6FFF74}"/>
              </a:ext>
            </a:extLst>
          </p:cNvPr>
          <p:cNvSpPr txBox="1">
            <a:spLocks/>
          </p:cNvSpPr>
          <p:nvPr/>
        </p:nvSpPr>
        <p:spPr>
          <a:xfrm>
            <a:off x="2849550" y="4372249"/>
            <a:ext cx="6492900" cy="1653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Show</a:t>
            </a:r>
            <a:r>
              <a:rPr lang="ko-KR" altLang="en-US" dirty="0"/>
              <a:t>로 인한 </a:t>
            </a:r>
            <a:r>
              <a:rPr lang="ko-KR" altLang="en-US" sz="3400" dirty="0">
                <a:solidFill>
                  <a:schemeClr val="accent1"/>
                </a:solidFill>
              </a:rPr>
              <a:t>손해</a:t>
            </a:r>
            <a:r>
              <a:rPr lang="ko-KR" altLang="en-US" dirty="0"/>
              <a:t>를 줄이기 위해</a:t>
            </a: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 고객들의 </a:t>
            </a:r>
            <a:r>
              <a:rPr lang="en-US" altLang="ko-KR" sz="1800" dirty="0"/>
              <a:t>No Show </a:t>
            </a:r>
            <a:r>
              <a:rPr lang="ko-KR" altLang="en-US" sz="1800" dirty="0"/>
              <a:t>관련 </a:t>
            </a:r>
            <a:r>
              <a:rPr lang="ko-KR" altLang="en-US" sz="3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이력</a:t>
            </a:r>
            <a:r>
              <a:rPr lang="ko-KR" altLang="en-US" dirty="0"/>
              <a:t>을 관리하며</a:t>
            </a: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 제공하는 서비스</a:t>
            </a:r>
          </a:p>
        </p:txBody>
      </p:sp>
      <p:pic>
        <p:nvPicPr>
          <p:cNvPr id="7" name="그래픽 6" descr="스토어">
            <a:extLst>
              <a:ext uri="{FF2B5EF4-FFF2-40B4-BE49-F238E27FC236}">
                <a16:creationId xmlns:a16="http://schemas.microsoft.com/office/drawing/2014/main" id="{451FB201-8E64-443A-AEDB-C9A91324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350" y="2986225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4FD4457D-CA14-49F5-BCD0-007D89BF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5250" y="2971800"/>
            <a:ext cx="914400" cy="914400"/>
          </a:xfrm>
          <a:prstGeom prst="rect">
            <a:avLst/>
          </a:prstGeom>
        </p:spPr>
      </p:pic>
      <p:pic>
        <p:nvPicPr>
          <p:cNvPr id="15" name="그래픽 14" descr="세계">
            <a:extLst>
              <a:ext uri="{FF2B5EF4-FFF2-40B4-BE49-F238E27FC236}">
                <a16:creationId xmlns:a16="http://schemas.microsoft.com/office/drawing/2014/main" id="{A3B406BB-A343-41D6-9CA0-44715AF4B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2F6651A-8BAF-4669-895A-B52888CCAFF9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flipV="1">
            <a:off x="3306750" y="3429000"/>
            <a:ext cx="2332050" cy="144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D184FB-0FF9-4B5C-8427-554473D16E12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553200" y="3429000"/>
            <a:ext cx="233205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4DDD-5F61-4787-9C72-30B46EA4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06" y="2176767"/>
            <a:ext cx="7624386" cy="2162481"/>
          </a:xfrm>
          <a:ln w="25400">
            <a:solidFill>
              <a:schemeClr val="dk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블록체인을 활용해 정보를 공유한다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고객의 이력을 바탕으로 </a:t>
            </a:r>
            <a:r>
              <a:rPr lang="en-US" altLang="ko-KR" dirty="0">
                <a:latin typeface="+mn-ea"/>
              </a:rPr>
              <a:t>No Show </a:t>
            </a:r>
            <a:r>
              <a:rPr lang="ko-KR" altLang="en-US" dirty="0">
                <a:latin typeface="+mn-ea"/>
              </a:rPr>
              <a:t>가능성을 예측한다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딥러닝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9E138-AD3C-444A-A68A-2CBD8DE39D26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05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863095-F424-4DB2-B78E-74E72CCCAEF3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A635FA-4475-4F79-9038-09C59C2C846B}"/>
              </a:ext>
            </a:extLst>
          </p:cNvPr>
          <p:cNvSpPr txBox="1"/>
          <p:nvPr/>
        </p:nvSpPr>
        <p:spPr>
          <a:xfrm>
            <a:off x="2550507" y="5091993"/>
            <a:ext cx="7624385" cy="923330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업체에서 </a:t>
            </a:r>
            <a:r>
              <a:rPr lang="en-US" altLang="ko-KR" dirty="0">
                <a:latin typeface="+mn-ea"/>
              </a:rPr>
              <a:t>No Show</a:t>
            </a:r>
            <a:r>
              <a:rPr lang="ko-KR" altLang="en-US" dirty="0">
                <a:latin typeface="+mn-ea"/>
              </a:rPr>
              <a:t>의 가능성을 인지하여 미리 대책을 세울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E1FE30-8F03-490D-BD01-CB8F269A9AE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362699" y="4339248"/>
            <a:ext cx="1" cy="7527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C7D40F-3F49-4942-BE88-BAD808A3987D}"/>
              </a:ext>
            </a:extLst>
          </p:cNvPr>
          <p:cNvSpPr txBox="1"/>
          <p:nvPr/>
        </p:nvSpPr>
        <p:spPr>
          <a:xfrm>
            <a:off x="1344535" y="5368992"/>
            <a:ext cx="11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3AC3-F165-4420-8F8E-6680E8F071FD}"/>
              </a:ext>
            </a:extLst>
          </p:cNvPr>
          <p:cNvSpPr txBox="1"/>
          <p:nvPr/>
        </p:nvSpPr>
        <p:spPr>
          <a:xfrm>
            <a:off x="1594514" y="2548698"/>
            <a:ext cx="6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</a:t>
            </a:r>
          </a:p>
        </p:txBody>
      </p:sp>
      <p:pic>
        <p:nvPicPr>
          <p:cNvPr id="9220" name="Picture 4" descr="사업, comerce, 배송, 배우는, 상점 아이콘">
            <a:extLst>
              <a:ext uri="{FF2B5EF4-FFF2-40B4-BE49-F238E27FC236}">
                <a16:creationId xmlns:a16="http://schemas.microsoft.com/office/drawing/2014/main" id="{A06DD72C-902C-4455-8115-CA35A514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48" y="5553658"/>
            <a:ext cx="1481380" cy="14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사업, comerce, 배송, 상점 아이콘">
            <a:extLst>
              <a:ext uri="{FF2B5EF4-FFF2-40B4-BE49-F238E27FC236}">
                <a16:creationId xmlns:a16="http://schemas.microsoft.com/office/drawing/2014/main" id="{A0D3196E-6160-4F6D-8E68-70700E1B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19" y="365125"/>
            <a:ext cx="1481380" cy="14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28">
            <a:extLst>
              <a:ext uri="{FF2B5EF4-FFF2-40B4-BE49-F238E27FC236}">
                <a16:creationId xmlns:a16="http://schemas.microsoft.com/office/drawing/2014/main" id="{FCFFE1BF-9854-4FAB-B059-2F177EDC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95" y="520942"/>
            <a:ext cx="4555210" cy="1325563"/>
          </a:xfrm>
        </p:spPr>
        <p:txBody>
          <a:bodyPr/>
          <a:lstStyle/>
          <a:p>
            <a:r>
              <a:rPr lang="ko-KR" altLang="en-US"/>
              <a:t>활용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23174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0E04-F090-47F2-9F4B-D36A8F1B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062" y="756511"/>
            <a:ext cx="3051875" cy="1325563"/>
          </a:xfrm>
        </p:spPr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991A1-140F-4729-896B-B906C7E3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40136"/>
            <a:ext cx="10515600" cy="2798074"/>
          </a:xfrm>
        </p:spPr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(Back End) : No Show </a:t>
            </a:r>
            <a:r>
              <a:rPr lang="ko-KR" altLang="en-US" dirty="0"/>
              <a:t>관련 이력을 악의적인 수정할 수 없도록</a:t>
            </a:r>
            <a:r>
              <a:rPr lang="en-US" altLang="ko-KR" dirty="0"/>
              <a:t>( </a:t>
            </a:r>
            <a:r>
              <a:rPr lang="ko-KR" altLang="en-US" dirty="0"/>
              <a:t>신뢰성이 높도록 </a:t>
            </a:r>
            <a:r>
              <a:rPr lang="en-US" altLang="ko-KR" dirty="0"/>
              <a:t>) </a:t>
            </a:r>
            <a:r>
              <a:rPr lang="ko-KR" altLang="en-US" dirty="0"/>
              <a:t>블록체인 네트워크를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(Back End) : No Show </a:t>
            </a:r>
            <a:r>
              <a:rPr lang="ko-KR" altLang="en-US" dirty="0"/>
              <a:t>이슈에 대한 </a:t>
            </a:r>
            <a:r>
              <a:rPr lang="ko-KR" altLang="en-US" dirty="0" err="1"/>
              <a:t>머신러닝을</a:t>
            </a:r>
            <a:r>
              <a:rPr lang="ko-KR" altLang="en-US" dirty="0"/>
              <a:t> 바탕으로 고객의 새로운 거래 요청 </a:t>
            </a:r>
            <a:r>
              <a:rPr lang="en-US" altLang="ko-KR" dirty="0"/>
              <a:t>( </a:t>
            </a:r>
            <a:r>
              <a:rPr lang="ko-KR" altLang="en-US" dirty="0"/>
              <a:t>레스토랑 혹은 행사 예약 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No Show </a:t>
            </a:r>
            <a:r>
              <a:rPr lang="ko-KR" altLang="en-US" dirty="0"/>
              <a:t>판단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3B5CD-E324-46EA-B680-2C26E187660A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06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4874B4-B07A-403E-BC2C-1FD509D00EF2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lockchain, 형, 흐름도, 도표, 블록 아이콘">
            <a:extLst>
              <a:ext uri="{FF2B5EF4-FFF2-40B4-BE49-F238E27FC236}">
                <a16:creationId xmlns:a16="http://schemas.microsoft.com/office/drawing/2014/main" id="{34650AE3-A8A0-40A4-9B41-3F429BAB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450"/>
            <a:ext cx="1269000" cy="12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뇌, 학습, 기계, ml 아이콘">
            <a:extLst>
              <a:ext uri="{FF2B5EF4-FFF2-40B4-BE49-F238E27FC236}">
                <a16:creationId xmlns:a16="http://schemas.microsoft.com/office/drawing/2014/main" id="{E763CD4C-0C74-4308-97C1-38E44127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01" y="4987044"/>
            <a:ext cx="1403888" cy="140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인공, cpu, 정보, 스마 아이콘">
            <a:extLst>
              <a:ext uri="{FF2B5EF4-FFF2-40B4-BE49-F238E27FC236}">
                <a16:creationId xmlns:a16="http://schemas.microsoft.com/office/drawing/2014/main" id="{04F86927-C256-4498-972B-D1074BA5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76" y="5842680"/>
            <a:ext cx="912462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lockchain, 기술, 네트워크, 비트코인, 암호 화폐 아이콘">
            <a:extLst>
              <a:ext uri="{FF2B5EF4-FFF2-40B4-BE49-F238E27FC236}">
                <a16:creationId xmlns:a16="http://schemas.microsoft.com/office/drawing/2014/main" id="{228C0AD1-574F-4821-8A41-868AB4A9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8" y="512450"/>
            <a:ext cx="880356" cy="88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6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991A1-140F-4729-896B-B906C7E3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54359"/>
            <a:ext cx="10515600" cy="1964322"/>
          </a:xfrm>
        </p:spPr>
        <p:txBody>
          <a:bodyPr/>
          <a:lstStyle/>
          <a:p>
            <a:r>
              <a:rPr lang="en-US" altLang="ko-KR" dirty="0"/>
              <a:t>Mobile App </a:t>
            </a:r>
            <a:r>
              <a:rPr lang="ko-KR" altLang="en-US" dirty="0"/>
              <a:t>개발 기술 </a:t>
            </a:r>
            <a:r>
              <a:rPr lang="en-US" altLang="ko-KR" dirty="0"/>
              <a:t>(Front End) :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en-US" altLang="ko-KR" dirty="0" err="1"/>
              <a:t>ios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Web App </a:t>
            </a:r>
            <a:r>
              <a:rPr lang="ko-KR" altLang="en-US" dirty="0"/>
              <a:t>개발 기술 </a:t>
            </a:r>
            <a:r>
              <a:rPr lang="en-US" altLang="ko-KR" dirty="0"/>
              <a:t>(Front End) : </a:t>
            </a:r>
            <a:r>
              <a:rPr lang="ko-KR" altLang="en-US" dirty="0"/>
              <a:t>웹 개발 프레임워크 </a:t>
            </a:r>
            <a:r>
              <a:rPr lang="en-US" altLang="ko-KR" dirty="0"/>
              <a:t>( ex Vue.js / React....</a:t>
            </a:r>
            <a:r>
              <a:rPr lang="en-US" altLang="ko-KR" dirty="0" err="1"/>
              <a:t>etc</a:t>
            </a:r>
            <a:r>
              <a:rPr lang="en-US" altLang="ko-KR" dirty="0"/>
              <a:t> ) </a:t>
            </a:r>
            <a:r>
              <a:rPr lang="ko-KR" altLang="en-US" dirty="0"/>
              <a:t>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3B5CD-E324-46EA-B680-2C26E187660A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07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4874B4-B07A-403E-BC2C-1FD509D00EF2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세계">
            <a:extLst>
              <a:ext uri="{FF2B5EF4-FFF2-40B4-BE49-F238E27FC236}">
                <a16:creationId xmlns:a16="http://schemas.microsoft.com/office/drawing/2014/main" id="{499ED2B6-6EB4-4BFE-BC0B-0F7FA6A4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2098" y="5578098"/>
            <a:ext cx="1279902" cy="127990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A759492-C5C5-4FF4-908D-9EE9BD3E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062" y="756511"/>
            <a:ext cx="3051875" cy="1325563"/>
          </a:xfrm>
        </p:spPr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pic>
        <p:nvPicPr>
          <p:cNvPr id="7170" name="Picture 2" descr="손, mobile phone, 휴대폰, 스마트폰 아이콘">
            <a:extLst>
              <a:ext uri="{FF2B5EF4-FFF2-40B4-BE49-F238E27FC236}">
                <a16:creationId xmlns:a16="http://schemas.microsoft.com/office/drawing/2014/main" id="{3A655A5D-AED0-4D3F-A624-85DFD24FA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" y="791369"/>
            <a:ext cx="1162373" cy="11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정제, 도구 아이콘">
            <a:extLst>
              <a:ext uri="{FF2B5EF4-FFF2-40B4-BE49-F238E27FC236}">
                <a16:creationId xmlns:a16="http://schemas.microsoft.com/office/drawing/2014/main" id="{016EEA65-0538-4D5E-ACB1-295C9112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830" y="5423115"/>
            <a:ext cx="599267" cy="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c, 컴퓨터, 모니터링 아이콘">
            <a:extLst>
              <a:ext uri="{FF2B5EF4-FFF2-40B4-BE49-F238E27FC236}">
                <a16:creationId xmlns:a16="http://schemas.microsoft.com/office/drawing/2014/main" id="{7306B0AB-D19E-4E97-9729-A8D962D9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340" y="4818681"/>
            <a:ext cx="759417" cy="7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와이파이, 신호 아이콘">
            <a:extLst>
              <a:ext uri="{FF2B5EF4-FFF2-40B4-BE49-F238E27FC236}">
                <a16:creationId xmlns:a16="http://schemas.microsoft.com/office/drawing/2014/main" id="{4D317382-8EB4-4A77-96E0-92AFF5F7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8675">
            <a:off x="1360451" y="534898"/>
            <a:ext cx="759417" cy="7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0E04-F090-47F2-9F4B-D36A8F1B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991A1-140F-4729-896B-B906C7E3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이시윤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백앤드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r>
              <a:rPr lang="ko-KR" altLang="en-US" dirty="0"/>
              <a:t> 네트워크</a:t>
            </a:r>
            <a:r>
              <a:rPr lang="en-US" altLang="ko-KR" dirty="0"/>
              <a:t>, </a:t>
            </a:r>
            <a:r>
              <a:rPr lang="ko-KR" altLang="en-US" dirty="0"/>
              <a:t>토큰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윤동희 </a:t>
            </a:r>
            <a:r>
              <a:rPr lang="en-US" altLang="ko-KR" dirty="0"/>
              <a:t>: </a:t>
            </a:r>
            <a:r>
              <a:rPr lang="ko-KR" altLang="en-US" dirty="0" err="1"/>
              <a:t>백앤드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r>
              <a:rPr lang="ko-KR" altLang="en-US" dirty="0"/>
              <a:t> 네트워크 </a:t>
            </a:r>
            <a:r>
              <a:rPr lang="ko-KR" altLang="en-US" dirty="0" err="1"/>
              <a:t>백앤드</a:t>
            </a:r>
            <a:r>
              <a:rPr lang="ko-KR" altLang="en-US" dirty="0"/>
              <a:t> 간 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전강희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백앤드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 구현 및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박해범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프론트앤드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안드로이드 및 </a:t>
            </a:r>
            <a:r>
              <a:rPr lang="en-US" altLang="ko-KR" dirty="0"/>
              <a:t>IOS </a:t>
            </a:r>
            <a:r>
              <a:rPr lang="ko-KR" altLang="en-US" dirty="0"/>
              <a:t>어플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3B5CD-E324-46EA-B680-2C26E187660A}"/>
              </a:ext>
            </a:extLst>
          </p:cNvPr>
          <p:cNvSpPr/>
          <p:nvPr/>
        </p:nvSpPr>
        <p:spPr>
          <a:xfrm>
            <a:off x="11479338" y="467068"/>
            <a:ext cx="302607" cy="289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08</a:t>
            </a:r>
            <a:endParaRPr lang="ko-KR" altLang="en-US" sz="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4874B4-B07A-403E-BC2C-1FD509D00EF2}"/>
              </a:ext>
            </a:extLst>
          </p:cNvPr>
          <p:cNvCxnSpPr>
            <a:cxnSpLocks/>
          </p:cNvCxnSpPr>
          <p:nvPr/>
        </p:nvCxnSpPr>
        <p:spPr>
          <a:xfrm>
            <a:off x="0" y="467068"/>
            <a:ext cx="11781945" cy="0"/>
          </a:xfrm>
          <a:prstGeom prst="line">
            <a:avLst/>
          </a:prstGeom>
          <a:ln w="1651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비트코인">
            <a:extLst>
              <a:ext uri="{FF2B5EF4-FFF2-40B4-BE49-F238E27FC236}">
                <a16:creationId xmlns:a16="http://schemas.microsoft.com/office/drawing/2014/main" id="{AF0CA9D0-8EBB-4331-A7B8-B260BE8D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241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269</Words>
  <Application>Microsoft Office PowerPoint</Application>
  <PresentationFormat>와이드스크린</PresentationFormat>
  <Paragraphs>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종합설계프로젝트</vt:lpstr>
      <vt:lpstr>PowerPoint 프레젠테이션</vt:lpstr>
      <vt:lpstr>개요</vt:lpstr>
      <vt:lpstr>개요</vt:lpstr>
      <vt:lpstr>주제</vt:lpstr>
      <vt:lpstr>활용 및 기대효과</vt:lpstr>
      <vt:lpstr>사용 기술</vt:lpstr>
      <vt:lpstr>사용 기술</vt:lpstr>
      <vt:lpstr>역할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</dc:title>
  <dc:creator>박 해범</dc:creator>
  <cp:lastModifiedBy>박 해범</cp:lastModifiedBy>
  <cp:revision>28</cp:revision>
  <dcterms:created xsi:type="dcterms:W3CDTF">2020-03-27T03:44:56Z</dcterms:created>
  <dcterms:modified xsi:type="dcterms:W3CDTF">2020-04-02T06:30:17Z</dcterms:modified>
</cp:coreProperties>
</file>