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80" r:id="rId2"/>
    <p:sldId id="278" r:id="rId3"/>
    <p:sldId id="264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30" r:id="rId16"/>
    <p:sldId id="331" r:id="rId17"/>
    <p:sldId id="332" r:id="rId18"/>
    <p:sldId id="334" r:id="rId19"/>
    <p:sldId id="333" r:id="rId20"/>
    <p:sldId id="336" r:id="rId21"/>
    <p:sldId id="338" r:id="rId22"/>
    <p:sldId id="335" r:id="rId23"/>
    <p:sldId id="337" r:id="rId24"/>
    <p:sldId id="31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pos="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229" y="58"/>
      </p:cViewPr>
      <p:guideLst>
        <p:guide orient="horz" pos="391"/>
        <p:guide pos="272"/>
        <p:guide orient="horz" pos="754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9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839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1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2B62220-DE37-41A0-9C8A-9FDA7254C5DA}"/>
              </a:ext>
            </a:extLst>
          </p:cNvPr>
          <p:cNvSpPr txBox="1"/>
          <p:nvPr userDrawn="1"/>
        </p:nvSpPr>
        <p:spPr>
          <a:xfrm>
            <a:off x="6031124" y="6164595"/>
            <a:ext cx="1239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| MJ-Jang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F29FFC-CD86-42BD-A467-CBDCF38B657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20CEA-A6EC-4566-8C4E-B19E41C31987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2019-05-06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9A542-835C-44ED-9EC7-DBCAA457DB80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DCA277-2058-46CD-B1DC-E012FDA93CEA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6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9DCF30-0FE4-4337-A625-1244FD995F1E}"/>
              </a:ext>
            </a:extLst>
          </p:cNvPr>
          <p:cNvSpPr txBox="1"/>
          <p:nvPr userDrawn="1"/>
        </p:nvSpPr>
        <p:spPr>
          <a:xfrm>
            <a:off x="1225667" y="3007783"/>
            <a:ext cx="21570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INDEX</a:t>
            </a:r>
            <a:endParaRPr lang="ko-KR" altLang="en-US" sz="3000" b="1" dirty="0">
              <a:solidFill>
                <a:schemeClr val="tx1"/>
              </a:solidFill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6429C8D-4737-4A91-8F5C-6681B00D7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1392" y="2281780"/>
            <a:ext cx="5472608" cy="2160587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9F975B-022A-4DA9-A72C-AE1B32F3F4F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E2C80-339B-4049-B069-DE212B77EEF0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2019-05-06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6345D-5729-4166-9FB0-C3BD07B9B1C8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990D6-45F2-414A-B942-20DA7BB77CC2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6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CD79076-23BF-4C93-B387-FA9785FDAC23}"/>
              </a:ext>
            </a:extLst>
          </p:cNvPr>
          <p:cNvSpPr/>
          <p:nvPr userDrawn="1"/>
        </p:nvSpPr>
        <p:spPr>
          <a:xfrm>
            <a:off x="1" y="2146"/>
            <a:ext cx="373226" cy="411512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1B0C17-1382-4C61-8CB4-EE45D267E1D6}"/>
              </a:ext>
            </a:extLst>
          </p:cNvPr>
          <p:cNvCxnSpPr>
            <a:cxnSpLocks/>
          </p:cNvCxnSpPr>
          <p:nvPr userDrawn="1"/>
        </p:nvCxnSpPr>
        <p:spPr>
          <a:xfrm>
            <a:off x="445478" y="413658"/>
            <a:ext cx="854612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CF072616-7105-477C-8197-BFA0374D1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637" y="470803"/>
            <a:ext cx="7957901" cy="1944153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7BDC02-1809-4F0D-A705-2F961C22E0B1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1BCC0-A203-40A1-828F-BB769E2BDBBF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2019-05-06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E1412-C42D-4689-945A-56D4A627F7AE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A7444-1CD4-1942-A09D-9F99B0FD00E7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CD79076-23BF-4C93-B387-FA9785FDAC23}"/>
              </a:ext>
            </a:extLst>
          </p:cNvPr>
          <p:cNvSpPr/>
          <p:nvPr userDrawn="1"/>
        </p:nvSpPr>
        <p:spPr>
          <a:xfrm>
            <a:off x="1" y="2146"/>
            <a:ext cx="373226" cy="411512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1B0C17-1382-4C61-8CB4-EE45D267E1D6}"/>
              </a:ext>
            </a:extLst>
          </p:cNvPr>
          <p:cNvCxnSpPr>
            <a:cxnSpLocks/>
          </p:cNvCxnSpPr>
          <p:nvPr userDrawn="1"/>
        </p:nvCxnSpPr>
        <p:spPr>
          <a:xfrm>
            <a:off x="445478" y="413658"/>
            <a:ext cx="8546123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CF072616-7105-477C-8197-BFA0374D1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637" y="470803"/>
            <a:ext cx="7957901" cy="1944153"/>
          </a:xfrm>
        </p:spPr>
        <p:txBody>
          <a:bodyPr>
            <a:normAutofit/>
          </a:bodyPr>
          <a:lstStyle>
            <a:lvl1pPr marL="257175" indent="-257175">
              <a:buAutoNum type="arabicPeriod"/>
              <a:defRPr sz="13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600075" indent="-257175">
              <a:buAutoNum type="arabicParenR"/>
              <a:defRPr sz="12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05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 marL="1157288" indent="-128588">
              <a:buFontTx/>
              <a:buChar char="-"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 marL="1371600" indent="0">
              <a:buFont typeface="Arial" panose="020B0604020202020204" pitchFamily="34" charset="0"/>
              <a:buNone/>
              <a:defRPr sz="900" b="1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en-US" altLang="ko-KR" dirty="0"/>
              <a:t>+ 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BA50A0-EB0D-4D7B-B5BC-48F16EA4967F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10D4E-C5FD-4ACE-AA68-C03F527537EA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2019-05-06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1A7F3-15FA-4189-B996-03C962E9AB5D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EF08F-96A5-854C-AF60-6C62ED11C8A2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6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으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4B14DC-C56D-43D4-AA1E-CA6DE2106BBE}"/>
              </a:ext>
            </a:extLst>
          </p:cNvPr>
          <p:cNvSpPr/>
          <p:nvPr userDrawn="1"/>
        </p:nvSpPr>
        <p:spPr>
          <a:xfrm>
            <a:off x="1" y="6688014"/>
            <a:ext cx="9143999" cy="169986"/>
          </a:xfrm>
          <a:prstGeom prst="rect">
            <a:avLst/>
          </a:prstGeom>
          <a:solidFill>
            <a:srgbClr val="E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2DDF5-68DC-40B8-BE53-FCB2052C31F3}"/>
              </a:ext>
            </a:extLst>
          </p:cNvPr>
          <p:cNvSpPr txBox="1"/>
          <p:nvPr userDrawn="1"/>
        </p:nvSpPr>
        <p:spPr>
          <a:xfrm>
            <a:off x="7882" y="6640366"/>
            <a:ext cx="8634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F56624-1380-4146-B53F-287AFA1F801A}" type="datetime1">
              <a:rPr lang="ko-KR" altLang="en-US" sz="825" smtClean="0">
                <a:solidFill>
                  <a:schemeClr val="bg1"/>
                </a:solidFill>
              </a:rPr>
              <a:pPr algn="r"/>
              <a:t>2019-05-06</a:t>
            </a:fld>
            <a:endParaRPr lang="ko-KR" altLang="en-US" sz="825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93741-D8D6-49D0-8D7A-C47788B8E04B}"/>
              </a:ext>
            </a:extLst>
          </p:cNvPr>
          <p:cNvSpPr txBox="1"/>
          <p:nvPr userDrawn="1"/>
        </p:nvSpPr>
        <p:spPr>
          <a:xfrm>
            <a:off x="8575837" y="6649896"/>
            <a:ext cx="5426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B967F4D-288C-4034-A959-A12A35E165DB}" type="slidenum">
              <a:rPr lang="ko-KR" altLang="en-US" sz="75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750" dirty="0">
                <a:solidFill>
                  <a:schemeClr val="bg1"/>
                </a:solidFill>
              </a:rPr>
              <a:t>/20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99C08-1839-2E48-80C1-CD348EC39B45}"/>
              </a:ext>
            </a:extLst>
          </p:cNvPr>
          <p:cNvSpPr txBox="1"/>
          <p:nvPr userDrawn="1"/>
        </p:nvSpPr>
        <p:spPr>
          <a:xfrm>
            <a:off x="3185746" y="6649244"/>
            <a:ext cx="27725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Data Machine Intelligence Group, SK Telecom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756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90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56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1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42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9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2D73-65F0-CE41-82BE-5161BF54DA92}" type="datetimeFigureOut">
              <a:rPr kumimoji="1" lang="ko-KR" altLang="en-US" smtClean="0"/>
              <a:t>2019-05-06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2CEE-393B-7443-B5BC-4F4A3ECB3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46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31548-0FAC-764B-9665-2C5777065F34}"/>
              </a:ext>
            </a:extLst>
          </p:cNvPr>
          <p:cNvSpPr txBox="1"/>
          <p:nvPr/>
        </p:nvSpPr>
        <p:spPr>
          <a:xfrm>
            <a:off x="1796315" y="2951946"/>
            <a:ext cx="555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ko-KR" altLang="en-US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Regularization</a:t>
            </a:r>
            <a:endParaRPr kumimoji="1" lang="ko-KR" altLang="en-US" sz="2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53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6226F2-BB21-4B04-A54F-738D1457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96" y="1196975"/>
            <a:ext cx="4752975" cy="4791075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7A22D6D-063E-4774-B340-F368DFDB5EAB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5089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BDA777A-452E-CC4F-95C5-07DFD2007A98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196975"/>
            <a:ext cx="7255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BPE effectively handles out-of-vocabulary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BPE encodes a sentence into a unique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Good balance between the vocab size and the decoding efficiency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A sentence can be represented in </a:t>
            </a:r>
            <a:r>
              <a:rPr lang="en-US" altLang="ko-KR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multiple </a:t>
            </a:r>
            <a:r>
              <a:rPr lang="en-US" altLang="ko-KR" dirty="0" err="1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 sequences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5CCE7-5909-4A15-B81B-9A2EB2B8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25" y="2905526"/>
            <a:ext cx="4793301" cy="2210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24693-BE4A-407F-AF71-31FC687739B6}"/>
              </a:ext>
            </a:extLst>
          </p:cNvPr>
          <p:cNvSpPr txBox="1"/>
          <p:nvPr/>
        </p:nvSpPr>
        <p:spPr>
          <a:xfrm>
            <a:off x="1681576" y="5174633"/>
            <a:ext cx="706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At training time:</a:t>
            </a:r>
          </a:p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Multiple segments can make the </a:t>
            </a:r>
            <a:r>
              <a:rPr lang="en-US" altLang="ko-KR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model robust to noise and segmentation errors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as they can indirectly help the model to</a:t>
            </a:r>
            <a:r>
              <a:rPr lang="en-US" altLang="ko-KR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 learn the compositionality of words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.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80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196975"/>
            <a:ext cx="7255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The author propose a </a:t>
            </a:r>
            <a:r>
              <a:rPr lang="en-US" altLang="ko-KR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simple NMT training algorithm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to integrate multiple segmentation candidates without changing NMT model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The author propose a </a:t>
            </a:r>
            <a:r>
              <a:rPr lang="en-US" altLang="ko-KR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new </a:t>
            </a:r>
            <a:r>
              <a:rPr lang="en-US" altLang="ko-KR" dirty="0" err="1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 segmentation algorithm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based on a language model (unigram) which provides multiple segmentations with probabilities.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537F9DB-BCBE-41A8-916A-DDF1177AE343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75756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A85DA-9748-4668-AF81-307386CB9018}"/>
              </a:ext>
            </a:extLst>
          </p:cNvPr>
          <p:cNvSpPr txBox="1"/>
          <p:nvPr/>
        </p:nvSpPr>
        <p:spPr>
          <a:xfrm>
            <a:off x="952107" y="1585826"/>
            <a:ext cx="670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a) Definition</a:t>
            </a:r>
          </a:p>
          <a:p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87B11E8F-1510-43BF-8CC4-76183C6C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655718"/>
                  </p:ext>
                </p:extLst>
              </p:nvPr>
            </p:nvGraphicFramePr>
            <p:xfrm>
              <a:off x="1882586" y="2112254"/>
              <a:ext cx="609600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75522">
                      <a:extLst>
                        <a:ext uri="{9D8B030D-6E8A-4147-A177-3AD203B41FA5}">
                          <a16:colId xmlns:a16="http://schemas.microsoft.com/office/drawing/2014/main" val="797655352"/>
                        </a:ext>
                      </a:extLst>
                    </a:gridCol>
                    <a:gridCol w="2020478">
                      <a:extLst>
                        <a:ext uri="{9D8B030D-6E8A-4147-A177-3AD203B41FA5}">
                          <a16:colId xmlns:a16="http://schemas.microsoft.com/office/drawing/2014/main" val="2388791823"/>
                        </a:ext>
                      </a:extLst>
                    </a:gridCol>
                  </a:tblGrid>
                  <a:tr h="2924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Notation</a:t>
                          </a:r>
                          <a:endParaRPr lang="ko-KR" altLang="en-US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Example</a:t>
                          </a:r>
                          <a:endParaRPr lang="ko-KR" altLang="en-US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385298"/>
                      </a:ext>
                    </a:extLst>
                  </a:tr>
                  <a:tr h="2680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: Source sentence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Hello World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972733"/>
                      </a:ext>
                    </a:extLst>
                  </a:tr>
                  <a:tr h="2680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600" i="1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 </a:t>
                          </a:r>
                          <a:r>
                            <a:rPr lang="en-US" altLang="ko-KR" sz="1600" i="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: </a:t>
                          </a:r>
                          <a:r>
                            <a:rPr lang="en-US" altLang="ko-KR" sz="1600" i="0" dirty="0" err="1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subword</a:t>
                          </a:r>
                          <a:r>
                            <a:rPr lang="en-US" altLang="ko-KR" sz="1600" i="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 sequence</a:t>
                          </a:r>
                          <a:endParaRPr lang="ko-KR" altLang="en-US" sz="1600" i="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_Hell/o/_world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324140"/>
                      </a:ext>
                    </a:extLst>
                  </a:tr>
                  <a:tr h="8528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𝑆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X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: </a:t>
                          </a:r>
                          <a:r>
                            <a:rPr lang="en-US" altLang="ko-KR" sz="1600" dirty="0" err="1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subword</a:t>
                          </a:r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 set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𝑋</m:t>
                              </m:r>
                            </m:oMath>
                          </a14:m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_Hell/o/_world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_H/</a:t>
                          </a:r>
                          <a:r>
                            <a:rPr lang="en-US" altLang="ko-KR" sz="1600" dirty="0" err="1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ello</a:t>
                          </a:r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/_world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_He/</a:t>
                          </a:r>
                          <a:r>
                            <a:rPr lang="en-US" altLang="ko-KR" sz="1600" dirty="0" err="1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llo</a:t>
                          </a:r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/_world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…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936592"/>
                      </a:ext>
                    </a:extLst>
                  </a:tr>
                  <a:tr h="2680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𝒱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: vocabulary set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-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8305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87B11E8F-1510-43BF-8CC4-76183C6C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655718"/>
                  </p:ext>
                </p:extLst>
              </p:nvPr>
            </p:nvGraphicFramePr>
            <p:xfrm>
              <a:off x="1882586" y="2112254"/>
              <a:ext cx="609600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75522">
                      <a:extLst>
                        <a:ext uri="{9D8B030D-6E8A-4147-A177-3AD203B41FA5}">
                          <a16:colId xmlns:a16="http://schemas.microsoft.com/office/drawing/2014/main" val="797655352"/>
                        </a:ext>
                      </a:extLst>
                    </a:gridCol>
                    <a:gridCol w="2020478">
                      <a:extLst>
                        <a:ext uri="{9D8B030D-6E8A-4147-A177-3AD203B41FA5}">
                          <a16:colId xmlns:a16="http://schemas.microsoft.com/office/drawing/2014/main" val="23887918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Notation</a:t>
                          </a:r>
                          <a:endParaRPr lang="ko-KR" altLang="en-US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Example</a:t>
                          </a:r>
                          <a:endParaRPr lang="ko-KR" altLang="en-US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3852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" t="-118182" r="-49925" b="-54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Hello World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9727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" t="-218182" r="-49925" b="-44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_Hell/o/_world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32414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" t="-99432" r="-49925" b="-38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_Hell/o/_world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_H/</a:t>
                          </a:r>
                          <a:r>
                            <a:rPr lang="en-US" altLang="ko-KR" sz="1600" dirty="0" err="1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ello</a:t>
                          </a:r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/_world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_He/</a:t>
                          </a:r>
                          <a:r>
                            <a:rPr lang="en-US" altLang="ko-KR" sz="1600" dirty="0" err="1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llo</a:t>
                          </a:r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/_world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…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9365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" t="-638182" r="-49925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Yoon 블랙핏 77" panose="02000503000000020003" pitchFamily="2" charset="-127"/>
                              <a:ea typeface="Yoon 블랙핏 77" panose="02000503000000020003" pitchFamily="2" charset="-127"/>
                            </a:rPr>
                            <a:t>-</a:t>
                          </a:r>
                          <a:endParaRPr lang="ko-KR" altLang="en-US" sz="1600" dirty="0">
                            <a:latin typeface="Yoon 블랙핏 77" panose="02000503000000020003" pitchFamily="2" charset="-127"/>
                            <a:ea typeface="Yoon 블랙핏 77" panose="02000503000000020003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8305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EA2E3B-800D-49C1-AB76-ED306DFB0581}"/>
                  </a:ext>
                </a:extLst>
              </p:cNvPr>
              <p:cNvSpPr txBox="1"/>
              <p:nvPr/>
            </p:nvSpPr>
            <p:spPr>
              <a:xfrm>
                <a:off x="1783557" y="4625844"/>
                <a:ext cx="6294058" cy="1177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Subword sequence probability: ULM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EA2E3B-800D-49C1-AB76-ED306DFB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57" y="4625844"/>
                <a:ext cx="6294058" cy="1177374"/>
              </a:xfrm>
              <a:prstGeom prst="rect">
                <a:avLst/>
              </a:prstGeom>
              <a:blipFill>
                <a:blip r:embed="rId3"/>
                <a:stretch>
                  <a:fillRect l="-872" t="-3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840E52-FEA5-4188-AF82-8283E41AFADB}"/>
                  </a:ext>
                </a:extLst>
              </p:cNvPr>
              <p:cNvSpPr txBox="1"/>
              <p:nvPr/>
            </p:nvSpPr>
            <p:spPr>
              <a:xfrm>
                <a:off x="1882586" y="5878408"/>
                <a:ext cx="6294058" cy="81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The most probable segmentation: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∗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x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840E52-FEA5-4188-AF82-8283E41A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86" y="5878408"/>
                <a:ext cx="6294058" cy="816057"/>
              </a:xfrm>
              <a:prstGeom prst="rect">
                <a:avLst/>
              </a:prstGeom>
              <a:blipFill>
                <a:blip r:embed="rId4"/>
                <a:stretch>
                  <a:fillRect l="-872" t="-3731" b="-3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696954-812A-4728-AEFC-D78F1EF5C8B5}"/>
              </a:ext>
            </a:extLst>
          </p:cNvPr>
          <p:cNvSpPr txBox="1"/>
          <p:nvPr/>
        </p:nvSpPr>
        <p:spPr>
          <a:xfrm>
            <a:off x="792163" y="1186050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segmentation (Unigram Language Modeling, ULM)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6BC1197F-0F98-450D-B901-8499EC890F39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41530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FA85DA-9748-4668-AF81-307386CB9018}"/>
                  </a:ext>
                </a:extLst>
              </p:cNvPr>
              <p:cNvSpPr txBox="1"/>
              <p:nvPr/>
            </p:nvSpPr>
            <p:spPr>
              <a:xfrm>
                <a:off x="1621410" y="1637263"/>
                <a:ext cx="67024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b) Estimating </a:t>
                </a:r>
                <a:r>
                  <a:rPr lang="en-US" altLang="ko-KR" dirty="0" err="1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subword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)</m:t>
                    </m:r>
                  </m:oMath>
                </a14:m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- </a:t>
                </a:r>
                <a:r>
                  <a:rPr lang="en-US" altLang="ko-KR" u="sng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Assume : vocabulary set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𝒱</m:t>
                    </m:r>
                  </m:oMath>
                </a14:m>
                <a:r>
                  <a:rPr lang="en-US" altLang="ko-KR" u="sng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is given</a:t>
                </a:r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endParaRPr lang="ko-KR" altLang="en-US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FA85DA-9748-4668-AF81-307386CB9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10" y="1637263"/>
                <a:ext cx="6702458" cy="923330"/>
              </a:xfrm>
              <a:prstGeom prst="rect">
                <a:avLst/>
              </a:prstGeom>
              <a:blipFill>
                <a:blip r:embed="rId2"/>
                <a:stretch>
                  <a:fillRect l="-819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EB79F9-F685-4AEE-8B63-2F4398FA3CCE}"/>
                  </a:ext>
                </a:extLst>
              </p:cNvPr>
              <p:cNvSpPr txBox="1"/>
              <p:nvPr/>
            </p:nvSpPr>
            <p:spPr>
              <a:xfrm>
                <a:off x="1579357" y="2603608"/>
                <a:ext cx="67024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Estimate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𝒑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)</m:t>
                    </m:r>
                  </m:oMath>
                </a14:m>
                <a:r>
                  <a:rPr lang="en-US" altLang="ko-KR" b="1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to maximize following marginal likelihood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Use EM algorithm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as a hidden variable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EB79F9-F685-4AEE-8B63-2F4398FA3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57" y="2603608"/>
                <a:ext cx="6702458" cy="923330"/>
              </a:xfrm>
              <a:prstGeom prst="rect">
                <a:avLst/>
              </a:prstGeom>
              <a:blipFill>
                <a:blip r:embed="rId3"/>
                <a:stretch>
                  <a:fillRect l="-727" t="-3289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D0043D7-856B-4398-ABC9-7F0402526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89" y="3681244"/>
            <a:ext cx="5003111" cy="10092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639714-82C2-47AE-A1C1-EAF3B988B916}"/>
              </a:ext>
            </a:extLst>
          </p:cNvPr>
          <p:cNvSpPr txBox="1"/>
          <p:nvPr/>
        </p:nvSpPr>
        <p:spPr>
          <a:xfrm>
            <a:off x="792163" y="1196975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segmentation (Unigram Language Modeling, ULM)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281E590D-879C-4120-BB6E-66DD55E61CAE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53870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segmentation (Unigram Language Modeling, ULM)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FA85DA-9748-4668-AF81-307386CB9018}"/>
                  </a:ext>
                </a:extLst>
              </p:cNvPr>
              <p:cNvSpPr txBox="1"/>
              <p:nvPr/>
            </p:nvSpPr>
            <p:spPr>
              <a:xfrm>
                <a:off x="1062358" y="1627149"/>
                <a:ext cx="6702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c) But!!! Vocabulary set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𝒱</m:t>
                    </m:r>
                  </m:oMath>
                </a14:m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is </a:t>
                </a:r>
                <a:r>
                  <a:rPr lang="en-US" altLang="ko-KR" dirty="0">
                    <a:solidFill>
                      <a:srgbClr val="FF0000"/>
                    </a:solidFill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also unknown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FA85DA-9748-4668-AF81-307386CB9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58" y="1627149"/>
                <a:ext cx="6702458" cy="369332"/>
              </a:xfrm>
              <a:prstGeom prst="rect">
                <a:avLst/>
              </a:prstGeom>
              <a:blipFill>
                <a:blip r:embed="rId2"/>
                <a:stretch>
                  <a:fillRect l="-727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E7F2DB-88EE-4E80-823C-4231E3D4AE3D}"/>
              </a:ext>
            </a:extLst>
          </p:cNvPr>
          <p:cNvSpPr txBox="1"/>
          <p:nvPr/>
        </p:nvSpPr>
        <p:spPr>
          <a:xfrm>
            <a:off x="927432" y="2096818"/>
            <a:ext cx="724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Heuristically make a big seed vocabulary from the training corpus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Use the union of all characters and the *</a:t>
            </a:r>
            <a:r>
              <a:rPr lang="en-US" altLang="ko-KR" u="sng" dirty="0"/>
              <a:t>most frequent substrings in the corpus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Can employ BPE to obtain frequent substrings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2E6AD-82AF-47C6-B5D2-978066C33E27}"/>
                  </a:ext>
                </a:extLst>
              </p:cNvPr>
              <p:cNvSpPr txBox="1"/>
              <p:nvPr/>
            </p:nvSpPr>
            <p:spPr>
              <a:xfrm>
                <a:off x="927431" y="3388613"/>
                <a:ext cx="80657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en-US" altLang="ko-KR" dirty="0"/>
                  <a:t>Repeat the following steps until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|</m:t>
                    </m:r>
                  </m:oMath>
                </a14:m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</a:t>
                </a:r>
                <a:r>
                  <a:rPr lang="en-US" altLang="ko-KR" dirty="0"/>
                  <a:t>reaches a pre-defined vocab size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altLang="ko-KR" dirty="0"/>
                  <a:t>Fix the set of vocab, and optimize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)</m:t>
                    </m:r>
                  </m:oMath>
                </a14:m>
                <a:r>
                  <a:rPr lang="en-US" altLang="ko-KR" dirty="0"/>
                  <a:t> with the EM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altLang="ko-KR" dirty="0"/>
                  <a:t>Compute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for each </a:t>
                </a:r>
                <a:r>
                  <a:rPr lang="en-US" altLang="ko-KR" dirty="0" err="1"/>
                  <a:t>subword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how likely the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ko-KR" dirty="0"/>
                  <a:t> is reduced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removed from the vocab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altLang="ko-KR" dirty="0"/>
                  <a:t>Sort </a:t>
                </a:r>
                <a:r>
                  <a:rPr lang="en-US" altLang="ko-KR" dirty="0" err="1"/>
                  <a:t>subwords</a:t>
                </a:r>
                <a:r>
                  <a:rPr lang="en-US" altLang="ko-KR" dirty="0"/>
                  <a:t> 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keep top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 of </a:t>
                </a:r>
                <a:r>
                  <a:rPr lang="en-US" altLang="ko-KR" dirty="0" err="1"/>
                  <a:t>subwords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	* always keep the </a:t>
                </a:r>
                <a:r>
                  <a:rPr lang="en-US" altLang="ko-KR" dirty="0" err="1"/>
                  <a:t>subwords</a:t>
                </a:r>
                <a:r>
                  <a:rPr lang="en-US" altLang="ko-KR" dirty="0"/>
                  <a:t> consisting of a single character to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avoid out-		   of-vocabulary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endParaRPr lang="en-US" altLang="ko-K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2E6AD-82AF-47C6-B5D2-978066C33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31" y="3388613"/>
                <a:ext cx="8065739" cy="2308324"/>
              </a:xfrm>
              <a:prstGeom prst="rect">
                <a:avLst/>
              </a:prstGeom>
              <a:blipFill>
                <a:blip r:embed="rId3"/>
                <a:stretch>
                  <a:fillRect l="-605" t="-1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76733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Training NMT with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regularization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3B606-FE08-419B-88B7-63C1C4741F6B}"/>
              </a:ext>
            </a:extLst>
          </p:cNvPr>
          <p:cNvSpPr txBox="1"/>
          <p:nvPr/>
        </p:nvSpPr>
        <p:spPr>
          <a:xfrm>
            <a:off x="792163" y="1677440"/>
            <a:ext cx="575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Objective of NMT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29351-38C3-42D4-8A4D-305E21FA6F79}"/>
              </a:ext>
            </a:extLst>
          </p:cNvPr>
          <p:cNvSpPr txBox="1"/>
          <p:nvPr/>
        </p:nvSpPr>
        <p:spPr>
          <a:xfrm>
            <a:off x="792163" y="4264153"/>
            <a:ext cx="795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Since the author assumes multiple segments for source and target language,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1443E6-39A2-4635-9778-4A7E6060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38" y="2140078"/>
            <a:ext cx="4791075" cy="2124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3B9EB6-C65F-464F-B528-5CB29100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63" y="4841227"/>
            <a:ext cx="5200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2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Training NMT with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regularization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29351-38C3-42D4-8A4D-305E21FA6F79}"/>
                  </a:ext>
                </a:extLst>
              </p:cNvPr>
              <p:cNvSpPr txBox="1"/>
              <p:nvPr/>
            </p:nvSpPr>
            <p:spPr>
              <a:xfrm>
                <a:off x="792163" y="2861154"/>
                <a:ext cx="79579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Exact optimization of above equation is not feasible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The number of possible segmentations increases with respect to the sentence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Therefore, sample finite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sequences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P</m:t>
                    </m:r>
                    <m:d>
                      <m:dPr>
                        <m:ctrlPr>
                          <a:rPr lang="en-US" altLang="ko-KR" b="0" i="0" dirty="0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ea typeface="Yoon 블랙핏 77" panose="02000503000000020003" pitchFamily="2" charset="-127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P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y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𝑌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 </a:t>
                </a: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respectively.</a:t>
                </a:r>
                <a:endParaRPr lang="ko-KR" altLang="en-US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29351-38C3-42D4-8A4D-305E21FA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3" y="2861154"/>
                <a:ext cx="7957901" cy="1200329"/>
              </a:xfrm>
              <a:prstGeom prst="rect">
                <a:avLst/>
              </a:prstGeom>
              <a:blipFill>
                <a:blip r:embed="rId2"/>
                <a:stretch>
                  <a:fillRect l="-690" t="-2538" r="-460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13B9EB6-C65F-464F-B528-5CB29100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63" y="1737204"/>
            <a:ext cx="5200650" cy="1123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2BFFA0-D1C8-41D1-BED5-5E9267E5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075" y="4360018"/>
            <a:ext cx="5172075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F9213-EF1E-4DFF-A76E-B832F2677FA9}"/>
                  </a:ext>
                </a:extLst>
              </p:cNvPr>
              <p:cNvSpPr txBox="1"/>
              <p:nvPr/>
            </p:nvSpPr>
            <p:spPr>
              <a:xfrm>
                <a:off x="1989056" y="5995447"/>
                <a:ext cx="5463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* For simplicity, the author used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F9213-EF1E-4DFF-A76E-B832F2677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6" y="5995447"/>
                <a:ext cx="5463957" cy="369332"/>
              </a:xfrm>
              <a:prstGeom prst="rect">
                <a:avLst/>
              </a:prstGeom>
              <a:blipFill>
                <a:blip r:embed="rId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88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Training NMT with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regularization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BFFA0-D1C8-41D1-BED5-5E9267E5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677440"/>
            <a:ext cx="5172075" cy="14859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DD2095-7A93-47BD-A3AC-160C8CD1CC0B}"/>
              </a:ext>
            </a:extLst>
          </p:cNvPr>
          <p:cNvSpPr/>
          <p:nvPr/>
        </p:nvSpPr>
        <p:spPr>
          <a:xfrm>
            <a:off x="3101419" y="2611224"/>
            <a:ext cx="4166647" cy="452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ACB67F-4FA8-4126-B9F4-F4375B759678}"/>
                  </a:ext>
                </a:extLst>
              </p:cNvPr>
              <p:cNvSpPr txBox="1"/>
              <p:nvPr/>
            </p:nvSpPr>
            <p:spPr>
              <a:xfrm>
                <a:off x="2524026" y="3794290"/>
                <a:ext cx="5321431" cy="14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/>
                  <a:t>-best search</a:t>
                </a:r>
              </a:p>
              <a:p>
                <a:pPr algn="ctr"/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Obtain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/>
                  <a:t>-best segmentations according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Sample segmentation from the multinomial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ACB67F-4FA8-4126-B9F4-F4375B75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026" y="3794290"/>
                <a:ext cx="5321431" cy="1499578"/>
              </a:xfrm>
              <a:prstGeom prst="rect">
                <a:avLst/>
              </a:prstGeom>
              <a:blipFill>
                <a:blip r:embed="rId3"/>
                <a:stretch>
                  <a:fillRect l="-687" t="-2033" b="-45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8FC485-08A6-40B7-9DFE-63F4AD83485C}"/>
              </a:ext>
            </a:extLst>
          </p:cNvPr>
          <p:cNvCxnSpPr>
            <a:cxnSpLocks/>
          </p:cNvCxnSpPr>
          <p:nvPr/>
        </p:nvCxnSpPr>
        <p:spPr>
          <a:xfrm>
            <a:off x="5184742" y="3063711"/>
            <a:ext cx="0" cy="630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4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Training NMT with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regularization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82A25-CCD7-4B07-9EDD-E8106135824E}"/>
                  </a:ext>
                </a:extLst>
              </p:cNvPr>
              <p:cNvSpPr txBox="1"/>
              <p:nvPr/>
            </p:nvSpPr>
            <p:spPr>
              <a:xfrm>
                <a:off x="792163" y="1677440"/>
                <a:ext cx="8059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Decoding (Inference)</a:t>
                </a:r>
              </a:p>
              <a:p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:only have raw source sentence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𝑋</m:t>
                    </m:r>
                  </m:oMath>
                </a14:m>
                <a:endParaRPr lang="ko-KR" altLang="en-US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82A25-CCD7-4B07-9EDD-E8106135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3" y="1677440"/>
                <a:ext cx="8059606" cy="646331"/>
              </a:xfrm>
              <a:prstGeom prst="rect">
                <a:avLst/>
              </a:prstGeom>
              <a:blipFill>
                <a:blip r:embed="rId2"/>
                <a:stretch>
                  <a:fillRect l="-681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83799A-C314-43B2-8755-55915D166065}"/>
                  </a:ext>
                </a:extLst>
              </p:cNvPr>
              <p:cNvSpPr txBox="1"/>
              <p:nvPr/>
            </p:nvSpPr>
            <p:spPr>
              <a:xfrm>
                <a:off x="792163" y="2828835"/>
                <a:ext cx="7957901" cy="262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One-best decoding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x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y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𝐷𝑒𝑐𝑜𝑑𝑒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Yoon 블랙핏 77" panose="02000503000000020003" pitchFamily="2" charset="-127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Yoon 블랙핏 77" panose="02000503000000020003" pitchFamily="2" charset="-127"/>
                    <a:ea typeface="Yoon 블랙핏 77" panose="02000503000000020003" pitchFamily="2" charset="-127"/>
                  </a:rPr>
                  <a:t>-best decoding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given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best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segmentations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 (</m:t>
                      </m:r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,…, </m:t>
                      </m:r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n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𝑠𝑐𝑜𝑟𝑒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y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x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/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y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Yoon 블랙핏 77" panose="02000503000000020003" pitchFamily="2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Yoon 블랙핏 77" panose="02000503000000020003" pitchFamily="2" charset="-127"/>
                                </a:rPr>
                                <m:t>y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𝑠𝑐𝑜𝑟𝑒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x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Yoon 블랙핏 77" panose="02000503000000020003" pitchFamily="2" charset="-127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latin typeface="Yoon 블랙핏 77" panose="02000503000000020003" pitchFamily="2" charset="-127"/>
                  <a:ea typeface="Yoon 블랙핏 77" panose="02000503000000020003" pitchFamily="2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83799A-C314-43B2-8755-55915D16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3" y="2828835"/>
                <a:ext cx="7957901" cy="2622385"/>
              </a:xfrm>
              <a:prstGeom prst="rect">
                <a:avLst/>
              </a:prstGeom>
              <a:blipFill>
                <a:blip r:embed="rId3"/>
                <a:stretch>
                  <a:fillRect l="-536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727BB80D-89A8-4309-AF9C-4D43B091F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113" y="1766678"/>
            <a:ext cx="43243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1A39AE-8B1B-814A-BE95-88C383AE2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1392" y="2715413"/>
            <a:ext cx="5472608" cy="1790599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Byte pair encoding</a:t>
            </a:r>
          </a:p>
          <a:p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  <a:p>
            <a:pPr marL="0" indent="0">
              <a:buNone/>
            </a:pPr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35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Experiments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42E736-890E-4272-AFBC-960FEFF2102E}"/>
                  </a:ext>
                </a:extLst>
              </p:cNvPr>
              <p:cNvSpPr txBox="1"/>
              <p:nvPr/>
            </p:nvSpPr>
            <p:spPr>
              <a:xfrm>
                <a:off x="2563639" y="2465952"/>
                <a:ext cx="182090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42E736-890E-4272-AFBC-960FEFF2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39" y="2465952"/>
                <a:ext cx="18209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88284-0186-4DB2-A4A6-70E0ECC954B3}"/>
                  </a:ext>
                </a:extLst>
              </p:cNvPr>
              <p:cNvSpPr txBox="1"/>
              <p:nvPr/>
            </p:nvSpPr>
            <p:spPr>
              <a:xfrm>
                <a:off x="2563639" y="3585385"/>
                <a:ext cx="182090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88284-0186-4DB2-A4A6-70E0ECC95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39" y="3585385"/>
                <a:ext cx="18209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537F12-BEB2-43F9-8870-273DD12600EE}"/>
                  </a:ext>
                </a:extLst>
              </p:cNvPr>
              <p:cNvSpPr txBox="1"/>
              <p:nvPr/>
            </p:nvSpPr>
            <p:spPr>
              <a:xfrm>
                <a:off x="2563639" y="4704818"/>
                <a:ext cx="182090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537F12-BEB2-43F9-8870-273DD1260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39" y="4704818"/>
                <a:ext cx="18209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F853A7-5797-4372-8671-A6D9B586C2EF}"/>
              </a:ext>
            </a:extLst>
          </p:cNvPr>
          <p:cNvSpPr txBox="1"/>
          <p:nvPr/>
        </p:nvSpPr>
        <p:spPr>
          <a:xfrm>
            <a:off x="5605461" y="3050414"/>
            <a:ext cx="27809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One best decoding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5D7FC-E6B3-461C-B874-E72D4A134A8A}"/>
              </a:ext>
            </a:extLst>
          </p:cNvPr>
          <p:cNvSpPr txBox="1"/>
          <p:nvPr/>
        </p:nvSpPr>
        <p:spPr>
          <a:xfrm>
            <a:off x="5605461" y="4040167"/>
            <a:ext cx="27809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n-best decoding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151191-1BED-495C-BAB6-E1AE83A493A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384547" y="2650618"/>
            <a:ext cx="1220914" cy="58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D26F0B-3ED8-4F10-A84F-C112A75DE08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384547" y="2650618"/>
            <a:ext cx="1220914" cy="157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ED631D-6E50-46DF-8047-28E643A31874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4384547" y="3235080"/>
            <a:ext cx="1220914" cy="534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573A6C-0F0B-4DD0-B988-B041146EA17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384547" y="3770051"/>
            <a:ext cx="1220914" cy="454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724007-18F7-4977-B130-0315ED87606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4384547" y="3235080"/>
            <a:ext cx="1220914" cy="1654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05473D-7FA0-417F-B909-52CF7911F29F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4384547" y="4224833"/>
            <a:ext cx="1220914" cy="664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74B9BC-D477-4159-AF77-B897CF7F3BD6}"/>
              </a:ext>
            </a:extLst>
          </p:cNvPr>
          <p:cNvSpPr txBox="1"/>
          <p:nvPr/>
        </p:nvSpPr>
        <p:spPr>
          <a:xfrm>
            <a:off x="4209531" y="4918323"/>
            <a:ext cx="182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6 cases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1573E9-A236-4C86-AFD2-0BD274495271}"/>
              </a:ext>
            </a:extLst>
          </p:cNvPr>
          <p:cNvCxnSpPr/>
          <p:nvPr/>
        </p:nvCxnSpPr>
        <p:spPr>
          <a:xfrm>
            <a:off x="2065700" y="3050414"/>
            <a:ext cx="27526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18DAFE-4518-4FA1-9B3A-234B62236C0E}"/>
              </a:ext>
            </a:extLst>
          </p:cNvPr>
          <p:cNvSpPr txBox="1"/>
          <p:nvPr/>
        </p:nvSpPr>
        <p:spPr>
          <a:xfrm>
            <a:off x="838534" y="4039498"/>
            <a:ext cx="172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regularization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33943C-5175-4A33-A592-414253BC9851}"/>
              </a:ext>
            </a:extLst>
          </p:cNvPr>
          <p:cNvSpPr txBox="1"/>
          <p:nvPr/>
        </p:nvSpPr>
        <p:spPr>
          <a:xfrm>
            <a:off x="838533" y="2264610"/>
            <a:ext cx="172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w/o 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subword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regularization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7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Experiments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57EDAF-2149-4B29-AEC6-8D8F5226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3" y="2005012"/>
            <a:ext cx="8191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Experiments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A925B1-F1E3-43D8-9614-4A34C079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80" y="1584134"/>
            <a:ext cx="7682846" cy="4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7AC8-B8E8-44FA-B399-ADF1024EE20B}"/>
              </a:ext>
            </a:extLst>
          </p:cNvPr>
          <p:cNvSpPr txBox="1"/>
          <p:nvPr/>
        </p:nvSpPr>
        <p:spPr>
          <a:xfrm>
            <a:off x="792163" y="1214802"/>
            <a:ext cx="725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Experiments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F375E28-05CC-44C9-9ADB-82C180B19EC7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en-US" altLang="ko-KR" sz="2400" dirty="0" err="1">
                <a:solidFill>
                  <a:schemeClr val="tx1"/>
                </a:solidFill>
              </a:rPr>
              <a:t>Subword</a:t>
            </a:r>
            <a:r>
              <a:rPr lang="en-US" altLang="ko-KR" sz="2400" dirty="0">
                <a:solidFill>
                  <a:schemeClr val="tx1"/>
                </a:solidFill>
              </a:rPr>
              <a:t> Regularization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975334-6FC5-4392-BEAA-F0F3E0F1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11" y="1581777"/>
            <a:ext cx="5305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94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관련 이미지">
            <a:extLst>
              <a:ext uri="{FF2B5EF4-FFF2-40B4-BE49-F238E27FC236}">
                <a16:creationId xmlns:a16="http://schemas.microsoft.com/office/drawing/2014/main" id="{9AF1D7FC-6864-0D44-91F7-57860F5B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7" b="89867" l="8750" r="90179">
                        <a14:foregroundMark x1="90357" y1="53067" x2="90357" y2="53067"/>
                        <a14:foregroundMark x1="55179" y1="9867" x2="55179" y2="9867"/>
                        <a14:foregroundMark x1="65357" y1="53067" x2="65357" y2="53067"/>
                        <a14:foregroundMark x1="67143" y1="90133" x2="67143" y2="90133"/>
                        <a14:foregroundMark x1="19821" y1="56533" x2="19821" y2="56533"/>
                        <a14:foregroundMark x1="16964" y1="58667" x2="16964" y2="58667"/>
                        <a14:foregroundMark x1="10714" y1="58133" x2="10714" y2="58133"/>
                        <a14:foregroundMark x1="40357" y1="61067" x2="40357" y2="61067"/>
                        <a14:foregroundMark x1="41429" y1="48267" x2="41429" y2="48267"/>
                        <a14:foregroundMark x1="45357" y1="47467" x2="45357" y2="47467"/>
                        <a14:foregroundMark x1="45714" y1="47733" x2="45714" y2="47733"/>
                        <a14:foregroundMark x1="44821" y1="46667" x2="45357" y2="51733"/>
                        <a14:foregroundMark x1="47143" y1="63733" x2="39107" y2="55467"/>
                        <a14:foregroundMark x1="39107" y1="55467" x2="40714" y2="48267"/>
                        <a14:foregroundMark x1="42500" y1="45600" x2="40893" y2="52800"/>
                        <a14:foregroundMark x1="64464" y1="34667" x2="55714" y2="68267"/>
                        <a14:foregroundMark x1="66429" y1="33067" x2="75179" y2="67467"/>
                        <a14:foregroundMark x1="75536" y1="74933" x2="68214" y2="63733"/>
                        <a14:foregroundMark x1="68214" y1="63733" x2="58750" y2="63467"/>
                        <a14:foregroundMark x1="58750" y1="63467" x2="54107" y2="74933"/>
                        <a14:foregroundMark x1="54107" y1="74933" x2="53571" y2="70667"/>
                        <a14:foregroundMark x1="47143" y1="67467" x2="38393" y2="65067"/>
                        <a14:foregroundMark x1="38393" y1="65067" x2="39643" y2="57067"/>
                        <a14:foregroundMark x1="47857" y1="53333" x2="45714" y2="62667"/>
                        <a14:foregroundMark x1="25179" y1="39200" x2="29821" y2="50933"/>
                        <a14:foregroundMark x1="29821" y1="50933" x2="27143" y2="65067"/>
                        <a14:foregroundMark x1="27143" y1="65067" x2="18214" y2="69867"/>
                        <a14:foregroundMark x1="18214" y1="69867" x2="15893" y2="55733"/>
                        <a14:foregroundMark x1="15893" y1="55733" x2="20893" y2="44533"/>
                        <a14:foregroundMark x1="20893" y1="44533" x2="26786" y2="41600"/>
                        <a14:foregroundMark x1="24821" y1="39733" x2="15893" y2="47467"/>
                        <a14:foregroundMark x1="15893" y1="47467" x2="13036" y2="62133"/>
                        <a14:foregroundMark x1="13036" y1="62133" x2="26964" y2="78933"/>
                        <a14:foregroundMark x1="31964" y1="82933" x2="31964" y2="82933"/>
                        <a14:foregroundMark x1="55357" y1="10933" x2="47143" y2="17867"/>
                        <a14:foregroundMark x1="47143" y1="17867" x2="47857" y2="31733"/>
                        <a14:foregroundMark x1="47857" y1="31733" x2="57143" y2="28800"/>
                        <a14:foregroundMark x1="57143" y1="28800" x2="59286" y2="15200"/>
                        <a14:foregroundMark x1="59286" y1="15200" x2="53750" y2="9867"/>
                        <a14:foregroundMark x1="52857" y1="16533" x2="53750" y2="23200"/>
                        <a14:foregroundMark x1="24107" y1="41067" x2="14464" y2="40800"/>
                        <a14:foregroundMark x1="14464" y1="40800" x2="12143" y2="47200"/>
                        <a14:foregroundMark x1="9821" y1="68800" x2="9821" y2="68800"/>
                        <a14:foregroundMark x1="8929" y1="55200" x2="8929" y2="55200"/>
                        <a14:foregroundMark x1="8929" y1="53333" x2="8750" y2="60800"/>
                        <a14:foregroundMark x1="10874" y1="69333" x2="11071" y2="70133"/>
                        <a14:foregroundMark x1="10809" y1="69067" x2="10874" y2="69333"/>
                        <a14:foregroundMark x1="10678" y1="68533" x2="10809" y2="69067"/>
                        <a14:foregroundMark x1="9107" y1="62133" x2="10678" y2="68533"/>
                        <a14:foregroundMark x1="10536" y1="67467" x2="11071" y2="54133"/>
                        <a14:foregroundMark x1="11071" y1="54133" x2="12679" y2="49333"/>
                        <a14:foregroundMark x1="9643" y1="65867" x2="10357" y2="6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19" y="2257188"/>
            <a:ext cx="3326422" cy="22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2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97296C-726A-4189-99E5-005F837E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79" y="1122900"/>
            <a:ext cx="4229213" cy="3291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93B08A-1377-49BC-A121-1DA4A982E4E7}"/>
              </a:ext>
            </a:extLst>
          </p:cNvPr>
          <p:cNvSpPr txBox="1"/>
          <p:nvPr/>
        </p:nvSpPr>
        <p:spPr>
          <a:xfrm>
            <a:off x="1351215" y="4558564"/>
            <a:ext cx="413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Purpose: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addressing out-of-vocabulary</a:t>
            </a:r>
          </a:p>
          <a:p>
            <a:pPr lvl="1"/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Previous 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Mask as ‘[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unk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]’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Employ back-off list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2C1D1C-0B52-41F2-B517-790643301F3E}"/>
              </a:ext>
            </a:extLst>
          </p:cNvPr>
          <p:cNvSpPr/>
          <p:nvPr/>
        </p:nvSpPr>
        <p:spPr>
          <a:xfrm>
            <a:off x="4930586" y="5759776"/>
            <a:ext cx="754144" cy="358219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DAA65-2DBA-4F8D-873C-FB75AB5F3D69}"/>
              </a:ext>
            </a:extLst>
          </p:cNvPr>
          <p:cNvSpPr txBox="1"/>
          <p:nvPr/>
        </p:nvSpPr>
        <p:spPr>
          <a:xfrm>
            <a:off x="5966066" y="5646655"/>
            <a:ext cx="314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Cause information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Unrealistic assumption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BF43D30-751C-4D64-90AC-5F828E3AE9AB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1. Byte pair encoding (BPE)</a:t>
            </a:r>
          </a:p>
        </p:txBody>
      </p:sp>
    </p:spTree>
    <p:extLst>
      <p:ext uri="{BB962C8B-B14F-4D97-AF65-F5344CB8AC3E}">
        <p14:creationId xmlns:p14="http://schemas.microsoft.com/office/powerpoint/2010/main" val="40363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3B08A-1377-49BC-A121-1DA4A982E4E7}"/>
              </a:ext>
            </a:extLst>
          </p:cNvPr>
          <p:cNvSpPr txBox="1"/>
          <p:nvPr/>
        </p:nvSpPr>
        <p:spPr>
          <a:xfrm>
            <a:off x="1351215" y="1221246"/>
            <a:ext cx="6991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Step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Divide words to characters</a:t>
            </a:r>
          </a:p>
          <a:p>
            <a:pPr lvl="2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[‘ABC’, ‘ABD’, ‘ZAB’] -&gt; [‘A,B,C’, ‘A,B,D’, ‘Z,A,B’]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Find the most frequent pair</a:t>
            </a:r>
          </a:p>
          <a:p>
            <a:pPr lvl="2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Ex) </a:t>
            </a:r>
            <a:r>
              <a:rPr lang="en-US" altLang="ko-KR" dirty="0">
                <a:solidFill>
                  <a:srgbClr val="FF0000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rPr>
              <a:t>(A,B) : 3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, (B,C) : 1, (B,D) : 1, (Z,A) : 1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Merge the most frequent pair to a single token</a:t>
            </a:r>
          </a:p>
          <a:p>
            <a:pPr lvl="1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	Ex) ‘A,B’ -&gt; ‘AB’</a:t>
            </a:r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CB782BE9-5E61-4FA1-9444-743C95EDCF06}"/>
              </a:ext>
            </a:extLst>
          </p:cNvPr>
          <p:cNvSpPr/>
          <p:nvPr/>
        </p:nvSpPr>
        <p:spPr>
          <a:xfrm rot="10800000">
            <a:off x="1131215" y="1564849"/>
            <a:ext cx="578217" cy="2241719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D0C4B-20DC-4BFB-9CF3-094DF212B77F}"/>
              </a:ext>
            </a:extLst>
          </p:cNvPr>
          <p:cNvSpPr txBox="1"/>
          <p:nvPr/>
        </p:nvSpPr>
        <p:spPr>
          <a:xfrm>
            <a:off x="771229" y="3892121"/>
            <a:ext cx="18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Repeat n times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0A85480-372F-450E-9AEB-E5B2F17E672E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1. Byte pair encoding (BPE)</a:t>
            </a:r>
          </a:p>
        </p:txBody>
      </p:sp>
    </p:spTree>
    <p:extLst>
      <p:ext uri="{BB962C8B-B14F-4D97-AF65-F5344CB8AC3E}">
        <p14:creationId xmlns:p14="http://schemas.microsoft.com/office/powerpoint/2010/main" val="304403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3B08A-1377-49BC-A121-1DA4A982E4E7}"/>
              </a:ext>
            </a:extLst>
          </p:cNvPr>
          <p:cNvSpPr txBox="1"/>
          <p:nvPr/>
        </p:nvSpPr>
        <p:spPr>
          <a:xfrm>
            <a:off x="1351215" y="1221246"/>
            <a:ext cx="69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Example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50FA3A-3FD1-4DFC-9E50-14A94BC5F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816"/>
              </p:ext>
            </p:extLst>
          </p:nvPr>
        </p:nvGraphicFramePr>
        <p:xfrm>
          <a:off x="1403018" y="2047528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 o w &lt;/w&gt;’: 5, ‘l o w e r &lt;/w&gt;’: 2, ‘n e w e s t &lt;/w&gt;’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d e s t &lt;/w&gt;’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l, o, w, e, r, n, w, s, t, I, d, &lt;/w&gt;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CBA711-10A0-40CE-ABD2-24351F3B4FC0}"/>
              </a:ext>
            </a:extLst>
          </p:cNvPr>
          <p:cNvSpPr txBox="1"/>
          <p:nvPr/>
        </p:nvSpPr>
        <p:spPr>
          <a:xfrm>
            <a:off x="1351215" y="1590578"/>
            <a:ext cx="13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Iteration 0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DD36C0C-5D07-4305-B995-4C59116E1058}"/>
              </a:ext>
            </a:extLst>
          </p:cNvPr>
          <p:cNvSpPr/>
          <p:nvPr/>
        </p:nvSpPr>
        <p:spPr>
          <a:xfrm rot="5400000">
            <a:off x="4833849" y="3557728"/>
            <a:ext cx="805471" cy="358219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33B4DB8-2984-4AB6-B441-05912598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86338"/>
              </p:ext>
            </p:extLst>
          </p:nvPr>
        </p:nvGraphicFramePr>
        <p:xfrm>
          <a:off x="1403018" y="4415227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 o w &lt;/w&gt;’: 5, ‘l o w e r &lt;/w&gt;’: 2, ‘n e w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es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t &lt;/w&gt;’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es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t &lt;/w&gt;’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l, o, w, e, r, n, w, </a:t>
                      </a:r>
                      <a:r>
                        <a:rPr lang="en-US" altLang="ko-KR" b="0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t, I, d, &lt;/w&gt;, es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9791AD5-2631-44A1-978C-32F94AC9AD23}"/>
              </a:ext>
            </a:extLst>
          </p:cNvPr>
          <p:cNvSpPr txBox="1"/>
          <p:nvPr/>
        </p:nvSpPr>
        <p:spPr>
          <a:xfrm>
            <a:off x="1351215" y="4013179"/>
            <a:ext cx="13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Iteration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9248D-BAE4-4B3B-8A4A-5F40434A1FEF}"/>
              </a:ext>
            </a:extLst>
          </p:cNvPr>
          <p:cNvSpPr txBox="1"/>
          <p:nvPr/>
        </p:nvSpPr>
        <p:spPr>
          <a:xfrm>
            <a:off x="3992255" y="5614646"/>
            <a:ext cx="397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 : unique character exist</a:t>
            </a:r>
          </a:p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s : all ‘s’ are merged to ‘es’ 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ED2F9-6DED-434F-B22E-50AFA8B89F50}"/>
              </a:ext>
            </a:extLst>
          </p:cNvPr>
          <p:cNvSpPr txBox="1"/>
          <p:nvPr/>
        </p:nvSpPr>
        <p:spPr>
          <a:xfrm>
            <a:off x="5314357" y="3515398"/>
            <a:ext cx="105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‘e’, ‘s’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DE10FB88-19AE-4909-8C96-4CD989B1F863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1. Byte pair encoding (BPE)</a:t>
            </a:r>
          </a:p>
        </p:txBody>
      </p:sp>
    </p:spTree>
    <p:extLst>
      <p:ext uri="{BB962C8B-B14F-4D97-AF65-F5344CB8AC3E}">
        <p14:creationId xmlns:p14="http://schemas.microsoft.com/office/powerpoint/2010/main" val="133619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3B08A-1377-49BC-A121-1DA4A982E4E7}"/>
              </a:ext>
            </a:extLst>
          </p:cNvPr>
          <p:cNvSpPr txBox="1"/>
          <p:nvPr/>
        </p:nvSpPr>
        <p:spPr>
          <a:xfrm>
            <a:off x="1351215" y="1221246"/>
            <a:ext cx="69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Example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50FA3A-3FD1-4DFC-9E50-14A94BC5F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10295"/>
              </p:ext>
            </p:extLst>
          </p:nvPr>
        </p:nvGraphicFramePr>
        <p:xfrm>
          <a:off x="1403018" y="2047528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 o w &lt;/w&gt;’: 5, ‘l o w e r &lt;/w&gt;’: 2, ‘n e w es t &lt;/w&gt;’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d es t &lt;/w&gt;’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l, o, w, e, r, n, w, t, I, d, &lt;/w&gt;, es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CBA711-10A0-40CE-ABD2-24351F3B4FC0}"/>
              </a:ext>
            </a:extLst>
          </p:cNvPr>
          <p:cNvSpPr txBox="1"/>
          <p:nvPr/>
        </p:nvSpPr>
        <p:spPr>
          <a:xfrm>
            <a:off x="1351215" y="1590578"/>
            <a:ext cx="13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Iteration 1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DD36C0C-5D07-4305-B995-4C59116E1058}"/>
              </a:ext>
            </a:extLst>
          </p:cNvPr>
          <p:cNvSpPr/>
          <p:nvPr/>
        </p:nvSpPr>
        <p:spPr>
          <a:xfrm rot="5400000">
            <a:off x="4833849" y="3557728"/>
            <a:ext cx="805471" cy="358219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33B4DB8-2984-4AB6-B441-05912598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65020"/>
              </p:ext>
            </p:extLst>
          </p:nvPr>
        </p:nvGraphicFramePr>
        <p:xfrm>
          <a:off x="1403018" y="4415227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 o w &lt;/w&gt;’: 5, ‘l o w e r &lt;/w&gt;’: 2, ‘n e w </a:t>
                      </a:r>
                      <a:r>
                        <a:rPr lang="en-US" altLang="ko-KR" b="0" dirty="0" err="1">
                          <a:solidFill>
                            <a:srgbClr val="FF0000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&lt;/w&gt;’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ko-KR" b="0" dirty="0" err="1">
                          <a:solidFill>
                            <a:srgbClr val="FF0000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l, o, w, e, r, n, w, t, I, d, &lt;/w&gt;, </a:t>
                      </a:r>
                      <a:r>
                        <a:rPr lang="en-US" altLang="ko-KR" b="0" strike="sngStrike" dirty="0">
                          <a:solidFill>
                            <a:schemeClr val="tx1"/>
                          </a:solidFill>
                        </a:rPr>
                        <a:t>es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9791AD5-2631-44A1-978C-32F94AC9AD23}"/>
              </a:ext>
            </a:extLst>
          </p:cNvPr>
          <p:cNvSpPr txBox="1"/>
          <p:nvPr/>
        </p:nvSpPr>
        <p:spPr>
          <a:xfrm>
            <a:off x="1351215" y="4013179"/>
            <a:ext cx="13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Iteration 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9248D-BAE4-4B3B-8A4A-5F40434A1FEF}"/>
              </a:ext>
            </a:extLst>
          </p:cNvPr>
          <p:cNvSpPr txBox="1"/>
          <p:nvPr/>
        </p:nvSpPr>
        <p:spPr>
          <a:xfrm>
            <a:off x="3657597" y="5614646"/>
            <a:ext cx="39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es : all ‘es’ are merged to ‘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est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’ 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7C45B-1E0E-4A13-B1C3-D1F0B2F1731C}"/>
              </a:ext>
            </a:extLst>
          </p:cNvPr>
          <p:cNvSpPr txBox="1"/>
          <p:nvPr/>
        </p:nvSpPr>
        <p:spPr>
          <a:xfrm>
            <a:off x="5314357" y="3515398"/>
            <a:ext cx="105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‘es’, ‘t’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4BB2699-970F-4E54-8231-73F92313689E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1. Byte pair encoding (BPE)</a:t>
            </a:r>
          </a:p>
        </p:txBody>
      </p:sp>
    </p:spTree>
    <p:extLst>
      <p:ext uri="{BB962C8B-B14F-4D97-AF65-F5344CB8AC3E}">
        <p14:creationId xmlns:p14="http://schemas.microsoft.com/office/powerpoint/2010/main" val="309730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3B08A-1377-49BC-A121-1DA4A982E4E7}"/>
              </a:ext>
            </a:extLst>
          </p:cNvPr>
          <p:cNvSpPr txBox="1"/>
          <p:nvPr/>
        </p:nvSpPr>
        <p:spPr>
          <a:xfrm>
            <a:off x="1351215" y="1221246"/>
            <a:ext cx="69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Example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50FA3A-3FD1-4DFC-9E50-14A94BC5F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54263"/>
              </p:ext>
            </p:extLst>
          </p:nvPr>
        </p:nvGraphicFramePr>
        <p:xfrm>
          <a:off x="1403018" y="2047528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 o w &lt;/w&gt;’: 5, ‘l o w e r &lt;/w&gt;’: 2, ‘n e 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&lt;/w&gt;’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&lt;/w&gt;’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l, o, w, e, r, n, w, t, I, d, &lt;/w&gt;,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CBA711-10A0-40CE-ABD2-24351F3B4FC0}"/>
              </a:ext>
            </a:extLst>
          </p:cNvPr>
          <p:cNvSpPr txBox="1"/>
          <p:nvPr/>
        </p:nvSpPr>
        <p:spPr>
          <a:xfrm>
            <a:off x="1351215" y="1590578"/>
            <a:ext cx="13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Iteration 2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DD36C0C-5D07-4305-B995-4C59116E1058}"/>
              </a:ext>
            </a:extLst>
          </p:cNvPr>
          <p:cNvSpPr/>
          <p:nvPr/>
        </p:nvSpPr>
        <p:spPr>
          <a:xfrm rot="5400000">
            <a:off x="4833849" y="3557728"/>
            <a:ext cx="805471" cy="358219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33B4DB8-2984-4AB6-B441-05912598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43539"/>
              </p:ext>
            </p:extLst>
          </p:nvPr>
        </p:nvGraphicFramePr>
        <p:xfrm>
          <a:off x="1403018" y="4415227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 o w &lt;/w&gt;’: 5, ‘l o w e r &lt;/w&gt;’: 2, ‘n e w </a:t>
                      </a:r>
                      <a:r>
                        <a:rPr lang="en-US" altLang="ko-KR" b="0" dirty="0" err="1">
                          <a:solidFill>
                            <a:srgbClr val="FF0000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&lt;/w&gt;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ko-KR" b="0" dirty="0" err="1">
                          <a:solidFill>
                            <a:srgbClr val="FF0000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&lt;/w&gt;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l, o, w, e, r, n, w, t, I, d, &lt;/w&gt;, </a:t>
                      </a:r>
                      <a:r>
                        <a:rPr lang="en-US" altLang="ko-KR" b="0" strike="sngStrike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,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9791AD5-2631-44A1-978C-32F94AC9AD23}"/>
              </a:ext>
            </a:extLst>
          </p:cNvPr>
          <p:cNvSpPr txBox="1"/>
          <p:nvPr/>
        </p:nvSpPr>
        <p:spPr>
          <a:xfrm>
            <a:off x="1351215" y="4013179"/>
            <a:ext cx="13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Iteration 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9248D-BAE4-4B3B-8A4A-5F40434A1FEF}"/>
              </a:ext>
            </a:extLst>
          </p:cNvPr>
          <p:cNvSpPr txBox="1"/>
          <p:nvPr/>
        </p:nvSpPr>
        <p:spPr>
          <a:xfrm>
            <a:off x="3657597" y="5614646"/>
            <a:ext cx="397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&lt;/w&gt; : unique character exist</a:t>
            </a:r>
          </a:p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es : all ‘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est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’ are merged to ‘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est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&lt;/w&gt;’ 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7C45B-1E0E-4A13-B1C3-D1F0B2F1731C}"/>
              </a:ext>
            </a:extLst>
          </p:cNvPr>
          <p:cNvSpPr txBox="1"/>
          <p:nvPr/>
        </p:nvSpPr>
        <p:spPr>
          <a:xfrm>
            <a:off x="5314357" y="3515398"/>
            <a:ext cx="1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‘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est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’, ‘&lt;/w&gt;’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1E13439A-E260-41CF-8F33-1A3653BD88AD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1. Byte pair encoding (BPE)</a:t>
            </a:r>
          </a:p>
        </p:txBody>
      </p:sp>
    </p:spTree>
    <p:extLst>
      <p:ext uri="{BB962C8B-B14F-4D97-AF65-F5344CB8AC3E}">
        <p14:creationId xmlns:p14="http://schemas.microsoft.com/office/powerpoint/2010/main" val="98097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3B08A-1377-49BC-A121-1DA4A982E4E7}"/>
              </a:ext>
            </a:extLst>
          </p:cNvPr>
          <p:cNvSpPr txBox="1"/>
          <p:nvPr/>
        </p:nvSpPr>
        <p:spPr>
          <a:xfrm>
            <a:off x="1351215" y="1221246"/>
            <a:ext cx="69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Example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50FA3A-3FD1-4DFC-9E50-14A94BC5F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2692"/>
              </p:ext>
            </p:extLst>
          </p:nvPr>
        </p:nvGraphicFramePr>
        <p:xfrm>
          <a:off x="1403018" y="2047528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 o w &lt;/w&gt;’: 5, ‘l o w e r &lt;/w&gt;’: 2, ‘n e 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l, o, w, e, r, n, w, t, I, d, &lt;/w&gt;,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CBA711-10A0-40CE-ABD2-24351F3B4FC0}"/>
              </a:ext>
            </a:extLst>
          </p:cNvPr>
          <p:cNvSpPr txBox="1"/>
          <p:nvPr/>
        </p:nvSpPr>
        <p:spPr>
          <a:xfrm>
            <a:off x="1351215" y="1590578"/>
            <a:ext cx="13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Iteration 3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DD36C0C-5D07-4305-B995-4C59116E1058}"/>
              </a:ext>
            </a:extLst>
          </p:cNvPr>
          <p:cNvSpPr/>
          <p:nvPr/>
        </p:nvSpPr>
        <p:spPr>
          <a:xfrm rot="5400000">
            <a:off x="4833849" y="3557728"/>
            <a:ext cx="805471" cy="358219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33B4DB8-2984-4AB6-B441-05912598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75564"/>
              </p:ext>
            </p:extLst>
          </p:nvPr>
        </p:nvGraphicFramePr>
        <p:xfrm>
          <a:off x="1403018" y="4415227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ow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&lt;/w&gt;’: 5, ‘l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ow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e r &lt;/w&gt;’: 2, ‘n e 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l, </a:t>
                      </a:r>
                      <a:r>
                        <a:rPr lang="en-US" altLang="ko-KR" b="0" strike="sngStrike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w, e, r, n, w, t, I, d, &lt;/w&gt;,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&lt;/w&gt;, 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9791AD5-2631-44A1-978C-32F94AC9AD23}"/>
              </a:ext>
            </a:extLst>
          </p:cNvPr>
          <p:cNvSpPr txBox="1"/>
          <p:nvPr/>
        </p:nvSpPr>
        <p:spPr>
          <a:xfrm>
            <a:off x="1351215" y="4013179"/>
            <a:ext cx="13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Iteration 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9248D-BAE4-4B3B-8A4A-5F40434A1FEF}"/>
              </a:ext>
            </a:extLst>
          </p:cNvPr>
          <p:cNvSpPr txBox="1"/>
          <p:nvPr/>
        </p:nvSpPr>
        <p:spPr>
          <a:xfrm>
            <a:off x="3657597" y="5614646"/>
            <a:ext cx="397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w : unique character exist</a:t>
            </a:r>
          </a:p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o : all ‘o’ are merged to ‘ow’ 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7C45B-1E0E-4A13-B1C3-D1F0B2F1731C}"/>
              </a:ext>
            </a:extLst>
          </p:cNvPr>
          <p:cNvSpPr txBox="1"/>
          <p:nvPr/>
        </p:nvSpPr>
        <p:spPr>
          <a:xfrm>
            <a:off x="5314357" y="3515398"/>
            <a:ext cx="1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‘o’, ‘w’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EF22137-9A5D-4FCB-907B-BF017279A7EB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1. Byte pair encoding (BPE)</a:t>
            </a:r>
          </a:p>
        </p:txBody>
      </p:sp>
    </p:spTree>
    <p:extLst>
      <p:ext uri="{BB962C8B-B14F-4D97-AF65-F5344CB8AC3E}">
        <p14:creationId xmlns:p14="http://schemas.microsoft.com/office/powerpoint/2010/main" val="137643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DDBE789-1AF6-4A4E-ACA7-B757841EF978}"/>
              </a:ext>
            </a:extLst>
          </p:cNvPr>
          <p:cNvSpPr txBox="1">
            <a:spLocks/>
          </p:cNvSpPr>
          <p:nvPr/>
        </p:nvSpPr>
        <p:spPr>
          <a:xfrm>
            <a:off x="1351215" y="52763"/>
            <a:ext cx="1820908" cy="277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BPE</a:t>
            </a:r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A4913081-1FC4-1546-856E-CEDA4907C2BC}"/>
              </a:ext>
            </a:extLst>
          </p:cNvPr>
          <p:cNvSpPr txBox="1">
            <a:spLocks/>
          </p:cNvSpPr>
          <p:nvPr/>
        </p:nvSpPr>
        <p:spPr>
          <a:xfrm>
            <a:off x="5057476" y="52763"/>
            <a:ext cx="3119168" cy="382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dirty="0" err="1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Subword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Regularization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3B08A-1377-49BC-A121-1DA4A982E4E7}"/>
              </a:ext>
            </a:extLst>
          </p:cNvPr>
          <p:cNvSpPr txBox="1"/>
          <p:nvPr/>
        </p:nvSpPr>
        <p:spPr>
          <a:xfrm>
            <a:off x="1351215" y="1221246"/>
            <a:ext cx="69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Example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50FA3A-3FD1-4DFC-9E50-14A94BC5F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8787"/>
              </p:ext>
            </p:extLst>
          </p:nvPr>
        </p:nvGraphicFramePr>
        <p:xfrm>
          <a:off x="1403018" y="2047528"/>
          <a:ext cx="7308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58">
                  <a:extLst>
                    <a:ext uri="{9D8B030D-6E8A-4147-A177-3AD203B41FA5}">
                      <a16:colId xmlns:a16="http://schemas.microsoft.com/office/drawing/2014/main" val="1076317567"/>
                    </a:ext>
                  </a:extLst>
                </a:gridCol>
                <a:gridCol w="5960157">
                  <a:extLst>
                    <a:ext uri="{9D8B030D-6E8A-4147-A177-3AD203B41FA5}">
                      <a16:colId xmlns:a16="http://schemas.microsoft.com/office/drawing/2014/main" val="1709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‘low&lt;/w&gt;’: 5, ‘low e r &lt;/w&gt;’: 2, ‘newest&lt;/w&gt;’ : 6,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‘w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&lt;/w&gt;’ : 3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low&lt;/w&gt;, low, e, r, &lt;/w&gt;, newest&lt;/w&gt;, w, I,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&lt;/w&gt;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46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CBA711-10A0-40CE-ABD2-24351F3B4FC0}"/>
              </a:ext>
            </a:extLst>
          </p:cNvPr>
          <p:cNvSpPr txBox="1"/>
          <p:nvPr/>
        </p:nvSpPr>
        <p:spPr>
          <a:xfrm>
            <a:off x="1351215" y="1590578"/>
            <a:ext cx="21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10 iteration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91443-10B9-4FDF-91F2-DC5A00E4E906}"/>
              </a:ext>
            </a:extLst>
          </p:cNvPr>
          <p:cNvSpPr txBox="1"/>
          <p:nvPr/>
        </p:nvSpPr>
        <p:spPr>
          <a:xfrm>
            <a:off x="1472939" y="3429000"/>
            <a:ext cx="7308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* [</a:t>
            </a:r>
            <a:r>
              <a:rPr lang="en-US" altLang="ko-KR" dirty="0" err="1">
                <a:latin typeface="Yoon 블랙핏 77" panose="02000503000000020003" pitchFamily="2" charset="-127"/>
                <a:ea typeface="Yoon 블랙핏 77" panose="02000503000000020003" pitchFamily="2" charset="-127"/>
              </a:rPr>
              <a:t>unk</a:t>
            </a: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] token at test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Unknown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All occurrences in the training text have been merged into larger symbols</a:t>
            </a:r>
          </a:p>
          <a:p>
            <a:r>
              <a:rPr lang="en-US" altLang="ko-KR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 </a:t>
            </a:r>
            <a:endParaRPr lang="ko-KR" altLang="en-US" dirty="0"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8B21F46-E52B-4EED-AFA0-9721CBCC9A2E}"/>
              </a:ext>
            </a:extLst>
          </p:cNvPr>
          <p:cNvSpPr txBox="1">
            <a:spLocks/>
          </p:cNvSpPr>
          <p:nvPr/>
        </p:nvSpPr>
        <p:spPr>
          <a:xfrm>
            <a:off x="431800" y="620713"/>
            <a:ext cx="7957901" cy="50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18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arenR"/>
              <a:defRPr sz="16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3pPr>
            <a:lvl4pPr marL="1543050" indent="-1714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Char char="-"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6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1. Byte pair encoding (BPE)</a:t>
            </a:r>
          </a:p>
        </p:txBody>
      </p:sp>
    </p:spTree>
    <p:extLst>
      <p:ext uri="{BB962C8B-B14F-4D97-AF65-F5344CB8AC3E}">
        <p14:creationId xmlns:p14="http://schemas.microsoft.com/office/powerpoint/2010/main" val="388937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</TotalTime>
  <Words>1594</Words>
  <Application>Microsoft Office PowerPoint</Application>
  <PresentationFormat>화면 슬라이드 쇼(4:3)</PresentationFormat>
  <Paragraphs>242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Nanum Gothic</vt:lpstr>
      <vt:lpstr>Yoon 블랙핏 77</vt:lpstr>
      <vt:lpstr>나눔바른고딕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Myeongjun</dc:creator>
  <cp:lastModifiedBy>MJ jang</cp:lastModifiedBy>
  <cp:revision>126</cp:revision>
  <dcterms:created xsi:type="dcterms:W3CDTF">2019-04-11T05:56:22Z</dcterms:created>
  <dcterms:modified xsi:type="dcterms:W3CDTF">2019-05-06T09:47:43Z</dcterms:modified>
</cp:coreProperties>
</file>