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642100" cy="96535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DF2F-390C-4A32-BA33-96E023EC0541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5D4-EC4C-4E94-AA9B-63B93955654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DF2F-390C-4A32-BA33-96E023EC0541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5D4-EC4C-4E94-AA9B-63B93955654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DF2F-390C-4A32-BA33-96E023EC0541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5D4-EC4C-4E94-AA9B-63B93955654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DF2F-390C-4A32-BA33-96E023EC0541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5D4-EC4C-4E94-AA9B-63B93955654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DF2F-390C-4A32-BA33-96E023EC0541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5D4-EC4C-4E94-AA9B-63B93955654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DF2F-390C-4A32-BA33-96E023EC0541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5D4-EC4C-4E94-AA9B-63B93955654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DF2F-390C-4A32-BA33-96E023EC0541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5D4-EC4C-4E94-AA9B-63B93955654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DF2F-390C-4A32-BA33-96E023EC0541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5D4-EC4C-4E94-AA9B-63B93955654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DF2F-390C-4A32-BA33-96E023EC0541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5D4-EC4C-4E94-AA9B-63B93955654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DF2F-390C-4A32-BA33-96E023EC0541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5D4-EC4C-4E94-AA9B-63B93955654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DF2F-390C-4A32-BA33-96E023EC0541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5D4-EC4C-4E94-AA9B-63B93955654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FDF2F-390C-4A32-BA33-96E023EC0541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AF5D4-EC4C-4E94-AA9B-63B93955654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40471" y="1185203"/>
            <a:ext cx="8612583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</a:rPr>
              <a:t> </a:t>
            </a:r>
            <a:r>
              <a:rPr lang="ja-JP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■■■■</a:t>
            </a:r>
            <a:r>
              <a:rPr lang="ja-JP" altLang="en-US" sz="1600" b="1" dirty="0" smtClean="0">
                <a:solidFill>
                  <a:schemeClr val="tx1"/>
                </a:solidFill>
              </a:rPr>
              <a:t> ■■■■■■ ■■■■■■ ■■■■■■ ■■■■■■ ■■■■■■</a:t>
            </a:r>
            <a:r>
              <a:rPr lang="ja-JP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 ■■■■</a:t>
            </a:r>
          </a:p>
        </p:txBody>
      </p:sp>
      <p:cxnSp>
        <p:nvCxnSpPr>
          <p:cNvPr id="9" name="直線矢印コネクタ 8"/>
          <p:cNvCxnSpPr/>
          <p:nvPr/>
        </p:nvCxnSpPr>
        <p:spPr>
          <a:xfrm rot="5400000">
            <a:off x="656706" y="2020774"/>
            <a:ext cx="540327" cy="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990109" y="856991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 Memory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43608" y="1792709"/>
            <a:ext cx="136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Copy to GPU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49225" y="4447713"/>
            <a:ext cx="143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Write to Host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 rot="5400000">
            <a:off x="1209648" y="4651005"/>
            <a:ext cx="540327" cy="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323528" y="5033069"/>
            <a:ext cx="8612583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</a:rPr>
              <a:t> </a:t>
            </a:r>
            <a:r>
              <a:rPr lang="ja-JP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■■■■</a:t>
            </a:r>
            <a:r>
              <a:rPr lang="ja-JP" altLang="en-US" sz="1600" b="1" dirty="0" smtClean="0">
                <a:solidFill>
                  <a:schemeClr val="tx1"/>
                </a:solidFill>
              </a:rPr>
              <a:t> ■■■■■■ ■■■■■■ ■■■■■■ ■■■■■■ ■■■■■■</a:t>
            </a:r>
            <a:r>
              <a:rPr lang="ja-JP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 ■■■■</a:t>
            </a:r>
          </a:p>
        </p:txBody>
      </p:sp>
      <p:grpSp>
        <p:nvGrpSpPr>
          <p:cNvPr id="3" name="グループ化 21"/>
          <p:cNvGrpSpPr/>
          <p:nvPr/>
        </p:nvGrpSpPr>
        <p:grpSpPr>
          <a:xfrm>
            <a:off x="5580112" y="2800821"/>
            <a:ext cx="3240360" cy="1656184"/>
            <a:chOff x="467544" y="3076952"/>
            <a:chExt cx="3240360" cy="1656184"/>
          </a:xfrm>
        </p:grpSpPr>
        <p:sp>
          <p:nvSpPr>
            <p:cNvPr id="23" name="台形 22"/>
            <p:cNvSpPr/>
            <p:nvPr/>
          </p:nvSpPr>
          <p:spPr>
            <a:xfrm flipV="1">
              <a:off x="467544" y="3436992"/>
              <a:ext cx="3240360" cy="936104"/>
            </a:xfrm>
            <a:prstGeom prst="trapezoid">
              <a:avLst>
                <a:gd name="adj" fmla="val 92964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331640" y="4373096"/>
              <a:ext cx="1512168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ja-JP" altLang="en-US" sz="1600" b="1" dirty="0" smtClean="0">
                  <a:solidFill>
                    <a:prstClr val="black"/>
                  </a:solidFill>
                </a:rPr>
                <a:t> ■■■■■■</a:t>
              </a:r>
              <a:endParaRPr lang="ja-JP" altLang="en-US" sz="16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467544" y="3076952"/>
              <a:ext cx="3240360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b="1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■■■■</a:t>
              </a:r>
              <a:r>
                <a:rPr lang="ja-JP" altLang="en-US" sz="1600" b="1" dirty="0" smtClean="0">
                  <a:solidFill>
                    <a:schemeClr val="tx1"/>
                  </a:solidFill>
                </a:rPr>
                <a:t>■■■■■■</a:t>
              </a:r>
              <a:r>
                <a:rPr lang="ja-JP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■■■■</a:t>
              </a: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029603" y="3645024"/>
              <a:ext cx="20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Calculations on GPU</a:t>
              </a:r>
              <a:endParaRPr kumimoji="1" lang="ja-JP" altLang="en-US" dirty="0"/>
            </a:p>
          </p:txBody>
        </p:sp>
      </p:grpSp>
      <p:grpSp>
        <p:nvGrpSpPr>
          <p:cNvPr id="8" name="グループ化 26"/>
          <p:cNvGrpSpPr/>
          <p:nvPr/>
        </p:nvGrpSpPr>
        <p:grpSpPr>
          <a:xfrm>
            <a:off x="3923928" y="2728813"/>
            <a:ext cx="3240360" cy="1656184"/>
            <a:chOff x="467544" y="3076952"/>
            <a:chExt cx="3240360" cy="1656184"/>
          </a:xfrm>
        </p:grpSpPr>
        <p:sp>
          <p:nvSpPr>
            <p:cNvPr id="28" name="台形 27"/>
            <p:cNvSpPr/>
            <p:nvPr/>
          </p:nvSpPr>
          <p:spPr>
            <a:xfrm flipV="1">
              <a:off x="467544" y="3436992"/>
              <a:ext cx="3240360" cy="936104"/>
            </a:xfrm>
            <a:prstGeom prst="trapezoid">
              <a:avLst>
                <a:gd name="adj" fmla="val 92964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331640" y="4373096"/>
              <a:ext cx="1512168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ja-JP" altLang="en-US" sz="1600" b="1" dirty="0" smtClean="0">
                  <a:solidFill>
                    <a:prstClr val="black"/>
                  </a:solidFill>
                </a:rPr>
                <a:t> ■■■■■■</a:t>
              </a:r>
              <a:endParaRPr lang="ja-JP" altLang="en-US" sz="16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67544" y="3076952"/>
              <a:ext cx="3240360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b="1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■■■■</a:t>
              </a:r>
              <a:r>
                <a:rPr lang="ja-JP" altLang="en-US" sz="1600" b="1" dirty="0" smtClean="0">
                  <a:solidFill>
                    <a:schemeClr val="tx1"/>
                  </a:solidFill>
                </a:rPr>
                <a:t>■■■■■■</a:t>
              </a:r>
              <a:r>
                <a:rPr lang="ja-JP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■■■■</a:t>
              </a: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029603" y="3645024"/>
              <a:ext cx="20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Calculations on GPU</a:t>
              </a:r>
              <a:endParaRPr kumimoji="1" lang="ja-JP" altLang="en-US" dirty="0"/>
            </a:p>
          </p:txBody>
        </p:sp>
      </p:grpSp>
      <p:grpSp>
        <p:nvGrpSpPr>
          <p:cNvPr id="16" name="グループ化 16"/>
          <p:cNvGrpSpPr/>
          <p:nvPr/>
        </p:nvGrpSpPr>
        <p:grpSpPr>
          <a:xfrm>
            <a:off x="2195736" y="2584797"/>
            <a:ext cx="3240360" cy="1656184"/>
            <a:chOff x="467544" y="3076952"/>
            <a:chExt cx="3240360" cy="1656184"/>
          </a:xfrm>
        </p:grpSpPr>
        <p:sp>
          <p:nvSpPr>
            <p:cNvPr id="18" name="台形 17"/>
            <p:cNvSpPr/>
            <p:nvPr/>
          </p:nvSpPr>
          <p:spPr>
            <a:xfrm flipV="1">
              <a:off x="467544" y="3436992"/>
              <a:ext cx="3240360" cy="936104"/>
            </a:xfrm>
            <a:prstGeom prst="trapezoid">
              <a:avLst>
                <a:gd name="adj" fmla="val 92964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331640" y="4373096"/>
              <a:ext cx="1512168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ja-JP" altLang="en-US" sz="1600" b="1" dirty="0" smtClean="0">
                  <a:solidFill>
                    <a:prstClr val="black"/>
                  </a:solidFill>
                </a:rPr>
                <a:t> ■■■■■■</a:t>
              </a:r>
              <a:endParaRPr lang="ja-JP" altLang="en-US" sz="16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67544" y="3076952"/>
              <a:ext cx="3240360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b="1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■■■■</a:t>
              </a:r>
              <a:r>
                <a:rPr lang="ja-JP" altLang="en-US" sz="1600" b="1" dirty="0" smtClean="0">
                  <a:solidFill>
                    <a:schemeClr val="tx1"/>
                  </a:solidFill>
                </a:rPr>
                <a:t>■■■■■■</a:t>
              </a:r>
              <a:r>
                <a:rPr lang="ja-JP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■■■■</a:t>
              </a: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029603" y="3645024"/>
              <a:ext cx="20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Calculations on GPU</a:t>
              </a:r>
              <a:endParaRPr kumimoji="1" lang="ja-JP" altLang="en-US" dirty="0"/>
            </a:p>
          </p:txBody>
        </p:sp>
      </p:grpSp>
      <p:grpSp>
        <p:nvGrpSpPr>
          <p:cNvPr id="17" name="グループ化 15"/>
          <p:cNvGrpSpPr/>
          <p:nvPr/>
        </p:nvGrpSpPr>
        <p:grpSpPr>
          <a:xfrm>
            <a:off x="467544" y="2520781"/>
            <a:ext cx="3240360" cy="1656184"/>
            <a:chOff x="467544" y="3076952"/>
            <a:chExt cx="3240360" cy="1656184"/>
          </a:xfrm>
        </p:grpSpPr>
        <p:sp>
          <p:nvSpPr>
            <p:cNvPr id="4" name="台形 3"/>
            <p:cNvSpPr/>
            <p:nvPr/>
          </p:nvSpPr>
          <p:spPr>
            <a:xfrm flipV="1">
              <a:off x="467544" y="3436992"/>
              <a:ext cx="3240360" cy="936104"/>
            </a:xfrm>
            <a:prstGeom prst="trapezoid">
              <a:avLst>
                <a:gd name="adj" fmla="val 92964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331640" y="4373096"/>
              <a:ext cx="1512168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ja-JP" altLang="en-US" sz="1600" b="1" dirty="0" smtClean="0">
                  <a:solidFill>
                    <a:prstClr val="black"/>
                  </a:solidFill>
                </a:rPr>
                <a:t> ■■■■■■</a:t>
              </a:r>
              <a:endParaRPr lang="ja-JP" altLang="en-US" sz="16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029603" y="3645024"/>
              <a:ext cx="20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Calculations on GPU</a:t>
              </a:r>
              <a:endParaRPr kumimoji="1" lang="ja-JP" altLang="en-US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67544" y="3076952"/>
              <a:ext cx="3240360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b="1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■■■■</a:t>
              </a:r>
              <a:r>
                <a:rPr lang="ja-JP" altLang="en-US" sz="1600" b="1" dirty="0" smtClean="0">
                  <a:solidFill>
                    <a:schemeClr val="tx1"/>
                  </a:solidFill>
                </a:rPr>
                <a:t>■■■■■■</a:t>
              </a:r>
              <a:r>
                <a:rPr lang="ja-JP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■■■■</a:t>
              </a:r>
            </a:p>
          </p:txBody>
        </p:sp>
      </p:grpSp>
      <p:sp>
        <p:nvSpPr>
          <p:cNvPr id="32" name="テキスト ボックス 31"/>
          <p:cNvSpPr txBox="1"/>
          <p:nvPr/>
        </p:nvSpPr>
        <p:spPr>
          <a:xfrm>
            <a:off x="5004048" y="1855425"/>
            <a:ext cx="181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Repeatedly</a:t>
            </a:r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・・・・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3528" y="5393109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More resolution achieved by single GPUs, but duplicated calculations...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40471" y="1113195"/>
            <a:ext cx="8612583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</a:rPr>
              <a:t> </a:t>
            </a:r>
            <a:r>
              <a:rPr lang="ja-JP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■■■■</a:t>
            </a:r>
            <a:r>
              <a:rPr lang="ja-JP" altLang="en-US" sz="1600" b="1" dirty="0" smtClean="0">
                <a:solidFill>
                  <a:schemeClr val="tx1"/>
                </a:solidFill>
              </a:rPr>
              <a:t> ■■■■■■ ■■■■■■ ■■■■■■ ■■■■■■ ■■■■■■</a:t>
            </a:r>
            <a:r>
              <a:rPr lang="ja-JP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 ■■■■</a:t>
            </a:r>
          </a:p>
        </p:txBody>
      </p:sp>
      <p:cxnSp>
        <p:nvCxnSpPr>
          <p:cNvPr id="9" name="直線矢印コネクタ 8"/>
          <p:cNvCxnSpPr/>
          <p:nvPr/>
        </p:nvCxnSpPr>
        <p:spPr>
          <a:xfrm rot="5400000">
            <a:off x="656706" y="1948766"/>
            <a:ext cx="540327" cy="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990109" y="784983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 Memory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43608" y="1720701"/>
            <a:ext cx="136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Copy to GPU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49225" y="4375705"/>
            <a:ext cx="143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Write to Host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 rot="5400000">
            <a:off x="1209648" y="4578997"/>
            <a:ext cx="540327" cy="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323528" y="4961061"/>
            <a:ext cx="8612583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</a:rPr>
              <a:t> </a:t>
            </a:r>
            <a:r>
              <a:rPr lang="ja-JP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■■■■</a:t>
            </a:r>
            <a:r>
              <a:rPr lang="ja-JP" altLang="en-US" sz="1600" b="1" dirty="0" smtClean="0">
                <a:solidFill>
                  <a:schemeClr val="tx1"/>
                </a:solidFill>
              </a:rPr>
              <a:t> ■■■■■■ ■■■■■■ ■■■■■■ ■■■■■■ ■■■■■■</a:t>
            </a:r>
            <a:r>
              <a:rPr lang="ja-JP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 ■■■■</a:t>
            </a:r>
          </a:p>
        </p:txBody>
      </p:sp>
      <p:grpSp>
        <p:nvGrpSpPr>
          <p:cNvPr id="3" name="グループ化 15"/>
          <p:cNvGrpSpPr/>
          <p:nvPr/>
        </p:nvGrpSpPr>
        <p:grpSpPr>
          <a:xfrm>
            <a:off x="467544" y="2448773"/>
            <a:ext cx="3240360" cy="1656184"/>
            <a:chOff x="467544" y="3076952"/>
            <a:chExt cx="3240360" cy="1656184"/>
          </a:xfrm>
        </p:grpSpPr>
        <p:sp>
          <p:nvSpPr>
            <p:cNvPr id="4" name="台形 3"/>
            <p:cNvSpPr/>
            <p:nvPr/>
          </p:nvSpPr>
          <p:spPr>
            <a:xfrm flipV="1">
              <a:off x="467544" y="3436992"/>
              <a:ext cx="3240360" cy="936104"/>
            </a:xfrm>
            <a:prstGeom prst="trapezoid">
              <a:avLst>
                <a:gd name="adj" fmla="val 92964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331640" y="4373096"/>
              <a:ext cx="1512168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ja-JP" altLang="en-US" sz="1600" b="1" dirty="0" smtClean="0">
                  <a:solidFill>
                    <a:prstClr val="black"/>
                  </a:solidFill>
                </a:rPr>
                <a:t> ■■■■■■</a:t>
              </a:r>
              <a:endParaRPr lang="ja-JP" altLang="en-US" sz="16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029603" y="3645024"/>
              <a:ext cx="20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Calculations on GPU</a:t>
              </a:r>
              <a:endParaRPr kumimoji="1" lang="ja-JP" altLang="en-US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67544" y="3076952"/>
              <a:ext cx="3240360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b="1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■■■■</a:t>
              </a:r>
              <a:r>
                <a:rPr lang="ja-JP" altLang="en-US" sz="1600" b="1" dirty="0" smtClean="0">
                  <a:solidFill>
                    <a:schemeClr val="tx1"/>
                  </a:solidFill>
                </a:rPr>
                <a:t>■■■■■■</a:t>
              </a:r>
              <a:r>
                <a:rPr lang="ja-JP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■■■■</a:t>
              </a:r>
            </a:p>
          </p:txBody>
        </p:sp>
      </p:grpSp>
      <p:sp>
        <p:nvSpPr>
          <p:cNvPr id="32" name="テキスト ボックス 31"/>
          <p:cNvSpPr txBox="1"/>
          <p:nvPr/>
        </p:nvSpPr>
        <p:spPr>
          <a:xfrm>
            <a:off x="6607546" y="1783417"/>
            <a:ext cx="181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Repeatedly</a:t>
            </a:r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・・・・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3528" y="5321101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 duplicated calculations...</a:t>
            </a:r>
            <a:endParaRPr kumimoji="1" lang="ja-JP" altLang="en-US" dirty="0"/>
          </a:p>
        </p:txBody>
      </p:sp>
      <p:grpSp>
        <p:nvGrpSpPr>
          <p:cNvPr id="8" name="グループ化 39"/>
          <p:cNvGrpSpPr/>
          <p:nvPr/>
        </p:nvGrpSpPr>
        <p:grpSpPr>
          <a:xfrm>
            <a:off x="2771800" y="2512789"/>
            <a:ext cx="2592288" cy="1728192"/>
            <a:chOff x="6228184" y="3284984"/>
            <a:chExt cx="2592288" cy="1728192"/>
          </a:xfrm>
        </p:grpSpPr>
        <p:sp>
          <p:nvSpPr>
            <p:cNvPr id="24" name="正方形/長方形 23"/>
            <p:cNvSpPr/>
            <p:nvPr/>
          </p:nvSpPr>
          <p:spPr>
            <a:xfrm>
              <a:off x="6444208" y="4653136"/>
              <a:ext cx="1512168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ja-JP" altLang="en-US" sz="1600" b="1" dirty="0" smtClean="0">
                  <a:solidFill>
                    <a:prstClr val="black"/>
                  </a:solidFill>
                </a:rPr>
                <a:t> ■■■■■■</a:t>
              </a:r>
              <a:endParaRPr lang="ja-JP" altLang="en-US" sz="16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34" name="平行四辺形 33"/>
            <p:cNvSpPr/>
            <p:nvPr/>
          </p:nvSpPr>
          <p:spPr>
            <a:xfrm>
              <a:off x="6444208" y="3645024"/>
              <a:ext cx="2376264" cy="1008112"/>
            </a:xfrm>
            <a:prstGeom prst="parallelogram">
              <a:avLst>
                <a:gd name="adj" fmla="val 86019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7308304" y="3284984"/>
              <a:ext cx="1512168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ja-JP" altLang="en-US" sz="1600" b="1" dirty="0" smtClean="0">
                  <a:solidFill>
                    <a:prstClr val="black"/>
                  </a:solidFill>
                </a:rPr>
                <a:t> ■■■■■■</a:t>
              </a:r>
              <a:endParaRPr lang="ja-JP" altLang="en-US" sz="16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732240" y="3925064"/>
              <a:ext cx="16332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     Calculations </a:t>
              </a:r>
            </a:p>
            <a:p>
              <a:r>
                <a:rPr kumimoji="1" lang="en-US" altLang="ja-JP" dirty="0" smtClean="0"/>
                <a:t>on GPU</a:t>
              </a:r>
              <a:endParaRPr kumimoji="1" lang="ja-JP" altLang="en-US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6891202" y="357301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solidFill>
                    <a:prstClr val="black"/>
                  </a:solidFill>
                </a:rPr>
                <a:t>■</a:t>
              </a:r>
              <a:endParaRPr lang="ja-JP" altLang="en-US" dirty="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6675178" y="378904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solidFill>
                    <a:prstClr val="black"/>
                  </a:solidFill>
                </a:rPr>
                <a:t>■</a:t>
              </a:r>
              <a:endParaRPr lang="ja-JP" altLang="en-US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6444208" y="4005064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solidFill>
                    <a:prstClr val="black"/>
                  </a:solidFill>
                </a:rPr>
                <a:t>■</a:t>
              </a:r>
              <a:endParaRPr lang="ja-JP" altLang="en-US" dirty="0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228184" y="4221088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solidFill>
                    <a:prstClr val="black"/>
                  </a:solidFill>
                </a:rPr>
                <a:t>■</a:t>
              </a:r>
              <a:endParaRPr lang="ja-JP" altLang="en-US" dirty="0"/>
            </a:p>
          </p:txBody>
        </p:sp>
      </p:grpSp>
      <p:grpSp>
        <p:nvGrpSpPr>
          <p:cNvPr id="16" name="グループ化 40"/>
          <p:cNvGrpSpPr/>
          <p:nvPr/>
        </p:nvGrpSpPr>
        <p:grpSpPr>
          <a:xfrm>
            <a:off x="4572000" y="2512789"/>
            <a:ext cx="2592288" cy="1728192"/>
            <a:chOff x="6228184" y="3284984"/>
            <a:chExt cx="2592288" cy="1728192"/>
          </a:xfrm>
        </p:grpSpPr>
        <p:sp>
          <p:nvSpPr>
            <p:cNvPr id="42" name="正方形/長方形 41"/>
            <p:cNvSpPr/>
            <p:nvPr/>
          </p:nvSpPr>
          <p:spPr>
            <a:xfrm>
              <a:off x="6444208" y="4653136"/>
              <a:ext cx="1512168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ja-JP" altLang="en-US" sz="1600" b="1" dirty="0" smtClean="0">
                  <a:solidFill>
                    <a:prstClr val="black"/>
                  </a:solidFill>
                </a:rPr>
                <a:t> ■■■■■■</a:t>
              </a:r>
              <a:endParaRPr lang="ja-JP" altLang="en-US" sz="16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43" name="平行四辺形 42"/>
            <p:cNvSpPr/>
            <p:nvPr/>
          </p:nvSpPr>
          <p:spPr>
            <a:xfrm>
              <a:off x="6444208" y="3645024"/>
              <a:ext cx="2376264" cy="1008112"/>
            </a:xfrm>
            <a:prstGeom prst="parallelogram">
              <a:avLst>
                <a:gd name="adj" fmla="val 86019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7308304" y="3284984"/>
              <a:ext cx="1512168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ja-JP" altLang="en-US" sz="1600" b="1" dirty="0" smtClean="0">
                  <a:solidFill>
                    <a:prstClr val="black"/>
                  </a:solidFill>
                </a:rPr>
                <a:t> ■■■■■■</a:t>
              </a:r>
              <a:endParaRPr lang="ja-JP" altLang="en-US" sz="16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6732240" y="3925064"/>
              <a:ext cx="16332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     Calculations </a:t>
              </a:r>
            </a:p>
            <a:p>
              <a:r>
                <a:rPr kumimoji="1" lang="en-US" altLang="ja-JP" dirty="0" smtClean="0"/>
                <a:t>on GPU</a:t>
              </a:r>
              <a:endParaRPr kumimoji="1" lang="ja-JP" altLang="en-US" dirty="0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6891202" y="357301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solidFill>
                    <a:prstClr val="black"/>
                  </a:solidFill>
                </a:rPr>
                <a:t>■</a:t>
              </a:r>
              <a:endParaRPr lang="ja-JP" altLang="en-US" dirty="0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6675178" y="378904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solidFill>
                    <a:prstClr val="black"/>
                  </a:solidFill>
                </a:rPr>
                <a:t>■</a:t>
              </a:r>
              <a:endParaRPr lang="ja-JP" altLang="en-US" dirty="0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6444208" y="4005064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solidFill>
                    <a:prstClr val="black"/>
                  </a:solidFill>
                </a:rPr>
                <a:t>■</a:t>
              </a:r>
              <a:endParaRPr lang="ja-JP" altLang="en-US" dirty="0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6228184" y="4221088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solidFill>
                    <a:prstClr val="black"/>
                  </a:solidFill>
                </a:rPr>
                <a:t>■</a:t>
              </a:r>
              <a:endParaRPr lang="ja-JP" altLang="en-US" dirty="0"/>
            </a:p>
          </p:txBody>
        </p:sp>
      </p:grpSp>
      <p:grpSp>
        <p:nvGrpSpPr>
          <p:cNvPr id="17" name="グループ化 49"/>
          <p:cNvGrpSpPr/>
          <p:nvPr/>
        </p:nvGrpSpPr>
        <p:grpSpPr>
          <a:xfrm>
            <a:off x="6300192" y="2512789"/>
            <a:ext cx="2592288" cy="1728192"/>
            <a:chOff x="6228184" y="3284984"/>
            <a:chExt cx="2592288" cy="1728192"/>
          </a:xfrm>
        </p:grpSpPr>
        <p:sp>
          <p:nvSpPr>
            <p:cNvPr id="51" name="正方形/長方形 50"/>
            <p:cNvSpPr/>
            <p:nvPr/>
          </p:nvSpPr>
          <p:spPr>
            <a:xfrm>
              <a:off x="6444208" y="4653136"/>
              <a:ext cx="1512168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ja-JP" altLang="en-US" sz="1600" b="1" dirty="0" smtClean="0">
                  <a:solidFill>
                    <a:prstClr val="black"/>
                  </a:solidFill>
                </a:rPr>
                <a:t> ■■■■■■</a:t>
              </a:r>
              <a:endParaRPr lang="ja-JP" altLang="en-US" sz="16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52" name="平行四辺形 51"/>
            <p:cNvSpPr/>
            <p:nvPr/>
          </p:nvSpPr>
          <p:spPr>
            <a:xfrm>
              <a:off x="6444208" y="3645024"/>
              <a:ext cx="2376264" cy="1008112"/>
            </a:xfrm>
            <a:prstGeom prst="parallelogram">
              <a:avLst>
                <a:gd name="adj" fmla="val 86019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7308304" y="3284984"/>
              <a:ext cx="1512168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ja-JP" altLang="en-US" sz="1600" b="1" dirty="0" smtClean="0">
                  <a:solidFill>
                    <a:prstClr val="black"/>
                  </a:solidFill>
                </a:rPr>
                <a:t> ■■■■■■</a:t>
              </a:r>
              <a:endParaRPr lang="ja-JP" altLang="en-US" sz="16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6732240" y="3925064"/>
              <a:ext cx="16332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     Calculations </a:t>
              </a:r>
            </a:p>
            <a:p>
              <a:r>
                <a:rPr kumimoji="1" lang="en-US" altLang="ja-JP" dirty="0" smtClean="0"/>
                <a:t>on GPU</a:t>
              </a:r>
              <a:endParaRPr kumimoji="1" lang="ja-JP" altLang="en-US" dirty="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6891202" y="357301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solidFill>
                    <a:prstClr val="black"/>
                  </a:solidFill>
                </a:rPr>
                <a:t>■</a:t>
              </a:r>
              <a:endParaRPr lang="ja-JP" altLang="en-US" dirty="0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6675178" y="378904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solidFill>
                    <a:prstClr val="black"/>
                  </a:solidFill>
                </a:rPr>
                <a:t>■</a:t>
              </a:r>
              <a:endParaRPr lang="ja-JP" altLang="en-US" dirty="0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6444208" y="4005064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solidFill>
                    <a:prstClr val="black"/>
                  </a:solidFill>
                </a:rPr>
                <a:t>■</a:t>
              </a:r>
              <a:endParaRPr lang="ja-JP" altLang="en-US" dirty="0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6228184" y="4221088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solidFill>
                    <a:prstClr val="black"/>
                  </a:solidFill>
                </a:rPr>
                <a:t>■</a:t>
              </a:r>
              <a:endParaRPr lang="ja-JP" altLang="en-US" dirty="0"/>
            </a:p>
          </p:txBody>
        </p:sp>
      </p:grpSp>
      <p:sp>
        <p:nvSpPr>
          <p:cNvPr id="59" name="テキスト ボックス 58"/>
          <p:cNvSpPr txBox="1"/>
          <p:nvPr/>
        </p:nvSpPr>
        <p:spPr>
          <a:xfrm>
            <a:off x="3563888" y="1722442"/>
            <a:ext cx="279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Store ‘Rightmost Cut States’</a:t>
            </a:r>
          </a:p>
          <a:p>
            <a:r>
              <a:rPr lang="ja-JP" altLang="en-US" dirty="0" smtClean="0">
                <a:solidFill>
                  <a:srgbClr val="FF0000"/>
                </a:solidFill>
              </a:rPr>
              <a:t>↓</a:t>
            </a:r>
            <a:r>
              <a:rPr lang="en-US" altLang="ja-JP" dirty="0" smtClean="0">
                <a:solidFill>
                  <a:srgbClr val="FF0000"/>
                </a:solidFill>
              </a:rPr>
              <a:t>For next slab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400</Words>
  <Application>Microsoft Office PowerPoint</Application>
  <PresentationFormat>画面に合わせる (4:3)</PresentationFormat>
  <Paragraphs>55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スライド 1</vt:lpstr>
      <vt:lpstr>スライド 2</vt:lpstr>
    </vt:vector>
  </TitlesOfParts>
  <Company>Preferred Infrastructure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nushio</dc:creator>
  <cp:lastModifiedBy>nushio</cp:lastModifiedBy>
  <cp:revision>35</cp:revision>
  <dcterms:created xsi:type="dcterms:W3CDTF">2011-04-13T07:01:56Z</dcterms:created>
  <dcterms:modified xsi:type="dcterms:W3CDTF">2011-04-13T13:27:38Z</dcterms:modified>
</cp:coreProperties>
</file>