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590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1F68-C77E-E540-9A1A-EF0A62FDA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Dollar Cost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70271-42D3-4743-A8A3-B71308228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Contributed by </a:t>
            </a:r>
          </a:p>
          <a:p>
            <a:r>
              <a:rPr lang="en-US" dirty="0"/>
              <a:t>Alex Hager, Ben Morales, and Jonathan Randolph</a:t>
            </a:r>
          </a:p>
        </p:txBody>
      </p:sp>
    </p:spTree>
    <p:extLst>
      <p:ext uri="{BB962C8B-B14F-4D97-AF65-F5344CB8AC3E}">
        <p14:creationId xmlns:p14="http://schemas.microsoft.com/office/powerpoint/2010/main" val="12899819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60D5-7B50-F543-95F7-6A89DE5B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Dollar Cost Averaging?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71F3-F1FD-4448-8896-44158A8F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Investing a fixed amount of cash into a portfolio over a set schedule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240E2-B831-024C-81C3-41CA7871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3" y="2616199"/>
            <a:ext cx="10024533" cy="3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44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0637-6A8E-AD40-8C62-65F37420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3F26-02A7-974E-9D2A-50D1C9F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balance  $100,000</a:t>
            </a:r>
          </a:p>
          <a:p>
            <a:pPr lvl="1"/>
            <a:r>
              <a:rPr lang="en-US" dirty="0"/>
              <a:t>Signal 1: Monthly $500</a:t>
            </a:r>
          </a:p>
          <a:p>
            <a:pPr lvl="1"/>
            <a:r>
              <a:rPr lang="en-US" dirty="0"/>
              <a:t>Signal 2: 10% or greater drop in portfolio balance</a:t>
            </a:r>
          </a:p>
          <a:p>
            <a:pPr lvl="1"/>
            <a:endParaRPr lang="en-US" dirty="0"/>
          </a:p>
          <a:p>
            <a:r>
              <a:rPr lang="en-US" dirty="0"/>
              <a:t>Stock Portfolio  </a:t>
            </a:r>
          </a:p>
          <a:p>
            <a:pPr lvl="1"/>
            <a:r>
              <a:rPr lang="en-US" dirty="0"/>
              <a:t>8 of the top 10 highest market cap stocks</a:t>
            </a:r>
          </a:p>
          <a:p>
            <a:r>
              <a:rPr lang="en-US" dirty="0"/>
              <a:t>Crypto Portfolio </a:t>
            </a:r>
          </a:p>
          <a:p>
            <a:pPr lvl="1"/>
            <a:r>
              <a:rPr lang="en-US" dirty="0"/>
              <a:t>6 of the top 10 highest market cap coins </a:t>
            </a:r>
          </a:p>
        </p:txBody>
      </p:sp>
    </p:spTree>
    <p:extLst>
      <p:ext uri="{BB962C8B-B14F-4D97-AF65-F5344CB8AC3E}">
        <p14:creationId xmlns:p14="http://schemas.microsoft.com/office/powerpoint/2010/main" val="211035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85A11-DB46-C446-92BF-BF01501C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Breakdown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C56AEF-CB24-FF4D-BD55-20CC7AC5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28B53-1020-B745-BE35-08900C45AC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Facebook (FB)</a:t>
            </a:r>
          </a:p>
          <a:p>
            <a:r>
              <a:rPr lang="en-US" dirty="0"/>
              <a:t>Tesla (TSLA)</a:t>
            </a:r>
          </a:p>
          <a:p>
            <a:r>
              <a:rPr lang="en-US" dirty="0"/>
              <a:t>Google (GOOG)</a:t>
            </a:r>
          </a:p>
          <a:p>
            <a:r>
              <a:rPr lang="en-US" dirty="0"/>
              <a:t>Apple (APPL)</a:t>
            </a:r>
          </a:p>
          <a:p>
            <a:r>
              <a:rPr lang="en-US" dirty="0"/>
              <a:t>Berkshire Hathaway (BRK.B) </a:t>
            </a:r>
          </a:p>
          <a:p>
            <a:r>
              <a:rPr lang="en-US" dirty="0"/>
              <a:t>Amazon (AMZN)</a:t>
            </a:r>
          </a:p>
          <a:p>
            <a:r>
              <a:rPr lang="en-US" dirty="0"/>
              <a:t>Microsoft (MSFT)</a:t>
            </a:r>
          </a:p>
          <a:p>
            <a:r>
              <a:rPr lang="en-US" dirty="0"/>
              <a:t>JP Morgan (JMP)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4A372A-9751-5D45-A259-A5534D8E1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Cryptocurrencies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55A3E1-29A4-6941-96D5-7F0EB60167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Stellar XLM</a:t>
            </a:r>
          </a:p>
          <a:p>
            <a:r>
              <a:rPr lang="en-US" dirty="0"/>
              <a:t>Solana SOL</a:t>
            </a:r>
          </a:p>
          <a:p>
            <a:r>
              <a:rPr lang="en-US" dirty="0"/>
              <a:t>Litecoin LTC</a:t>
            </a:r>
          </a:p>
          <a:p>
            <a:r>
              <a:rPr lang="en-US" dirty="0"/>
              <a:t>Ethereum ETH</a:t>
            </a:r>
          </a:p>
          <a:p>
            <a:r>
              <a:rPr lang="en-US" dirty="0"/>
              <a:t>Chain link LINK</a:t>
            </a:r>
          </a:p>
          <a:p>
            <a:r>
              <a:rPr lang="en-US" dirty="0"/>
              <a:t>Bitcoin BTC</a:t>
            </a:r>
          </a:p>
          <a:p>
            <a:r>
              <a:rPr lang="en-US" dirty="0" err="1"/>
              <a:t>Polkadot</a:t>
            </a:r>
            <a:r>
              <a:rPr lang="en-US" dirty="0"/>
              <a:t> DOT</a:t>
            </a:r>
          </a:p>
        </p:txBody>
      </p:sp>
    </p:spTree>
    <p:extLst>
      <p:ext uri="{BB962C8B-B14F-4D97-AF65-F5344CB8AC3E}">
        <p14:creationId xmlns:p14="http://schemas.microsoft.com/office/powerpoint/2010/main" val="416544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C837A8-CCAD-E345-8B7B-B2018FB3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78552E-2039-EC46-ADA4-CD1621FED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Stock*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3E15C0-59B8-9844-A468-C9383B48E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Ending Principal : $107,000</a:t>
            </a:r>
          </a:p>
          <a:p>
            <a:r>
              <a:rPr lang="en-US" dirty="0"/>
              <a:t>Cumulative Return: $137,658</a:t>
            </a:r>
          </a:p>
          <a:p>
            <a:r>
              <a:rPr lang="en-US" dirty="0"/>
              <a:t>*Calculated without the inclusion of APPL and TSLA*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4A2DB2-F0BD-AE4F-A2CB-3D90EDEFC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9C32C3-9EBE-6A4D-A300-D06E202853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Ending Principal: $145,000</a:t>
            </a:r>
          </a:p>
          <a:p>
            <a:r>
              <a:rPr lang="en-US" dirty="0"/>
              <a:t>Cumulative Return: $679,049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979883-F258-6941-B169-13FB56E2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14" y="4324047"/>
            <a:ext cx="5240866" cy="22460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366523-8BBF-8042-AFFE-E42599BD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14" y="4707466"/>
            <a:ext cx="4879586" cy="19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4F74-037D-4246-9BDB-CF5E541F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D16267-039D-E149-95CA-C059D2E2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Crypto ready…to a point </a:t>
            </a:r>
          </a:p>
          <a:p>
            <a:r>
              <a:rPr lang="en-US" dirty="0"/>
              <a:t>To run against the Stock data successfully further logic is needed structured around fractional share size</a:t>
            </a:r>
          </a:p>
          <a:p>
            <a:r>
              <a:rPr lang="en-US" dirty="0"/>
              <a:t>Possibility of a combined portfolio exists.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85A5-6D43-C14A-9541-E261FAD1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810001"/>
            <a:ext cx="6894527" cy="2611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E7546-36DD-F345-B348-FEDE97F6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66" y="0"/>
            <a:ext cx="6417734" cy="26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541</TotalTime>
  <Words>200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The Dollar Cost Algorithm</vt:lpstr>
      <vt:lpstr>What is Dollar Cost Averaging?</vt:lpstr>
      <vt:lpstr>Investment Strategy </vt:lpstr>
      <vt:lpstr>Portfolio Breakdown</vt:lpstr>
      <vt:lpstr>Results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Dollar Cost Algorithim</dc:title>
  <dc:creator>Jonathan Randolph</dc:creator>
  <cp:lastModifiedBy>Jonathan Randolph</cp:lastModifiedBy>
  <cp:revision>9</cp:revision>
  <dcterms:created xsi:type="dcterms:W3CDTF">2021-11-10T16:55:36Z</dcterms:created>
  <dcterms:modified xsi:type="dcterms:W3CDTF">2021-11-11T01:57:35Z</dcterms:modified>
</cp:coreProperties>
</file>