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Open Sans SemiBold"/>
      <p:regular r:id="rId17"/>
      <p:bold r:id="rId18"/>
      <p:italic r:id="rId19"/>
      <p:boldItalic r:id="rId20"/>
    </p:embeddedFont>
    <p:embeddedFont>
      <p:font typeface="Rajdhani"/>
      <p:regular r:id="rId21"/>
      <p:bold r:id="rId22"/>
    </p:embeddedFont>
    <p:embeddedFont>
      <p:font typeface="Open Sans Light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D1AD6E-29D1-4AED-ABD3-D534960A89CB}">
  <a:tblStyle styleId="{8BD1AD6E-29D1-4AED-ABD3-D534960A89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SemiBold-boldItalic.fntdata"/><Relationship Id="rId22" Type="http://schemas.openxmlformats.org/officeDocument/2006/relationships/font" Target="fonts/Rajdhani-bold.fntdata"/><Relationship Id="rId21" Type="http://schemas.openxmlformats.org/officeDocument/2006/relationships/font" Target="fonts/Rajdhani-regular.fntdata"/><Relationship Id="rId24" Type="http://schemas.openxmlformats.org/officeDocument/2006/relationships/font" Target="fonts/OpenSansLight-bold.fntdata"/><Relationship Id="rId23" Type="http://schemas.openxmlformats.org/officeDocument/2006/relationships/font" Target="fonts/OpenSans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OpenSansLight-boldItalic.fntdata"/><Relationship Id="rId25" Type="http://schemas.openxmlformats.org/officeDocument/2006/relationships/font" Target="fonts/OpenSansLight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OpenSansSemiBold-regular.fntdata"/><Relationship Id="rId16" Type="http://schemas.openxmlformats.org/officeDocument/2006/relationships/slide" Target="slides/slide9.xml"/><Relationship Id="rId19" Type="http://schemas.openxmlformats.org/officeDocument/2006/relationships/font" Target="fonts/OpenSansSemiBold-italic.fntdata"/><Relationship Id="rId18" Type="http://schemas.openxmlformats.org/officeDocument/2006/relationships/font" Target="fonts/OpenSans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7b40fda7b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e41d579b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e41d579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e17a6a08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e3e76c5244_1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596ba42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5596ba42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3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4" Type="http://schemas.openxmlformats.org/officeDocument/2006/relationships/image" Target="../media/image3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Relationship Id="rId6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jpg"/><Relationship Id="rId4" Type="http://schemas.openxmlformats.org/officeDocument/2006/relationships/image" Target="../media/image20.jpg"/><Relationship Id="rId5" Type="http://schemas.openxmlformats.org/officeDocument/2006/relationships/image" Target="../media/image25.png"/><Relationship Id="rId6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i="0" lang="es" sz="15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i="0" sz="1500" u="none" cap="none" strike="noStrik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qué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361225" y="70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{8BD1AD6E-29D1-4AED-ABD3-D534960A89CB}</a:tableStyleId>
              </a:tblPr>
              <a:tblGrid>
                <a:gridCol w="2118350"/>
                <a:gridCol w="2118350"/>
                <a:gridCol w="2118350"/>
                <a:gridCol w="2118350"/>
              </a:tblGrid>
              <a:tr h="101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400"/>
                        <a:buFont typeface="Rajdhani"/>
                        <a:buChar char="●"/>
                      </a:pPr>
                      <a:r>
                        <a:rPr b="1" lang="es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80, 443 TCP: Todos los clientes de Zoom y conector de reunión</a:t>
                      </a:r>
                      <a:endParaRPr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400"/>
                        <a:buFont typeface="Rajdhani"/>
                        <a:buChar char="●"/>
                      </a:pPr>
                      <a:r>
                        <a:rPr b="1" lang="es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443, 8801, 8802	TCP: Todos los Zoom Clients</a:t>
                      </a:r>
                      <a:endParaRPr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400"/>
                        <a:buFont typeface="Rajdhani"/>
                        <a:buChar char="●"/>
                      </a:pPr>
                      <a:r>
                        <a:rPr b="1" lang="es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3478, 3479, 8801, 8802 UDP: 	Todos los Zoom Clients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Rajdhani"/>
                        <a:buChar char="●"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 TCP para texto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Rajdhani"/>
                        <a:buChar char="●"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aleatorio entre 50.000 y 65.535: para comunicaciones de voz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Rajdhani"/>
                        <a:buChar char="●"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 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Rajdhani"/>
                        <a:buChar char="●"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3478: archivos multimedia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Rajdhani"/>
                        <a:buChar char="●"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19302–19309 UDP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Web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Rajdhani"/>
                        <a:buChar char="●"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 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Rajdhani"/>
                        <a:buChar char="●"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53, 5222, 5223, 5228 y 524. 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Rajdhani"/>
                        <a:buChar char="●"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3478, 53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00" name="Google Shape;100;p31"/>
          <p:cNvSpPr txBox="1"/>
          <p:nvPr/>
        </p:nvSpPr>
        <p:spPr>
          <a:xfrm>
            <a:off x="552025" y="81100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1" name="Google Shape;1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600" y="785650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3650" y="832862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1925" y="785650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62750" y="743725"/>
            <a:ext cx="1005201" cy="1008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32"/>
          <p:cNvGraphicFramePr/>
          <p:nvPr/>
        </p:nvGraphicFramePr>
        <p:xfrm>
          <a:off x="357300" y="77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{8BD1AD6E-29D1-4AED-ABD3-D534960A89CB}</a:tableStyleId>
              </a:tblPr>
              <a:tblGrid>
                <a:gridCol w="2107350"/>
                <a:gridCol w="2107350"/>
                <a:gridCol w="2107350"/>
                <a:gridCol w="2107350"/>
              </a:tblGrid>
              <a:tr h="100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3306 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Rajdhani"/>
                        <a:buChar char="●"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ssh:// - puerto 22 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Rajdhani"/>
                        <a:buChar char="●"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git:// - puerto 9418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Rajdhani"/>
                        <a:buChar char="●"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http:// - puerto 80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Rajdhani"/>
                        <a:buChar char="●"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https:// - puerto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b="1" sz="18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https:// Puerto 443 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80 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0" name="Google Shape;110;p32"/>
          <p:cNvSpPr txBox="1"/>
          <p:nvPr/>
        </p:nvSpPr>
        <p:spPr>
          <a:xfrm>
            <a:off x="664750" y="151750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    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11" name="Google Shape;1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738" y="9584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8199" y="887775"/>
            <a:ext cx="1190506" cy="77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6575" y="856737"/>
            <a:ext cx="1190500" cy="83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05900" y="707325"/>
            <a:ext cx="1325225" cy="11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3"/>
          <p:cNvSpPr txBox="1"/>
          <p:nvPr/>
        </p:nvSpPr>
        <p:spPr>
          <a:xfrm>
            <a:off x="757775" y="1076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 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0" name="Google Shape;120;p33"/>
          <p:cNvGraphicFramePr/>
          <p:nvPr/>
        </p:nvGraphicFramePr>
        <p:xfrm>
          <a:off x="757775" y="83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{8BD1AD6E-29D1-4AED-ABD3-D534960A89CB}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La máquina virtual utiliza los mismos puertos del Host, pero se le pueden cambiar los números de puertos al guest, utilizando una regla de reenvío de puertos en Virtualbox</a:t>
                      </a:r>
                      <a:endParaRPr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200"/>
                        <a:buFont typeface="Rajdhani"/>
                        <a:buChar char="●"/>
                      </a:pPr>
                      <a:r>
                        <a:rPr b="1" lang="es" sz="12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Open VPN: </a:t>
                      </a:r>
                      <a:r>
                        <a:rPr b="1" lang="es" sz="12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1194/udp </a:t>
                      </a:r>
                      <a:endParaRPr b="1" sz="12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200"/>
                        <a:buFont typeface="Rajdhani"/>
                        <a:buChar char="●"/>
                      </a:pPr>
                      <a:r>
                        <a:rPr b="1" lang="es" sz="12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L2TP: puerto 1701 TCP.</a:t>
                      </a:r>
                      <a:endParaRPr b="1" sz="12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200"/>
                        <a:buFont typeface="Rajdhani"/>
                        <a:buChar char="●"/>
                      </a:pPr>
                      <a:r>
                        <a:rPr b="1" lang="es" sz="12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IPSec / IKEv2: puertos 500 y 1500 UDP.</a:t>
                      </a:r>
                      <a:endParaRPr b="1" sz="12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200"/>
                        <a:buFont typeface="Rajdhani"/>
                        <a:buChar char="●"/>
                      </a:pPr>
                      <a:r>
                        <a:rPr b="1" lang="es" sz="12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Wireguard: puerto 51820 UDP.</a:t>
                      </a:r>
                      <a:endParaRPr b="1" sz="12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200"/>
                        <a:buFont typeface="Rajdhani"/>
                        <a:buChar char="●"/>
                      </a:pPr>
                      <a:r>
                        <a:rPr b="1" lang="es" sz="12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SSTP: puerto 443 TCP</a:t>
                      </a:r>
                      <a:endParaRPr b="1" sz="12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IMAP 993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POP 995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SMTP 587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21/TCP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21" name="Google Shape;1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000" y="10609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1813" y="10190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2650" y="10764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68825" y="1098090"/>
            <a:ext cx="865850" cy="8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/>
          <p:nvPr/>
        </p:nvSpPr>
        <p:spPr>
          <a:xfrm>
            <a:off x="625500" y="225250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 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0" name="Google Shape;130;p34"/>
          <p:cNvGraphicFramePr/>
          <p:nvPr/>
        </p:nvGraphicFramePr>
        <p:xfrm>
          <a:off x="706575" y="106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{8BD1AD6E-29D1-4AED-ABD3-D534960A89CB}</a:tableStyleId>
              </a:tblPr>
              <a:tblGrid>
                <a:gridCol w="1965900"/>
                <a:gridCol w="1965900"/>
                <a:gridCol w="1965900"/>
                <a:gridCol w="196590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9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443, 80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Rajdhani"/>
                        <a:buChar char="●"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443/TCP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Rajdhani"/>
                        <a:buChar char="●"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3478-3481/UDP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Rajdhani"/>
                        <a:buChar char="●"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50000-60000/UDP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Rajdhani"/>
                        <a:buChar char="●"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7000 – 9000 UDP (para servidores de juegos)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Rajdhani"/>
                        <a:buChar char="●"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 TCP (http)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Rajdhani"/>
                        <a:buChar char="●"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 TCP (https)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Para PC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Rajdhani"/>
                        <a:buChar char="●"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3659, 9565, 9570, 9000 - 9999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Rajdhani"/>
                        <a:buChar char="●"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3569, 9946, 9988, 10000 - 20000, 42124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31" name="Google Shape;1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063" y="146275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287" y="157531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4"/>
          <p:cNvPicPr preferRelativeResize="0"/>
          <p:nvPr/>
        </p:nvPicPr>
        <p:blipFill rotWithShape="1">
          <a:blip r:embed="rId5">
            <a:alphaModFix/>
          </a:blip>
          <a:srcRect b="9461" l="29648" r="32257" t="0"/>
          <a:stretch/>
        </p:blipFill>
        <p:spPr>
          <a:xfrm>
            <a:off x="4907663" y="118327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70188" y="1337425"/>
            <a:ext cx="1306224" cy="95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65595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 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{8BD1AD6E-29D1-4AED-ABD3-D534960A89CB}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Esta aplicación usa el puerto TCP 4070 para conectarse a sus servidores en la aplicación de escritorio, pero debe usar los puertos 443 y 80 si esto falla.</a:t>
                      </a:r>
                      <a:endParaRPr b="1" sz="10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 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prefiere establecer conexiones TCP y UDP salientes a través del puerto 5938, que es el principal y con el cual la aplicación tiene mejor rendimiento.</a:t>
                      </a:r>
                      <a:endParaRPr b="1" sz="10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 usa TCP porque es muy sensible al tiempo. Usa el puerto TCP443</a:t>
                      </a:r>
                      <a:endParaRPr b="1" sz="10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6"/>
          <p:cNvSpPr txBox="1"/>
          <p:nvPr/>
        </p:nvSpPr>
        <p:spPr>
          <a:xfrm>
            <a:off x="757775" y="607325"/>
            <a:ext cx="65595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 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9" name="Google Shape;149;p36"/>
          <p:cNvGraphicFramePr/>
          <p:nvPr/>
        </p:nvGraphicFramePr>
        <p:xfrm>
          <a:off x="826275" y="131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{8BD1AD6E-29D1-4AED-ABD3-D534960A89CB}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VISUAL STUDIO CODE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El puerto TCP 4024 (visual estudio 2019) es el puerto principal y necesario en todos los escenarios</a:t>
                      </a:r>
                      <a:endParaRPr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GMAIL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Gmail usa los puertos 25, 465 o 587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XBOX LIVE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 3074/TCP y UDP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MINECRAFT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por defecto usado por servidores del juego. 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 25565/tcp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50" name="Google Shape;1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268" y="1561893"/>
            <a:ext cx="917075" cy="9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0150" y="1736525"/>
            <a:ext cx="1189875" cy="674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0068" y="1520364"/>
            <a:ext cx="1458939" cy="10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6"/>
          <p:cNvPicPr preferRelativeResize="0"/>
          <p:nvPr/>
        </p:nvPicPr>
        <p:blipFill rotWithShape="1">
          <a:blip r:embed="rId6">
            <a:alphaModFix/>
          </a:blip>
          <a:srcRect b="29636" l="0" r="0" t="0"/>
          <a:stretch/>
        </p:blipFill>
        <p:spPr>
          <a:xfrm>
            <a:off x="6679050" y="1394425"/>
            <a:ext cx="1105868" cy="120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