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Roboto"/>
      <p:regular r:id="rId36"/>
      <p:bold r:id="rId37"/>
      <p:italic r:id="rId38"/>
      <p:boldItalic r:id="rId39"/>
    </p:embeddedFont>
    <p:embeddedFont>
      <p:font typeface="Rajdhani"/>
      <p:regular r:id="rId40"/>
      <p:bold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iMwYY415Nqa8DBnEPa878a3bAZ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427019-17AF-4AC8-901D-1DEA3E057781}">
  <a:tblStyle styleId="{0B427019-17AF-4AC8-901D-1DEA3E05778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jdhani-regular.fntdata"/><Relationship Id="rId20" Type="http://schemas.openxmlformats.org/officeDocument/2006/relationships/slide" Target="slides/slide13.xml"/><Relationship Id="rId42" Type="http://schemas.openxmlformats.org/officeDocument/2006/relationships/font" Target="fonts/OpenSans-regular.fntdata"/><Relationship Id="rId41" Type="http://schemas.openxmlformats.org/officeDocument/2006/relationships/font" Target="fonts/Rajdhani-bold.fntdata"/><Relationship Id="rId22" Type="http://schemas.openxmlformats.org/officeDocument/2006/relationships/slide" Target="slides/slide15.xml"/><Relationship Id="rId44" Type="http://schemas.openxmlformats.org/officeDocument/2006/relationships/font" Target="fonts/OpenSans-italic.fntdata"/><Relationship Id="rId21" Type="http://schemas.openxmlformats.org/officeDocument/2006/relationships/slide" Target="slides/slide14.xml"/><Relationship Id="rId43" Type="http://schemas.openxmlformats.org/officeDocument/2006/relationships/font" Target="fonts/OpenSans-bold.fntdata"/><Relationship Id="rId24" Type="http://schemas.openxmlformats.org/officeDocument/2006/relationships/slide" Target="slides/slide17.xml"/><Relationship Id="rId46" Type="http://customschemas.google.com/relationships/presentationmetadata" Target="metadata"/><Relationship Id="rId23" Type="http://schemas.openxmlformats.org/officeDocument/2006/relationships/slide" Target="slides/slide16.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46586d10e9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46586d10e9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9"/>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p29"/>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37" name="Google Shape;37;p53"/>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p55"/>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55"/>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3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9" name="Google Shape;49;p3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52" name="Google Shape;52;p3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53" name="Shape 53"/>
        <p:cNvGrpSpPr/>
        <p:nvPr/>
      </p:nvGrpSpPr>
      <p:grpSpPr>
        <a:xfrm>
          <a:off x="0" y="0"/>
          <a:ext cx="0" cy="0"/>
          <a:chOff x="0" y="0"/>
          <a:chExt cx="0" cy="0"/>
        </a:xfrm>
      </p:grpSpPr>
      <p:sp>
        <p:nvSpPr>
          <p:cNvPr id="54" name="Google Shape;54;p33"/>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33"/>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3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3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0" name="Google Shape;60;p3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1" name="Google Shape;61;p3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 name="Google Shape;11;p44"/>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3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66" name="Google Shape;66;p3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3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39"/>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72" name="Google Shape;72;p3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73" name="Google Shape;73;p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4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 name="Shape 76"/>
        <p:cNvGrpSpPr/>
        <p:nvPr/>
      </p:nvGrpSpPr>
      <p:grpSpPr>
        <a:xfrm>
          <a:off x="0" y="0"/>
          <a:ext cx="0" cy="0"/>
          <a:chOff x="0" y="0"/>
          <a:chExt cx="0" cy="0"/>
        </a:xfrm>
      </p:grpSpPr>
      <p:sp>
        <p:nvSpPr>
          <p:cNvPr id="77" name="Google Shape;77;p4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78" name="Google Shape;78;p4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43"/>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2" name="Google Shape;82;p43"/>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4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 name="Google Shape;16;p46"/>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47"/>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p47"/>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4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5" name="Google Shape;25;p49"/>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51"/>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1" name="Google Shape;31;p51"/>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2" name="Google Shape;32;p5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1.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3.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2" name="Shape 42"/>
        <p:cNvGrpSpPr/>
        <p:nvPr/>
      </p:nvGrpSpPr>
      <p:grpSpPr>
        <a:xfrm>
          <a:off x="0" y="0"/>
          <a:ext cx="0" cy="0"/>
          <a:chOff x="0" y="0"/>
          <a:chExt cx="0" cy="0"/>
        </a:xfrm>
      </p:grpSpPr>
      <p:cxnSp>
        <p:nvCxnSpPr>
          <p:cNvPr id="43" name="Google Shape;43;p30"/>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44" name="Google Shape;44;p30"/>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0"/>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Armado de computadoras</a:t>
            </a:r>
            <a:endParaRPr b="0" i="0" sz="900" u="none" cap="none" strike="noStrike">
              <a:solidFill>
                <a:srgbClr val="FFFFFF"/>
              </a:solidFill>
              <a:latin typeface="Open Sans"/>
              <a:ea typeface="Open Sans"/>
              <a:cs typeface="Open Sans"/>
              <a:sym typeface="Open Sans"/>
            </a:endParaRPr>
          </a:p>
        </p:txBody>
      </p:sp>
      <p:pic>
        <p:nvPicPr>
          <p:cNvPr id="46" name="Google Shape;46;p30"/>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pangoly.com/en/product/asrock-h110m-dgs" TargetMode="External"/><Relationship Id="rId4" Type="http://schemas.openxmlformats.org/officeDocument/2006/relationships/hyperlink" Target="https://technical.city/es/cpu/Core-i3-710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pangoly.com/en/product/msi-a320m-a-pro-ma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8.xml"/><Relationship Id="rId5" Type="http://schemas.openxmlformats.org/officeDocument/2006/relationships/slide" Target="/ppt/slides/slide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4037275" y="986400"/>
            <a:ext cx="4525800" cy="3170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100"/>
              <a:buFont typeface="Arial"/>
              <a:buNone/>
            </a:pPr>
            <a:r>
              <a:rPr b="1" i="0" lang="es" sz="4900" u="none" cap="none" strike="noStrike">
                <a:solidFill>
                  <a:schemeClr val="lt1"/>
                </a:solidFill>
                <a:latin typeface="Rajdhani"/>
                <a:ea typeface="Rajdhani"/>
                <a:cs typeface="Rajdhani"/>
                <a:sym typeface="Rajdhani"/>
              </a:rPr>
              <a:t>Armado de  computadoras</a:t>
            </a:r>
            <a:endParaRPr b="1" i="0" sz="49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chemeClr val="dk1"/>
              </a:buClr>
              <a:buSzPts val="1100"/>
              <a:buFont typeface="Arial"/>
              <a:buNone/>
            </a:pPr>
            <a:r>
              <a:t/>
            </a:r>
            <a:endParaRPr b="1" i="0" sz="50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rgbClr val="000000"/>
              </a:buClr>
              <a:buSzPts val="4600"/>
              <a:buFont typeface="Arial"/>
              <a:buNone/>
            </a:pPr>
            <a:r>
              <a:t/>
            </a:r>
            <a:endParaRPr b="1" i="0" sz="4600" u="none" cap="none" strike="noStrik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nvSpPr>
        <p:spPr>
          <a:xfrm>
            <a:off x="617575" y="6018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a:t>
            </a:r>
            <a:endParaRPr b="1" i="0" sz="3000" u="none" cap="none" strike="noStrike">
              <a:solidFill>
                <a:srgbClr val="EC183F"/>
              </a:solidFill>
              <a:latin typeface="Rajdhani"/>
              <a:ea typeface="Rajdhani"/>
              <a:cs typeface="Rajdhani"/>
              <a:sym typeface="Rajdhani"/>
            </a:endParaRPr>
          </a:p>
        </p:txBody>
      </p:sp>
      <p:sp>
        <p:nvSpPr>
          <p:cNvPr id="153" name="Google Shape;153;p10"/>
          <p:cNvSpPr txBox="1"/>
          <p:nvPr/>
        </p:nvSpPr>
        <p:spPr>
          <a:xfrm>
            <a:off x="627825" y="1528150"/>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i="0" sz="1600" u="none" cap="none" strike="noStrike">
              <a:solidFill>
                <a:srgbClr val="434343"/>
              </a:solidFill>
              <a:latin typeface="Open Sans"/>
              <a:ea typeface="Open Sans"/>
              <a:cs typeface="Open Sans"/>
              <a:sym typeface="Open Sans"/>
            </a:endParaRPr>
          </a:p>
        </p:txBody>
      </p:sp>
      <p:pic>
        <p:nvPicPr>
          <p:cNvPr id="154" name="Google Shape;154;p10"/>
          <p:cNvPicPr preferRelativeResize="0"/>
          <p:nvPr/>
        </p:nvPicPr>
        <p:blipFill rotWithShape="1">
          <a:blip r:embed="rId3">
            <a:alphaModFix/>
          </a:blip>
          <a:srcRect b="0" l="0" r="0" t="0"/>
          <a:stretch/>
        </p:blipFill>
        <p:spPr>
          <a:xfrm>
            <a:off x="4406550" y="1249937"/>
            <a:ext cx="4699827" cy="26436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nvSpPr>
        <p:spPr>
          <a:xfrm>
            <a:off x="626925" y="6174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Intel</a:t>
            </a:r>
            <a:endParaRPr b="1" i="0" sz="3000" u="none" cap="none" strike="noStrike">
              <a:solidFill>
                <a:srgbClr val="EC183F"/>
              </a:solidFill>
              <a:latin typeface="Rajdhani"/>
              <a:ea typeface="Rajdhani"/>
              <a:cs typeface="Rajdhani"/>
              <a:sym typeface="Rajdhani"/>
            </a:endParaRPr>
          </a:p>
        </p:txBody>
      </p:sp>
      <p:sp>
        <p:nvSpPr>
          <p:cNvPr id="160" name="Google Shape;160;p11"/>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61" name="Google Shape;161;p11"/>
          <p:cNvSpPr txBox="1"/>
          <p:nvPr/>
        </p:nvSpPr>
        <p:spPr>
          <a:xfrm>
            <a:off x="987025" y="1725650"/>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62" name="Google Shape;162;p11"/>
          <p:cNvGraphicFramePr/>
          <p:nvPr/>
        </p:nvGraphicFramePr>
        <p:xfrm>
          <a:off x="952500" y="1809750"/>
          <a:ext cx="3000000" cy="3000000"/>
        </p:xfrm>
        <a:graphic>
          <a:graphicData uri="http://schemas.openxmlformats.org/drawingml/2006/table">
            <a:tbl>
              <a:tblPr>
                <a:noFill/>
                <a:tableStyleId>{0B427019-17AF-4AC8-901D-1DEA3E057781}</a:tableStyleId>
              </a:tblPr>
              <a:tblGrid>
                <a:gridCol w="2013425"/>
                <a:gridCol w="52255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Core i3 7100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s">
                          <a:latin typeface="Open Sans"/>
                          <a:ea typeface="Open Sans"/>
                          <a:cs typeface="Open Sans"/>
                          <a:sym typeface="Open Sans"/>
                        </a:rPr>
                        <a:t>ASRock </a:t>
                      </a:r>
                      <a:r>
                        <a:rPr lang="es">
                          <a:uFill>
                            <a:noFill/>
                          </a:uFill>
                          <a:latin typeface="Open Sans"/>
                          <a:ea typeface="Open Sans"/>
                          <a:cs typeface="Open Sans"/>
                          <a:sym typeface="Open Sans"/>
                          <a:hlinkClick r:id="rId3"/>
                        </a:rPr>
                        <a:t>H110M-DGS</a:t>
                      </a:r>
                      <a:endParaRPr sz="1000">
                        <a:solidFill>
                          <a:srgbClr val="333333"/>
                        </a:solidFill>
                        <a:highlight>
                          <a:srgbClr val="F9F9F9"/>
                        </a:highlight>
                        <a:latin typeface="Roboto"/>
                        <a:ea typeface="Roboto"/>
                        <a:cs typeface="Roboto"/>
                        <a:sym typeface="Robo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s">
                          <a:uFill>
                            <a:noFill/>
                          </a:uFill>
                          <a:latin typeface="Open Sans"/>
                          <a:ea typeface="Open Sans"/>
                          <a:cs typeface="Open Sans"/>
                          <a:sym typeface="Open Sans"/>
                          <a:hlinkClick r:id="rId4"/>
                        </a:rPr>
                        <a:t>DDR4</a:t>
                      </a:r>
                      <a:r>
                        <a:rPr lang="es">
                          <a:latin typeface="Open Sans"/>
                          <a:ea typeface="Open Sans"/>
                          <a:cs typeface="Open Sans"/>
                          <a:sym typeface="Open Sans"/>
                        </a:rPr>
                        <a:t> </a:t>
                      </a:r>
                      <a:r>
                        <a:rPr lang="es">
                          <a:latin typeface="Open Sans"/>
                          <a:ea typeface="Open Sans"/>
                          <a:cs typeface="Open Sans"/>
                          <a:sym typeface="Open Sans"/>
                        </a:rPr>
                        <a:t>de 4 Gigas</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266700" rtl="0" algn="l">
                        <a:lnSpc>
                          <a:spcPct val="118000"/>
                        </a:lnSpc>
                        <a:spcBef>
                          <a:spcPts val="0"/>
                        </a:spcBef>
                        <a:spcAft>
                          <a:spcPts val="600"/>
                        </a:spcAft>
                        <a:buClr>
                          <a:schemeClr val="dk1"/>
                        </a:buClr>
                        <a:buSzPts val="1100"/>
                        <a:buFont typeface="Arial"/>
                        <a:buNone/>
                      </a:pPr>
                      <a:r>
                        <a:rPr lang="es">
                          <a:latin typeface="Open Sans"/>
                          <a:ea typeface="Open Sans"/>
                          <a:cs typeface="Open Sans"/>
                          <a:sym typeface="Open Sans"/>
                        </a:rPr>
                        <a:t>240gb Kingston A400</a:t>
                      </a:r>
                      <a:endParaRPr>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nvSpPr>
        <p:spPr>
          <a:xfrm>
            <a:off x="626950" y="608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AMD</a:t>
            </a:r>
            <a:endParaRPr b="1" i="0" sz="3000" u="none" cap="none" strike="noStrike">
              <a:solidFill>
                <a:srgbClr val="EC183F"/>
              </a:solidFill>
              <a:latin typeface="Rajdhani"/>
              <a:ea typeface="Rajdhani"/>
              <a:cs typeface="Rajdhani"/>
              <a:sym typeface="Rajdhani"/>
            </a:endParaRPr>
          </a:p>
        </p:txBody>
      </p:sp>
      <p:sp>
        <p:nvSpPr>
          <p:cNvPr id="168" name="Google Shape;168;p12"/>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a:solidFill>
                <a:schemeClr val="dk1"/>
              </a:solidFill>
              <a:latin typeface="Open Sans"/>
              <a:ea typeface="Open Sans"/>
              <a:cs typeface="Open Sans"/>
              <a:sym typeface="Open Sans"/>
            </a:endParaRPr>
          </a:p>
        </p:txBody>
      </p:sp>
      <p:graphicFrame>
        <p:nvGraphicFramePr>
          <p:cNvPr id="169" name="Google Shape;169;p12"/>
          <p:cNvGraphicFramePr/>
          <p:nvPr/>
        </p:nvGraphicFramePr>
        <p:xfrm>
          <a:off x="952500" y="1809750"/>
          <a:ext cx="3000000" cy="3000000"/>
        </p:xfrm>
        <a:graphic>
          <a:graphicData uri="http://schemas.openxmlformats.org/drawingml/2006/table">
            <a:tbl>
              <a:tblPr>
                <a:noFill/>
                <a:tableStyleId>{0B427019-17AF-4AC8-901D-1DEA3E057781}</a:tableStyleId>
              </a:tblPr>
              <a:tblGrid>
                <a:gridCol w="2004025"/>
                <a:gridCol w="5234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dk1"/>
                          </a:solidFill>
                          <a:latin typeface="Open Sans"/>
                          <a:ea typeface="Open Sans"/>
                          <a:cs typeface="Open Sans"/>
                          <a:sym typeface="Open Sans"/>
                        </a:rPr>
                        <a:t>Procesador</a:t>
                      </a:r>
                      <a:endParaRPr>
                        <a:solidFill>
                          <a:schemeClr val="dk1"/>
                        </a:solidFill>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dk1"/>
                          </a:solidFill>
                          <a:latin typeface="Open Sans"/>
                          <a:ea typeface="Open Sans"/>
                          <a:cs typeface="Open Sans"/>
                          <a:sym typeface="Open Sans"/>
                        </a:rPr>
                        <a:t>Ryzen 3 2200g</a:t>
                      </a:r>
                      <a:endParaRPr>
                        <a:solidFill>
                          <a:schemeClr val="dk1"/>
                        </a:solidFill>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dk1"/>
                          </a:solidFill>
                          <a:latin typeface="Open Sans"/>
                          <a:ea typeface="Open Sans"/>
                          <a:cs typeface="Open Sans"/>
                          <a:sym typeface="Open Sans"/>
                        </a:rPr>
                        <a:t>Placa madre</a:t>
                      </a:r>
                      <a:endParaRPr>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MSI </a:t>
                      </a:r>
                      <a:r>
                        <a:rPr lang="es">
                          <a:solidFill>
                            <a:schemeClr val="dk1"/>
                          </a:solidFill>
                          <a:uFill>
                            <a:noFill/>
                          </a:uFill>
                          <a:latin typeface="Open Sans"/>
                          <a:ea typeface="Open Sans"/>
                          <a:cs typeface="Open Sans"/>
                          <a:sym typeface="Open Sans"/>
                          <a:hlinkClick r:id="rId3">
                            <a:extLst>
                              <a:ext uri="{A12FA001-AC4F-418D-AE19-62706E023703}">
                                <ahyp:hlinkClr val="tx"/>
                              </a:ext>
                            </a:extLst>
                          </a:hlinkClick>
                        </a:rPr>
                        <a:t>A320M-A PRO MAX</a:t>
                      </a:r>
                      <a:endParaRPr>
                        <a:solidFill>
                          <a:schemeClr val="dk1"/>
                        </a:solidFill>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dk1"/>
                          </a:solidFill>
                          <a:latin typeface="Open Sans"/>
                          <a:ea typeface="Open Sans"/>
                          <a:cs typeface="Open Sans"/>
                          <a:sym typeface="Open Sans"/>
                        </a:rPr>
                        <a:t>Memoria ram</a:t>
                      </a:r>
                      <a:endParaRPr>
                        <a:solidFill>
                          <a:schemeClr val="dk1"/>
                        </a:solidFill>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dk1"/>
                          </a:solidFill>
                          <a:latin typeface="Open Sans"/>
                          <a:ea typeface="Open Sans"/>
                          <a:cs typeface="Open Sans"/>
                          <a:sym typeface="Open Sans"/>
                        </a:rPr>
                        <a:t>DDR4 </a:t>
                      </a:r>
                      <a:r>
                        <a:rPr lang="es">
                          <a:solidFill>
                            <a:schemeClr val="dk1"/>
                          </a:solidFill>
                          <a:latin typeface="Open Sans"/>
                          <a:ea typeface="Open Sans"/>
                          <a:cs typeface="Open Sans"/>
                          <a:sym typeface="Open Sans"/>
                        </a:rPr>
                        <a:t>de 4 Gigas</a:t>
                      </a:r>
                      <a:endParaRPr>
                        <a:solidFill>
                          <a:schemeClr val="dk1"/>
                        </a:solidFill>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dk1"/>
                          </a:solidFill>
                          <a:latin typeface="Open Sans"/>
                          <a:ea typeface="Open Sans"/>
                          <a:cs typeface="Open Sans"/>
                          <a:sym typeface="Open Sans"/>
                        </a:rPr>
                        <a:t>Memoria secundaria</a:t>
                      </a:r>
                      <a:endParaRPr>
                        <a:solidFill>
                          <a:schemeClr val="dk1"/>
                        </a:solidFill>
                        <a:latin typeface="Open Sans"/>
                        <a:ea typeface="Open Sans"/>
                        <a:cs typeface="Open Sans"/>
                        <a:sym typeface="Open Sans"/>
                      </a:endParaRPr>
                    </a:p>
                  </a:txBody>
                  <a:tcPr marT="91425" marB="91425" marR="91425" marL="91425"/>
                </a:tc>
                <a:tc>
                  <a:txBody>
                    <a:bodyPr/>
                    <a:lstStyle/>
                    <a:p>
                      <a:pPr indent="0" lvl="0" marL="0" marR="266700" rtl="0" algn="l">
                        <a:lnSpc>
                          <a:spcPct val="118000"/>
                        </a:lnSpc>
                        <a:spcBef>
                          <a:spcPts val="0"/>
                        </a:spcBef>
                        <a:spcAft>
                          <a:spcPts val="600"/>
                        </a:spcAft>
                        <a:buClr>
                          <a:schemeClr val="dk1"/>
                        </a:buClr>
                        <a:buSzPts val="1100"/>
                        <a:buFont typeface="Arial"/>
                        <a:buNone/>
                      </a:pPr>
                      <a:r>
                        <a:rPr lang="es">
                          <a:solidFill>
                            <a:schemeClr val="dk1"/>
                          </a:solidFill>
                          <a:latin typeface="Open Sans"/>
                          <a:ea typeface="Open Sans"/>
                          <a:cs typeface="Open Sans"/>
                          <a:sym typeface="Open Sans"/>
                        </a:rPr>
                        <a:t>240gb Kingston A400</a:t>
                      </a:r>
                      <a:endParaRPr>
                        <a:solidFill>
                          <a:schemeClr val="dk1"/>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nvSpPr>
        <p:spPr>
          <a:xfrm>
            <a:off x="626950" y="61440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a:t>
            </a:r>
            <a:endParaRPr b="1" i="0" sz="3000" u="none" cap="none" strike="noStrike">
              <a:solidFill>
                <a:srgbClr val="EC183F"/>
              </a:solidFill>
              <a:latin typeface="Rajdhani"/>
              <a:ea typeface="Rajdhani"/>
              <a:cs typeface="Rajdhani"/>
              <a:sym typeface="Rajdhani"/>
            </a:endParaRPr>
          </a:p>
        </p:txBody>
      </p:sp>
      <p:sp>
        <p:nvSpPr>
          <p:cNvPr id="175" name="Google Shape;175;p13"/>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76" name="Google Shape;176;p13"/>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77" name="Google Shape;177;p13"/>
          <p:cNvGraphicFramePr/>
          <p:nvPr/>
        </p:nvGraphicFramePr>
        <p:xfrm>
          <a:off x="952500" y="2114550"/>
          <a:ext cx="3000000" cy="3000000"/>
        </p:xfrm>
        <a:graphic>
          <a:graphicData uri="http://schemas.openxmlformats.org/drawingml/2006/table">
            <a:tbl>
              <a:tblPr>
                <a:noFill/>
                <a:tableStyleId>{0B427019-17AF-4AC8-901D-1DEA3E057781}</a:tableStyleId>
              </a:tblPr>
              <a:tblGrid>
                <a:gridCol w="1938175"/>
                <a:gridCol w="53008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5000"/>
                        </a:lnSpc>
                        <a:spcBef>
                          <a:spcPts val="0"/>
                        </a:spcBef>
                        <a:spcAft>
                          <a:spcPts val="0"/>
                        </a:spcAft>
                        <a:buClr>
                          <a:schemeClr val="dk1"/>
                        </a:buClr>
                        <a:buSzPts val="1100"/>
                        <a:buFont typeface="Arial"/>
                        <a:buNone/>
                      </a:pPr>
                      <a:r>
                        <a:rPr lang="es">
                          <a:latin typeface="Open Sans"/>
                          <a:ea typeface="Open Sans"/>
                          <a:cs typeface="Open Sans"/>
                          <a:sym typeface="Open Sans"/>
                        </a:rPr>
                        <a:t>Procesador Intel Pentium Gold G5400 3,7 GHz Dual-Core</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lnSpc>
                          <a:spcPct val="110000"/>
                        </a:lnSpc>
                        <a:spcBef>
                          <a:spcPts val="0"/>
                        </a:spcBef>
                        <a:spcAft>
                          <a:spcPts val="0"/>
                        </a:spcAft>
                        <a:buClr>
                          <a:schemeClr val="dk1"/>
                        </a:buClr>
                        <a:buSzPts val="1100"/>
                        <a:buFont typeface="Arial"/>
                        <a:buNone/>
                      </a:pPr>
                      <a:r>
                        <a:rPr lang="es" sz="1300">
                          <a:solidFill>
                            <a:srgbClr val="111111"/>
                          </a:solidFill>
                        </a:rPr>
                        <a:t>ASRock B360 Pro4</a:t>
                      </a:r>
                      <a:endParaRPr>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5000"/>
                        </a:lnSpc>
                        <a:spcBef>
                          <a:spcPts val="0"/>
                        </a:spcBef>
                        <a:spcAft>
                          <a:spcPts val="0"/>
                        </a:spcAft>
                        <a:buClr>
                          <a:schemeClr val="dk1"/>
                        </a:buClr>
                        <a:buSzPts val="1100"/>
                        <a:buFont typeface="Arial"/>
                        <a:buNone/>
                      </a:pPr>
                      <a:r>
                        <a:rPr lang="es">
                          <a:latin typeface="Open Sans"/>
                          <a:ea typeface="Open Sans"/>
                          <a:cs typeface="Open Sans"/>
                          <a:sym typeface="Open Sans"/>
                        </a:rPr>
                        <a:t>Kingston ValueRAM de 8 GB (1 x 8 GB) DDR4-2666 CL19</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SSD Western Digital Black PCIe 256 GB M.2-2280 NVME</a:t>
                      </a:r>
                      <a:endParaRPr sz="1400" u="none" cap="none" strike="noStrike">
                        <a:latin typeface="Open Sans"/>
                        <a:ea typeface="Open Sans"/>
                        <a:cs typeface="Open Sans"/>
                        <a:sym typeface="Open Sans"/>
                      </a:endParaRPr>
                    </a:p>
                  </a:txBody>
                  <a:tcPr marT="91425" marB="91425" marR="91425" marL="91425"/>
                </a:tc>
              </a:tr>
            </a:tbl>
          </a:graphicData>
        </a:graphic>
      </p:graphicFrame>
      <p:sp>
        <p:nvSpPr>
          <p:cNvPr id="178" name="Google Shape;178;p13"/>
          <p:cNvSpPr txBox="1"/>
          <p:nvPr/>
        </p:nvSpPr>
        <p:spPr>
          <a:xfrm>
            <a:off x="6269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a:t>
            </a:r>
            <a:endParaRPr b="1" i="0" sz="3000" u="none" cap="none" strike="noStrike">
              <a:solidFill>
                <a:srgbClr val="EC183F"/>
              </a:solidFill>
              <a:latin typeface="Rajdhani"/>
              <a:ea typeface="Rajdhani"/>
              <a:cs typeface="Rajdhani"/>
              <a:sym typeface="Rajdhani"/>
            </a:endParaRPr>
          </a:p>
        </p:txBody>
      </p:sp>
      <p:sp>
        <p:nvSpPr>
          <p:cNvPr id="184" name="Google Shape;184;p14"/>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i="0" sz="1600" u="none" cap="none" strike="noStrike">
              <a:solidFill>
                <a:srgbClr val="434343"/>
              </a:solidFill>
              <a:latin typeface="Open Sans"/>
              <a:ea typeface="Open Sans"/>
              <a:cs typeface="Open Sans"/>
              <a:sym typeface="Open Sans"/>
            </a:endParaRPr>
          </a:p>
        </p:txBody>
      </p:sp>
      <p:pic>
        <p:nvPicPr>
          <p:cNvPr id="185" name="Google Shape;185;p14"/>
          <p:cNvPicPr preferRelativeResize="0"/>
          <p:nvPr/>
        </p:nvPicPr>
        <p:blipFill rotWithShape="1">
          <a:blip r:embed="rId3">
            <a:alphaModFix/>
          </a:blip>
          <a:srcRect b="0" l="0" r="0" t="0"/>
          <a:stretch/>
        </p:blipFill>
        <p:spPr>
          <a:xfrm>
            <a:off x="4045850" y="1156575"/>
            <a:ext cx="5098148" cy="2867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s"/>
              <a:t>JULIETH RUBIO</a:t>
            </a:r>
            <a:endParaRPr/>
          </a:p>
        </p:txBody>
      </p:sp>
      <p:sp>
        <p:nvSpPr>
          <p:cNvPr id="191" name="Google Shape;191;p1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p>
            <a:pPr indent="0" lvl="0" marL="139700" rtl="0" algn="ctr">
              <a:lnSpc>
                <a:spcPct val="100000"/>
              </a:lnSpc>
              <a:spcBef>
                <a:spcPts val="0"/>
              </a:spcBef>
              <a:spcAft>
                <a:spcPts val="0"/>
              </a:spcAft>
              <a:buSzPts val="1400"/>
              <a:buNone/>
            </a:pPr>
            <a:r>
              <a:rPr b="1" lang="es" sz="3200"/>
              <a:t>GAMA MEDIA INTEL Y AMD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Intel</a:t>
            </a:r>
            <a:endParaRPr b="1" i="0" sz="3000" u="none" cap="none" strike="noStrike">
              <a:solidFill>
                <a:srgbClr val="EC183F"/>
              </a:solidFill>
              <a:latin typeface="Rajdhani"/>
              <a:ea typeface="Rajdhani"/>
              <a:cs typeface="Rajdhani"/>
              <a:sym typeface="Rajdhani"/>
            </a:endParaRPr>
          </a:p>
        </p:txBody>
      </p:sp>
      <p:sp>
        <p:nvSpPr>
          <p:cNvPr id="197" name="Google Shape;197;p16"/>
          <p:cNvSpPr txBox="1"/>
          <p:nvPr/>
        </p:nvSpPr>
        <p:spPr>
          <a:xfrm>
            <a:off x="806450" y="1534325"/>
            <a:ext cx="3615000" cy="487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98" name="Google Shape;198;p16"/>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9" name="Google Shape;199;p16"/>
          <p:cNvGraphicFramePr/>
          <p:nvPr/>
        </p:nvGraphicFramePr>
        <p:xfrm>
          <a:off x="952500" y="1809750"/>
          <a:ext cx="3000000" cy="3000000"/>
        </p:xfrm>
        <a:graphic>
          <a:graphicData uri="http://schemas.openxmlformats.org/drawingml/2006/table">
            <a:tbl>
              <a:tblPr>
                <a:noFill/>
                <a:tableStyleId>{0B427019-17AF-4AC8-901D-1DEA3E057781}</a:tableStyleId>
              </a:tblPr>
              <a:tblGrid>
                <a:gridCol w="2051050"/>
                <a:gridCol w="51879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400"/>
                        <a:buFont typeface="Arial"/>
                        <a:buNone/>
                      </a:pPr>
                      <a:r>
                        <a:rPr lang="es">
                          <a:solidFill>
                            <a:schemeClr val="dk1"/>
                          </a:solidFill>
                          <a:latin typeface="Open Sans"/>
                          <a:ea typeface="Open Sans"/>
                          <a:cs typeface="Open Sans"/>
                          <a:sym typeface="Open Sans"/>
                        </a:rPr>
                        <a:t>Intel Core i7 - 6700</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266700" rtl="0" algn="l">
                        <a:lnSpc>
                          <a:spcPct val="118000"/>
                        </a:lnSpc>
                        <a:spcBef>
                          <a:spcPts val="0"/>
                        </a:spcBef>
                        <a:spcAft>
                          <a:spcPts val="600"/>
                        </a:spcAft>
                        <a:buClr>
                          <a:schemeClr val="dk1"/>
                        </a:buClr>
                        <a:buSzPts val="1100"/>
                        <a:buFont typeface="Arial"/>
                        <a:buNone/>
                      </a:pPr>
                      <a:r>
                        <a:rPr lang="es" sz="1450">
                          <a:solidFill>
                            <a:schemeClr val="dk1"/>
                          </a:solidFill>
                          <a:highlight>
                            <a:srgbClr val="FFFFFF"/>
                          </a:highlight>
                          <a:latin typeface="Open Sans"/>
                          <a:ea typeface="Open Sans"/>
                          <a:cs typeface="Open Sans"/>
                          <a:sym typeface="Open Sans"/>
                        </a:rPr>
                        <a:t>Board Asrock A320m-hdv R4.0</a:t>
                      </a:r>
                      <a:endParaRPr sz="12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300">
                          <a:solidFill>
                            <a:schemeClr val="dk1"/>
                          </a:solidFill>
                          <a:latin typeface="Open Sans"/>
                          <a:ea typeface="Open Sans"/>
                          <a:cs typeface="Open Sans"/>
                          <a:sym typeface="Open Sans"/>
                        </a:rPr>
                        <a:t>DDR3 8GB</a:t>
                      </a:r>
                      <a:endParaRPr sz="1300" u="none" cap="none" strike="noStrike">
                        <a:solidFill>
                          <a:schemeClr val="dk1"/>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5155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s" sz="1500">
                          <a:solidFill>
                            <a:schemeClr val="dk1"/>
                          </a:solidFill>
                          <a:highlight>
                            <a:srgbClr val="FFFFFF"/>
                          </a:highlight>
                          <a:latin typeface="Roboto"/>
                          <a:ea typeface="Roboto"/>
                          <a:cs typeface="Roboto"/>
                          <a:sym typeface="Roboto"/>
                        </a:rPr>
                        <a:t>Disco externo 1TB</a:t>
                      </a:r>
                      <a:endParaRPr sz="1400" u="none" cap="none" strike="noStrike">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GeForce GT 1030 2GD4 LP OC</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nvSpPr>
        <p:spPr>
          <a:xfrm>
            <a:off x="6175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AMD</a:t>
            </a:r>
            <a:endParaRPr b="1" i="0" sz="3000" u="none" cap="none" strike="noStrike">
              <a:solidFill>
                <a:srgbClr val="EC183F"/>
              </a:solidFill>
              <a:latin typeface="Rajdhani"/>
              <a:ea typeface="Rajdhani"/>
              <a:cs typeface="Rajdhani"/>
              <a:sym typeface="Rajdhani"/>
            </a:endParaRPr>
          </a:p>
        </p:txBody>
      </p:sp>
      <p:sp>
        <p:nvSpPr>
          <p:cNvPr id="205" name="Google Shape;205;p17"/>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06" name="Google Shape;206;p17"/>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07" name="Google Shape;207;p17"/>
          <p:cNvGraphicFramePr/>
          <p:nvPr/>
        </p:nvGraphicFramePr>
        <p:xfrm>
          <a:off x="952500" y="1809750"/>
          <a:ext cx="3000000" cy="3000000"/>
        </p:xfrm>
        <a:graphic>
          <a:graphicData uri="http://schemas.openxmlformats.org/drawingml/2006/table">
            <a:tbl>
              <a:tblPr>
                <a:noFill/>
                <a:tableStyleId>{0B427019-17AF-4AC8-901D-1DEA3E057781}</a:tableStyleId>
              </a:tblPr>
              <a:tblGrid>
                <a:gridCol w="1891200"/>
                <a:gridCol w="53478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8000"/>
                        </a:lnSpc>
                        <a:spcBef>
                          <a:spcPts val="0"/>
                        </a:spcBef>
                        <a:spcAft>
                          <a:spcPts val="600"/>
                        </a:spcAft>
                        <a:buClr>
                          <a:schemeClr val="dk1"/>
                        </a:buClr>
                        <a:buSzPts val="1100"/>
                        <a:buFont typeface="Arial"/>
                        <a:buNone/>
                      </a:pPr>
                      <a:r>
                        <a:rPr lang="es">
                          <a:latin typeface="Open Sans"/>
                          <a:ea typeface="Open Sans"/>
                          <a:cs typeface="Open Sans"/>
                          <a:sym typeface="Open Sans"/>
                        </a:rPr>
                        <a:t>Intel Core i5-2400 3.10 GHz</a:t>
                      </a:r>
                      <a:endParaRPr>
                        <a:latin typeface="Open Sans"/>
                        <a:ea typeface="Open Sans"/>
                        <a:cs typeface="Open Sans"/>
                        <a:sym typeface="Open Sans"/>
                      </a:endParaRPr>
                    </a:p>
                  </a:txBody>
                  <a:tcPr marT="91425" marB="91425" marR="91425" marL="91425">
                    <a:solidFill>
                      <a:schemeClr val="lt2"/>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Rog Maximus XIII EXTREMEGLACIAL</a:t>
                      </a:r>
                      <a:endParaRPr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400"/>
                        <a:buFont typeface="Arial"/>
                        <a:buNone/>
                      </a:pPr>
                      <a:r>
                        <a:rPr lang="es" sz="1300">
                          <a:solidFill>
                            <a:schemeClr val="dk1"/>
                          </a:solidFill>
                          <a:latin typeface="Open Sans"/>
                          <a:ea typeface="Open Sans"/>
                          <a:cs typeface="Open Sans"/>
                          <a:sym typeface="Open Sans"/>
                        </a:rPr>
                        <a:t>DDR3 8GB CT8G4DFS8266</a:t>
                      </a:r>
                      <a:endParaRPr>
                        <a:latin typeface="Open Sans"/>
                        <a:ea typeface="Open Sans"/>
                        <a:cs typeface="Open Sans"/>
                        <a:sym typeface="Open Sans"/>
                      </a:endParaRPr>
                    </a:p>
                  </a:txBody>
                  <a:tcPr marT="91425" marB="91425" marR="91425" marL="91425">
                    <a:solidFill>
                      <a:schemeClr val="lt2"/>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s">
                          <a:latin typeface="Open Sans"/>
                          <a:ea typeface="Open Sans"/>
                          <a:cs typeface="Open Sans"/>
                          <a:sym typeface="Open Sans"/>
                        </a:rPr>
                        <a:t>1 TB de disco duro</a:t>
                      </a:r>
                      <a:endParaRPr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8000"/>
                        </a:lnSpc>
                        <a:spcBef>
                          <a:spcPts val="0"/>
                        </a:spcBef>
                        <a:spcAft>
                          <a:spcPts val="600"/>
                        </a:spcAft>
                        <a:buClr>
                          <a:schemeClr val="dk1"/>
                        </a:buClr>
                        <a:buSzPts val="1100"/>
                        <a:buFont typeface="Arial"/>
                        <a:buNone/>
                      </a:pPr>
                      <a:r>
                        <a:rPr lang="es">
                          <a:latin typeface="Open Sans"/>
                          <a:ea typeface="Open Sans"/>
                          <a:cs typeface="Open Sans"/>
                          <a:sym typeface="Open Sans"/>
                        </a:rPr>
                        <a:t>GTX 650 de 1 GB con salidas DVI, HDMI y VGA.</a:t>
                      </a:r>
                      <a:endParaRPr>
                        <a:latin typeface="Open Sans"/>
                        <a:ea typeface="Open Sans"/>
                        <a:cs typeface="Open Sans"/>
                        <a:sym typeface="Open Sans"/>
                      </a:endParaRPr>
                    </a:p>
                  </a:txBody>
                  <a:tcPr marT="91425" marB="91425" marR="91425" marL="91425">
                    <a:solidFill>
                      <a:srgbClr val="EFEFEF"/>
                    </a:solidFill>
                  </a:tcPr>
                </a:tc>
              </a:tr>
            </a:tbl>
          </a:graphicData>
        </a:graphic>
      </p:graphicFrame>
      <p:sp>
        <p:nvSpPr>
          <p:cNvPr id="208" name="Google Shape;208;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8000"/>
              </a:lnSpc>
              <a:spcBef>
                <a:spcPts val="0"/>
              </a:spcBef>
              <a:spcAft>
                <a:spcPts val="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nvSpPr>
        <p:spPr>
          <a:xfrm>
            <a:off x="6363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a:t>
            </a:r>
            <a:endParaRPr b="1" i="0" sz="3000" u="none" cap="none" strike="noStrike">
              <a:solidFill>
                <a:srgbClr val="EC183F"/>
              </a:solidFill>
              <a:latin typeface="Rajdhani"/>
              <a:ea typeface="Rajdhani"/>
              <a:cs typeface="Rajdhani"/>
              <a:sym typeface="Rajdhani"/>
            </a:endParaRPr>
          </a:p>
        </p:txBody>
      </p:sp>
      <p:sp>
        <p:nvSpPr>
          <p:cNvPr id="214" name="Google Shape;214;p18"/>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15" name="Google Shape;215;p18"/>
          <p:cNvGraphicFramePr/>
          <p:nvPr/>
        </p:nvGraphicFramePr>
        <p:xfrm>
          <a:off x="952500" y="2114550"/>
          <a:ext cx="3000000" cy="3000000"/>
        </p:xfrm>
        <a:graphic>
          <a:graphicData uri="http://schemas.openxmlformats.org/drawingml/2006/table">
            <a:tbl>
              <a:tblPr>
                <a:noFill/>
                <a:tableStyleId>{0B427019-17AF-4AC8-901D-1DEA3E057781}</a:tableStyleId>
              </a:tblPr>
              <a:tblGrid>
                <a:gridCol w="1900600"/>
                <a:gridCol w="5338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I</a:t>
                      </a:r>
                      <a:r>
                        <a:rPr lang="es"/>
                        <a:t>ntel Core I7-12700kf</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A320M-S2H Motherboard</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DDR4</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Disco sólido SSD interno Adata Ultimate SU630 240GQ-R 240GB</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Tarjeta Gráfica Gigabyte Geforce RTX 3060 Gaming Oc 12g</a:t>
                      </a:r>
                      <a:endParaRPr sz="1400" u="none" cap="none" strike="noStrike"/>
                    </a:p>
                  </a:txBody>
                  <a:tcPr marT="91425" marB="91425" marR="91425" marL="91425">
                    <a:solidFill>
                      <a:srgbClr val="EFEFEF"/>
                    </a:solidFill>
                  </a:tcPr>
                </a:tc>
              </a:tr>
            </a:tbl>
          </a:graphicData>
        </a:graphic>
      </p:graphicFrame>
      <p:sp>
        <p:nvSpPr>
          <p:cNvPr id="216" name="Google Shape;216;p18"/>
          <p:cNvSpPr txBox="1"/>
          <p:nvPr/>
        </p:nvSpPr>
        <p:spPr>
          <a:xfrm>
            <a:off x="636350" y="1534325"/>
            <a:ext cx="8070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46586d10e9_1_15"/>
          <p:cNvSpPr txBox="1"/>
          <p:nvPr/>
        </p:nvSpPr>
        <p:spPr>
          <a:xfrm>
            <a:off x="6363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a:t>
            </a:r>
            <a:endParaRPr b="1" i="0" sz="3000" u="none" cap="none" strike="noStrike">
              <a:solidFill>
                <a:srgbClr val="EC183F"/>
              </a:solidFill>
              <a:latin typeface="Rajdhani"/>
              <a:ea typeface="Rajdhani"/>
              <a:cs typeface="Rajdhani"/>
              <a:sym typeface="Rajdhani"/>
            </a:endParaRPr>
          </a:p>
        </p:txBody>
      </p:sp>
      <p:sp>
        <p:nvSpPr>
          <p:cNvPr id="222" name="Google Shape;222;g146586d10e9_1_15"/>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3" name="Google Shape;223;g146586d10e9_1_15"/>
          <p:cNvGraphicFramePr/>
          <p:nvPr/>
        </p:nvGraphicFramePr>
        <p:xfrm>
          <a:off x="952500" y="2114550"/>
          <a:ext cx="3000000" cy="3000000"/>
        </p:xfrm>
        <a:graphic>
          <a:graphicData uri="http://schemas.openxmlformats.org/drawingml/2006/table">
            <a:tbl>
              <a:tblPr>
                <a:noFill/>
                <a:tableStyleId>{0B427019-17AF-4AC8-901D-1DEA3E057781}</a:tableStyleId>
              </a:tblPr>
              <a:tblGrid>
                <a:gridCol w="1900600"/>
                <a:gridCol w="5338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AMD Ryzen 5 5600X de 3,7 GHz y 6 núcleos</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Aorus X570 Master</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G.Skill Trident Z Neo RGB 16GB @3600 MHz</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Samsung 860 QVO</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Gigabyte RTX 2080 Super</a:t>
                      </a:r>
                      <a:endParaRPr sz="1400" u="none" cap="none" strike="noStrike"/>
                    </a:p>
                  </a:txBody>
                  <a:tcPr marT="91425" marB="91425" marR="91425" marL="91425">
                    <a:solidFill>
                      <a:srgbClr val="EFEFEF"/>
                    </a:solidFill>
                  </a:tcPr>
                </a:tc>
              </a:tr>
            </a:tbl>
          </a:graphicData>
        </a:graphic>
      </p:graphicFrame>
      <p:sp>
        <p:nvSpPr>
          <p:cNvPr id="224" name="Google Shape;224;g146586d10e9_1_15"/>
          <p:cNvSpPr txBox="1"/>
          <p:nvPr/>
        </p:nvSpPr>
        <p:spPr>
          <a:xfrm>
            <a:off x="6363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2"/>
          <p:cNvSpPr txBox="1"/>
          <p:nvPr/>
        </p:nvSpPr>
        <p:spPr>
          <a:xfrm>
            <a:off x="3897550" y="1527975"/>
            <a:ext cx="4856400" cy="30672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howjump?jump=nextslide"/>
              </a:rPr>
              <a:t>Consigna</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3"/>
              </a:rPr>
              <a:t>Detalles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4"/>
              </a:rPr>
              <a:t>Especificaciones de equipos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5"/>
              </a:rPr>
              <a:t>Entrega</a:t>
            </a:r>
            <a:endParaRPr b="1" i="0" sz="2000" u="none" cap="none" strike="noStrike">
              <a:solidFill>
                <a:srgbClr val="434343"/>
              </a:solidFill>
              <a:latin typeface="Open Sans"/>
              <a:ea typeface="Open Sans"/>
              <a:cs typeface="Open Sans"/>
              <a:sym typeface="Open Sans"/>
            </a:endParaRPr>
          </a:p>
          <a:p>
            <a:pPr indent="0" lvl="0" marL="457200" marR="0" rtl="0" algn="l">
              <a:lnSpc>
                <a:spcPct val="130000"/>
              </a:lnSpc>
              <a:spcBef>
                <a:spcPts val="0"/>
              </a:spcBef>
              <a:spcAft>
                <a:spcPts val="0"/>
              </a:spcAft>
              <a:buClr>
                <a:srgbClr val="000000"/>
              </a:buClr>
              <a:buSzPts val="2000"/>
              <a:buFont typeface="Arial"/>
              <a:buNone/>
            </a:pPr>
            <a:r>
              <a:t/>
            </a:r>
            <a:endParaRPr b="1" i="0" sz="2000" u="none" cap="none" strike="noStrike">
              <a:solidFill>
                <a:srgbClr val="434343"/>
              </a:solidFill>
              <a:latin typeface="Rajdhani"/>
              <a:ea typeface="Rajdhani"/>
              <a:cs typeface="Rajdhani"/>
              <a:sym typeface="Rajdhani"/>
            </a:endParaRPr>
          </a:p>
        </p:txBody>
      </p:sp>
      <p:sp>
        <p:nvSpPr>
          <p:cNvPr id="93" name="Google Shape;93;p2"/>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EC183F"/>
                </a:solidFill>
                <a:latin typeface="Rajdhani"/>
                <a:ea typeface="Rajdhani"/>
                <a:cs typeface="Rajdhani"/>
                <a:sym typeface="Rajdhani"/>
              </a:rPr>
              <a:t>Índice</a:t>
            </a:r>
            <a:endParaRPr b="1" i="0" sz="2700" u="none" cap="none" strike="noStrike">
              <a:solidFill>
                <a:srgbClr val="EC183F"/>
              </a:solidFill>
              <a:latin typeface="Rajdhani"/>
              <a:ea typeface="Rajdhani"/>
              <a:cs typeface="Rajdhani"/>
              <a:sym typeface="Rajdhani"/>
            </a:endParaRPr>
          </a:p>
        </p:txBody>
      </p:sp>
      <p:cxnSp>
        <p:nvCxnSpPr>
          <p:cNvPr id="94" name="Google Shape;94;p2"/>
          <p:cNvCxnSpPr/>
          <p:nvPr/>
        </p:nvCxnSpPr>
        <p:spPr>
          <a:xfrm flipH="1">
            <a:off x="3592750" y="1409375"/>
            <a:ext cx="18900" cy="30333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9"/>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30" name="Google Shape;230;p19"/>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i="0" sz="1600" u="none" cap="none" strike="noStrike">
              <a:solidFill>
                <a:srgbClr val="434343"/>
              </a:solidFill>
              <a:latin typeface="Open Sans"/>
              <a:ea typeface="Open Sans"/>
              <a:cs typeface="Open Sans"/>
              <a:sym typeface="Open Sans"/>
            </a:endParaRPr>
          </a:p>
        </p:txBody>
      </p:sp>
      <p:pic>
        <p:nvPicPr>
          <p:cNvPr id="231" name="Google Shape;231;p19"/>
          <p:cNvPicPr preferRelativeResize="0"/>
          <p:nvPr/>
        </p:nvPicPr>
        <p:blipFill rotWithShape="1">
          <a:blip r:embed="rId3">
            <a:alphaModFix/>
          </a:blip>
          <a:srcRect b="0" l="0" r="0" t="0"/>
          <a:stretch/>
        </p:blipFill>
        <p:spPr>
          <a:xfrm>
            <a:off x="3786636" y="1152101"/>
            <a:ext cx="5357363" cy="301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s"/>
              <a:t>PAOLA MORALES</a:t>
            </a:r>
            <a:endParaRPr/>
          </a:p>
        </p:txBody>
      </p:sp>
      <p:sp>
        <p:nvSpPr>
          <p:cNvPr id="237" name="Google Shape;237;p20"/>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p>
            <a:pPr indent="0" lvl="0" marL="139700" rtl="0" algn="ctr">
              <a:lnSpc>
                <a:spcPct val="100000"/>
              </a:lnSpc>
              <a:spcBef>
                <a:spcPts val="0"/>
              </a:spcBef>
              <a:spcAft>
                <a:spcPts val="0"/>
              </a:spcAft>
              <a:buSzPts val="1400"/>
              <a:buNone/>
            </a:pPr>
            <a:r>
              <a:rPr b="1" lang="es" sz="3200"/>
              <a:t>GAMA ALTA INTEL, AMD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txBox="1"/>
          <p:nvPr/>
        </p:nvSpPr>
        <p:spPr>
          <a:xfrm>
            <a:off x="63637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Intel</a:t>
            </a:r>
            <a:endParaRPr b="1" i="0" sz="3000" u="none" cap="none" strike="noStrike">
              <a:solidFill>
                <a:srgbClr val="EC183F"/>
              </a:solidFill>
              <a:latin typeface="Rajdhani"/>
              <a:ea typeface="Rajdhani"/>
              <a:cs typeface="Rajdhani"/>
              <a:sym typeface="Rajdhani"/>
            </a:endParaRPr>
          </a:p>
        </p:txBody>
      </p:sp>
      <p:sp>
        <p:nvSpPr>
          <p:cNvPr id="243" name="Google Shape;243;p21"/>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44" name="Google Shape;244;p21"/>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45" name="Google Shape;245;p21"/>
          <p:cNvGraphicFramePr/>
          <p:nvPr/>
        </p:nvGraphicFramePr>
        <p:xfrm>
          <a:off x="952500" y="1809750"/>
          <a:ext cx="3000000" cy="3000000"/>
        </p:xfrm>
        <a:graphic>
          <a:graphicData uri="http://schemas.openxmlformats.org/drawingml/2006/table">
            <a:tbl>
              <a:tblPr>
                <a:noFill/>
                <a:tableStyleId>{0B427019-17AF-4AC8-901D-1DEA3E057781}</a:tableStyleId>
              </a:tblPr>
              <a:tblGrid>
                <a:gridCol w="2051025"/>
                <a:gridCol w="5187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Core i7-10700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266700" rtl="0" algn="l">
                        <a:lnSpc>
                          <a:spcPct val="118000"/>
                        </a:lnSpc>
                        <a:spcBef>
                          <a:spcPts val="0"/>
                        </a:spcBef>
                        <a:spcAft>
                          <a:spcPts val="600"/>
                        </a:spcAft>
                        <a:buClr>
                          <a:schemeClr val="dk1"/>
                        </a:buClr>
                        <a:buSzPts val="1100"/>
                        <a:buFont typeface="Arial"/>
                        <a:buNone/>
                      </a:pPr>
                      <a:r>
                        <a:rPr b="1" lang="es" sz="1650">
                          <a:solidFill>
                            <a:schemeClr val="dk1"/>
                          </a:solidFill>
                          <a:highlight>
                            <a:srgbClr val="FFFFFF"/>
                          </a:highlight>
                          <a:latin typeface="Roboto"/>
                          <a:ea typeface="Roboto"/>
                          <a:cs typeface="Roboto"/>
                          <a:sym typeface="Roboto"/>
                        </a:rPr>
                        <a:t>Mainboard Asrock B460-hdv</a:t>
                      </a:r>
                      <a:endParaRPr>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2 kingston FURY Renegade DDR4 (32GB, 2666MHz)</a:t>
                      </a:r>
                      <a:endParaRPr sz="1400" u="none" cap="none" strike="noStrike">
                        <a:latin typeface="Open Sans"/>
                        <a:ea typeface="Open Sans"/>
                        <a:cs typeface="Open Sans"/>
                        <a:sym typeface="Open Sans"/>
                      </a:endParaRPr>
                    </a:p>
                  </a:txBody>
                  <a:tcPr marT="91425" marB="91425" marR="91425" marL="91425">
                    <a:solidFill>
                      <a:srgbClr val="EFEFEF"/>
                    </a:solidFill>
                  </a:tcPr>
                </a:tc>
              </a:tr>
              <a:tr h="4967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15000"/>
                        </a:lnSpc>
                        <a:spcBef>
                          <a:spcPts val="0"/>
                        </a:spcBef>
                        <a:spcAft>
                          <a:spcPts val="600"/>
                        </a:spcAft>
                        <a:buClr>
                          <a:schemeClr val="dk1"/>
                        </a:buClr>
                        <a:buSzPts val="1100"/>
                        <a:buFont typeface="Arial"/>
                        <a:buNone/>
                      </a:pPr>
                      <a:r>
                        <a:rPr lang="es" sz="1300">
                          <a:solidFill>
                            <a:srgbClr val="0F1111"/>
                          </a:solidFill>
                          <a:highlight>
                            <a:srgbClr val="FFFFFF"/>
                          </a:highlight>
                        </a:rPr>
                        <a:t>Western Digital SSD interno WD Blue 3D NAND de 2 TB - SATA III 6 Gb/s, M.2 2280</a:t>
                      </a:r>
                      <a:endParaRPr sz="15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Video Nvidia Phoenix GeForce GTX 16 Series GTX 1650 PCI-Express 3.0 </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nvSpPr>
        <p:spPr>
          <a:xfrm>
            <a:off x="6363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AMD</a:t>
            </a:r>
            <a:endParaRPr b="1" i="0" sz="3000" u="none" cap="none" strike="noStrike">
              <a:solidFill>
                <a:srgbClr val="EC183F"/>
              </a:solidFill>
              <a:latin typeface="Rajdhani"/>
              <a:ea typeface="Rajdhani"/>
              <a:cs typeface="Rajdhani"/>
              <a:sym typeface="Rajdhani"/>
            </a:endParaRPr>
          </a:p>
        </p:txBody>
      </p:sp>
      <p:sp>
        <p:nvSpPr>
          <p:cNvPr id="251" name="Google Shape;251;p22"/>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52" name="Google Shape;252;p22"/>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53" name="Google Shape;253;p22"/>
          <p:cNvGraphicFramePr/>
          <p:nvPr/>
        </p:nvGraphicFramePr>
        <p:xfrm>
          <a:off x="952500" y="1809750"/>
          <a:ext cx="3000000" cy="3000000"/>
        </p:xfrm>
        <a:graphic>
          <a:graphicData uri="http://schemas.openxmlformats.org/drawingml/2006/table">
            <a:tbl>
              <a:tblPr>
                <a:noFill/>
                <a:tableStyleId>{0B427019-17AF-4AC8-901D-1DEA3E057781}</a:tableStyleId>
              </a:tblPr>
              <a:tblGrid>
                <a:gridCol w="1919400"/>
                <a:gridCol w="5319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Amd Ryzen 7 3800xt</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15000"/>
                        </a:lnSpc>
                        <a:spcBef>
                          <a:spcPts val="0"/>
                        </a:spcBef>
                        <a:spcAft>
                          <a:spcPts val="600"/>
                        </a:spcAft>
                        <a:buClr>
                          <a:schemeClr val="dk1"/>
                        </a:buClr>
                        <a:buSzPts val="1100"/>
                        <a:buFont typeface="Arial"/>
                        <a:buNone/>
                      </a:pPr>
                      <a:r>
                        <a:rPr b="1" lang="es">
                          <a:solidFill>
                            <a:srgbClr val="0F1111"/>
                          </a:solidFill>
                          <a:highlight>
                            <a:srgbClr val="FFFFFF"/>
                          </a:highlight>
                        </a:rPr>
                        <a:t>MSI MAG B550 TOMAHAWK</a:t>
                      </a:r>
                      <a:endParaRPr b="1">
                        <a:solidFill>
                          <a:srgbClr val="0F1111"/>
                        </a:solidFill>
                        <a:highlight>
                          <a:srgbClr val="FFFFFF"/>
                        </a:highlight>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Corsair Vengeance Rgb Pro 128 Gb (4 x 32Gb) 3200 MHz</a:t>
                      </a:r>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SSD Disco Duro Solido de 1 TB M.2 2280 SATA III</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400"/>
                        <a:buFont typeface="Arial"/>
                        <a:buNone/>
                      </a:pPr>
                      <a:r>
                        <a:rPr lang="es">
                          <a:solidFill>
                            <a:schemeClr val="dk1"/>
                          </a:solidFill>
                        </a:rPr>
                        <a:t>NVIDIA GeForce RTX 3070 PCI Express 4.0</a:t>
                      </a:r>
                      <a:endParaRPr sz="2300">
                        <a:solidFill>
                          <a:srgbClr val="0F1111"/>
                        </a:solidFill>
                        <a:highlight>
                          <a:srgbClr val="FFFFFF"/>
                        </a:highlight>
                      </a:endParaRPr>
                    </a:p>
                  </a:txBody>
                  <a:tcPr marT="91425" marB="91425" marR="91425" marL="91425">
                    <a:solidFill>
                      <a:srgbClr val="EFEFEF"/>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s"/>
              <a:t>LIZETH PICO</a:t>
            </a:r>
            <a:endParaRPr/>
          </a:p>
        </p:txBody>
      </p:sp>
      <p:sp>
        <p:nvSpPr>
          <p:cNvPr id="259" name="Google Shape;259;p2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p>
            <a:pPr indent="0" lvl="0" marL="139700" rtl="0" algn="ctr">
              <a:lnSpc>
                <a:spcPct val="100000"/>
              </a:lnSpc>
              <a:spcBef>
                <a:spcPts val="0"/>
              </a:spcBef>
              <a:spcAft>
                <a:spcPts val="0"/>
              </a:spcAft>
              <a:buSzPts val="1400"/>
              <a:buNone/>
            </a:pPr>
            <a:r>
              <a:rPr b="1" lang="es" sz="3200"/>
              <a:t>GAMA ALTA LIBRE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4"/>
          <p:cNvSpPr txBox="1"/>
          <p:nvPr/>
        </p:nvSpPr>
        <p:spPr>
          <a:xfrm>
            <a:off x="64380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65" name="Google Shape;265;p24"/>
          <p:cNvSpPr txBox="1"/>
          <p:nvPr/>
        </p:nvSpPr>
        <p:spPr>
          <a:xfrm>
            <a:off x="6540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66" name="Google Shape;266;p24"/>
          <p:cNvSpPr txBox="1"/>
          <p:nvPr/>
        </p:nvSpPr>
        <p:spPr>
          <a:xfrm>
            <a:off x="8682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67" name="Google Shape;267;p24"/>
          <p:cNvGraphicFramePr/>
          <p:nvPr/>
        </p:nvGraphicFramePr>
        <p:xfrm>
          <a:off x="952500" y="2114550"/>
          <a:ext cx="3000000" cy="3000000"/>
        </p:xfrm>
        <a:graphic>
          <a:graphicData uri="http://schemas.openxmlformats.org/drawingml/2006/table">
            <a:tbl>
              <a:tblPr>
                <a:noFill/>
                <a:tableStyleId>{0B427019-17AF-4AC8-901D-1DEA3E057781}</a:tableStyleId>
              </a:tblPr>
              <a:tblGrid>
                <a:gridCol w="1947600"/>
                <a:gridCol w="5291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AMD Ryzen Threadripper 2920X</a:t>
                      </a:r>
                      <a:endParaRPr sz="1400" u="none" cap="none" strike="noStrike">
                        <a:latin typeface="Open Sans"/>
                        <a:ea typeface="Open Sans"/>
                        <a:cs typeface="Open Sans"/>
                        <a:sym typeface="Open Sans"/>
                      </a:endParaRPr>
                    </a:p>
                  </a:txBody>
                  <a:tcPr marT="91425" marB="91425" marR="91425" marL="91425">
                    <a:solidFill>
                      <a:schemeClr val="lt2"/>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ASRock X399 Thaichi</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482600" rtl="0" algn="l">
                        <a:lnSpc>
                          <a:spcPct val="74000"/>
                        </a:lnSpc>
                        <a:spcBef>
                          <a:spcPts val="0"/>
                        </a:spcBef>
                        <a:spcAft>
                          <a:spcPts val="1300"/>
                        </a:spcAft>
                        <a:buClr>
                          <a:schemeClr val="dk1"/>
                        </a:buClr>
                        <a:buSzPts val="1100"/>
                        <a:buFont typeface="Arial"/>
                        <a:buNone/>
                      </a:pPr>
                      <a:r>
                        <a:rPr lang="es">
                          <a:latin typeface="Open Sans"/>
                          <a:ea typeface="Open Sans"/>
                          <a:cs typeface="Open Sans"/>
                          <a:sym typeface="Open Sans"/>
                        </a:rPr>
                        <a:t>32GB Corsair Vengeance LPX 4000 Mhz</a:t>
                      </a:r>
                      <a:endParaRPr sz="1050">
                        <a:solidFill>
                          <a:srgbClr val="333333"/>
                        </a:solidFill>
                        <a:highlight>
                          <a:srgbClr val="F8F8F8"/>
                        </a:highlight>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Samsung 980 Pro NVMe 2TB</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PNY Quadro P2200 5GB GDDR5X</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
        <p:nvSpPr>
          <p:cNvPr id="268" name="Google Shape;268;p24"/>
          <p:cNvSpPr txBox="1"/>
          <p:nvPr/>
        </p:nvSpPr>
        <p:spPr>
          <a:xfrm>
            <a:off x="64380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72" name="Shape 272"/>
        <p:cNvGrpSpPr/>
        <p:nvPr/>
      </p:nvGrpSpPr>
      <p:grpSpPr>
        <a:xfrm>
          <a:off x="0" y="0"/>
          <a:ext cx="0" cy="0"/>
          <a:chOff x="0" y="0"/>
          <a:chExt cx="0" cy="0"/>
        </a:xfrm>
      </p:grpSpPr>
      <p:sp>
        <p:nvSpPr>
          <p:cNvPr id="273" name="Google Shape;273;p25"/>
          <p:cNvSpPr txBox="1"/>
          <p:nvPr/>
        </p:nvSpPr>
        <p:spPr>
          <a:xfrm>
            <a:off x="3609750" y="1495200"/>
            <a:ext cx="36369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Entrega</a:t>
            </a:r>
            <a:endParaRPr b="1" i="0" sz="3700" u="none" cap="none" strike="noStrike">
              <a:solidFill>
                <a:srgbClr val="FFFFFF"/>
              </a:solidFill>
              <a:latin typeface="Rajdhani"/>
              <a:ea typeface="Rajdhani"/>
              <a:cs typeface="Rajdhani"/>
              <a:sym typeface="Rajdhani"/>
            </a:endParaRPr>
          </a:p>
        </p:txBody>
      </p:sp>
      <p:sp>
        <p:nvSpPr>
          <p:cNvPr id="274" name="Google Shape;274;p25"/>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4</a:t>
            </a:r>
            <a:endParaRPr b="1" i="0" sz="6000" u="none" cap="none" strike="noStrike">
              <a:solidFill>
                <a:srgbClr val="FFFFFF"/>
              </a:solidFill>
              <a:latin typeface="Rajdhani"/>
              <a:ea typeface="Rajdhani"/>
              <a:cs typeface="Rajdhani"/>
              <a:sym typeface="Rajdhani"/>
            </a:endParaRPr>
          </a:p>
        </p:txBody>
      </p:sp>
      <p:sp>
        <p:nvSpPr>
          <p:cNvPr id="275" name="Google Shape;275;p2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txBox="1"/>
          <p:nvPr/>
        </p:nvSpPr>
        <p:spPr>
          <a:xfrm>
            <a:off x="625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Entrega</a:t>
            </a:r>
            <a:endParaRPr b="1" i="0" sz="3000" u="none" cap="none" strike="noStrike">
              <a:solidFill>
                <a:srgbClr val="EC183F"/>
              </a:solidFill>
              <a:latin typeface="Rajdhani"/>
              <a:ea typeface="Rajdhani"/>
              <a:cs typeface="Rajdhani"/>
              <a:sym typeface="Rajdhani"/>
            </a:endParaRPr>
          </a:p>
        </p:txBody>
      </p:sp>
      <p:sp>
        <p:nvSpPr>
          <p:cNvPr id="281" name="Google Shape;281;p26"/>
          <p:cNvSpPr txBox="1"/>
          <p:nvPr/>
        </p:nvSpPr>
        <p:spPr>
          <a:xfrm>
            <a:off x="636200" y="1534325"/>
            <a:ext cx="4185300" cy="1443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Cada estudiante debe subir a la mochila del viajero un archivo del formato que prefiera (.pdf, .doc, .xls) con el detalle de los diferentes equipos que armó.</a:t>
            </a:r>
            <a:endParaRPr b="0" i="0" sz="1600" u="none" cap="none" strike="noStrike">
              <a:solidFill>
                <a:srgbClr val="434343"/>
              </a:solidFill>
              <a:latin typeface="Open Sans"/>
              <a:ea typeface="Open Sans"/>
              <a:cs typeface="Open Sans"/>
              <a:sym typeface="Open Sans"/>
            </a:endParaRPr>
          </a:p>
        </p:txBody>
      </p:sp>
      <p:pic>
        <p:nvPicPr>
          <p:cNvPr id="282" name="Google Shape;282;p26"/>
          <p:cNvPicPr preferRelativeResize="0"/>
          <p:nvPr/>
        </p:nvPicPr>
        <p:blipFill rotWithShape="1">
          <a:blip r:embed="rId3">
            <a:alphaModFix/>
          </a:blip>
          <a:srcRect b="0" l="0" r="0" t="0"/>
          <a:stretch/>
        </p:blipFill>
        <p:spPr>
          <a:xfrm>
            <a:off x="4318875" y="1250925"/>
            <a:ext cx="3270427" cy="1839626"/>
          </a:xfrm>
          <a:prstGeom prst="rect">
            <a:avLst/>
          </a:prstGeom>
          <a:noFill/>
          <a:ln>
            <a:noFill/>
          </a:ln>
        </p:spPr>
      </p:pic>
      <p:pic>
        <p:nvPicPr>
          <p:cNvPr id="283" name="Google Shape;283;p26"/>
          <p:cNvPicPr preferRelativeResize="0"/>
          <p:nvPr/>
        </p:nvPicPr>
        <p:blipFill rotWithShape="1">
          <a:blip r:embed="rId4">
            <a:alphaModFix/>
          </a:blip>
          <a:srcRect b="0" l="0" r="0" t="0"/>
          <a:stretch/>
        </p:blipFill>
        <p:spPr>
          <a:xfrm>
            <a:off x="5677200" y="1418864"/>
            <a:ext cx="2902574" cy="1632698"/>
          </a:xfrm>
          <a:prstGeom prst="rect">
            <a:avLst/>
          </a:prstGeom>
          <a:noFill/>
          <a:ln>
            <a:noFill/>
          </a:ln>
        </p:spPr>
      </p:pic>
      <p:pic>
        <p:nvPicPr>
          <p:cNvPr id="284" name="Google Shape;284;p26"/>
          <p:cNvPicPr preferRelativeResize="0"/>
          <p:nvPr/>
        </p:nvPicPr>
        <p:blipFill rotWithShape="1">
          <a:blip r:embed="rId5">
            <a:alphaModFix/>
          </a:blip>
          <a:srcRect b="0" l="0" r="0" t="0"/>
          <a:stretch/>
        </p:blipFill>
        <p:spPr>
          <a:xfrm>
            <a:off x="5047350" y="2153639"/>
            <a:ext cx="2902574" cy="1632698"/>
          </a:xfrm>
          <a:prstGeom prst="rect">
            <a:avLst/>
          </a:prstGeom>
          <a:noFill/>
          <a:ln>
            <a:noFill/>
          </a:ln>
        </p:spPr>
      </p:pic>
      <p:sp>
        <p:nvSpPr>
          <p:cNvPr id="285" name="Google Shape;285;p26"/>
          <p:cNvSpPr txBox="1"/>
          <p:nvPr/>
        </p:nvSpPr>
        <p:spPr>
          <a:xfrm>
            <a:off x="662873" y="2969988"/>
            <a:ext cx="48870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GRUPO 9 – 18/AGOSTO/2022</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Julieth Rubio </a:t>
            </a:r>
            <a:endParaRPr/>
          </a:p>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Danna Ramírez </a:t>
            </a:r>
            <a:endParaRPr/>
          </a:p>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Lizeth Pico </a:t>
            </a:r>
            <a:endParaRPr/>
          </a:p>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Paola Morales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89" name="Shape 28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98" name="Shape 98"/>
        <p:cNvGrpSpPr/>
        <p:nvPr/>
      </p:nvGrpSpPr>
      <p:grpSpPr>
        <a:xfrm>
          <a:off x="0" y="0"/>
          <a:ext cx="0" cy="0"/>
          <a:chOff x="0" y="0"/>
          <a:chExt cx="0" cy="0"/>
        </a:xfrm>
      </p:grpSpPr>
      <p:sp>
        <p:nvSpPr>
          <p:cNvPr id="99" name="Google Shape;99;p3"/>
          <p:cNvSpPr txBox="1"/>
          <p:nvPr/>
        </p:nvSpPr>
        <p:spPr>
          <a:xfrm>
            <a:off x="3609750" y="1495200"/>
            <a:ext cx="33327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Consigna </a:t>
            </a:r>
            <a:endParaRPr b="1" i="0" sz="3700" u="none" cap="none" strike="noStrike">
              <a:solidFill>
                <a:srgbClr val="FFFFFF"/>
              </a:solidFill>
              <a:latin typeface="Rajdhani"/>
              <a:ea typeface="Rajdhani"/>
              <a:cs typeface="Rajdhani"/>
              <a:sym typeface="Rajdhani"/>
            </a:endParaRPr>
          </a:p>
        </p:txBody>
      </p:sp>
      <p:sp>
        <p:nvSpPr>
          <p:cNvPr id="100" name="Google Shape;100;p3"/>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1</a:t>
            </a:r>
            <a:endParaRPr b="1" i="0" sz="6000" u="none" cap="none" strike="noStrike">
              <a:solidFill>
                <a:srgbClr val="FFFFFF"/>
              </a:solidFill>
              <a:latin typeface="Rajdhani"/>
              <a:ea typeface="Rajdhani"/>
              <a:cs typeface="Rajdhani"/>
              <a:sym typeface="Rajdhani"/>
            </a:endParaRPr>
          </a:p>
        </p:txBody>
      </p:sp>
      <p:sp>
        <p:nvSpPr>
          <p:cNvPr id="101" name="Google Shape;101;p3"/>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626825" y="1458250"/>
            <a:ext cx="4311600" cy="259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07" name="Google Shape;107;p4"/>
          <p:cNvSpPr txBox="1"/>
          <p:nvPr/>
        </p:nvSpPr>
        <p:spPr>
          <a:xfrm>
            <a:off x="616575" y="608150"/>
            <a:ext cx="31164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Consigna</a:t>
            </a:r>
            <a:endParaRPr b="1" i="0" sz="3000" u="none" cap="none" strike="noStrike">
              <a:solidFill>
                <a:srgbClr val="EC183F"/>
              </a:solidFill>
              <a:latin typeface="Rajdhani"/>
              <a:ea typeface="Rajdhani"/>
              <a:cs typeface="Rajdhani"/>
              <a:sym typeface="Rajdhani"/>
            </a:endParaRPr>
          </a:p>
        </p:txBody>
      </p:sp>
      <p:pic>
        <p:nvPicPr>
          <p:cNvPr id="108" name="Google Shape;108;p4"/>
          <p:cNvPicPr preferRelativeResize="0"/>
          <p:nvPr/>
        </p:nvPicPr>
        <p:blipFill rotWithShape="1">
          <a:blip r:embed="rId3">
            <a:alphaModFix/>
          </a:blip>
          <a:srcRect b="0" l="0" r="0" t="0"/>
          <a:stretch/>
        </p:blipFill>
        <p:spPr>
          <a:xfrm>
            <a:off x="4165575" y="1798678"/>
            <a:ext cx="5183201" cy="2915548"/>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4881449" y="1290212"/>
            <a:ext cx="1951852" cy="1097899"/>
          </a:xfrm>
          <a:prstGeom prst="rect">
            <a:avLst/>
          </a:prstGeom>
          <a:noFill/>
          <a:ln>
            <a:noFill/>
          </a:ln>
        </p:spPr>
      </p:pic>
      <p:pic>
        <p:nvPicPr>
          <p:cNvPr id="110" name="Google Shape;110;p4"/>
          <p:cNvPicPr preferRelativeResize="0"/>
          <p:nvPr/>
        </p:nvPicPr>
        <p:blipFill rotWithShape="1">
          <a:blip r:embed="rId5">
            <a:alphaModFix/>
          </a:blip>
          <a:srcRect b="0" l="0" r="0" t="0"/>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14" name="Shape 114"/>
        <p:cNvGrpSpPr/>
        <p:nvPr/>
      </p:nvGrpSpPr>
      <p:grpSpPr>
        <a:xfrm>
          <a:off x="0" y="0"/>
          <a:ext cx="0" cy="0"/>
          <a:chOff x="0" y="0"/>
          <a:chExt cx="0" cy="0"/>
        </a:xfrm>
      </p:grpSpPr>
      <p:sp>
        <p:nvSpPr>
          <p:cNvPr id="115" name="Google Shape;115;p5"/>
          <p:cNvSpPr txBox="1"/>
          <p:nvPr/>
        </p:nvSpPr>
        <p:spPr>
          <a:xfrm>
            <a:off x="3609750" y="1495200"/>
            <a:ext cx="33960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Detalles</a:t>
            </a:r>
            <a:endParaRPr b="1" i="0" sz="3700" u="none" cap="none" strike="noStrike">
              <a:solidFill>
                <a:srgbClr val="FFFFFF"/>
              </a:solidFill>
              <a:latin typeface="Rajdhani"/>
              <a:ea typeface="Rajdhani"/>
              <a:cs typeface="Rajdhani"/>
              <a:sym typeface="Rajdhani"/>
            </a:endParaRPr>
          </a:p>
        </p:txBody>
      </p:sp>
      <p:sp>
        <p:nvSpPr>
          <p:cNvPr id="116" name="Google Shape;116;p5"/>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2</a:t>
            </a:r>
            <a:endParaRPr b="1" i="0" sz="6000" u="none" cap="none" strike="noStrike">
              <a:solidFill>
                <a:srgbClr val="FFFFFF"/>
              </a:solidFill>
              <a:latin typeface="Rajdhani"/>
              <a:ea typeface="Rajdhani"/>
              <a:cs typeface="Rajdhani"/>
              <a:sym typeface="Rajdhani"/>
            </a:endParaRPr>
          </a:p>
        </p:txBody>
      </p:sp>
      <p:sp>
        <p:nvSpPr>
          <p:cNvPr id="117" name="Google Shape;117;p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nvSpPr>
        <p:spPr>
          <a:xfrm>
            <a:off x="616625" y="614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 de armado</a:t>
            </a:r>
            <a:endParaRPr b="1" i="0" sz="3000" u="none" cap="none" strike="noStrike">
              <a:solidFill>
                <a:srgbClr val="EC183F"/>
              </a:solidFill>
              <a:latin typeface="Rajdhani"/>
              <a:ea typeface="Rajdhani"/>
              <a:cs typeface="Rajdhani"/>
              <a:sym typeface="Rajdhani"/>
            </a:endParaRPr>
          </a:p>
        </p:txBody>
      </p:sp>
      <p:sp>
        <p:nvSpPr>
          <p:cNvPr id="123" name="Google Shape;123;p6"/>
          <p:cNvSpPr txBox="1"/>
          <p:nvPr/>
        </p:nvSpPr>
        <p:spPr>
          <a:xfrm>
            <a:off x="626875" y="1468150"/>
            <a:ext cx="4058400" cy="325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Para el armado vamos a tener un cuadro de especificaciones donde tendremos separado.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Procesador</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Placa madre</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primaria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secundaria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GPU (si es que fuera necesario)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p:txBody>
      </p:sp>
      <p:sp>
        <p:nvSpPr>
          <p:cNvPr id="124" name="Google Shape;124;p6"/>
          <p:cNvSpPr txBox="1"/>
          <p:nvPr/>
        </p:nvSpPr>
        <p:spPr>
          <a:xfrm>
            <a:off x="4805000" y="1427450"/>
            <a:ext cx="3789600" cy="238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Deberemos armar </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computadoras por gama, donde cada una de estas  serán o compatibles con </a:t>
            </a:r>
            <a:r>
              <a:rPr b="1" i="0" lang="es" sz="1600" u="none" cap="none" strike="noStrike">
                <a:solidFill>
                  <a:srgbClr val="434343"/>
                </a:solidFill>
                <a:latin typeface="Open Sans"/>
                <a:ea typeface="Open Sans"/>
                <a:cs typeface="Open Sans"/>
                <a:sym typeface="Open Sans"/>
              </a:rPr>
              <a:t>Intel</a:t>
            </a:r>
            <a:r>
              <a:rPr b="0" i="0" lang="es" sz="1600" u="none" cap="none" strike="noStrike">
                <a:solidFill>
                  <a:srgbClr val="434343"/>
                </a:solidFill>
                <a:latin typeface="Open Sans"/>
                <a:ea typeface="Open Sans"/>
                <a:cs typeface="Open Sans"/>
                <a:sym typeface="Open Sans"/>
              </a:rPr>
              <a:t> o </a:t>
            </a:r>
            <a:r>
              <a:rPr b="1" i="0" lang="es" sz="1600" u="none" cap="none" strike="noStrike">
                <a:solidFill>
                  <a:srgbClr val="434343"/>
                </a:solidFill>
                <a:latin typeface="Open Sans"/>
                <a:ea typeface="Open Sans"/>
                <a:cs typeface="Open Sans"/>
                <a:sym typeface="Open Sans"/>
              </a:rPr>
              <a:t>AMD</a:t>
            </a:r>
            <a:r>
              <a:rPr b="0" i="0" lang="es" sz="1600" u="none" cap="none" strike="noStrike">
                <a:solidFill>
                  <a:srgbClr val="434343"/>
                </a:solidFill>
                <a:latin typeface="Open Sans"/>
                <a:ea typeface="Open Sans"/>
                <a:cs typeface="Open Sans"/>
                <a:sym typeface="Open Sans"/>
              </a:rPr>
              <a:t>.</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s" sz="1600" u="none" cap="none" strike="noStrike">
                <a:solidFill>
                  <a:srgbClr val="434343"/>
                </a:solidFill>
                <a:latin typeface="Open Sans"/>
                <a:ea typeface="Open Sans"/>
                <a:cs typeface="Open Sans"/>
                <a:sym typeface="Open Sans"/>
              </a:rPr>
              <a:t>El tercer ordenador debe ser armado a libre criterio del estudiante.</a:t>
            </a:r>
            <a:endParaRPr b="1" i="0" sz="1600" u="none" cap="none" strike="noStrike">
              <a:solidFill>
                <a:srgbClr val="434343"/>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6"/>
          <p:cNvPicPr preferRelativeResize="0"/>
          <p:nvPr/>
        </p:nvPicPr>
        <p:blipFill rotWithShape="1">
          <a:blip r:embed="rId3">
            <a:alphaModFix/>
          </a:blip>
          <a:srcRect b="0" l="0" r="0" t="0"/>
          <a:stretch/>
        </p:blipFill>
        <p:spPr>
          <a:xfrm>
            <a:off x="5615718" y="3197050"/>
            <a:ext cx="2899758" cy="1631100"/>
          </a:xfrm>
          <a:prstGeom prst="rect">
            <a:avLst/>
          </a:prstGeom>
          <a:noFill/>
          <a:ln>
            <a:noFill/>
          </a:ln>
        </p:spPr>
      </p:pic>
      <p:pic>
        <p:nvPicPr>
          <p:cNvPr id="126" name="Google Shape;126;p6"/>
          <p:cNvPicPr preferRelativeResize="0"/>
          <p:nvPr/>
        </p:nvPicPr>
        <p:blipFill rotWithShape="1">
          <a:blip r:embed="rId4">
            <a:alphaModFix/>
          </a:blip>
          <a:srcRect b="0" l="0" r="0" t="0"/>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p:nvPr/>
        </p:nvSpPr>
        <p:spPr>
          <a:xfrm>
            <a:off x="4852000" y="1624475"/>
            <a:ext cx="3498000" cy="2615700"/>
          </a:xfrm>
          <a:prstGeom prst="roundRect">
            <a:avLst>
              <a:gd fmla="val 16667" name="adj"/>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p:txBody>
      </p:sp>
      <p:sp>
        <p:nvSpPr>
          <p:cNvPr id="132" name="Google Shape;132;p7"/>
          <p:cNvSpPr txBox="1"/>
          <p:nvPr/>
        </p:nvSpPr>
        <p:spPr>
          <a:xfrm>
            <a:off x="614975" y="615475"/>
            <a:ext cx="18393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a:t>
            </a:r>
            <a:endParaRPr b="1" i="0" sz="3000" u="none" cap="none" strike="noStrike">
              <a:solidFill>
                <a:srgbClr val="EC183F"/>
              </a:solidFill>
              <a:latin typeface="Rajdhani"/>
              <a:ea typeface="Rajdhani"/>
              <a:cs typeface="Rajdhani"/>
              <a:sym typeface="Rajdhani"/>
            </a:endParaRPr>
          </a:p>
        </p:txBody>
      </p:sp>
      <p:sp>
        <p:nvSpPr>
          <p:cNvPr id="133" name="Google Shape;133;p7"/>
          <p:cNvSpPr txBox="1"/>
          <p:nvPr/>
        </p:nvSpPr>
        <p:spPr>
          <a:xfrm>
            <a:off x="614975" y="1469575"/>
            <a:ext cx="3765600" cy="2817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s" sz="1700" u="none" cap="none" strike="noStrike">
                <a:solidFill>
                  <a:srgbClr val="434343"/>
                </a:solidFill>
                <a:latin typeface="Rajdhani"/>
                <a:ea typeface="Rajdhani"/>
                <a:cs typeface="Rajdhani"/>
                <a:sym typeface="Rajdhani"/>
              </a:rPr>
              <a:t>¿Por qué esta actividad?¿Sirve este ejercicio de armar computadoras?</a:t>
            </a:r>
            <a:endParaRPr b="1" i="0" sz="17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t/>
            </a:r>
            <a:endParaRPr b="1" i="0" sz="18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1" i="0" sz="1500" u="none" cap="none" strike="noStrike">
              <a:solidFill>
                <a:srgbClr val="434343"/>
              </a:solidFill>
              <a:latin typeface="Rajdhani"/>
              <a:ea typeface="Rajdhani"/>
              <a:cs typeface="Rajdhani"/>
              <a:sym typeface="Rajdhani"/>
            </a:endParaRPr>
          </a:p>
          <a:p>
            <a:pPr indent="0" lvl="0" marL="0" marR="0" rtl="0" algn="just">
              <a:lnSpc>
                <a:spcPct val="150000"/>
              </a:lnSpc>
              <a:spcBef>
                <a:spcPts val="0"/>
              </a:spcBef>
              <a:spcAft>
                <a:spcPts val="0"/>
              </a:spcAft>
              <a:buClr>
                <a:srgbClr val="000000"/>
              </a:buClr>
              <a:buSzPts val="1500"/>
              <a:buFont typeface="Arial"/>
              <a:buNone/>
            </a:pPr>
            <a:r>
              <a:t/>
            </a:r>
            <a:endParaRPr b="1" i="0" sz="1500" u="none" cap="none" strike="noStrike">
              <a:solidFill>
                <a:srgbClr val="434343"/>
              </a:solidFill>
              <a:latin typeface="Rajdhani"/>
              <a:ea typeface="Rajdhani"/>
              <a:cs typeface="Rajdhani"/>
              <a:sym typeface="Rajdhani"/>
            </a:endParaRPr>
          </a:p>
        </p:txBody>
      </p:sp>
      <p:sp>
        <p:nvSpPr>
          <p:cNvPr id="134" name="Google Shape;134;p7"/>
          <p:cNvSpPr txBox="1"/>
          <p:nvPr/>
        </p:nvSpPr>
        <p:spPr>
          <a:xfrm>
            <a:off x="5082850" y="1767800"/>
            <a:ext cx="3056100" cy="23520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Recordemos que para</a:t>
            </a:r>
            <a:endParaRPr b="0" i="0" sz="1600" u="none" cap="none" strike="noStrike">
              <a:solidFill>
                <a:schemeClr val="lt1"/>
              </a:solidFill>
              <a:latin typeface="Open Sans"/>
              <a:ea typeface="Open Sans"/>
              <a:cs typeface="Open Sans"/>
              <a:sym typeface="Open Sans"/>
            </a:endParaRPr>
          </a:p>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los diferentes componentes existen ciertas características como los </a:t>
            </a:r>
            <a:r>
              <a:rPr b="1" i="0" lang="es" sz="1600" u="none" cap="none" strike="noStrike">
                <a:solidFill>
                  <a:schemeClr val="lt1"/>
                </a:solidFill>
                <a:latin typeface="Open Sans"/>
                <a:ea typeface="Open Sans"/>
                <a:cs typeface="Open Sans"/>
                <a:sym typeface="Open Sans"/>
              </a:rPr>
              <a:t>sockets, frecuencia y conectores</a:t>
            </a:r>
            <a:r>
              <a:rPr b="0" i="0" lang="es" sz="1600" u="none" cap="none" strike="noStrike">
                <a:solidFill>
                  <a:schemeClr val="lt1"/>
                </a:solidFill>
                <a:latin typeface="Open Sans"/>
                <a:ea typeface="Open Sans"/>
                <a:cs typeface="Open Sans"/>
                <a:sym typeface="Open Sans"/>
              </a:rPr>
              <a:t>, los cuales hay que tener </a:t>
            </a:r>
            <a:r>
              <a:rPr b="1" i="0" lang="es" sz="1600" u="none" cap="none" strike="noStrike">
                <a:solidFill>
                  <a:schemeClr val="lt1"/>
                </a:solidFill>
                <a:latin typeface="Open Sans"/>
                <a:ea typeface="Open Sans"/>
                <a:cs typeface="Open Sans"/>
                <a:sym typeface="Open Sans"/>
              </a:rPr>
              <a:t>en cuenta </a:t>
            </a:r>
            <a:r>
              <a:rPr b="0" i="0" lang="es" sz="1600" u="none" cap="none" strike="noStrike">
                <a:solidFill>
                  <a:schemeClr val="lt1"/>
                </a:solidFill>
                <a:latin typeface="Open Sans"/>
                <a:ea typeface="Open Sans"/>
                <a:cs typeface="Open Sans"/>
                <a:sym typeface="Open Sans"/>
              </a:rPr>
              <a:t>para la compatibilidad.</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38" name="Shape 138"/>
        <p:cNvGrpSpPr/>
        <p:nvPr/>
      </p:nvGrpSpPr>
      <p:grpSpPr>
        <a:xfrm>
          <a:off x="0" y="0"/>
          <a:ext cx="0" cy="0"/>
          <a:chOff x="0" y="0"/>
          <a:chExt cx="0" cy="0"/>
        </a:xfrm>
      </p:grpSpPr>
      <p:sp>
        <p:nvSpPr>
          <p:cNvPr id="139" name="Google Shape;139;p8"/>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Especificaciones</a:t>
            </a:r>
            <a:endParaRPr b="1" i="0" sz="3700" u="none" cap="none" strike="noStrike">
              <a:solidFill>
                <a:srgbClr val="FFFFFF"/>
              </a:solidFill>
              <a:latin typeface="Rajdhani"/>
              <a:ea typeface="Rajdhani"/>
              <a:cs typeface="Rajdhani"/>
              <a:sym typeface="Rajdhani"/>
            </a:endParaRPr>
          </a:p>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 equipos</a:t>
            </a:r>
            <a:endParaRPr b="1" i="0" sz="3700" u="none" cap="none" strike="noStrike">
              <a:solidFill>
                <a:srgbClr val="FFFFFF"/>
              </a:solidFill>
              <a:latin typeface="Rajdhani"/>
              <a:ea typeface="Rajdhani"/>
              <a:cs typeface="Rajdhani"/>
              <a:sym typeface="Rajdhani"/>
            </a:endParaRPr>
          </a:p>
        </p:txBody>
      </p:sp>
      <p:sp>
        <p:nvSpPr>
          <p:cNvPr id="140" name="Google Shape;140;p8"/>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3</a:t>
            </a:r>
            <a:endParaRPr b="1" i="0" sz="6000" u="none" cap="none" strike="noStrike">
              <a:solidFill>
                <a:srgbClr val="FFFFFF"/>
              </a:solidFill>
              <a:latin typeface="Rajdhani"/>
              <a:ea typeface="Rajdhani"/>
              <a:cs typeface="Rajdhani"/>
              <a:sym typeface="Rajdhani"/>
            </a:endParaRPr>
          </a:p>
        </p:txBody>
      </p:sp>
      <p:sp>
        <p:nvSpPr>
          <p:cNvPr id="141" name="Google Shape;141;p8"/>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s"/>
              <a:t>DANNA RAMIREZ</a:t>
            </a:r>
            <a:endParaRPr/>
          </a:p>
        </p:txBody>
      </p:sp>
      <p:sp>
        <p:nvSpPr>
          <p:cNvPr id="147" name="Google Shape;147;p9"/>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p>
            <a:pPr indent="0" lvl="0" marL="139700" rtl="0" algn="ctr">
              <a:lnSpc>
                <a:spcPct val="100000"/>
              </a:lnSpc>
              <a:spcBef>
                <a:spcPts val="0"/>
              </a:spcBef>
              <a:spcAft>
                <a:spcPts val="0"/>
              </a:spcAft>
              <a:buSzPts val="1400"/>
              <a:buNone/>
            </a:pPr>
            <a:r>
              <a:rPr b="1" lang="es" sz="3200"/>
              <a:t>GAMA BAJA INTEL, AMD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