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charset="0"/>
      <p:regular r:id="rId27"/>
      <p:bold r:id="rId28"/>
    </p:embeddedFont>
    <p:embeddedFont>
      <p:font typeface="Open Sans" charset="0"/>
      <p:regular r:id="rId29"/>
      <p:bold r:id="rId30"/>
      <p:italic r:id="rId31"/>
      <p:boldItalic r:id="rId32"/>
    </p:embeddedFont>
    <p:embeddedFont>
      <p:font typeface="Robot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E05A448-3616-4B23-B039-43FE3F0DA436}">
  <a:tblStyle styleId="{0E05A448-3616-4B23-B039-43FE3F0DA4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3724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 </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834045721"/>
              </p:ext>
            </p:extLst>
          </p:nvPr>
        </p:nvGraphicFramePr>
        <p:xfrm>
          <a:off x="952500" y="1809750"/>
          <a:ext cx="7239000" cy="1609415"/>
        </p:xfrm>
        <a:graphic>
          <a:graphicData uri="http://schemas.openxmlformats.org/drawingml/2006/table">
            <a:tbl>
              <a:tblPr>
                <a:noFill/>
                <a:tableStyleId>{0E05A448-3616-4B23-B039-43FE3F0DA436}</a:tableStyleId>
              </a:tblPr>
              <a:tblGrid>
                <a:gridCol w="2013425"/>
                <a:gridCol w="52255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b="1" dirty="0" err="1" smtClean="0">
                          <a:solidFill>
                            <a:schemeClr val="tx1"/>
                          </a:solidFill>
                          <a:latin typeface="Open Sans"/>
                          <a:ea typeface="Open Sans"/>
                          <a:cs typeface="Open Sans"/>
                          <a:sym typeface="Open Sans"/>
                        </a:rPr>
                        <a:t>Core</a:t>
                      </a:r>
                      <a:r>
                        <a:rPr lang="es-CO" b="1" dirty="0" smtClean="0">
                          <a:solidFill>
                            <a:schemeClr val="tx1"/>
                          </a:solidFill>
                          <a:latin typeface="Open Sans"/>
                          <a:ea typeface="Open Sans"/>
                          <a:cs typeface="Open Sans"/>
                          <a:sym typeface="Open Sans"/>
                        </a:rPr>
                        <a:t> i3 7100</a:t>
                      </a:r>
                      <a:endParaRPr b="1" dirty="0">
                        <a:solidFill>
                          <a:schemeClr val="tx1"/>
                        </a:solidFill>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0"/>
                        </a:spcBef>
                        <a:spcAft>
                          <a:spcPts val="0"/>
                        </a:spcAft>
                        <a:buNone/>
                      </a:pPr>
                      <a:r>
                        <a:rPr lang="es-CO" sz="1400" b="0" i="0" u="none" strike="noStrike" cap="none" dirty="0" err="1" smtClean="0">
                          <a:solidFill>
                            <a:schemeClr val="tx1"/>
                          </a:solidFill>
                          <a:latin typeface="Open Sans"/>
                          <a:ea typeface="Open Sans"/>
                          <a:cs typeface="Open Sans"/>
                          <a:sym typeface="Arial"/>
                        </a:rPr>
                        <a:t>Board</a:t>
                      </a:r>
                      <a:r>
                        <a:rPr lang="es-CO" sz="1400" b="0" i="0" u="none" strike="noStrike" cap="none" dirty="0" smtClean="0">
                          <a:solidFill>
                            <a:schemeClr val="tx1"/>
                          </a:solidFill>
                          <a:latin typeface="Open Sans"/>
                          <a:ea typeface="Open Sans"/>
                          <a:cs typeface="Open Sans"/>
                          <a:sym typeface="Arial"/>
                        </a:rPr>
                        <a:t> Gigabyte GA-H110M-S2PH</a:t>
                      </a:r>
                      <a:endParaRPr sz="1400" b="0" i="0" u="none" strike="noStrike" cap="none" dirty="0">
                        <a:solidFill>
                          <a:schemeClr val="tx1"/>
                        </a:solidFill>
                        <a:latin typeface="Open Sans"/>
                        <a:ea typeface="Open Sans"/>
                        <a:cs typeface="Open Sans"/>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smtClean="0">
                          <a:solidFill>
                            <a:schemeClr val="tx1"/>
                          </a:solidFill>
                          <a:latin typeface="Open Sans"/>
                          <a:ea typeface="Open Sans"/>
                          <a:cs typeface="Open Sans"/>
                          <a:sym typeface="Arial"/>
                        </a:rPr>
                        <a:t>DDR4 2400Mhz 8 Gb Dual </a:t>
                      </a:r>
                      <a:r>
                        <a:rPr lang="es-CO" sz="1400" b="0" i="0" u="none" strike="noStrike" cap="none" dirty="0" err="1" smtClean="0">
                          <a:solidFill>
                            <a:schemeClr val="tx1"/>
                          </a:solidFill>
                          <a:latin typeface="Open Sans"/>
                          <a:ea typeface="Open Sans"/>
                          <a:cs typeface="Open Sans"/>
                          <a:sym typeface="Arial"/>
                        </a:rPr>
                        <a:t>Channel</a:t>
                      </a:r>
                      <a:endParaRPr sz="1400" b="0" i="0" u="none" strike="noStrike" cap="none" dirty="0">
                        <a:solidFill>
                          <a:schemeClr val="tx1"/>
                        </a:solidFill>
                        <a:latin typeface="Open Sans"/>
                        <a:ea typeface="Open Sans"/>
                        <a:cs typeface="Open Sans"/>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smtClean="0">
                          <a:solidFill>
                            <a:srgbClr val="000000"/>
                          </a:solidFill>
                          <a:latin typeface="Open Sans"/>
                          <a:ea typeface="Open Sans"/>
                          <a:cs typeface="Open Sans"/>
                          <a:sym typeface="Arial"/>
                        </a:rPr>
                        <a:t>Disco sólido SSD interno Kingston SA400S37</a:t>
                      </a:r>
                      <a:r>
                        <a:rPr lang="es-CO" sz="1400" b="0" i="0" u="none" strike="noStrike" cap="none" baseline="0" dirty="0" smtClean="0">
                          <a:solidFill>
                            <a:srgbClr val="000000"/>
                          </a:solidFill>
                          <a:latin typeface="Open Sans"/>
                          <a:ea typeface="Open Sans"/>
                          <a:cs typeface="Open Sans"/>
                          <a:sym typeface="Arial"/>
                        </a:rPr>
                        <a:t> 240GB</a:t>
                      </a:r>
                      <a:endParaRPr lang="es-CO" sz="1400" b="0" i="0" u="none" strike="noStrike" cap="none" dirty="0" smtClean="0">
                        <a:solidFill>
                          <a:srgbClr val="000000"/>
                        </a:solidFill>
                        <a:latin typeface="Open Sans"/>
                        <a:ea typeface="Open Sans"/>
                        <a:cs typeface="Open Sans"/>
                        <a:sym typeface="Arial"/>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 </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763045455"/>
              </p:ext>
            </p:extLst>
          </p:nvPr>
        </p:nvGraphicFramePr>
        <p:xfrm>
          <a:off x="952500" y="1809750"/>
          <a:ext cx="7239000" cy="1584840"/>
        </p:xfrm>
        <a:graphic>
          <a:graphicData uri="http://schemas.openxmlformats.org/drawingml/2006/table">
            <a:tbl>
              <a:tblPr>
                <a:noFill/>
                <a:tableStyleId>{0E05A448-3616-4B23-B039-43FE3F0DA436}</a:tableStyleId>
              </a:tblPr>
              <a:tblGrid>
                <a:gridCol w="2004025"/>
                <a:gridCol w="5234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smtClean="0">
                          <a:solidFill>
                            <a:schemeClr val="tx1"/>
                          </a:solidFill>
                          <a:latin typeface="Open Sans"/>
                          <a:ea typeface="Open Sans"/>
                          <a:cs typeface="Open Sans"/>
                          <a:sym typeface="Arial"/>
                        </a:rPr>
                        <a:t>Ryzen</a:t>
                      </a:r>
                      <a:r>
                        <a:rPr lang="es-CO" sz="1400" b="1" i="0" u="none" strike="noStrike" cap="none" dirty="0" smtClean="0">
                          <a:solidFill>
                            <a:schemeClr val="tx1"/>
                          </a:solidFill>
                          <a:latin typeface="Open Sans"/>
                          <a:ea typeface="Open Sans"/>
                          <a:cs typeface="Open Sans"/>
                          <a:sym typeface="Arial"/>
                        </a:rPr>
                        <a:t> 3 2200g</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s-CO" sz="1400" b="0" i="0" u="none" strike="noStrike" cap="none" dirty="0" smtClean="0">
                          <a:solidFill>
                            <a:srgbClr val="000000"/>
                          </a:solidFill>
                          <a:latin typeface="Open Sans"/>
                          <a:ea typeface="Open Sans"/>
                          <a:cs typeface="Open Sans"/>
                          <a:sym typeface="Arial"/>
                        </a:rPr>
                        <a:t>BoardA320M-A PRO MAX</a:t>
                      </a:r>
                      <a:endParaRPr lang="es-CO" sz="1400" b="0" i="0" u="none" strike="noStrike" cap="none" dirty="0">
                        <a:solidFill>
                          <a:srgbClr val="000000"/>
                        </a:solidFill>
                        <a:latin typeface="Open Sans"/>
                        <a:ea typeface="Open Sans"/>
                        <a:cs typeface="Open Sans"/>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smtClean="0">
                          <a:solidFill>
                            <a:srgbClr val="000000"/>
                          </a:solidFill>
                          <a:latin typeface="Open Sans"/>
                          <a:ea typeface="Open Sans"/>
                          <a:cs typeface="Open Sans"/>
                          <a:sym typeface="Arial"/>
                        </a:rPr>
                        <a:t>DDR4 2133 MHz Dual </a:t>
                      </a:r>
                      <a:r>
                        <a:rPr lang="es-CO" sz="1400" b="0" i="0" u="none" strike="noStrike" cap="none" dirty="0" err="1" smtClean="0">
                          <a:solidFill>
                            <a:srgbClr val="000000"/>
                          </a:solidFill>
                          <a:latin typeface="Open Sans"/>
                          <a:ea typeface="Open Sans"/>
                          <a:cs typeface="Open Sans"/>
                          <a:sym typeface="Arial"/>
                        </a:rPr>
                        <a:t>Channel</a:t>
                      </a:r>
                      <a:r>
                        <a:rPr lang="es-CO" sz="1400" b="0" i="0" u="none" strike="noStrike" cap="none" dirty="0" smtClean="0">
                          <a:solidFill>
                            <a:srgbClr val="000000"/>
                          </a:solidFill>
                          <a:latin typeface="Open Sans"/>
                          <a:ea typeface="Open Sans"/>
                          <a:cs typeface="Open Sans"/>
                          <a:sym typeface="Arial"/>
                        </a:rPr>
                        <a:t> 8 Gb</a:t>
                      </a:r>
                      <a:endParaRPr lang="es-CO"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CO" sz="1400" b="0" i="0" u="none" strike="noStrike" cap="none" dirty="0" smtClean="0">
                          <a:solidFill>
                            <a:srgbClr val="000000"/>
                          </a:solidFill>
                          <a:latin typeface="Open Sans"/>
                          <a:ea typeface="Open Sans"/>
                          <a:cs typeface="Open Sans"/>
                          <a:sym typeface="Arial"/>
                        </a:rPr>
                        <a:t>Disco sólido SSD interno Kingston NV1 SNVS/500G 500GB</a:t>
                      </a:r>
                      <a:endParaRPr lang="es-CO" sz="1400" b="0" i="0" u="none" strike="noStrike" cap="none" dirty="0">
                        <a:solidFill>
                          <a:srgbClr val="000000"/>
                        </a:solidFill>
                        <a:latin typeface="Open Sans"/>
                        <a:ea typeface="Open Sans"/>
                        <a:cs typeface="Open Sans"/>
                        <a:sym typeface="Arial"/>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274099900"/>
              </p:ext>
            </p:extLst>
          </p:nvPr>
        </p:nvGraphicFramePr>
        <p:xfrm>
          <a:off x="952500" y="2114550"/>
          <a:ext cx="7239000" cy="1814774"/>
        </p:xfrm>
        <a:graphic>
          <a:graphicData uri="http://schemas.openxmlformats.org/drawingml/2006/table">
            <a:tbl>
              <a:tblPr>
                <a:noFill/>
                <a:tableStyleId>{0E05A448-3616-4B23-B039-43FE3F0DA436}</a:tableStyleId>
              </a:tblPr>
              <a:tblGrid>
                <a:gridCol w="1938175"/>
                <a:gridCol w="530082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685800" lvl="0" indent="0" algn="l" rtl="0">
                        <a:lnSpc>
                          <a:spcPct val="115000"/>
                        </a:lnSpc>
                        <a:spcBef>
                          <a:spcPts val="3000"/>
                        </a:spcBef>
                        <a:spcAft>
                          <a:spcPts val="0"/>
                        </a:spcAft>
                        <a:buNone/>
                      </a:pPr>
                      <a:r>
                        <a:rPr lang="es" sz="1400" b="0" i="0" u="none" strike="noStrike" cap="none" dirty="0">
                          <a:solidFill>
                            <a:srgbClr val="000000"/>
                          </a:solidFill>
                          <a:latin typeface="Open Sans"/>
                          <a:ea typeface="Open Sans"/>
                          <a:cs typeface="Open Sans"/>
                          <a:sym typeface="Roboto"/>
                        </a:rPr>
                        <a:t>Procesador Intel Pentium G6400 </a:t>
                      </a:r>
                      <a:r>
                        <a:rPr lang="es" sz="1400" b="0" i="0" u="none" strike="noStrike" cap="none" dirty="0" smtClean="0">
                          <a:solidFill>
                            <a:srgbClr val="000000"/>
                          </a:solidFill>
                          <a:latin typeface="Open Sans"/>
                          <a:ea typeface="Open Sans"/>
                          <a:cs typeface="Open Sans"/>
                          <a:sym typeface="Roboto"/>
                        </a:rPr>
                        <a:t>BX80701G6400</a:t>
                      </a:r>
                      <a:endParaRPr sz="1400" b="0" i="0" u="none" strike="noStrike" cap="none" dirty="0">
                        <a:solidFill>
                          <a:srgbClr val="000000"/>
                        </a:solidFill>
                        <a:latin typeface="Open Sans"/>
                        <a:ea typeface="Open Sans"/>
                        <a:cs typeface="Open Sans"/>
                        <a:sym typeface="Roboto"/>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400" b="0" i="0" u="none" strike="noStrike" cap="none" dirty="0">
                          <a:solidFill>
                            <a:srgbClr val="000000"/>
                          </a:solidFill>
                          <a:latin typeface="Open Sans"/>
                          <a:ea typeface="Open Sans"/>
                          <a:cs typeface="Open Sans"/>
                          <a:sym typeface="Roboto"/>
                        </a:rPr>
                        <a:t>Board GIGABYTE H510M H</a:t>
                      </a:r>
                      <a:endParaRPr sz="1400" b="0" i="0" u="none" strike="noStrike" cap="none" dirty="0">
                        <a:solidFill>
                          <a:srgbClr val="000000"/>
                        </a:solidFill>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smtClean="0">
                          <a:solidFill>
                            <a:srgbClr val="000000"/>
                          </a:solidFill>
                          <a:latin typeface="Open Sans"/>
                          <a:ea typeface="Open Sans"/>
                          <a:cs typeface="Open Sans"/>
                          <a:sym typeface="Roboto"/>
                        </a:rPr>
                        <a:t>Memoria Kingston 8GB 1Rx8 KVR32N22S8/8 3200 </a:t>
                      </a:r>
                      <a:r>
                        <a:rPr lang="es-CO" sz="1400" b="0" i="0" u="none" strike="noStrike" cap="none" dirty="0" err="1" smtClean="0">
                          <a:solidFill>
                            <a:srgbClr val="000000"/>
                          </a:solidFill>
                          <a:latin typeface="Open Sans"/>
                          <a:ea typeface="Open Sans"/>
                          <a:cs typeface="Open Sans"/>
                          <a:sym typeface="Roboto"/>
                        </a:rPr>
                        <a:t>Mhz</a:t>
                      </a:r>
                      <a:endParaRPr lang="es-CO" sz="1400" b="0" i="0" u="none" strike="noStrike" cap="none" dirty="0" smtClean="0">
                        <a:solidFill>
                          <a:srgbClr val="000000"/>
                        </a:solidFill>
                        <a:latin typeface="Open Sans"/>
                        <a:ea typeface="Open Sans"/>
                        <a:cs typeface="Open Sans"/>
                        <a:sym typeface="Roboto"/>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0" i="0" u="none" strike="noStrike" cap="none" dirty="0" smtClean="0">
                          <a:solidFill>
                            <a:srgbClr val="000000"/>
                          </a:solidFill>
                          <a:latin typeface="Open Sans"/>
                          <a:ea typeface="Open Sans"/>
                          <a:cs typeface="Open Sans"/>
                          <a:sym typeface="Open Sans"/>
                        </a:rPr>
                        <a:t>Disco sólido SSD interno Gigabyte GP-GSM2NE3256GNTD 256GB</a:t>
                      </a:r>
                      <a:endParaRPr sz="1400" b="0" i="0" u="none" strike="noStrike" cap="none" dirty="0">
                        <a:solidFill>
                          <a:srgbClr val="000000"/>
                        </a:solidFill>
                        <a:latin typeface="Open Sans"/>
                        <a:ea typeface="Open Sans"/>
                        <a:cs typeface="Open Sans"/>
                        <a:sym typeface="Open Sans"/>
                      </a:endParaRPr>
                    </a:p>
                  </a:txBody>
                  <a:tcPr marL="91425" marR="91425" marT="91425" marB="91425"/>
                </a:tc>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 </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187" name="Google Shape;187;p42"/>
          <p:cNvGraphicFramePr/>
          <p:nvPr>
            <p:extLst>
              <p:ext uri="{D42A27DB-BD31-4B8C-83A1-F6EECF244321}">
                <p14:modId xmlns:p14="http://schemas.microsoft.com/office/powerpoint/2010/main" val="2956524719"/>
              </p:ext>
            </p:extLst>
          </p:nvPr>
        </p:nvGraphicFramePr>
        <p:xfrm>
          <a:off x="952500" y="1809750"/>
          <a:ext cx="7239000" cy="2100365"/>
        </p:xfrm>
        <a:graphic>
          <a:graphicData uri="http://schemas.openxmlformats.org/drawingml/2006/table">
            <a:tbl>
              <a:tblPr>
                <a:noFill/>
                <a:tableStyleId>{0E05A448-3616-4B23-B039-43FE3F0DA436}</a:tableStyleId>
              </a:tblPr>
              <a:tblGrid>
                <a:gridCol w="2051050"/>
                <a:gridCol w="518795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smtClean="0">
                          <a:latin typeface="Open Sans"/>
                          <a:ea typeface="Open Sans"/>
                          <a:cs typeface="Open Sans"/>
                          <a:sym typeface="Open Sans"/>
                        </a:rPr>
                        <a:t>Core</a:t>
                      </a:r>
                      <a:r>
                        <a:rPr lang="es-CO" baseline="0" dirty="0" smtClean="0">
                          <a:latin typeface="Open Sans"/>
                          <a:ea typeface="Open Sans"/>
                          <a:cs typeface="Open Sans"/>
                          <a:sym typeface="Open Sans"/>
                        </a:rPr>
                        <a:t> i3 12100 F</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s-CO" sz="1400" b="0" i="0" u="none" strike="noStrike" cap="none" baseline="0" dirty="0" err="1" smtClean="0">
                          <a:solidFill>
                            <a:srgbClr val="000000"/>
                          </a:solidFill>
                          <a:latin typeface="Open Sans"/>
                          <a:ea typeface="Open Sans"/>
                          <a:cs typeface="Open Sans"/>
                          <a:sym typeface="Arial"/>
                        </a:rPr>
                        <a:t>Board</a:t>
                      </a:r>
                      <a:r>
                        <a:rPr lang="es-CO" sz="1400" b="0" i="0" u="none" strike="noStrike" cap="none" baseline="0" dirty="0" smtClean="0">
                          <a:solidFill>
                            <a:srgbClr val="000000"/>
                          </a:solidFill>
                          <a:latin typeface="Open Sans"/>
                          <a:ea typeface="Open Sans"/>
                          <a:cs typeface="Open Sans"/>
                          <a:sym typeface="Arial"/>
                        </a:rPr>
                        <a:t> H610M Gigabyte</a:t>
                      </a:r>
                      <a:endParaRPr lang="es-CO" sz="1400" b="0" i="0" u="none" strike="noStrike" cap="none" baseline="0" dirty="0">
                        <a:solidFill>
                          <a:srgbClr val="000000"/>
                        </a:solidFill>
                        <a:latin typeface="Open Sans"/>
                        <a:ea typeface="Open Sans"/>
                        <a:cs typeface="Open Sans"/>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baseline="0" dirty="0" smtClean="0">
                          <a:solidFill>
                            <a:srgbClr val="000000"/>
                          </a:solidFill>
                          <a:latin typeface="Open Sans"/>
                          <a:ea typeface="Open Sans"/>
                          <a:cs typeface="Open Sans"/>
                          <a:sym typeface="Arial"/>
                        </a:rPr>
                        <a:t>Memoria RAM </a:t>
                      </a:r>
                      <a:r>
                        <a:rPr lang="es-CO" sz="1400" b="0" i="0" u="none" strike="noStrike" cap="none" baseline="0" dirty="0" err="1" smtClean="0">
                          <a:solidFill>
                            <a:srgbClr val="000000"/>
                          </a:solidFill>
                          <a:latin typeface="Open Sans"/>
                          <a:ea typeface="Open Sans"/>
                          <a:cs typeface="Open Sans"/>
                          <a:sym typeface="Arial"/>
                        </a:rPr>
                        <a:t>Spectrix</a:t>
                      </a:r>
                      <a:r>
                        <a:rPr lang="es-CO" sz="1400" b="0" i="0" u="none" strike="noStrike" cap="none" baseline="0" dirty="0" smtClean="0">
                          <a:solidFill>
                            <a:srgbClr val="000000"/>
                          </a:solidFill>
                          <a:latin typeface="Open Sans"/>
                          <a:ea typeface="Open Sans"/>
                          <a:cs typeface="Open Sans"/>
                          <a:sym typeface="Arial"/>
                        </a:rPr>
                        <a:t> D60G 16GB AX4U3200316G16A-ST60</a:t>
                      </a:r>
                      <a:endParaRPr lang="es-CO" sz="1400" b="0" i="0" u="none" strike="noStrike" cap="none" baseline="0" dirty="0">
                        <a:solidFill>
                          <a:srgbClr val="000000"/>
                        </a:solidFill>
                        <a:latin typeface="Open Sans"/>
                        <a:ea typeface="Open Sans"/>
                        <a:cs typeface="Open Sans"/>
                        <a:sym typeface="Arial"/>
                      </a:endParaRPr>
                    </a:p>
                  </a:txBody>
                  <a:tcPr marL="91425" marR="91425" marT="91425" marB="91425">
                    <a:solidFill>
                      <a:srgbClr val="EFEFEF"/>
                    </a:solidFill>
                  </a:tcPr>
                </a:tc>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CO" sz="1400" b="0" i="0" u="none" strike="noStrike" cap="none" baseline="0" dirty="0" smtClean="0">
                          <a:solidFill>
                            <a:srgbClr val="000000"/>
                          </a:solidFill>
                          <a:latin typeface="Open Sans"/>
                          <a:ea typeface="Open Sans"/>
                          <a:cs typeface="Open Sans"/>
                          <a:sym typeface="Arial"/>
                        </a:rPr>
                        <a:t>Disco sólido SSD interno Crucial CT500P2SSD8 500GB</a:t>
                      </a:r>
                      <a:endParaRPr lang="es-CO" sz="1400" b="0" i="0" u="none" strike="noStrike" cap="none" baseline="0" dirty="0">
                        <a:solidFill>
                          <a:srgbClr val="000000"/>
                        </a:solidFill>
                        <a:latin typeface="Open Sans"/>
                        <a:ea typeface="Open Sans"/>
                        <a:cs typeface="Open Sans"/>
                        <a:sym typeface="Arial"/>
                      </a:endParaRPr>
                    </a:p>
                  </a:txBody>
                  <a:tcPr marL="91425" marR="91425" marT="91425" marB="91425"/>
                </a:tc>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b="1" dirty="0" smtClean="0">
                          <a:solidFill>
                            <a:schemeClr val="tx1"/>
                          </a:solidFill>
                          <a:latin typeface="Open Sans"/>
                          <a:ea typeface="Open Sans"/>
                          <a:cs typeface="Open Sans"/>
                          <a:sym typeface="Open Sans"/>
                        </a:rPr>
                        <a:t>GeForce GT 1030 2GD4 LP OC</a:t>
                      </a:r>
                      <a:endParaRPr b="1" dirty="0">
                        <a:solidFill>
                          <a:schemeClr val="tx1"/>
                        </a:solidFill>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 </a:t>
            </a:r>
            <a:r>
              <a:rPr lang="es" sz="3000" b="1" dirty="0" smtClean="0">
                <a:solidFill>
                  <a:srgbClr val="EC183F"/>
                </a:solidFill>
                <a:latin typeface="Rajdhani"/>
                <a:ea typeface="Rajdhani"/>
                <a:cs typeface="Rajdhani"/>
                <a:sym typeface="Rajdhani"/>
              </a:rPr>
              <a:t>AMD</a:t>
            </a:r>
            <a:endParaRPr sz="3000" b="1" dirty="0">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975880066"/>
              </p:ext>
            </p:extLst>
          </p:nvPr>
        </p:nvGraphicFramePr>
        <p:xfrm>
          <a:off x="952500" y="1809750"/>
          <a:ext cx="7239000" cy="2407770"/>
        </p:xfrm>
        <a:graphic>
          <a:graphicData uri="http://schemas.openxmlformats.org/drawingml/2006/table">
            <a:tbl>
              <a:tblPr>
                <a:noFill/>
                <a:tableStyleId>{0E05A448-3616-4B23-B039-43FE3F0DA436}</a:tableStyleId>
              </a:tblPr>
              <a:tblGrid>
                <a:gridCol w="1891200"/>
                <a:gridCol w="53478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a:t>
                      </a:r>
                      <a:r>
                        <a:rPr lang="es" sz="1200" dirty="0">
                          <a:solidFill>
                            <a:schemeClr val="dk1"/>
                          </a:solidFill>
                          <a:highlight>
                            <a:srgbClr val="F5F5F5"/>
                          </a:highlight>
                          <a:latin typeface="Roboto"/>
                          <a:ea typeface="Roboto"/>
                          <a:cs typeface="Roboto"/>
                          <a:sym typeface="Roboto"/>
                        </a:rPr>
                        <a:t> </a:t>
                      </a:r>
                      <a:r>
                        <a:rPr lang="es" dirty="0">
                          <a:latin typeface="Open Sans"/>
                          <a:ea typeface="Open Sans"/>
                          <a:cs typeface="Open Sans"/>
                          <a:sym typeface="Open Sans"/>
                        </a:rPr>
                        <a:t>Ryzen 5 3600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smtClean="0">
                          <a:latin typeface="Open Sans"/>
                          <a:ea typeface="Open Sans"/>
                          <a:cs typeface="Open Sans"/>
                          <a:sym typeface="Open Sans"/>
                        </a:rPr>
                        <a:t> </a:t>
                      </a:r>
                      <a:r>
                        <a:rPr lang="es-CO" b="1" dirty="0" smtClean="0">
                          <a:solidFill>
                            <a:schemeClr val="tx1"/>
                          </a:solidFill>
                          <a:latin typeface="Open Sans"/>
                          <a:ea typeface="Open Sans"/>
                          <a:cs typeface="Open Sans"/>
                          <a:sym typeface="Open Sans"/>
                        </a:rPr>
                        <a:t>A320M </a:t>
                      </a:r>
                      <a:r>
                        <a:rPr lang="es-CO" b="1" dirty="0" err="1" smtClean="0">
                          <a:solidFill>
                            <a:schemeClr val="tx1"/>
                          </a:solidFill>
                          <a:latin typeface="Open Sans"/>
                          <a:ea typeface="Open Sans"/>
                          <a:cs typeface="Open Sans"/>
                          <a:sym typeface="Open Sans"/>
                        </a:rPr>
                        <a:t>Asrock</a:t>
                      </a:r>
                      <a:endParaRPr b="1" dirty="0">
                        <a:solidFill>
                          <a:schemeClr val="tx1"/>
                        </a:solidFill>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Memoria RAM </a:t>
                      </a:r>
                      <a:r>
                        <a:rPr lang="es-CO" dirty="0" err="1" smtClean="0">
                          <a:latin typeface="Open Sans"/>
                          <a:ea typeface="Open Sans"/>
                          <a:cs typeface="Open Sans"/>
                          <a:sym typeface="Open Sans"/>
                        </a:rPr>
                        <a:t>Vengeance</a:t>
                      </a:r>
                      <a:r>
                        <a:rPr lang="es-CO" dirty="0" smtClean="0">
                          <a:latin typeface="Open Sans"/>
                          <a:ea typeface="Open Sans"/>
                          <a:cs typeface="Open Sans"/>
                          <a:sym typeface="Open Sans"/>
                        </a:rPr>
                        <a:t> LPX </a:t>
                      </a:r>
                      <a:r>
                        <a:rPr lang="es-CO" dirty="0" err="1" smtClean="0">
                          <a:latin typeface="Open Sans"/>
                          <a:ea typeface="Open Sans"/>
                          <a:cs typeface="Open Sans"/>
                          <a:sym typeface="Open Sans"/>
                        </a:rPr>
                        <a:t>gamer</a:t>
                      </a:r>
                      <a:r>
                        <a:rPr lang="es-CO" dirty="0" smtClean="0">
                          <a:latin typeface="Open Sans"/>
                          <a:ea typeface="Open Sans"/>
                          <a:cs typeface="Open Sans"/>
                          <a:sym typeface="Open Sans"/>
                        </a:rPr>
                        <a:t> 32GB 2 </a:t>
                      </a:r>
                      <a:r>
                        <a:rPr lang="es-CO" dirty="0" err="1" smtClean="0">
                          <a:latin typeface="Open Sans"/>
                          <a:ea typeface="Open Sans"/>
                          <a:cs typeface="Open Sans"/>
                          <a:sym typeface="Open Sans"/>
                        </a:rPr>
                        <a:t>Corsair</a:t>
                      </a:r>
                      <a:r>
                        <a:rPr lang="es-CO" dirty="0" smtClean="0">
                          <a:latin typeface="Open Sans"/>
                          <a:ea typeface="Open Sans"/>
                          <a:cs typeface="Open Sans"/>
                          <a:sym typeface="Open Sans"/>
                        </a:rPr>
                        <a:t> CMK32GX4M2E3200C16 3200 MHz</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dirty="0" smtClean="0">
                          <a:latin typeface="Open Sans"/>
                          <a:ea typeface="Open Sans"/>
                          <a:cs typeface="Open Sans"/>
                          <a:sym typeface="Open Sans"/>
                        </a:rPr>
                        <a:t>Disco sólido SSD interno XPG </a:t>
                      </a:r>
                      <a:r>
                        <a:rPr lang="pt-BR" dirty="0" err="1" smtClean="0">
                          <a:latin typeface="Open Sans"/>
                          <a:ea typeface="Open Sans"/>
                          <a:cs typeface="Open Sans"/>
                          <a:sym typeface="Open Sans"/>
                        </a:rPr>
                        <a:t>Spectrix</a:t>
                      </a:r>
                      <a:r>
                        <a:rPr lang="pt-BR" dirty="0" smtClean="0">
                          <a:latin typeface="Open Sans"/>
                          <a:ea typeface="Open Sans"/>
                          <a:cs typeface="Open Sans"/>
                          <a:sym typeface="Open Sans"/>
                        </a:rPr>
                        <a:t> S40G AS40G-256GT-C 256GB</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solidFill>
                            <a:schemeClr val="tx1"/>
                          </a:solidFill>
                          <a:latin typeface="Open Sans"/>
                          <a:ea typeface="Open Sans"/>
                          <a:cs typeface="Open Sans"/>
                          <a:sym typeface="Open Sans"/>
                        </a:rPr>
                        <a:t>GEFORCE GTX 1050</a:t>
                      </a:r>
                      <a:endParaRPr dirty="0">
                        <a:solidFill>
                          <a:schemeClr val="tx1"/>
                        </a:solidFill>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a:t>
            </a:r>
            <a:endParaRPr sz="3000" b="1" dirty="0">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285453698"/>
              </p:ext>
            </p:extLst>
          </p:nvPr>
        </p:nvGraphicFramePr>
        <p:xfrm>
          <a:off x="952500" y="2114550"/>
          <a:ext cx="7239000" cy="2194410"/>
        </p:xfrm>
        <a:graphic>
          <a:graphicData uri="http://schemas.openxmlformats.org/drawingml/2006/table">
            <a:tbl>
              <a:tblPr>
                <a:noFill/>
                <a:tableStyleId>{0E05A448-3616-4B23-B039-43FE3F0DA436}</a:tableStyleId>
              </a:tblPr>
              <a:tblGrid>
                <a:gridCol w="1900600"/>
                <a:gridCol w="5338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400" b="0" i="0" u="none" strike="noStrike" cap="none">
                          <a:solidFill>
                            <a:srgbClr val="000000"/>
                          </a:solidFill>
                          <a:latin typeface="Open Sans"/>
                          <a:ea typeface="Open Sans"/>
                          <a:cs typeface="Open Sans"/>
                          <a:sym typeface="Arial"/>
                        </a:rPr>
                        <a:t>Procesadores AMD Ryzen™ 5 5600X</a:t>
                      </a:r>
                      <a:endParaRPr sz="1400" b="0" i="0" u="none" strike="noStrike" cap="none">
                        <a:solidFill>
                          <a:srgbClr val="000000"/>
                        </a:solidFill>
                        <a:latin typeface="Open Sans"/>
                        <a:ea typeface="Open Sans"/>
                        <a:cs typeface="Open Sans"/>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400" b="0" i="0" u="none" strike="noStrike" cap="none" dirty="0" smtClean="0">
                          <a:solidFill>
                            <a:srgbClr val="000000"/>
                          </a:solidFill>
                          <a:latin typeface="Open Sans"/>
                          <a:ea typeface="Open Sans"/>
                          <a:cs typeface="Open Sans"/>
                          <a:sym typeface="Arial"/>
                        </a:rPr>
                        <a:t>Gigabyte </a:t>
                      </a:r>
                      <a:r>
                        <a:rPr lang="es" sz="1400" b="0" i="0" u="none" strike="noStrike" cap="none" dirty="0">
                          <a:solidFill>
                            <a:srgbClr val="000000"/>
                          </a:solidFill>
                          <a:latin typeface="Open Sans"/>
                          <a:ea typeface="Open Sans"/>
                          <a:cs typeface="Open Sans"/>
                          <a:sym typeface="Arial"/>
                        </a:rPr>
                        <a:t>A520M DS3H</a:t>
                      </a:r>
                      <a:endParaRPr sz="1400" b="0" i="0" u="none" strike="noStrike" cap="none" dirty="0">
                        <a:solidFill>
                          <a:srgbClr val="000000"/>
                        </a:solidFill>
                        <a:latin typeface="Open Sans"/>
                        <a:ea typeface="Open Sans"/>
                        <a:cs typeface="Open Sans"/>
                        <a:sym typeface="Arial"/>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400" b="0" i="0" u="none" strike="noStrike" cap="none">
                          <a:solidFill>
                            <a:srgbClr val="000000"/>
                          </a:solidFill>
                          <a:latin typeface="Open Sans"/>
                          <a:ea typeface="Open Sans"/>
                          <a:cs typeface="Open Sans"/>
                          <a:sym typeface="Arial"/>
                        </a:rPr>
                        <a:t>Memoria 4x8gb Ddr4 2133mhz Hiperx Fury</a:t>
                      </a:r>
                      <a:endParaRPr sz="1400" b="0" i="0" u="none" strike="noStrike" cap="none">
                        <a:solidFill>
                          <a:srgbClr val="000000"/>
                        </a:solidFill>
                        <a:latin typeface="Open Sans"/>
                        <a:ea typeface="Open Sans"/>
                        <a:cs typeface="Open Sans"/>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400" b="0" i="0" u="none" strike="noStrike" cap="none" dirty="0">
                          <a:solidFill>
                            <a:srgbClr val="000000"/>
                          </a:solidFill>
                          <a:latin typeface="Open Sans"/>
                          <a:ea typeface="Open Sans"/>
                          <a:cs typeface="Open Sans"/>
                          <a:sym typeface="Arial"/>
                        </a:rPr>
                        <a:t>Disco sólido SSD interno Adata Swordfish ASWORDFISH-250G-C 250GB gris</a:t>
                      </a:r>
                      <a:endParaRPr sz="1400" b="0" i="0" u="none" strike="noStrike" cap="none" dirty="0">
                        <a:solidFill>
                          <a:srgbClr val="000000"/>
                        </a:solidFill>
                        <a:latin typeface="Open Sans"/>
                        <a:ea typeface="Open Sans"/>
                        <a:cs typeface="Open Sans"/>
                        <a:sym typeface="Arial"/>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400" b="0" i="0" u="none" strike="noStrike" cap="none" dirty="0" smtClean="0">
                          <a:solidFill>
                            <a:srgbClr val="000000"/>
                          </a:solidFill>
                          <a:latin typeface="Open Sans"/>
                          <a:ea typeface="Open Sans"/>
                          <a:cs typeface="Open Sans"/>
                          <a:sym typeface="Arial"/>
                        </a:rPr>
                        <a:t>MSI </a:t>
                      </a:r>
                      <a:r>
                        <a:rPr lang="es" sz="1400" b="0" i="0" u="none" strike="noStrike" cap="none" dirty="0">
                          <a:solidFill>
                            <a:srgbClr val="000000"/>
                          </a:solidFill>
                          <a:latin typeface="Open Sans"/>
                          <a:ea typeface="Open Sans"/>
                          <a:cs typeface="Open Sans"/>
                          <a:sym typeface="Arial"/>
                        </a:rPr>
                        <a:t>GEFORCE RTX 3050 VENTUS 8 GIGAS</a:t>
                      </a:r>
                      <a:endParaRPr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6" name="Google Shape;216;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7" name="Google Shape;217;p46"/>
          <p:cNvGraphicFramePr/>
          <p:nvPr>
            <p:extLst>
              <p:ext uri="{D42A27DB-BD31-4B8C-83A1-F6EECF244321}">
                <p14:modId xmlns:p14="http://schemas.microsoft.com/office/powerpoint/2010/main" val="1646067988"/>
              </p:ext>
            </p:extLst>
          </p:nvPr>
        </p:nvGraphicFramePr>
        <p:xfrm>
          <a:off x="952500" y="1809750"/>
          <a:ext cx="7239000" cy="2081565"/>
        </p:xfrm>
        <a:graphic>
          <a:graphicData uri="http://schemas.openxmlformats.org/drawingml/2006/table">
            <a:tbl>
              <a:tblPr>
                <a:noFill/>
                <a:tableStyleId>{0E05A448-3616-4B23-B039-43FE3F0DA436}</a:tableStyleId>
              </a:tblPr>
              <a:tblGrid>
                <a:gridCol w="2051025"/>
                <a:gridCol w="5187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solidFill>
                            <a:schemeClr val="tx1"/>
                          </a:solidFill>
                          <a:latin typeface="Open Sans"/>
                          <a:ea typeface="Open Sans"/>
                          <a:cs typeface="Open Sans"/>
                          <a:sym typeface="Open Sans"/>
                        </a:rPr>
                        <a:t>Core i7-10700</a:t>
                      </a:r>
                      <a:endParaRPr b="1" dirty="0">
                        <a:solidFill>
                          <a:schemeClr val="tx1"/>
                        </a:solidFill>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dirty="0" smtClean="0">
                          <a:latin typeface="Open Sans"/>
                          <a:ea typeface="Open Sans"/>
                          <a:cs typeface="Open Sans"/>
                          <a:sym typeface="Open Sans"/>
                        </a:rPr>
                        <a:t>H510M Gigabyte</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Kingston 16GB  KVR32N22D8/16  3200 </a:t>
                      </a:r>
                      <a:r>
                        <a:rPr lang="es-CO" dirty="0" err="1" smtClean="0">
                          <a:latin typeface="Open Sans"/>
                          <a:ea typeface="Open Sans"/>
                          <a:cs typeface="Open Sans"/>
                          <a:sym typeface="Open Sans"/>
                        </a:rPr>
                        <a:t>Mhz</a:t>
                      </a:r>
                      <a:endParaRPr dirty="0">
                        <a:latin typeface="Open Sans"/>
                        <a:ea typeface="Open Sans"/>
                        <a:cs typeface="Open Sans"/>
                        <a:sym typeface="Open Sans"/>
                      </a:endParaRPr>
                    </a:p>
                  </a:txBody>
                  <a:tcPr marL="91425" marR="91425" marT="91425" marB="91425">
                    <a:solidFill>
                      <a:srgbClr val="EFEFEF"/>
                    </a:solidFill>
                  </a:tcPr>
                </a:tc>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Kingston SATA3 </a:t>
                      </a:r>
                      <a:r>
                        <a:rPr lang="es-CO" baseline="0" dirty="0" smtClean="0">
                          <a:latin typeface="Open Sans"/>
                          <a:ea typeface="Open Sans"/>
                          <a:cs typeface="Open Sans"/>
                          <a:sym typeface="Open Sans"/>
                        </a:rPr>
                        <a:t> </a:t>
                      </a:r>
                      <a:r>
                        <a:rPr lang="es-CO" dirty="0" smtClean="0">
                          <a:latin typeface="Open Sans"/>
                          <a:ea typeface="Open Sans"/>
                          <a:cs typeface="Open Sans"/>
                          <a:sym typeface="Open Sans"/>
                        </a:rPr>
                        <a:t>SM2280S3G2  480 Gb</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GFORCE GTX 1650 4Gb PCI </a:t>
                      </a:r>
                      <a:r>
                        <a:rPr lang="es-CO" dirty="0" err="1" smtClean="0">
                          <a:latin typeface="Open Sans"/>
                          <a:ea typeface="Open Sans"/>
                          <a:cs typeface="Open Sans"/>
                          <a:sym typeface="Open Sans"/>
                        </a:rPr>
                        <a:t>express</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
        <p:nvSpPr>
          <p:cNvPr id="218" name="Google Shape;218;p46"/>
          <p:cNvSpPr txBox="1"/>
          <p:nvPr/>
        </p:nvSpPr>
        <p:spPr>
          <a:xfrm>
            <a:off x="456000" y="646925"/>
            <a:ext cx="59073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alta - </a:t>
            </a:r>
            <a:r>
              <a:rPr lang="es" sz="3000" b="1" dirty="0" smtClean="0">
                <a:solidFill>
                  <a:srgbClr val="EC183F"/>
                </a:solidFill>
                <a:latin typeface="Rajdhani"/>
                <a:ea typeface="Rajdhani"/>
                <a:cs typeface="Rajdhani"/>
                <a:sym typeface="Rajdhani"/>
              </a:rPr>
              <a:t>AMD</a:t>
            </a:r>
            <a:endParaRPr sz="3000" b="1" dirty="0">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145662529"/>
              </p:ext>
            </p:extLst>
          </p:nvPr>
        </p:nvGraphicFramePr>
        <p:xfrm>
          <a:off x="952499" y="1759275"/>
          <a:ext cx="7362925" cy="2174773"/>
        </p:xfrm>
        <a:graphic>
          <a:graphicData uri="http://schemas.openxmlformats.org/drawingml/2006/table">
            <a:tbl>
              <a:tblPr>
                <a:noFill/>
                <a:tableStyleId>{0E05A448-3616-4B23-B039-43FE3F0DA436}</a:tableStyleId>
              </a:tblPr>
              <a:tblGrid>
                <a:gridCol w="1952258"/>
                <a:gridCol w="5410667"/>
              </a:tblGrid>
              <a:tr h="478173">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b="1" dirty="0">
                          <a:solidFill>
                            <a:schemeClr val="tx1"/>
                          </a:solidFill>
                          <a:latin typeface="Open Sans"/>
                          <a:ea typeface="Open Sans"/>
                          <a:cs typeface="Open Sans"/>
                          <a:sym typeface="Open Sans"/>
                        </a:rPr>
                        <a:t>Amd Ryzen 7 3800xt</a:t>
                      </a:r>
                      <a:endParaRPr b="1" dirty="0">
                        <a:solidFill>
                          <a:schemeClr val="tx1"/>
                        </a:solidFill>
                        <a:latin typeface="Open Sans"/>
                        <a:ea typeface="Open Sans"/>
                        <a:cs typeface="Open Sans"/>
                        <a:sym typeface="Open Sans"/>
                      </a:endParaRPr>
                    </a:p>
                  </a:txBody>
                  <a:tcPr marL="91425" marR="91425" marT="91425" marB="91425">
                    <a:solidFill>
                      <a:srgbClr val="EFEFEF"/>
                    </a:solidFill>
                  </a:tcPr>
                </a:tc>
              </a:tr>
              <a:tr h="42415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400" b="0" i="0" u="none" strike="noStrike" cap="none" dirty="0" smtClean="0">
                          <a:solidFill>
                            <a:srgbClr val="000000"/>
                          </a:solidFill>
                          <a:latin typeface="Open Sans"/>
                          <a:ea typeface="Open Sans"/>
                          <a:cs typeface="Open Sans"/>
                          <a:sym typeface="Roboto"/>
                        </a:rPr>
                        <a:t>Gigabyte </a:t>
                      </a:r>
                      <a:r>
                        <a:rPr lang="es-CO" sz="1400" b="0" i="0" u="none" strike="noStrike" cap="none" dirty="0" smtClean="0">
                          <a:solidFill>
                            <a:srgbClr val="000000"/>
                          </a:solidFill>
                          <a:latin typeface="Open Sans"/>
                          <a:ea typeface="Open Sans"/>
                          <a:cs typeface="Open Sans"/>
                          <a:sym typeface="Roboto"/>
                        </a:rPr>
                        <a:t>B450M S2H </a:t>
                      </a:r>
                      <a:endParaRPr sz="1400" b="0" i="0" u="none" strike="noStrike" cap="none" dirty="0">
                        <a:solidFill>
                          <a:srgbClr val="000000"/>
                        </a:solidFill>
                        <a:latin typeface="Open Sans"/>
                        <a:ea typeface="Open Sans"/>
                        <a:cs typeface="Open Sans"/>
                        <a:sym typeface="Arial"/>
                      </a:endParaRPr>
                    </a:p>
                  </a:txBody>
                  <a:tcPr marL="91425" marR="91425" marT="91425" marB="91425">
                    <a:solidFill>
                      <a:schemeClr val="lt1"/>
                    </a:solidFill>
                  </a:tcPr>
                </a:tc>
              </a:tr>
              <a:tr h="42415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smtClean="0">
                          <a:solidFill>
                            <a:srgbClr val="000000"/>
                          </a:solidFill>
                          <a:latin typeface="Open Sans"/>
                          <a:ea typeface="Open Sans"/>
                          <a:cs typeface="Open Sans"/>
                          <a:sym typeface="Arial"/>
                        </a:rPr>
                        <a:t>Samsung 16GB 1Rx8 M378A2G43AB3-CWE 3200  </a:t>
                      </a:r>
                      <a:r>
                        <a:rPr lang="es-CO" sz="1400" b="0" i="0" u="none" strike="noStrike" cap="none" dirty="0" err="1" smtClean="0">
                          <a:solidFill>
                            <a:srgbClr val="000000"/>
                          </a:solidFill>
                          <a:latin typeface="Open Sans"/>
                          <a:ea typeface="Open Sans"/>
                          <a:cs typeface="Open Sans"/>
                          <a:sym typeface="Arial"/>
                        </a:rPr>
                        <a:t>Mhz</a:t>
                      </a:r>
                      <a:endParaRPr lang="es-CO" sz="1400" b="0" i="0" u="none" strike="noStrike" cap="none" dirty="0">
                        <a:solidFill>
                          <a:srgbClr val="000000"/>
                        </a:solidFill>
                        <a:latin typeface="Open Sans"/>
                        <a:ea typeface="Open Sans"/>
                        <a:cs typeface="Open Sans"/>
                        <a:sym typeface="Arial"/>
                      </a:endParaRPr>
                    </a:p>
                  </a:txBody>
                  <a:tcPr marL="91425" marR="91425" marT="91425" marB="91425">
                    <a:solidFill>
                      <a:srgbClr val="EFEFEF"/>
                    </a:solidFill>
                  </a:tcPr>
                </a:tc>
              </a:tr>
              <a:tr h="42415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it-IT" sz="1400" b="0" i="0" u="none" strike="noStrike" cap="none" dirty="0" smtClean="0">
                          <a:solidFill>
                            <a:srgbClr val="000000"/>
                          </a:solidFill>
                          <a:latin typeface="Open Sans"/>
                          <a:ea typeface="Open Sans"/>
                          <a:cs typeface="Open Sans"/>
                          <a:sym typeface="Arial"/>
                        </a:rPr>
                        <a:t>ScanDisk SATA3 SD7UN3Q-256G-1022 256Gb</a:t>
                      </a:r>
                      <a:endParaRPr lang="es-CO" sz="1400" b="0" i="0" u="none" strike="noStrike" cap="none" dirty="0">
                        <a:solidFill>
                          <a:srgbClr val="000000"/>
                        </a:solidFill>
                        <a:latin typeface="Open Sans"/>
                        <a:ea typeface="Open Sans"/>
                        <a:cs typeface="Open Sans"/>
                        <a:sym typeface="Arial"/>
                      </a:endParaRPr>
                    </a:p>
                  </a:txBody>
                  <a:tcPr marL="91425" marR="91425" marT="91425" marB="91425">
                    <a:lnB w="9525" cap="flat" cmpd="sng">
                      <a:solidFill>
                        <a:srgbClr val="000000"/>
                      </a:solidFill>
                      <a:prstDash val="solid"/>
                      <a:round/>
                      <a:headEnd type="none" w="sm" len="sm"/>
                      <a:tailEnd type="none" w="sm" len="sm"/>
                    </a:lnB>
                    <a:solidFill>
                      <a:schemeClr val="lt1"/>
                    </a:solidFill>
                  </a:tcPr>
                </a:tc>
              </a:tr>
              <a:tr h="42415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lnR w="9525" cap="flat" cmpd="sng">
                      <a:solidFill>
                        <a:srgbClr val="000000"/>
                      </a:solidFill>
                      <a:prstDash val="solid"/>
                      <a:round/>
                      <a:headEnd type="none" w="sm" len="sm"/>
                      <a:tailEnd type="none" w="sm" len="sm"/>
                    </a:lnR>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CO" sz="1400" b="0" i="0" u="none" strike="noStrike" cap="none" dirty="0" smtClean="0">
                          <a:solidFill>
                            <a:srgbClr val="000000"/>
                          </a:solidFill>
                          <a:latin typeface="Open Sans"/>
                          <a:ea typeface="Open Sans"/>
                          <a:cs typeface="Open Sans"/>
                          <a:sym typeface="Roboto"/>
                        </a:rPr>
                        <a:t>NVIDIA GTX 1660 PCI </a:t>
                      </a:r>
                      <a:r>
                        <a:rPr lang="es-CO" sz="1400" b="0" i="0" u="none" strike="noStrike" cap="none" dirty="0" err="1" smtClean="0">
                          <a:solidFill>
                            <a:srgbClr val="000000"/>
                          </a:solidFill>
                          <a:latin typeface="Open Sans"/>
                          <a:ea typeface="Open Sans"/>
                          <a:cs typeface="Open Sans"/>
                          <a:sym typeface="Roboto"/>
                        </a:rPr>
                        <a:t>express</a:t>
                      </a:r>
                      <a:r>
                        <a:rPr lang="es-CO" sz="1400" b="0" i="0" u="none" strike="noStrike" cap="none" dirty="0" smtClean="0">
                          <a:solidFill>
                            <a:srgbClr val="000000"/>
                          </a:solidFill>
                          <a:latin typeface="Open Sans"/>
                          <a:ea typeface="Open Sans"/>
                          <a:cs typeface="Open Sans"/>
                          <a:sym typeface="Roboto"/>
                        </a:rPr>
                        <a:t> 3 6Gb</a:t>
                      </a:r>
                      <a:endParaRPr sz="1400" b="0" i="0" u="none" strike="noStrike" cap="none" dirty="0">
                        <a:solidFill>
                          <a:srgbClr val="000000"/>
                        </a:solidFill>
                        <a:latin typeface="Open Sans"/>
                        <a:ea typeface="Open Sans"/>
                        <a:cs typeface="Open Sans"/>
                        <a:sym typeface="Roboto"/>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a:t>
            </a:r>
            <a:r>
              <a:rPr lang="es" sz="3000" b="1" dirty="0" smtClean="0">
                <a:solidFill>
                  <a:srgbClr val="EC183F"/>
                </a:solidFill>
                <a:latin typeface="Rajdhani"/>
                <a:ea typeface="Rajdhani"/>
                <a:cs typeface="Rajdhani"/>
                <a:sym typeface="Rajdhani"/>
              </a:rPr>
              <a:t>alta</a:t>
            </a:r>
            <a:endParaRPr sz="3000" b="1" dirty="0">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170194083"/>
              </p:ext>
            </p:extLst>
          </p:nvPr>
        </p:nvGraphicFramePr>
        <p:xfrm>
          <a:off x="952500" y="2114550"/>
          <a:ext cx="7239000" cy="1981050"/>
        </p:xfrm>
        <a:graphic>
          <a:graphicData uri="http://schemas.openxmlformats.org/drawingml/2006/table">
            <a:tbl>
              <a:tblPr>
                <a:noFill/>
                <a:tableStyleId>{0E05A448-3616-4B23-B039-43FE3F0DA436}</a:tableStyleId>
              </a:tblPr>
              <a:tblGrid>
                <a:gridCol w="1947600"/>
                <a:gridCol w="5291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Intel i9-12900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H610M HD3P Gigabyte</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Kit Crucial </a:t>
                      </a:r>
                      <a:r>
                        <a:rPr lang="es-CO" dirty="0" err="1" smtClean="0">
                          <a:latin typeface="Open Sans"/>
                          <a:ea typeface="Open Sans"/>
                          <a:cs typeface="Open Sans"/>
                          <a:sym typeface="Open Sans"/>
                        </a:rPr>
                        <a:t>Ram</a:t>
                      </a:r>
                      <a:r>
                        <a:rPr lang="es-CO" dirty="0" smtClean="0">
                          <a:latin typeface="Open Sans"/>
                          <a:ea typeface="Open Sans"/>
                          <a:cs typeface="Open Sans"/>
                          <a:sym typeface="Open Sans"/>
                        </a:rPr>
                        <a:t> 2x16gb DDR5 4800mhz Cl40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SSD GIGABYTE AORUS GP-ASM2NE6100TTTD  1 Tb</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smtClean="0">
                          <a:latin typeface="Open Sans"/>
                          <a:ea typeface="Open Sans"/>
                          <a:cs typeface="Open Sans"/>
                          <a:sym typeface="Open Sans"/>
                        </a:rPr>
                        <a:t>ASUS Dual GTX 1650 4Gb DDR6 </a:t>
                      </a:r>
                      <a:r>
                        <a:rPr lang="es-CO" dirty="0" err="1" smtClean="0">
                          <a:latin typeface="Open Sans"/>
                          <a:ea typeface="Open Sans"/>
                          <a:cs typeface="Open Sans"/>
                          <a:sym typeface="Open Sans"/>
                        </a:rPr>
                        <a:t>Pci</a:t>
                      </a:r>
                      <a:r>
                        <a:rPr lang="es-CO" dirty="0" smtClean="0">
                          <a:latin typeface="Open Sans"/>
                          <a:ea typeface="Open Sans"/>
                          <a:cs typeface="Open Sans"/>
                          <a:sym typeface="Open Sans"/>
                        </a:rPr>
                        <a:t> </a:t>
                      </a:r>
                      <a:r>
                        <a:rPr lang="es-CO" dirty="0" err="1" smtClean="0">
                          <a:latin typeface="Open Sans"/>
                          <a:ea typeface="Open Sans"/>
                          <a:cs typeface="Open Sans"/>
                          <a:sym typeface="Open Sans"/>
                        </a:rPr>
                        <a:t>express</a:t>
                      </a:r>
                      <a:r>
                        <a:rPr lang="es-CO" dirty="0" smtClean="0">
                          <a:latin typeface="Open Sans"/>
                          <a:ea typeface="Open Sans"/>
                          <a:cs typeface="Open Sans"/>
                          <a:sym typeface="Open Sans"/>
                        </a:rPr>
                        <a:t> 3.0</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763</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Rajdhani</vt:lpstr>
      <vt:lpstr>Open Sans</vt:lpstr>
      <vt:lpstr>Roboto</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Amy de Cobos</cp:lastModifiedBy>
  <cp:revision>13</cp:revision>
  <dcterms:modified xsi:type="dcterms:W3CDTF">2022-08-21T22:55:05Z</dcterms:modified>
</cp:coreProperties>
</file>