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18A8CA-C0C4-4EE7-B52A-C866DE502521}">
  <a:tblStyle styleId="{E618A8CA-C0C4-4EE7-B52A-C866DE50252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c59ddcce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c59ddcce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Sterling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b1bc793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b1bc793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Snehith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c59ddcc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c59ddcc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Snehith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b1bc7932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b1bc7932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Sterling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c59ddcce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c59ddcce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Haein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c59ddcc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c59ddcc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a5d94a1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a5d94a1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c59ddcce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c59ddcce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Derric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c59ddcc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c59ddcc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Derric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c59ddcc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c59ddcc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Laxita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b1bc79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b1bc79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Laxita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59ddcce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59ddcce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Laxita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b1bc793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b1bc793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0" y="4819500"/>
            <a:ext cx="9144000" cy="307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Network and Internet Security 																Spring 2023</a:t>
            </a:r>
            <a:endParaRPr sz="8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0hH3x3r4ZRA5inupnJJpC3mZ99RxGdA-/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MnW9Oo7iMDyuQoQB_sjIP9obO99zCxym/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592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Network Design Recommendations</a:t>
            </a:r>
            <a:endParaRPr sz="3900"/>
          </a:p>
        </p:txBody>
      </p:sp>
      <p:sp>
        <p:nvSpPr>
          <p:cNvPr id="56" name="Google Shape;56;p13"/>
          <p:cNvSpPr txBox="1"/>
          <p:nvPr>
            <p:ph idx="1" type="subTitle"/>
          </p:nvPr>
        </p:nvSpPr>
        <p:spPr>
          <a:xfrm>
            <a:off x="311700" y="2681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Laxita Jain, Sterling McTee, Derric Denniston, Haein Ahn, </a:t>
            </a:r>
            <a:r>
              <a:rPr lang="en" sz="1500">
                <a:solidFill>
                  <a:srgbClr val="666666"/>
                </a:solidFill>
              </a:rPr>
              <a:t>Jaya Venkata Challagulla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DHCP</a:t>
            </a:r>
            <a:endParaRPr/>
          </a:p>
        </p:txBody>
      </p:sp>
      <p:sp>
        <p:nvSpPr>
          <p:cNvPr id="125" name="Google Shape;125;p22"/>
          <p:cNvSpPr txBox="1"/>
          <p:nvPr>
            <p:ph idx="1" type="body"/>
          </p:nvPr>
        </p:nvSpPr>
        <p:spPr>
          <a:xfrm>
            <a:off x="311700" y="1152475"/>
            <a:ext cx="4044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VLAN20: Marketing</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DHCP enabled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VLAN30: HR</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DHCP enabled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VLAN40: Sales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DHCP enabled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VLAN50: Executives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DHCP enabled</a:t>
            </a:r>
            <a:endParaRPr>
              <a:solidFill>
                <a:schemeClr val="dk1"/>
              </a:solidFill>
            </a:endParaRPr>
          </a:p>
        </p:txBody>
      </p:sp>
      <p:sp>
        <p:nvSpPr>
          <p:cNvPr id="126" name="Google Shape;126;p22"/>
          <p:cNvSpPr txBox="1"/>
          <p:nvPr>
            <p:ph idx="1" type="body"/>
          </p:nvPr>
        </p:nvSpPr>
        <p:spPr>
          <a:xfrm>
            <a:off x="4743300" y="1152475"/>
            <a:ext cx="4044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VLAN60: Accounting</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DHCP enabled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VLAN70:  R&amp;D</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DHCP enabled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VLAN80: IT systems, administration systems, wireless, etc.</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No DHCP, static addressing</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 Rules </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chemeClr val="dk1"/>
              </a:buClr>
              <a:buSzPts val="1300"/>
              <a:buAutoNum type="arabicPeriod"/>
            </a:pPr>
            <a:r>
              <a:rPr lang="en" sz="1300">
                <a:solidFill>
                  <a:schemeClr val="dk1"/>
                </a:solidFill>
              </a:rPr>
              <a:t>Allow HTTP (port 80) and HTTPS (port 443) traffic from all VLANs to the internet for general web browsing.</a:t>
            </a:r>
            <a:endParaRPr sz="1300">
              <a:solidFill>
                <a:schemeClr val="dk1"/>
              </a:solidFill>
            </a:endParaRPr>
          </a:p>
          <a:p>
            <a:pPr indent="-311150" lvl="0" marL="914400" rtl="0" algn="l">
              <a:lnSpc>
                <a:spcPct val="130000"/>
              </a:lnSpc>
              <a:spcBef>
                <a:spcPts val="0"/>
              </a:spcBef>
              <a:spcAft>
                <a:spcPts val="0"/>
              </a:spcAft>
              <a:buClr>
                <a:schemeClr val="dk1"/>
              </a:buClr>
              <a:buSzPts val="1300"/>
              <a:buChar char="●"/>
            </a:pPr>
            <a:r>
              <a:rPr lang="en" sz="1300">
                <a:solidFill>
                  <a:schemeClr val="dk1"/>
                </a:solidFill>
              </a:rPr>
              <a:t>Reason: To enable users to access the internet for work-related tasks.</a:t>
            </a:r>
            <a:endParaRPr sz="1300">
              <a:solidFill>
                <a:schemeClr val="dk1"/>
              </a:solidFill>
            </a:endParaRPr>
          </a:p>
          <a:p>
            <a:pPr indent="-311150" lvl="0" marL="457200" rtl="0" algn="l">
              <a:lnSpc>
                <a:spcPct val="130000"/>
              </a:lnSpc>
              <a:spcBef>
                <a:spcPts val="0"/>
              </a:spcBef>
              <a:spcAft>
                <a:spcPts val="0"/>
              </a:spcAft>
              <a:buClr>
                <a:schemeClr val="dk1"/>
              </a:buClr>
              <a:buSzPts val="1300"/>
              <a:buAutoNum type="arabicPeriod"/>
            </a:pPr>
            <a:r>
              <a:rPr lang="en" sz="1300">
                <a:solidFill>
                  <a:schemeClr val="dk1"/>
                </a:solidFill>
              </a:rPr>
              <a:t>Allow DNS (port 53) traffic from all VLANs to the internet.</a:t>
            </a:r>
            <a:endParaRPr sz="1300">
              <a:solidFill>
                <a:schemeClr val="dk1"/>
              </a:solidFill>
            </a:endParaRPr>
          </a:p>
          <a:p>
            <a:pPr indent="-311150" lvl="0" marL="914400" rtl="0" algn="l">
              <a:lnSpc>
                <a:spcPct val="130000"/>
              </a:lnSpc>
              <a:spcBef>
                <a:spcPts val="0"/>
              </a:spcBef>
              <a:spcAft>
                <a:spcPts val="0"/>
              </a:spcAft>
              <a:buClr>
                <a:schemeClr val="dk1"/>
              </a:buClr>
              <a:buSzPts val="1300"/>
              <a:buChar char="●"/>
            </a:pPr>
            <a:r>
              <a:rPr lang="en" sz="1300">
                <a:solidFill>
                  <a:schemeClr val="dk1"/>
                </a:solidFill>
              </a:rPr>
              <a:t>Reason: To allow users to resolve domain names.</a:t>
            </a:r>
            <a:endParaRPr sz="1300">
              <a:solidFill>
                <a:schemeClr val="dk1"/>
              </a:solidFill>
            </a:endParaRPr>
          </a:p>
          <a:p>
            <a:pPr indent="-311150" lvl="0" marL="457200" rtl="0" algn="l">
              <a:lnSpc>
                <a:spcPct val="130000"/>
              </a:lnSpc>
              <a:spcBef>
                <a:spcPts val="0"/>
              </a:spcBef>
              <a:spcAft>
                <a:spcPts val="0"/>
              </a:spcAft>
              <a:buClr>
                <a:schemeClr val="dk1"/>
              </a:buClr>
              <a:buSzPts val="1300"/>
              <a:buAutoNum type="arabicPeriod"/>
            </a:pPr>
            <a:r>
              <a:rPr lang="en" sz="1300">
                <a:solidFill>
                  <a:schemeClr val="dk1"/>
                </a:solidFill>
              </a:rPr>
              <a:t>Allow SSH (port 22) traffic from the IT (Systems) VLAN (VLAN80) to all other VLANs.</a:t>
            </a:r>
            <a:endParaRPr sz="1300">
              <a:solidFill>
                <a:schemeClr val="dk1"/>
              </a:solidFill>
            </a:endParaRPr>
          </a:p>
          <a:p>
            <a:pPr indent="-311150" lvl="0" marL="914400" rtl="0" algn="l">
              <a:lnSpc>
                <a:spcPct val="130000"/>
              </a:lnSpc>
              <a:spcBef>
                <a:spcPts val="0"/>
              </a:spcBef>
              <a:spcAft>
                <a:spcPts val="0"/>
              </a:spcAft>
              <a:buClr>
                <a:schemeClr val="dk1"/>
              </a:buClr>
              <a:buSzPts val="1300"/>
              <a:buChar char="●"/>
            </a:pPr>
            <a:r>
              <a:rPr lang="en" sz="1300">
                <a:solidFill>
                  <a:schemeClr val="dk1"/>
                </a:solidFill>
              </a:rPr>
              <a:t>Reason: To enable IT administrators to remotely manage and troubleshoot network devices.</a:t>
            </a:r>
            <a:endParaRPr sz="1300">
              <a:solidFill>
                <a:schemeClr val="dk1"/>
              </a:solidFill>
            </a:endParaRPr>
          </a:p>
          <a:p>
            <a:pPr indent="-311150" lvl="0" marL="457200" rtl="0" algn="l">
              <a:lnSpc>
                <a:spcPct val="130000"/>
              </a:lnSpc>
              <a:spcBef>
                <a:spcPts val="0"/>
              </a:spcBef>
              <a:spcAft>
                <a:spcPts val="0"/>
              </a:spcAft>
              <a:buClr>
                <a:schemeClr val="dk1"/>
              </a:buClr>
              <a:buSzPts val="1300"/>
              <a:buAutoNum type="arabicPeriod"/>
            </a:pPr>
            <a:r>
              <a:rPr lang="en" sz="1300">
                <a:solidFill>
                  <a:schemeClr val="dk1"/>
                </a:solidFill>
              </a:rPr>
              <a:t>Allow RDP (port 3389) traffic from the IT (Systems) VLAN (VLAN80) to all other VLANs.</a:t>
            </a:r>
            <a:endParaRPr sz="1300">
              <a:solidFill>
                <a:schemeClr val="dk1"/>
              </a:solidFill>
            </a:endParaRPr>
          </a:p>
          <a:p>
            <a:pPr indent="-311150" lvl="0" marL="914400" rtl="0" algn="l">
              <a:lnSpc>
                <a:spcPct val="130000"/>
              </a:lnSpc>
              <a:spcBef>
                <a:spcPts val="0"/>
              </a:spcBef>
              <a:spcAft>
                <a:spcPts val="0"/>
              </a:spcAft>
              <a:buClr>
                <a:schemeClr val="dk1"/>
              </a:buClr>
              <a:buSzPts val="1300"/>
              <a:buChar char="●"/>
            </a:pPr>
            <a:r>
              <a:rPr lang="en" sz="1300">
                <a:solidFill>
                  <a:schemeClr val="dk1"/>
                </a:solidFill>
              </a:rPr>
              <a:t>Reason: To enable IT administrators to remotely access and manage user</a:t>
            </a:r>
            <a:r>
              <a:rPr lang="en" sz="1300">
                <a:solidFill>
                  <a:schemeClr val="dk1"/>
                </a:solidFill>
              </a:rPr>
              <a:t> </a:t>
            </a:r>
            <a:r>
              <a:rPr lang="en" sz="1300">
                <a:solidFill>
                  <a:schemeClr val="dk1"/>
                </a:solidFill>
              </a:rPr>
              <a:t>workstations.</a:t>
            </a:r>
            <a:endParaRPr sz="1300">
              <a:solidFill>
                <a:schemeClr val="dk1"/>
              </a:solidFill>
            </a:endParaRPr>
          </a:p>
          <a:p>
            <a:pPr indent="-311150" lvl="0" marL="457200" rtl="0" algn="l">
              <a:lnSpc>
                <a:spcPct val="130000"/>
              </a:lnSpc>
              <a:spcBef>
                <a:spcPts val="0"/>
              </a:spcBef>
              <a:spcAft>
                <a:spcPts val="0"/>
              </a:spcAft>
              <a:buClr>
                <a:schemeClr val="dk1"/>
              </a:buClr>
              <a:buSzPts val="1300"/>
              <a:buAutoNum type="arabicPeriod"/>
            </a:pPr>
            <a:r>
              <a:rPr lang="en" sz="1300">
                <a:solidFill>
                  <a:schemeClr val="dk1"/>
                </a:solidFill>
              </a:rPr>
              <a:t>Allow SMB (port 445) traffic within the Marketing (VLAN20), Sales (VLAN40), HR(VLAN30), Executives (VLAN50), Accounting (VLAN60), and R&amp;D (VLAN70) VLANs.</a:t>
            </a:r>
            <a:endParaRPr sz="1300">
              <a:solidFill>
                <a:schemeClr val="dk1"/>
              </a:solidFill>
            </a:endParaRPr>
          </a:p>
          <a:p>
            <a:pPr indent="-311150" lvl="0" marL="914400" rtl="0" algn="l">
              <a:lnSpc>
                <a:spcPct val="130000"/>
              </a:lnSpc>
              <a:spcBef>
                <a:spcPts val="0"/>
              </a:spcBef>
              <a:spcAft>
                <a:spcPts val="0"/>
              </a:spcAft>
              <a:buClr>
                <a:schemeClr val="dk1"/>
              </a:buClr>
              <a:buSzPts val="1300"/>
              <a:buChar char="●"/>
            </a:pPr>
            <a:r>
              <a:rPr lang="en" sz="1300">
                <a:solidFill>
                  <a:schemeClr val="dk1"/>
                </a:solidFill>
              </a:rPr>
              <a:t>Reason: To enable file sharing within each department.</a:t>
            </a:r>
            <a:endParaRPr sz="1300">
              <a:solidFill>
                <a:schemeClr val="dk1"/>
              </a:solidFill>
            </a:endParaRPr>
          </a:p>
          <a:p>
            <a:pPr indent="-311150" lvl="0" marL="457200" rtl="0" algn="l">
              <a:lnSpc>
                <a:spcPct val="130000"/>
              </a:lnSpc>
              <a:spcBef>
                <a:spcPts val="0"/>
              </a:spcBef>
              <a:spcAft>
                <a:spcPts val="0"/>
              </a:spcAft>
              <a:buClr>
                <a:schemeClr val="dk1"/>
              </a:buClr>
              <a:buSzPts val="1300"/>
              <a:buAutoNum type="arabicPeriod"/>
            </a:pPr>
            <a:r>
              <a:rPr lang="en" sz="1300">
                <a:solidFill>
                  <a:schemeClr val="dk1"/>
                </a:solidFill>
              </a:rPr>
              <a:t>Allow SMB (port 445) traffic from the IT (Systems) VLAN (VLAN80) to all other VLANs.</a:t>
            </a:r>
            <a:endParaRPr sz="1300">
              <a:solidFill>
                <a:schemeClr val="dk1"/>
              </a:solidFill>
            </a:endParaRPr>
          </a:p>
          <a:p>
            <a:pPr indent="-311150" lvl="0" marL="914400" rtl="0" algn="l">
              <a:lnSpc>
                <a:spcPct val="130000"/>
              </a:lnSpc>
              <a:spcBef>
                <a:spcPts val="0"/>
              </a:spcBef>
              <a:spcAft>
                <a:spcPts val="0"/>
              </a:spcAft>
              <a:buClr>
                <a:schemeClr val="dk1"/>
              </a:buClr>
              <a:buSzPts val="1300"/>
              <a:buChar char="●"/>
            </a:pPr>
            <a:r>
              <a:rPr lang="en" sz="1300">
                <a:solidFill>
                  <a:schemeClr val="dk1"/>
                </a:solidFill>
              </a:rPr>
              <a:t>Reason: To enable IT administrators to manage shared files and resources.</a:t>
            </a:r>
            <a:endParaRPr sz="1300">
              <a:solidFill>
                <a:schemeClr val="dk1"/>
              </a:solidFill>
            </a:endParaRPr>
          </a:p>
        </p:txBody>
      </p:sp>
      <p:pic>
        <p:nvPicPr>
          <p:cNvPr id="133" name="Google Shape;133;p23" title="WhatsApp Audio 2023-04-30 at 6.55.22 PM.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Firewall Rules cont.</a:t>
            </a:r>
            <a:endParaRPr/>
          </a:p>
        </p:txBody>
      </p:sp>
      <p:sp>
        <p:nvSpPr>
          <p:cNvPr id="139" name="Google Shape;139;p24"/>
          <p:cNvSpPr txBox="1"/>
          <p:nvPr>
            <p:ph idx="1" type="body"/>
          </p:nvPr>
        </p:nvSpPr>
        <p:spPr>
          <a:xfrm>
            <a:off x="311700" y="1053400"/>
            <a:ext cx="8520600" cy="34164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chemeClr val="dk1"/>
              </a:buClr>
              <a:buSzPts val="1300"/>
              <a:buAutoNum type="arabicPeriod" startAt="7"/>
            </a:pPr>
            <a:r>
              <a:rPr lang="en" sz="1300">
                <a:solidFill>
                  <a:schemeClr val="dk1"/>
                </a:solidFill>
              </a:rPr>
              <a:t>Allow access to an intranet web server on port 8080 from all VLANs.</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Reason: To provide access to an internal company portal or knowledge base.</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startAt="7"/>
            </a:pPr>
            <a:r>
              <a:rPr lang="en" sz="1300">
                <a:solidFill>
                  <a:schemeClr val="dk1"/>
                </a:solidFill>
              </a:rPr>
              <a:t>Allow VoIP (port range 5060-5061) traffic within and between all VLANs.</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Reason: To enable voice communication within the organization.</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startAt="7"/>
            </a:pPr>
            <a:r>
              <a:rPr lang="en" sz="1300">
                <a:solidFill>
                  <a:schemeClr val="dk1"/>
                </a:solidFill>
              </a:rPr>
              <a:t>Allow access to a VPN server on port 1194 from all VLANs to the IT (Systems) VLAN(VLAN80).</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Reason: To enable secure remote access for authorized users.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startAt="7"/>
            </a:pPr>
            <a:r>
              <a:rPr lang="en" sz="1300">
                <a:solidFill>
                  <a:schemeClr val="dk1"/>
                </a:solidFill>
              </a:rPr>
              <a:t>Allow access to a network monitoring tool on port 3000 from the IT (Systems) VLAN (VLAN80) to all other VLANs.</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Reason: To enable IT administrators to monitor network performance and troubleshoot issues.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startAt="7"/>
            </a:pPr>
            <a:r>
              <a:rPr lang="en" sz="1300">
                <a:solidFill>
                  <a:schemeClr val="dk1"/>
                </a:solidFill>
              </a:rPr>
              <a:t>Allow traffic from wireless access points (WAPs) to the internet on TCP ports 80, 443, and 53.</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Reason: This rule allows WAPs to access the internet for legitimate business purposes, such as providing wireless connectivity for employees and guests. Restricting access to only necessary ports (HTTP, HTTPS, DNS) helps to minimize the attack surface and reduce the risk of unauthorized access.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startAt="7"/>
            </a:pPr>
            <a:r>
              <a:rPr lang="en" sz="1300">
                <a:solidFill>
                  <a:schemeClr val="dk1"/>
                </a:solidFill>
              </a:rPr>
              <a:t>Deny all other traffic not mentioned above.</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Reason: To secure network by preventing any other communication that does not fall under given firewall rules</a:t>
            </a:r>
            <a:endParaRPr sz="1300">
              <a:solidFill>
                <a:schemeClr val="dk1"/>
              </a:solidFill>
            </a:endParaRPr>
          </a:p>
        </p:txBody>
      </p:sp>
      <p:pic>
        <p:nvPicPr>
          <p:cNvPr id="140" name="Google Shape;140;p24" title="WhatsApp Audio 2023-04-30 at 6.55.22 PM (1).mp3">
            <a:hlinkClick r:id="rId3"/>
          </p:cNvPr>
          <p:cNvPicPr preferRelativeResize="0"/>
          <p:nvPr/>
        </p:nvPicPr>
        <p:blipFill>
          <a:blip r:embed="rId4">
            <a:alphaModFix/>
          </a:blip>
          <a:stretch>
            <a:fillRect/>
          </a:stretch>
        </p:blipFill>
        <p:spPr>
          <a:xfrm>
            <a:off x="152400" y="4622200"/>
            <a:ext cx="368900" cy="36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Devices/Purchases</a:t>
            </a:r>
            <a:endParaRPr/>
          </a:p>
        </p:txBody>
      </p:sp>
      <p:sp>
        <p:nvSpPr>
          <p:cNvPr id="146" name="Google Shape;146;p25"/>
          <p:cNvSpPr txBox="1"/>
          <p:nvPr>
            <p:ph idx="1" type="body"/>
          </p:nvPr>
        </p:nvSpPr>
        <p:spPr>
          <a:xfrm>
            <a:off x="311700" y="10681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Firewall</a:t>
            </a:r>
            <a:endParaRPr sz="1700"/>
          </a:p>
          <a:p>
            <a:pPr indent="-311150" lvl="1" marL="914400" rtl="0" algn="l">
              <a:spcBef>
                <a:spcPts val="0"/>
              </a:spcBef>
              <a:spcAft>
                <a:spcPts val="0"/>
              </a:spcAft>
              <a:buSzPts val="1300"/>
              <a:buChar char="○"/>
            </a:pPr>
            <a:r>
              <a:rPr lang="en" sz="1300"/>
              <a:t>Cost: $</a:t>
            </a:r>
            <a:r>
              <a:rPr lang="en" sz="1300">
                <a:solidFill>
                  <a:schemeClr val="dk1"/>
                </a:solidFill>
              </a:rPr>
              <a:t>4,014.99</a:t>
            </a:r>
            <a:endParaRPr sz="1500"/>
          </a:p>
          <a:p>
            <a:pPr indent="-311150" lvl="1" marL="914400" rtl="0" algn="l">
              <a:spcBef>
                <a:spcPts val="0"/>
              </a:spcBef>
              <a:spcAft>
                <a:spcPts val="0"/>
              </a:spcAft>
              <a:buSzPts val="1300"/>
              <a:buChar char="○"/>
            </a:pPr>
            <a:r>
              <a:rPr lang="en" sz="1300"/>
              <a:t>Benefit: Enhance network security by filtering </a:t>
            </a:r>
            <a:r>
              <a:rPr lang="en" sz="1300"/>
              <a:t>traffic from the Internet</a:t>
            </a:r>
            <a:endParaRPr sz="1300"/>
          </a:p>
          <a:p>
            <a:pPr indent="-336550" lvl="0" marL="457200" rtl="0" algn="l">
              <a:spcBef>
                <a:spcPts val="0"/>
              </a:spcBef>
              <a:spcAft>
                <a:spcPts val="0"/>
              </a:spcAft>
              <a:buSzPts val="1700"/>
              <a:buChar char="●"/>
            </a:pPr>
            <a:r>
              <a:rPr lang="en" sz="1700"/>
              <a:t>Layer 3 Switches</a:t>
            </a:r>
            <a:endParaRPr sz="1700"/>
          </a:p>
          <a:p>
            <a:pPr indent="-311150" lvl="1" marL="914400" rtl="0" algn="l">
              <a:spcBef>
                <a:spcPts val="0"/>
              </a:spcBef>
              <a:spcAft>
                <a:spcPts val="0"/>
              </a:spcAft>
              <a:buSzPts val="1300"/>
              <a:buChar char="○"/>
            </a:pPr>
            <a:r>
              <a:rPr lang="en" sz="1300"/>
              <a:t>Cost: 24 port - $5319.99 each (purchasing 2) </a:t>
            </a:r>
            <a:r>
              <a:rPr lang="en" sz="1300"/>
              <a:t>/</a:t>
            </a:r>
            <a:r>
              <a:rPr lang="en" sz="1300"/>
              <a:t> 48 port - $6939.99 each (purchasing 2)</a:t>
            </a:r>
            <a:endParaRPr sz="1300"/>
          </a:p>
          <a:p>
            <a:pPr indent="-311150" lvl="1" marL="914400" rtl="0" algn="l">
              <a:spcBef>
                <a:spcPts val="0"/>
              </a:spcBef>
              <a:spcAft>
                <a:spcPts val="0"/>
              </a:spcAft>
              <a:buSzPts val="1300"/>
              <a:buChar char="○"/>
            </a:pPr>
            <a:r>
              <a:rPr lang="en" sz="1300"/>
              <a:t>Benefit: </a:t>
            </a:r>
            <a:r>
              <a:rPr lang="en" sz="1300"/>
              <a:t> Provide faster routing, scalability, flexibility and cost-effectiveness compared to router</a:t>
            </a:r>
            <a:endParaRPr sz="1300"/>
          </a:p>
          <a:p>
            <a:pPr indent="-336550" lvl="0" marL="457200" rtl="0" algn="l">
              <a:spcBef>
                <a:spcPts val="0"/>
              </a:spcBef>
              <a:spcAft>
                <a:spcPts val="0"/>
              </a:spcAft>
              <a:buSzPts val="1700"/>
              <a:buChar char="●"/>
            </a:pPr>
            <a:r>
              <a:rPr lang="en" sz="1700"/>
              <a:t>Wireless Access Points/ Wireless Controller</a:t>
            </a:r>
            <a:endParaRPr sz="1700"/>
          </a:p>
          <a:p>
            <a:pPr indent="-311150" lvl="1" marL="914400" rtl="0" algn="l">
              <a:spcBef>
                <a:spcPts val="0"/>
              </a:spcBef>
              <a:spcAft>
                <a:spcPts val="0"/>
              </a:spcAft>
              <a:buSzPts val="1300"/>
              <a:buChar char="○"/>
            </a:pPr>
            <a:r>
              <a:rPr lang="en" sz="1300"/>
              <a:t>Cost: $369.99 each (purchasing 4) / $6076.99</a:t>
            </a:r>
            <a:endParaRPr sz="1300"/>
          </a:p>
          <a:p>
            <a:pPr indent="-311150" lvl="1" marL="914400" rtl="0" algn="l">
              <a:spcBef>
                <a:spcPts val="0"/>
              </a:spcBef>
              <a:spcAft>
                <a:spcPts val="0"/>
              </a:spcAft>
              <a:buSzPts val="1300"/>
              <a:buChar char="○"/>
            </a:pPr>
            <a:r>
              <a:rPr lang="en" sz="1300"/>
              <a:t>Benefit: Allows hosts to connect wirelessly </a:t>
            </a:r>
            <a:endParaRPr sz="1300"/>
          </a:p>
          <a:p>
            <a:pPr indent="-336550" lvl="0" marL="457200" rtl="0" algn="l">
              <a:spcBef>
                <a:spcPts val="0"/>
              </a:spcBef>
              <a:spcAft>
                <a:spcPts val="0"/>
              </a:spcAft>
              <a:buSzPts val="1700"/>
              <a:buChar char="●"/>
            </a:pPr>
            <a:r>
              <a:rPr lang="en" sz="1700"/>
              <a:t>Intrusion Prevention System</a:t>
            </a:r>
            <a:endParaRPr sz="1700"/>
          </a:p>
          <a:p>
            <a:pPr indent="-311150" lvl="1" marL="914400" rtl="0" algn="l">
              <a:spcBef>
                <a:spcPts val="0"/>
              </a:spcBef>
              <a:spcAft>
                <a:spcPts val="0"/>
              </a:spcAft>
              <a:buSzPts val="1300"/>
              <a:buChar char="○"/>
            </a:pPr>
            <a:r>
              <a:rPr lang="en" sz="1300"/>
              <a:t>Cost: $772.99</a:t>
            </a:r>
            <a:endParaRPr sz="1300"/>
          </a:p>
          <a:p>
            <a:pPr indent="-311150" lvl="1" marL="914400" rtl="0" algn="l">
              <a:spcBef>
                <a:spcPts val="0"/>
              </a:spcBef>
              <a:spcAft>
                <a:spcPts val="0"/>
              </a:spcAft>
              <a:buSzPts val="1300"/>
              <a:buChar char="○"/>
            </a:pPr>
            <a:r>
              <a:rPr lang="en" sz="1300"/>
              <a:t>Benefit</a:t>
            </a:r>
            <a:r>
              <a:rPr lang="en" sz="1300"/>
              <a:t>: Layer of security that will help protect against malicious content entering the network</a:t>
            </a:r>
            <a:endParaRPr sz="1300"/>
          </a:p>
          <a:p>
            <a:pPr indent="-336550" lvl="0" marL="457200" rtl="0" algn="l">
              <a:spcBef>
                <a:spcPts val="0"/>
              </a:spcBef>
              <a:spcAft>
                <a:spcPts val="0"/>
              </a:spcAft>
              <a:buSzPts val="1700"/>
              <a:buChar char="●"/>
            </a:pPr>
            <a:r>
              <a:rPr lang="en" sz="1700"/>
              <a:t>Warranty/Service Agreements/Licenses</a:t>
            </a:r>
            <a:endParaRPr sz="1700"/>
          </a:p>
          <a:p>
            <a:pPr indent="-311150" lvl="1" marL="914400" rtl="0" algn="l">
              <a:spcBef>
                <a:spcPts val="0"/>
              </a:spcBef>
              <a:spcAft>
                <a:spcPts val="0"/>
              </a:spcAft>
              <a:buSzPts val="1300"/>
              <a:buChar char="○"/>
            </a:pPr>
            <a:r>
              <a:rPr lang="en" sz="1300"/>
              <a:t>Cost: $8,366.77</a:t>
            </a:r>
            <a:endParaRPr sz="1300"/>
          </a:p>
        </p:txBody>
      </p:sp>
      <p:sp>
        <p:nvSpPr>
          <p:cNvPr id="147" name="Google Shape;147;p25"/>
          <p:cNvSpPr txBox="1"/>
          <p:nvPr/>
        </p:nvSpPr>
        <p:spPr>
          <a:xfrm>
            <a:off x="6755100" y="4433775"/>
            <a:ext cx="23889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Total : </a:t>
            </a:r>
            <a:r>
              <a:rPr b="1" lang="en" sz="1800">
                <a:solidFill>
                  <a:schemeClr val="dk1"/>
                </a:solidFill>
              </a:rPr>
              <a:t>$46,777.64</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 Network Management and Help Desk Workstation</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22222"/>
              </a:buClr>
              <a:buSzPts val="1500"/>
              <a:buChar char="●"/>
            </a:pPr>
            <a:r>
              <a:rPr lang="en" sz="1400">
                <a:solidFill>
                  <a:srgbClr val="222222"/>
                </a:solidFill>
                <a:highlight>
                  <a:srgbClr val="FFFFFF"/>
                </a:highlight>
              </a:rPr>
              <a:t>Strong Authentication: Use complex passwords, multi-factor authentication to access servers and resources</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Privileged Management: Implement RBAC and ABAC to ensure privileged users can </a:t>
            </a:r>
            <a:r>
              <a:rPr lang="en" sz="1400">
                <a:solidFill>
                  <a:srgbClr val="222222"/>
                </a:solidFill>
                <a:highlight>
                  <a:srgbClr val="FFFFFF"/>
                </a:highlight>
              </a:rPr>
              <a:t>access</a:t>
            </a:r>
            <a:r>
              <a:rPr lang="en" sz="1400">
                <a:solidFill>
                  <a:srgbClr val="222222"/>
                </a:solidFill>
                <a:highlight>
                  <a:srgbClr val="FFFFFF"/>
                </a:highlight>
              </a:rPr>
              <a:t> to the specific resources they are allowed and monitor and audit their activities</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Limit Access: Limit access to servers and resources to the necessary users and provide access on need-to-know basis</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Security Audits: </a:t>
            </a:r>
            <a:r>
              <a:rPr lang="en" sz="1400">
                <a:solidFill>
                  <a:srgbClr val="222222"/>
                </a:solidFill>
                <a:highlight>
                  <a:srgbClr val="FFFFFF"/>
                </a:highlight>
              </a:rPr>
              <a:t>Perform regular audits to identify vulnerabilities to address them</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User Awareness Training: Provide training to all users and especially users who have privileged access to educate them on security best practices and the importance of secure network</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Patching: Keep all software and systems up-to-date with latest security patches and to keep them secure </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Encryption: Implement TLS or SSL to secure data at transit and at rest to protect against data from unauthorized access</a:t>
            </a:r>
            <a:endParaRPr sz="1400">
              <a:solidFill>
                <a:srgbClr val="222222"/>
              </a:solidFill>
              <a:highlight>
                <a:srgbClr val="FFFFFF"/>
              </a:highlight>
            </a:endParaRPr>
          </a:p>
          <a:p>
            <a:pPr indent="0" lvl="0" marL="457200" rtl="0" algn="l">
              <a:spcBef>
                <a:spcPts val="1200"/>
              </a:spcBef>
              <a:spcAft>
                <a:spcPts val="1200"/>
              </a:spcAft>
              <a:buNone/>
            </a:pPr>
            <a:r>
              <a:t/>
            </a:r>
            <a:endParaRPr sz="14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did what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Critical Components - Sterling</a:t>
            </a:r>
            <a:endParaRPr/>
          </a:p>
          <a:p>
            <a:pPr indent="0" lvl="0" marL="0" rtl="0" algn="l">
              <a:spcBef>
                <a:spcPts val="1200"/>
              </a:spcBef>
              <a:spcAft>
                <a:spcPts val="0"/>
              </a:spcAft>
              <a:buNone/>
            </a:pPr>
            <a:r>
              <a:rPr lang="en"/>
              <a:t>VLAN Segmentation - Derric</a:t>
            </a:r>
            <a:endParaRPr/>
          </a:p>
          <a:p>
            <a:pPr indent="0" lvl="0" marL="0" rtl="0" algn="l">
              <a:spcBef>
                <a:spcPts val="1200"/>
              </a:spcBef>
              <a:spcAft>
                <a:spcPts val="0"/>
              </a:spcAft>
              <a:buNone/>
            </a:pPr>
            <a:r>
              <a:rPr lang="en"/>
              <a:t>DHCP configs - Sterling</a:t>
            </a:r>
            <a:endParaRPr/>
          </a:p>
          <a:p>
            <a:pPr indent="0" lvl="0" marL="0" rtl="0" algn="l">
              <a:spcBef>
                <a:spcPts val="1200"/>
              </a:spcBef>
              <a:spcAft>
                <a:spcPts val="0"/>
              </a:spcAft>
              <a:buNone/>
            </a:pPr>
            <a:r>
              <a:rPr lang="en"/>
              <a:t>IP Addressing &amp; NAT Rules - Laxita</a:t>
            </a:r>
            <a:endParaRPr/>
          </a:p>
          <a:p>
            <a:pPr indent="0" lvl="0" marL="0" rtl="0" algn="l">
              <a:spcBef>
                <a:spcPts val="1200"/>
              </a:spcBef>
              <a:spcAft>
                <a:spcPts val="0"/>
              </a:spcAft>
              <a:buNone/>
            </a:pPr>
            <a:r>
              <a:rPr lang="en"/>
              <a:t>DNS configs - Laxita</a:t>
            </a:r>
            <a:endParaRPr/>
          </a:p>
          <a:p>
            <a:pPr indent="0" lvl="0" marL="0" rtl="0" algn="l">
              <a:spcBef>
                <a:spcPts val="1200"/>
              </a:spcBef>
              <a:spcAft>
                <a:spcPts val="0"/>
              </a:spcAft>
              <a:buNone/>
            </a:pPr>
            <a:r>
              <a:rPr lang="en"/>
              <a:t>Firewall Rules - Snehith/Derric</a:t>
            </a:r>
            <a:endParaRPr/>
          </a:p>
          <a:p>
            <a:pPr indent="0" lvl="0" marL="0" rtl="0" algn="l">
              <a:spcBef>
                <a:spcPts val="1200"/>
              </a:spcBef>
              <a:spcAft>
                <a:spcPts val="0"/>
              </a:spcAft>
              <a:buNone/>
            </a:pPr>
            <a:r>
              <a:rPr lang="en"/>
              <a:t>New device prices &amp; secure network management - Haein</a:t>
            </a:r>
            <a:endParaRPr/>
          </a:p>
          <a:p>
            <a:pPr indent="0" lvl="0" marL="0" rtl="0" algn="l">
              <a:spcBef>
                <a:spcPts val="1200"/>
              </a:spcBef>
              <a:spcAft>
                <a:spcPts val="0"/>
              </a:spcAft>
              <a:buNone/>
            </a:pPr>
            <a:r>
              <a:rPr lang="en"/>
              <a:t>Everyone worked on Topology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49819" y="0"/>
            <a:ext cx="7125632" cy="4751074"/>
          </a:xfrm>
          <a:prstGeom prst="rect">
            <a:avLst/>
          </a:prstGeom>
          <a:noFill/>
          <a:ln>
            <a:noFill/>
          </a:ln>
        </p:spPr>
      </p:pic>
      <p:sp>
        <p:nvSpPr>
          <p:cNvPr id="68" name="Google Shape;68;p15"/>
          <p:cNvSpPr txBox="1"/>
          <p:nvPr>
            <p:ph type="title"/>
          </p:nvPr>
        </p:nvSpPr>
        <p:spPr>
          <a:xfrm>
            <a:off x="154850" y="408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Network Design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Critical Components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Firewall</a:t>
            </a:r>
            <a:endParaRPr/>
          </a:p>
          <a:p>
            <a:pPr indent="-317500" lvl="1" marL="914400" rtl="0" algn="l">
              <a:spcBef>
                <a:spcPts val="0"/>
              </a:spcBef>
              <a:spcAft>
                <a:spcPts val="0"/>
              </a:spcAft>
              <a:buSzPts val="1400"/>
              <a:buChar char="○"/>
            </a:pPr>
            <a:r>
              <a:rPr lang="en"/>
              <a:t>Next-Generation </a:t>
            </a:r>
            <a:r>
              <a:rPr lang="en"/>
              <a:t>firewall</a:t>
            </a:r>
            <a:r>
              <a:rPr lang="en"/>
              <a:t> provides the best network edge security</a:t>
            </a:r>
            <a:endParaRPr/>
          </a:p>
          <a:p>
            <a:pPr indent="-317500" lvl="1" marL="914400" rtl="0" algn="l">
              <a:spcBef>
                <a:spcPts val="0"/>
              </a:spcBef>
              <a:spcAft>
                <a:spcPts val="0"/>
              </a:spcAft>
              <a:buSzPts val="1400"/>
              <a:buChar char="○"/>
            </a:pPr>
            <a:r>
              <a:rPr lang="en"/>
              <a:t>Filter incoming and outgoing traffic, monitor network activity</a:t>
            </a:r>
            <a:endParaRPr/>
          </a:p>
          <a:p>
            <a:pPr indent="-342900" lvl="0" marL="457200" rtl="0" algn="l">
              <a:spcBef>
                <a:spcPts val="0"/>
              </a:spcBef>
              <a:spcAft>
                <a:spcPts val="0"/>
              </a:spcAft>
              <a:buSzPts val="1800"/>
              <a:buChar char="●"/>
            </a:pPr>
            <a:r>
              <a:rPr lang="en"/>
              <a:t>Routing/switching</a:t>
            </a:r>
            <a:endParaRPr/>
          </a:p>
          <a:p>
            <a:pPr indent="-317500" lvl="1" marL="914400" rtl="0" algn="l">
              <a:spcBef>
                <a:spcPts val="0"/>
              </a:spcBef>
              <a:spcAft>
                <a:spcPts val="0"/>
              </a:spcAft>
              <a:buSzPts val="1400"/>
              <a:buChar char="○"/>
            </a:pPr>
            <a:r>
              <a:rPr lang="en"/>
              <a:t>Versatility of layer 3 switches</a:t>
            </a:r>
            <a:endParaRPr/>
          </a:p>
          <a:p>
            <a:pPr indent="-317500" lvl="1" marL="914400" rtl="0" algn="l">
              <a:spcBef>
                <a:spcPts val="0"/>
              </a:spcBef>
              <a:spcAft>
                <a:spcPts val="0"/>
              </a:spcAft>
              <a:buSzPts val="1400"/>
              <a:buChar char="○"/>
            </a:pPr>
            <a:r>
              <a:rPr lang="en"/>
              <a:t>Stackable design allows easy expansion as required</a:t>
            </a:r>
            <a:endParaRPr/>
          </a:p>
          <a:p>
            <a:pPr indent="-317500" lvl="1" marL="914400" rtl="0" algn="l">
              <a:spcBef>
                <a:spcPts val="0"/>
              </a:spcBef>
              <a:spcAft>
                <a:spcPts val="0"/>
              </a:spcAft>
              <a:buSzPts val="1400"/>
              <a:buChar char="○"/>
            </a:pPr>
            <a:r>
              <a:rPr lang="en"/>
              <a:t>Provide for network segmentation</a:t>
            </a:r>
            <a:endParaRPr/>
          </a:p>
          <a:p>
            <a:pPr indent="-342900" lvl="0" marL="457200" rtl="0" algn="l">
              <a:spcBef>
                <a:spcPts val="0"/>
              </a:spcBef>
              <a:spcAft>
                <a:spcPts val="0"/>
              </a:spcAft>
              <a:buSzPts val="1800"/>
              <a:buChar char="●"/>
            </a:pPr>
            <a:r>
              <a:rPr lang="en"/>
              <a:t>Wireless LAN</a:t>
            </a:r>
            <a:endParaRPr/>
          </a:p>
          <a:p>
            <a:pPr indent="-317500" lvl="1" marL="914400" rtl="0" algn="l">
              <a:spcBef>
                <a:spcPts val="0"/>
              </a:spcBef>
              <a:spcAft>
                <a:spcPts val="0"/>
              </a:spcAft>
              <a:buSzPts val="1400"/>
              <a:buChar char="○"/>
            </a:pPr>
            <a:r>
              <a:rPr lang="en"/>
              <a:t>Wireless infrastructure allows wireless devices</a:t>
            </a:r>
            <a:endParaRPr/>
          </a:p>
          <a:p>
            <a:pPr indent="-342900" lvl="0" marL="457200" rtl="0" algn="l">
              <a:spcBef>
                <a:spcPts val="0"/>
              </a:spcBef>
              <a:spcAft>
                <a:spcPts val="0"/>
              </a:spcAft>
              <a:buSzPts val="1800"/>
              <a:buChar char="●"/>
            </a:pPr>
            <a:r>
              <a:rPr lang="en"/>
              <a:t>Intrusion Prevention System</a:t>
            </a:r>
            <a:endParaRPr/>
          </a:p>
          <a:p>
            <a:pPr indent="-317500" lvl="1" marL="914400" rtl="0" algn="l">
              <a:spcBef>
                <a:spcPts val="0"/>
              </a:spcBef>
              <a:spcAft>
                <a:spcPts val="0"/>
              </a:spcAft>
              <a:buSzPts val="1400"/>
              <a:buChar char="○"/>
            </a:pPr>
            <a:r>
              <a:rPr lang="en"/>
              <a:t>IDS/IPS systems provide monitoring and security across the network</a:t>
            </a:r>
            <a:endParaRPr/>
          </a:p>
          <a:p>
            <a:pPr indent="-317500" lvl="1" marL="914400" rtl="0" algn="l">
              <a:spcBef>
                <a:spcPts val="0"/>
              </a:spcBef>
              <a:spcAft>
                <a:spcPts val="0"/>
              </a:spcAft>
              <a:buSzPts val="1400"/>
              <a:buChar char="○"/>
            </a:pPr>
            <a:r>
              <a:rPr lang="en"/>
              <a:t>Identify and react to threats as they occur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VLAN Segmentation</a:t>
            </a:r>
            <a:endParaRPr/>
          </a:p>
        </p:txBody>
      </p:sp>
      <p:graphicFrame>
        <p:nvGraphicFramePr>
          <p:cNvPr id="80" name="Google Shape;80;p17"/>
          <p:cNvGraphicFramePr/>
          <p:nvPr/>
        </p:nvGraphicFramePr>
        <p:xfrm>
          <a:off x="386750" y="1152475"/>
          <a:ext cx="3000000" cy="3000000"/>
        </p:xfrm>
        <a:graphic>
          <a:graphicData uri="http://schemas.openxmlformats.org/drawingml/2006/table">
            <a:tbl>
              <a:tblPr>
                <a:noFill/>
                <a:tableStyleId>{E618A8CA-C0C4-4EE7-B52A-C866DE502521}</a:tableStyleId>
              </a:tblPr>
              <a:tblGrid>
                <a:gridCol w="1552575"/>
                <a:gridCol w="1485900"/>
                <a:gridCol w="1485900"/>
              </a:tblGrid>
              <a:tr h="12700">
                <a:tc>
                  <a:txBody>
                    <a:bodyPr/>
                    <a:lstStyle/>
                    <a:p>
                      <a:pPr indent="0" lvl="0" marL="0" rtl="0" algn="l">
                        <a:lnSpc>
                          <a:spcPct val="115000"/>
                        </a:lnSpc>
                        <a:spcBef>
                          <a:spcPts val="0"/>
                        </a:spcBef>
                        <a:spcAft>
                          <a:spcPts val="0"/>
                        </a:spcAft>
                        <a:buNone/>
                      </a:pPr>
                      <a:r>
                        <a:rPr lang="en" sz="1100"/>
                        <a:t>Department</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IP Address</a:t>
                      </a:r>
                      <a:endParaRPr sz="1100"/>
                    </a:p>
                  </a:txBody>
                  <a:tcPr marT="63500" marB="63500" marR="63500" marL="63500"/>
                </a:tc>
                <a:tc>
                  <a:txBody>
                    <a:bodyPr/>
                    <a:lstStyle/>
                    <a:p>
                      <a:pPr indent="0" lvl="0" marL="0" rtl="0" algn="l">
                        <a:spcBef>
                          <a:spcPts val="0"/>
                        </a:spcBef>
                        <a:spcAft>
                          <a:spcPts val="0"/>
                        </a:spcAft>
                        <a:buNone/>
                      </a:pPr>
                      <a:r>
                        <a:rPr lang="en" sz="1100"/>
                        <a:t>VLAN</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Marketing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192.168.2.0</a:t>
                      </a:r>
                      <a:endParaRPr sz="1100"/>
                    </a:p>
                  </a:txBody>
                  <a:tcPr marT="63500" marB="63500" marR="63500" marL="63500"/>
                </a:tc>
                <a:tc>
                  <a:txBody>
                    <a:bodyPr/>
                    <a:lstStyle/>
                    <a:p>
                      <a:pPr indent="0" lvl="0" marL="0" rtl="0" algn="l">
                        <a:spcBef>
                          <a:spcPts val="0"/>
                        </a:spcBef>
                        <a:spcAft>
                          <a:spcPts val="0"/>
                        </a:spcAft>
                        <a:buNone/>
                      </a:pPr>
                      <a:r>
                        <a:rPr lang="en" sz="1100"/>
                        <a:t>VLAN20</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Sales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192.168.4.0</a:t>
                      </a:r>
                      <a:endParaRPr sz="1100"/>
                    </a:p>
                  </a:txBody>
                  <a:tcPr marT="63500" marB="63500" marR="63500" marL="63500"/>
                </a:tc>
                <a:tc>
                  <a:txBody>
                    <a:bodyPr/>
                    <a:lstStyle/>
                    <a:p>
                      <a:pPr indent="0" lvl="0" marL="0" rtl="0" algn="l">
                        <a:spcBef>
                          <a:spcPts val="0"/>
                        </a:spcBef>
                        <a:spcAft>
                          <a:spcPts val="0"/>
                        </a:spcAft>
                        <a:buNone/>
                      </a:pPr>
                      <a:r>
                        <a:rPr lang="en" sz="1100"/>
                        <a:t>VLAN40</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HR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192.168.3.0</a:t>
                      </a:r>
                      <a:endParaRPr sz="1100"/>
                    </a:p>
                  </a:txBody>
                  <a:tcPr marT="63500" marB="63500" marR="63500" marL="63500"/>
                </a:tc>
                <a:tc>
                  <a:txBody>
                    <a:bodyPr/>
                    <a:lstStyle/>
                    <a:p>
                      <a:pPr indent="0" lvl="0" marL="0" rtl="0" algn="l">
                        <a:spcBef>
                          <a:spcPts val="0"/>
                        </a:spcBef>
                        <a:spcAft>
                          <a:spcPts val="0"/>
                        </a:spcAft>
                        <a:buNone/>
                      </a:pPr>
                      <a:r>
                        <a:rPr lang="en" sz="1100"/>
                        <a:t>VLAN30</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Executives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192.168.5.0</a:t>
                      </a:r>
                      <a:endParaRPr sz="1100"/>
                    </a:p>
                  </a:txBody>
                  <a:tcPr marT="63500" marB="63500" marR="63500" marL="63500"/>
                </a:tc>
                <a:tc>
                  <a:txBody>
                    <a:bodyPr/>
                    <a:lstStyle/>
                    <a:p>
                      <a:pPr indent="0" lvl="0" marL="0" rtl="0" algn="l">
                        <a:spcBef>
                          <a:spcPts val="0"/>
                        </a:spcBef>
                        <a:spcAft>
                          <a:spcPts val="0"/>
                        </a:spcAft>
                        <a:buNone/>
                      </a:pPr>
                      <a:r>
                        <a:rPr lang="en" sz="1100"/>
                        <a:t>VLAN50</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Accounting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192.168.6.0</a:t>
                      </a:r>
                      <a:endParaRPr sz="1100"/>
                    </a:p>
                  </a:txBody>
                  <a:tcPr marT="63500" marB="63500" marR="63500" marL="63500"/>
                </a:tc>
                <a:tc>
                  <a:txBody>
                    <a:bodyPr/>
                    <a:lstStyle/>
                    <a:p>
                      <a:pPr indent="0" lvl="0" marL="0" rtl="0" algn="l">
                        <a:spcBef>
                          <a:spcPts val="0"/>
                        </a:spcBef>
                        <a:spcAft>
                          <a:spcPts val="0"/>
                        </a:spcAft>
                        <a:buNone/>
                      </a:pPr>
                      <a:r>
                        <a:rPr lang="en" sz="1100"/>
                        <a:t>VLAN60</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IT (Systems) – Privileged users</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192.168.8.0</a:t>
                      </a:r>
                      <a:endParaRPr sz="1100"/>
                    </a:p>
                  </a:txBody>
                  <a:tcPr marT="63500" marB="63500" marR="63500" marL="63500"/>
                </a:tc>
                <a:tc>
                  <a:txBody>
                    <a:bodyPr/>
                    <a:lstStyle/>
                    <a:p>
                      <a:pPr indent="0" lvl="0" marL="0" rtl="0" algn="l">
                        <a:spcBef>
                          <a:spcPts val="0"/>
                        </a:spcBef>
                        <a:spcAft>
                          <a:spcPts val="0"/>
                        </a:spcAft>
                        <a:buNone/>
                      </a:pPr>
                      <a:r>
                        <a:rPr lang="en" sz="1100"/>
                        <a:t>VLAN80</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R&amp;D</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192.168.7.0</a:t>
                      </a:r>
                      <a:endParaRPr sz="1100"/>
                    </a:p>
                  </a:txBody>
                  <a:tcPr marT="63500" marB="63500" marR="63500" marL="63500"/>
                </a:tc>
                <a:tc>
                  <a:txBody>
                    <a:bodyPr/>
                    <a:lstStyle/>
                    <a:p>
                      <a:pPr indent="0" lvl="0" marL="0" rtl="0" algn="l">
                        <a:spcBef>
                          <a:spcPts val="0"/>
                        </a:spcBef>
                        <a:spcAft>
                          <a:spcPts val="0"/>
                        </a:spcAft>
                        <a:buNone/>
                      </a:pPr>
                      <a:r>
                        <a:rPr lang="en" sz="1100"/>
                        <a:t>VLAN70</a:t>
                      </a:r>
                      <a:endParaRPr sz="1100"/>
                    </a:p>
                  </a:txBody>
                  <a:tcPr marT="63500" marB="63500" marR="63500" marL="63500"/>
                </a:tc>
              </a:tr>
              <a:tr h="12700">
                <a:tc>
                  <a:txBody>
                    <a:bodyPr/>
                    <a:lstStyle/>
                    <a:p>
                      <a:pPr indent="0" lvl="0" marL="0" rtl="0" algn="l">
                        <a:spcBef>
                          <a:spcPts val="0"/>
                        </a:spcBef>
                        <a:spcAft>
                          <a:spcPts val="0"/>
                        </a:spcAft>
                        <a:buNone/>
                      </a:pPr>
                      <a:r>
                        <a:rPr lang="en" sz="1100"/>
                        <a:t>Admin Server Network</a:t>
                      </a:r>
                      <a:endParaRPr sz="1100"/>
                    </a:p>
                  </a:txBody>
                  <a:tcPr marT="63500" marB="63500" marR="63500" marL="63500"/>
                </a:tc>
                <a:tc>
                  <a:txBody>
                    <a:bodyPr/>
                    <a:lstStyle/>
                    <a:p>
                      <a:pPr indent="0" lvl="0" marL="0" rtl="0" algn="l">
                        <a:spcBef>
                          <a:spcPts val="0"/>
                        </a:spcBef>
                        <a:spcAft>
                          <a:spcPts val="0"/>
                        </a:spcAft>
                        <a:buNone/>
                      </a:pPr>
                      <a:r>
                        <a:rPr lang="en" sz="1100"/>
                        <a:t>192.168.9.0</a:t>
                      </a:r>
                      <a:endParaRPr sz="1100"/>
                    </a:p>
                  </a:txBody>
                  <a:tcPr marT="63500" marB="63500" marR="63500" marL="63500"/>
                </a:tc>
                <a:tc>
                  <a:txBody>
                    <a:bodyPr/>
                    <a:lstStyle/>
                    <a:p>
                      <a:pPr indent="0" lvl="0" marL="0" rtl="0" algn="l">
                        <a:spcBef>
                          <a:spcPts val="0"/>
                        </a:spcBef>
                        <a:spcAft>
                          <a:spcPts val="0"/>
                        </a:spcAft>
                        <a:buNone/>
                      </a:pPr>
                      <a:r>
                        <a:rPr lang="en" sz="1100"/>
                        <a:t>VLAN 90</a:t>
                      </a:r>
                      <a:endParaRPr sz="1100"/>
                    </a:p>
                  </a:txBody>
                  <a:tcPr marT="63500" marB="63500" marR="63500" marL="63500"/>
                </a:tc>
              </a:tr>
            </a:tbl>
          </a:graphicData>
        </a:graphic>
      </p:graphicFrame>
      <p:pic>
        <p:nvPicPr>
          <p:cNvPr id="81" name="Google Shape;81;p17"/>
          <p:cNvPicPr preferRelativeResize="0"/>
          <p:nvPr/>
        </p:nvPicPr>
        <p:blipFill>
          <a:blip r:embed="rId3">
            <a:alphaModFix/>
          </a:blip>
          <a:stretch>
            <a:fillRect/>
          </a:stretch>
        </p:blipFill>
        <p:spPr>
          <a:xfrm>
            <a:off x="5122050" y="765925"/>
            <a:ext cx="3463725" cy="3611650"/>
          </a:xfrm>
          <a:prstGeom prst="rect">
            <a:avLst/>
          </a:prstGeom>
          <a:noFill/>
          <a:ln cap="flat" cmpd="sng" w="9525">
            <a:solidFill>
              <a:schemeClr val="dk2"/>
            </a:solidFill>
            <a:prstDash val="solid"/>
            <a:round/>
            <a:headEnd len="sm" w="sm" type="none"/>
            <a:tailEnd len="sm" w="sm" type="none"/>
          </a:ln>
        </p:spPr>
      </p:pic>
      <p:sp>
        <p:nvSpPr>
          <p:cNvPr id="82" name="Google Shape;82;p17"/>
          <p:cNvSpPr txBox="1"/>
          <p:nvPr/>
        </p:nvSpPr>
        <p:spPr>
          <a:xfrm>
            <a:off x="4958050" y="4437975"/>
            <a:ext cx="3791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chemeClr val="dk1"/>
                </a:solidFill>
              </a:rPr>
              <a:t>VLANs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Addressing Scheme</a:t>
            </a:r>
            <a:endParaRPr/>
          </a:p>
        </p:txBody>
      </p:sp>
      <p:sp>
        <p:nvSpPr>
          <p:cNvPr id="88" name="Google Shape;88;p18"/>
          <p:cNvSpPr txBox="1"/>
          <p:nvPr>
            <p:ph idx="1" type="body"/>
          </p:nvPr>
        </p:nvSpPr>
        <p:spPr>
          <a:xfrm>
            <a:off x="311700" y="1152475"/>
            <a:ext cx="446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Public facing:</a:t>
            </a:r>
            <a:endParaRPr sz="1200">
              <a:solidFill>
                <a:schemeClr val="dk1"/>
              </a:solidFill>
            </a:endParaRPr>
          </a:p>
          <a:p>
            <a:pPr indent="0" lvl="0" marL="914400" rtl="0" algn="l">
              <a:spcBef>
                <a:spcPts val="0"/>
              </a:spcBef>
              <a:spcAft>
                <a:spcPts val="0"/>
              </a:spcAft>
              <a:buClr>
                <a:schemeClr val="dk1"/>
              </a:buClr>
              <a:buSzPts val="1100"/>
              <a:buFont typeface="Arial"/>
              <a:buNone/>
            </a:pPr>
            <a:r>
              <a:rPr lang="en" sz="1200">
                <a:solidFill>
                  <a:schemeClr val="dk1"/>
                </a:solidFill>
              </a:rPr>
              <a:t>Webserver 204.130.145.2 </a:t>
            </a:r>
            <a:endParaRPr sz="1200">
              <a:solidFill>
                <a:schemeClr val="dk1"/>
              </a:solidFill>
            </a:endParaRPr>
          </a:p>
          <a:p>
            <a:pPr indent="0" lvl="0" marL="914400" rtl="0" algn="l">
              <a:spcBef>
                <a:spcPts val="0"/>
              </a:spcBef>
              <a:spcAft>
                <a:spcPts val="0"/>
              </a:spcAft>
              <a:buClr>
                <a:schemeClr val="dk1"/>
              </a:buClr>
              <a:buSzPts val="1100"/>
              <a:buFont typeface="Arial"/>
              <a:buNone/>
            </a:pPr>
            <a:r>
              <a:rPr lang="en" sz="1200">
                <a:solidFill>
                  <a:schemeClr val="dk1"/>
                </a:solidFill>
              </a:rPr>
              <a:t>FTP Server 204.130.145.3</a:t>
            </a:r>
            <a:endParaRPr sz="1200">
              <a:solidFill>
                <a:schemeClr val="dk1"/>
              </a:solidFill>
            </a:endParaRPr>
          </a:p>
          <a:p>
            <a:pPr indent="0" lvl="0" marL="914400" rtl="0" algn="l">
              <a:spcBef>
                <a:spcPts val="0"/>
              </a:spcBef>
              <a:spcAft>
                <a:spcPts val="0"/>
              </a:spcAft>
              <a:buNone/>
            </a:pPr>
            <a:r>
              <a:rPr lang="en" sz="1200">
                <a:solidFill>
                  <a:schemeClr val="dk1"/>
                </a:solidFill>
              </a:rPr>
              <a:t>DNS Server 204.130.145.4</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DMZ: 172.16.1.0/24.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NAT will </a:t>
            </a:r>
            <a:r>
              <a:rPr lang="en" sz="1200">
                <a:solidFill>
                  <a:schemeClr val="dk1"/>
                </a:solidFill>
              </a:rPr>
              <a:t>translate</a:t>
            </a:r>
            <a:r>
              <a:rPr lang="en" sz="1200">
                <a:solidFill>
                  <a:schemeClr val="dk1"/>
                </a:solidFill>
              </a:rPr>
              <a:t> public IP’s to the following: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457200" lvl="0" marL="457200" rtl="0" algn="l">
              <a:spcBef>
                <a:spcPts val="0"/>
              </a:spcBef>
              <a:spcAft>
                <a:spcPts val="0"/>
              </a:spcAft>
              <a:buNone/>
            </a:pPr>
            <a:r>
              <a:rPr lang="en" sz="1100">
                <a:solidFill>
                  <a:schemeClr val="dk1"/>
                </a:solidFill>
              </a:rPr>
              <a:t>Webserver 172.16.1.2</a:t>
            </a:r>
            <a:endParaRPr sz="1100">
              <a:solidFill>
                <a:schemeClr val="dk1"/>
              </a:solidFill>
            </a:endParaRPr>
          </a:p>
          <a:p>
            <a:pPr indent="0" lvl="0" marL="914400" rtl="0" algn="l">
              <a:spcBef>
                <a:spcPts val="0"/>
              </a:spcBef>
              <a:spcAft>
                <a:spcPts val="0"/>
              </a:spcAft>
              <a:buNone/>
            </a:pPr>
            <a:r>
              <a:rPr lang="en" sz="1100">
                <a:solidFill>
                  <a:schemeClr val="dk1"/>
                </a:solidFill>
              </a:rPr>
              <a:t>FTP Server 172.16.1.3</a:t>
            </a:r>
            <a:endParaRPr sz="1100">
              <a:solidFill>
                <a:schemeClr val="dk1"/>
              </a:solidFill>
            </a:endParaRPr>
          </a:p>
          <a:p>
            <a:pPr indent="0" lvl="0" marL="914400" rtl="0" algn="l">
              <a:spcBef>
                <a:spcPts val="0"/>
              </a:spcBef>
              <a:spcAft>
                <a:spcPts val="0"/>
              </a:spcAft>
              <a:buNone/>
            </a:pPr>
            <a:r>
              <a:rPr lang="en" sz="1100">
                <a:solidFill>
                  <a:schemeClr val="dk1"/>
                </a:solidFill>
              </a:rPr>
              <a:t>DNS Server 172.16.1.4</a:t>
            </a:r>
            <a:endParaRPr sz="1100">
              <a:solidFill>
                <a:schemeClr val="dk1"/>
              </a:solidFill>
            </a:endParaRPr>
          </a:p>
          <a:p>
            <a:pPr indent="0" lvl="0" marL="914400" rtl="0" algn="l">
              <a:spcBef>
                <a:spcPts val="0"/>
              </a:spcBef>
              <a:spcAft>
                <a:spcPts val="0"/>
              </a:spcAft>
              <a:buClr>
                <a:schemeClr val="dk1"/>
              </a:buClr>
              <a:buSzPts val="1100"/>
              <a:buFont typeface="Arial"/>
              <a:buNone/>
            </a:pPr>
            <a:r>
              <a:rPr lang="en" sz="1100">
                <a:solidFill>
                  <a:schemeClr val="dk1"/>
                </a:solidFill>
              </a:rPr>
              <a:t>EcommerceDB 172.16.1.5 (No public-facing IP)</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1200"/>
              </a:spcAft>
              <a:buClr>
                <a:schemeClr val="dk1"/>
              </a:buClr>
              <a:buSzPts val="1100"/>
              <a:buFont typeface="Arial"/>
              <a:buNone/>
            </a:pPr>
            <a:r>
              <a:rPr lang="en" sz="1200">
                <a:solidFill>
                  <a:schemeClr val="dk1"/>
                </a:solidFill>
              </a:rPr>
              <a:t>Internal address space: 192.168.0.0/16</a:t>
            </a:r>
            <a:endParaRPr sz="1100">
              <a:solidFill>
                <a:schemeClr val="dk1"/>
              </a:solidFill>
            </a:endParaRPr>
          </a:p>
        </p:txBody>
      </p:sp>
      <p:pic>
        <p:nvPicPr>
          <p:cNvPr id="89" name="Google Shape;89;p18"/>
          <p:cNvPicPr preferRelativeResize="0"/>
          <p:nvPr/>
        </p:nvPicPr>
        <p:blipFill>
          <a:blip r:embed="rId3">
            <a:alphaModFix/>
          </a:blip>
          <a:stretch>
            <a:fillRect/>
          </a:stretch>
        </p:blipFill>
        <p:spPr>
          <a:xfrm>
            <a:off x="5125850" y="769875"/>
            <a:ext cx="3456150" cy="3603751"/>
          </a:xfrm>
          <a:prstGeom prst="rect">
            <a:avLst/>
          </a:prstGeom>
          <a:noFill/>
          <a:ln cap="flat" cmpd="sng" w="9525">
            <a:solidFill>
              <a:schemeClr val="dk2"/>
            </a:solidFill>
            <a:prstDash val="solid"/>
            <a:round/>
            <a:headEnd len="sm" w="sm" type="none"/>
            <a:tailEnd len="sm" w="sm" type="none"/>
          </a:ln>
        </p:spPr>
      </p:pic>
      <p:sp>
        <p:nvSpPr>
          <p:cNvPr id="90" name="Google Shape;90;p18"/>
          <p:cNvSpPr txBox="1"/>
          <p:nvPr/>
        </p:nvSpPr>
        <p:spPr>
          <a:xfrm>
            <a:off x="4958050" y="4437975"/>
            <a:ext cx="3791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sz="1200">
                <a:solidFill>
                  <a:schemeClr val="dk1"/>
                </a:solidFill>
              </a:rPr>
              <a:t>Internal addresses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3992650" y="1984350"/>
            <a:ext cx="4710000" cy="692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100"/>
              <a:t>204.130.145.0/24				192.168.0.0/16</a:t>
            </a:r>
            <a:endParaRPr sz="1100"/>
          </a:p>
          <a:p>
            <a:pPr indent="457200" lvl="0" marL="0" rtl="0" algn="l">
              <a:spcBef>
                <a:spcPts val="0"/>
              </a:spcBef>
              <a:spcAft>
                <a:spcPts val="0"/>
              </a:spcAft>
              <a:buNone/>
            </a:pPr>
            <a:r>
              <a:t/>
            </a:r>
            <a:endParaRPr sz="1100"/>
          </a:p>
          <a:p>
            <a:pPr indent="457200" lvl="0" marL="0" rtl="0" algn="l">
              <a:spcBef>
                <a:spcPts val="0"/>
              </a:spcBef>
              <a:spcAft>
                <a:spcPts val="0"/>
              </a:spcAft>
              <a:buNone/>
            </a:pPr>
            <a:r>
              <a:rPr lang="en" sz="1100"/>
              <a:t>						172.16.1.0/24</a:t>
            </a:r>
            <a:endParaRPr sz="1100"/>
          </a:p>
        </p:txBody>
      </p:sp>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Rules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Static</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Webserver 204.130.145.2 --&gt; 172.16.1.2</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FTP Server 204.130.145.3 --&gt; 172.16.1.3</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DNS Server 204.130.145.4 --&gt; 172.16.1.4</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Dynamic</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204.130.145.10 </a:t>
            </a:r>
            <a:r>
              <a:rPr lang="en" sz="1100">
                <a:solidFill>
                  <a:schemeClr val="dk1"/>
                </a:solidFill>
              </a:rPr>
              <a:t>&lt;--</a:t>
            </a:r>
            <a:r>
              <a:rPr lang="en" sz="1100">
                <a:solidFill>
                  <a:schemeClr val="dk1"/>
                </a:solidFill>
              </a:rPr>
              <a:t>&gt; 192.168.0.0/16</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457200" rtl="0" algn="l">
              <a:spcBef>
                <a:spcPts val="1200"/>
              </a:spcBef>
              <a:spcAft>
                <a:spcPts val="0"/>
              </a:spcAft>
              <a:buClr>
                <a:schemeClr val="dk1"/>
              </a:buClr>
              <a:buSzPts val="1100"/>
              <a:buFont typeface="Arial"/>
              <a:buNone/>
            </a:pPr>
            <a:r>
              <a:t/>
            </a:r>
            <a:endParaRPr sz="1400" u="sng">
              <a:solidFill>
                <a:schemeClr val="dk1"/>
              </a:solidFill>
            </a:endParaRPr>
          </a:p>
        </p:txBody>
      </p:sp>
      <p:cxnSp>
        <p:nvCxnSpPr>
          <p:cNvPr id="98" name="Google Shape;98;p19"/>
          <p:cNvCxnSpPr/>
          <p:nvPr/>
        </p:nvCxnSpPr>
        <p:spPr>
          <a:xfrm>
            <a:off x="4223950" y="2338350"/>
            <a:ext cx="4247400" cy="0"/>
          </a:xfrm>
          <a:prstGeom prst="straightConnector1">
            <a:avLst/>
          </a:prstGeom>
          <a:noFill/>
          <a:ln cap="flat" cmpd="sng" w="9525">
            <a:solidFill>
              <a:schemeClr val="dk2"/>
            </a:solidFill>
            <a:prstDash val="solid"/>
            <a:round/>
            <a:headEnd len="med" w="med" type="none"/>
            <a:tailEnd len="med" w="med" type="none"/>
          </a:ln>
        </p:spPr>
      </p:cxnSp>
      <p:sp>
        <p:nvSpPr>
          <p:cNvPr id="99" name="Google Shape;99;p19"/>
          <p:cNvSpPr/>
          <p:nvPr/>
        </p:nvSpPr>
        <p:spPr>
          <a:xfrm>
            <a:off x="5621375" y="2106150"/>
            <a:ext cx="1349400" cy="46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DNS Architecture</a:t>
            </a:r>
            <a:endParaRPr/>
          </a:p>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400175" y="1323775"/>
            <a:ext cx="3830675" cy="2896346"/>
          </a:xfrm>
          <a:prstGeom prst="rect">
            <a:avLst/>
          </a:prstGeom>
          <a:noFill/>
          <a:ln cap="flat" cmpd="sng" w="9525">
            <a:solidFill>
              <a:schemeClr val="dk2"/>
            </a:solidFill>
            <a:prstDash val="solid"/>
            <a:round/>
            <a:headEnd len="sm" w="sm" type="none"/>
            <a:tailEnd len="sm" w="sm" type="none"/>
          </a:ln>
        </p:spPr>
      </p:pic>
      <p:pic>
        <p:nvPicPr>
          <p:cNvPr id="106" name="Google Shape;106;p20"/>
          <p:cNvPicPr preferRelativeResize="0"/>
          <p:nvPr/>
        </p:nvPicPr>
        <p:blipFill rotWithShape="1">
          <a:blip r:embed="rId4">
            <a:alphaModFix/>
          </a:blip>
          <a:srcRect b="0" l="22398" r="3702" t="20898"/>
          <a:stretch/>
        </p:blipFill>
        <p:spPr>
          <a:xfrm>
            <a:off x="4499700" y="1323775"/>
            <a:ext cx="4260301" cy="2896350"/>
          </a:xfrm>
          <a:prstGeom prst="rect">
            <a:avLst/>
          </a:prstGeom>
          <a:noFill/>
          <a:ln cap="flat" cmpd="sng" w="9525">
            <a:solidFill>
              <a:schemeClr val="dk2"/>
            </a:solidFill>
            <a:prstDash val="solid"/>
            <a:round/>
            <a:headEnd len="sm" w="sm" type="none"/>
            <a:tailEnd len="sm" w="sm" type="none"/>
          </a:ln>
        </p:spPr>
      </p:pic>
      <p:sp>
        <p:nvSpPr>
          <p:cNvPr id="107" name="Google Shape;107;p20"/>
          <p:cNvSpPr/>
          <p:nvPr/>
        </p:nvSpPr>
        <p:spPr>
          <a:xfrm>
            <a:off x="853925" y="1807425"/>
            <a:ext cx="741000" cy="124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4769600" y="2712025"/>
            <a:ext cx="741000" cy="655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1640813" y="4220125"/>
            <a:ext cx="134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External DNS</a:t>
            </a:r>
            <a:endParaRPr/>
          </a:p>
          <a:p>
            <a:pPr indent="0" lvl="0" marL="0" rtl="0" algn="l">
              <a:spcBef>
                <a:spcPts val="0"/>
              </a:spcBef>
              <a:spcAft>
                <a:spcPts val="0"/>
              </a:spcAft>
              <a:buNone/>
            </a:pPr>
            <a:r>
              <a:rPr lang="en"/>
              <a:t>testcorp.com</a:t>
            </a:r>
            <a:endParaRPr/>
          </a:p>
        </p:txBody>
      </p:sp>
      <p:sp>
        <p:nvSpPr>
          <p:cNvPr id="110" name="Google Shape;110;p20"/>
          <p:cNvSpPr txBox="1"/>
          <p:nvPr/>
        </p:nvSpPr>
        <p:spPr>
          <a:xfrm>
            <a:off x="5955150" y="4220125"/>
            <a:ext cx="134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Internal </a:t>
            </a:r>
            <a:r>
              <a:rPr lang="en"/>
              <a:t>DNS</a:t>
            </a:r>
            <a:endParaRPr/>
          </a:p>
          <a:p>
            <a:pPr indent="0" lvl="0" marL="0" rtl="0" algn="l">
              <a:spcBef>
                <a:spcPts val="0"/>
              </a:spcBef>
              <a:spcAft>
                <a:spcPts val="0"/>
              </a:spcAft>
              <a:buNone/>
            </a:pPr>
            <a:r>
              <a:rPr lang="en"/>
              <a:t>testcorp.local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DNS Configurations</a:t>
            </a:r>
            <a:endParaRPr/>
          </a:p>
        </p:txBody>
      </p:sp>
      <p:sp>
        <p:nvSpPr>
          <p:cNvPr id="116" name="Google Shape;116;p21"/>
          <p:cNvSpPr txBox="1"/>
          <p:nvPr>
            <p:ph idx="1" type="body"/>
          </p:nvPr>
        </p:nvSpPr>
        <p:spPr>
          <a:xfrm>
            <a:off x="665650" y="1152475"/>
            <a:ext cx="257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Internal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DNS Server Name: dc.testcorp.local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Domain: testcorp.local </a:t>
            </a:r>
            <a:endParaRPr/>
          </a:p>
        </p:txBody>
      </p:sp>
      <p:graphicFrame>
        <p:nvGraphicFramePr>
          <p:cNvPr id="117" name="Google Shape;117;p21"/>
          <p:cNvGraphicFramePr/>
          <p:nvPr/>
        </p:nvGraphicFramePr>
        <p:xfrm>
          <a:off x="851000" y="1941250"/>
          <a:ext cx="3000000" cy="3000000"/>
        </p:xfrm>
        <a:graphic>
          <a:graphicData uri="http://schemas.openxmlformats.org/drawingml/2006/table">
            <a:tbl>
              <a:tblPr>
                <a:noFill/>
                <a:tableStyleId>{E618A8CA-C0C4-4EE7-B52A-C866DE502521}</a:tableStyleId>
              </a:tblPr>
              <a:tblGrid>
                <a:gridCol w="1173650"/>
                <a:gridCol w="1173650"/>
                <a:gridCol w="1173650"/>
              </a:tblGrid>
              <a:tr h="396675">
                <a:tc>
                  <a:txBody>
                    <a:bodyPr/>
                    <a:lstStyle/>
                    <a:p>
                      <a:pPr indent="0" lvl="0" marL="0" rtl="0" algn="l">
                        <a:spcBef>
                          <a:spcPts val="0"/>
                        </a:spcBef>
                        <a:spcAft>
                          <a:spcPts val="0"/>
                        </a:spcAft>
                        <a:buNone/>
                      </a:pPr>
                      <a:r>
                        <a:rPr lang="en" sz="1100"/>
                        <a:t>Name</a:t>
                      </a:r>
                      <a:endParaRPr sz="1100"/>
                    </a:p>
                  </a:txBody>
                  <a:tcPr marT="63500" marB="63500" marR="63500" marL="63500"/>
                </a:tc>
                <a:tc>
                  <a:txBody>
                    <a:bodyPr/>
                    <a:lstStyle/>
                    <a:p>
                      <a:pPr indent="0" lvl="0" marL="0" rtl="0" algn="l">
                        <a:spcBef>
                          <a:spcPts val="0"/>
                        </a:spcBef>
                        <a:spcAft>
                          <a:spcPts val="0"/>
                        </a:spcAft>
                        <a:buNone/>
                      </a:pPr>
                      <a:r>
                        <a:rPr lang="en" sz="1100"/>
                        <a:t>Type</a:t>
                      </a:r>
                      <a:endParaRPr sz="1100"/>
                    </a:p>
                  </a:txBody>
                  <a:tcPr marT="63500" marB="63500" marR="63500" marL="63500"/>
                </a:tc>
                <a:tc>
                  <a:txBody>
                    <a:bodyPr/>
                    <a:lstStyle/>
                    <a:p>
                      <a:pPr indent="0" lvl="0" marL="0" rtl="0" algn="l">
                        <a:spcBef>
                          <a:spcPts val="0"/>
                        </a:spcBef>
                        <a:spcAft>
                          <a:spcPts val="0"/>
                        </a:spcAft>
                        <a:buNone/>
                      </a:pPr>
                      <a:r>
                        <a:rPr lang="en" sz="1100"/>
                        <a:t>Data</a:t>
                      </a:r>
                      <a:endParaRPr sz="1100"/>
                    </a:p>
                  </a:txBody>
                  <a:tcPr marT="63500" marB="63500" marR="63500" marL="63500"/>
                </a:tc>
              </a:tr>
              <a:tr h="390050">
                <a:tc>
                  <a:txBody>
                    <a:bodyPr/>
                    <a:lstStyle/>
                    <a:p>
                      <a:pPr indent="0" lvl="0" marL="0" rtl="0" algn="l">
                        <a:spcBef>
                          <a:spcPts val="0"/>
                        </a:spcBef>
                        <a:spcAft>
                          <a:spcPts val="0"/>
                        </a:spcAft>
                        <a:buNone/>
                      </a:pPr>
                      <a:r>
                        <a:rPr lang="en" sz="1100"/>
                        <a:t>dc.testcorp.local</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192.168.9.2</a:t>
                      </a:r>
                      <a:endParaRPr sz="1100"/>
                    </a:p>
                  </a:txBody>
                  <a:tcPr marT="63500" marB="63500" marR="63500" marL="63500"/>
                </a:tc>
              </a:tr>
              <a:tr h="460225">
                <a:tc>
                  <a:txBody>
                    <a:bodyPr/>
                    <a:lstStyle/>
                    <a:p>
                      <a:pPr indent="0" lvl="0" marL="0" rtl="0" algn="l">
                        <a:spcBef>
                          <a:spcPts val="0"/>
                        </a:spcBef>
                        <a:spcAft>
                          <a:spcPts val="0"/>
                        </a:spcAft>
                        <a:buNone/>
                      </a:pPr>
                      <a:r>
                        <a:rPr lang="en" sz="1100"/>
                        <a:t>dhcp.testcorp.local</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192.168.9.3</a:t>
                      </a:r>
                      <a:endParaRPr sz="1100"/>
                    </a:p>
                  </a:txBody>
                  <a:tcPr marT="63500" marB="63500" marR="63500" marL="63500"/>
                </a:tc>
              </a:tr>
              <a:tr h="460225">
                <a:tc>
                  <a:txBody>
                    <a:bodyPr/>
                    <a:lstStyle/>
                    <a:p>
                      <a:pPr indent="0" lvl="0" marL="0" rtl="0" algn="l">
                        <a:spcBef>
                          <a:spcPts val="0"/>
                        </a:spcBef>
                        <a:spcAft>
                          <a:spcPts val="0"/>
                        </a:spcAft>
                        <a:buNone/>
                      </a:pPr>
                      <a:r>
                        <a:rPr lang="en" sz="1100"/>
                        <a:t>marketing.testcorp.local</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192.168.2.100</a:t>
                      </a:r>
                      <a:endParaRPr sz="1100"/>
                    </a:p>
                  </a:txBody>
                  <a:tcPr marT="63500" marB="63500" marR="63500" marL="63500"/>
                </a:tc>
              </a:tr>
              <a:tr h="460225">
                <a:tc>
                  <a:txBody>
                    <a:bodyPr/>
                    <a:lstStyle/>
                    <a:p>
                      <a:pPr indent="0" lvl="0" marL="0" rtl="0" algn="l">
                        <a:spcBef>
                          <a:spcPts val="0"/>
                        </a:spcBef>
                        <a:spcAft>
                          <a:spcPts val="0"/>
                        </a:spcAft>
                        <a:buNone/>
                      </a:pPr>
                      <a:r>
                        <a:rPr lang="en" sz="1100"/>
                        <a:t>accounting.testcorp.local</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192.168.6.100</a:t>
                      </a:r>
                      <a:endParaRPr sz="1100"/>
                    </a:p>
                  </a:txBody>
                  <a:tcPr marT="63500" marB="63500" marR="63500" marL="63500"/>
                </a:tc>
              </a:tr>
              <a:tr h="460225">
                <a:tc>
                  <a:txBody>
                    <a:bodyPr/>
                    <a:lstStyle/>
                    <a:p>
                      <a:pPr indent="0" lvl="0" marL="0" rtl="0" algn="l">
                        <a:spcBef>
                          <a:spcPts val="0"/>
                        </a:spcBef>
                        <a:spcAft>
                          <a:spcPts val="0"/>
                        </a:spcAft>
                        <a:buNone/>
                      </a:pPr>
                      <a:r>
                        <a:rPr lang="en" sz="1100"/>
                        <a:t>rnd.testcorp.local</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192.168.7.100</a:t>
                      </a:r>
                      <a:endParaRPr sz="1100"/>
                    </a:p>
                  </a:txBody>
                  <a:tcPr marT="63500" marB="63500" marR="63500" marL="63500"/>
                </a:tc>
              </a:tr>
            </a:tbl>
          </a:graphicData>
        </a:graphic>
      </p:graphicFrame>
      <p:sp>
        <p:nvSpPr>
          <p:cNvPr id="118" name="Google Shape;118;p21"/>
          <p:cNvSpPr txBox="1"/>
          <p:nvPr>
            <p:ph idx="1" type="body"/>
          </p:nvPr>
        </p:nvSpPr>
        <p:spPr>
          <a:xfrm>
            <a:off x="5156525" y="1152475"/>
            <a:ext cx="278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External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DNS Server Name: dc.testcorp.com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Domain: testcorp.com</a:t>
            </a:r>
            <a:endParaRPr/>
          </a:p>
        </p:txBody>
      </p:sp>
      <p:graphicFrame>
        <p:nvGraphicFramePr>
          <p:cNvPr id="119" name="Google Shape;119;p21"/>
          <p:cNvGraphicFramePr/>
          <p:nvPr/>
        </p:nvGraphicFramePr>
        <p:xfrm>
          <a:off x="5100550" y="1941300"/>
          <a:ext cx="3000000" cy="3000000"/>
        </p:xfrm>
        <a:graphic>
          <a:graphicData uri="http://schemas.openxmlformats.org/drawingml/2006/table">
            <a:tbl>
              <a:tblPr>
                <a:noFill/>
                <a:tableStyleId>{E618A8CA-C0C4-4EE7-B52A-C866DE502521}</a:tableStyleId>
              </a:tblPr>
              <a:tblGrid>
                <a:gridCol w="1132175"/>
                <a:gridCol w="1132175"/>
                <a:gridCol w="1132175"/>
              </a:tblGrid>
              <a:tr h="533350">
                <a:tc>
                  <a:txBody>
                    <a:bodyPr/>
                    <a:lstStyle/>
                    <a:p>
                      <a:pPr indent="0" lvl="0" marL="0" rtl="0" algn="l">
                        <a:spcBef>
                          <a:spcPts val="0"/>
                        </a:spcBef>
                        <a:spcAft>
                          <a:spcPts val="0"/>
                        </a:spcAft>
                        <a:buNone/>
                      </a:pPr>
                      <a:r>
                        <a:rPr lang="en" sz="1100"/>
                        <a:t>Name</a:t>
                      </a:r>
                      <a:endParaRPr sz="1100"/>
                    </a:p>
                  </a:txBody>
                  <a:tcPr marT="63500" marB="63500" marR="63500" marL="63500"/>
                </a:tc>
                <a:tc>
                  <a:txBody>
                    <a:bodyPr/>
                    <a:lstStyle/>
                    <a:p>
                      <a:pPr indent="0" lvl="0" marL="0" rtl="0" algn="l">
                        <a:spcBef>
                          <a:spcPts val="0"/>
                        </a:spcBef>
                        <a:spcAft>
                          <a:spcPts val="0"/>
                        </a:spcAft>
                        <a:buNone/>
                      </a:pPr>
                      <a:r>
                        <a:rPr lang="en" sz="1100"/>
                        <a:t>Type</a:t>
                      </a:r>
                      <a:endParaRPr sz="1100"/>
                    </a:p>
                  </a:txBody>
                  <a:tcPr marT="63500" marB="63500" marR="63500" marL="63500"/>
                </a:tc>
                <a:tc>
                  <a:txBody>
                    <a:bodyPr/>
                    <a:lstStyle/>
                    <a:p>
                      <a:pPr indent="0" lvl="0" marL="0" rtl="0" algn="l">
                        <a:spcBef>
                          <a:spcPts val="0"/>
                        </a:spcBef>
                        <a:spcAft>
                          <a:spcPts val="0"/>
                        </a:spcAft>
                        <a:buNone/>
                      </a:pPr>
                      <a:r>
                        <a:rPr lang="en" sz="1100"/>
                        <a:t>Data</a:t>
                      </a:r>
                      <a:endParaRPr sz="1100"/>
                    </a:p>
                  </a:txBody>
                  <a:tcPr marT="63500" marB="63500" marR="63500" marL="63500"/>
                </a:tc>
              </a:tr>
              <a:tr h="848000">
                <a:tc>
                  <a:txBody>
                    <a:bodyPr/>
                    <a:lstStyle/>
                    <a:p>
                      <a:pPr indent="0" lvl="0" marL="0" rtl="0" algn="l">
                        <a:spcBef>
                          <a:spcPts val="0"/>
                        </a:spcBef>
                        <a:spcAft>
                          <a:spcPts val="0"/>
                        </a:spcAft>
                        <a:buNone/>
                      </a:pPr>
                      <a:r>
                        <a:rPr lang="en" sz="1100"/>
                        <a:t>testcorp.com</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204.130.145.2</a:t>
                      </a:r>
                      <a:endParaRPr sz="1100"/>
                    </a:p>
                  </a:txBody>
                  <a:tcPr marT="63500" marB="63500" marR="63500" marL="63500"/>
                </a:tc>
              </a:tr>
              <a:tr h="848000">
                <a:tc>
                  <a:txBody>
                    <a:bodyPr/>
                    <a:lstStyle/>
                    <a:p>
                      <a:pPr indent="0" lvl="0" marL="0" rtl="0" algn="l">
                        <a:spcBef>
                          <a:spcPts val="0"/>
                        </a:spcBef>
                        <a:spcAft>
                          <a:spcPts val="0"/>
                        </a:spcAft>
                        <a:buNone/>
                      </a:pPr>
                      <a:r>
                        <a:rPr lang="en" sz="1100"/>
                        <a:t>ftp.testcorp.com</a:t>
                      </a:r>
                      <a:endParaRPr sz="1100"/>
                    </a:p>
                  </a:txBody>
                  <a:tcPr marT="63500" marB="63500" marR="63500" marL="63500"/>
                </a:tc>
                <a:tc>
                  <a:txBody>
                    <a:bodyPr/>
                    <a:lstStyle/>
                    <a:p>
                      <a:pPr indent="0" lvl="0" marL="0" rtl="0" algn="l">
                        <a:spcBef>
                          <a:spcPts val="0"/>
                        </a:spcBef>
                        <a:spcAft>
                          <a:spcPts val="0"/>
                        </a:spcAft>
                        <a:buNone/>
                      </a:pPr>
                      <a:r>
                        <a:rPr lang="en" sz="1100"/>
                        <a:t>A</a:t>
                      </a:r>
                      <a:endParaRPr sz="1100"/>
                    </a:p>
                  </a:txBody>
                  <a:tcPr marT="63500" marB="63500" marR="63500" marL="63500"/>
                </a:tc>
                <a:tc>
                  <a:txBody>
                    <a:bodyPr/>
                    <a:lstStyle/>
                    <a:p>
                      <a:pPr indent="0" lvl="0" marL="0" rtl="0" algn="l">
                        <a:spcBef>
                          <a:spcPts val="0"/>
                        </a:spcBef>
                        <a:spcAft>
                          <a:spcPts val="0"/>
                        </a:spcAft>
                        <a:buNone/>
                      </a:pPr>
                      <a:r>
                        <a:rPr lang="en" sz="1100"/>
                        <a:t>204.130.145.3</a:t>
                      </a:r>
                      <a:endParaRPr sz="11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