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9DC3E6"/>
    <a:srgbClr val="FFFFF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5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성능</c:v>
                </c:pt>
              </c:strCache>
            </c:strRef>
          </c:tx>
          <c:spPr>
            <a:solidFill>
              <a:srgbClr val="9DC3E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싱글스레드</c:v>
                </c:pt>
                <c:pt idx="1">
                  <c:v>로직+렌더</c:v>
                </c:pt>
                <c:pt idx="2">
                  <c:v>로직+렌더+렌더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51</c:v>
                </c:pt>
                <c:pt idx="1">
                  <c:v>72</c:v>
                </c:pt>
                <c:pt idx="2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8F-4871-A29A-2BC61F09AF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6093408"/>
        <c:axId val="1096102048"/>
      </c:barChart>
      <c:catAx>
        <c:axId val="1096093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defRPr>
            </a:pPr>
            <a:endParaRPr lang="ko-KR"/>
          </a:p>
        </c:txPr>
        <c:crossAx val="1096102048"/>
        <c:crosses val="autoZero"/>
        <c:auto val="1"/>
        <c:lblAlgn val="ctr"/>
        <c:lblOffset val="100"/>
        <c:noMultiLvlLbl val="0"/>
      </c:catAx>
      <c:valAx>
        <c:axId val="1096102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+mn-cs"/>
                  </a:defRPr>
                </a:pPr>
                <a:r>
                  <a:rPr lang="en-US"/>
                  <a:t>FPS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defRPr>
            </a:pPr>
            <a:endParaRPr lang="ko-KR"/>
          </a:p>
        </c:txPr>
        <c:crossAx val="1096093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성능</c:v>
                </c:pt>
              </c:strCache>
            </c:strRef>
          </c:tx>
          <c:spPr>
            <a:solidFill>
              <a:srgbClr val="9DC3E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싱글스레드</c:v>
                </c:pt>
                <c:pt idx="1">
                  <c:v>로직+렌더</c:v>
                </c:pt>
                <c:pt idx="2">
                  <c:v>로직+렌더+렌더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51</c:v>
                </c:pt>
                <c:pt idx="1">
                  <c:v>72</c:v>
                </c:pt>
                <c:pt idx="2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8D-41CA-90F9-6032DCBA7C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6093408"/>
        <c:axId val="1096102048"/>
      </c:barChart>
      <c:catAx>
        <c:axId val="1096093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defRPr>
            </a:pPr>
            <a:endParaRPr lang="ko-KR"/>
          </a:p>
        </c:txPr>
        <c:crossAx val="1096102048"/>
        <c:crosses val="autoZero"/>
        <c:auto val="1"/>
        <c:lblAlgn val="ctr"/>
        <c:lblOffset val="100"/>
        <c:noMultiLvlLbl val="0"/>
      </c:catAx>
      <c:valAx>
        <c:axId val="1096102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에스코어 드림 4 Regular" panose="020B0503030302020204" pitchFamily="34" charset="-127"/>
                    <a:ea typeface="에스코어 드림 4 Regular" panose="020B0503030302020204" pitchFamily="34" charset="-127"/>
                    <a:cs typeface="+mn-cs"/>
                  </a:defRPr>
                </a:pPr>
                <a:r>
                  <a:rPr lang="en-US"/>
                  <a:t>FPS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defRPr>
            </a:pPr>
            <a:endParaRPr lang="ko-KR"/>
          </a:p>
        </c:txPr>
        <c:crossAx val="1096093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75D1C-34B6-A1ED-D17D-3AFF4BC3F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CB9F0D-F004-891B-FA69-5331A6FF3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CF9A93-E364-65AC-B0E5-0238D6BD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15A8-7916-49F5-B45E-AD4CB8BA6D34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2191C-2002-82F8-D324-CDD3F835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5ADDF1-2927-0695-58B9-2F371E61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9582-87E8-40B9-BFA5-773B7A04E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84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7CA45-4C88-FD25-4251-085C0CC7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1EA466-EB84-86EF-8128-3E9FBCE42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F78D62-0B87-9314-B182-807D4D156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15A8-7916-49F5-B45E-AD4CB8BA6D34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B2CF4F-35AF-078E-A6D4-F0A8376B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DB6CC-BAA9-E75C-8298-A5A344081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9582-87E8-40B9-BFA5-773B7A04E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4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AF5E5C-7F7B-F284-85B4-F22D20D3A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9BB9AA-80E0-0A4E-1897-C91FCF9F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CE4176-D284-0B2C-5B70-4B93694E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15A8-7916-49F5-B45E-AD4CB8BA6D34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538F46-70D0-100B-52BF-480FBED45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D08A6-04F5-6B25-E3FA-C58276C5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9582-87E8-40B9-BFA5-773B7A04E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49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A643D-3283-833B-47B0-98EA026E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CECEB1-BE3D-5F96-7EE5-25809F6B1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448AC-BAF4-FC42-5DD4-17539F19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15A8-7916-49F5-B45E-AD4CB8BA6D34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DD5690-2068-3405-5C1A-41957554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01C1B3-0BE9-7DC5-68A3-6E406DCF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9582-87E8-40B9-BFA5-773B7A04E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11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93DB4-2CE6-8149-335E-DA4774FC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2B3259-D473-CED6-4DEB-8B9331C43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350A6B-8A7A-9BC2-6F92-57AC0C6F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15A8-7916-49F5-B45E-AD4CB8BA6D34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330422-4210-6B10-4BDE-B5558AF2C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8866-98FC-430A-74FF-CEB1DAE3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9582-87E8-40B9-BFA5-773B7A04E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31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C62B6-B295-A697-B58B-46BE5F71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246DF1-04BA-1DD6-712E-FEC331E16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EBD2EA-43B3-1B00-0F7A-2115C7812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424908-32CD-794F-117B-BDDAEC03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15A8-7916-49F5-B45E-AD4CB8BA6D34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23262F-2984-72D8-3E57-26A1733B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74191A-3339-FCFD-B84E-CA92FBF0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9582-87E8-40B9-BFA5-773B7A04E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90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96F7D-3F84-C09A-0CA0-B1C548A99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EC92FA-3937-A07E-BFEC-C2BD2C1B6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4D86E8-F149-A37D-C434-232F62214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EFC86C-3C29-3758-679B-3DF5357E5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598961-0C28-9032-AA5E-296D48E55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0E1FDC-3246-2E01-D31C-E5BA5BD9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15A8-7916-49F5-B45E-AD4CB8BA6D34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1344ED-5EC8-3D31-9E1A-C8D5B39E7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8CFBC9-C68E-7C32-F47F-9A8916E8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9582-87E8-40B9-BFA5-773B7A04E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7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28DDA-CEC4-3476-D96C-3C50BE19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6CF96E-FC67-BFD5-324D-0A3465D4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15A8-7916-49F5-B45E-AD4CB8BA6D34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10C1EA-44FC-89CD-65A8-50C503E1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269DC3-3BFE-A2D1-3DF4-2C4FA743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9582-87E8-40B9-BFA5-773B7A04E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93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3FCDA7-50A8-DB6E-E48F-3B98045A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15A8-7916-49F5-B45E-AD4CB8BA6D34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434EFA-8965-D55D-8A8F-0CBD5E08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972D1D-3431-47D8-20BE-2B1F87B1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9582-87E8-40B9-BFA5-773B7A04E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8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E67B8-5514-49F8-65F1-BF65C2C9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94ACC0-E645-2889-2732-BC44FE48D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FF340B-0761-CF5B-A5D8-ED23748CC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35B434-1A1C-5B00-3420-EBF4DAFA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15A8-7916-49F5-B45E-AD4CB8BA6D34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36344C-0CC4-DE54-59F8-03A9ABB6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7EEFBF-B29D-6BA9-6251-C1AF2031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9582-87E8-40B9-BFA5-773B7A04E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13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6D2C3-3265-C131-B740-936011D8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D7D731-4E07-291D-D238-0391893DB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65CA6E-BE2F-855D-15B0-440465B4B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CC9D3F-0FC3-DABF-1D09-5C1A8833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15A8-7916-49F5-B45E-AD4CB8BA6D34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AC7E72-28AB-B348-6986-841055061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BEE4D9-F263-0E30-885E-51C6C67E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59582-87E8-40B9-BFA5-773B7A04E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90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BE8764-D040-8EB2-6608-90AFF7C56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52A03-E9E8-19FD-0EBB-AC6266F20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C11D2-188D-4048-07BB-09FD6E8BD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215A8-7916-49F5-B45E-AD4CB8BA6D34}" type="datetimeFigureOut">
              <a:rPr lang="ko-KR" altLang="en-US" smtClean="0"/>
              <a:t>2023-08-20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4A5F71-A134-E2F6-ECE0-BF674BFDD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93ABD-5BD5-6DBD-27C4-9D5141B76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59582-87E8-40B9-BFA5-773B7A04E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44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1BD72A0C-6DC3-4565-1ED2-8005B72EFA72}"/>
              </a:ext>
            </a:extLst>
          </p:cNvPr>
          <p:cNvSpPr/>
          <p:nvPr/>
        </p:nvSpPr>
        <p:spPr>
          <a:xfrm>
            <a:off x="351303" y="950471"/>
            <a:ext cx="1122466" cy="536637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MAIN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THREAD</a:t>
            </a:r>
            <a:endParaRPr lang="ko-KR" altLang="en-US" sz="105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B361CB9B-7A6C-94CD-6763-0C4F918406FC}"/>
              </a:ext>
            </a:extLst>
          </p:cNvPr>
          <p:cNvSpPr/>
          <p:nvPr/>
        </p:nvSpPr>
        <p:spPr>
          <a:xfrm>
            <a:off x="1295982" y="1556673"/>
            <a:ext cx="1122466" cy="536637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LOGIC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THREAD</a:t>
            </a:r>
            <a:endParaRPr lang="ko-KR" altLang="en-US" sz="105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352A5CBB-2F17-6519-979B-9BF4F16AE5A3}"/>
              </a:ext>
            </a:extLst>
          </p:cNvPr>
          <p:cNvSpPr/>
          <p:nvPr/>
        </p:nvSpPr>
        <p:spPr>
          <a:xfrm>
            <a:off x="1295982" y="2232642"/>
            <a:ext cx="1122466" cy="536637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RENDER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THREAD 1</a:t>
            </a:r>
            <a:endParaRPr lang="ko-KR" altLang="en-US" sz="105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8A5D88DA-835F-C112-7702-09FF23636AD6}"/>
              </a:ext>
            </a:extLst>
          </p:cNvPr>
          <p:cNvSpPr/>
          <p:nvPr/>
        </p:nvSpPr>
        <p:spPr>
          <a:xfrm>
            <a:off x="1295982" y="3309147"/>
            <a:ext cx="1122466" cy="536637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RENDER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THREAD 2</a:t>
            </a:r>
            <a:endParaRPr lang="ko-KR" altLang="en-US" sz="105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7" name="화살표: 갈매기형 수장 16">
            <a:extLst>
              <a:ext uri="{FF2B5EF4-FFF2-40B4-BE49-F238E27FC236}">
                <a16:creationId xmlns:a16="http://schemas.microsoft.com/office/drawing/2014/main" id="{600AF2CA-6736-6D37-9BBE-06D62B0F7F84}"/>
              </a:ext>
            </a:extLst>
          </p:cNvPr>
          <p:cNvSpPr/>
          <p:nvPr/>
        </p:nvSpPr>
        <p:spPr>
          <a:xfrm>
            <a:off x="1295982" y="950470"/>
            <a:ext cx="5384457" cy="536637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MSG </a:t>
            </a:r>
            <a:r>
              <a:rPr lang="ko-KR" altLang="en-US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처리</a:t>
            </a:r>
          </a:p>
        </p:txBody>
      </p:sp>
      <p:sp>
        <p:nvSpPr>
          <p:cNvPr id="18" name="화살표: 갈매기형 수장 17">
            <a:extLst>
              <a:ext uri="{FF2B5EF4-FFF2-40B4-BE49-F238E27FC236}">
                <a16:creationId xmlns:a16="http://schemas.microsoft.com/office/drawing/2014/main" id="{77B46E2E-3012-D5FD-9A59-9DE72B80CC8E}"/>
              </a:ext>
            </a:extLst>
          </p:cNvPr>
          <p:cNvSpPr/>
          <p:nvPr/>
        </p:nvSpPr>
        <p:spPr>
          <a:xfrm>
            <a:off x="2237617" y="1556673"/>
            <a:ext cx="4436398" cy="536637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네트워크 </a:t>
            </a:r>
            <a:r>
              <a:rPr lang="en-US" altLang="ko-KR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 </a:t>
            </a:r>
            <a:r>
              <a:rPr lang="ko-KR" altLang="en-US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게임 로직 처리</a:t>
            </a:r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:a16="http://schemas.microsoft.com/office/drawing/2014/main" id="{539B3399-A2D9-09DB-8E2D-2C21DCE55B86}"/>
              </a:ext>
            </a:extLst>
          </p:cNvPr>
          <p:cNvSpPr/>
          <p:nvPr/>
        </p:nvSpPr>
        <p:spPr>
          <a:xfrm>
            <a:off x="2231978" y="2232642"/>
            <a:ext cx="1623326" cy="536637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Command List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Push</a:t>
            </a:r>
            <a:endParaRPr lang="ko-KR" altLang="en-US" sz="105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0" name="화살표: 갈매기형 수장 19">
            <a:extLst>
              <a:ext uri="{FF2B5EF4-FFF2-40B4-BE49-F238E27FC236}">
                <a16:creationId xmlns:a16="http://schemas.microsoft.com/office/drawing/2014/main" id="{69C71618-A58A-070C-1AF8-577CC4DAB7C5}"/>
              </a:ext>
            </a:extLst>
          </p:cNvPr>
          <p:cNvSpPr/>
          <p:nvPr/>
        </p:nvSpPr>
        <p:spPr>
          <a:xfrm>
            <a:off x="3668833" y="2232642"/>
            <a:ext cx="1583476" cy="536637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Command List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Execute</a:t>
            </a:r>
            <a:endParaRPr lang="ko-KR" altLang="en-US" sz="105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1" name="화살표: 갈매기형 수장 20">
            <a:extLst>
              <a:ext uri="{FF2B5EF4-FFF2-40B4-BE49-F238E27FC236}">
                <a16:creationId xmlns:a16="http://schemas.microsoft.com/office/drawing/2014/main" id="{BD29E2BA-D805-17A6-B187-397D2E1932DA}"/>
              </a:ext>
            </a:extLst>
          </p:cNvPr>
          <p:cNvSpPr/>
          <p:nvPr/>
        </p:nvSpPr>
        <p:spPr>
          <a:xfrm>
            <a:off x="3678893" y="3309147"/>
            <a:ext cx="1583476" cy="536637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Command List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Push</a:t>
            </a:r>
            <a:endParaRPr lang="ko-KR" altLang="en-US" sz="105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2" name="화살표: 갈매기형 수장 21">
            <a:extLst>
              <a:ext uri="{FF2B5EF4-FFF2-40B4-BE49-F238E27FC236}">
                <a16:creationId xmlns:a16="http://schemas.microsoft.com/office/drawing/2014/main" id="{6CCF1F8B-DBC2-16DF-8601-32E333CF54DA}"/>
              </a:ext>
            </a:extLst>
          </p:cNvPr>
          <p:cNvSpPr/>
          <p:nvPr/>
        </p:nvSpPr>
        <p:spPr>
          <a:xfrm>
            <a:off x="5516541" y="2232642"/>
            <a:ext cx="601395" cy="536637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3" name="화살표: 갈매기형 수장 22">
            <a:extLst>
              <a:ext uri="{FF2B5EF4-FFF2-40B4-BE49-F238E27FC236}">
                <a16:creationId xmlns:a16="http://schemas.microsoft.com/office/drawing/2014/main" id="{6930BDF8-DDB7-79DD-BF59-5CB6F185BB8D}"/>
              </a:ext>
            </a:extLst>
          </p:cNvPr>
          <p:cNvSpPr/>
          <p:nvPr/>
        </p:nvSpPr>
        <p:spPr>
          <a:xfrm>
            <a:off x="5065838" y="2232642"/>
            <a:ext cx="637173" cy="536637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AFFB1F50-E357-05CC-6881-FFFFF4A6D39D}"/>
              </a:ext>
            </a:extLst>
          </p:cNvPr>
          <p:cNvSpPr/>
          <p:nvPr/>
        </p:nvSpPr>
        <p:spPr>
          <a:xfrm rot="3600000">
            <a:off x="3496422" y="2907254"/>
            <a:ext cx="393533" cy="2549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57E4F4-FFCA-6A53-4A0A-CED7F2948CB0}"/>
              </a:ext>
            </a:extLst>
          </p:cNvPr>
          <p:cNvSpPr txBox="1"/>
          <p:nvPr/>
        </p:nvSpPr>
        <p:spPr>
          <a:xfrm>
            <a:off x="1263534" y="2822926"/>
            <a:ext cx="14323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icrosoft GothicNeo" panose="020B0500000101010101" pitchFamily="50" charset="-127"/>
              </a:rPr>
              <a:t>EXECUTE EVENT</a:t>
            </a: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icrosoft GothicNeo" panose="020B0500000101010101" pitchFamily="50" charset="-127"/>
              </a:rPr>
              <a:t>RENDER EVENT</a:t>
            </a:r>
            <a:endParaRPr lang="ko-KR" altLang="en-US" sz="1100" dirty="0">
              <a:solidFill>
                <a:schemeClr val="accent5">
                  <a:lumMod val="7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icrosoft GothicNeo" panose="020B0500000101010101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78128F57-7227-52E3-88A1-626497D1D7D4}"/>
              </a:ext>
            </a:extLst>
          </p:cNvPr>
          <p:cNvSpPr/>
          <p:nvPr/>
        </p:nvSpPr>
        <p:spPr>
          <a:xfrm rot="18000000">
            <a:off x="4929063" y="2889894"/>
            <a:ext cx="393533" cy="25490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B33D7137-F0BC-25AB-9051-5E80BA7E0E5B}"/>
              </a:ext>
            </a:extLst>
          </p:cNvPr>
          <p:cNvSpPr/>
          <p:nvPr/>
        </p:nvSpPr>
        <p:spPr>
          <a:xfrm rot="3600000">
            <a:off x="4720304" y="2940658"/>
            <a:ext cx="393533" cy="2549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화살표: 갈매기형 수장 27">
            <a:extLst>
              <a:ext uri="{FF2B5EF4-FFF2-40B4-BE49-F238E27FC236}">
                <a16:creationId xmlns:a16="http://schemas.microsoft.com/office/drawing/2014/main" id="{9F620F66-EEF9-10AD-835E-13A1CE7336AF}"/>
              </a:ext>
            </a:extLst>
          </p:cNvPr>
          <p:cNvSpPr/>
          <p:nvPr/>
        </p:nvSpPr>
        <p:spPr>
          <a:xfrm>
            <a:off x="5931466" y="2232642"/>
            <a:ext cx="637173" cy="536637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9" name="화살표: 갈매기형 수장 28">
            <a:extLst>
              <a:ext uri="{FF2B5EF4-FFF2-40B4-BE49-F238E27FC236}">
                <a16:creationId xmlns:a16="http://schemas.microsoft.com/office/drawing/2014/main" id="{8BA4BDFC-CA75-1C5C-A1EB-F97809A9C596}"/>
              </a:ext>
            </a:extLst>
          </p:cNvPr>
          <p:cNvSpPr/>
          <p:nvPr/>
        </p:nvSpPr>
        <p:spPr>
          <a:xfrm>
            <a:off x="5072546" y="3309147"/>
            <a:ext cx="601395" cy="536637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0" name="화살표: 갈매기형 수장 29">
            <a:extLst>
              <a:ext uri="{FF2B5EF4-FFF2-40B4-BE49-F238E27FC236}">
                <a16:creationId xmlns:a16="http://schemas.microsoft.com/office/drawing/2014/main" id="{807EE74A-2FBA-1195-A78F-B9B4D72B5481}"/>
              </a:ext>
            </a:extLst>
          </p:cNvPr>
          <p:cNvSpPr/>
          <p:nvPr/>
        </p:nvSpPr>
        <p:spPr>
          <a:xfrm>
            <a:off x="5931466" y="3309147"/>
            <a:ext cx="601395" cy="536637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1" name="화살표: 갈매기형 수장 30">
            <a:extLst>
              <a:ext uri="{FF2B5EF4-FFF2-40B4-BE49-F238E27FC236}">
                <a16:creationId xmlns:a16="http://schemas.microsoft.com/office/drawing/2014/main" id="{1F402CF2-734F-3910-03A2-D7EAF93FE407}"/>
              </a:ext>
            </a:extLst>
          </p:cNvPr>
          <p:cNvSpPr/>
          <p:nvPr/>
        </p:nvSpPr>
        <p:spPr>
          <a:xfrm>
            <a:off x="5484117" y="3309147"/>
            <a:ext cx="637173" cy="536637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aphicFrame>
        <p:nvGraphicFramePr>
          <p:cNvPr id="35" name="차트 34">
            <a:extLst>
              <a:ext uri="{FF2B5EF4-FFF2-40B4-BE49-F238E27FC236}">
                <a16:creationId xmlns:a16="http://schemas.microsoft.com/office/drawing/2014/main" id="{6EC6B7BA-D897-7E23-8CEF-FCD972B5AB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5488022"/>
              </p:ext>
            </p:extLst>
          </p:nvPr>
        </p:nvGraphicFramePr>
        <p:xfrm>
          <a:off x="173931" y="4088722"/>
          <a:ext cx="6506507" cy="2016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6AD36DDE-ADFD-C74F-6CF1-1912D0E0AE6E}"/>
              </a:ext>
            </a:extLst>
          </p:cNvPr>
          <p:cNvSpPr txBox="1"/>
          <p:nvPr/>
        </p:nvSpPr>
        <p:spPr>
          <a:xfrm>
            <a:off x="2143497" y="6087043"/>
            <a:ext cx="2681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icrosoft GothicNeo" panose="020B0500000101010101" pitchFamily="50" charset="-127"/>
              </a:rPr>
              <a:t>RYZEN 5600X / 32GB / RTX 3070</a:t>
            </a:r>
            <a:endParaRPr lang="ko-KR" altLang="en-US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icrosoft GothicNeo" panose="020B0500000101010101" pitchFamily="50" charset="-127"/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0BCE682D-4B9F-D3EB-B547-DB8CA7150487}"/>
              </a:ext>
            </a:extLst>
          </p:cNvPr>
          <p:cNvSpPr/>
          <p:nvPr/>
        </p:nvSpPr>
        <p:spPr>
          <a:xfrm rot="20700000">
            <a:off x="2578564" y="4925696"/>
            <a:ext cx="742578" cy="367819"/>
          </a:xfrm>
          <a:prstGeom prst="rightArrow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AD259F-C92B-0618-889C-330B118F7CDB}"/>
              </a:ext>
            </a:extLst>
          </p:cNvPr>
          <p:cNvSpPr txBox="1"/>
          <p:nvPr/>
        </p:nvSpPr>
        <p:spPr>
          <a:xfrm>
            <a:off x="2596342" y="4705060"/>
            <a:ext cx="601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icrosoft GothicNeo" panose="020B0500000101010101" pitchFamily="50" charset="-127"/>
              </a:rPr>
              <a:t>41%</a:t>
            </a:r>
            <a:endParaRPr lang="ko-KR" altLang="en-US" sz="1100" dirty="0">
              <a:solidFill>
                <a:srgbClr val="FF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icrosoft GothicNeo" panose="020B0500000101010101" pitchFamily="50" charset="-127"/>
            </a:endParaRP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65594AE8-39DD-6DAA-06A2-AEA02096F156}"/>
              </a:ext>
            </a:extLst>
          </p:cNvPr>
          <p:cNvSpPr/>
          <p:nvPr/>
        </p:nvSpPr>
        <p:spPr>
          <a:xfrm rot="20700000">
            <a:off x="4396479" y="4660749"/>
            <a:ext cx="742578" cy="367819"/>
          </a:xfrm>
          <a:prstGeom prst="rightArrow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BEDFCD-F2EF-A69C-986B-4CF2C3B2A114}"/>
              </a:ext>
            </a:extLst>
          </p:cNvPr>
          <p:cNvSpPr txBox="1"/>
          <p:nvPr/>
        </p:nvSpPr>
        <p:spPr>
          <a:xfrm>
            <a:off x="4414257" y="4440113"/>
            <a:ext cx="601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icrosoft GothicNeo" panose="020B0500000101010101" pitchFamily="50" charset="-127"/>
              </a:rPr>
              <a:t>55%</a:t>
            </a:r>
            <a:endParaRPr lang="ko-KR" altLang="en-US" sz="1100" dirty="0">
              <a:solidFill>
                <a:srgbClr val="FF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483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1BD72A0C-6DC3-4565-1ED2-8005B72EFA72}"/>
              </a:ext>
            </a:extLst>
          </p:cNvPr>
          <p:cNvSpPr/>
          <p:nvPr/>
        </p:nvSpPr>
        <p:spPr>
          <a:xfrm>
            <a:off x="351303" y="950471"/>
            <a:ext cx="1122466" cy="536637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MAIN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THREAD</a:t>
            </a:r>
            <a:endParaRPr lang="ko-KR" altLang="en-US" sz="105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B361CB9B-7A6C-94CD-6763-0C4F918406FC}"/>
              </a:ext>
            </a:extLst>
          </p:cNvPr>
          <p:cNvSpPr/>
          <p:nvPr/>
        </p:nvSpPr>
        <p:spPr>
          <a:xfrm>
            <a:off x="1295982" y="1556673"/>
            <a:ext cx="1122466" cy="536637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LOGIC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THREAD</a:t>
            </a:r>
            <a:endParaRPr lang="ko-KR" altLang="en-US" sz="105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352A5CBB-2F17-6519-979B-9BF4F16AE5A3}"/>
              </a:ext>
            </a:extLst>
          </p:cNvPr>
          <p:cNvSpPr/>
          <p:nvPr/>
        </p:nvSpPr>
        <p:spPr>
          <a:xfrm>
            <a:off x="1295982" y="2232642"/>
            <a:ext cx="1122466" cy="536637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RENDER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THREAD 1</a:t>
            </a:r>
            <a:endParaRPr lang="ko-KR" altLang="en-US" sz="105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8A5D88DA-835F-C112-7702-09FF23636AD6}"/>
              </a:ext>
            </a:extLst>
          </p:cNvPr>
          <p:cNvSpPr/>
          <p:nvPr/>
        </p:nvSpPr>
        <p:spPr>
          <a:xfrm>
            <a:off x="1295982" y="3309147"/>
            <a:ext cx="1122466" cy="536637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RENDER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THREAD 2</a:t>
            </a:r>
            <a:endParaRPr lang="ko-KR" altLang="en-US" sz="105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7" name="화살표: 갈매기형 수장 16">
            <a:extLst>
              <a:ext uri="{FF2B5EF4-FFF2-40B4-BE49-F238E27FC236}">
                <a16:creationId xmlns:a16="http://schemas.microsoft.com/office/drawing/2014/main" id="{600AF2CA-6736-6D37-9BBE-06D62B0F7F84}"/>
              </a:ext>
            </a:extLst>
          </p:cNvPr>
          <p:cNvSpPr/>
          <p:nvPr/>
        </p:nvSpPr>
        <p:spPr>
          <a:xfrm>
            <a:off x="1295982" y="950470"/>
            <a:ext cx="5384457" cy="536637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MSG </a:t>
            </a:r>
            <a:r>
              <a:rPr lang="ko-KR" altLang="en-US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처리</a:t>
            </a:r>
          </a:p>
        </p:txBody>
      </p:sp>
      <p:sp>
        <p:nvSpPr>
          <p:cNvPr id="18" name="화살표: 갈매기형 수장 17">
            <a:extLst>
              <a:ext uri="{FF2B5EF4-FFF2-40B4-BE49-F238E27FC236}">
                <a16:creationId xmlns:a16="http://schemas.microsoft.com/office/drawing/2014/main" id="{77B46E2E-3012-D5FD-9A59-9DE72B80CC8E}"/>
              </a:ext>
            </a:extLst>
          </p:cNvPr>
          <p:cNvSpPr/>
          <p:nvPr/>
        </p:nvSpPr>
        <p:spPr>
          <a:xfrm>
            <a:off x="2237617" y="1556673"/>
            <a:ext cx="4436398" cy="536637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네트워크 </a:t>
            </a:r>
            <a:r>
              <a:rPr lang="en-US" altLang="ko-KR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 </a:t>
            </a:r>
            <a:r>
              <a:rPr lang="ko-KR" altLang="en-US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게임 로직 처리</a:t>
            </a:r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:a16="http://schemas.microsoft.com/office/drawing/2014/main" id="{539B3399-A2D9-09DB-8E2D-2C21DCE55B86}"/>
              </a:ext>
            </a:extLst>
          </p:cNvPr>
          <p:cNvSpPr/>
          <p:nvPr/>
        </p:nvSpPr>
        <p:spPr>
          <a:xfrm>
            <a:off x="2231978" y="2232642"/>
            <a:ext cx="1623326" cy="536637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Command List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Push</a:t>
            </a:r>
            <a:endParaRPr lang="ko-KR" altLang="en-US" sz="105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0" name="화살표: 갈매기형 수장 19">
            <a:extLst>
              <a:ext uri="{FF2B5EF4-FFF2-40B4-BE49-F238E27FC236}">
                <a16:creationId xmlns:a16="http://schemas.microsoft.com/office/drawing/2014/main" id="{69C71618-A58A-070C-1AF8-577CC4DAB7C5}"/>
              </a:ext>
            </a:extLst>
          </p:cNvPr>
          <p:cNvSpPr/>
          <p:nvPr/>
        </p:nvSpPr>
        <p:spPr>
          <a:xfrm>
            <a:off x="3668833" y="2232642"/>
            <a:ext cx="1583476" cy="536637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Command List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Execute</a:t>
            </a:r>
            <a:endParaRPr lang="ko-KR" altLang="en-US" sz="105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1" name="화살표: 갈매기형 수장 20">
            <a:extLst>
              <a:ext uri="{FF2B5EF4-FFF2-40B4-BE49-F238E27FC236}">
                <a16:creationId xmlns:a16="http://schemas.microsoft.com/office/drawing/2014/main" id="{BD29E2BA-D805-17A6-B187-397D2E1932DA}"/>
              </a:ext>
            </a:extLst>
          </p:cNvPr>
          <p:cNvSpPr/>
          <p:nvPr/>
        </p:nvSpPr>
        <p:spPr>
          <a:xfrm>
            <a:off x="3678893" y="3309147"/>
            <a:ext cx="1583476" cy="536637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Command List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Push</a:t>
            </a:r>
            <a:endParaRPr lang="ko-KR" altLang="en-US" sz="105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2" name="화살표: 갈매기형 수장 21">
            <a:extLst>
              <a:ext uri="{FF2B5EF4-FFF2-40B4-BE49-F238E27FC236}">
                <a16:creationId xmlns:a16="http://schemas.microsoft.com/office/drawing/2014/main" id="{6CCF1F8B-DBC2-16DF-8601-32E333CF54DA}"/>
              </a:ext>
            </a:extLst>
          </p:cNvPr>
          <p:cNvSpPr/>
          <p:nvPr/>
        </p:nvSpPr>
        <p:spPr>
          <a:xfrm>
            <a:off x="5516541" y="2232642"/>
            <a:ext cx="601395" cy="536637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3" name="화살표: 갈매기형 수장 22">
            <a:extLst>
              <a:ext uri="{FF2B5EF4-FFF2-40B4-BE49-F238E27FC236}">
                <a16:creationId xmlns:a16="http://schemas.microsoft.com/office/drawing/2014/main" id="{6930BDF8-DDB7-79DD-BF59-5CB6F185BB8D}"/>
              </a:ext>
            </a:extLst>
          </p:cNvPr>
          <p:cNvSpPr/>
          <p:nvPr/>
        </p:nvSpPr>
        <p:spPr>
          <a:xfrm>
            <a:off x="5065838" y="2232642"/>
            <a:ext cx="637173" cy="536637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AFFB1F50-E357-05CC-6881-FFFFF4A6D39D}"/>
              </a:ext>
            </a:extLst>
          </p:cNvPr>
          <p:cNvSpPr/>
          <p:nvPr/>
        </p:nvSpPr>
        <p:spPr>
          <a:xfrm rot="3600000">
            <a:off x="3496422" y="2907254"/>
            <a:ext cx="393533" cy="2549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57E4F4-FFCA-6A53-4A0A-CED7F2948CB0}"/>
              </a:ext>
            </a:extLst>
          </p:cNvPr>
          <p:cNvSpPr txBox="1"/>
          <p:nvPr/>
        </p:nvSpPr>
        <p:spPr>
          <a:xfrm>
            <a:off x="1263534" y="2822926"/>
            <a:ext cx="14323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icrosoft GothicNeo" panose="020B0500000101010101" pitchFamily="50" charset="-127"/>
              </a:rPr>
              <a:t>EXECUTE EVENT</a:t>
            </a: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icrosoft GothicNeo" panose="020B0500000101010101" pitchFamily="50" charset="-127"/>
              </a:rPr>
              <a:t>RENDER EVENT</a:t>
            </a:r>
            <a:endParaRPr lang="ko-KR" altLang="en-US" sz="1100" dirty="0">
              <a:solidFill>
                <a:schemeClr val="accent5">
                  <a:lumMod val="75000"/>
                </a:schemeClr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icrosoft GothicNeo" panose="020B0500000101010101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78128F57-7227-52E3-88A1-626497D1D7D4}"/>
              </a:ext>
            </a:extLst>
          </p:cNvPr>
          <p:cNvSpPr/>
          <p:nvPr/>
        </p:nvSpPr>
        <p:spPr>
          <a:xfrm rot="18000000">
            <a:off x="4929063" y="2889894"/>
            <a:ext cx="393533" cy="25490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B33D7137-F0BC-25AB-9051-5E80BA7E0E5B}"/>
              </a:ext>
            </a:extLst>
          </p:cNvPr>
          <p:cNvSpPr/>
          <p:nvPr/>
        </p:nvSpPr>
        <p:spPr>
          <a:xfrm rot="3600000">
            <a:off x="4720304" y="2940658"/>
            <a:ext cx="393533" cy="25490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화살표: 갈매기형 수장 27">
            <a:extLst>
              <a:ext uri="{FF2B5EF4-FFF2-40B4-BE49-F238E27FC236}">
                <a16:creationId xmlns:a16="http://schemas.microsoft.com/office/drawing/2014/main" id="{9F620F66-EEF9-10AD-835E-13A1CE7336AF}"/>
              </a:ext>
            </a:extLst>
          </p:cNvPr>
          <p:cNvSpPr/>
          <p:nvPr/>
        </p:nvSpPr>
        <p:spPr>
          <a:xfrm>
            <a:off x="5931466" y="2232642"/>
            <a:ext cx="637173" cy="536637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9" name="화살표: 갈매기형 수장 28">
            <a:extLst>
              <a:ext uri="{FF2B5EF4-FFF2-40B4-BE49-F238E27FC236}">
                <a16:creationId xmlns:a16="http://schemas.microsoft.com/office/drawing/2014/main" id="{8BA4BDFC-CA75-1C5C-A1EB-F97809A9C596}"/>
              </a:ext>
            </a:extLst>
          </p:cNvPr>
          <p:cNvSpPr/>
          <p:nvPr/>
        </p:nvSpPr>
        <p:spPr>
          <a:xfrm>
            <a:off x="5072546" y="3309147"/>
            <a:ext cx="601395" cy="536637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0" name="화살표: 갈매기형 수장 29">
            <a:extLst>
              <a:ext uri="{FF2B5EF4-FFF2-40B4-BE49-F238E27FC236}">
                <a16:creationId xmlns:a16="http://schemas.microsoft.com/office/drawing/2014/main" id="{807EE74A-2FBA-1195-A78F-B9B4D72B5481}"/>
              </a:ext>
            </a:extLst>
          </p:cNvPr>
          <p:cNvSpPr/>
          <p:nvPr/>
        </p:nvSpPr>
        <p:spPr>
          <a:xfrm>
            <a:off x="5931466" y="3309147"/>
            <a:ext cx="601395" cy="536637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1" name="화살표: 갈매기형 수장 30">
            <a:extLst>
              <a:ext uri="{FF2B5EF4-FFF2-40B4-BE49-F238E27FC236}">
                <a16:creationId xmlns:a16="http://schemas.microsoft.com/office/drawing/2014/main" id="{1F402CF2-734F-3910-03A2-D7EAF93FE407}"/>
              </a:ext>
            </a:extLst>
          </p:cNvPr>
          <p:cNvSpPr/>
          <p:nvPr/>
        </p:nvSpPr>
        <p:spPr>
          <a:xfrm>
            <a:off x="5484117" y="3309147"/>
            <a:ext cx="637173" cy="536637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05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01BACC7-4D07-F295-00B1-994D20682953}"/>
              </a:ext>
            </a:extLst>
          </p:cNvPr>
          <p:cNvCxnSpPr>
            <a:cxnSpLocks/>
          </p:cNvCxnSpPr>
          <p:nvPr/>
        </p:nvCxnSpPr>
        <p:spPr>
          <a:xfrm>
            <a:off x="5149516" y="630617"/>
            <a:ext cx="0" cy="4469732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B361CB9B-7A6C-94CD-6763-0C4F918406FC}"/>
              </a:ext>
            </a:extLst>
          </p:cNvPr>
          <p:cNvSpPr/>
          <p:nvPr/>
        </p:nvSpPr>
        <p:spPr>
          <a:xfrm>
            <a:off x="1295982" y="2338726"/>
            <a:ext cx="1122466" cy="536637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LOGIC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THREAD</a:t>
            </a:r>
            <a:endParaRPr lang="ko-KR" altLang="en-US" sz="105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352A5CBB-2F17-6519-979B-9BF4F16AE5A3}"/>
              </a:ext>
            </a:extLst>
          </p:cNvPr>
          <p:cNvSpPr/>
          <p:nvPr/>
        </p:nvSpPr>
        <p:spPr>
          <a:xfrm>
            <a:off x="1295982" y="4203539"/>
            <a:ext cx="1122466" cy="536637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RENDER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THREADS</a:t>
            </a:r>
            <a:endParaRPr lang="ko-KR" altLang="en-US" sz="105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8" name="화살표: 갈매기형 수장 17">
            <a:extLst>
              <a:ext uri="{FF2B5EF4-FFF2-40B4-BE49-F238E27FC236}">
                <a16:creationId xmlns:a16="http://schemas.microsoft.com/office/drawing/2014/main" id="{77B46E2E-3012-D5FD-9A59-9DE72B80CC8E}"/>
              </a:ext>
            </a:extLst>
          </p:cNvPr>
          <p:cNvSpPr/>
          <p:nvPr/>
        </p:nvSpPr>
        <p:spPr>
          <a:xfrm>
            <a:off x="2237617" y="2338726"/>
            <a:ext cx="4436398" cy="536637"/>
          </a:xfrm>
          <a:prstGeom prst="chevr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네트워크 </a:t>
            </a:r>
            <a:r>
              <a:rPr lang="en-US" altLang="ko-KR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 </a:t>
            </a:r>
            <a:r>
              <a:rPr lang="ko-KR" altLang="en-US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게임 로직 처리</a:t>
            </a:r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:a16="http://schemas.microsoft.com/office/drawing/2014/main" id="{539B3399-A2D9-09DB-8E2D-2C21DCE55B86}"/>
              </a:ext>
            </a:extLst>
          </p:cNvPr>
          <p:cNvSpPr/>
          <p:nvPr/>
        </p:nvSpPr>
        <p:spPr>
          <a:xfrm>
            <a:off x="2231978" y="4203539"/>
            <a:ext cx="1623326" cy="536637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UPDATE</a:t>
            </a:r>
            <a:endParaRPr lang="ko-KR" altLang="en-US" sz="105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0" name="화살표: 갈매기형 수장 19">
            <a:extLst>
              <a:ext uri="{FF2B5EF4-FFF2-40B4-BE49-F238E27FC236}">
                <a16:creationId xmlns:a16="http://schemas.microsoft.com/office/drawing/2014/main" id="{69C71618-A58A-070C-1AF8-577CC4DAB7C5}"/>
              </a:ext>
            </a:extLst>
          </p:cNvPr>
          <p:cNvSpPr/>
          <p:nvPr/>
        </p:nvSpPr>
        <p:spPr>
          <a:xfrm>
            <a:off x="3668833" y="4203539"/>
            <a:ext cx="1583476" cy="536637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UPDATE</a:t>
            </a:r>
            <a:endParaRPr lang="ko-KR" altLang="en-US" sz="105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2" name="화살표: 갈매기형 수장 21">
            <a:extLst>
              <a:ext uri="{FF2B5EF4-FFF2-40B4-BE49-F238E27FC236}">
                <a16:creationId xmlns:a16="http://schemas.microsoft.com/office/drawing/2014/main" id="{6CCF1F8B-DBC2-16DF-8601-32E333CF54DA}"/>
              </a:ext>
            </a:extLst>
          </p:cNvPr>
          <p:cNvSpPr/>
          <p:nvPr/>
        </p:nvSpPr>
        <p:spPr>
          <a:xfrm>
            <a:off x="5516541" y="4203539"/>
            <a:ext cx="601395" cy="536637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3" name="화살표: 갈매기형 수장 22">
            <a:extLst>
              <a:ext uri="{FF2B5EF4-FFF2-40B4-BE49-F238E27FC236}">
                <a16:creationId xmlns:a16="http://schemas.microsoft.com/office/drawing/2014/main" id="{6930BDF8-DDB7-79DD-BF59-5CB6F185BB8D}"/>
              </a:ext>
            </a:extLst>
          </p:cNvPr>
          <p:cNvSpPr/>
          <p:nvPr/>
        </p:nvSpPr>
        <p:spPr>
          <a:xfrm>
            <a:off x="5065838" y="4203539"/>
            <a:ext cx="637173" cy="536637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8" name="화살표: 갈매기형 수장 27">
            <a:extLst>
              <a:ext uri="{FF2B5EF4-FFF2-40B4-BE49-F238E27FC236}">
                <a16:creationId xmlns:a16="http://schemas.microsoft.com/office/drawing/2014/main" id="{9F620F66-EEF9-10AD-835E-13A1CE7336AF}"/>
              </a:ext>
            </a:extLst>
          </p:cNvPr>
          <p:cNvSpPr/>
          <p:nvPr/>
        </p:nvSpPr>
        <p:spPr>
          <a:xfrm>
            <a:off x="5931466" y="4203539"/>
            <a:ext cx="637173" cy="536637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F350F5D-B523-C526-292D-C7B22EBCDE78}"/>
              </a:ext>
            </a:extLst>
          </p:cNvPr>
          <p:cNvSpPr/>
          <p:nvPr/>
        </p:nvSpPr>
        <p:spPr>
          <a:xfrm rot="5400000">
            <a:off x="2142860" y="1737646"/>
            <a:ext cx="794801" cy="25490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0BFED882-78DA-C1E9-D7F4-28B522CFF36D}"/>
              </a:ext>
            </a:extLst>
          </p:cNvPr>
          <p:cNvSpPr/>
          <p:nvPr/>
        </p:nvSpPr>
        <p:spPr>
          <a:xfrm>
            <a:off x="1290343" y="854832"/>
            <a:ext cx="1122466" cy="53663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SERVER</a:t>
            </a:r>
            <a:endParaRPr lang="ko-KR" altLang="en-US" sz="1050" dirty="0">
              <a:solidFill>
                <a:schemeClr val="tx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03551B51-7E4C-FE23-954B-029DB07876FE}"/>
              </a:ext>
            </a:extLst>
          </p:cNvPr>
          <p:cNvSpPr/>
          <p:nvPr/>
        </p:nvSpPr>
        <p:spPr>
          <a:xfrm>
            <a:off x="2231978" y="854832"/>
            <a:ext cx="4436398" cy="536637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이동 정보 </a:t>
            </a:r>
            <a:r>
              <a:rPr lang="en-US" altLang="ko-KR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ROOM </a:t>
            </a:r>
            <a:r>
              <a:rPr lang="ko-KR" altLang="en-US" sz="105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내 유저에게 전송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0DBB43-0EB8-4779-BDC0-E3E1BC1F920F}"/>
              </a:ext>
            </a:extLst>
          </p:cNvPr>
          <p:cNvSpPr txBox="1"/>
          <p:nvPr/>
        </p:nvSpPr>
        <p:spPr>
          <a:xfrm>
            <a:off x="4478755" y="266260"/>
            <a:ext cx="1341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현재 시간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0589CAB-E1C1-DB41-57B0-96C2E062EB87}"/>
              </a:ext>
            </a:extLst>
          </p:cNvPr>
          <p:cNvSpPr/>
          <p:nvPr/>
        </p:nvSpPr>
        <p:spPr>
          <a:xfrm rot="5400000">
            <a:off x="4624664" y="1737646"/>
            <a:ext cx="794801" cy="25490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C71A10-F2C8-E20C-648C-7A08B783FB57}"/>
              </a:ext>
            </a:extLst>
          </p:cNvPr>
          <p:cNvSpPr txBox="1"/>
          <p:nvPr/>
        </p:nvSpPr>
        <p:spPr>
          <a:xfrm>
            <a:off x="3108655" y="1678908"/>
            <a:ext cx="1341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지속적으로 이동 시 </a:t>
            </a:r>
            <a:endParaRPr lang="en-US" altLang="ko-KR" sz="9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ko-KR" altLang="en-US" sz="9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약 </a:t>
            </a:r>
            <a:r>
              <a:rPr lang="en-US" altLang="ko-KR" sz="9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15FPS</a:t>
            </a:r>
            <a:r>
              <a:rPr lang="ko-KR" altLang="en-US" sz="9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 패킷 전송</a:t>
            </a:r>
            <a:endParaRPr lang="ko-KR" altLang="en-US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DFA9DE-F0A2-9BE0-7997-4F420025BFF1}"/>
              </a:ext>
            </a:extLst>
          </p:cNvPr>
          <p:cNvSpPr txBox="1"/>
          <p:nvPr/>
        </p:nvSpPr>
        <p:spPr>
          <a:xfrm>
            <a:off x="7958889" y="1509963"/>
            <a:ext cx="1629324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아이디어</a:t>
            </a:r>
            <a:endParaRPr lang="en-US" altLang="ko-KR" dirty="0"/>
          </a:p>
          <a:p>
            <a:r>
              <a:rPr lang="ko-KR" altLang="en-US" dirty="0"/>
              <a:t>한프레임 </a:t>
            </a:r>
            <a:r>
              <a:rPr lang="ko-KR" altLang="en-US" dirty="0" err="1"/>
              <a:t>전꺼부터</a:t>
            </a:r>
            <a:r>
              <a:rPr lang="ko-KR" altLang="en-US" dirty="0"/>
              <a:t> </a:t>
            </a:r>
            <a:r>
              <a:rPr lang="ko-KR" altLang="en-US" dirty="0" err="1"/>
              <a:t>지금꺼까지로</a:t>
            </a:r>
            <a:r>
              <a:rPr lang="ko-KR" altLang="en-US" dirty="0"/>
              <a:t> 오자</a:t>
            </a:r>
            <a:endParaRPr lang="en-US" altLang="ko-KR" dirty="0"/>
          </a:p>
          <a:p>
            <a:r>
              <a:rPr lang="ko-KR" altLang="en-US" dirty="0" err="1"/>
              <a:t>한프레임정도</a:t>
            </a:r>
            <a:r>
              <a:rPr lang="ko-KR" altLang="en-US" dirty="0"/>
              <a:t> 딜레이는 있겠지만</a:t>
            </a:r>
            <a:r>
              <a:rPr lang="en-US" altLang="ko-KR" dirty="0"/>
              <a:t>, </a:t>
            </a:r>
            <a:r>
              <a:rPr lang="ko-KR" altLang="en-US" dirty="0"/>
              <a:t>그렇게 딜레이가 중요한 게임은 아니다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패킷 받으면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이전 패킷과의 간격을 체크</a:t>
            </a:r>
            <a:r>
              <a:rPr lang="en-US" altLang="ko-KR" dirty="0"/>
              <a:t>(</a:t>
            </a:r>
            <a:r>
              <a:rPr lang="en-US" altLang="ko-KR" dirty="0" err="1"/>
              <a:t>prev_delta_time</a:t>
            </a:r>
            <a:r>
              <a:rPr lang="en-US" altLang="ko-KR" dirty="0"/>
              <a:t>) -&gt; </a:t>
            </a:r>
            <a:r>
              <a:rPr lang="ko-KR" altLang="en-US" dirty="0"/>
              <a:t>즉 </a:t>
            </a:r>
            <a:r>
              <a:rPr lang="ko-KR" altLang="en-US" dirty="0" err="1"/>
              <a:t>이전패킷부터</a:t>
            </a:r>
            <a:r>
              <a:rPr lang="ko-KR" altLang="en-US" dirty="0"/>
              <a:t> 지금까지 이동한 시간을 구함</a:t>
            </a:r>
            <a:endParaRPr lang="en-US" altLang="ko-KR" dirty="0"/>
          </a:p>
          <a:p>
            <a:r>
              <a:rPr lang="ko-KR" altLang="en-US" dirty="0"/>
              <a:t>혹시 업데이트 중 문제가 있어서 차이가 발생할 수 있으니</a:t>
            </a:r>
            <a:r>
              <a:rPr lang="en-US" altLang="ko-KR" dirty="0"/>
              <a:t>, </a:t>
            </a:r>
            <a:r>
              <a:rPr lang="ko-KR" altLang="en-US" dirty="0"/>
              <a:t>직전 위치까지는 바로 이동</a:t>
            </a:r>
            <a:r>
              <a:rPr lang="en-US" altLang="ko-KR" dirty="0"/>
              <a:t>(</a:t>
            </a:r>
            <a:r>
              <a:rPr lang="ko-KR" altLang="en-US" dirty="0"/>
              <a:t>가끔 </a:t>
            </a:r>
            <a:r>
              <a:rPr lang="ko-KR" altLang="en-US" dirty="0" err="1"/>
              <a:t>틱틱</a:t>
            </a:r>
            <a:r>
              <a:rPr lang="ko-KR" altLang="en-US" dirty="0"/>
              <a:t> </a:t>
            </a:r>
            <a:r>
              <a:rPr lang="ko-KR" altLang="en-US" dirty="0" err="1"/>
              <a:t>움직이긴하겠지만</a:t>
            </a:r>
            <a:r>
              <a:rPr lang="en-US" altLang="ko-KR" dirty="0"/>
              <a:t>, </a:t>
            </a:r>
            <a:r>
              <a:rPr lang="ko-KR" altLang="en-US" dirty="0"/>
              <a:t>간격이 좁아서 그렇게 </a:t>
            </a:r>
            <a:r>
              <a:rPr lang="ko-KR" altLang="en-US" dirty="0" err="1"/>
              <a:t>신경쓰이지</a:t>
            </a:r>
            <a:r>
              <a:rPr lang="ko-KR" altLang="en-US" dirty="0"/>
              <a:t> 않음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업데이트</a:t>
            </a:r>
            <a:endParaRPr lang="en-US" altLang="ko-KR" dirty="0"/>
          </a:p>
          <a:p>
            <a:r>
              <a:rPr lang="ko-KR" altLang="en-US" dirty="0"/>
              <a:t>델타타임을 기준으로 이번에 움직이는 퍼센트를 구함</a:t>
            </a:r>
            <a:endParaRPr lang="en-US" altLang="ko-KR" dirty="0"/>
          </a:p>
          <a:p>
            <a:r>
              <a:rPr lang="ko-KR" altLang="en-US" dirty="0"/>
              <a:t>이동 위치를 퍼센트만큼만 이동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7C0FD827-8C9F-8484-20E7-61133B2EDDD2}"/>
              </a:ext>
            </a:extLst>
          </p:cNvPr>
          <p:cNvSpPr/>
          <p:nvPr/>
        </p:nvSpPr>
        <p:spPr>
          <a:xfrm>
            <a:off x="2418448" y="2875363"/>
            <a:ext cx="2628276" cy="25490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4FDCF2-DFBE-5061-A08D-5F05AB558691}"/>
              </a:ext>
            </a:extLst>
          </p:cNvPr>
          <p:cNvSpPr txBox="1"/>
          <p:nvPr/>
        </p:nvSpPr>
        <p:spPr>
          <a:xfrm>
            <a:off x="2998072" y="3022278"/>
            <a:ext cx="1341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패킷 간격 체크 </a:t>
            </a:r>
            <a:endParaRPr lang="en-US" altLang="ko-KR" sz="9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algn="ctr"/>
            <a:r>
              <a:rPr lang="en-US" altLang="ko-KR" sz="9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en-US" altLang="ko-KR" sz="9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prev_delta_time</a:t>
            </a:r>
            <a:r>
              <a:rPr lang="en-US" altLang="ko-KR" sz="9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lang="ko-KR" altLang="en-US" sz="900" dirty="0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48D78D2A-A7CF-82FF-1838-EB89DC7B28A1}"/>
              </a:ext>
            </a:extLst>
          </p:cNvPr>
          <p:cNvSpPr/>
          <p:nvPr/>
        </p:nvSpPr>
        <p:spPr>
          <a:xfrm rot="5400000">
            <a:off x="4752115" y="3539451"/>
            <a:ext cx="794801" cy="25490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2895FC-6887-4D53-992E-C6703FBDCCAB}"/>
              </a:ext>
            </a:extLst>
          </p:cNvPr>
          <p:cNvSpPr txBox="1"/>
          <p:nvPr/>
        </p:nvSpPr>
        <p:spPr>
          <a:xfrm>
            <a:off x="5212680" y="3429000"/>
            <a:ext cx="1544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위치 정보 갱신</a:t>
            </a:r>
            <a:endParaRPr lang="en-US" altLang="ko-KR" sz="9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9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보간 정보</a:t>
            </a:r>
            <a:r>
              <a:rPr lang="en-US" altLang="ko-KR" sz="9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9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시간 등</a:t>
            </a:r>
            <a:r>
              <a:rPr lang="en-US" altLang="ko-KR" sz="9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 </a:t>
            </a:r>
            <a:r>
              <a:rPr lang="ko-KR" altLang="en-US" sz="9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초기화</a:t>
            </a:r>
            <a:endParaRPr lang="en-US" altLang="ko-KR" sz="9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BFD31A7-E770-24B9-E3F9-1DB79A1FF170}"/>
              </a:ext>
            </a:extLst>
          </p:cNvPr>
          <p:cNvSpPr/>
          <p:nvPr/>
        </p:nvSpPr>
        <p:spPr>
          <a:xfrm>
            <a:off x="3470404" y="5740981"/>
            <a:ext cx="1519723" cy="47044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오브젝트 정보</a:t>
            </a: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6F353E75-9877-FEA3-9A51-DBE8BBC26C16}"/>
              </a:ext>
            </a:extLst>
          </p:cNvPr>
          <p:cNvSpPr/>
          <p:nvPr/>
        </p:nvSpPr>
        <p:spPr>
          <a:xfrm rot="5400000">
            <a:off x="2224734" y="3539451"/>
            <a:ext cx="794801" cy="25490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393538-6530-4440-42A6-69A7468D1539}"/>
              </a:ext>
            </a:extLst>
          </p:cNvPr>
          <p:cNvSpPr txBox="1"/>
          <p:nvPr/>
        </p:nvSpPr>
        <p:spPr>
          <a:xfrm>
            <a:off x="2685299" y="3453288"/>
            <a:ext cx="1544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위치 정보 갱신</a:t>
            </a:r>
            <a:endParaRPr lang="en-US" altLang="ko-KR" sz="9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9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보간 정보</a:t>
            </a:r>
            <a:r>
              <a:rPr lang="en-US" altLang="ko-KR" sz="9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9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시간 등</a:t>
            </a:r>
            <a:r>
              <a:rPr lang="en-US" altLang="ko-KR" sz="9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 </a:t>
            </a:r>
            <a:r>
              <a:rPr lang="ko-KR" altLang="en-US" sz="9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초기화</a:t>
            </a:r>
            <a:endParaRPr lang="en-US" altLang="ko-KR" sz="9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8E9A05C0-229E-1FE2-464F-88FAFDC1A350}"/>
              </a:ext>
            </a:extLst>
          </p:cNvPr>
          <p:cNvSpPr/>
          <p:nvPr/>
        </p:nvSpPr>
        <p:spPr>
          <a:xfrm rot="5400000">
            <a:off x="3153498" y="5113127"/>
            <a:ext cx="863469" cy="254903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D130BA-D7C1-352C-BBA0-6BFF341DA22B}"/>
              </a:ext>
            </a:extLst>
          </p:cNvPr>
          <p:cNvSpPr txBox="1"/>
          <p:nvPr/>
        </p:nvSpPr>
        <p:spPr>
          <a:xfrm>
            <a:off x="3656942" y="5007835"/>
            <a:ext cx="221608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패킷 간격 기준 현재 진행 퍼센트 계산</a:t>
            </a:r>
            <a:endParaRPr lang="en-US" altLang="ko-KR" sz="9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9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진행 퍼센트 만큼 위치 이동</a:t>
            </a:r>
            <a:endParaRPr lang="en-US" altLang="ko-KR" sz="9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9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패킷 간격 </a:t>
            </a:r>
            <a:r>
              <a:rPr lang="en-US" altLang="ko-KR" sz="9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-= </a:t>
            </a:r>
            <a:r>
              <a:rPr lang="ko-KR" altLang="en-US" sz="9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프레임 </a:t>
            </a:r>
            <a:r>
              <a:rPr lang="en-US" altLang="ko-KR" sz="9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Delta Time</a:t>
            </a:r>
          </a:p>
        </p:txBody>
      </p:sp>
    </p:spTree>
    <p:extLst>
      <p:ext uri="{BB962C8B-B14F-4D97-AF65-F5344CB8AC3E}">
        <p14:creationId xmlns:p14="http://schemas.microsoft.com/office/powerpoint/2010/main" val="182732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542AE3C3-955D-CD86-9BB8-318CB2336B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4493733"/>
              </p:ext>
            </p:extLst>
          </p:nvPr>
        </p:nvGraphicFramePr>
        <p:xfrm>
          <a:off x="849855" y="2436396"/>
          <a:ext cx="5388520" cy="3560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6AD0F06-C07A-90AB-BC98-7A52C8DDEAFE}"/>
              </a:ext>
            </a:extLst>
          </p:cNvPr>
          <p:cNvSpPr txBox="1"/>
          <p:nvPr/>
        </p:nvSpPr>
        <p:spPr>
          <a:xfrm>
            <a:off x="2323104" y="5978443"/>
            <a:ext cx="2681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icrosoft GothicNeo" panose="020B0500000101010101" pitchFamily="50" charset="-127"/>
              </a:rPr>
              <a:t>RYZEN 5600X / 32GB / RTX 3070</a:t>
            </a:r>
            <a:endParaRPr lang="ko-KR" altLang="en-US" sz="11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icrosoft GothicNeo" panose="020B0500000101010101" pitchFamily="50" charset="-127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C5AE2CB-7EE3-0C19-D6D8-2179BDC46110}"/>
              </a:ext>
            </a:extLst>
          </p:cNvPr>
          <p:cNvSpPr/>
          <p:nvPr/>
        </p:nvSpPr>
        <p:spPr>
          <a:xfrm rot="19800000">
            <a:off x="2879246" y="3905669"/>
            <a:ext cx="742578" cy="367819"/>
          </a:xfrm>
          <a:prstGeom prst="rightArrow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1ED26-5B20-A4B8-4539-1DBD4C23C445}"/>
              </a:ext>
            </a:extLst>
          </p:cNvPr>
          <p:cNvSpPr txBox="1"/>
          <p:nvPr/>
        </p:nvSpPr>
        <p:spPr>
          <a:xfrm>
            <a:off x="2926903" y="3554230"/>
            <a:ext cx="601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icrosoft GothicNeo" panose="020B0500000101010101" pitchFamily="50" charset="-127"/>
              </a:rPr>
              <a:t>41%</a:t>
            </a:r>
            <a:endParaRPr lang="ko-KR" altLang="en-US" sz="1100" dirty="0">
              <a:solidFill>
                <a:srgbClr val="FF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icrosoft GothicNeo" panose="020B0500000101010101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D0E2607-DE12-22D8-166C-6A14DB53B9B5}"/>
              </a:ext>
            </a:extLst>
          </p:cNvPr>
          <p:cNvSpPr/>
          <p:nvPr/>
        </p:nvSpPr>
        <p:spPr>
          <a:xfrm rot="18900000">
            <a:off x="4314412" y="3239345"/>
            <a:ext cx="742578" cy="367819"/>
          </a:xfrm>
          <a:prstGeom prst="rightArrow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DDB73A-9F66-B3A4-2EF4-ABDD1108D525}"/>
              </a:ext>
            </a:extLst>
          </p:cNvPr>
          <p:cNvSpPr txBox="1"/>
          <p:nvPr/>
        </p:nvSpPr>
        <p:spPr>
          <a:xfrm>
            <a:off x="4293116" y="2899864"/>
            <a:ext cx="601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icrosoft GothicNeo" panose="020B0500000101010101" pitchFamily="50" charset="-127"/>
              </a:rPr>
              <a:t>55%</a:t>
            </a:r>
            <a:endParaRPr lang="ko-KR" altLang="en-US" sz="1100" dirty="0">
              <a:solidFill>
                <a:srgbClr val="FF0000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25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235</Words>
  <Application>Microsoft Office PowerPoint</Application>
  <PresentationFormat>와이드스크린</PresentationFormat>
  <Paragraphs>77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에스코어 드림 4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임해인(2017184028)</dc:creator>
  <cp:lastModifiedBy>임해인(2017184028)</cp:lastModifiedBy>
  <cp:revision>4</cp:revision>
  <dcterms:created xsi:type="dcterms:W3CDTF">2023-07-22T05:03:36Z</dcterms:created>
  <dcterms:modified xsi:type="dcterms:W3CDTF">2023-08-20T14:45:04Z</dcterms:modified>
</cp:coreProperties>
</file>