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98" r:id="rId3"/>
    <p:sldId id="299" r:id="rId4"/>
    <p:sldId id="311" r:id="rId5"/>
    <p:sldId id="309" r:id="rId6"/>
    <p:sldId id="257" r:id="rId7"/>
    <p:sldId id="315" r:id="rId8"/>
    <p:sldId id="321" r:id="rId9"/>
    <p:sldId id="316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0" r:id="rId2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Light" panose="00000400000000000000" pitchFamily="2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3394" autoAdjust="0"/>
  </p:normalViewPr>
  <p:slideViewPr>
    <p:cSldViewPr snapToGrid="0" snapToObjects="1">
      <p:cViewPr varScale="1">
        <p:scale>
          <a:sx n="94" d="100"/>
          <a:sy n="94" d="100"/>
        </p:scale>
        <p:origin x="11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44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31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클레이튼의</a:t>
            </a:r>
            <a:r>
              <a:rPr lang="ko-KR" altLang="en-US" dirty="0"/>
              <a:t> </a:t>
            </a:r>
            <a:r>
              <a:rPr lang="ko-KR" altLang="en-US" dirty="0" err="1"/>
              <a:t>특징중</a:t>
            </a:r>
            <a:r>
              <a:rPr lang="ko-KR" altLang="en-US" dirty="0"/>
              <a:t> 하나로 수수료를 유저가 아닌 </a:t>
            </a:r>
            <a:r>
              <a:rPr lang="ko-KR" altLang="en-US" dirty="0" err="1"/>
              <a:t>다른사람이</a:t>
            </a:r>
            <a:r>
              <a:rPr lang="ko-KR" altLang="en-US" dirty="0"/>
              <a:t> 대납이 가능하다는 점이 있는데 다음 이미지를 보시면 </a:t>
            </a:r>
            <a:r>
              <a:rPr lang="en-US" altLang="ko-KR" dirty="0"/>
              <a:t>From</a:t>
            </a:r>
            <a:r>
              <a:rPr lang="ko-KR" altLang="en-US" dirty="0"/>
              <a:t>은 토큰을 발행하는 사람이지만 실제 수수료를 </a:t>
            </a:r>
            <a:r>
              <a:rPr lang="ko-KR" altLang="en-US" dirty="0" err="1"/>
              <a:t>낸것은</a:t>
            </a:r>
            <a:r>
              <a:rPr lang="ko-KR" altLang="en-US" dirty="0"/>
              <a:t> 사전에 설정한 </a:t>
            </a:r>
            <a:r>
              <a:rPr lang="en-US" altLang="ko-KR" dirty="0"/>
              <a:t>Fee </a:t>
            </a:r>
            <a:r>
              <a:rPr lang="en-US" altLang="ko-KR" dirty="0" err="1"/>
              <a:t>palyer</a:t>
            </a:r>
            <a:r>
              <a:rPr lang="ko-KR" altLang="en-US" dirty="0"/>
              <a:t>인 </a:t>
            </a:r>
            <a:r>
              <a:rPr lang="en-US" altLang="ko-KR" dirty="0"/>
              <a:t>de8</a:t>
            </a:r>
            <a:r>
              <a:rPr lang="ko-KR" altLang="en-US" dirty="0" err="1"/>
              <a:t>인것을</a:t>
            </a:r>
            <a:r>
              <a:rPr lang="ko-KR" altLang="en-US" dirty="0"/>
              <a:t> </a:t>
            </a:r>
            <a:r>
              <a:rPr lang="ko-KR" altLang="en-US" dirty="0" err="1"/>
              <a:t>확인할수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이와 같이 발행 뿐만이 아니라 차후 거래에서도 수수료가 대납이 가능합니다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227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136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93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9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802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3430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17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수수료 대납과 토큰거래 내역 확인가능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49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블록체인과 </a:t>
            </a:r>
            <a:r>
              <a:rPr lang="en-US" altLang="ko-KR" dirty="0"/>
              <a:t>NFT </a:t>
            </a:r>
            <a:r>
              <a:rPr lang="ko-KR" altLang="en-US" dirty="0"/>
              <a:t>기술 에선 블록체인에 대한 설명과 블록체인의 핵심 </a:t>
            </a:r>
            <a:r>
              <a:rPr lang="ko-KR" altLang="en-US" dirty="0" err="1"/>
              <a:t>요소중</a:t>
            </a:r>
            <a:r>
              <a:rPr lang="ko-KR" altLang="en-US" dirty="0"/>
              <a:t> 하나인 스마트 컨트랙트와 </a:t>
            </a:r>
            <a:r>
              <a:rPr lang="en-US" altLang="ko-KR" dirty="0"/>
              <a:t>NFT </a:t>
            </a:r>
            <a:r>
              <a:rPr lang="ko-KR" altLang="en-US" dirty="0"/>
              <a:t>기술에 대한 설명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BApp</a:t>
            </a:r>
            <a:r>
              <a:rPr lang="ko-KR" altLang="en-US" dirty="0"/>
              <a:t>과 </a:t>
            </a:r>
            <a:r>
              <a:rPr lang="en-US" altLang="ko-KR" dirty="0"/>
              <a:t>Klaytn</a:t>
            </a:r>
            <a:r>
              <a:rPr lang="ko-KR" altLang="en-US" dirty="0"/>
              <a:t>의 구조 에선 </a:t>
            </a:r>
            <a:r>
              <a:rPr lang="en-US" altLang="ko-KR" dirty="0"/>
              <a:t>NFT</a:t>
            </a:r>
            <a:r>
              <a:rPr lang="ko-KR" altLang="en-US" dirty="0"/>
              <a:t>의 거래 플랫폼은 </a:t>
            </a:r>
            <a:r>
              <a:rPr lang="en-US" altLang="ko-KR" dirty="0"/>
              <a:t>BApp</a:t>
            </a:r>
            <a:r>
              <a:rPr lang="ko-KR" altLang="en-US" dirty="0"/>
              <a:t>이 무엇인지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BApp</a:t>
            </a:r>
            <a:r>
              <a:rPr lang="ko-KR" altLang="en-US" dirty="0"/>
              <a:t>과의 차이는 무엇인지 설명</a:t>
            </a:r>
            <a:r>
              <a:rPr lang="en-US" altLang="ko-KR" dirty="0"/>
              <a:t>, </a:t>
            </a:r>
            <a:r>
              <a:rPr lang="ko-KR" altLang="en-US" dirty="0"/>
              <a:t>가장 대표적인 </a:t>
            </a:r>
            <a:r>
              <a:rPr lang="en-US" altLang="ko-KR" dirty="0"/>
              <a:t>BApp</a:t>
            </a:r>
            <a:r>
              <a:rPr lang="ko-KR" altLang="en-US" dirty="0"/>
              <a:t>인 클레이튼 설명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클레이튼</a:t>
            </a:r>
            <a:r>
              <a:rPr lang="en-US" altLang="ko-KR" dirty="0"/>
              <a:t> </a:t>
            </a:r>
            <a:r>
              <a:rPr lang="ko-KR" altLang="en-US" dirty="0"/>
              <a:t>실습 에선 실제 거래가 잘 진행 됐는지 </a:t>
            </a:r>
            <a:r>
              <a:rPr lang="ko-KR" altLang="en-US" dirty="0" err="1"/>
              <a:t>트랙잭션과</a:t>
            </a:r>
            <a:r>
              <a:rPr lang="ko-KR" altLang="en-US" dirty="0"/>
              <a:t> 실습 </a:t>
            </a:r>
            <a:r>
              <a:rPr lang="en-US" altLang="ko-KR" dirty="0"/>
              <a:t>UI</a:t>
            </a:r>
            <a:r>
              <a:rPr lang="ko-KR" altLang="en-US" dirty="0"/>
              <a:t>를 보여줘야함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20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31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035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374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31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32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97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24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8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산학 </a:t>
            </a:r>
            <a:r>
              <a:rPr lang="en-US" altLang="ko-KR" dirty="0">
                <a:latin typeface="+mj-ea"/>
                <a:ea typeface="+mj-ea"/>
              </a:rPr>
              <a:t>R&amp;D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사운드그램 </a:t>
            </a:r>
            <a:r>
              <a:rPr lang="en-US" altLang="ko-KR" dirty="0">
                <a:solidFill>
                  <a:schemeClr val="accent1"/>
                </a:solidFill>
                <a:latin typeface="+mj-ea"/>
                <a:ea typeface="+mj-ea"/>
              </a:rPr>
              <a:t>NFT</a:t>
            </a:r>
            <a:br>
              <a:rPr lang="en-US" altLang="ko-KR" dirty="0">
                <a:solidFill>
                  <a:schemeClr val="accent1"/>
                </a:solidFill>
                <a:latin typeface="+mj-ea"/>
                <a:ea typeface="+mj-ea"/>
              </a:rPr>
            </a:br>
            <a:r>
              <a:rPr lang="en" altLang="ko-KR" dirty="0">
                <a:latin typeface="+mj-ea"/>
                <a:ea typeface="+mj-ea"/>
              </a:rPr>
              <a:t>03/25</a:t>
            </a:r>
            <a:endParaRPr dirty="0">
              <a:solidFill>
                <a:schemeClr val="lt2"/>
              </a:solidFill>
              <a:latin typeface="+mj-ea"/>
              <a:ea typeface="+mj-ea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C862C-14FD-4058-8096-C2992CCE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300"/>
            <a:ext cx="9144000" cy="36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6151B-7882-4ECB-8E75-237D9F37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613"/>
            <a:ext cx="9144000" cy="35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2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latin typeface="+mj-ea"/>
                <a:ea typeface="+mj-ea"/>
              </a:rPr>
              <a:t>Klaytn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수수료 대납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592678-064F-4E2D-B170-55CF7417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00" y="1319914"/>
            <a:ext cx="6575250" cy="377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9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0D5DC-72FD-45FA-A2DE-15D1EF5A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450"/>
            <a:ext cx="9144000" cy="35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0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D95DB0-841D-4D90-9ABA-99AEC6804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299"/>
            <a:ext cx="9144000" cy="36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3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032742-B30D-4D56-8BB6-1C0676EE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141" y="2044545"/>
            <a:ext cx="2374061" cy="2948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0BAEBC-9EB4-435D-AD60-4FAC253D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82" y="2297867"/>
            <a:ext cx="2644040" cy="20341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AEDA64-46D1-4BEB-979F-A78D44037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421" y="2247860"/>
            <a:ext cx="3861579" cy="20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EBE0F-4442-4E58-B269-8F3D8E2F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300"/>
            <a:ext cx="9144000" cy="36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7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CADA2F-CF0E-4243-9563-65DAB9EC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300"/>
            <a:ext cx="9144000" cy="36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3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1B3A7D-A506-4933-BB5E-65EBA3F0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299"/>
            <a:ext cx="9144000" cy="36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7E1EB-A549-46CF-A193-75A9F248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24" y="1290303"/>
            <a:ext cx="6701952" cy="38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목차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rlow Light" panose="00000400000000000000" pitchFamily="2" charset="0"/>
                <a:ea typeface="+mj-ea"/>
              </a:rPr>
              <a:t>2</a:t>
            </a:fld>
            <a:endParaRPr dirty="0">
              <a:latin typeface="Barlow Light" panose="00000400000000000000" pitchFamily="2" charset="0"/>
              <a:ea typeface="+mj-ea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5632317" y="1723175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2"/>
                </a:solidFill>
                <a:latin typeface="+mj-ea"/>
                <a:ea typeface="+mj-ea"/>
                <a:cs typeface="Barlow Light"/>
                <a:sym typeface="Barlow Light"/>
              </a:rPr>
              <a:t>Klaytn</a:t>
            </a:r>
            <a:r>
              <a:rPr lang="ko-KR" altLang="en-US" dirty="0">
                <a:solidFill>
                  <a:schemeClr val="accent2"/>
                </a:solidFill>
                <a:latin typeface="+mj-ea"/>
                <a:ea typeface="+mj-ea"/>
                <a:cs typeface="Barlow Light"/>
                <a:sym typeface="Barlow Light"/>
              </a:rPr>
              <a:t> 실습</a:t>
            </a:r>
            <a:endParaRPr dirty="0">
              <a:solidFill>
                <a:schemeClr val="accent2"/>
              </a:solidFill>
              <a:latin typeface="+mj-ea"/>
              <a:ea typeface="+mj-ea"/>
              <a:cs typeface="Barlow Light"/>
              <a:sym typeface="Barlow Light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6167068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Klaytn tools</a:t>
            </a:r>
            <a:r>
              <a:rPr lang="ko-KR" altLang="en-US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을 사용한 덧셈게임 개발로 스마트 컨트랙트 및 </a:t>
            </a:r>
            <a:r>
              <a:rPr lang="en-US" altLang="ko-KR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UI</a:t>
            </a:r>
            <a:r>
              <a:rPr lang="ko-KR" altLang="en-US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 실습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Barlow Light"/>
              <a:sym typeface="Barlow Light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0" y="1723389"/>
            <a:ext cx="35469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  <a:latin typeface="+mj-ea"/>
                <a:ea typeface="+mj-ea"/>
                <a:cs typeface="Barlow Light"/>
                <a:sym typeface="Barlow Light"/>
              </a:rPr>
              <a:t>블록체인과 </a:t>
            </a:r>
            <a:r>
              <a:rPr lang="en-US" altLang="ko-KR" dirty="0">
                <a:solidFill>
                  <a:schemeClr val="accent2"/>
                </a:solidFill>
                <a:latin typeface="+mj-ea"/>
                <a:ea typeface="+mj-ea"/>
                <a:cs typeface="Barlow Light"/>
                <a:sym typeface="Barlow Light"/>
              </a:rPr>
              <a:t>NFT </a:t>
            </a:r>
            <a:r>
              <a:rPr lang="ko-KR" altLang="en-US" dirty="0">
                <a:solidFill>
                  <a:schemeClr val="accent2"/>
                </a:solidFill>
                <a:latin typeface="+mj-ea"/>
                <a:ea typeface="+mj-ea"/>
                <a:cs typeface="Barlow Light"/>
                <a:sym typeface="Barlow Light"/>
              </a:rPr>
              <a:t>기술</a:t>
            </a:r>
            <a:endParaRPr dirty="0">
              <a:solidFill>
                <a:schemeClr val="accent2"/>
              </a:solidFill>
              <a:latin typeface="+mj-ea"/>
              <a:ea typeface="+mj-ea"/>
              <a:cs typeface="Barlow Light"/>
              <a:sym typeface="Barlow Ligh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655350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블록체인에 대한 설명</a:t>
            </a:r>
            <a:endParaRPr lang="en-US" altLang="ko-KR" sz="1200" dirty="0">
              <a:solidFill>
                <a:schemeClr val="dk1"/>
              </a:solidFill>
              <a:latin typeface="+mj-ea"/>
              <a:ea typeface="+mj-ea"/>
              <a:cs typeface="Barlow Light"/>
              <a:sym typeface="Barlow Light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스마트 컨트랙트와 </a:t>
            </a:r>
            <a:r>
              <a:rPr lang="en-US" altLang="ko-KR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NFT</a:t>
            </a:r>
            <a:endParaRPr sz="1200" dirty="0">
              <a:solidFill>
                <a:schemeClr val="dk1"/>
              </a:solidFill>
              <a:latin typeface="+mj-ea"/>
              <a:ea typeface="+mj-ea"/>
              <a:cs typeface="Barlow Light"/>
              <a:sym typeface="Barlow Light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2944204" y="1723175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2"/>
                </a:solidFill>
                <a:latin typeface="+mj-ea"/>
                <a:ea typeface="+mj-ea"/>
                <a:cs typeface="Barlow Light"/>
                <a:sym typeface="Barlow Light"/>
              </a:rPr>
              <a:t>BApp</a:t>
            </a:r>
            <a:r>
              <a:rPr lang="ko-KR" altLang="en-US" dirty="0">
                <a:solidFill>
                  <a:schemeClr val="accent2"/>
                </a:solidFill>
                <a:latin typeface="+mj-ea"/>
                <a:ea typeface="+mj-ea"/>
                <a:cs typeface="Barlow Light"/>
                <a:sym typeface="Barlow Light"/>
              </a:rPr>
              <a:t>과 </a:t>
            </a:r>
            <a:r>
              <a:rPr lang="en-US" altLang="ko-KR" dirty="0">
                <a:solidFill>
                  <a:schemeClr val="accent2"/>
                </a:solidFill>
                <a:latin typeface="+mj-ea"/>
                <a:ea typeface="+mj-ea"/>
                <a:cs typeface="Barlow Light"/>
                <a:sym typeface="Barlow Light"/>
              </a:rPr>
              <a:t>Klaytn</a:t>
            </a:r>
            <a:endParaRPr dirty="0">
              <a:solidFill>
                <a:schemeClr val="accent2"/>
              </a:solidFill>
              <a:latin typeface="+mj-ea"/>
              <a:ea typeface="+mj-ea"/>
              <a:cs typeface="Barlow Light"/>
              <a:sym typeface="Barlow Light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3478947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NFT</a:t>
            </a:r>
            <a:r>
              <a:rPr lang="ko-KR" altLang="en-US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거래 플랫폼 </a:t>
            </a:r>
            <a:r>
              <a:rPr lang="en-US" altLang="ko-KR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BApp</a:t>
            </a:r>
            <a:endParaRPr lang="en-US" sz="1200" dirty="0">
              <a:solidFill>
                <a:schemeClr val="dk1"/>
              </a:solidFill>
              <a:latin typeface="+mj-ea"/>
              <a:ea typeface="+mj-ea"/>
              <a:cs typeface="Barlow Light"/>
              <a:sym typeface="Barlow Light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가장 대표적인 </a:t>
            </a:r>
            <a:r>
              <a:rPr lang="en-US" altLang="ko-KR" sz="1200" dirty="0">
                <a:solidFill>
                  <a:schemeClr val="dk1"/>
                </a:solidFill>
                <a:latin typeface="+mj-ea"/>
                <a:ea typeface="+mj-ea"/>
                <a:cs typeface="Barlow Light"/>
                <a:sym typeface="Barlow Light"/>
              </a:rPr>
              <a:t>BApp : Klaytn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  <a:latin typeface="+mj-ea"/>
              <a:ea typeface="+mj-ea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  <a:latin typeface="+mj-ea"/>
              <a:ea typeface="+mj-ea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+mj-ea"/>
              <a:ea typeface="+mj-ea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270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BAEF1-40C6-450D-A019-0F9FFFCD7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9812"/>
            <a:ext cx="4538062" cy="26452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03525A-BFC9-4A7D-9BEE-63AD6302A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06" y="1779813"/>
            <a:ext cx="4217847" cy="26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23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BAEF1-40C6-450D-A019-0F9FFFCD7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9812"/>
            <a:ext cx="4538062" cy="26452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03525A-BFC9-4A7D-9BEE-63AD6302A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06" y="1779813"/>
            <a:ext cx="4217847" cy="26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7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BE8523-ECC0-42A0-AA40-DDCF45815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6451"/>
            <a:ext cx="4224338" cy="2519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47FAAD-CC53-4F6D-A59B-C4F940A4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939" y="1546451"/>
            <a:ext cx="4129461" cy="24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627320" y="1524300"/>
            <a:ext cx="4859080" cy="30227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latin typeface="+mj-ea"/>
                <a:ea typeface="+mj-ea"/>
              </a:rPr>
              <a:t>Tuffle</a:t>
            </a:r>
            <a:r>
              <a:rPr lang="en-US" altLang="ko-KR" sz="1200" b="1" dirty="0">
                <a:latin typeface="+mj-ea"/>
                <a:ea typeface="+mj-ea"/>
              </a:rPr>
              <a:t>, caver-</a:t>
            </a:r>
            <a:r>
              <a:rPr lang="en-US" altLang="ko-KR" sz="1200" b="1" dirty="0" err="1">
                <a:latin typeface="+mj-ea"/>
                <a:ea typeface="+mj-ea"/>
              </a:rPr>
              <a:t>js</a:t>
            </a:r>
            <a:r>
              <a:rPr lang="en-US" altLang="ko-KR" sz="1200" b="1" dirty="0">
                <a:latin typeface="+mj-ea"/>
                <a:ea typeface="+mj-ea"/>
              </a:rPr>
              <a:t>, node.js, solidity</a:t>
            </a:r>
            <a:r>
              <a:rPr lang="ko-KR" altLang="en-US" sz="1200" b="1" dirty="0">
                <a:latin typeface="+mj-ea"/>
                <a:ea typeface="+mj-ea"/>
              </a:rPr>
              <a:t>의 호환문제로 </a:t>
            </a:r>
            <a:r>
              <a:rPr lang="en-US" altLang="ko-KR" sz="1200" b="1" dirty="0" err="1">
                <a:latin typeface="+mj-ea"/>
                <a:ea typeface="+mj-ea"/>
              </a:rPr>
              <a:t>TextDecoder</a:t>
            </a:r>
            <a:r>
              <a:rPr lang="en-US" altLang="ko-KR" sz="1200" b="1" dirty="0">
                <a:latin typeface="+mj-ea"/>
                <a:ea typeface="+mj-ea"/>
              </a:rPr>
              <a:t> is not defined, fs not found, </a:t>
            </a:r>
            <a:r>
              <a:rPr lang="ko-KR" altLang="en-US" sz="1200" b="1" dirty="0">
                <a:latin typeface="+mj-ea"/>
                <a:ea typeface="+mj-ea"/>
              </a:rPr>
              <a:t>로그인 에러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등 다양한 이슈 발생</a:t>
            </a:r>
            <a:endParaRPr lang="en-US" altLang="ko-KR" sz="1200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+mj-ea"/>
                <a:ea typeface="+mj-ea"/>
              </a:rPr>
              <a:t>node </a:t>
            </a:r>
            <a:r>
              <a:rPr lang="ko-KR" altLang="en-US" sz="1200" b="1" dirty="0">
                <a:latin typeface="+mj-ea"/>
                <a:ea typeface="+mj-ea"/>
              </a:rPr>
              <a:t>버전</a:t>
            </a:r>
            <a:r>
              <a:rPr lang="en-US" altLang="ko-KR" sz="1200" b="1" dirty="0">
                <a:latin typeface="+mj-ea"/>
                <a:ea typeface="+mj-ea"/>
              </a:rPr>
              <a:t>: 16.13.0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+mj-ea"/>
                <a:ea typeface="+mj-ea"/>
              </a:rPr>
              <a:t>truffle </a:t>
            </a:r>
            <a:r>
              <a:rPr lang="ko-KR" altLang="en-US" sz="1200" b="1" dirty="0">
                <a:latin typeface="+mj-ea"/>
                <a:ea typeface="+mj-ea"/>
              </a:rPr>
              <a:t>버전</a:t>
            </a:r>
            <a:r>
              <a:rPr lang="en-US" altLang="ko-KR" sz="1200" b="1" dirty="0">
                <a:latin typeface="+mj-ea"/>
                <a:ea typeface="+mj-ea"/>
              </a:rPr>
              <a:t>: 5.1.23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+mj-ea"/>
                <a:ea typeface="+mj-ea"/>
              </a:rPr>
              <a:t>solidity </a:t>
            </a:r>
            <a:r>
              <a:rPr lang="ko-KR" altLang="en-US" sz="1200" b="1" dirty="0">
                <a:latin typeface="+mj-ea"/>
                <a:ea typeface="+mj-ea"/>
              </a:rPr>
              <a:t>버전</a:t>
            </a:r>
            <a:r>
              <a:rPr lang="en-US" altLang="ko-KR" sz="1200" b="1" dirty="0">
                <a:latin typeface="+mj-ea"/>
                <a:ea typeface="+mj-ea"/>
              </a:rPr>
              <a:t>: 0.5.16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err="1">
                <a:latin typeface="+mj-ea"/>
                <a:ea typeface="+mj-ea"/>
              </a:rPr>
              <a:t>으로</a:t>
            </a:r>
            <a:r>
              <a:rPr lang="ko-KR" altLang="en-US" sz="1200" b="1" dirty="0">
                <a:latin typeface="+mj-ea"/>
                <a:ea typeface="+mj-ea"/>
              </a:rPr>
              <a:t> 해결</a:t>
            </a:r>
            <a:endParaRPr lang="en-US" sz="1200" b="1" dirty="0">
              <a:latin typeface="+mj-ea"/>
              <a:ea typeface="+mj-ea"/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54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691988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블록체인과 </a:t>
            </a:r>
            <a:r>
              <a:rPr lang="en-US" altLang="ko-KR" dirty="0">
                <a:latin typeface="+mj-ea"/>
                <a:ea typeface="+mj-ea"/>
              </a:rPr>
              <a:t>NFT </a:t>
            </a:r>
            <a:r>
              <a:rPr lang="ko-KR" altLang="en-US" dirty="0">
                <a:latin typeface="+mj-ea"/>
                <a:ea typeface="+mj-ea"/>
              </a:rPr>
              <a:t>기술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82;p27">
            <a:extLst>
              <a:ext uri="{FF2B5EF4-FFF2-40B4-BE49-F238E27FC236}">
                <a16:creationId xmlns:a16="http://schemas.microsoft.com/office/drawing/2014/main" id="{CFDA9992-D216-49DB-853B-91394F9934CB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accent2"/>
                </a:solidFill>
                <a:latin typeface="Barlow Light" panose="00000400000000000000" pitchFamily="2" charset="0"/>
                <a:ea typeface="+mj-ea"/>
              </a:rPr>
              <a:pPr algn="ctr"/>
              <a:t>3</a:t>
            </a:fld>
            <a:endParaRPr lang="en" dirty="0">
              <a:solidFill>
                <a:schemeClr val="accent2"/>
              </a:solidFill>
              <a:latin typeface="Barlow Light" panose="00000400000000000000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332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</a:t>
            </a:r>
            <a:r>
              <a:rPr lang="ko-KR" altLang="en-US" dirty="0">
                <a:latin typeface="+mj-ea"/>
                <a:ea typeface="+mj-ea"/>
              </a:rPr>
              <a:t>의 장점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8" name="Google Shape;265;p19">
            <a:extLst>
              <a:ext uri="{FF2B5EF4-FFF2-40B4-BE49-F238E27FC236}">
                <a16:creationId xmlns:a16="http://schemas.microsoft.com/office/drawing/2014/main" id="{0B67CFBF-74CC-4D23-84AA-51F6B85A1F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Scalability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+mj-ea"/>
                <a:ea typeface="+mj-ea"/>
              </a:rPr>
              <a:t>ㅇ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9" name="Google Shape;266;p19">
            <a:extLst>
              <a:ext uri="{FF2B5EF4-FFF2-40B4-BE49-F238E27FC236}">
                <a16:creationId xmlns:a16="http://schemas.microsoft.com/office/drawing/2014/main" id="{61312160-1B9C-4183-B385-4DBB0229DD5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Finality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+mj-ea"/>
                <a:ea typeface="+mj-ea"/>
              </a:rPr>
              <a:t>ㅇ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Google Shape;267;p19">
            <a:extLst>
              <a:ext uri="{FF2B5EF4-FFF2-40B4-BE49-F238E27FC236}">
                <a16:creationId xmlns:a16="http://schemas.microsoft.com/office/drawing/2014/main" id="{944F2886-6BA1-40F3-9E29-3BEFA18D02C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Fork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+mj-ea"/>
                <a:ea typeface="+mj-ea"/>
              </a:rPr>
              <a:t>ㅇ</a:t>
            </a:r>
            <a:endParaRPr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620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6753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1" name="Google Shape;382;p27">
            <a:extLst>
              <a:ext uri="{FF2B5EF4-FFF2-40B4-BE49-F238E27FC236}">
                <a16:creationId xmlns:a16="http://schemas.microsoft.com/office/drawing/2014/main" id="{CFDA9992-D216-49DB-853B-91394F9934CB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z="1300" smtClean="0">
                <a:solidFill>
                  <a:schemeClr val="accent2"/>
                </a:solidFill>
                <a:latin typeface="Barlow Light" panose="00000400000000000000" pitchFamily="2" charset="0"/>
                <a:ea typeface="+mj-ea"/>
              </a:rPr>
              <a:pPr algn="ctr"/>
              <a:t>5</a:t>
            </a:fld>
            <a:endParaRPr lang="en" sz="1300" dirty="0">
              <a:solidFill>
                <a:schemeClr val="accent2"/>
              </a:solidFill>
              <a:latin typeface="Barlow Light" panose="00000400000000000000" pitchFamily="2" charset="0"/>
              <a:ea typeface="+mj-ea"/>
            </a:endParaRPr>
          </a:p>
        </p:txBody>
      </p:sp>
      <p:grpSp>
        <p:nvGrpSpPr>
          <p:cNvPr id="52" name="Grupo 10">
            <a:extLst>
              <a:ext uri="{FF2B5EF4-FFF2-40B4-BE49-F238E27FC236}">
                <a16:creationId xmlns:a16="http://schemas.microsoft.com/office/drawing/2014/main" id="{79A8592F-8F39-4CA0-B7B4-E9A5903B5A6A}"/>
              </a:ext>
            </a:extLst>
          </p:cNvPr>
          <p:cNvGrpSpPr/>
          <p:nvPr/>
        </p:nvGrpSpPr>
        <p:grpSpPr>
          <a:xfrm>
            <a:off x="5677200" y="1130400"/>
            <a:ext cx="3045600" cy="2869200"/>
            <a:chOff x="855298" y="2421399"/>
            <a:chExt cx="767176" cy="684028"/>
          </a:xfrm>
        </p:grpSpPr>
        <p:sp>
          <p:nvSpPr>
            <p:cNvPr id="53" name="Google Shape;1014;p46">
              <a:extLst>
                <a:ext uri="{FF2B5EF4-FFF2-40B4-BE49-F238E27FC236}">
                  <a16:creationId xmlns:a16="http://schemas.microsoft.com/office/drawing/2014/main" id="{A952F41C-0617-4046-A3B1-7377A5B6AD1A}"/>
                </a:ext>
              </a:extLst>
            </p:cNvPr>
            <p:cNvSpPr/>
            <p:nvPr/>
          </p:nvSpPr>
          <p:spPr>
            <a:xfrm>
              <a:off x="1212548" y="2426660"/>
              <a:ext cx="361763" cy="544547"/>
            </a:xfrm>
            <a:custGeom>
              <a:avLst/>
              <a:gdLst/>
              <a:ahLst/>
              <a:cxnLst/>
              <a:rect l="l" t="t" r="r" b="b"/>
              <a:pathLst>
                <a:path w="3617625" h="5445470" extrusionOk="0">
                  <a:moveTo>
                    <a:pt x="0" y="0"/>
                  </a:moveTo>
                  <a:lnTo>
                    <a:pt x="3617625" y="5445470"/>
                  </a:lnTo>
                  <a:lnTo>
                    <a:pt x="909" y="3357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15;p46">
              <a:extLst>
                <a:ext uri="{FF2B5EF4-FFF2-40B4-BE49-F238E27FC236}">
                  <a16:creationId xmlns:a16="http://schemas.microsoft.com/office/drawing/2014/main" id="{9BED1171-7BB3-4AFB-8CFB-1112AECB1365}"/>
                </a:ext>
              </a:extLst>
            </p:cNvPr>
            <p:cNvSpPr/>
            <p:nvPr/>
          </p:nvSpPr>
          <p:spPr>
            <a:xfrm>
              <a:off x="1171554" y="2423768"/>
              <a:ext cx="390451" cy="586039"/>
            </a:xfrm>
            <a:custGeom>
              <a:avLst/>
              <a:gdLst/>
              <a:ahLst/>
              <a:cxnLst/>
              <a:rect l="l" t="t" r="r" b="b"/>
              <a:pathLst>
                <a:path w="3904510" h="5860389" extrusionOk="0">
                  <a:moveTo>
                    <a:pt x="3865046" y="5854663"/>
                  </a:moveTo>
                  <a:cubicBezTo>
                    <a:pt x="3902341" y="5876492"/>
                    <a:pt x="3918715" y="5831924"/>
                    <a:pt x="3889606" y="5788266"/>
                  </a:cubicBezTo>
                  <a:lnTo>
                    <a:pt x="63675" y="29910"/>
                  </a:lnTo>
                  <a:cubicBezTo>
                    <a:pt x="38205" y="-9200"/>
                    <a:pt x="0" y="-10110"/>
                    <a:pt x="0" y="28091"/>
                  </a:cubicBezTo>
                  <a:lnTo>
                    <a:pt x="910" y="3577152"/>
                  </a:lnTo>
                  <a:cubicBezTo>
                    <a:pt x="910" y="3602619"/>
                    <a:pt x="18193" y="3632634"/>
                    <a:pt x="40024" y="3645368"/>
                  </a:cubicBezTo>
                  <a:lnTo>
                    <a:pt x="3865046" y="5854663"/>
                  </a:lnTo>
                  <a:close/>
                  <a:moveTo>
                    <a:pt x="566704" y="1668918"/>
                  </a:moveTo>
                  <a:cubicBezTo>
                    <a:pt x="566704" y="1630717"/>
                    <a:pt x="604908" y="1631626"/>
                    <a:pt x="630378" y="1670737"/>
                  </a:cubicBezTo>
                  <a:lnTo>
                    <a:pt x="2307748" y="4192007"/>
                  </a:lnTo>
                  <a:cubicBezTo>
                    <a:pt x="2336857" y="4235666"/>
                    <a:pt x="2320483" y="4280234"/>
                    <a:pt x="2283188" y="4258404"/>
                  </a:cubicBezTo>
                  <a:lnTo>
                    <a:pt x="606728" y="3289735"/>
                  </a:lnTo>
                  <a:cubicBezTo>
                    <a:pt x="584896" y="3277001"/>
                    <a:pt x="567613" y="3246986"/>
                    <a:pt x="567613" y="3221518"/>
                  </a:cubicBezTo>
                  <a:lnTo>
                    <a:pt x="566704" y="166891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16;p46">
              <a:extLst>
                <a:ext uri="{FF2B5EF4-FFF2-40B4-BE49-F238E27FC236}">
                  <a16:creationId xmlns:a16="http://schemas.microsoft.com/office/drawing/2014/main" id="{AB2E172F-34D0-4A2F-82D8-57584906225F}"/>
                </a:ext>
              </a:extLst>
            </p:cNvPr>
            <p:cNvSpPr/>
            <p:nvPr/>
          </p:nvSpPr>
          <p:spPr>
            <a:xfrm>
              <a:off x="1351766" y="2438542"/>
              <a:ext cx="270708" cy="297422"/>
            </a:xfrm>
            <a:custGeom>
              <a:avLst/>
              <a:gdLst/>
              <a:ahLst/>
              <a:cxnLst/>
              <a:rect l="l" t="t" r="r" b="b"/>
              <a:pathLst>
                <a:path w="2707078" h="2974225" extrusionOk="0">
                  <a:moveTo>
                    <a:pt x="0" y="0"/>
                  </a:moveTo>
                  <a:lnTo>
                    <a:pt x="2707079" y="1563515"/>
                  </a:lnTo>
                  <a:lnTo>
                    <a:pt x="2707079" y="2974226"/>
                  </a:lnTo>
                  <a:lnTo>
                    <a:pt x="239234" y="1548053"/>
                  </a:lnTo>
                  <a:lnTo>
                    <a:pt x="909" y="1626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17;p46">
              <a:extLst>
                <a:ext uri="{FF2B5EF4-FFF2-40B4-BE49-F238E27FC236}">
                  <a16:creationId xmlns:a16="http://schemas.microsoft.com/office/drawing/2014/main" id="{1B83BCA0-481C-4EB6-8602-B4AA8AA8CE78}"/>
                </a:ext>
              </a:extLst>
            </p:cNvPr>
            <p:cNvSpPr/>
            <p:nvPr/>
          </p:nvSpPr>
          <p:spPr>
            <a:xfrm>
              <a:off x="1375891" y="2485721"/>
              <a:ext cx="30746" cy="45722"/>
            </a:xfrm>
            <a:custGeom>
              <a:avLst/>
              <a:gdLst/>
              <a:ahLst/>
              <a:cxnLst/>
              <a:rect l="l" t="t" r="r" b="b"/>
              <a:pathLst>
                <a:path w="307457" h="457219" extrusionOk="0">
                  <a:moveTo>
                    <a:pt x="307457" y="317291"/>
                  </a:moveTo>
                  <a:cubicBezTo>
                    <a:pt x="307457" y="433713"/>
                    <a:pt x="238325" y="488286"/>
                    <a:pt x="153729" y="439170"/>
                  </a:cubicBezTo>
                  <a:cubicBezTo>
                    <a:pt x="69133" y="390055"/>
                    <a:pt x="0" y="256351"/>
                    <a:pt x="0" y="139929"/>
                  </a:cubicBezTo>
                  <a:cubicBezTo>
                    <a:pt x="0" y="23506"/>
                    <a:pt x="69133" y="-31067"/>
                    <a:pt x="153729" y="18049"/>
                  </a:cubicBezTo>
                  <a:cubicBezTo>
                    <a:pt x="239234" y="67165"/>
                    <a:pt x="307457" y="200868"/>
                    <a:pt x="307457" y="317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18;p46">
              <a:extLst>
                <a:ext uri="{FF2B5EF4-FFF2-40B4-BE49-F238E27FC236}">
                  <a16:creationId xmlns:a16="http://schemas.microsoft.com/office/drawing/2014/main" id="{463262FC-8BD1-4C4B-8B3E-9F4D6ACF8447}"/>
                </a:ext>
              </a:extLst>
            </p:cNvPr>
            <p:cNvSpPr/>
            <p:nvPr/>
          </p:nvSpPr>
          <p:spPr>
            <a:xfrm>
              <a:off x="1421149" y="2512826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0" y="0"/>
                  </a:moveTo>
                  <a:lnTo>
                    <a:pt x="593083" y="342900"/>
                  </a:lnTo>
                  <a:lnTo>
                    <a:pt x="593083" y="466599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19;p46">
              <a:extLst>
                <a:ext uri="{FF2B5EF4-FFF2-40B4-BE49-F238E27FC236}">
                  <a16:creationId xmlns:a16="http://schemas.microsoft.com/office/drawing/2014/main" id="{300DDEA9-E5C0-438C-AA82-966ECF024ECA}"/>
                </a:ext>
              </a:extLst>
            </p:cNvPr>
            <p:cNvSpPr/>
            <p:nvPr/>
          </p:nvSpPr>
          <p:spPr>
            <a:xfrm>
              <a:off x="1421149" y="2537588"/>
              <a:ext cx="177106" cy="114694"/>
            </a:xfrm>
            <a:custGeom>
              <a:avLst/>
              <a:gdLst/>
              <a:ahLst/>
              <a:cxnLst/>
              <a:rect l="l" t="t" r="r" b="b"/>
              <a:pathLst>
                <a:path w="1771062" h="1146941" extrusionOk="0">
                  <a:moveTo>
                    <a:pt x="0" y="0"/>
                  </a:moveTo>
                  <a:lnTo>
                    <a:pt x="1771063" y="1023243"/>
                  </a:lnTo>
                  <a:lnTo>
                    <a:pt x="1771063" y="1146941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20;p46">
              <a:extLst>
                <a:ext uri="{FF2B5EF4-FFF2-40B4-BE49-F238E27FC236}">
                  <a16:creationId xmlns:a16="http://schemas.microsoft.com/office/drawing/2014/main" id="{77432CC3-1819-4801-A3DF-3522B634B29E}"/>
                </a:ext>
              </a:extLst>
            </p:cNvPr>
            <p:cNvSpPr/>
            <p:nvPr/>
          </p:nvSpPr>
          <p:spPr>
            <a:xfrm>
              <a:off x="1421149" y="2562349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0" y="0"/>
                  </a:moveTo>
                  <a:lnTo>
                    <a:pt x="1385377" y="800403"/>
                  </a:lnTo>
                  <a:lnTo>
                    <a:pt x="1385377" y="924102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21;p46">
              <a:extLst>
                <a:ext uri="{FF2B5EF4-FFF2-40B4-BE49-F238E27FC236}">
                  <a16:creationId xmlns:a16="http://schemas.microsoft.com/office/drawing/2014/main" id="{7E721AB6-EF16-4A5E-A712-9C12D4BB567F}"/>
                </a:ext>
              </a:extLst>
            </p:cNvPr>
            <p:cNvSpPr/>
            <p:nvPr/>
          </p:nvSpPr>
          <p:spPr>
            <a:xfrm>
              <a:off x="855298" y="2629287"/>
              <a:ext cx="270708" cy="318979"/>
            </a:xfrm>
            <a:custGeom>
              <a:avLst/>
              <a:gdLst/>
              <a:ahLst/>
              <a:cxnLst/>
              <a:rect l="l" t="t" r="r" b="b"/>
              <a:pathLst>
                <a:path w="2707078" h="3189788" extrusionOk="0">
                  <a:moveTo>
                    <a:pt x="2706169" y="1563515"/>
                  </a:moveTo>
                  <a:lnTo>
                    <a:pt x="0" y="0"/>
                  </a:lnTo>
                  <a:lnTo>
                    <a:pt x="0" y="1410711"/>
                  </a:lnTo>
                  <a:lnTo>
                    <a:pt x="2467844" y="2835974"/>
                  </a:lnTo>
                  <a:lnTo>
                    <a:pt x="2707079" y="3189789"/>
                  </a:lnTo>
                  <a:lnTo>
                    <a:pt x="2706169" y="156351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22;p46">
              <a:extLst>
                <a:ext uri="{FF2B5EF4-FFF2-40B4-BE49-F238E27FC236}">
                  <a16:creationId xmlns:a16="http://schemas.microsoft.com/office/drawing/2014/main" id="{F7409BC7-0C07-40D7-89D0-E5AEF3812C75}"/>
                </a:ext>
              </a:extLst>
            </p:cNvPr>
            <p:cNvSpPr/>
            <p:nvPr/>
          </p:nvSpPr>
          <p:spPr>
            <a:xfrm>
              <a:off x="1070338" y="2786719"/>
              <a:ext cx="30746" cy="45671"/>
            </a:xfrm>
            <a:custGeom>
              <a:avLst/>
              <a:gdLst/>
              <a:ahLst/>
              <a:cxnLst/>
              <a:rect l="l" t="t" r="r" b="b"/>
              <a:pathLst>
                <a:path w="307457" h="456710" extrusionOk="0">
                  <a:moveTo>
                    <a:pt x="0" y="139419"/>
                  </a:moveTo>
                  <a:cubicBezTo>
                    <a:pt x="0" y="255842"/>
                    <a:pt x="69132" y="389545"/>
                    <a:pt x="153729" y="438661"/>
                  </a:cubicBezTo>
                  <a:cubicBezTo>
                    <a:pt x="238325" y="487777"/>
                    <a:pt x="307457" y="433204"/>
                    <a:pt x="307457" y="316781"/>
                  </a:cubicBezTo>
                  <a:cubicBezTo>
                    <a:pt x="307457" y="200359"/>
                    <a:pt x="238325" y="66655"/>
                    <a:pt x="153729" y="17540"/>
                  </a:cubicBezTo>
                  <a:cubicBezTo>
                    <a:pt x="69132" y="-30666"/>
                    <a:pt x="0" y="23907"/>
                    <a:pt x="0" y="139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023;p46">
              <a:extLst>
                <a:ext uri="{FF2B5EF4-FFF2-40B4-BE49-F238E27FC236}">
                  <a16:creationId xmlns:a16="http://schemas.microsoft.com/office/drawing/2014/main" id="{E61EFF87-F8C9-4B81-889E-89FA1660DB5B}"/>
                </a:ext>
              </a:extLst>
            </p:cNvPr>
            <p:cNvSpPr/>
            <p:nvPr/>
          </p:nvSpPr>
          <p:spPr>
            <a:xfrm>
              <a:off x="996602" y="2745203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593083" y="342900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593083" y="466599"/>
                  </a:lnTo>
                  <a:lnTo>
                    <a:pt x="593083" y="3429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024;p46">
              <a:extLst>
                <a:ext uri="{FF2B5EF4-FFF2-40B4-BE49-F238E27FC236}">
                  <a16:creationId xmlns:a16="http://schemas.microsoft.com/office/drawing/2014/main" id="{62206D11-598E-4E9C-9E68-130572FD85A7}"/>
                </a:ext>
              </a:extLst>
            </p:cNvPr>
            <p:cNvSpPr/>
            <p:nvPr/>
          </p:nvSpPr>
          <p:spPr>
            <a:xfrm>
              <a:off x="879151" y="2702030"/>
              <a:ext cx="177197" cy="114694"/>
            </a:xfrm>
            <a:custGeom>
              <a:avLst/>
              <a:gdLst/>
              <a:ahLst/>
              <a:cxnLst/>
              <a:rect l="l" t="t" r="r" b="b"/>
              <a:pathLst>
                <a:path w="1771972" h="1146941" extrusionOk="0">
                  <a:moveTo>
                    <a:pt x="1771972" y="1023243"/>
                  </a:moveTo>
                  <a:lnTo>
                    <a:pt x="0" y="0"/>
                  </a:lnTo>
                  <a:lnTo>
                    <a:pt x="0" y="123698"/>
                  </a:lnTo>
                  <a:lnTo>
                    <a:pt x="1771063" y="1146941"/>
                  </a:lnTo>
                  <a:lnTo>
                    <a:pt x="1771972" y="10232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025;p46">
              <a:extLst>
                <a:ext uri="{FF2B5EF4-FFF2-40B4-BE49-F238E27FC236}">
                  <a16:creationId xmlns:a16="http://schemas.microsoft.com/office/drawing/2014/main" id="{C8D0379A-7F26-4B9F-B438-D9B7CA438451}"/>
                </a:ext>
              </a:extLst>
            </p:cNvPr>
            <p:cNvSpPr/>
            <p:nvPr/>
          </p:nvSpPr>
          <p:spPr>
            <a:xfrm>
              <a:off x="917697" y="2749013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1385377" y="800403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1385377" y="924102"/>
                  </a:lnTo>
                  <a:lnTo>
                    <a:pt x="1385377" y="80040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026;p46">
              <a:extLst>
                <a:ext uri="{FF2B5EF4-FFF2-40B4-BE49-F238E27FC236}">
                  <a16:creationId xmlns:a16="http://schemas.microsoft.com/office/drawing/2014/main" id="{76C0EFFD-2157-4DD1-B8D5-CC4EEB0AAB98}"/>
                </a:ext>
              </a:extLst>
            </p:cNvPr>
            <p:cNvSpPr/>
            <p:nvPr/>
          </p:nvSpPr>
          <p:spPr>
            <a:xfrm>
              <a:off x="1029162" y="2421399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7" h="3102471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1588" y="3102472"/>
                  </a:lnTo>
                  <a:lnTo>
                    <a:pt x="0" y="24494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027;p46">
              <a:extLst>
                <a:ext uri="{FF2B5EF4-FFF2-40B4-BE49-F238E27FC236}">
                  <a16:creationId xmlns:a16="http://schemas.microsoft.com/office/drawing/2014/main" id="{2D3910B0-5B88-417E-8FC4-6AD6F245F351}"/>
                </a:ext>
              </a:extLst>
            </p:cNvPr>
            <p:cNvSpPr/>
            <p:nvPr/>
          </p:nvSpPr>
          <p:spPr>
            <a:xfrm>
              <a:off x="993881" y="2488428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0" y="0"/>
                  </a:moveTo>
                  <a:lnTo>
                    <a:pt x="889625" y="513895"/>
                  </a:lnTo>
                  <a:lnTo>
                    <a:pt x="889625" y="807680"/>
                  </a:lnTo>
                  <a:lnTo>
                    <a:pt x="0" y="293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028;p46">
              <a:extLst>
                <a:ext uri="{FF2B5EF4-FFF2-40B4-BE49-F238E27FC236}">
                  <a16:creationId xmlns:a16="http://schemas.microsoft.com/office/drawing/2014/main" id="{BFD793F0-CD21-4749-9851-9DB813F5A42B}"/>
                </a:ext>
              </a:extLst>
            </p:cNvPr>
            <p:cNvSpPr/>
            <p:nvPr/>
          </p:nvSpPr>
          <p:spPr>
            <a:xfrm>
              <a:off x="1029162" y="2629378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0678" y="1015966"/>
                  </a:lnTo>
                  <a:lnTo>
                    <a:pt x="0" y="362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029;p46">
              <a:extLst>
                <a:ext uri="{FF2B5EF4-FFF2-40B4-BE49-F238E27FC236}">
                  <a16:creationId xmlns:a16="http://schemas.microsoft.com/office/drawing/2014/main" id="{B3CC6CC4-1448-42ED-A417-426D47ECF61C}"/>
                </a:ext>
              </a:extLst>
            </p:cNvPr>
            <p:cNvSpPr/>
            <p:nvPr/>
          </p:nvSpPr>
          <p:spPr>
            <a:xfrm>
              <a:off x="1043038" y="2465752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7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030;p46">
              <a:extLst>
                <a:ext uri="{FF2B5EF4-FFF2-40B4-BE49-F238E27FC236}">
                  <a16:creationId xmlns:a16="http://schemas.microsoft.com/office/drawing/2014/main" id="{4053A330-DD9D-4702-8073-469EC5E3CCBA}"/>
                </a:ext>
              </a:extLst>
            </p:cNvPr>
            <p:cNvSpPr/>
            <p:nvPr/>
          </p:nvSpPr>
          <p:spPr>
            <a:xfrm>
              <a:off x="1043129" y="2490514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031;p46">
              <a:extLst>
                <a:ext uri="{FF2B5EF4-FFF2-40B4-BE49-F238E27FC236}">
                  <a16:creationId xmlns:a16="http://schemas.microsoft.com/office/drawing/2014/main" id="{05BEBDF7-E213-47CF-A77C-D4E9BBCCD622}"/>
                </a:ext>
              </a:extLst>
            </p:cNvPr>
            <p:cNvSpPr/>
            <p:nvPr/>
          </p:nvSpPr>
          <p:spPr>
            <a:xfrm>
              <a:off x="1043129" y="2597904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481198" y="278322"/>
                  </a:moveTo>
                  <a:lnTo>
                    <a:pt x="481198" y="402021"/>
                  </a:lnTo>
                  <a:lnTo>
                    <a:pt x="0" y="123699"/>
                  </a:lnTo>
                  <a:lnTo>
                    <a:pt x="0" y="0"/>
                  </a:lnTo>
                  <a:lnTo>
                    <a:pt x="481198" y="27832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032;p46">
              <a:extLst>
                <a:ext uri="{FF2B5EF4-FFF2-40B4-BE49-F238E27FC236}">
                  <a16:creationId xmlns:a16="http://schemas.microsoft.com/office/drawing/2014/main" id="{D4930432-ADAF-4458-BECB-ACF0784C167E}"/>
                </a:ext>
              </a:extLst>
            </p:cNvPr>
            <p:cNvSpPr/>
            <p:nvPr/>
          </p:nvSpPr>
          <p:spPr>
            <a:xfrm>
              <a:off x="1154594" y="2795180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8" h="3102471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910" y="2449416"/>
                  </a:lnTo>
                  <a:lnTo>
                    <a:pt x="1131588" y="3102472"/>
                  </a:lnTo>
                  <a:lnTo>
                    <a:pt x="1130679" y="65305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033;p46">
              <a:extLst>
                <a:ext uri="{FF2B5EF4-FFF2-40B4-BE49-F238E27FC236}">
                  <a16:creationId xmlns:a16="http://schemas.microsoft.com/office/drawing/2014/main" id="{620AB502-C652-4653-B332-2E84E507B4D0}"/>
                </a:ext>
              </a:extLst>
            </p:cNvPr>
            <p:cNvSpPr/>
            <p:nvPr/>
          </p:nvSpPr>
          <p:spPr>
            <a:xfrm>
              <a:off x="1213909" y="2916811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889625" y="513895"/>
                  </a:moveTo>
                  <a:lnTo>
                    <a:pt x="0" y="0"/>
                  </a:lnTo>
                  <a:lnTo>
                    <a:pt x="0" y="293784"/>
                  </a:lnTo>
                  <a:lnTo>
                    <a:pt x="889625" y="807679"/>
                  </a:lnTo>
                  <a:lnTo>
                    <a:pt x="889625" y="5138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34;p46">
              <a:extLst>
                <a:ext uri="{FF2B5EF4-FFF2-40B4-BE49-F238E27FC236}">
                  <a16:creationId xmlns:a16="http://schemas.microsoft.com/office/drawing/2014/main" id="{0F018BAB-00D8-497D-ACC8-27BE56595B07}"/>
                </a:ext>
              </a:extLst>
            </p:cNvPr>
            <p:cNvSpPr/>
            <p:nvPr/>
          </p:nvSpPr>
          <p:spPr>
            <a:xfrm>
              <a:off x="1154685" y="3003159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0" y="362910"/>
                  </a:lnTo>
                  <a:lnTo>
                    <a:pt x="1130679" y="1015966"/>
                  </a:lnTo>
                  <a:lnTo>
                    <a:pt x="1130679" y="653056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35;p46">
              <a:extLst>
                <a:ext uri="{FF2B5EF4-FFF2-40B4-BE49-F238E27FC236}">
                  <a16:creationId xmlns:a16="http://schemas.microsoft.com/office/drawing/2014/main" id="{DB9FA8A6-ACFA-41FF-94BF-C3C460984F03}"/>
                </a:ext>
              </a:extLst>
            </p:cNvPr>
            <p:cNvSpPr/>
            <p:nvPr/>
          </p:nvSpPr>
          <p:spPr>
            <a:xfrm>
              <a:off x="1171645" y="2841347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8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36;p46">
              <a:extLst>
                <a:ext uri="{FF2B5EF4-FFF2-40B4-BE49-F238E27FC236}">
                  <a16:creationId xmlns:a16="http://schemas.microsoft.com/office/drawing/2014/main" id="{17E85B50-C121-419E-B07C-5AF3BDB6CEEC}"/>
                </a:ext>
              </a:extLst>
            </p:cNvPr>
            <p:cNvSpPr/>
            <p:nvPr/>
          </p:nvSpPr>
          <p:spPr>
            <a:xfrm>
              <a:off x="1171645" y="2866109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7;p46">
              <a:extLst>
                <a:ext uri="{FF2B5EF4-FFF2-40B4-BE49-F238E27FC236}">
                  <a16:creationId xmlns:a16="http://schemas.microsoft.com/office/drawing/2014/main" id="{6DD2AF34-FBF3-4634-90E5-2D757DE05482}"/>
                </a:ext>
              </a:extLst>
            </p:cNvPr>
            <p:cNvSpPr/>
            <p:nvPr/>
          </p:nvSpPr>
          <p:spPr>
            <a:xfrm>
              <a:off x="1205474" y="2993091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0" y="0"/>
                  </a:moveTo>
                  <a:lnTo>
                    <a:pt x="0" y="123699"/>
                  </a:lnTo>
                  <a:lnTo>
                    <a:pt x="481198" y="402021"/>
                  </a:lnTo>
                  <a:lnTo>
                    <a:pt x="481198" y="278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38;p46">
              <a:extLst>
                <a:ext uri="{FF2B5EF4-FFF2-40B4-BE49-F238E27FC236}">
                  <a16:creationId xmlns:a16="http://schemas.microsoft.com/office/drawing/2014/main" id="{B489DBA4-B2D6-422A-B42F-C6B5FFA83BDB}"/>
                </a:ext>
              </a:extLst>
            </p:cNvPr>
            <p:cNvSpPr/>
            <p:nvPr/>
          </p:nvSpPr>
          <p:spPr>
            <a:xfrm>
              <a:off x="1459513" y="2703561"/>
              <a:ext cx="76046" cy="103649"/>
            </a:xfrm>
            <a:custGeom>
              <a:avLst/>
              <a:gdLst/>
              <a:ahLst/>
              <a:cxnLst/>
              <a:rect l="l" t="t" r="r" b="b"/>
              <a:pathLst>
                <a:path w="760456" h="1036493" extrusionOk="0">
                  <a:moveTo>
                    <a:pt x="380228" y="13751"/>
                  </a:moveTo>
                  <a:cubicBezTo>
                    <a:pt x="434806" y="44675"/>
                    <a:pt x="478469" y="121078"/>
                    <a:pt x="478469" y="183836"/>
                  </a:cubicBezTo>
                  <a:lnTo>
                    <a:pt x="478469" y="461249"/>
                  </a:lnTo>
                  <a:lnTo>
                    <a:pt x="662215" y="566757"/>
                  </a:lnTo>
                  <a:cubicBezTo>
                    <a:pt x="716794" y="597681"/>
                    <a:pt x="760456" y="674083"/>
                    <a:pt x="760456" y="736842"/>
                  </a:cubicBezTo>
                  <a:cubicBezTo>
                    <a:pt x="760456" y="799601"/>
                    <a:pt x="716794" y="825069"/>
                    <a:pt x="662215" y="794144"/>
                  </a:cubicBezTo>
                  <a:lnTo>
                    <a:pt x="478469" y="688636"/>
                  </a:lnTo>
                  <a:lnTo>
                    <a:pt x="478469" y="966049"/>
                  </a:lnTo>
                  <a:cubicBezTo>
                    <a:pt x="478469" y="1028807"/>
                    <a:pt x="434806" y="1054275"/>
                    <a:pt x="380228" y="1023350"/>
                  </a:cubicBezTo>
                  <a:cubicBezTo>
                    <a:pt x="325650" y="992426"/>
                    <a:pt x="281987" y="916023"/>
                    <a:pt x="281987" y="853265"/>
                  </a:cubicBezTo>
                  <a:lnTo>
                    <a:pt x="281987" y="575852"/>
                  </a:lnTo>
                  <a:lnTo>
                    <a:pt x="98241" y="469435"/>
                  </a:lnTo>
                  <a:cubicBezTo>
                    <a:pt x="43662" y="438510"/>
                    <a:pt x="0" y="362108"/>
                    <a:pt x="0" y="298440"/>
                  </a:cubicBezTo>
                  <a:cubicBezTo>
                    <a:pt x="0" y="235681"/>
                    <a:pt x="43662" y="210213"/>
                    <a:pt x="98241" y="241138"/>
                  </a:cubicBezTo>
                  <a:lnTo>
                    <a:pt x="281987" y="346646"/>
                  </a:lnTo>
                  <a:lnTo>
                    <a:pt x="281987" y="69233"/>
                  </a:lnTo>
                  <a:cubicBezTo>
                    <a:pt x="281987" y="7384"/>
                    <a:pt x="325650" y="-18084"/>
                    <a:pt x="380228" y="137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91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EDIT IN POWERPOINT®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"Download as PowerPoint template"</a:t>
            </a:r>
            <a:r>
              <a:rPr lang="en" sz="1200" dirty="0"/>
              <a:t>. You will get a .pptx file that you can edit in PowerPoint. 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chemeClr val="hlink"/>
                </a:solidFill>
                <a:hlinkClick r:id="" action="ppaction://noaction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6E6A97-93B5-4F2C-B6A5-4820EF9F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3950"/>
            <a:ext cx="9144000" cy="3328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0A55C8-D81A-452B-8AA2-B4CB1877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006"/>
            <a:ext cx="9144000" cy="34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73CC7-BEAA-4A2B-BFA8-9DFDD1B6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3446"/>
            <a:ext cx="9144000" cy="34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7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Klaytn </a:t>
            </a:r>
            <a:r>
              <a:rPr lang="ko-KR" altLang="en-US" dirty="0">
                <a:latin typeface="+mj-ea"/>
                <a:ea typeface="+mj-ea"/>
              </a:rPr>
              <a:t>실습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3F93B9-A6D6-40F9-9E9C-92B7B9B7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300"/>
            <a:ext cx="9144000" cy="36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9698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331</Words>
  <Application>Microsoft Office PowerPoint</Application>
  <PresentationFormat>화면 슬라이드 쇼(16:9)</PresentationFormat>
  <Paragraphs>78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Barlow</vt:lpstr>
      <vt:lpstr>Barlow Light</vt:lpstr>
      <vt:lpstr>Calibri</vt:lpstr>
      <vt:lpstr>맑은 고딕</vt:lpstr>
      <vt:lpstr>Arial</vt:lpstr>
      <vt:lpstr>Minola template</vt:lpstr>
      <vt:lpstr>산학 R&amp;D 사운드그램 NFT 03/25</vt:lpstr>
      <vt:lpstr>목차</vt:lpstr>
      <vt:lpstr>블록체인과 NFT 기술</vt:lpstr>
      <vt:lpstr>Klaytn의 장점</vt:lpstr>
      <vt:lpstr>      Klaytn 실습</vt:lpstr>
      <vt:lpstr>Klaytn 실습</vt:lpstr>
      <vt:lpstr>Klaytn 실습</vt:lpstr>
      <vt:lpstr>Klaytn 실습</vt:lpstr>
      <vt:lpstr>Klaytn 실습</vt:lpstr>
      <vt:lpstr>Klaytn 실습</vt:lpstr>
      <vt:lpstr>Klaytn 실습</vt:lpstr>
      <vt:lpstr>Klaytn 실습(수수료 대납)</vt:lpstr>
      <vt:lpstr>Klaytn 실습</vt:lpstr>
      <vt:lpstr>Klaytn 실습</vt:lpstr>
      <vt:lpstr>Klaytn 실습</vt:lpstr>
      <vt:lpstr>Klaytn 실습</vt:lpstr>
      <vt:lpstr>Klaytn 실습</vt:lpstr>
      <vt:lpstr>Klaytn 실습</vt:lpstr>
      <vt:lpstr>Klaytn 실습</vt:lpstr>
      <vt:lpstr>Klaytn 실습</vt:lpstr>
      <vt:lpstr>Klaytn 실습</vt:lpstr>
      <vt:lpstr>Klaytn 실습</vt:lpstr>
      <vt:lpstr>이슈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haejin Ji</dc:creator>
  <cp:lastModifiedBy>황 재웅</cp:lastModifiedBy>
  <cp:revision>26</cp:revision>
  <dcterms:modified xsi:type="dcterms:W3CDTF">2022-03-31T05:49:52Z</dcterms:modified>
</cp:coreProperties>
</file>