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0" r:id="rId4"/>
    <p:sldId id="258" r:id="rId5"/>
    <p:sldId id="259" r:id="rId6"/>
    <p:sldId id="261" r:id="rId7"/>
    <p:sldId id="278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2" r:id="rId16"/>
    <p:sldId id="273" r:id="rId17"/>
    <p:sldId id="270" r:id="rId18"/>
    <p:sldId id="274" r:id="rId19"/>
    <p:sldId id="275" r:id="rId20"/>
    <p:sldId id="281" r:id="rId21"/>
    <p:sldId id="271" r:id="rId22"/>
    <p:sldId id="276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7E0B2-550A-4A2F-84E5-85808EB91861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C13CB-EA13-4080-9B5D-43D49F7B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13CB-EA13-4080-9B5D-43D49F7B29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68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3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6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8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9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0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5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5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4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7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3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7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62AB-1396-415B-AF0F-E4D28C80DEB9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Debugging a C </a:t>
            </a:r>
            <a:r>
              <a:rPr lang="en-US" b="1" dirty="0" smtClean="0"/>
              <a:t>program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Lab 5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2133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1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Breakpoints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a breakpoint and running the program will stop program where you tell it to</a:t>
            </a:r>
          </a:p>
          <a:p>
            <a:endParaRPr lang="en-US" dirty="0" smtClean="0"/>
          </a:p>
          <a:p>
            <a:r>
              <a:rPr lang="en-US" dirty="0" smtClean="0"/>
              <a:t>You can set as many breakpoints as you want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info breakpoints/break/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 </a:t>
            </a:r>
            <a:r>
              <a:rPr lang="en-US" dirty="0" smtClean="0"/>
              <a:t>shows a list of all breakpoints </a:t>
            </a:r>
          </a:p>
        </p:txBody>
      </p:sp>
    </p:spTree>
    <p:extLst>
      <p:ext uri="{BB962C8B-B14F-4D97-AF65-F5344CB8AC3E}">
        <p14:creationId xmlns:p14="http://schemas.microsoft.com/office/powerpoint/2010/main" val="244401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Deleting, Disabling and Ignoring BPs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delete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| range]</a:t>
            </a:r>
          </a:p>
          <a:p>
            <a:pPr lvl="1"/>
            <a:r>
              <a:rPr lang="en-US" dirty="0" smtClean="0"/>
              <a:t>Deletes the </a:t>
            </a:r>
            <a:r>
              <a:rPr lang="en-US" dirty="0"/>
              <a:t>specified breakpoint or range of </a:t>
            </a:r>
            <a:r>
              <a:rPr lang="en-US" dirty="0" smtClean="0"/>
              <a:t>breakpoints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disable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dirty="0" smtClean="0"/>
              <a:t>Temporarily </a:t>
            </a:r>
            <a:r>
              <a:rPr lang="en-US" dirty="0"/>
              <a:t>deactivates a breakpoint or a range of breakpoints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enable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dirty="0" smtClean="0"/>
              <a:t>Restores </a:t>
            </a:r>
            <a:r>
              <a:rPr lang="en-US" dirty="0"/>
              <a:t>disabled breakpoints </a:t>
            </a:r>
          </a:p>
          <a:p>
            <a:r>
              <a:rPr lang="en-US" dirty="0" smtClean="0"/>
              <a:t>If no arguments are provided to the above commands, all breakpoints are affected!!</a:t>
            </a:r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ignore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iterations</a:t>
            </a:r>
          </a:p>
          <a:p>
            <a:pPr lvl="1"/>
            <a:r>
              <a:rPr lang="en-US" dirty="0" smtClean="0"/>
              <a:t>Instructs </a:t>
            </a:r>
            <a:r>
              <a:rPr lang="en-US" dirty="0"/>
              <a:t>GDB to pass over a breakpoint without stopping a certain number of </a:t>
            </a:r>
            <a:r>
              <a:rPr lang="en-US" dirty="0" smtClean="0"/>
              <a:t>times.</a:t>
            </a:r>
          </a:p>
          <a:p>
            <a:pPr lvl="2"/>
            <a:r>
              <a:rPr lang="en-US" dirty="0" err="1"/>
              <a:t>b</a:t>
            </a:r>
            <a:r>
              <a:rPr lang="en-US" dirty="0" err="1" smtClean="0"/>
              <a:t>p_number</a:t>
            </a:r>
            <a:r>
              <a:rPr lang="en-US" dirty="0" smtClean="0"/>
              <a:t>: the </a:t>
            </a:r>
            <a:r>
              <a:rPr lang="en-US" dirty="0"/>
              <a:t>number of a </a:t>
            </a:r>
            <a:r>
              <a:rPr lang="en-US" dirty="0" smtClean="0"/>
              <a:t>breakpoint</a:t>
            </a:r>
          </a:p>
          <a:p>
            <a:pPr lvl="2"/>
            <a:r>
              <a:rPr lang="en-US" dirty="0" smtClean="0"/>
              <a:t>Iterations: the </a:t>
            </a:r>
            <a:r>
              <a:rPr lang="en-US" dirty="0"/>
              <a:t>number of times you want it to be passed </a:t>
            </a:r>
            <a:r>
              <a:rPr lang="en-US" dirty="0" smtClean="0"/>
              <a:t>over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Displaying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would we want to interrupt execution?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see </a:t>
            </a:r>
            <a:r>
              <a:rPr lang="en-US" dirty="0" smtClean="0"/>
              <a:t>data of interest at run-time: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[/format]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expression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Prints the value of the specified expression in the specified format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Formats:</a:t>
            </a:r>
          </a:p>
          <a:p>
            <a:pPr lvl="2"/>
            <a:r>
              <a:rPr lang="en-US" dirty="0" smtClean="0"/>
              <a:t>d</a:t>
            </a:r>
            <a:r>
              <a:rPr lang="en-US" dirty="0"/>
              <a:t>: Decimal </a:t>
            </a:r>
            <a:r>
              <a:rPr lang="en-US" dirty="0" smtClean="0"/>
              <a:t>notation</a:t>
            </a:r>
            <a:r>
              <a:rPr lang="en-US" dirty="0"/>
              <a:t> </a:t>
            </a:r>
            <a:r>
              <a:rPr lang="en-US" dirty="0" smtClean="0"/>
              <a:t>(default format for integers) </a:t>
            </a:r>
          </a:p>
          <a:p>
            <a:pPr lvl="2"/>
            <a:r>
              <a:rPr lang="en-US" dirty="0" smtClean="0"/>
              <a:t>x</a:t>
            </a:r>
            <a:r>
              <a:rPr lang="en-US" dirty="0"/>
              <a:t>: Hexadecimal </a:t>
            </a:r>
            <a:r>
              <a:rPr lang="en-US" dirty="0" smtClean="0"/>
              <a:t>notation </a:t>
            </a:r>
          </a:p>
          <a:p>
            <a:pPr lvl="2"/>
            <a:r>
              <a:rPr lang="en-US" dirty="0" smtClean="0"/>
              <a:t>o</a:t>
            </a:r>
            <a:r>
              <a:rPr lang="en-US" dirty="0"/>
              <a:t>: Octal </a:t>
            </a:r>
            <a:r>
              <a:rPr lang="en-US" dirty="0" smtClean="0"/>
              <a:t>notation</a:t>
            </a:r>
          </a:p>
          <a:p>
            <a:pPr lvl="2"/>
            <a:r>
              <a:rPr lang="en-US" dirty="0" smtClean="0"/>
              <a:t>t</a:t>
            </a:r>
            <a:r>
              <a:rPr lang="en-US" dirty="0"/>
              <a:t>: Binary </a:t>
            </a:r>
            <a:r>
              <a:rPr lang="en-US" dirty="0" smtClean="0"/>
              <a:t>notation </a:t>
            </a:r>
            <a:endParaRPr lang="en-US" dirty="0"/>
          </a:p>
          <a:p>
            <a:pPr lvl="2"/>
            <a:endParaRPr lang="en-US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7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Resuming Execution After a Break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a program stops at a breakpoint</a:t>
            </a:r>
          </a:p>
          <a:p>
            <a:pPr lvl="1"/>
            <a:r>
              <a:rPr lang="en-US" dirty="0"/>
              <a:t>4</a:t>
            </a:r>
            <a:r>
              <a:rPr lang="en-US" dirty="0" smtClean="0"/>
              <a:t> possible kinds of </a:t>
            </a:r>
            <a:r>
              <a:rPr lang="en-US" dirty="0" err="1" smtClean="0"/>
              <a:t>gdb</a:t>
            </a:r>
            <a:r>
              <a:rPr lang="en-US" dirty="0" smtClean="0"/>
              <a:t> operations: </a:t>
            </a:r>
          </a:p>
          <a:p>
            <a:pPr lvl="2"/>
            <a:r>
              <a:rPr lang="en-US" b="1" dirty="0" smtClean="0"/>
              <a:t>c or continue</a:t>
            </a:r>
            <a:r>
              <a:rPr lang="en-US" dirty="0" smtClean="0"/>
              <a:t>: debugger will continue executing until next breakpoint</a:t>
            </a:r>
          </a:p>
          <a:p>
            <a:pPr lvl="2"/>
            <a:r>
              <a:rPr lang="en-US" b="1" dirty="0" smtClean="0"/>
              <a:t>n </a:t>
            </a:r>
            <a:r>
              <a:rPr lang="en-US" b="1" dirty="0"/>
              <a:t>or next</a:t>
            </a:r>
            <a:r>
              <a:rPr lang="en-US" dirty="0"/>
              <a:t>: </a:t>
            </a:r>
            <a:r>
              <a:rPr lang="en-US" dirty="0" smtClean="0"/>
              <a:t>debugger </a:t>
            </a:r>
            <a:r>
              <a:rPr lang="en-US" dirty="0"/>
              <a:t>will execute the next line as single </a:t>
            </a:r>
            <a:r>
              <a:rPr lang="en-US" dirty="0" smtClean="0"/>
              <a:t>instruction</a:t>
            </a:r>
          </a:p>
          <a:p>
            <a:pPr lvl="2"/>
            <a:r>
              <a:rPr lang="en-US" b="1" dirty="0"/>
              <a:t>s or step</a:t>
            </a:r>
            <a:r>
              <a:rPr lang="en-US" dirty="0"/>
              <a:t>: </a:t>
            </a:r>
            <a:r>
              <a:rPr lang="en-US" dirty="0" smtClean="0"/>
              <a:t>same </a:t>
            </a:r>
            <a:r>
              <a:rPr lang="en-US" dirty="0"/>
              <a:t>as next but functions are executed line by line instead of as a single </a:t>
            </a:r>
            <a:r>
              <a:rPr lang="en-US" dirty="0" smtClean="0"/>
              <a:t>instruction</a:t>
            </a:r>
          </a:p>
          <a:p>
            <a:pPr lvl="2"/>
            <a:r>
              <a:rPr lang="en-US" b="1" dirty="0" smtClean="0"/>
              <a:t>f or finish</a:t>
            </a:r>
            <a:r>
              <a:rPr lang="en-US" dirty="0" smtClean="0"/>
              <a:t>: debugger will resume </a:t>
            </a:r>
            <a:r>
              <a:rPr lang="en-US" dirty="0"/>
              <a:t>execution until the current function </a:t>
            </a:r>
            <a:r>
              <a:rPr lang="en-US" dirty="0" smtClean="0"/>
              <a:t>returns. Execution stops immediately </a:t>
            </a:r>
            <a:r>
              <a:rPr lang="en-US" dirty="0"/>
              <a:t>after the program flow returns to the function's </a:t>
            </a:r>
            <a:r>
              <a:rPr lang="en-US" dirty="0" smtClean="0"/>
              <a:t>caller </a:t>
            </a:r>
            <a:endParaRPr lang="en-US" dirty="0"/>
          </a:p>
          <a:p>
            <a:pPr lvl="3"/>
            <a:r>
              <a:rPr lang="en-US" dirty="0" smtClean="0"/>
              <a:t>the </a:t>
            </a:r>
            <a:r>
              <a:rPr lang="en-US" dirty="0"/>
              <a:t>function's return value </a:t>
            </a:r>
            <a:r>
              <a:rPr lang="en-US" dirty="0" smtClean="0"/>
              <a:t>and the </a:t>
            </a:r>
            <a:r>
              <a:rPr lang="en-US" dirty="0"/>
              <a:t>line containing the next </a:t>
            </a:r>
            <a:r>
              <a:rPr lang="en-US" dirty="0" smtClean="0"/>
              <a:t>statement are displayed 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1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Watchpoints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Watch/observe changes to variables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watch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my_var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cs typeface="Courier New" pitchFamily="49" charset="0"/>
              </a:rPr>
              <a:t>sets a </a:t>
            </a:r>
            <a:r>
              <a:rPr lang="en-US" dirty="0" err="1">
                <a:cs typeface="Courier New" pitchFamily="49" charset="0"/>
              </a:rPr>
              <a:t>watchpoint</a:t>
            </a:r>
            <a:r>
              <a:rPr lang="en-US" dirty="0">
                <a:cs typeface="Courier New" pitchFamily="49" charset="0"/>
              </a:rPr>
              <a:t> on </a:t>
            </a:r>
            <a:r>
              <a:rPr lang="en-US" dirty="0" err="1" smtClean="0">
                <a:cs typeface="Courier New" pitchFamily="49" charset="0"/>
              </a:rPr>
              <a:t>my_var</a:t>
            </a:r>
            <a:endParaRPr lang="en-US" dirty="0" smtClean="0">
              <a:cs typeface="Courier New" pitchFamily="49" charset="0"/>
            </a:endParaRPr>
          </a:p>
          <a:p>
            <a:pPr lvl="2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debugger </a:t>
            </a:r>
            <a:r>
              <a:rPr lang="en-US" dirty="0" smtClean="0"/>
              <a:t>will stop the </a:t>
            </a:r>
            <a:r>
              <a:rPr lang="en-US" dirty="0"/>
              <a:t>program when the value of </a:t>
            </a:r>
            <a:r>
              <a:rPr lang="en-US" i="1" dirty="0" err="1" smtClean="0"/>
              <a:t>my_var</a:t>
            </a:r>
            <a:r>
              <a:rPr lang="en-US" i="1" dirty="0" smtClean="0"/>
              <a:t> </a:t>
            </a:r>
            <a:r>
              <a:rPr lang="en-US" dirty="0" smtClean="0"/>
              <a:t>changes</a:t>
            </a:r>
            <a:endParaRPr lang="en-US" dirty="0"/>
          </a:p>
          <a:p>
            <a:pPr lvl="2"/>
            <a:r>
              <a:rPr lang="en-US" dirty="0" smtClean="0">
                <a:cs typeface="Courier New" pitchFamily="49" charset="0"/>
              </a:rPr>
              <a:t>old </a:t>
            </a:r>
            <a:r>
              <a:rPr lang="en-US" dirty="0">
                <a:cs typeface="Courier New" pitchFamily="49" charset="0"/>
              </a:rPr>
              <a:t>and new values will be </a:t>
            </a:r>
            <a:r>
              <a:rPr lang="en-US" dirty="0" smtClean="0">
                <a:cs typeface="Courier New" pitchFamily="49" charset="0"/>
              </a:rPr>
              <a:t>printed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expression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debugger stops the program whenever the program reads the value of any object involved in the evaluation of </a:t>
            </a:r>
            <a:r>
              <a:rPr lang="en-US" i="1" dirty="0" smtClean="0"/>
              <a:t>expression</a:t>
            </a:r>
            <a:endParaRPr lang="en-US" dirty="0"/>
          </a:p>
          <a:p>
            <a:pPr lvl="2"/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7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Process Memory Layout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4114800" cy="56342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95800" y="6248400"/>
            <a:ext cx="358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code to be executed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58269" y="1914716"/>
            <a:ext cx="31850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Grows downward as </a:t>
            </a:r>
            <a:r>
              <a:rPr lang="en-US" sz="2200" dirty="0"/>
              <a:t>a result of a newly called </a:t>
            </a:r>
            <a:r>
              <a:rPr lang="en-US" sz="2200" dirty="0" smtClean="0"/>
              <a:t>function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41209" y="1142999"/>
            <a:ext cx="3581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Command line arguments and environment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58269" y="3810000"/>
            <a:ext cx="3581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grows </a:t>
            </a:r>
            <a:r>
              <a:rPr lang="en-US" sz="2200" dirty="0" smtClean="0"/>
              <a:t>upward when dynamic memory is requested by C’s </a:t>
            </a:r>
            <a:r>
              <a:rPr lang="en-US" sz="2200" dirty="0" err="1" smtClean="0"/>
              <a:t>malloc</a:t>
            </a:r>
            <a:r>
              <a:rPr lang="en-US" sz="2200" dirty="0" smtClean="0"/>
              <a:t>() or C++’s new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469642" y="5632819"/>
            <a:ext cx="358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Initialized global variables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470779" y="5029200"/>
            <a:ext cx="358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Uninitialized global variables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4913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 Info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program is made up of one or more functions which interact by calling each </a:t>
            </a:r>
            <a:r>
              <a:rPr lang="en-US" dirty="0" smtClean="0"/>
              <a:t>other</a:t>
            </a:r>
          </a:p>
          <a:p>
            <a:r>
              <a:rPr lang="en-US" dirty="0" smtClean="0"/>
              <a:t>For each function call</a:t>
            </a:r>
            <a:r>
              <a:rPr lang="en-US" dirty="0" smtClean="0"/>
              <a:t>, an </a:t>
            </a:r>
            <a:r>
              <a:rPr lang="en-US" dirty="0"/>
              <a:t>area of memory is set </a:t>
            </a:r>
            <a:r>
              <a:rPr lang="en-US" dirty="0" smtClean="0"/>
              <a:t>aside. </a:t>
            </a:r>
            <a:r>
              <a:rPr lang="en-US" dirty="0" smtClean="0"/>
              <a:t>This </a:t>
            </a:r>
            <a:r>
              <a:rPr lang="en-US" dirty="0"/>
              <a:t>area of memory </a:t>
            </a:r>
            <a:r>
              <a:rPr lang="en-US" dirty="0" smtClean="0"/>
              <a:t>is called a </a:t>
            </a:r>
            <a:r>
              <a:rPr lang="en-US" b="1" dirty="0" smtClean="0"/>
              <a:t>stack frame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A stack frame</a:t>
            </a:r>
            <a:r>
              <a:rPr lang="en-US" dirty="0" smtClean="0"/>
              <a:t> </a:t>
            </a:r>
            <a:r>
              <a:rPr lang="en-US" dirty="0" smtClean="0"/>
              <a:t>holds the following crucial info:</a:t>
            </a:r>
            <a:endParaRPr lang="en-US" dirty="0"/>
          </a:p>
          <a:p>
            <a:pPr lvl="1"/>
            <a:r>
              <a:rPr lang="en-US" dirty="0" smtClean="0"/>
              <a:t>storage </a:t>
            </a:r>
            <a:r>
              <a:rPr lang="en-US" dirty="0"/>
              <a:t>space for all </a:t>
            </a:r>
            <a:r>
              <a:rPr lang="en-US" dirty="0" smtClean="0"/>
              <a:t>the local variables</a:t>
            </a:r>
          </a:p>
          <a:p>
            <a:pPr lvl="1"/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smtClean="0"/>
              <a:t>memory address to </a:t>
            </a:r>
            <a:r>
              <a:rPr lang="en-US" dirty="0"/>
              <a:t>return to when the called function </a:t>
            </a:r>
            <a:r>
              <a:rPr lang="en-US" dirty="0" smtClean="0"/>
              <a:t>returns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/>
              <a:t>arguments to </a:t>
            </a:r>
            <a:r>
              <a:rPr lang="en-US" dirty="0"/>
              <a:t>the called </a:t>
            </a:r>
            <a:r>
              <a:rPr lang="en-US" dirty="0" smtClean="0"/>
              <a:t>function</a:t>
            </a:r>
            <a:endParaRPr lang="en-US" dirty="0"/>
          </a:p>
          <a:p>
            <a:r>
              <a:rPr lang="en-US" dirty="0"/>
              <a:t>Each function call gets its own stack frame. Collectively, all the stack frames make up the </a:t>
            </a:r>
            <a:r>
              <a:rPr lang="en-US" b="1" dirty="0"/>
              <a:t>call stack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0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 Frames and the Stack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0018"/>
            <a:ext cx="3381080" cy="571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67" y="1355978"/>
            <a:ext cx="5210033" cy="5919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904" y="1947924"/>
            <a:ext cx="5160296" cy="14437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67" y="3420996"/>
            <a:ext cx="5210033" cy="12272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16052" y="1420155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Program Ends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7183" y="510540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stack frame belonging to main():</a:t>
            </a:r>
          </a:p>
          <a:p>
            <a:r>
              <a:rPr lang="en-US" dirty="0" smtClean="0"/>
              <a:t>Uninteresting since main() has no </a:t>
            </a:r>
            <a:r>
              <a:rPr lang="en-US" dirty="0"/>
              <a:t>automatic variables, no parameters, and no function to return </a:t>
            </a:r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12107" y="5105400"/>
            <a:ext cx="5210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to </a:t>
            </a:r>
            <a:r>
              <a:rPr lang="en-US" dirty="0" err="1" smtClean="0"/>
              <a:t>first_function</a:t>
            </a:r>
            <a:r>
              <a:rPr lang="en-US" dirty="0"/>
              <a:t>() is made, unused stack memory is used to create a frame for </a:t>
            </a:r>
            <a:r>
              <a:rPr lang="en-US" dirty="0" err="1"/>
              <a:t>first_function</a:t>
            </a:r>
            <a:r>
              <a:rPr lang="en-US" dirty="0"/>
              <a:t>(). It holds four things: storage space for an </a:t>
            </a:r>
            <a:r>
              <a:rPr lang="en-US" dirty="0" err="1"/>
              <a:t>int</a:t>
            </a:r>
            <a:r>
              <a:rPr lang="en-US" dirty="0"/>
              <a:t>, a char, and a void *, and the line to return to within main()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48986" y="5105400"/>
            <a:ext cx="52549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Call </a:t>
            </a:r>
            <a:r>
              <a:rPr lang="en-US" dirty="0"/>
              <a:t>to </a:t>
            </a:r>
            <a:r>
              <a:rPr lang="en-US" dirty="0" err="1"/>
              <a:t>second_function</a:t>
            </a:r>
            <a:r>
              <a:rPr lang="en-US" dirty="0"/>
              <a:t>() is made, unused stack memory is used to create a stack frame for </a:t>
            </a:r>
            <a:r>
              <a:rPr lang="en-US" dirty="0" err="1"/>
              <a:t>second_function</a:t>
            </a:r>
            <a:r>
              <a:rPr lang="en-US" dirty="0"/>
              <a:t>(). The frame holds 3 things: storage space for an </a:t>
            </a:r>
            <a:r>
              <a:rPr lang="en-US" dirty="0" err="1"/>
              <a:t>int</a:t>
            </a:r>
            <a:r>
              <a:rPr lang="en-US" dirty="0"/>
              <a:t> and the current address of execution within </a:t>
            </a:r>
            <a:r>
              <a:rPr lang="en-US" dirty="0" err="1"/>
              <a:t>second_function</a:t>
            </a:r>
            <a:r>
              <a:rPr lang="en-US" dirty="0"/>
              <a:t>()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15935" y="5105400"/>
            <a:ext cx="5188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 </a:t>
            </a:r>
            <a:r>
              <a:rPr lang="en-US" dirty="0" err="1"/>
              <a:t>second_function</a:t>
            </a:r>
            <a:r>
              <a:rPr lang="en-US" dirty="0"/>
              <a:t>() returns, its frame is used to determine where to return to (line 22 of </a:t>
            </a:r>
            <a:r>
              <a:rPr lang="en-US" dirty="0" err="1"/>
              <a:t>first_function</a:t>
            </a:r>
            <a:r>
              <a:rPr lang="en-US" dirty="0"/>
              <a:t>()), then </a:t>
            </a:r>
            <a:r>
              <a:rPr lang="en-US" dirty="0" err="1"/>
              <a:t>deallocated</a:t>
            </a:r>
            <a:r>
              <a:rPr lang="en-US" dirty="0"/>
              <a:t> and returned to stack.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61844" y="5078104"/>
            <a:ext cx="5142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 </a:t>
            </a:r>
            <a:r>
              <a:rPr lang="en-US" dirty="0" err="1"/>
              <a:t>first_function</a:t>
            </a:r>
            <a:r>
              <a:rPr lang="en-US" dirty="0"/>
              <a:t>() returns, its frame is used to determine where to return to (line 9 of main()), then </a:t>
            </a:r>
            <a:r>
              <a:rPr lang="en-US" dirty="0" err="1"/>
              <a:t>deallocated</a:t>
            </a:r>
            <a:r>
              <a:rPr lang="en-US" dirty="0"/>
              <a:t> and returned to the stack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61844" y="5123597"/>
            <a:ext cx="516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main() returns, the program ends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2424752"/>
            <a:ext cx="228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9600" y="2819400"/>
            <a:ext cx="228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41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Analyzing the Stack in GDB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backtrace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Shows the call trace (the call stack)</a:t>
            </a:r>
          </a:p>
          <a:p>
            <a:pPr lvl="1"/>
            <a:r>
              <a:rPr lang="en-US" dirty="0" smtClean="0"/>
              <a:t>Without function calls:</a:t>
            </a:r>
          </a:p>
          <a:p>
            <a:pPr lvl="2"/>
            <a:r>
              <a:rPr lang="en-US" dirty="0" smtClean="0"/>
              <a:t>#0 </a:t>
            </a:r>
            <a:r>
              <a:rPr lang="en-US" dirty="0"/>
              <a:t>main () at </a:t>
            </a:r>
            <a:r>
              <a:rPr lang="en-US" dirty="0" smtClean="0"/>
              <a:t>program.c:10</a:t>
            </a:r>
          </a:p>
          <a:p>
            <a:pPr lvl="2"/>
            <a:r>
              <a:rPr lang="en-US" dirty="0" smtClean="0"/>
              <a:t>one </a:t>
            </a:r>
            <a:r>
              <a:rPr lang="en-US" dirty="0"/>
              <a:t>frame on the stack, numbered 0, and it belongs to main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After call to function display()</a:t>
            </a:r>
          </a:p>
          <a:p>
            <a:pPr lvl="2"/>
            <a:r>
              <a:rPr lang="en-US" dirty="0"/>
              <a:t>#0 </a:t>
            </a:r>
            <a:r>
              <a:rPr lang="en-US" dirty="0" smtClean="0"/>
              <a:t>display </a:t>
            </a:r>
            <a:r>
              <a:rPr lang="en-US" dirty="0"/>
              <a:t>(z=5, </a:t>
            </a:r>
            <a:r>
              <a:rPr lang="en-US" dirty="0" err="1"/>
              <a:t>zptr</a:t>
            </a:r>
            <a:r>
              <a:rPr lang="en-US" dirty="0"/>
              <a:t>=0xbffffb34) at </a:t>
            </a:r>
            <a:r>
              <a:rPr lang="en-US" dirty="0" smtClean="0"/>
              <a:t>program.c:15 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#</a:t>
            </a:r>
            <a:r>
              <a:rPr lang="en-US" dirty="0"/>
              <a:t>1 0x08048455 in main () at </a:t>
            </a:r>
            <a:r>
              <a:rPr lang="en-US" dirty="0" smtClean="0"/>
              <a:t>program.c:10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stack </a:t>
            </a:r>
            <a:r>
              <a:rPr lang="en-US" dirty="0" smtClean="0"/>
              <a:t>frames: frame </a:t>
            </a:r>
            <a:r>
              <a:rPr lang="en-US" dirty="0"/>
              <a:t>1 belonging to main() and frame 0 </a:t>
            </a:r>
            <a:r>
              <a:rPr lang="en-US" dirty="0" smtClean="0"/>
              <a:t>belonging </a:t>
            </a:r>
            <a:r>
              <a:rPr lang="en-US" dirty="0"/>
              <a:t>to </a:t>
            </a:r>
            <a:r>
              <a:rPr lang="en-US" dirty="0" smtClean="0"/>
              <a:t>display().</a:t>
            </a:r>
            <a:endParaRPr lang="en-US" dirty="0"/>
          </a:p>
          <a:p>
            <a:pPr lvl="2"/>
            <a:r>
              <a:rPr lang="en-US" dirty="0" smtClean="0"/>
              <a:t>Each </a:t>
            </a:r>
            <a:r>
              <a:rPr lang="en-US" dirty="0"/>
              <a:t>frame listing </a:t>
            </a:r>
            <a:r>
              <a:rPr lang="en-US" dirty="0" smtClean="0"/>
              <a:t>gives </a:t>
            </a:r>
          </a:p>
          <a:p>
            <a:pPr lvl="3"/>
            <a:r>
              <a:rPr lang="en-US" dirty="0" smtClean="0"/>
              <a:t>the </a:t>
            </a:r>
            <a:r>
              <a:rPr lang="en-US" dirty="0"/>
              <a:t>arguments to that </a:t>
            </a:r>
            <a:r>
              <a:rPr lang="en-US" dirty="0" smtClean="0"/>
              <a:t>function</a:t>
            </a:r>
            <a:endParaRPr lang="en-US" dirty="0"/>
          </a:p>
          <a:p>
            <a:pPr lvl="3"/>
            <a:r>
              <a:rPr lang="en-US" dirty="0" smtClean="0"/>
              <a:t>the </a:t>
            </a:r>
            <a:r>
              <a:rPr lang="en-US" dirty="0"/>
              <a:t>line number that's currently being executed within that frame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5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Analyzing the Stack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info </a:t>
            </a:r>
            <a:r>
              <a:rPr lang="en-US" dirty="0"/>
              <a:t>frame </a:t>
            </a:r>
            <a:endParaRPr lang="en-US" dirty="0" smtClean="0"/>
          </a:p>
          <a:p>
            <a:pPr lvl="1"/>
            <a:r>
              <a:rPr lang="en-US" dirty="0" smtClean="0"/>
              <a:t>Displays </a:t>
            </a:r>
            <a:r>
              <a:rPr lang="en-US" dirty="0"/>
              <a:t>information about the current stack frame, including its return address and saved register </a:t>
            </a:r>
            <a:r>
              <a:rPr lang="en-US" dirty="0" smtClean="0"/>
              <a:t>values 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info locals</a:t>
            </a:r>
          </a:p>
          <a:p>
            <a:pPr lvl="1"/>
            <a:r>
              <a:rPr lang="en-US" dirty="0" smtClean="0"/>
              <a:t>Lists </a:t>
            </a:r>
            <a:r>
              <a:rPr lang="en-US" dirty="0"/>
              <a:t>the local variables of the function corresponding to the stack frame, with their current </a:t>
            </a:r>
            <a:r>
              <a:rPr lang="en-US" dirty="0" smtClean="0"/>
              <a:t>values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info </a:t>
            </a:r>
            <a:r>
              <a:rPr lang="en-US" dirty="0" err="1"/>
              <a:t>args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List </a:t>
            </a:r>
            <a:r>
              <a:rPr lang="en-US" dirty="0"/>
              <a:t>the argument values of the corresponding function </a:t>
            </a:r>
            <a:r>
              <a:rPr lang="en-US" dirty="0" smtClean="0"/>
              <a:t>call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1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Debugging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and eliminating errors from programs</a:t>
            </a:r>
          </a:p>
          <a:p>
            <a:endParaRPr lang="en-US" dirty="0"/>
          </a:p>
          <a:p>
            <a:r>
              <a:rPr lang="en-US" dirty="0" smtClean="0"/>
              <a:t>Grace Hopper and the “</a:t>
            </a:r>
            <a:r>
              <a:rPr lang="en-US" dirty="0"/>
              <a:t>First actual case of bug being </a:t>
            </a:r>
            <a:r>
              <a:rPr lang="en-US" dirty="0" smtClean="0"/>
              <a:t>found”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464276"/>
            <a:ext cx="4267200" cy="32841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50938"/>
            <a:ext cx="2905530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Useful Commands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info functions</a:t>
            </a:r>
          </a:p>
          <a:p>
            <a:pPr lvl="1"/>
            <a:r>
              <a:rPr lang="en-US" dirty="0" smtClean="0"/>
              <a:t>Lists all functions in the program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list</a:t>
            </a:r>
          </a:p>
          <a:p>
            <a:pPr lvl="1"/>
            <a:r>
              <a:rPr lang="en-US" dirty="0" smtClean="0"/>
              <a:t>Lists source code lines around the current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8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410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Download old version of </a:t>
            </a:r>
            <a:r>
              <a:rPr lang="en-US" sz="2000" dirty="0" err="1" smtClean="0"/>
              <a:t>coreutils</a:t>
            </a:r>
            <a:r>
              <a:rPr lang="en-US" sz="2000" dirty="0" smtClean="0"/>
              <a:t> with buggy </a:t>
            </a:r>
            <a:r>
              <a:rPr lang="en-US" sz="2000" dirty="0" err="1" smtClean="0"/>
              <a:t>ls</a:t>
            </a:r>
            <a:r>
              <a:rPr lang="en-US" sz="2000" dirty="0" smtClean="0"/>
              <a:t> program</a:t>
            </a:r>
          </a:p>
          <a:p>
            <a:pPr lvl="1"/>
            <a:r>
              <a:rPr lang="en-US" sz="2000" dirty="0" err="1" smtClean="0"/>
              <a:t>Untar</a:t>
            </a:r>
            <a:r>
              <a:rPr lang="en-US" sz="2000" dirty="0" smtClean="0"/>
              <a:t>, configure, make</a:t>
            </a:r>
          </a:p>
          <a:p>
            <a:r>
              <a:rPr lang="en-US" sz="2000" dirty="0" smtClean="0"/>
              <a:t>Bug: </a:t>
            </a:r>
            <a:r>
              <a:rPr lang="en-US" sz="2000" dirty="0" err="1" smtClean="0"/>
              <a:t>ls</a:t>
            </a:r>
            <a:r>
              <a:rPr lang="en-US" sz="2000" dirty="0" smtClean="0"/>
              <a:t> </a:t>
            </a:r>
            <a:r>
              <a:rPr lang="en-US" sz="2000" dirty="0"/>
              <a:t>-t mishandles files whose time stamps are very far in the past. It seems to act as if they are in the </a:t>
            </a:r>
            <a:r>
              <a:rPr lang="en-US" sz="2000" dirty="0" smtClean="0"/>
              <a:t>future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touch -d ‘1918-11-11 11:00 GMT’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wwi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-armistice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touch now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$ sleep 1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$ touch now1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wwi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-armistice now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now1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Output:</a:t>
            </a: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rw</a:t>
            </a:r>
            <a:r>
              <a:rPr lang="en-US" sz="2000" dirty="0"/>
              <a:t>-r--r-- 1 </a:t>
            </a:r>
            <a:r>
              <a:rPr lang="en-US" sz="2000" dirty="0" err="1"/>
              <a:t>eggert</a:t>
            </a:r>
            <a:r>
              <a:rPr lang="en-US" sz="2000" dirty="0"/>
              <a:t> </a:t>
            </a:r>
            <a:r>
              <a:rPr lang="en-US" sz="2000" dirty="0" err="1"/>
              <a:t>eggert</a:t>
            </a:r>
            <a:r>
              <a:rPr lang="en-US" sz="2000" dirty="0"/>
              <a:t> 0 Nov 11 1918 </a:t>
            </a:r>
            <a:r>
              <a:rPr lang="en-US" sz="2000" dirty="0" err="1" smtClean="0"/>
              <a:t>wwi</a:t>
            </a:r>
            <a:r>
              <a:rPr lang="en-US" sz="2000" dirty="0" smtClean="0"/>
              <a:t>-armistice</a:t>
            </a:r>
          </a:p>
          <a:p>
            <a:pPr marL="0" indent="0">
              <a:buNone/>
            </a:pPr>
            <a:r>
              <a:rPr lang="en-US" sz="2000" dirty="0" smtClean="0"/>
              <a:t>-</a:t>
            </a:r>
            <a:r>
              <a:rPr lang="en-US" sz="2000" dirty="0" err="1" smtClean="0"/>
              <a:t>rw</a:t>
            </a:r>
            <a:r>
              <a:rPr lang="en-US" sz="2000" dirty="0" smtClean="0"/>
              <a:t>-r-</a:t>
            </a:r>
            <a:r>
              <a:rPr lang="en-US" sz="2000" dirty="0"/>
              <a:t>-r-- 1 </a:t>
            </a:r>
            <a:r>
              <a:rPr lang="en-US" sz="2000" dirty="0" err="1"/>
              <a:t>eggert</a:t>
            </a:r>
            <a:r>
              <a:rPr lang="en-US" sz="2000" dirty="0"/>
              <a:t> </a:t>
            </a:r>
            <a:r>
              <a:rPr lang="en-US" sz="2000" dirty="0" err="1"/>
              <a:t>eggert</a:t>
            </a:r>
            <a:r>
              <a:rPr lang="en-US" sz="2000" dirty="0"/>
              <a:t> 0 Feb 5 15:57 </a:t>
            </a:r>
            <a:r>
              <a:rPr lang="en-US" sz="2000" dirty="0" smtClean="0"/>
              <a:t>now1</a:t>
            </a:r>
          </a:p>
          <a:p>
            <a:pPr marL="0" indent="0">
              <a:buNone/>
            </a:pPr>
            <a:r>
              <a:rPr lang="en-US" sz="2000" dirty="0" smtClean="0"/>
              <a:t>-</a:t>
            </a:r>
            <a:r>
              <a:rPr lang="en-US" sz="2000" dirty="0" err="1" smtClean="0"/>
              <a:t>rw</a:t>
            </a:r>
            <a:r>
              <a:rPr lang="en-US" sz="2000" dirty="0" smtClean="0"/>
              <a:t>-r-</a:t>
            </a:r>
            <a:r>
              <a:rPr lang="en-US" sz="2000" dirty="0"/>
              <a:t>-r-- 1 </a:t>
            </a:r>
            <a:r>
              <a:rPr lang="en-US" sz="2000" dirty="0" err="1"/>
              <a:t>eggert</a:t>
            </a:r>
            <a:r>
              <a:rPr lang="en-US" sz="2000" dirty="0"/>
              <a:t> </a:t>
            </a:r>
            <a:r>
              <a:rPr lang="en-US" sz="2000" dirty="0" err="1"/>
              <a:t>eggert</a:t>
            </a:r>
            <a:r>
              <a:rPr lang="en-US" sz="2000" dirty="0"/>
              <a:t> 0 Feb 5 15:57 now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447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Goal: Fix the Bug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800" b="1" dirty="0" smtClean="0"/>
              <a:t>Reproduce the Bug</a:t>
            </a:r>
          </a:p>
          <a:p>
            <a:pPr lvl="1"/>
            <a:r>
              <a:rPr lang="en-US" sz="9600" dirty="0" smtClean="0"/>
              <a:t>Follow steps on lab web page</a:t>
            </a:r>
            <a:endParaRPr lang="en-US" sz="9600" b="1" dirty="0" smtClean="0"/>
          </a:p>
          <a:p>
            <a:r>
              <a:rPr lang="en-US" sz="9800" b="1" dirty="0" smtClean="0"/>
              <a:t>Simplify input</a:t>
            </a:r>
          </a:p>
          <a:p>
            <a:pPr lvl="1"/>
            <a:r>
              <a:rPr lang="en-US" sz="9600" dirty="0" smtClean="0"/>
              <a:t>Run </a:t>
            </a:r>
            <a:r>
              <a:rPr lang="en-US" sz="9600" dirty="0" err="1" smtClean="0"/>
              <a:t>ls</a:t>
            </a:r>
            <a:r>
              <a:rPr lang="en-US" sz="9600" dirty="0" smtClean="0"/>
              <a:t> with –l and –t options only</a:t>
            </a:r>
          </a:p>
          <a:p>
            <a:r>
              <a:rPr lang="en-US" sz="9800" b="1" dirty="0"/>
              <a:t>Debug</a:t>
            </a:r>
          </a:p>
          <a:p>
            <a:pPr lvl="1"/>
            <a:r>
              <a:rPr lang="en-US" sz="9600" dirty="0"/>
              <a:t>Use </a:t>
            </a:r>
            <a:r>
              <a:rPr lang="en-US" sz="9600" dirty="0" err="1"/>
              <a:t>gdb</a:t>
            </a:r>
            <a:r>
              <a:rPr lang="en-US" sz="9600" dirty="0"/>
              <a:t> to figure out what’s wrong </a:t>
            </a:r>
          </a:p>
          <a:p>
            <a:pPr lvl="1"/>
            <a:r>
              <a:rPr lang="en-US" sz="9600" dirty="0"/>
              <a:t>$ </a:t>
            </a:r>
            <a:r>
              <a:rPr lang="en-US" sz="9600" dirty="0" err="1"/>
              <a:t>gdb</a:t>
            </a:r>
            <a:r>
              <a:rPr lang="en-US" sz="9600" dirty="0"/>
              <a:t> </a:t>
            </a:r>
            <a:r>
              <a:rPr lang="en-US" sz="9600" dirty="0" smtClean="0"/>
              <a:t>./</a:t>
            </a:r>
            <a:r>
              <a:rPr lang="en-US" sz="9600" dirty="0" err="1" smtClean="0"/>
              <a:t>ls</a:t>
            </a:r>
            <a:r>
              <a:rPr lang="en-US" sz="9600" dirty="0" smtClean="0"/>
              <a:t> </a:t>
            </a:r>
            <a:endParaRPr lang="en-US" sz="9600" dirty="0"/>
          </a:p>
          <a:p>
            <a:pPr lvl="1"/>
            <a:r>
              <a:rPr lang="en-US" sz="9600" dirty="0"/>
              <a:t> (</a:t>
            </a:r>
            <a:r>
              <a:rPr lang="en-US" sz="9600" dirty="0" err="1"/>
              <a:t>gdb</a:t>
            </a:r>
            <a:r>
              <a:rPr lang="en-US" sz="9600" dirty="0"/>
              <a:t>) run –</a:t>
            </a:r>
            <a:r>
              <a:rPr lang="en-US" sz="9600" dirty="0" err="1"/>
              <a:t>lt</a:t>
            </a:r>
            <a:r>
              <a:rPr lang="en-US" sz="9600" dirty="0"/>
              <a:t> </a:t>
            </a:r>
            <a:r>
              <a:rPr lang="en-US" sz="9600" dirty="0" err="1"/>
              <a:t>wwi</a:t>
            </a:r>
            <a:r>
              <a:rPr lang="en-US" sz="9600" dirty="0"/>
              <a:t>-armistice now now1</a:t>
            </a:r>
          </a:p>
          <a:p>
            <a:pPr marL="457200" lvl="1" indent="0">
              <a:buNone/>
            </a:pPr>
            <a:r>
              <a:rPr lang="en-US" sz="9600" dirty="0"/>
              <a:t>(run from the directory where the compiled </a:t>
            </a:r>
            <a:r>
              <a:rPr lang="en-US" sz="9600" dirty="0" err="1"/>
              <a:t>ls</a:t>
            </a:r>
            <a:r>
              <a:rPr lang="en-US" sz="9600" dirty="0"/>
              <a:t> lives</a:t>
            </a:r>
            <a:r>
              <a:rPr lang="en-US" sz="9600" dirty="0" smtClean="0"/>
              <a:t>)</a:t>
            </a:r>
            <a:endParaRPr lang="en-US" sz="5900" dirty="0" smtClean="0"/>
          </a:p>
          <a:p>
            <a:r>
              <a:rPr lang="en-US" sz="9800" b="1" dirty="0"/>
              <a:t>Patch</a:t>
            </a:r>
            <a:r>
              <a:rPr lang="en-US" sz="9800" dirty="0"/>
              <a:t> </a:t>
            </a:r>
          </a:p>
          <a:p>
            <a:pPr lvl="1"/>
            <a:r>
              <a:rPr lang="en-US" sz="9600" dirty="0"/>
              <a:t>Construct a patch “lab5.diff” containing your fix</a:t>
            </a:r>
          </a:p>
          <a:p>
            <a:pPr lvl="1"/>
            <a:r>
              <a:rPr lang="en-US" sz="9600" dirty="0"/>
              <a:t>It should contain a </a:t>
            </a:r>
            <a:r>
              <a:rPr lang="en-US" sz="9600" dirty="0" err="1"/>
              <a:t>ChangeLog</a:t>
            </a:r>
            <a:r>
              <a:rPr lang="en-US" sz="9600" dirty="0"/>
              <a:t> entry followed by the output of diff -u </a:t>
            </a:r>
          </a:p>
          <a:p>
            <a:pPr marL="457200" lvl="1" indent="0">
              <a:buNone/>
            </a:pPr>
            <a:endParaRPr lang="en-US" sz="4000" dirty="0"/>
          </a:p>
          <a:p>
            <a:endParaRPr lang="en-US" sz="10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Hints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Don’t forget to answer all questions! (lab5.txt)</a:t>
            </a:r>
          </a:p>
          <a:p>
            <a:r>
              <a:rPr lang="en-US" dirty="0" smtClean="0"/>
              <a:t>Make sure </a:t>
            </a:r>
            <a:r>
              <a:rPr lang="en-US" smtClean="0"/>
              <a:t>you don’t </a:t>
            </a:r>
            <a:r>
              <a:rPr lang="en-US" smtClean="0"/>
              <a:t>submit </a:t>
            </a:r>
            <a:r>
              <a:rPr lang="en-US" dirty="0" smtClean="0"/>
              <a:t>a reverse patch! (lab5.diff)</a:t>
            </a:r>
          </a:p>
          <a:p>
            <a:r>
              <a:rPr lang="en-US" sz="2800" dirty="0" smtClean="0"/>
              <a:t>“Try to reproduce the problem in your home directory, instead of the $</a:t>
            </a:r>
            <a:r>
              <a:rPr lang="en-US" sz="2800" dirty="0" err="1" smtClean="0"/>
              <a:t>tmp</a:t>
            </a:r>
            <a:r>
              <a:rPr lang="en-US" sz="2800" dirty="0" smtClean="0"/>
              <a:t> directory. How well does </a:t>
            </a:r>
            <a:r>
              <a:rPr lang="en-US" sz="2800" dirty="0" err="1" smtClean="0"/>
              <a:t>SEASnet</a:t>
            </a:r>
            <a:r>
              <a:rPr lang="en-US" sz="2800" dirty="0" smtClean="0"/>
              <a:t> do?”</a:t>
            </a:r>
          </a:p>
          <a:p>
            <a:pPr lvl="1"/>
            <a:r>
              <a:rPr lang="en-US" sz="2400" dirty="0" smtClean="0"/>
              <a:t>Timestamps represented as seconds since Unix Epoch</a:t>
            </a:r>
          </a:p>
          <a:p>
            <a:pPr lvl="1"/>
            <a:r>
              <a:rPr lang="en-US" sz="2400" dirty="0" err="1"/>
              <a:t>SEASnet</a:t>
            </a:r>
            <a:r>
              <a:rPr lang="en-US" sz="2400" dirty="0"/>
              <a:t> NFS </a:t>
            </a:r>
            <a:r>
              <a:rPr lang="en-US" sz="2400" dirty="0" err="1" smtClean="0"/>
              <a:t>filesystem</a:t>
            </a:r>
            <a:r>
              <a:rPr lang="en-US" sz="2400" dirty="0" smtClean="0"/>
              <a:t> has </a:t>
            </a:r>
            <a:r>
              <a:rPr lang="en-US" sz="2400" dirty="0"/>
              <a:t>unsigned 32-bit time stamps</a:t>
            </a:r>
          </a:p>
          <a:p>
            <a:pPr lvl="1"/>
            <a:r>
              <a:rPr lang="en-US" sz="2400" dirty="0"/>
              <a:t>Local File System on Linux server has signed 32-bit time stamps</a:t>
            </a:r>
          </a:p>
          <a:p>
            <a:pPr lvl="1"/>
            <a:r>
              <a:rPr lang="en-US" sz="2400" dirty="0"/>
              <a:t>If you touch the files on the NFS </a:t>
            </a:r>
            <a:r>
              <a:rPr lang="en-US" sz="2400" dirty="0" err="1" smtClean="0"/>
              <a:t>filesystem</a:t>
            </a:r>
            <a:r>
              <a:rPr lang="en-US" sz="2400" dirty="0" smtClean="0"/>
              <a:t> </a:t>
            </a:r>
            <a:r>
              <a:rPr lang="en-US" sz="2400" dirty="0"/>
              <a:t>it will return timestamp around 2054</a:t>
            </a:r>
          </a:p>
          <a:p>
            <a:pPr lvl="1"/>
            <a:r>
              <a:rPr lang="en-US" sz="2400" dirty="0" smtClean="0"/>
              <a:t>=&gt; files have to be touched on local </a:t>
            </a:r>
            <a:r>
              <a:rPr lang="en-US" sz="2400" dirty="0" err="1" smtClean="0"/>
              <a:t>filesystem</a:t>
            </a:r>
            <a:r>
              <a:rPr lang="en-US" sz="2400" dirty="0" smtClean="0"/>
              <a:t> (</a:t>
            </a:r>
            <a:r>
              <a:rPr lang="en-US" sz="2400" dirty="0" err="1" smtClean="0"/>
              <a:t>df</a:t>
            </a:r>
            <a:r>
              <a:rPr lang="en-US" sz="2400" dirty="0" smtClean="0"/>
              <a:t> –l)</a:t>
            </a:r>
          </a:p>
          <a:p>
            <a:r>
              <a:rPr lang="en-US" dirty="0" smtClean="0"/>
              <a:t>Use “info functions” to look for relevant starting point</a:t>
            </a:r>
          </a:p>
          <a:p>
            <a:r>
              <a:rPr lang="en-US" dirty="0" smtClean="0"/>
              <a:t>Compiler optimizations: -O2 -&gt; -O0</a:t>
            </a:r>
          </a:p>
          <a:p>
            <a:pPr lvl="1"/>
            <a:r>
              <a:rPr lang="en-US" dirty="0" smtClean="0"/>
              <a:t>./configure CGLAGS="…-O0"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2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Debugging 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Reproduce the bug</a:t>
            </a:r>
          </a:p>
          <a:p>
            <a:r>
              <a:rPr lang="en-US" dirty="0" smtClean="0"/>
              <a:t>Simplify program input</a:t>
            </a:r>
          </a:p>
          <a:p>
            <a:r>
              <a:rPr lang="en-US" dirty="0" smtClean="0"/>
              <a:t>Use a debugger</a:t>
            </a:r>
            <a:r>
              <a:rPr lang="en-US" dirty="0"/>
              <a:t> </a:t>
            </a:r>
            <a:r>
              <a:rPr lang="en-US" dirty="0" smtClean="0"/>
              <a:t>to track </a:t>
            </a:r>
            <a:r>
              <a:rPr lang="en-US" dirty="0"/>
              <a:t>down the origin of the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Fix the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7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Debugger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program that is used to run and debug other (target) programs</a:t>
            </a:r>
          </a:p>
          <a:p>
            <a:r>
              <a:rPr lang="en-US" dirty="0" smtClean="0"/>
              <a:t>Advantages: </a:t>
            </a:r>
          </a:p>
          <a:p>
            <a:pPr marL="457200" lvl="1" indent="0">
              <a:buNone/>
            </a:pPr>
            <a:r>
              <a:rPr lang="en-US" dirty="0" smtClean="0"/>
              <a:t>Programmer can:</a:t>
            </a:r>
          </a:p>
          <a:p>
            <a:pPr lvl="1"/>
            <a:r>
              <a:rPr lang="en-US" dirty="0"/>
              <a:t>step through source code line by line</a:t>
            </a:r>
          </a:p>
          <a:p>
            <a:pPr lvl="2"/>
            <a:r>
              <a:rPr lang="en-US" dirty="0"/>
              <a:t>each line is executed on demand </a:t>
            </a:r>
            <a:endParaRPr lang="en-US" dirty="0" smtClean="0"/>
          </a:p>
          <a:p>
            <a:pPr lvl="1"/>
            <a:r>
              <a:rPr lang="en-US" dirty="0" smtClean="0"/>
              <a:t>interact with and inspect program at run-time</a:t>
            </a:r>
          </a:p>
          <a:p>
            <a:pPr lvl="1"/>
            <a:r>
              <a:rPr lang="en-US" dirty="0" smtClean="0"/>
              <a:t>If program crashes, the debugger outputs </a:t>
            </a:r>
            <a:r>
              <a:rPr lang="en-US" dirty="0"/>
              <a:t>where and why </a:t>
            </a:r>
            <a:r>
              <a:rPr lang="en-US" dirty="0" smtClean="0"/>
              <a:t>it crashed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1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GDB – GNU Debugger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Debugger for several languages</a:t>
            </a:r>
          </a:p>
          <a:p>
            <a:pPr lvl="1"/>
            <a:r>
              <a:rPr lang="en-US" dirty="0" smtClean="0"/>
              <a:t>C, C++, Java, Objective-C</a:t>
            </a:r>
          </a:p>
          <a:p>
            <a:r>
              <a:rPr lang="en-US" dirty="0"/>
              <a:t>A</a:t>
            </a:r>
            <a:r>
              <a:rPr lang="en-US" dirty="0" smtClean="0"/>
              <a:t>llows you to inspect what the program is doing at a certain point during execution</a:t>
            </a:r>
          </a:p>
          <a:p>
            <a:r>
              <a:rPr lang="en-US" dirty="0" smtClean="0"/>
              <a:t>Logical errors and segmentation faults are easier to ﬁnd with the help of </a:t>
            </a:r>
            <a:r>
              <a:rPr lang="en-US" dirty="0" err="1" smtClean="0"/>
              <a:t>gdb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GDB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Compile Program </a:t>
            </a:r>
            <a:endParaRPr lang="en-US" sz="2800" b="1" dirty="0"/>
          </a:p>
          <a:p>
            <a:pPr lvl="1"/>
            <a:r>
              <a:rPr lang="en-US" sz="2400" dirty="0" smtClean="0"/>
              <a:t>Normally: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[flags] &lt;source files&gt; -o &lt;output file&gt;</a:t>
            </a:r>
          </a:p>
          <a:p>
            <a:pPr lvl="1"/>
            <a:r>
              <a:rPr lang="en-US" sz="2400" dirty="0" smtClean="0"/>
              <a:t>Debugging: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[other flags]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–g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&lt;source files&gt; -o &lt;output file&gt;</a:t>
            </a:r>
          </a:p>
          <a:p>
            <a:pPr lvl="2"/>
            <a:r>
              <a:rPr lang="en-US" dirty="0" smtClean="0"/>
              <a:t>enables </a:t>
            </a:r>
            <a:r>
              <a:rPr lang="en-US" dirty="0"/>
              <a:t>built-in debugging </a:t>
            </a:r>
            <a:r>
              <a:rPr lang="en-US" dirty="0" smtClean="0"/>
              <a:t>support</a:t>
            </a:r>
          </a:p>
          <a:p>
            <a:pPr marL="914400" lvl="2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Specify Program to Debug</a:t>
            </a:r>
            <a:endParaRPr lang="en-US" sz="2800" dirty="0"/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&lt;executable&gt;</a:t>
            </a:r>
          </a:p>
          <a:p>
            <a:pPr marL="457200" lvl="1" indent="0" algn="ctr">
              <a:buNone/>
            </a:pPr>
            <a:r>
              <a:rPr lang="en-US" sz="2400" dirty="0"/>
              <a:t>o</a:t>
            </a:r>
            <a:r>
              <a:rPr lang="en-US" sz="2400" dirty="0" smtClean="0"/>
              <a:t>r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gdb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file &lt;executable&gt;</a:t>
            </a:r>
          </a:p>
        </p:txBody>
      </p:sp>
    </p:spTree>
    <p:extLst>
      <p:ext uri="{BB962C8B-B14F-4D97-AF65-F5344CB8AC3E}">
        <p14:creationId xmlns:p14="http://schemas.microsoft.com/office/powerpoint/2010/main" val="367392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GDB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 smtClean="0"/>
              <a:t>4.   </a:t>
            </a:r>
            <a:r>
              <a:rPr lang="en-US" sz="2800" b="1" dirty="0"/>
              <a:t>Run Program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run</a:t>
            </a:r>
            <a:r>
              <a:rPr lang="en-US" dirty="0"/>
              <a:t>		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run [arguments] 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/>
              <a:t>5</a:t>
            </a:r>
            <a:r>
              <a:rPr lang="en-US" sz="2800" b="1" dirty="0" smtClean="0"/>
              <a:t>.  In </a:t>
            </a:r>
            <a:r>
              <a:rPr lang="en-US" sz="2800" b="1" dirty="0"/>
              <a:t>GDB Interactive Shell</a:t>
            </a:r>
          </a:p>
          <a:p>
            <a:pPr lvl="1"/>
            <a:r>
              <a:rPr lang="en-US" dirty="0"/>
              <a:t>Tab to Autocomplete, up-down arrows to recall history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help [command] </a:t>
            </a:r>
            <a:r>
              <a:rPr lang="en-US" dirty="0"/>
              <a:t>to get more info about a command</a:t>
            </a:r>
          </a:p>
          <a:p>
            <a:pPr marL="0" indent="0">
              <a:buNone/>
            </a:pPr>
            <a:r>
              <a:rPr lang="en-US" sz="2800" b="1" dirty="0" smtClean="0">
                <a:cs typeface="Courier New" pitchFamily="49" charset="0"/>
              </a:rPr>
              <a:t>6.  </a:t>
            </a:r>
            <a:r>
              <a:rPr lang="en-US" sz="2800" b="1" dirty="0" smtClean="0"/>
              <a:t>Exit </a:t>
            </a:r>
            <a:r>
              <a:rPr lang="en-US" sz="2800" b="1" dirty="0"/>
              <a:t>the </a:t>
            </a:r>
            <a:r>
              <a:rPr lang="en-US" sz="2800" b="1" dirty="0" err="1"/>
              <a:t>gdb</a:t>
            </a:r>
            <a:r>
              <a:rPr lang="en-US" sz="2800" b="1" dirty="0"/>
              <a:t> Debugger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quit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5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Run-Time Errors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Segmentation fault</a:t>
            </a:r>
          </a:p>
          <a:p>
            <a:pPr lvl="1"/>
            <a:r>
              <a:rPr lang="en-US" sz="2400" dirty="0"/>
              <a:t>Program received signal SIGSEGV, Segmentation </a:t>
            </a:r>
            <a:r>
              <a:rPr lang="en-US" sz="2400" dirty="0" smtClean="0"/>
              <a:t>fault. 0x0000000000400524 </a:t>
            </a:r>
            <a:r>
              <a:rPr lang="en-US" sz="2400" dirty="0"/>
              <a:t>in </a:t>
            </a:r>
            <a:r>
              <a:rPr lang="en-US" sz="2400" i="1" dirty="0" smtClean="0"/>
              <a:t>function </a:t>
            </a:r>
            <a:r>
              <a:rPr lang="en-US" sz="2400" dirty="0" smtClean="0"/>
              <a:t>(</a:t>
            </a:r>
            <a:r>
              <a:rPr lang="en-US" sz="2400" dirty="0" err="1" smtClean="0"/>
              <a:t>arr</a:t>
            </a:r>
            <a:r>
              <a:rPr lang="en-US" sz="2400" dirty="0" smtClean="0"/>
              <a:t>=0x7fffc902a270</a:t>
            </a:r>
            <a:r>
              <a:rPr lang="en-US" sz="2400" dirty="0"/>
              <a:t>, r1=2, </a:t>
            </a:r>
            <a:r>
              <a:rPr lang="en-US" sz="2400" dirty="0" smtClean="0"/>
              <a:t>c1=5, r2=4</a:t>
            </a:r>
            <a:r>
              <a:rPr lang="en-US" sz="2400" dirty="0"/>
              <a:t>, c2=6) at </a:t>
            </a:r>
            <a:r>
              <a:rPr lang="en-US" sz="2400" i="1" dirty="0" smtClean="0"/>
              <a:t>file.c</a:t>
            </a:r>
            <a:r>
              <a:rPr lang="en-US" sz="2400" dirty="0" smtClean="0"/>
              <a:t>:12</a:t>
            </a:r>
          </a:p>
          <a:p>
            <a:pPr lvl="2"/>
            <a:r>
              <a:rPr lang="en-US" sz="2000" dirty="0" smtClean="0"/>
              <a:t>Line number where it crashed and parameters to the function that caused the error</a:t>
            </a:r>
          </a:p>
          <a:p>
            <a:r>
              <a:rPr lang="en-US" dirty="0" smtClean="0"/>
              <a:t>Logic Error</a:t>
            </a:r>
          </a:p>
          <a:p>
            <a:pPr lvl="1"/>
            <a:r>
              <a:rPr lang="en-US" dirty="0" smtClean="0"/>
              <a:t>Program will run and exit successfully</a:t>
            </a:r>
          </a:p>
          <a:p>
            <a:r>
              <a:rPr lang="en-US" dirty="0" smtClean="0"/>
              <a:t>How do we find bugs?</a:t>
            </a:r>
          </a:p>
        </p:txBody>
      </p:sp>
    </p:spTree>
    <p:extLst>
      <p:ext uri="{BB962C8B-B14F-4D97-AF65-F5344CB8AC3E}">
        <p14:creationId xmlns:p14="http://schemas.microsoft.com/office/powerpoint/2010/main" val="204879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Setting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Breakpoints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to stop the </a:t>
            </a:r>
            <a:r>
              <a:rPr lang="en-US" dirty="0" smtClean="0"/>
              <a:t>running program at a specific point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program reaches </a:t>
            </a:r>
            <a:r>
              <a:rPr lang="en-US" dirty="0"/>
              <a:t>that location when running, </a:t>
            </a:r>
            <a:r>
              <a:rPr lang="en-US" dirty="0" smtClean="0"/>
              <a:t>it will pause and </a:t>
            </a:r>
            <a:r>
              <a:rPr lang="en-US" dirty="0"/>
              <a:t>prompt you for another </a:t>
            </a:r>
            <a:r>
              <a:rPr lang="en-US" dirty="0" smtClean="0"/>
              <a:t>command</a:t>
            </a:r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break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file1.c:6</a:t>
            </a:r>
          </a:p>
          <a:p>
            <a:pPr lvl="2"/>
            <a:r>
              <a:rPr lang="en-US" dirty="0" smtClean="0"/>
              <a:t>Program will pause when it reaches line 6 of file1.c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break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my_function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>
                <a:cs typeface="Courier New" pitchFamily="49" charset="0"/>
              </a:rPr>
              <a:t>Program will pause at the first line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every time it is called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break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if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expression</a:t>
            </a:r>
          </a:p>
          <a:p>
            <a:pPr lvl="2"/>
            <a:r>
              <a:rPr lang="en-US" dirty="0" smtClean="0"/>
              <a:t>Program will pause at specified position only when </a:t>
            </a:r>
            <a:r>
              <a:rPr lang="en-US" dirty="0"/>
              <a:t>the </a:t>
            </a:r>
            <a:r>
              <a:rPr lang="en-US" dirty="0" smtClean="0"/>
              <a:t>expression evaluates to true</a:t>
            </a:r>
            <a:endParaRPr lang="en-US" i="1" dirty="0" smtClean="0"/>
          </a:p>
          <a:p>
            <a:pPr lvl="1"/>
            <a:endParaRPr lang="en-US" dirty="0"/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369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</TotalTime>
  <Words>1227</Words>
  <Application>Microsoft Office PowerPoint</Application>
  <PresentationFormat>On-screen Show (4:3)</PresentationFormat>
  <Paragraphs>199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Office Theme</vt:lpstr>
      <vt:lpstr>Debugging a C program</vt:lpstr>
      <vt:lpstr>Debugging</vt:lpstr>
      <vt:lpstr>Debugging Process</vt:lpstr>
      <vt:lpstr>Debugger</vt:lpstr>
      <vt:lpstr>GDB – GNU Debugger</vt:lpstr>
      <vt:lpstr>Using GDB</vt:lpstr>
      <vt:lpstr>Using GDB</vt:lpstr>
      <vt:lpstr>Run-Time Errors</vt:lpstr>
      <vt:lpstr>Setting Breakpoints</vt:lpstr>
      <vt:lpstr>Breakpoints</vt:lpstr>
      <vt:lpstr>Deleting, Disabling and Ignoring BPs</vt:lpstr>
      <vt:lpstr>Displaying Data</vt:lpstr>
      <vt:lpstr>Resuming Execution After a Break</vt:lpstr>
      <vt:lpstr>Watchpoints</vt:lpstr>
      <vt:lpstr>Process Memory Layout</vt:lpstr>
      <vt:lpstr>Stack Info</vt:lpstr>
      <vt:lpstr>Stack Frames and the Stack</vt:lpstr>
      <vt:lpstr>Analyzing the Stack in GDB</vt:lpstr>
      <vt:lpstr>Analyzing the Stack</vt:lpstr>
      <vt:lpstr>Other Useful Commands</vt:lpstr>
      <vt:lpstr>Lab 5</vt:lpstr>
      <vt:lpstr>Goal: Fix the Bug</vt:lpstr>
      <vt:lpstr>Lab Hints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a C program</dc:title>
  <dc:creator>Lauren</dc:creator>
  <cp:lastModifiedBy>Lauren Samy</cp:lastModifiedBy>
  <cp:revision>398</cp:revision>
  <dcterms:created xsi:type="dcterms:W3CDTF">2012-10-28T08:34:19Z</dcterms:created>
  <dcterms:modified xsi:type="dcterms:W3CDTF">2016-02-01T19:53:33Z</dcterms:modified>
</cp:coreProperties>
</file>