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71" r:id="rId9"/>
    <p:sldId id="272" r:id="rId10"/>
    <p:sldId id="266" r:id="rId11"/>
    <p:sldId id="274" r:id="rId12"/>
    <p:sldId id="268" r:id="rId13"/>
    <p:sldId id="269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9D2AC5-C449-4C1E-9BEB-8DD751881716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7C0A1D-84EB-4D9E-9311-01F29F88D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521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C0A1D-84EB-4D9E-9311-01F29F88DF0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139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Multithreaded Performance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smtClean="0"/>
              <a:t>Homework 8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65653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pthread_join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 smtClean="0"/>
              <a:t>Function: </a:t>
            </a:r>
            <a:r>
              <a:rPr lang="en-US" dirty="0" smtClean="0"/>
              <a:t>makes </a:t>
            </a:r>
            <a:r>
              <a:rPr lang="en-US" dirty="0"/>
              <a:t>originating </a:t>
            </a:r>
            <a:r>
              <a:rPr lang="en-US" dirty="0" smtClean="0"/>
              <a:t>thread wait </a:t>
            </a:r>
            <a:r>
              <a:rPr lang="en-US" dirty="0"/>
              <a:t>for the completion of all its spawned </a:t>
            </a:r>
            <a:r>
              <a:rPr lang="en-US" dirty="0" smtClean="0"/>
              <a:t>threads’ tasks</a:t>
            </a:r>
          </a:p>
          <a:p>
            <a:r>
              <a:rPr lang="en-US" dirty="0"/>
              <a:t>Without </a:t>
            </a:r>
            <a:r>
              <a:rPr lang="en-US" dirty="0" smtClean="0"/>
              <a:t>join, </a:t>
            </a:r>
            <a:r>
              <a:rPr lang="en-US" dirty="0"/>
              <a:t>the originating thread would exit as soon as it completes its </a:t>
            </a:r>
            <a:r>
              <a:rPr lang="en-US" dirty="0" smtClean="0"/>
              <a:t>job</a:t>
            </a:r>
          </a:p>
          <a:p>
            <a:pPr lvl="1">
              <a:buFont typeface="Symbol" panose="05050102010706020507" pitchFamily="18" charset="2"/>
              <a:buChar char="Þ"/>
            </a:pPr>
            <a:r>
              <a:rPr lang="en-US" dirty="0" smtClean="0"/>
              <a:t>A spawned thread can get aborted even if it is in the middle </a:t>
            </a:r>
            <a:r>
              <a:rPr lang="en-US" dirty="0"/>
              <a:t>of its </a:t>
            </a:r>
            <a:r>
              <a:rPr lang="en-US" dirty="0" smtClean="0"/>
              <a:t>chore</a:t>
            </a:r>
          </a:p>
          <a:p>
            <a:r>
              <a:rPr lang="en-US" dirty="0" smtClean="0"/>
              <a:t>Return value:</a:t>
            </a:r>
          </a:p>
          <a:p>
            <a:pPr lvl="1"/>
            <a:r>
              <a:rPr lang="en-US" dirty="0" smtClean="0"/>
              <a:t>Success: zero</a:t>
            </a:r>
          </a:p>
          <a:p>
            <a:pPr lvl="1"/>
            <a:r>
              <a:rPr lang="en-US" dirty="0" smtClean="0"/>
              <a:t>Failure: error number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437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Arguments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 smtClean="0"/>
              <a:t>pthread_join</a:t>
            </a:r>
            <a:r>
              <a:rPr lang="en-US" sz="2400" dirty="0"/>
              <a:t>(</a:t>
            </a:r>
            <a:r>
              <a:rPr lang="en-US" sz="2400" dirty="0" err="1"/>
              <a:t>pthread_t</a:t>
            </a:r>
            <a:r>
              <a:rPr lang="en-US" sz="2400" dirty="0"/>
              <a:t> </a:t>
            </a:r>
            <a:r>
              <a:rPr lang="en-US" sz="2400" dirty="0" err="1"/>
              <a:t>tid</a:t>
            </a:r>
            <a:r>
              <a:rPr lang="en-US" sz="2400" dirty="0"/>
              <a:t>, void **status);</a:t>
            </a:r>
          </a:p>
          <a:p>
            <a:r>
              <a:rPr lang="en-US" b="1" dirty="0" err="1" smtClean="0"/>
              <a:t>tid</a:t>
            </a:r>
            <a:r>
              <a:rPr lang="en-US" dirty="0" smtClean="0"/>
              <a:t>: thread ID of thread to wait on</a:t>
            </a:r>
          </a:p>
          <a:p>
            <a:r>
              <a:rPr lang="en-US" b="1" dirty="0"/>
              <a:t>s</a:t>
            </a:r>
            <a:r>
              <a:rPr lang="en-US" b="1" dirty="0" smtClean="0"/>
              <a:t>tatus: </a:t>
            </a:r>
            <a:r>
              <a:rPr lang="en-US" dirty="0" smtClean="0"/>
              <a:t>the exit status of the target thread is stored in the location pointed to by *status</a:t>
            </a:r>
          </a:p>
          <a:p>
            <a:pPr lvl="1"/>
            <a:r>
              <a:rPr lang="en-US" dirty="0" smtClean="0"/>
              <a:t>Pass in NULL if no status is needed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923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p</a:t>
            </a:r>
            <a:r>
              <a:rPr lang="en-US" b="1" dirty="0" err="1" smtClean="0"/>
              <a:t>thread_join</a:t>
            </a:r>
            <a:r>
              <a:rPr lang="en-US" b="1" dirty="0" smtClean="0"/>
              <a:t> Example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smtClean="0"/>
              <a:t>#</a:t>
            </a:r>
            <a:r>
              <a:rPr lang="en-US" sz="1600" b="1" dirty="0"/>
              <a:t>include &lt;</a:t>
            </a:r>
            <a:r>
              <a:rPr lang="en-US" sz="1600" b="1" dirty="0" err="1"/>
              <a:t>pthread.h</a:t>
            </a:r>
            <a:r>
              <a:rPr lang="en-US" sz="1600" b="1" dirty="0"/>
              <a:t>&gt; </a:t>
            </a:r>
            <a:r>
              <a:rPr lang="en-US" sz="1600" b="1" dirty="0" smtClean="0"/>
              <a:t>…</a:t>
            </a:r>
            <a:endParaRPr lang="en-US" sz="1600" b="1" dirty="0"/>
          </a:p>
          <a:p>
            <a:pPr marL="0" indent="0">
              <a:buNone/>
            </a:pPr>
            <a:r>
              <a:rPr lang="en-US" sz="1600" dirty="0" smtClean="0"/>
              <a:t>#</a:t>
            </a:r>
            <a:r>
              <a:rPr lang="en-US" sz="1600" dirty="0"/>
              <a:t>define NUM_THREADS 3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void *</a:t>
            </a:r>
            <a:r>
              <a:rPr lang="en-US" sz="1600" dirty="0" err="1" smtClean="0"/>
              <a:t>printMsg</a:t>
            </a:r>
            <a:r>
              <a:rPr lang="en-US" sz="1600" dirty="0" smtClean="0"/>
              <a:t>(void *thread_ </a:t>
            </a:r>
            <a:r>
              <a:rPr lang="en-US" sz="1600" dirty="0" err="1" smtClean="0"/>
              <a:t>num</a:t>
            </a:r>
            <a:r>
              <a:rPr lang="en-US" sz="1600" dirty="0" smtClean="0"/>
              <a:t>) { 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 </a:t>
            </a:r>
            <a:r>
              <a:rPr lang="en-US" sz="1600" dirty="0" err="1" smtClean="0"/>
              <a:t>printf</a:t>
            </a:r>
            <a:r>
              <a:rPr lang="en-US" sz="1600" dirty="0" smtClean="0"/>
              <a:t>(“It’s me, thread #%d!\n", (</a:t>
            </a:r>
            <a:r>
              <a:rPr lang="en-US" sz="1600" dirty="0" err="1" smtClean="0"/>
              <a:t>int</a:t>
            </a:r>
            <a:r>
              <a:rPr lang="en-US" sz="1600" dirty="0" smtClean="0"/>
              <a:t>) </a:t>
            </a:r>
            <a:r>
              <a:rPr lang="en-US" sz="1600" dirty="0" err="1" smtClean="0"/>
              <a:t>thread_num</a:t>
            </a:r>
            <a:r>
              <a:rPr lang="en-US" sz="1600" dirty="0" smtClean="0"/>
              <a:t>); } </a:t>
            </a: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/>
              <a:t>main() </a:t>
            </a:r>
            <a:r>
              <a:rPr lang="en-US" sz="1600" dirty="0" smtClean="0"/>
              <a:t>{ 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         </a:t>
            </a:r>
            <a:r>
              <a:rPr lang="en-US" sz="1600" dirty="0" err="1" smtClean="0"/>
              <a:t>pthread_t</a:t>
            </a:r>
            <a:r>
              <a:rPr lang="en-US" sz="1600" dirty="0" smtClean="0"/>
              <a:t> </a:t>
            </a:r>
            <a:r>
              <a:rPr lang="en-US" sz="1600" dirty="0"/>
              <a:t>threads[NUM_THREADS]; </a:t>
            </a:r>
          </a:p>
          <a:p>
            <a:pPr marL="0" indent="0">
              <a:buNone/>
            </a:pPr>
            <a:r>
              <a:rPr lang="en-US" sz="1600" dirty="0" smtClean="0"/>
              <a:t>         for(</a:t>
            </a:r>
            <a:r>
              <a:rPr lang="en-US" sz="1600" dirty="0" err="1" smtClean="0"/>
              <a:t>int</a:t>
            </a:r>
            <a:r>
              <a:rPr lang="en-US" sz="1600" dirty="0" smtClean="0"/>
              <a:t> t = 0</a:t>
            </a:r>
            <a:r>
              <a:rPr lang="en-US" sz="1600" dirty="0"/>
              <a:t>; t &lt; NUM_THREADS; t++) </a:t>
            </a:r>
            <a:r>
              <a:rPr lang="en-US" sz="1600" dirty="0" smtClean="0"/>
              <a:t>{ </a:t>
            </a:r>
          </a:p>
          <a:p>
            <a:pPr marL="0" indent="0">
              <a:buNone/>
            </a:pPr>
            <a:r>
              <a:rPr lang="en-US" sz="1600" dirty="0" smtClean="0"/>
              <a:t>                  </a:t>
            </a:r>
            <a:r>
              <a:rPr lang="en-US" sz="1600" dirty="0" err="1" smtClean="0"/>
              <a:t>printf</a:t>
            </a:r>
            <a:r>
              <a:rPr lang="en-US" sz="1600" dirty="0" smtClean="0"/>
              <a:t>("Creating thread %d\n", t); </a:t>
            </a:r>
          </a:p>
          <a:p>
            <a:pPr marL="0" indent="0">
              <a:buNone/>
            </a:pPr>
            <a:r>
              <a:rPr lang="en-US" sz="1600" dirty="0" smtClean="0"/>
              <a:t>                  </a:t>
            </a:r>
            <a:r>
              <a:rPr lang="en-US" sz="1600" dirty="0" err="1" smtClean="0"/>
              <a:t>int</a:t>
            </a:r>
            <a:r>
              <a:rPr lang="en-US" sz="1600" dirty="0" smtClean="0"/>
              <a:t> ret = </a:t>
            </a:r>
            <a:r>
              <a:rPr lang="en-US" sz="1600" dirty="0" err="1" smtClean="0"/>
              <a:t>pthread_create</a:t>
            </a:r>
            <a:r>
              <a:rPr lang="en-US" sz="1600" dirty="0" smtClean="0"/>
              <a:t>(&amp;threads[t], NULL, </a:t>
            </a:r>
            <a:r>
              <a:rPr lang="en-US" sz="1600" dirty="0" err="1" smtClean="0"/>
              <a:t>printMsg</a:t>
            </a:r>
            <a:r>
              <a:rPr lang="en-US" sz="1600" dirty="0" smtClean="0"/>
              <a:t>, (void *) t); </a:t>
            </a:r>
          </a:p>
          <a:p>
            <a:pPr marL="0" indent="0">
              <a:buNone/>
            </a:pPr>
            <a:r>
              <a:rPr lang="en-US" sz="1600" dirty="0" smtClean="0"/>
              <a:t>                  // check return value</a:t>
            </a:r>
            <a:r>
              <a:rPr lang="en-US" sz="1600" dirty="0"/>
              <a:t> </a:t>
            </a:r>
            <a:r>
              <a:rPr lang="en-US" sz="1600" dirty="0" smtClean="0"/>
              <a:t>}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          for(t = 0; t &lt; NUM_THREADS; t++) {</a:t>
            </a:r>
          </a:p>
          <a:p>
            <a:pPr marL="0" indent="0">
              <a:buNone/>
            </a:pPr>
            <a:r>
              <a:rPr lang="en-US" sz="1600" dirty="0" smtClean="0"/>
              <a:t>                  ret =  </a:t>
            </a:r>
            <a:r>
              <a:rPr lang="en-US" sz="1600" dirty="0" err="1" smtClean="0"/>
              <a:t>pthread_join</a:t>
            </a:r>
            <a:r>
              <a:rPr lang="en-US" sz="1600" dirty="0" smtClean="0"/>
              <a:t>(threads[t], NULL);</a:t>
            </a:r>
          </a:p>
          <a:p>
            <a:pPr marL="0" indent="0">
              <a:buNone/>
            </a:pPr>
            <a:r>
              <a:rPr lang="en-US" sz="1600" dirty="0" smtClean="0"/>
              <a:t>                  // check return value }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3636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Homework 8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Build a </a:t>
            </a:r>
            <a:r>
              <a:rPr lang="en-US" dirty="0" smtClean="0"/>
              <a:t>multi-threaded </a:t>
            </a:r>
            <a:r>
              <a:rPr lang="en-US" dirty="0"/>
              <a:t>version of Ray </a:t>
            </a:r>
            <a:r>
              <a:rPr lang="en-US" dirty="0" smtClean="0"/>
              <a:t>tracer</a:t>
            </a:r>
            <a:endParaRPr lang="en-US" dirty="0"/>
          </a:p>
          <a:p>
            <a:r>
              <a:rPr lang="en-US" dirty="0" smtClean="0"/>
              <a:t>Modify </a:t>
            </a:r>
            <a:r>
              <a:rPr lang="en-US" dirty="0"/>
              <a:t>“</a:t>
            </a:r>
            <a:r>
              <a:rPr lang="en-US" dirty="0" err="1"/>
              <a:t>main.c</a:t>
            </a:r>
            <a:r>
              <a:rPr lang="en-US" dirty="0"/>
              <a:t>” &amp; “</a:t>
            </a:r>
            <a:r>
              <a:rPr lang="en-US" dirty="0" err="1" smtClean="0"/>
              <a:t>Makefile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Include </a:t>
            </a:r>
            <a:r>
              <a:rPr lang="en-US" dirty="0"/>
              <a:t>&lt;</a:t>
            </a:r>
            <a:r>
              <a:rPr lang="en-US" dirty="0" err="1"/>
              <a:t>pthread.h</a:t>
            </a:r>
            <a:r>
              <a:rPr lang="en-US" dirty="0"/>
              <a:t>&gt; in “</a:t>
            </a:r>
            <a:r>
              <a:rPr lang="en-US" dirty="0" err="1" smtClean="0"/>
              <a:t>main.c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Use </a:t>
            </a:r>
            <a:r>
              <a:rPr lang="en-US" dirty="0"/>
              <a:t>“</a:t>
            </a:r>
            <a:r>
              <a:rPr lang="en-US" dirty="0" err="1"/>
              <a:t>pthread_create</a:t>
            </a:r>
            <a:r>
              <a:rPr lang="en-US" dirty="0"/>
              <a:t>” &amp; “</a:t>
            </a:r>
            <a:r>
              <a:rPr lang="en-US" dirty="0" err="1"/>
              <a:t>pthread_join</a:t>
            </a:r>
            <a:r>
              <a:rPr lang="en-US" dirty="0"/>
              <a:t>” </a:t>
            </a:r>
            <a:r>
              <a:rPr lang="en-US" dirty="0" smtClean="0"/>
              <a:t>in </a:t>
            </a:r>
            <a:r>
              <a:rPr lang="en-US" dirty="0"/>
              <a:t>“</a:t>
            </a:r>
            <a:r>
              <a:rPr lang="en-US" dirty="0" err="1"/>
              <a:t>main.c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Link with –</a:t>
            </a:r>
            <a:r>
              <a:rPr lang="en-US" dirty="0" err="1" smtClean="0"/>
              <a:t>lpthread</a:t>
            </a:r>
            <a:r>
              <a:rPr lang="en-US" dirty="0" smtClean="0"/>
              <a:t> flag (LDLIBS target)</a:t>
            </a:r>
            <a:endParaRPr lang="en-US" dirty="0"/>
          </a:p>
          <a:p>
            <a:r>
              <a:rPr lang="en-US" dirty="0" smtClean="0"/>
              <a:t>make </a:t>
            </a:r>
            <a:r>
              <a:rPr lang="en-US" dirty="0"/>
              <a:t>clean </a:t>
            </a:r>
            <a:r>
              <a:rPr lang="en-US" dirty="0" smtClean="0"/>
              <a:t>check</a:t>
            </a:r>
          </a:p>
          <a:p>
            <a:pPr lvl="1"/>
            <a:r>
              <a:rPr lang="en-US" dirty="0" smtClean="0"/>
              <a:t>Outputs </a:t>
            </a:r>
            <a:r>
              <a:rPr lang="en-US" dirty="0"/>
              <a:t>“</a:t>
            </a:r>
            <a:r>
              <a:rPr lang="en-US" dirty="0" smtClean="0"/>
              <a:t>1-test.ppm”</a:t>
            </a:r>
          </a:p>
          <a:p>
            <a:pPr lvl="1"/>
            <a:r>
              <a:rPr lang="en-US" dirty="0" smtClean="0"/>
              <a:t>Can </a:t>
            </a:r>
            <a:r>
              <a:rPr lang="en-US" dirty="0"/>
              <a:t>see “1-test.ppm</a:t>
            </a:r>
            <a:r>
              <a:rPr lang="en-US" dirty="0" smtClean="0"/>
              <a:t>”</a:t>
            </a:r>
          </a:p>
          <a:p>
            <a:pPr lvl="2"/>
            <a:r>
              <a:rPr lang="en-US" dirty="0" err="1" smtClean="0"/>
              <a:t>sudo</a:t>
            </a:r>
            <a:r>
              <a:rPr lang="en-US" dirty="0"/>
              <a:t> </a:t>
            </a:r>
            <a:r>
              <a:rPr lang="en-US" dirty="0" smtClean="0"/>
              <a:t>apt-get install gimp (Ubuntu)</a:t>
            </a:r>
          </a:p>
          <a:p>
            <a:pPr lvl="2"/>
            <a:r>
              <a:rPr lang="en-US" dirty="0" smtClean="0"/>
              <a:t>X forwarding (</a:t>
            </a:r>
            <a:r>
              <a:rPr lang="en-US" dirty="0" err="1" smtClean="0"/>
              <a:t>lnxsrv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gimp 1-test.ppm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963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baseline.ppm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0009" y="2133600"/>
            <a:ext cx="2643982" cy="2643982"/>
          </a:xfrm>
        </p:spPr>
      </p:pic>
    </p:spTree>
    <p:extLst>
      <p:ext uri="{BB962C8B-B14F-4D97-AF65-F5344CB8AC3E}">
        <p14:creationId xmlns:p14="http://schemas.microsoft.com/office/powerpoint/2010/main" val="1986881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Ray Tracing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advanced computer graphics technique for rendering 3D images</a:t>
            </a:r>
          </a:p>
          <a:p>
            <a:r>
              <a:rPr lang="en-US" dirty="0" smtClean="0"/>
              <a:t>Mimics the propagation of light  through objects</a:t>
            </a:r>
          </a:p>
          <a:p>
            <a:r>
              <a:rPr lang="en-US" dirty="0" smtClean="0"/>
              <a:t>Simulates the effects of a single light ray as it’s reflected or absorbed by objects in the images</a:t>
            </a:r>
          </a:p>
        </p:txBody>
      </p:sp>
    </p:spTree>
    <p:extLst>
      <p:ext uri="{BB962C8B-B14F-4D97-AF65-F5344CB8AC3E}">
        <p14:creationId xmlns:p14="http://schemas.microsoft.com/office/powerpoint/2010/main" val="74810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1" y="228599"/>
            <a:ext cx="4495800" cy="3443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3083558"/>
            <a:ext cx="4572000" cy="36982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800600" y="914400"/>
            <a:ext cx="335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Without ray tracing</a:t>
            </a:r>
            <a:endParaRPr lang="en-US" sz="28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600200" y="4932678"/>
            <a:ext cx="2667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With ray tracing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05301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Computational Resources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Ray Tracing produces </a:t>
            </a:r>
            <a:r>
              <a:rPr lang="en-US" sz="3600" dirty="0"/>
              <a:t>a very high degree of visual </a:t>
            </a:r>
            <a:r>
              <a:rPr lang="en-US" sz="3600" dirty="0" smtClean="0"/>
              <a:t>realism at a high cost</a:t>
            </a:r>
          </a:p>
          <a:p>
            <a:r>
              <a:rPr lang="en-US" sz="3600" dirty="0" smtClean="0"/>
              <a:t>The algorithm is </a:t>
            </a:r>
            <a:r>
              <a:rPr lang="en-US" sz="3600" i="1" dirty="0" smtClean="0"/>
              <a:t>computationally intensive</a:t>
            </a:r>
            <a:r>
              <a:rPr lang="en-US" sz="3600" dirty="0" smtClean="0"/>
              <a:t> </a:t>
            </a:r>
          </a:p>
          <a:p>
            <a:pPr marL="0" indent="0">
              <a:buNone/>
            </a:pPr>
            <a:r>
              <a:rPr lang="en-US" sz="3600" dirty="0" smtClean="0"/>
              <a:t>=&gt; Good candidate for multithreading (embarrassingly parallel)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255602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Homework 8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Download the single-threaded ray tracer implementation</a:t>
            </a:r>
          </a:p>
          <a:p>
            <a:r>
              <a:rPr lang="en-US" dirty="0" smtClean="0"/>
              <a:t>Run it to get output image </a:t>
            </a:r>
          </a:p>
          <a:p>
            <a:r>
              <a:rPr lang="en-US" dirty="0" smtClean="0"/>
              <a:t>Multithread ray tracing</a:t>
            </a:r>
          </a:p>
          <a:p>
            <a:pPr lvl="1"/>
            <a:r>
              <a:rPr lang="en-US" dirty="0" smtClean="0"/>
              <a:t>Modify </a:t>
            </a:r>
            <a:r>
              <a:rPr lang="en-US" dirty="0" err="1" smtClean="0"/>
              <a:t>main.c</a:t>
            </a:r>
            <a:r>
              <a:rPr lang="en-US" dirty="0" smtClean="0"/>
              <a:t> and </a:t>
            </a:r>
            <a:r>
              <a:rPr lang="en-US" dirty="0" err="1" smtClean="0"/>
              <a:t>Makefile</a:t>
            </a:r>
            <a:endParaRPr lang="en-US" dirty="0" smtClean="0"/>
          </a:p>
          <a:p>
            <a:r>
              <a:rPr lang="en-US" dirty="0" smtClean="0"/>
              <a:t>Run the multithreaded version and compare resulting image with single-threaded one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343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Basic </a:t>
            </a:r>
            <a:r>
              <a:rPr lang="en-US" b="1" dirty="0" err="1" smtClean="0"/>
              <a:t>pthread</a:t>
            </a:r>
            <a:r>
              <a:rPr lang="en-US" b="1" dirty="0" smtClean="0"/>
              <a:t> Functions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There </a:t>
            </a:r>
            <a:r>
              <a:rPr lang="en-US" dirty="0"/>
              <a:t>are 5 basic </a:t>
            </a:r>
            <a:r>
              <a:rPr lang="en-US" dirty="0" err="1"/>
              <a:t>pthread</a:t>
            </a:r>
            <a:r>
              <a:rPr lang="en-US" dirty="0"/>
              <a:t> functions: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1. </a:t>
            </a:r>
            <a:r>
              <a:rPr lang="en-US" b="1" dirty="0" err="1" smtClean="0"/>
              <a:t>pthread_create</a:t>
            </a:r>
            <a:r>
              <a:rPr lang="en-US" b="1" dirty="0" smtClean="0"/>
              <a:t>: </a:t>
            </a:r>
            <a:r>
              <a:rPr lang="en-US" dirty="0" smtClean="0"/>
              <a:t>creates </a:t>
            </a:r>
            <a:r>
              <a:rPr lang="en-US" dirty="0"/>
              <a:t>a new thread within a </a:t>
            </a:r>
            <a:r>
              <a:rPr lang="en-US" dirty="0" smtClean="0"/>
              <a:t>process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  <a:p>
            <a:pPr marL="0" indent="0">
              <a:buNone/>
            </a:pPr>
            <a:r>
              <a:rPr lang="en-US" b="1" dirty="0" smtClean="0"/>
              <a:t>2. </a:t>
            </a:r>
            <a:r>
              <a:rPr lang="en-US" b="1" dirty="0" err="1" smtClean="0"/>
              <a:t>pthread_join</a:t>
            </a:r>
            <a:r>
              <a:rPr lang="en-US" b="1" dirty="0" smtClean="0"/>
              <a:t>: </a:t>
            </a:r>
            <a:r>
              <a:rPr lang="en-US" dirty="0"/>
              <a:t>waits for another thread to </a:t>
            </a:r>
            <a:r>
              <a:rPr lang="en-US" dirty="0" smtClean="0"/>
              <a:t>terminate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  <a:p>
            <a:pPr marL="0" indent="0">
              <a:buNone/>
            </a:pPr>
            <a:r>
              <a:rPr lang="en-US" b="1" dirty="0" smtClean="0"/>
              <a:t>3. </a:t>
            </a:r>
            <a:r>
              <a:rPr lang="en-US" b="1" dirty="0" err="1" smtClean="0"/>
              <a:t>pthread_equal</a:t>
            </a:r>
            <a:r>
              <a:rPr lang="en-US" b="1" dirty="0" smtClean="0"/>
              <a:t>: </a:t>
            </a:r>
            <a:r>
              <a:rPr lang="en-US" dirty="0"/>
              <a:t>compares thread ids to see if they refer to the same </a:t>
            </a:r>
            <a:r>
              <a:rPr lang="en-US" dirty="0" smtClean="0"/>
              <a:t>thread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4. </a:t>
            </a:r>
            <a:r>
              <a:rPr lang="en-US" b="1" dirty="0" err="1" smtClean="0"/>
              <a:t>pthread_self</a:t>
            </a:r>
            <a:r>
              <a:rPr lang="en-US" b="1" dirty="0" smtClean="0"/>
              <a:t>: </a:t>
            </a:r>
            <a:r>
              <a:rPr lang="en-US" dirty="0"/>
              <a:t>returns the id of the calling </a:t>
            </a:r>
            <a:r>
              <a:rPr lang="en-US" dirty="0" smtClean="0"/>
              <a:t>thread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5. </a:t>
            </a:r>
            <a:r>
              <a:rPr lang="en-US" b="1" dirty="0" err="1" smtClean="0"/>
              <a:t>pthread_exit</a:t>
            </a:r>
            <a:r>
              <a:rPr lang="en-US" b="1" dirty="0" smtClean="0"/>
              <a:t>: </a:t>
            </a:r>
            <a:r>
              <a:rPr lang="en-US" dirty="0"/>
              <a:t>terminates the currently running </a:t>
            </a:r>
            <a:r>
              <a:rPr lang="en-US" dirty="0" smtClean="0"/>
              <a:t>thread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047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8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8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p</a:t>
            </a:r>
            <a:r>
              <a:rPr lang="en-US" b="1" dirty="0" err="1" smtClean="0"/>
              <a:t>thread_create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Function: </a:t>
            </a:r>
            <a:r>
              <a:rPr lang="en-US" dirty="0" smtClean="0"/>
              <a:t>creates </a:t>
            </a:r>
            <a:r>
              <a:rPr lang="en-US" dirty="0"/>
              <a:t>a new thread and makes it </a:t>
            </a:r>
            <a:r>
              <a:rPr lang="en-US" dirty="0" smtClean="0"/>
              <a:t>executable</a:t>
            </a:r>
            <a:endParaRPr lang="en-US" b="1" dirty="0" smtClean="0"/>
          </a:p>
          <a:p>
            <a:r>
              <a:rPr lang="en-US" dirty="0" smtClean="0"/>
              <a:t>Can be called any number of times from anywhere within code</a:t>
            </a:r>
            <a:endParaRPr lang="en-US" b="1" dirty="0" smtClean="0"/>
          </a:p>
          <a:p>
            <a:r>
              <a:rPr lang="en-US" dirty="0" smtClean="0"/>
              <a:t>Return value:</a:t>
            </a:r>
          </a:p>
          <a:p>
            <a:pPr lvl="1"/>
            <a:r>
              <a:rPr lang="en-US" dirty="0" smtClean="0"/>
              <a:t>Success: zero</a:t>
            </a:r>
          </a:p>
          <a:p>
            <a:pPr lvl="1"/>
            <a:r>
              <a:rPr lang="en-US" dirty="0" smtClean="0"/>
              <a:t>Failure: error number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86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Parameters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 smtClean="0"/>
              <a:t>pthread_create</a:t>
            </a:r>
            <a:r>
              <a:rPr lang="en-US" sz="2400" dirty="0" smtClean="0"/>
              <a:t>( </a:t>
            </a:r>
            <a:r>
              <a:rPr lang="en-US" sz="2400" dirty="0" err="1" smtClean="0"/>
              <a:t>pthread_t</a:t>
            </a:r>
            <a:r>
              <a:rPr lang="en-US" sz="2400" dirty="0" smtClean="0"/>
              <a:t> </a:t>
            </a:r>
            <a:r>
              <a:rPr lang="en-US" sz="2400" dirty="0"/>
              <a:t>*</a:t>
            </a:r>
            <a:r>
              <a:rPr lang="en-US" sz="2400" dirty="0" err="1"/>
              <a:t>tid</a:t>
            </a:r>
            <a:r>
              <a:rPr lang="en-US" sz="2400" dirty="0"/>
              <a:t>, </a:t>
            </a:r>
            <a:r>
              <a:rPr lang="en-US" sz="2400" dirty="0" err="1" smtClean="0"/>
              <a:t>const</a:t>
            </a:r>
            <a:r>
              <a:rPr lang="en-US" sz="2400" dirty="0" smtClean="0"/>
              <a:t> </a:t>
            </a:r>
            <a:r>
              <a:rPr lang="en-US" sz="2400" dirty="0" err="1"/>
              <a:t>pthread_attr_t</a:t>
            </a:r>
            <a:r>
              <a:rPr lang="en-US" sz="2400" dirty="0"/>
              <a:t> *</a:t>
            </a:r>
            <a:r>
              <a:rPr lang="en-US" sz="2400" dirty="0" err="1" smtClean="0"/>
              <a:t>attr</a:t>
            </a:r>
            <a:r>
              <a:rPr lang="en-US" sz="2400" dirty="0" smtClean="0"/>
              <a:t>,</a:t>
            </a:r>
          </a:p>
          <a:p>
            <a:pPr marL="0" indent="0">
              <a:buNone/>
            </a:pPr>
            <a:r>
              <a:rPr lang="en-US" sz="2400" dirty="0" smtClean="0"/>
              <a:t>		         void </a:t>
            </a:r>
            <a:r>
              <a:rPr lang="en-US" sz="2400" dirty="0"/>
              <a:t>*(</a:t>
            </a:r>
            <a:r>
              <a:rPr lang="en-US" sz="2400" dirty="0" err="1"/>
              <a:t>my_function</a:t>
            </a:r>
            <a:r>
              <a:rPr lang="en-US" sz="2400" dirty="0"/>
              <a:t>)(void </a:t>
            </a:r>
            <a:r>
              <a:rPr lang="en-US" sz="2400" dirty="0" smtClean="0"/>
              <a:t>*), void </a:t>
            </a:r>
            <a:r>
              <a:rPr lang="en-US" sz="2400" dirty="0"/>
              <a:t>*</a:t>
            </a:r>
            <a:r>
              <a:rPr lang="en-US" sz="2400" dirty="0" err="1" smtClean="0"/>
              <a:t>arg</a:t>
            </a:r>
            <a:r>
              <a:rPr lang="en-US" sz="2400" dirty="0" smtClean="0"/>
              <a:t> ); </a:t>
            </a:r>
            <a:endParaRPr lang="en-US" sz="2400" dirty="0"/>
          </a:p>
          <a:p>
            <a:r>
              <a:rPr lang="en-US" b="1" dirty="0" err="1"/>
              <a:t>t</a:t>
            </a:r>
            <a:r>
              <a:rPr lang="en-US" b="1" dirty="0" err="1" smtClean="0"/>
              <a:t>id</a:t>
            </a:r>
            <a:r>
              <a:rPr lang="en-US" dirty="0" smtClean="0"/>
              <a:t>: unique identifier for newly created thread</a:t>
            </a:r>
          </a:p>
          <a:p>
            <a:r>
              <a:rPr lang="en-US" b="1" dirty="0" err="1"/>
              <a:t>a</a:t>
            </a:r>
            <a:r>
              <a:rPr lang="en-US" b="1" dirty="0" err="1" smtClean="0"/>
              <a:t>ttr</a:t>
            </a:r>
            <a:r>
              <a:rPr lang="en-US" dirty="0" smtClean="0"/>
              <a:t>: object that holds thread attributes (e.g. stack size)</a:t>
            </a:r>
          </a:p>
          <a:p>
            <a:pPr lvl="1"/>
            <a:r>
              <a:rPr lang="en-US" dirty="0" smtClean="0"/>
              <a:t>Pass in NULL for default attributes</a:t>
            </a:r>
          </a:p>
          <a:p>
            <a:r>
              <a:rPr lang="en-US" b="1" dirty="0" err="1" smtClean="0"/>
              <a:t>my_function</a:t>
            </a:r>
            <a:r>
              <a:rPr lang="en-US" dirty="0" smtClean="0"/>
              <a:t>: function that thread will execute once it is created</a:t>
            </a:r>
          </a:p>
          <a:p>
            <a:r>
              <a:rPr lang="en-US" b="1" dirty="0" err="1"/>
              <a:t>a</a:t>
            </a:r>
            <a:r>
              <a:rPr lang="en-US" b="1" dirty="0" err="1" smtClean="0"/>
              <a:t>rg</a:t>
            </a:r>
            <a:r>
              <a:rPr lang="en-US" dirty="0" smtClean="0"/>
              <a:t>: a </a:t>
            </a:r>
            <a:r>
              <a:rPr lang="en-US" i="1" dirty="0" smtClean="0"/>
              <a:t>single</a:t>
            </a:r>
            <a:r>
              <a:rPr lang="en-US" dirty="0" smtClean="0"/>
              <a:t> argument that may be passed to </a:t>
            </a:r>
            <a:r>
              <a:rPr lang="en-US" dirty="0" err="1" smtClean="0"/>
              <a:t>my_function</a:t>
            </a:r>
            <a:endParaRPr lang="en-US" dirty="0" smtClean="0"/>
          </a:p>
          <a:p>
            <a:pPr lvl="1"/>
            <a:r>
              <a:rPr lang="en-US" dirty="0" smtClean="0"/>
              <a:t>Pass in NULL if no arguments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960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p</a:t>
            </a:r>
            <a:r>
              <a:rPr lang="en-US" b="1" dirty="0" err="1" smtClean="0"/>
              <a:t>thread_create</a:t>
            </a:r>
            <a:r>
              <a:rPr lang="en-US" b="1" dirty="0" smtClean="0"/>
              <a:t> Example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2400" b="1" dirty="0" smtClean="0"/>
              <a:t>#include &lt;</a:t>
            </a:r>
            <a:r>
              <a:rPr lang="en-US" sz="2400" b="1" dirty="0" err="1" smtClean="0"/>
              <a:t>pthread.h</a:t>
            </a:r>
            <a:r>
              <a:rPr lang="en-US" sz="2400" b="1" dirty="0" smtClean="0"/>
              <a:t>&gt;…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void *</a:t>
            </a:r>
            <a:r>
              <a:rPr lang="en-US" sz="2400" dirty="0" err="1"/>
              <a:t>p</a:t>
            </a:r>
            <a:r>
              <a:rPr lang="en-US" sz="2400" dirty="0" err="1" smtClean="0"/>
              <a:t>rintMsg</a:t>
            </a:r>
            <a:r>
              <a:rPr lang="en-US" sz="2400" dirty="0" smtClean="0"/>
              <a:t>(void *</a:t>
            </a:r>
            <a:r>
              <a:rPr lang="en-US" sz="2400" dirty="0" err="1" smtClean="0"/>
              <a:t>thread_num</a:t>
            </a:r>
            <a:r>
              <a:rPr lang="en-US" sz="2400" dirty="0" smtClean="0"/>
              <a:t>) {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t_num</a:t>
            </a:r>
            <a:r>
              <a:rPr lang="en-US" sz="2400" dirty="0" smtClean="0"/>
              <a:t> = (</a:t>
            </a:r>
            <a:r>
              <a:rPr lang="en-US" sz="2400" dirty="0" err="1" smtClean="0"/>
              <a:t>int</a:t>
            </a:r>
            <a:r>
              <a:rPr lang="en-US" sz="2400" dirty="0" smtClean="0"/>
              <a:t>) </a:t>
            </a:r>
            <a:r>
              <a:rPr lang="en-US" sz="2400" dirty="0" err="1" smtClean="0"/>
              <a:t>thread_num</a:t>
            </a:r>
            <a:r>
              <a:rPr lang="en-US" sz="2400" dirty="0" smtClean="0"/>
              <a:t>;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 smtClean="0"/>
              <a:t>printf</a:t>
            </a:r>
            <a:r>
              <a:rPr lang="en-US" sz="2400" dirty="0" smtClean="0"/>
              <a:t>(“It’s me, thread #%d!\n”, </a:t>
            </a:r>
            <a:r>
              <a:rPr lang="en-US" sz="2400" dirty="0" err="1" smtClean="0"/>
              <a:t>t_num</a:t>
            </a:r>
            <a:r>
              <a:rPr lang="en-US" sz="2400" dirty="0" smtClean="0"/>
              <a:t>); }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i</a:t>
            </a:r>
            <a:r>
              <a:rPr lang="en-US" sz="2400" dirty="0" err="1" smtClean="0"/>
              <a:t>nt</a:t>
            </a:r>
            <a:r>
              <a:rPr lang="en-US" sz="2400" dirty="0" smtClean="0"/>
              <a:t> main() {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 smtClean="0"/>
              <a:t>pthread_t</a:t>
            </a:r>
            <a:r>
              <a:rPr lang="en-US" sz="2400" dirty="0" smtClean="0"/>
              <a:t> </a:t>
            </a:r>
            <a:r>
              <a:rPr lang="en-US" sz="2400" dirty="0" err="1" smtClean="0"/>
              <a:t>tids</a:t>
            </a:r>
            <a:r>
              <a:rPr lang="en-US" sz="2400" dirty="0" smtClean="0"/>
              <a:t>[3];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 smtClean="0"/>
              <a:t>int</a:t>
            </a:r>
            <a:r>
              <a:rPr lang="en-US" sz="2400" dirty="0" smtClean="0"/>
              <a:t> t;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for(t = 0; t &lt; 3; t++) {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ret = </a:t>
            </a:r>
            <a:r>
              <a:rPr lang="en-US" sz="2400" dirty="0" err="1" smtClean="0"/>
              <a:t>pthread_create</a:t>
            </a:r>
            <a:r>
              <a:rPr lang="en-US" sz="2400" dirty="0" smtClean="0"/>
              <a:t>(&amp;</a:t>
            </a:r>
            <a:r>
              <a:rPr lang="en-US" sz="2400" dirty="0" err="1" smtClean="0"/>
              <a:t>tids</a:t>
            </a:r>
            <a:r>
              <a:rPr lang="en-US" sz="2400" dirty="0" smtClean="0"/>
              <a:t>[t], NULL, </a:t>
            </a:r>
            <a:r>
              <a:rPr lang="en-US" sz="2400" dirty="0" err="1" smtClean="0"/>
              <a:t>printMsg</a:t>
            </a:r>
            <a:r>
              <a:rPr lang="en-US" sz="2400" dirty="0" smtClean="0"/>
              <a:t>, (void *) t); 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if(ret) {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	</a:t>
            </a:r>
            <a:r>
              <a:rPr lang="en-US" sz="2400" dirty="0" err="1" smtClean="0"/>
              <a:t>printf</a:t>
            </a:r>
            <a:r>
              <a:rPr lang="en-US" sz="2400" dirty="0" smtClean="0"/>
              <a:t>(“Error creating thread. Error code is %d\n”, ret”);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	exit(-1); } 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}</a:t>
            </a:r>
          </a:p>
          <a:p>
            <a:pPr marL="0" indent="0">
              <a:buNone/>
            </a:pPr>
            <a:r>
              <a:rPr lang="en-US" sz="2400" dirty="0" smtClean="0"/>
              <a:t>}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b="1" dirty="0" smtClean="0"/>
              <a:t>Possible problem with this code? </a:t>
            </a:r>
            <a:endParaRPr lang="en-US" b="1" dirty="0"/>
          </a:p>
          <a:p>
            <a:pPr marL="0" indent="0">
              <a:buNone/>
            </a:pPr>
            <a:r>
              <a:rPr lang="en-US" dirty="0" smtClean="0"/>
              <a:t>If main thread finishes before all threads finish their job -&gt; incorrect results</a:t>
            </a:r>
          </a:p>
        </p:txBody>
      </p:sp>
    </p:spTree>
    <p:extLst>
      <p:ext uri="{BB962C8B-B14F-4D97-AF65-F5344CB8AC3E}">
        <p14:creationId xmlns:p14="http://schemas.microsoft.com/office/powerpoint/2010/main" val="2809530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991</TotalTime>
  <Words>534</Words>
  <Application>Microsoft Office PowerPoint</Application>
  <PresentationFormat>On-screen Show (4:3)</PresentationFormat>
  <Paragraphs>108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Symbol</vt:lpstr>
      <vt:lpstr>Office Theme</vt:lpstr>
      <vt:lpstr>Multithreaded Performance</vt:lpstr>
      <vt:lpstr>Ray Tracing</vt:lpstr>
      <vt:lpstr>PowerPoint Presentation</vt:lpstr>
      <vt:lpstr>Computational Resources</vt:lpstr>
      <vt:lpstr>Homework 8</vt:lpstr>
      <vt:lpstr>Basic pthread Functions</vt:lpstr>
      <vt:lpstr>pthread_create</vt:lpstr>
      <vt:lpstr>Parameters</vt:lpstr>
      <vt:lpstr>pthread_create Example</vt:lpstr>
      <vt:lpstr>pthread_join</vt:lpstr>
      <vt:lpstr>Arguments</vt:lpstr>
      <vt:lpstr>pthread_join Example</vt:lpstr>
      <vt:lpstr>Homework 8</vt:lpstr>
      <vt:lpstr>baseline.ppm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Multithreaded Performance</dc:title>
  <dc:creator>Lauren</dc:creator>
  <cp:lastModifiedBy>Lauren Samy</cp:lastModifiedBy>
  <cp:revision>183</cp:revision>
  <dcterms:created xsi:type="dcterms:W3CDTF">2006-08-16T00:00:00Z</dcterms:created>
  <dcterms:modified xsi:type="dcterms:W3CDTF">2016-02-24T21:49:07Z</dcterms:modified>
</cp:coreProperties>
</file>