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83" r:id="rId6"/>
    <p:sldId id="263" r:id="rId7"/>
    <p:sldId id="278" r:id="rId8"/>
    <p:sldId id="279" r:id="rId9"/>
    <p:sldId id="280" r:id="rId10"/>
    <p:sldId id="268" r:id="rId11"/>
    <p:sldId id="269" r:id="rId12"/>
    <p:sldId id="281" r:id="rId13"/>
    <p:sldId id="282" r:id="rId14"/>
    <p:sldId id="272" r:id="rId15"/>
    <p:sldId id="273" r:id="rId16"/>
    <p:sldId id="28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A198"/>
    <a:srgbClr val="4CA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98"/>
    <p:restoredTop sz="95707"/>
  </p:normalViewPr>
  <p:slideViewPr>
    <p:cSldViewPr snapToGrid="0">
      <p:cViewPr varScale="1">
        <p:scale>
          <a:sx n="88" d="100"/>
          <a:sy n="88" d="100"/>
        </p:scale>
        <p:origin x="208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 l="-6000" r="-6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/>
          <p:cNvSpPr/>
          <p:nvPr/>
        </p:nvSpPr>
        <p:spPr>
          <a:xfrm>
            <a:off x="0" y="1845250"/>
            <a:ext cx="12192000" cy="501275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blipFill dpi="0" rotWithShape="1">
            <a:blip r:embed="rId3">
              <a:alphaModFix amt="46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1" y="345143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345143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9/5/22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413737" y="513002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5">
            <a:extLst>
              <a:ext uri="{FF2B5EF4-FFF2-40B4-BE49-F238E27FC236}">
                <a16:creationId xmlns:a16="http://schemas.microsoft.com/office/drawing/2014/main" id="{F3B4DAE8-AAF0-B542-739C-9409416B1815}"/>
              </a:ext>
            </a:extLst>
          </p:cNvPr>
          <p:cNvSpPr/>
          <p:nvPr userDrawn="1"/>
        </p:nvSpPr>
        <p:spPr>
          <a:xfrm>
            <a:off x="0" y="-3482388"/>
            <a:ext cx="12192000" cy="501275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blipFill dpi="0" rotWithShape="1">
            <a:blip r:embed="rId2">
              <a:alphaModFix amt="46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6802"/>
            <a:ext cx="9720072" cy="14996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9/5/22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14B5B6-8559-CA67-0AE1-54B1BA81968E}"/>
              </a:ext>
            </a:extLst>
          </p:cNvPr>
          <p:cNvSpPr txBox="1"/>
          <p:nvPr userDrawn="1"/>
        </p:nvSpPr>
        <p:spPr>
          <a:xfrm>
            <a:off x="750277" y="14302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9/5/22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E54999C3-BED0-C9D7-E63E-DE20DBE7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444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205D0-3440-E119-568F-C272D0DAF04C}"/>
              </a:ext>
            </a:extLst>
          </p:cNvPr>
          <p:cNvCxnSpPr/>
          <p:nvPr userDrawn="1"/>
        </p:nvCxnSpPr>
        <p:spPr>
          <a:xfrm flipV="1">
            <a:off x="762000" y="245552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5">
            <a:extLst>
              <a:ext uri="{FF2B5EF4-FFF2-40B4-BE49-F238E27FC236}">
                <a16:creationId xmlns:a16="http://schemas.microsoft.com/office/drawing/2014/main" id="{97C616E7-4FE0-CE47-CFC0-71ADBE40E2EC}"/>
              </a:ext>
            </a:extLst>
          </p:cNvPr>
          <p:cNvSpPr/>
          <p:nvPr userDrawn="1"/>
        </p:nvSpPr>
        <p:spPr>
          <a:xfrm>
            <a:off x="6096000" y="0"/>
            <a:ext cx="16722375" cy="6875417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blipFill dpi="0" rotWithShape="1">
            <a:blip r:embed="rId2">
              <a:alphaModFix amt="46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9/5/22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006DF2E7-96BC-2F60-1C26-FD0E08AF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363" y="5041440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45F769-43B2-C605-81F1-9418C9B47091}"/>
              </a:ext>
            </a:extLst>
          </p:cNvPr>
          <p:cNvCxnSpPr/>
          <p:nvPr userDrawn="1"/>
        </p:nvCxnSpPr>
        <p:spPr>
          <a:xfrm flipV="1">
            <a:off x="6868897" y="528254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07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blipFill dpi="0" rotWithShape="1">
          <a:blip r:embed="rId2">
            <a:lum/>
          </a:blip>
          <a:srcRect/>
          <a:stretch>
            <a:fillRect l="-6000" r="-6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/>
          <p:cNvSpPr/>
          <p:nvPr/>
        </p:nvSpPr>
        <p:spPr>
          <a:xfrm>
            <a:off x="0" y="922625"/>
            <a:ext cx="12192000" cy="501275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blipFill dpi="0" rotWithShape="1">
            <a:blip r:embed="rId3">
              <a:alphaModFix amt="46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9/5/22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6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alphaModFix amt="90000"/>
            <a:lum/>
          </a:blip>
          <a:srcRect/>
          <a:stretch>
            <a:fillRect l="-6000" r="-6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0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9/5/22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24110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57" r:id="rId4"/>
    <p:sldLayoutId id="2147483658" r:id="rId5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C33D6-0DD8-3B4F-B6A7-2D931E3ED0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</a:t>
            </a:r>
            <a:r>
              <a:rPr lang="en-FR" dirty="0"/>
              <a:t>anorama de la malnutrition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BEEC4A-5A26-EEC4-D33B-3AF6B25C8719}"/>
              </a:ext>
            </a:extLst>
          </p:cNvPr>
          <p:cNvSpPr txBox="1"/>
          <p:nvPr/>
        </p:nvSpPr>
        <p:spPr>
          <a:xfrm>
            <a:off x="8404412" y="13850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0B902-9979-6EEB-9CCB-D7093A17B8DB}"/>
              </a:ext>
            </a:extLst>
          </p:cNvPr>
          <p:cNvSpPr txBox="1"/>
          <p:nvPr/>
        </p:nvSpPr>
        <p:spPr>
          <a:xfrm>
            <a:off x="8377518" y="12102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FR" dirty="0"/>
          </a:p>
        </p:txBody>
      </p:sp>
      <p:pic>
        <p:nvPicPr>
          <p:cNvPr id="7" name="Picture 6" descr="A picture containing text, bottle&#10;&#10;Description automatically generated">
            <a:extLst>
              <a:ext uri="{FF2B5EF4-FFF2-40B4-BE49-F238E27FC236}">
                <a16:creationId xmlns:a16="http://schemas.microsoft.com/office/drawing/2014/main" id="{80320F8B-5CD1-B3EB-F892-C4BFB68D9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166" y="785159"/>
            <a:ext cx="2595143" cy="50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81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23ECB-4652-9E19-33A8-6E171467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444"/>
            <a:ext cx="11008215" cy="1499616"/>
          </a:xfrm>
        </p:spPr>
        <p:txBody>
          <a:bodyPr/>
          <a:lstStyle/>
          <a:p>
            <a:r>
              <a:rPr lang="en-GB" dirty="0" err="1"/>
              <a:t>Où</a:t>
            </a:r>
            <a:r>
              <a:rPr lang="en-GB" dirty="0"/>
              <a:t> </a:t>
            </a:r>
            <a:r>
              <a:rPr lang="en-GB" dirty="0" err="1"/>
              <a:t>sE</a:t>
            </a:r>
            <a:r>
              <a:rPr lang="en-GB" dirty="0"/>
              <a:t> </a:t>
            </a:r>
            <a:r>
              <a:rPr lang="en-GB" dirty="0" err="1"/>
              <a:t>trouvent</a:t>
            </a:r>
            <a:r>
              <a:rPr lang="en-GB" dirty="0"/>
              <a:t> les </a:t>
            </a:r>
            <a:r>
              <a:rPr lang="en-GB" dirty="0" err="1"/>
              <a:t>personnes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sous-nutrition?</a:t>
            </a:r>
            <a:endParaRPr lang="en-FR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98CE43-4A14-AD54-D154-59966DD0C5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90" t="5421" r="8496"/>
          <a:stretch/>
        </p:blipFill>
        <p:spPr>
          <a:xfrm>
            <a:off x="682175" y="1357294"/>
            <a:ext cx="7228112" cy="4619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854879-56DD-000B-19D7-E27E082159E8}"/>
              </a:ext>
            </a:extLst>
          </p:cNvPr>
          <p:cNvSpPr txBox="1"/>
          <p:nvPr/>
        </p:nvSpPr>
        <p:spPr>
          <a:xfrm>
            <a:off x="6620321" y="3672202"/>
            <a:ext cx="5176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Beaucoup de personnes en sous-nutrition dans les pays d’Asie de sud-est, d’Afrique et de Moyen Orient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A6171-4AED-94C2-338B-FE1178E62230}"/>
              </a:ext>
            </a:extLst>
          </p:cNvPr>
          <p:cNvSpPr txBox="1"/>
          <p:nvPr/>
        </p:nvSpPr>
        <p:spPr>
          <a:xfrm>
            <a:off x="6604003" y="2694062"/>
            <a:ext cx="5192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800" b="1" dirty="0"/>
              <a:t>L’Inde a le plus grand nombre de personnes en sous-nutrition.</a:t>
            </a:r>
          </a:p>
        </p:txBody>
      </p:sp>
    </p:spTree>
    <p:extLst>
      <p:ext uri="{BB962C8B-B14F-4D97-AF65-F5344CB8AC3E}">
        <p14:creationId xmlns:p14="http://schemas.microsoft.com/office/powerpoint/2010/main" val="423872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98D756C2-FCC9-FFB1-DFC7-D407BD5D3A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1" t="7759" r="6443"/>
          <a:stretch/>
        </p:blipFill>
        <p:spPr>
          <a:xfrm>
            <a:off x="740228" y="1379463"/>
            <a:ext cx="7779658" cy="47231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43E085-4050-064A-DEB7-2774627259CE}"/>
              </a:ext>
            </a:extLst>
          </p:cNvPr>
          <p:cNvSpPr txBox="1"/>
          <p:nvPr/>
        </p:nvSpPr>
        <p:spPr>
          <a:xfrm>
            <a:off x="6458858" y="3054823"/>
            <a:ext cx="55734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800" b="1" dirty="0"/>
              <a:t>Haiti et Corée du Nord ont la grande partie de leur population en sous-nutrition.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407618A-3EF8-DE3F-6B85-755BD040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444"/>
            <a:ext cx="11008215" cy="1499616"/>
          </a:xfrm>
        </p:spPr>
        <p:txBody>
          <a:bodyPr/>
          <a:lstStyle/>
          <a:p>
            <a:r>
              <a:rPr lang="en-GB" dirty="0" err="1"/>
              <a:t>Où</a:t>
            </a:r>
            <a:r>
              <a:rPr lang="en-GB" dirty="0"/>
              <a:t> </a:t>
            </a:r>
            <a:r>
              <a:rPr lang="en-GB" dirty="0" err="1"/>
              <a:t>sE</a:t>
            </a:r>
            <a:r>
              <a:rPr lang="en-GB" dirty="0"/>
              <a:t> </a:t>
            </a:r>
            <a:r>
              <a:rPr lang="en-GB" dirty="0" err="1"/>
              <a:t>trouvent</a:t>
            </a:r>
            <a:r>
              <a:rPr lang="en-GB" dirty="0"/>
              <a:t> les </a:t>
            </a:r>
            <a:r>
              <a:rPr lang="en-GB" dirty="0" err="1"/>
              <a:t>personnes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sous-nutrition?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590719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A49B-487A-7BF0-1B58-7A13769D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</a:t>
            </a:r>
            <a:r>
              <a:rPr lang="en-FR" dirty="0"/>
              <a:t>ù vont les aides alimentaires?</a:t>
            </a:r>
          </a:p>
        </p:txBody>
      </p: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2BA61287-A11F-D540-1AAE-C28934485F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90" t="5690" r="6442"/>
          <a:stretch/>
        </p:blipFill>
        <p:spPr>
          <a:xfrm>
            <a:off x="732970" y="1385603"/>
            <a:ext cx="7474858" cy="46093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DA07BC-8189-5132-5DEB-F73A26E4AF70}"/>
              </a:ext>
            </a:extLst>
          </p:cNvPr>
          <p:cNvSpPr txBox="1"/>
          <p:nvPr/>
        </p:nvSpPr>
        <p:spPr>
          <a:xfrm>
            <a:off x="6533235" y="2997759"/>
            <a:ext cx="54265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800" b="1" dirty="0"/>
              <a:t>Les 3 premiers grands bénéficiaires reçoivent une quantité significative d’aide depuis 2013.</a:t>
            </a:r>
          </a:p>
        </p:txBody>
      </p:sp>
    </p:spTree>
    <p:extLst>
      <p:ext uri="{BB962C8B-B14F-4D97-AF65-F5344CB8AC3E}">
        <p14:creationId xmlns:p14="http://schemas.microsoft.com/office/powerpoint/2010/main" val="2027551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54AB3-552B-D35C-DD49-9F61E324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FR" dirty="0"/>
              <a:t>omment évoluent les aides alimentaires?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7C3C52F-9157-1F23-9988-2DD062C58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36" t="5962" b="7904"/>
          <a:stretch/>
        </p:blipFill>
        <p:spPr>
          <a:xfrm>
            <a:off x="761263" y="1440577"/>
            <a:ext cx="8310166" cy="4499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20D1D8-BE24-56B2-27FF-49FAB2ED71FF}"/>
              </a:ext>
            </a:extLst>
          </p:cNvPr>
          <p:cNvSpPr txBox="1"/>
          <p:nvPr/>
        </p:nvSpPr>
        <p:spPr>
          <a:xfrm>
            <a:off x="7759702" y="3429000"/>
            <a:ext cx="44322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800" b="1" dirty="0"/>
              <a:t>Une grande variabilité d’aide dans le temps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78250-21CA-DAA7-22DE-EE17C2B12824}"/>
              </a:ext>
            </a:extLst>
          </p:cNvPr>
          <p:cNvSpPr txBox="1"/>
          <p:nvPr/>
        </p:nvSpPr>
        <p:spPr>
          <a:xfrm>
            <a:off x="8321223" y="4383107"/>
            <a:ext cx="3565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Les pays en conflits sont les grands bénéficiaires d’aide alimentaires, plupart d’entre eux n’ont pas d’information liée à la sous-nutrition.</a:t>
            </a:r>
          </a:p>
        </p:txBody>
      </p:sp>
    </p:spTree>
    <p:extLst>
      <p:ext uri="{BB962C8B-B14F-4D97-AF65-F5344CB8AC3E}">
        <p14:creationId xmlns:p14="http://schemas.microsoft.com/office/powerpoint/2010/main" val="568917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8DE1-134E-151C-D9A5-8A249BDC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 dispose chaque habitant?</a:t>
            </a:r>
            <a:endParaRPr lang="en-FR" dirty="0"/>
          </a:p>
        </p:txBody>
      </p: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F3065E1B-D3B7-3A48-124A-E36026A2D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07" t="5421" r="5445"/>
          <a:stretch/>
        </p:blipFill>
        <p:spPr>
          <a:xfrm>
            <a:off x="3682999" y="1344403"/>
            <a:ext cx="8015515" cy="48606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AEAF74-D35E-DB8D-4FB6-95944732E913}"/>
              </a:ext>
            </a:extLst>
          </p:cNvPr>
          <p:cNvSpPr txBox="1"/>
          <p:nvPr/>
        </p:nvSpPr>
        <p:spPr>
          <a:xfrm>
            <a:off x="493486" y="2413337"/>
            <a:ext cx="28883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fr-FR" dirty="0"/>
              <a:t>Besoins énergétiques alimentaires moyens : </a:t>
            </a:r>
            <a:r>
              <a:rPr lang="fr-FR" b="1" dirty="0"/>
              <a:t>2340 kcal/personne/jour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endParaRPr lang="fr-FR" dirty="0"/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fr-FR" dirty="0"/>
              <a:t>Besoins énergétiques alimentaires minimum : </a:t>
            </a:r>
            <a:r>
              <a:rPr lang="fr-FR" b="1" dirty="0"/>
              <a:t>1812 kcal/personne/jour </a:t>
            </a:r>
            <a:endParaRPr lang="en-FR" b="1" dirty="0"/>
          </a:p>
        </p:txBody>
      </p:sp>
    </p:spTree>
    <p:extLst>
      <p:ext uri="{BB962C8B-B14F-4D97-AF65-F5344CB8AC3E}">
        <p14:creationId xmlns:p14="http://schemas.microsoft.com/office/powerpoint/2010/main" val="3204681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3F22-CF4B-AE52-8103-01EAAF88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</a:t>
            </a:r>
            <a:r>
              <a:rPr lang="en-FR" dirty="0"/>
              <a:t>uels pays sont en manque?</a:t>
            </a:r>
          </a:p>
        </p:txBody>
      </p:sp>
      <p:pic>
        <p:nvPicPr>
          <p:cNvPr id="4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20B3D281-FD5E-C73F-5EBD-671398CB64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4" t="5942" r="6827"/>
          <a:stretch/>
        </p:blipFill>
        <p:spPr>
          <a:xfrm>
            <a:off x="4348741" y="1654629"/>
            <a:ext cx="7414215" cy="40921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4747BB-4E0A-9F2D-0FCF-625ED43B97DA}"/>
              </a:ext>
            </a:extLst>
          </p:cNvPr>
          <p:cNvSpPr txBox="1"/>
          <p:nvPr/>
        </p:nvSpPr>
        <p:spPr>
          <a:xfrm>
            <a:off x="265992" y="2736502"/>
            <a:ext cx="38996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800" b="1" dirty="0"/>
              <a:t>15 pays dans le monde en manque alimentaire par rapport à leur besoin</a:t>
            </a:r>
          </a:p>
        </p:txBody>
      </p:sp>
    </p:spTree>
    <p:extLst>
      <p:ext uri="{BB962C8B-B14F-4D97-AF65-F5344CB8AC3E}">
        <p14:creationId xmlns:p14="http://schemas.microsoft.com/office/powerpoint/2010/main" val="730271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3868DA-E6C8-3848-022F-BB987D6A06E8}"/>
              </a:ext>
            </a:extLst>
          </p:cNvPr>
          <p:cNvSpPr txBox="1"/>
          <p:nvPr/>
        </p:nvSpPr>
        <p:spPr>
          <a:xfrm>
            <a:off x="532138" y="2402674"/>
            <a:ext cx="1080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Courier New" panose="02070309020205020404" pitchFamily="49" charset="0"/>
              <a:buChar char="o"/>
            </a:pPr>
            <a:r>
              <a:rPr lang="en-FR" sz="2800" b="1" dirty="0"/>
              <a:t>Redistribution d’utilisation de nos produits alimentaires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1C0A5-CFC9-1DF3-6563-2B051D3DD659}"/>
              </a:ext>
            </a:extLst>
          </p:cNvPr>
          <p:cNvSpPr txBox="1"/>
          <p:nvPr/>
        </p:nvSpPr>
        <p:spPr>
          <a:xfrm>
            <a:off x="503109" y="3701676"/>
            <a:ext cx="1080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Courier New" panose="02070309020205020404" pitchFamily="49" charset="0"/>
              <a:buChar char="o"/>
            </a:pPr>
            <a:r>
              <a:rPr lang="en-FR" sz="2800" b="1" dirty="0"/>
              <a:t>Grande possibilité d’auto-suffisance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9DC2F2-FAFC-1AE1-28EB-70DEBEEB8A5F}"/>
              </a:ext>
            </a:extLst>
          </p:cNvPr>
          <p:cNvSpPr txBox="1"/>
          <p:nvPr/>
        </p:nvSpPr>
        <p:spPr>
          <a:xfrm>
            <a:off x="1543051" y="2910842"/>
            <a:ext cx="902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Disponibilité alimentaire suffisante, utilisation destinée à la nourriture insuffisante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63E10E-091F-00FB-E650-390BCF3B7B5B}"/>
              </a:ext>
            </a:extLst>
          </p:cNvPr>
          <p:cNvSpPr txBox="1"/>
          <p:nvPr/>
        </p:nvSpPr>
        <p:spPr>
          <a:xfrm>
            <a:off x="1514022" y="4188099"/>
            <a:ext cx="902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Peu de pays en manque alimentaire par rapport à leur besoin</a:t>
            </a:r>
          </a:p>
        </p:txBody>
      </p:sp>
    </p:spTree>
    <p:extLst>
      <p:ext uri="{BB962C8B-B14F-4D97-AF65-F5344CB8AC3E}">
        <p14:creationId xmlns:p14="http://schemas.microsoft.com/office/powerpoint/2010/main" val="415339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l="-6000" r="-6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B0F4-ADE8-4820-DF6F-237DBF84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Les données 	ÉTUDIÉES</a:t>
            </a:r>
          </a:p>
        </p:txBody>
      </p:sp>
      <p:pic>
        <p:nvPicPr>
          <p:cNvPr id="22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E5CEA448-DB96-9C12-DFB6-C7150EBE9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24" y="2093468"/>
            <a:ext cx="2220413" cy="160745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CB49963-2499-D077-FB1F-45F7C0A744FA}"/>
              </a:ext>
            </a:extLst>
          </p:cNvPr>
          <p:cNvSpPr txBox="1"/>
          <p:nvPr/>
        </p:nvSpPr>
        <p:spPr>
          <a:xfrm>
            <a:off x="773752" y="1673192"/>
            <a:ext cx="120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b="1" dirty="0"/>
              <a:t>Population</a:t>
            </a:r>
          </a:p>
        </p:txBody>
      </p:sp>
      <p:pic>
        <p:nvPicPr>
          <p:cNvPr id="26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B0D23A1A-5C70-7075-D8B0-E91F13DD1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349" y="2093468"/>
            <a:ext cx="2232923" cy="1607455"/>
          </a:xfrm>
          <a:prstGeom prst="rect">
            <a:avLst/>
          </a:prstGeom>
        </p:spPr>
      </p:pic>
      <p:pic>
        <p:nvPicPr>
          <p:cNvPr id="28" name="Picture 27" descr="Table&#10;&#10;Description automatically generated">
            <a:extLst>
              <a:ext uri="{FF2B5EF4-FFF2-40B4-BE49-F238E27FC236}">
                <a16:creationId xmlns:a16="http://schemas.microsoft.com/office/drawing/2014/main" id="{9F66771F-5165-7C78-1813-E270637BC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0085" y="2106104"/>
            <a:ext cx="3586791" cy="1594819"/>
          </a:xfrm>
          <a:prstGeom prst="rect">
            <a:avLst/>
          </a:prstGeom>
        </p:spPr>
      </p:pic>
      <p:pic>
        <p:nvPicPr>
          <p:cNvPr id="29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878F696E-20F6-270A-46CE-291776BF25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/>
          <a:stretch>
            <a:fillRect/>
          </a:stretch>
        </p:blipFill>
        <p:spPr>
          <a:xfrm>
            <a:off x="5964820" y="4349293"/>
            <a:ext cx="5645640" cy="1901534"/>
          </a:xfrm>
        </p:spPr>
      </p:pic>
      <p:pic>
        <p:nvPicPr>
          <p:cNvPr id="30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1C35F331-A6C5-44CA-EA28-41A4328A4E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724324" y="4349293"/>
            <a:ext cx="5256751" cy="1901534"/>
          </a:xfr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154C889-7846-E019-7C87-131493EB1AF5}"/>
              </a:ext>
            </a:extLst>
          </p:cNvPr>
          <p:cNvSpPr txBox="1"/>
          <p:nvPr/>
        </p:nvSpPr>
        <p:spPr>
          <a:xfrm>
            <a:off x="724324" y="3944336"/>
            <a:ext cx="2624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b="1" dirty="0"/>
              <a:t>Disponibilité alimentaires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1E429B-BB0D-3C4A-51BE-2D26EC6D0351}"/>
              </a:ext>
            </a:extLst>
          </p:cNvPr>
          <p:cNvSpPr txBox="1"/>
          <p:nvPr/>
        </p:nvSpPr>
        <p:spPr>
          <a:xfrm>
            <a:off x="7830085" y="1690100"/>
            <a:ext cx="177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b="1" dirty="0"/>
              <a:t>Aide alimentaire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48806A-9827-7FB5-0820-32451B0F2418}"/>
              </a:ext>
            </a:extLst>
          </p:cNvPr>
          <p:cNvSpPr txBox="1"/>
          <p:nvPr/>
        </p:nvSpPr>
        <p:spPr>
          <a:xfrm>
            <a:off x="4290366" y="169010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b="1" dirty="0"/>
              <a:t>Sous-nutrition</a:t>
            </a:r>
          </a:p>
        </p:txBody>
      </p:sp>
    </p:spTree>
    <p:extLst>
      <p:ext uri="{BB962C8B-B14F-4D97-AF65-F5344CB8AC3E}">
        <p14:creationId xmlns:p14="http://schemas.microsoft.com/office/powerpoint/2010/main" val="126393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l="-6000" r="-6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06F4-DD42-DB48-B8A9-03E0A8C2F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FR" dirty="0"/>
              <a:t>ombien de personnes en sous-nutrition?</a:t>
            </a:r>
          </a:p>
        </p:txBody>
      </p:sp>
      <p:pic>
        <p:nvPicPr>
          <p:cNvPr id="13" name="Picture 12" descr="Chart, pie chart&#10;&#10;Description automatically generated">
            <a:extLst>
              <a:ext uri="{FF2B5EF4-FFF2-40B4-BE49-F238E27FC236}">
                <a16:creationId xmlns:a16="http://schemas.microsoft.com/office/drawing/2014/main" id="{E11EFEB3-2A65-B62E-FCFF-5169CF524B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1" b="14348"/>
          <a:stretch/>
        </p:blipFill>
        <p:spPr>
          <a:xfrm>
            <a:off x="1719286" y="1635167"/>
            <a:ext cx="5334010" cy="46883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0DD2E8-675A-AEF8-07A7-7149E7AB983B}"/>
              </a:ext>
            </a:extLst>
          </p:cNvPr>
          <p:cNvSpPr txBox="1"/>
          <p:nvPr/>
        </p:nvSpPr>
        <p:spPr>
          <a:xfrm>
            <a:off x="7211358" y="4050475"/>
            <a:ext cx="449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Il y a 75 millions de personnes </a:t>
            </a:r>
            <a:r>
              <a:rPr lang="en-GB" dirty="0"/>
              <a:t>d</a:t>
            </a:r>
            <a:r>
              <a:rPr lang="en-FR" dirty="0"/>
              <a:t>ans le monde.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EF7A80-DBB8-B9FA-4F71-7400BC855ECA}"/>
              </a:ext>
            </a:extLst>
          </p:cNvPr>
          <p:cNvSpPr txBox="1"/>
          <p:nvPr/>
        </p:nvSpPr>
        <p:spPr>
          <a:xfrm>
            <a:off x="7211358" y="3096368"/>
            <a:ext cx="4498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800" b="1" dirty="0"/>
              <a:t>5 millions de personnes </a:t>
            </a:r>
            <a:r>
              <a:rPr lang="en-GB" sz="2800" b="1" dirty="0"/>
              <a:t>s</a:t>
            </a:r>
            <a:r>
              <a:rPr lang="en-FR" sz="2800" b="1" dirty="0"/>
              <a:t>ont </a:t>
            </a:r>
          </a:p>
          <a:p>
            <a:r>
              <a:rPr lang="en-FR" sz="2800" b="1" dirty="0"/>
              <a:t>en sous-nutrition.</a:t>
            </a:r>
          </a:p>
        </p:txBody>
      </p:sp>
    </p:spTree>
    <p:extLst>
      <p:ext uri="{BB962C8B-B14F-4D97-AF65-F5344CB8AC3E}">
        <p14:creationId xmlns:p14="http://schemas.microsoft.com/office/powerpoint/2010/main" val="271383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l="-6000" r="-6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343C9E61-0D3C-BCAF-3342-E02A38895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612" y="1788529"/>
            <a:ext cx="4616643" cy="46166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AE945A-B86D-0DB7-E986-4C151DD0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6802"/>
            <a:ext cx="9720072" cy="1499616"/>
          </a:xfrm>
        </p:spPr>
        <p:txBody>
          <a:bodyPr/>
          <a:lstStyle/>
          <a:p>
            <a:r>
              <a:rPr lang="en-FR" dirty="0"/>
              <a:t>PEUT–ON Nourrir tout le monde?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551C9A-AD7A-FFC4-60BE-480A483AB5F6}"/>
              </a:ext>
            </a:extLst>
          </p:cNvPr>
          <p:cNvSpPr txBox="1"/>
          <p:nvPr/>
        </p:nvSpPr>
        <p:spPr>
          <a:xfrm>
            <a:off x="694258" y="2311938"/>
            <a:ext cx="6908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Besoins énergétiques alimentaires moyens : 2340 kcal/personne/jour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Besoins énergétiques alimentaires minimum : 1812 kcal/personne/jour </a:t>
            </a:r>
            <a:endParaRPr lang="en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2C4E40-066A-E994-1C0E-732231E6DF02}"/>
              </a:ext>
            </a:extLst>
          </p:cNvPr>
          <p:cNvSpPr txBox="1"/>
          <p:nvPr/>
        </p:nvSpPr>
        <p:spPr>
          <a:xfrm>
            <a:off x="1527944" y="3557164"/>
            <a:ext cx="5031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Disponibilité alimentaire totale </a:t>
            </a:r>
          </a:p>
          <a:p>
            <a:pPr algn="ctr"/>
            <a:r>
              <a:rPr lang="fr-FR" sz="2800" b="1" dirty="0"/>
              <a:t>20 billions kcal/jour</a:t>
            </a:r>
            <a:endParaRPr lang="en-FR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9B4D0F-DD19-F4AF-9173-4EDA2C4183F3}"/>
              </a:ext>
            </a:extLst>
          </p:cNvPr>
          <p:cNvSpPr txBox="1"/>
          <p:nvPr/>
        </p:nvSpPr>
        <p:spPr>
          <a:xfrm>
            <a:off x="1569435" y="4517040"/>
            <a:ext cx="4965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Nous pouvons nourrir 118% de la population totale.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0AE88-ADFF-2079-E04F-0090896EE701}"/>
              </a:ext>
            </a:extLst>
          </p:cNvPr>
          <p:cNvSpPr txBox="1"/>
          <p:nvPr/>
        </p:nvSpPr>
        <p:spPr>
          <a:xfrm>
            <a:off x="8725678" y="1323365"/>
            <a:ext cx="1773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800" b="1" dirty="0"/>
              <a:t>9 milliards</a:t>
            </a:r>
            <a:endParaRPr lang="en-FR" sz="3200" dirty="0"/>
          </a:p>
        </p:txBody>
      </p:sp>
    </p:spTree>
    <p:extLst>
      <p:ext uri="{BB962C8B-B14F-4D97-AF65-F5344CB8AC3E}">
        <p14:creationId xmlns:p14="http://schemas.microsoft.com/office/powerpoint/2010/main" val="313008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l="-6000" r="-6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945A-B86D-0DB7-E986-4C151DD0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6802"/>
            <a:ext cx="9720072" cy="1499616"/>
          </a:xfrm>
        </p:spPr>
        <p:txBody>
          <a:bodyPr/>
          <a:lstStyle/>
          <a:p>
            <a:r>
              <a:rPr lang="en-FR" dirty="0"/>
              <a:t>PEUT–ON Nourrir tout le monde?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BEF88C71-D728-F352-9646-F72B1F0DF7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66" r="12477" b="16827"/>
          <a:stretch/>
        </p:blipFill>
        <p:spPr>
          <a:xfrm>
            <a:off x="6850841" y="897743"/>
            <a:ext cx="4645852" cy="53036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F47FEC-0992-0CE7-76E1-AFB9440AEC1B}"/>
              </a:ext>
            </a:extLst>
          </p:cNvPr>
          <p:cNvSpPr txBox="1"/>
          <p:nvPr/>
        </p:nvSpPr>
        <p:spPr>
          <a:xfrm>
            <a:off x="695307" y="3116142"/>
            <a:ext cx="61555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Les produits végétaux seuls peuvent</a:t>
            </a:r>
          </a:p>
          <a:p>
            <a:pPr algn="ctr"/>
            <a:r>
              <a:rPr lang="fr-FR" sz="2800" b="1" dirty="0"/>
              <a:t>nourrir 97% de la population mondiale.</a:t>
            </a:r>
            <a:endParaRPr lang="en-FR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5E885B-9CE5-E667-2FE3-5F88B9F1331D}"/>
              </a:ext>
            </a:extLst>
          </p:cNvPr>
          <p:cNvSpPr txBox="1"/>
          <p:nvPr/>
        </p:nvSpPr>
        <p:spPr>
          <a:xfrm>
            <a:off x="1101805" y="4100514"/>
            <a:ext cx="521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Disponibilité alimentaire végétale : 17billions kcal/jour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99479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l="-6000" r="-6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9B4F-2D5F-EFA9-07FE-34246C42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 fait-on avec l’alimentation?</a:t>
            </a:r>
            <a:endParaRPr lang="en-FR" dirty="0"/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63CE7C34-544D-F927-B2A8-0DF87FD40B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83" t="6413" r="5808" b="14618"/>
          <a:stretch/>
        </p:blipFill>
        <p:spPr>
          <a:xfrm>
            <a:off x="3511078" y="1661912"/>
            <a:ext cx="4746172" cy="47618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20BDA1-2DAF-FFFA-E61E-DBA88155EB7F}"/>
              </a:ext>
            </a:extLst>
          </p:cNvPr>
          <p:cNvSpPr txBox="1"/>
          <p:nvPr/>
        </p:nvSpPr>
        <p:spPr>
          <a:xfrm>
            <a:off x="2389239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F11531-A734-C753-241D-C84FA678BA05}"/>
              </a:ext>
            </a:extLst>
          </p:cNvPr>
          <p:cNvSpPr txBox="1"/>
          <p:nvPr/>
        </p:nvSpPr>
        <p:spPr>
          <a:xfrm>
            <a:off x="7503711" y="2211023"/>
            <a:ext cx="43925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Seulement la moitié de la disponibilité alimentaire est destinée à la nourriture humaine.</a:t>
            </a:r>
            <a:endParaRPr lang="en-FR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866076-969C-9BBA-5FDE-116AC957694B}"/>
              </a:ext>
            </a:extLst>
          </p:cNvPr>
          <p:cNvSpPr txBox="1"/>
          <p:nvPr/>
        </p:nvSpPr>
        <p:spPr>
          <a:xfrm>
            <a:off x="274916" y="2673227"/>
            <a:ext cx="4413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 part de la nourriture humaine </a:t>
            </a:r>
          </a:p>
          <a:p>
            <a:pPr algn="ctr"/>
            <a:r>
              <a:rPr lang="fr-FR" dirty="0"/>
              <a:t>peut nourrir 65% de la </a:t>
            </a:r>
          </a:p>
          <a:p>
            <a:pPr algn="ctr"/>
            <a:r>
              <a:rPr lang="fr-FR" dirty="0"/>
              <a:t>population mondiale.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06197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0220-2F4A-08FC-0D3E-E0D9A678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FR" dirty="0"/>
              <a:t>ocus céréales</a:t>
            </a: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23AA3162-27B3-24C4-F48E-4F7AEEB543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9" t="5497" r="5469" b="14705"/>
          <a:stretch/>
        </p:blipFill>
        <p:spPr>
          <a:xfrm>
            <a:off x="2737808" y="157287"/>
            <a:ext cx="6050592" cy="5329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DC5109-F8FF-6E56-F85D-E3848AC2A66C}"/>
              </a:ext>
            </a:extLst>
          </p:cNvPr>
          <p:cNvSpPr txBox="1"/>
          <p:nvPr/>
        </p:nvSpPr>
        <p:spPr>
          <a:xfrm>
            <a:off x="173996" y="1226457"/>
            <a:ext cx="43925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800" b="1" dirty="0"/>
              <a:t>1/3 des céréales est </a:t>
            </a:r>
          </a:p>
          <a:p>
            <a:pPr algn="ctr"/>
            <a:r>
              <a:rPr lang="en-FR" sz="2800" b="1" dirty="0"/>
              <a:t>utilisé pour nourrir </a:t>
            </a:r>
          </a:p>
          <a:p>
            <a:pPr algn="ctr"/>
            <a:r>
              <a:rPr lang="en-FR" sz="2800" b="1" dirty="0"/>
              <a:t>les animaux.</a:t>
            </a:r>
          </a:p>
        </p:txBody>
      </p:sp>
    </p:spTree>
    <p:extLst>
      <p:ext uri="{BB962C8B-B14F-4D97-AF65-F5344CB8AC3E}">
        <p14:creationId xmlns:p14="http://schemas.microsoft.com/office/powerpoint/2010/main" val="143346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22BA-862F-4975-90A6-FF301AB1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FR" dirty="0"/>
              <a:t>ocus thailande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00C910-8A6B-5503-3741-4224184F72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7" t="6814" r="8461" b="8368"/>
          <a:stretch/>
        </p:blipFill>
        <p:spPr>
          <a:xfrm>
            <a:off x="288530" y="561325"/>
            <a:ext cx="6814833" cy="44801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F222CC-174D-84B1-90FE-5411EA2A55AE}"/>
              </a:ext>
            </a:extLst>
          </p:cNvPr>
          <p:cNvSpPr txBox="1"/>
          <p:nvPr/>
        </p:nvSpPr>
        <p:spPr>
          <a:xfrm>
            <a:off x="7385269" y="2770667"/>
            <a:ext cx="4578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30 millions tonnes kg de manioc produit en </a:t>
            </a:r>
            <a:r>
              <a:rPr lang="fr-FR" dirty="0" err="1"/>
              <a:t>Thailande</a:t>
            </a:r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402% de la disponibilité intérieure exporté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20% de la production reste dans le pays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BF34B3-A21A-C2A8-5213-71168E78E0E3}"/>
              </a:ext>
            </a:extLst>
          </p:cNvPr>
          <p:cNvSpPr txBox="1"/>
          <p:nvPr/>
        </p:nvSpPr>
        <p:spPr>
          <a:xfrm>
            <a:off x="7325340" y="1816560"/>
            <a:ext cx="4413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800" b="1" dirty="0"/>
              <a:t>5/6 de la production de manioc est exporté.</a:t>
            </a:r>
          </a:p>
        </p:txBody>
      </p:sp>
    </p:spTree>
    <p:extLst>
      <p:ext uri="{BB962C8B-B14F-4D97-AF65-F5344CB8AC3E}">
        <p14:creationId xmlns:p14="http://schemas.microsoft.com/office/powerpoint/2010/main" val="2679076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B6D8-F5FE-A226-8958-9EB5EA79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FR" dirty="0"/>
              <a:t>ocus thailande</a:t>
            </a: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2D5A51FB-5D0C-6B5E-AA7A-A607124AF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06" r="1539" b="17937"/>
          <a:stretch/>
        </p:blipFill>
        <p:spPr>
          <a:xfrm>
            <a:off x="797034" y="761493"/>
            <a:ext cx="5545709" cy="50091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7F86F0-6595-DBD7-6AB7-8959EF9DCEA6}"/>
              </a:ext>
            </a:extLst>
          </p:cNvPr>
          <p:cNvSpPr txBox="1"/>
          <p:nvPr/>
        </p:nvSpPr>
        <p:spPr>
          <a:xfrm>
            <a:off x="6707406" y="3743124"/>
            <a:ext cx="517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 millions de personnes en sous-nutrition en </a:t>
            </a:r>
            <a:r>
              <a:rPr lang="fr-FR" dirty="0" err="1"/>
              <a:t>Thailande</a:t>
            </a:r>
            <a:r>
              <a:rPr lang="fr-FR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CAD969-F69B-8DF2-9A0D-0750456BD31E}"/>
              </a:ext>
            </a:extLst>
          </p:cNvPr>
          <p:cNvSpPr txBox="1"/>
          <p:nvPr/>
        </p:nvSpPr>
        <p:spPr>
          <a:xfrm>
            <a:off x="6691088" y="2358129"/>
            <a:ext cx="51927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800" b="1" dirty="0"/>
              <a:t>Manioc exporté peut nourrir 69 millions de personnes ou toute la population de Thailande.</a:t>
            </a:r>
          </a:p>
        </p:txBody>
      </p:sp>
    </p:spTree>
    <p:extLst>
      <p:ext uri="{BB962C8B-B14F-4D97-AF65-F5344CB8AC3E}">
        <p14:creationId xmlns:p14="http://schemas.microsoft.com/office/powerpoint/2010/main" val="4045592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447</TotalTime>
  <Words>424</Words>
  <Application>Microsoft Macintosh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Courier New</vt:lpstr>
      <vt:lpstr>Tw Cen MT</vt:lpstr>
      <vt:lpstr>Tw Cen MT Condensed</vt:lpstr>
      <vt:lpstr>Wingdings 3</vt:lpstr>
      <vt:lpstr>Integral</vt:lpstr>
      <vt:lpstr>Panorama de la malnutrition</vt:lpstr>
      <vt:lpstr>Les données  ÉTUDIÉES</vt:lpstr>
      <vt:lpstr>Combien de personnes en sous-nutrition?</vt:lpstr>
      <vt:lpstr>PEUT–ON Nourrir tout le monde?</vt:lpstr>
      <vt:lpstr>PEUT–ON Nourrir tout le monde?</vt:lpstr>
      <vt:lpstr>Que fait-on avec l’alimentation?</vt:lpstr>
      <vt:lpstr>Focus céréales</vt:lpstr>
      <vt:lpstr>Focus thailande</vt:lpstr>
      <vt:lpstr>Focus thailande</vt:lpstr>
      <vt:lpstr>Où sE trouvent les personnes en sous-nutrition?</vt:lpstr>
      <vt:lpstr>Où sE trouvent les personnes en sous-nutrition?</vt:lpstr>
      <vt:lpstr>Où vont les aides alimentaires?</vt:lpstr>
      <vt:lpstr>Comment évoluent les aides alimentaires?</vt:lpstr>
      <vt:lpstr>que dispose chaque habitant?</vt:lpstr>
      <vt:lpstr>Quels pays sont en manque?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Panorama de la malnutrition</dc:title>
  <dc:creator>haeji yun</dc:creator>
  <cp:lastModifiedBy>haeji yun</cp:lastModifiedBy>
  <cp:revision>4</cp:revision>
  <dcterms:created xsi:type="dcterms:W3CDTF">2022-09-05T15:35:42Z</dcterms:created>
  <dcterms:modified xsi:type="dcterms:W3CDTF">2022-09-05T23:03:23Z</dcterms:modified>
</cp:coreProperties>
</file>