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61E6-33AB-4AF7-887E-7CAA1BE76E5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FAD48-3574-4756-9082-F126FC9736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FAD48-3574-4756-9082-F126FC97368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9FC7-2158-4FDC-AB2E-08C3D31284FC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FD74-6A2E-4D45-A732-19917A1C5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senpendidikan.co.id/" TargetMode="External"/><Relationship Id="rId2" Type="http://schemas.openxmlformats.org/officeDocument/2006/relationships/hyperlink" Target="http://www.tribunnew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217757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PERKEMBANGAN, KEDUDUKAN, DAN FUNGSI BAHASA INDONESIA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DOSEN PENGAMPUH 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MIFTAH WANGSADANUREJA, S.PD.I, M.PD.I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LOGO_UPB_NEW-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92" y="1628800"/>
            <a:ext cx="3297677" cy="2976664"/>
          </a:xfrm>
          <a:prstGeom prst="rect">
            <a:avLst/>
          </a:prstGeom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745964" y="5296272"/>
            <a:ext cx="336348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TI.19.D.1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 KELOMPOK 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98157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IHSAN NURARIPIN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98157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DANDY FIRMANSYAH PUTRA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98157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MUHAMMAD HAEKAL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"/>
            <a:ext cx="7772400" cy="620687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Penutup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en-US" sz="135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Kesimpulan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/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Sesusai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uraian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diatas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ditarik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kesimpulan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l" fontAlgn="base"/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dasarnya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kumpulan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melayu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aksara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jawa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arab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gundul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pun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dulu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nusantara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datangi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eropa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penjajah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belanda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itulah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tulissan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aksara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jawa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pengaruhi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begitu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membutuhkan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ratusan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 fontAlgn="base"/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knal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alasan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keluwesan,penghematan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berlebihan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praktis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membaca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cetak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takut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pengucapan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fontAlgn="base"/>
            <a:r>
              <a:rPr lang="id-ID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 sebagai 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id-ID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: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fontAlgn="base">
              <a:buFont typeface="Wingdings" pitchFamily="2" charset="2"/>
              <a:buChar char="Ø"/>
            </a:pP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kebanggaan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fontAlgn="base">
              <a:buFont typeface="Wingdings" pitchFamily="2" charset="2"/>
              <a:buChar char="Ø"/>
            </a:pP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l" fontAlgn="base">
              <a:buFont typeface="Wingdings" pitchFamily="2" charset="2"/>
              <a:buChar char="Ø"/>
            </a:pP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pemersatu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fontAlgn="base">
              <a:buFont typeface="Wingdings" pitchFamily="2" charset="2"/>
              <a:buChar char="Ø"/>
            </a:pP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penghubung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antarbudaya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fontAlgn="base"/>
            <a:r>
              <a:rPr lang="id-ID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 sebagai 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id-ID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egara :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fontAlgn="base">
              <a:buFont typeface="Wingdings" pitchFamily="2" charset="2"/>
              <a:buChar char="Ø"/>
            </a:pP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kenegaraan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fontAlgn="base">
              <a:buFont typeface="Wingdings" pitchFamily="2" charset="2"/>
              <a:buChar char="Ø"/>
            </a:pP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id-ID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esmi lembaga pendidikan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fontAlgn="base">
              <a:buFont typeface="Wingdings" pitchFamily="2" charset="2"/>
              <a:buChar char="Ø"/>
            </a:pPr>
            <a:r>
              <a:rPr lang="id-ID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 resmi di dalam perhubungan dan pembangunan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fontAlgn="base">
              <a:buFont typeface="Wingdings" pitchFamily="2" charset="2"/>
              <a:buChar char="Ø"/>
            </a:pPr>
            <a:r>
              <a:rPr lang="id-ID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 resmi kebudayaan dan IPTEK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fontAlgn="base"/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lvl="0" indent="-342900" algn="l" fontAlgn="base"/>
            <a:r>
              <a:rPr lang="en-US" sz="135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     Saran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warga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Negara yang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berbudi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luhur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hendaknya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bias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melestarikan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interaksi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social. Kita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Negara. Kita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berbahasa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13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3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Referensi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9144000" cy="374441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PERKEMBANGAN BAHASA INDONESIA 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WWW.TRIBUNNEWS.COM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 BAHASA INDONESIA 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WWW.DOSENPENDIDIKAN.CO.ID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FUNGSI BAHASA INDONESIA 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BUKU BAHASA INDONESIA, WIDJONO HS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1296144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KATA PENGANTAR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496944" cy="504056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puji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syukur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kehadirat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rahmatnya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terususun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pertolongannya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kami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sanggup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Shalawat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semoga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selalu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terlimpah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curahkan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baginda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tercinta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nabi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Muhammad saw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nanti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nantikan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syafaatnya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akhirat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nanti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Kami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mengucapkan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syukur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ALLAH SWT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limpahan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nikmat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sehatnya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fisik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pikiran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kami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Kami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menyadari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jauh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sempurna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kekurangan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Demikian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semoga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bermanfaat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Terima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kasih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70583"/>
          </a:xfrm>
        </p:spPr>
        <p:txBody>
          <a:bodyPr/>
          <a:lstStyle/>
          <a:p>
            <a:r>
              <a:rPr lang="en-US" b="1" dirty="0"/>
              <a:t>PERKEMBANGAN BAHASA 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47500" lnSpcReduction="20000"/>
          </a:bodyPr>
          <a:lstStyle/>
          <a:p>
            <a:pPr algn="l" fontAlgn="base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dasarnya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kumpulan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melayu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jawa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arab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gundul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pun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dulu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nusantara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datangi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eropa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penjajah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belanda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itulah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tulissan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jawa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pengaruhi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begitu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membutuhkan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ratusan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dahulu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ejaan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sempurnakan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(EYD),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rakyat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l" fontAlgn="base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litelatur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lama,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membacanya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dikarenakan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penjajahan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1972,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EYD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baku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mengenal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dahulu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berubah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DJ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ganti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Djakarta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jakarta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Djembatan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jembatan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doang,S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ganti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Y,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jogjakarta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Yogyakarta, Jang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Yang, </a:t>
            </a:r>
          </a:p>
          <a:p>
            <a:pPr algn="l" fontAlgn="base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TJ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diganti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C,</a:t>
            </a:r>
          </a:p>
          <a:p>
            <a:pPr algn="l" fontAlgn="base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tjinta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cinta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pantjasila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pancasila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fontAlgn="base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huruf-huruf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dahulu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kenal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alasan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keluwesan,penghematan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berlebihan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praktis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membaca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pengucapan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7"/>
          </a:xfrm>
        </p:spPr>
        <p:txBody>
          <a:bodyPr/>
          <a:lstStyle/>
          <a:p>
            <a:r>
              <a:rPr lang="en-US" b="1" dirty="0" err="1"/>
              <a:t>Kedudukan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smtClean="0"/>
              <a:t>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55000" lnSpcReduction="20000"/>
          </a:bodyPr>
          <a:lstStyle/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tercantum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1.      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Ikrar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ketiga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Sumpah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Pemuda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1928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bunyi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Kami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putra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putri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 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menjunjung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persatuan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Indonesia”.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2.      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RI 1945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XV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Bendera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Negara,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Lagu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Kebangsaan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36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Negara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ialah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Indonesia”.</a:t>
            </a:r>
          </a:p>
          <a:p>
            <a:pPr algn="l" fontAlgn="base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 fontAlgn="base"/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1.      </a:t>
            </a:r>
            <a:r>
              <a:rPr lang="en-US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endParaRPr lang="en-US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Kedudukannya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diatas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Perumusan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Seminar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diselenggarakan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Jakarta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25-28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Februari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1975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menegaskan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kedudukannya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kebanggaan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kebanggaan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memancarkan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luhur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bangsa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Indonesia.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keluhuran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dicerminkan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bangsa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Indonesia,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bangga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menjunjung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mempertahankannya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realisasi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kebanggaan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Indonesia,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memakainya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rasa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rendah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Kita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bangga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memakainya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memelihara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mengembangkannya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bangsa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Indonesia.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Indonesia 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tingkah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laku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watak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bangsa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Indonesia.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4797152"/>
          </a:xfrm>
        </p:spPr>
        <p:txBody>
          <a:bodyPr>
            <a:normAutofit fontScale="32500" lnSpcReduction="20000"/>
          </a:bodyPr>
          <a:lstStyle/>
          <a:p>
            <a:pPr algn="l" fontAlgn="base">
              <a:buFont typeface="Arial" pitchFamily="34" charset="0"/>
              <a:buChar char="•"/>
            </a:pPr>
            <a:r>
              <a:rPr lang="en-US" sz="4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penghubung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Manfaat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Indonesia 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dirasakan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sehari-hari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Indonesia 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saling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berhubungan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aspek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kebijakan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berhubungan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ideologi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ekonomi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pertahanan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kemanan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diinformasikan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warga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4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endParaRPr lang="en-US" sz="4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US" sz="4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      </a:t>
            </a:r>
            <a:r>
              <a:rPr lang="en-US" sz="49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Negara (</a:t>
            </a:r>
            <a:r>
              <a:rPr lang="en-US" sz="49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4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Negara </a:t>
            </a:r>
            <a:r>
              <a:rPr lang="en-US" sz="49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Kesatuan</a:t>
            </a:r>
            <a:r>
              <a:rPr lang="en-US" sz="4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Republik</a:t>
            </a:r>
            <a:r>
              <a:rPr lang="en-US" sz="4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Indonesia)</a:t>
            </a:r>
          </a:p>
          <a:p>
            <a:pPr algn="l" fontAlgn="base"/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Perumusan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Seminar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diselenggarakan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Jakarta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25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28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Februari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1975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dikemukakan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kedudukannya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befungsi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l"/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algn="l" fontAlgn="base">
              <a:buFont typeface="Arial" pitchFamily="34" charset="0"/>
              <a:buChar char="•"/>
            </a:pP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kenegaraan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fontAlgn="base"/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Bukti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kenegaraan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digunakannya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naskah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proklamasi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kemerdekaan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RI 1945.</a:t>
            </a:r>
          </a:p>
          <a:p>
            <a:pPr algn="l" fontAlgn="base"/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algn="l" fontAlgn="base">
              <a:buFont typeface="Arial" pitchFamily="34" charset="0"/>
              <a:buChar char="•"/>
            </a:pP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dilembaga-lembaga</a:t>
            </a:r>
            <a:r>
              <a:rPr lang="en-US" sz="4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pendidikan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fontAlgn="base"/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lembaga-lembaga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pendidikan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kanak-kanak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perguruan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memperlancar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mengajar</a:t>
            </a:r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fontAlgn="base"/>
            <a:r>
              <a:rPr lang="en-US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1683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pemersatu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berbeda-beda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bahasanya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Indonesia yang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beragam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berbeda-beda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bahasanya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menyatu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bersatu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kebangsaan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cita-cita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rasa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nasib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16832"/>
          </a:xfrm>
        </p:spPr>
        <p:txBody>
          <a:bodyPr>
            <a:normAutofit fontScale="90000"/>
          </a:bodyPr>
          <a:lstStyle/>
          <a:p>
            <a:pPr algn="l" fontAlgn="base">
              <a:buFont typeface="Arial" pitchFamily="34" charset="0"/>
              <a:buChar char="•"/>
            </a:pPr>
            <a:r>
              <a:rPr lang="en-US" sz="2200" dirty="0" smtClean="0"/>
              <a:t>  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perhubungan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kepentingan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perencanaan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pelaksanaan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pembangunan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Indonesia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antarbadan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penyebarluasan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3744416"/>
          </a:xfrm>
        </p:spPr>
        <p:txBody>
          <a:bodyPr>
            <a:normAutofit/>
          </a:bodyPr>
          <a:lstStyle/>
          <a:p>
            <a:pPr lvl="0" algn="l" fontAlgn="base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kebudayaan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pemanfaatan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modern.</a:t>
            </a:r>
          </a:p>
          <a:p>
            <a:pPr algn="l" fontAlgn="base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Kebudayaan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beragam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berasal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beragam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pula.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penyebarluasan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modern agar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jangkauan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pemakaiannya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penyebaran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buku-buku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pelajaran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buku-buku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populer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majalah-majalah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ilmiah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hendaknya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Indonesia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9208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FUNGSI BAHASA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diantaranya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ekspresi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diri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karakter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mengamati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sekitar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indonesia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masyarakat.fungsi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tingkatan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kepentingan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beraneka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ragam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ilmiah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komunikatif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keterampilan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ragam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keterampilan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pemikiran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sikap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hendak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komunikasikan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Tentunya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kebutuhannya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tentunya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beraneka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ragam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Meraka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contohnya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0" algn="l"/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Wingdings" pitchFamily="2" charset="2"/>
              <a:buChar char="Ø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Antaraanggota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keluarga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keluarga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Wingdings" pitchFamily="2" charset="2"/>
              <a:buChar char="Ø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Antaraanggota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komunikasisosial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Wingdings" pitchFamily="2" charset="2"/>
              <a:buChar char="Ø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Antarlembaga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Wingdings" pitchFamily="2" charset="2"/>
              <a:buChar char="Ø"/>
            </a:pP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Antarpengusaha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sebagainya</a:t>
            </a:r>
            <a:endParaRPr lang="en-US" sz="3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0648"/>
            <a:ext cx="9144000" cy="6597352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</a:rPr>
              <a:t>Bahasa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sebagai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sarana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ekspresi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diri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Tentunya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pemahaman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tanpa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pengungkapan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Bahasa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ekspresi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pengungkapan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diri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pemahaman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dirinya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tingkat</a:t>
            </a:r>
            <a:r>
              <a:rPr lang="en-US" dirty="0" smtClean="0">
                <a:solidFill>
                  <a:schemeClr val="tx1"/>
                </a:solidFill>
              </a:rPr>
              <a:t> yang paling </a:t>
            </a:r>
            <a:r>
              <a:rPr lang="en-US" dirty="0" err="1" smtClean="0">
                <a:solidFill>
                  <a:schemeClr val="tx1"/>
                </a:solidFill>
              </a:rPr>
              <a:t>sederhana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tingkat</a:t>
            </a:r>
            <a:r>
              <a:rPr lang="en-US" dirty="0" smtClean="0">
                <a:solidFill>
                  <a:schemeClr val="tx1"/>
                </a:solidFill>
              </a:rPr>
              <a:t> yang paling </a:t>
            </a:r>
            <a:r>
              <a:rPr lang="en-US" dirty="0" err="1" smtClean="0">
                <a:solidFill>
                  <a:schemeClr val="tx1"/>
                </a:solidFill>
              </a:rPr>
              <a:t>kompleks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tingkat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kesulitan</a:t>
            </a:r>
            <a:r>
              <a:rPr lang="en-US" dirty="0" smtClean="0">
                <a:solidFill>
                  <a:schemeClr val="tx1"/>
                </a:solidFill>
              </a:rPr>
              <a:t> yang paling </a:t>
            </a:r>
            <a:r>
              <a:rPr lang="en-US" dirty="0" err="1" smtClean="0">
                <a:solidFill>
                  <a:schemeClr val="tx1"/>
                </a:solidFill>
              </a:rPr>
              <a:t>tinggi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Ekspresi</a:t>
            </a:r>
            <a:r>
              <a:rPr lang="en-US" dirty="0" smtClean="0">
                <a:solidFill>
                  <a:schemeClr val="tx1"/>
                </a:solidFill>
              </a:rPr>
              <a:t> yang paling </a:t>
            </a:r>
            <a:r>
              <a:rPr lang="en-US" dirty="0" err="1" smtClean="0">
                <a:solidFill>
                  <a:schemeClr val="tx1"/>
                </a:solidFill>
              </a:rPr>
              <a:t>sedrhana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misalnya</a:t>
            </a:r>
            <a:r>
              <a:rPr lang="en-US" dirty="0" smtClean="0">
                <a:solidFill>
                  <a:schemeClr val="tx1"/>
                </a:solidFill>
              </a:rPr>
              <a:t> ;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Mennyatakan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cinta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saya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senantiasa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setia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bangga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prihatin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mu)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Lapar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sudah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siang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Kecewa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saya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sangat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prihatin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keputusan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Tingkat </a:t>
            </a:r>
            <a:r>
              <a:rPr lang="en-US" dirty="0" err="1" smtClean="0">
                <a:solidFill>
                  <a:schemeClr val="tx1"/>
                </a:solidFill>
              </a:rPr>
              <a:t>ekspresi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diri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kompleks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pernyataan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mengerjakan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proyek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proyek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proposal yang </a:t>
            </a:r>
            <a:r>
              <a:rPr lang="en-US" dirty="0" err="1" smtClean="0">
                <a:solidFill>
                  <a:schemeClr val="tx1"/>
                </a:solidFill>
              </a:rPr>
              <a:t>sulit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rumit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menulis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laporan</a:t>
            </a:r>
            <a:r>
              <a:rPr lang="en-US" dirty="0" smtClean="0">
                <a:solidFill>
                  <a:schemeClr val="tx1"/>
                </a:solidFill>
              </a:rPr>
              <a:t> (formal, </a:t>
            </a:r>
            <a:r>
              <a:rPr lang="en-US" dirty="0" err="1" smtClean="0">
                <a:solidFill>
                  <a:schemeClr val="tx1"/>
                </a:solidFill>
              </a:rPr>
              <a:t>artikel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teknis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menusis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publikasi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berbagai</a:t>
            </a:r>
            <a:r>
              <a:rPr lang="en-US" dirty="0" smtClean="0">
                <a:solidFill>
                  <a:schemeClr val="tx1"/>
                </a:solidFill>
              </a:rPr>
              <a:t> media </a:t>
            </a:r>
            <a:r>
              <a:rPr lang="en-US" dirty="0" err="1" smtClean="0">
                <a:solidFill>
                  <a:schemeClr val="tx1"/>
                </a:solidFill>
              </a:rPr>
              <a:t>elektronik</a:t>
            </a:r>
            <a:r>
              <a:rPr lang="en-US" dirty="0" smtClean="0">
                <a:solidFill>
                  <a:schemeClr val="tx1"/>
                </a:solidFill>
              </a:rPr>
              <a:t> (website, </a:t>
            </a:r>
            <a:r>
              <a:rPr lang="en-US" dirty="0" err="1" smtClean="0">
                <a:solidFill>
                  <a:schemeClr val="tx1"/>
                </a:solidFill>
              </a:rPr>
              <a:t>diskusi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melalui</a:t>
            </a:r>
            <a:r>
              <a:rPr lang="en-US" dirty="0" smtClean="0">
                <a:solidFill>
                  <a:schemeClr val="tx1"/>
                </a:solidFill>
              </a:rPr>
              <a:t> internet), </a:t>
            </a:r>
            <a:r>
              <a:rPr lang="en-US" dirty="0" err="1" smtClean="0">
                <a:solidFill>
                  <a:schemeClr val="tx1"/>
                </a:solidFill>
              </a:rPr>
              <a:t>menuslis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produk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</a:rPr>
              <a:t>Bahasa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membangun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karakter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Kecerdasan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manusia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berbahsa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efektif</a:t>
            </a:r>
            <a:r>
              <a:rPr lang="en-US" dirty="0" smtClean="0">
                <a:solidFill>
                  <a:schemeClr val="tx1"/>
                </a:solidFill>
              </a:rPr>
              <a:t> , </a:t>
            </a:r>
            <a:r>
              <a:rPr lang="en-US" dirty="0" err="1" smtClean="0">
                <a:solidFill>
                  <a:schemeClr val="tx1"/>
                </a:solidFill>
              </a:rPr>
              <a:t>logis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sistematis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lugas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jelas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mudah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pahami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refleksi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kecerdasan,sebaliknya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kekurangan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berbahasadapat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mencerminkan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tingkat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kecerdasan.kemampuan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kebahasaan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berakibat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kedidakjelasan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kelambanan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berekspresi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memahami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konsep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orang</a:t>
            </a:r>
            <a:r>
              <a:rPr lang="en-US" dirty="0" smtClean="0">
                <a:solidFill>
                  <a:schemeClr val="tx1"/>
                </a:solidFill>
              </a:rPr>
              <a:t> lain.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berdampak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penilaian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seseorang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Kecerdasan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berbahasa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terkait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memahami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orang</a:t>
            </a:r>
            <a:r>
              <a:rPr lang="en-US" dirty="0" smtClean="0">
                <a:solidFill>
                  <a:schemeClr val="tx1"/>
                </a:solidFill>
              </a:rPr>
              <a:t> lain,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sederhana</a:t>
            </a:r>
            <a:r>
              <a:rPr lang="en-US" dirty="0" smtClean="0">
                <a:solidFill>
                  <a:schemeClr val="tx1"/>
                </a:solidFill>
              </a:rPr>
              <a:t> , </a:t>
            </a:r>
            <a:r>
              <a:rPr lang="en-US" dirty="0" err="1" smtClean="0">
                <a:solidFill>
                  <a:schemeClr val="tx1"/>
                </a:solidFill>
              </a:rPr>
              <a:t>misalnya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menyatakan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simpatik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mengucapkan</a:t>
            </a:r>
            <a:r>
              <a:rPr lang="en-US" dirty="0" smtClean="0">
                <a:solidFill>
                  <a:schemeClr val="tx1"/>
                </a:solidFill>
              </a:rPr>
              <a:t> rasa </a:t>
            </a:r>
            <a:r>
              <a:rPr lang="en-US" dirty="0" err="1" smtClean="0">
                <a:solidFill>
                  <a:schemeClr val="tx1"/>
                </a:solidFill>
              </a:rPr>
              <a:t>terima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kasih</a:t>
            </a:r>
            <a:r>
              <a:rPr lang="en-US" dirty="0" smtClean="0">
                <a:solidFill>
                  <a:schemeClr val="tx1"/>
                </a:solidFill>
              </a:rPr>
              <a:t> ,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menyatakan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kecewaterhadap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orang</a:t>
            </a:r>
            <a:r>
              <a:rPr lang="en-US" dirty="0" smtClean="0">
                <a:solidFill>
                  <a:schemeClr val="tx1"/>
                </a:solidFill>
              </a:rPr>
              <a:t> lain. </a:t>
            </a:r>
            <a:r>
              <a:rPr lang="en-US" dirty="0" err="1" smtClean="0">
                <a:solidFill>
                  <a:schemeClr val="tx1"/>
                </a:solidFill>
              </a:rPr>
              <a:t>Kecerdasan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tinggi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misalnya</a:t>
            </a:r>
            <a:r>
              <a:rPr lang="en-US" dirty="0" smtClean="0">
                <a:solidFill>
                  <a:schemeClr val="tx1"/>
                </a:solidFill>
              </a:rPr>
              <a:t> ,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memenangkan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negosiasi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menyerap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konsep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ditulis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orang</a:t>
            </a:r>
            <a:r>
              <a:rPr lang="en-US" dirty="0" smtClean="0">
                <a:solidFill>
                  <a:schemeClr val="tx1"/>
                </a:solidFill>
              </a:rPr>
              <a:t> lain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menjadikannya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potensi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mengembangkan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karakter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kecerdasannya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4664"/>
            <a:ext cx="9144000" cy="468052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mengamati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sekitar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sekitar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social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lingungan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alamnya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Keberhasilan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kecerdasannya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kemampuannya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memanfaatkan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situasi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sehinngga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memperoleh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kreativitas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dirinya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masyarakatnya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kreativitas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mengamati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cermat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sasaran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target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mengukur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keberhasilannya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mengamati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diupayakan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kepastian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kepastian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kepastian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berpikir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mengekspresikan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pengamatan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pasti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eksak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melatarbelakangi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pengamatan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masalahnya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mengidentifikasi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diamati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menjelaskan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mengamati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mengamati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pengamatan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simpulannya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</TotalTime>
  <Words>833</Words>
  <Application>Microsoft Office PowerPoint</Application>
  <PresentationFormat>On-screen Show (4:3)</PresentationFormat>
  <Paragraphs>121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KATA PENGANTAR</vt:lpstr>
      <vt:lpstr>PERKEMBANGAN BAHASA INDONESIA</vt:lpstr>
      <vt:lpstr>Kedudukan Bahasa Indonesia</vt:lpstr>
      <vt:lpstr>     Alat pemersatu berbagai masyarakat yang berbeda-beda latar belakang sosial budaya dan bahasanya.       Dengan fungsi ini memungkinkan masyarakat Indonesia yang beragam latar belakang sosial budaya dan berbeda-beda bahasanya dapat menyatu dan bersatu dalam kebangsaan, cita-cita, dan rasa nasib yang sama.</vt:lpstr>
      <vt:lpstr>     Bahasa resmi di dalam perhubungan pada tingkat nasional untuk kepentingan perencanaan dan pelaksanaan pembangunan serta pemerintah.      Bahasa Indonesia dipakai dalam hubungan antarbadan pemerintah dan penyebarluasan informasi kepada masyarakat. </vt:lpstr>
      <vt:lpstr>FUNGSI BAHASA INDONESIA</vt:lpstr>
      <vt:lpstr>Slide 8</vt:lpstr>
      <vt:lpstr>Slide 9</vt:lpstr>
      <vt:lpstr>Penutup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</cp:revision>
  <dcterms:created xsi:type="dcterms:W3CDTF">2019-10-14T02:18:33Z</dcterms:created>
  <dcterms:modified xsi:type="dcterms:W3CDTF">2019-10-15T02:21:23Z</dcterms:modified>
</cp:coreProperties>
</file>