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lvl1pPr defTabSz="457200">
      <a:defRPr>
        <a:latin typeface="Trebuchet MS"/>
        <a:ea typeface="Trebuchet MS"/>
        <a:cs typeface="Trebuchet MS"/>
        <a:sym typeface="Trebuchet MS"/>
      </a:defRPr>
    </a:lvl1pPr>
    <a:lvl2pPr indent="457200" defTabSz="457200">
      <a:defRPr>
        <a:latin typeface="Trebuchet MS"/>
        <a:ea typeface="Trebuchet MS"/>
        <a:cs typeface="Trebuchet MS"/>
        <a:sym typeface="Trebuchet MS"/>
      </a:defRPr>
    </a:lvl2pPr>
    <a:lvl3pPr indent="914400" defTabSz="457200">
      <a:defRPr>
        <a:latin typeface="Trebuchet MS"/>
        <a:ea typeface="Trebuchet MS"/>
        <a:cs typeface="Trebuchet MS"/>
        <a:sym typeface="Trebuchet MS"/>
      </a:defRPr>
    </a:lvl3pPr>
    <a:lvl4pPr indent="1371600" defTabSz="457200">
      <a:defRPr>
        <a:latin typeface="Trebuchet MS"/>
        <a:ea typeface="Trebuchet MS"/>
        <a:cs typeface="Trebuchet MS"/>
        <a:sym typeface="Trebuchet MS"/>
      </a:defRPr>
    </a:lvl4pPr>
    <a:lvl5pPr indent="1828800" defTabSz="457200">
      <a:defRPr>
        <a:latin typeface="Trebuchet MS"/>
        <a:ea typeface="Trebuchet MS"/>
        <a:cs typeface="Trebuchet MS"/>
        <a:sym typeface="Trebuchet MS"/>
      </a:defRPr>
    </a:lvl5pPr>
    <a:lvl6pPr indent="2286000" defTabSz="457200">
      <a:defRPr>
        <a:latin typeface="Trebuchet MS"/>
        <a:ea typeface="Trebuchet MS"/>
        <a:cs typeface="Trebuchet MS"/>
        <a:sym typeface="Trebuchet MS"/>
      </a:defRPr>
    </a:lvl6pPr>
    <a:lvl7pPr indent="2743200" defTabSz="457200">
      <a:defRPr>
        <a:latin typeface="Trebuchet MS"/>
        <a:ea typeface="Trebuchet MS"/>
        <a:cs typeface="Trebuchet MS"/>
        <a:sym typeface="Trebuchet MS"/>
      </a:defRPr>
    </a:lvl7pPr>
    <a:lvl8pPr indent="3200400" defTabSz="457200">
      <a:defRPr>
        <a:latin typeface="Trebuchet MS"/>
        <a:ea typeface="Trebuchet MS"/>
        <a:cs typeface="Trebuchet MS"/>
        <a:sym typeface="Trebuchet MS"/>
      </a:defRPr>
    </a:lvl8pPr>
    <a:lvl9pPr indent="3657600" defTabSz="457200">
      <a:defRPr>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ECF9"/>
          </a:solidFill>
        </a:fill>
      </a:tcStyle>
    </a:wholeTbl>
    <a:band2H>
      <a:tcTxStyle b="def" i="def"/>
      <a:tcStyle>
        <a:tcBdr/>
        <a:fill>
          <a:solidFill>
            <a:srgbClr val="E9F6FC"/>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Row>
  </a:tblStyle>
  <a:tblStyle styleId="{C7B018BB-80A7-4F77-B60F-C8B233D01FF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EDF"/>
          </a:solidFill>
        </a:fill>
      </a:tcStyle>
    </a:wholeTbl>
    <a:band2H>
      <a:tcTxStyle b="def" i="def"/>
      <a:tcStyle>
        <a:tcBdr/>
        <a:fill>
          <a:solidFill>
            <a:srgbClr val="E8F6F0"/>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Row>
  </a:tblStyle>
  <a:tblStyle styleId="{EEE7283C-3CF3-47DC-8721-378D4A62B22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ECD"/>
          </a:solidFill>
        </a:fill>
      </a:tcStyle>
    </a:wholeTbl>
    <a:band2H>
      <a:tcTxStyle b="def" i="def"/>
      <a:tcStyle>
        <a:tcBdr/>
        <a:fill>
          <a:solidFill>
            <a:srgbClr val="EEF7E8"/>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Row>
  </a:tblStyle>
  <a:tblStyle styleId="{CF821DB8-F4EB-4A41-A1BA-3FCAFE7338EE}" styleName="">
    <a:tblBg/>
    <a:wholeTbl>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FCBEF"/>
          </a:solidFill>
        </a:fill>
      </a:tcStyle>
    </a:firstCol>
    <a:lastRow>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FCBEF"/>
          </a:solidFill>
        </a:fill>
      </a:tcStyle>
    </a:firstRow>
  </a:tblStyle>
  <a:tblStyle styleId="{33BA23B1-9221-436E-865A-0063620EA4FD}"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 Id="rId3" Type="http://schemas.openxmlformats.org/officeDocument/2006/relationships/hyperlink" Target="https://study.cs50.net/mvc?toc=mvc" TargetMode="Externa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lvl="0"/>
          </a:p>
        </p:txBody>
      </p:sp>
      <p:sp>
        <p:nvSpPr>
          <p:cNvPr id="105" name="Shape 105"/>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4 is read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 is write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1 is execute</a:t>
            </a:r>
            <a:endParaRPr sz="1200">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lvl="0"/>
          </a:p>
        </p:txBody>
      </p:sp>
      <p:sp>
        <p:nvSpPr>
          <p:cNvPr id="151" name="Shape 15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slash: go to root directory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lvl="0"/>
          </a:p>
        </p:txBody>
      </p:sp>
      <p:sp>
        <p:nvSpPr>
          <p:cNvPr id="156" name="Shape 15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Yes everything wen well</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Here, you’re going to get some html</a:t>
            </a:r>
            <a:endParaRPr sz="1200">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Best way to learn – learn the syntax, and you’re got it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W3 schools – good way to learn this stuff: it has a split screen so you can code and then see what your changes do to the website.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You’ll get a much more intuitive grasp of html if you spend some time experimenting</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Got to a webpage you really like and look through their html – just cite your sources on this. also note: webpages will load without closing tags…but it introduces dangerous variability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Although not strictly necessary, it’s best to separate markup and style. This is similar to how in C we #define certain values we’re going to use frequently. We do this since if we ever need to change said value, it’s easier to change it once, as by altering its defined value, than by going through the entire code and changing its every instance. By separatingHTML (markup) from CSS (style), we get this same kind of versatility.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lvl="0"/>
          </a:p>
        </p:txBody>
      </p:sp>
      <p:sp>
        <p:nvSpPr>
          <p:cNvPr id="169" name="Shape 169"/>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recent years, there has been a push to seperate the functionality of a page from its style. This is, in a sense, the whole concept behind </a:t>
            </a:r>
            <a:r>
              <a:rPr sz="1200">
                <a:latin typeface="Calibri"/>
                <a:ea typeface="Calibri"/>
                <a:cs typeface="Calibri"/>
                <a:sym typeface="Calibri"/>
                <a:hlinkClick r:id="rId3" invalidUrl="" action="" tgtFrame="" tooltip="" history="1" highlightClick="0" endSnd="0"/>
              </a:rPr>
              <a:t>MVC</a:t>
            </a:r>
            <a:r>
              <a:rPr sz="1200">
                <a:latin typeface="Calibri"/>
                <a:ea typeface="Calibri"/>
                <a:cs typeface="Calibri"/>
                <a:sym typeface="Calibri"/>
              </a:rPr>
              <a:t>, which we’ll get into more with C$50 Finance. Similarly, while HTML is used to markup a document, much of its stylistic implementation is left up to CSS.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lvl="0"/>
          </a:p>
        </p:txBody>
      </p:sp>
      <p:sp>
        <p:nvSpPr>
          <p:cNvPr id="177" name="Shape 17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id and class are nearly identical, the only difference being you can have multiple blocks of code with the same class selector but you can only ever have one id selector.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lvl="0"/>
          </a:p>
        </p:txBody>
      </p:sp>
      <p:sp>
        <p:nvSpPr>
          <p:cNvPr id="185" name="Shape 185"/>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How to open and close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How to make a header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How to make a title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what is a title? What does it do on the webpage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 body</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Headers (h1, h2, h6)</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Paragraphs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Images: img src=“lsklskjflsdk”</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Paragraph alignment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lists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lvl="0"/>
          </a:p>
        </p:txBody>
      </p:sp>
      <p:sp>
        <p:nvSpPr>
          <p:cNvPr id="111" name="Shape 11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4 is read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 is write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1 is execute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Each of there number here (repped by dashes) is related to a different set of users the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lvl="0"/>
          </a:p>
        </p:txBody>
      </p:sp>
      <p:sp>
        <p:nvSpPr>
          <p:cNvPr id="116" name="Shape 11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4 is read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 is write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1 is execute</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4 is read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 is write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1 is execute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4 is read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 is write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1 is execute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So, 5 is the sum of 4 and 1, thus it’s read and execute, and it’s applied to all</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Chmod u+x is applied just to the user, so it’s 100</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Chmod 640 is a little tricky – you need two chmod expressions to handle it.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First, we need to change the user, then the group</a:t>
            </a:r>
            <a:endParaRPr sz="12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lvl="0"/>
          </a:p>
        </p:txBody>
      </p:sp>
      <p:sp>
        <p:nvSpPr>
          <p:cNvPr id="131" name="Shape 13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711:</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rwx --x –x</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644</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rw- r-- r—</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600</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rw- ---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lvl="0"/>
          </a:p>
        </p:txBody>
      </p:sp>
      <p:sp>
        <p:nvSpPr>
          <p:cNvPr id="136" name="Shape 13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Remember David: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One ip address for you, one address for me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with tcp,</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It cuts up the data into packets and says “1/4” “2/4”…</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So this way, the computer can tell that it doesn’t have all the data</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And lets you know you’re missing a piece of data (and which piece)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Since there are different rules governing different ports, we can deal with different types of data differently based on where they come in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Each port has a different set of rules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These are ports that were decided upon long ago when the internet was young and even sketchier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Another set of transfer protocols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Transfer protocol</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How we request information from a server and how the server responds to us is governed by this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Request and response have to follow specific set of rules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EX: Handshakes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27" name="Group 27"/>
          <p:cNvGrpSpPr/>
          <p:nvPr/>
        </p:nvGrpSpPr>
        <p:grpSpPr>
          <a:xfrm>
            <a:off x="-1" y="-8468"/>
            <a:ext cx="12192002" cy="6866469"/>
            <a:chOff x="0" y="0"/>
            <a:chExt cx="12192000" cy="6866467"/>
          </a:xfrm>
        </p:grpSpPr>
        <p:sp>
          <p:nvSpPr>
            <p:cNvPr id="17" name="Shape 17"/>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sp>
          <p:nvSpPr>
            <p:cNvPr id="18" name="Shape 18"/>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19" name="Shape 19"/>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20" name="Shape 20"/>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21" name="Shape 2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22" name="Shap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23" name="Shape 2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24" name="Shape 24"/>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25" name="Shape 25"/>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26" name="Shap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grpSp>
      <p:sp>
        <p:nvSpPr>
          <p:cNvPr id="28" name="Shape 28"/>
          <p:cNvSpPr/>
          <p:nvPr>
            <p:ph type="title"/>
          </p:nvPr>
        </p:nvSpPr>
        <p:spPr>
          <a:xfrm>
            <a:off x="1507067" y="2404534"/>
            <a:ext cx="7766937" cy="1646303"/>
          </a:xfrm>
          <a:prstGeom prst="rect">
            <a:avLst/>
          </a:prstGeom>
        </p:spPr>
        <p:txBody>
          <a:bodyPr anchor="b">
            <a:noAutofit/>
          </a:bodyPr>
          <a:lstStyle>
            <a:lvl1pPr algn="r">
              <a:defRPr sz="5400"/>
            </a:lvl1pPr>
          </a:lstStyle>
          <a:p>
            <a:pPr lvl="0">
              <a:defRPr sz="1800">
                <a:solidFill>
                  <a:srgbClr val="000000"/>
                </a:solidFill>
              </a:defRPr>
            </a:pPr>
            <a:r>
              <a:rPr sz="5400">
                <a:solidFill>
                  <a:srgbClr val="5FCBEF"/>
                </a:solidFill>
              </a:rPr>
              <a:t>Click to edit Master title style</a:t>
            </a:r>
          </a:p>
        </p:txBody>
      </p:sp>
      <p:sp>
        <p:nvSpPr>
          <p:cNvPr id="29" name="Shape 29"/>
          <p:cNvSpPr/>
          <p:nvPr>
            <p:ph type="body"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stStyle>
          <a:p>
            <a:pPr lvl="0">
              <a:defRPr>
                <a:solidFill>
                  <a:srgbClr val="000000"/>
                </a:solidFill>
              </a:defRPr>
            </a:pPr>
            <a:r>
              <a:rPr>
                <a:solidFill>
                  <a:srgbClr val="808080"/>
                </a:solidFill>
              </a:rPr>
              <a:t>Click to edit Master subtitle style</a:t>
            </a:r>
          </a:p>
        </p:txBody>
      </p:sp>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61" name="Shape 61"/>
          <p:cNvSpPr/>
          <p:nvPr>
            <p:ph type="title"/>
          </p:nvPr>
        </p:nvSpPr>
        <p:spPr>
          <a:xfrm>
            <a:off x="677335" y="414184"/>
            <a:ext cx="8596669" cy="3794432"/>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2" name="Shape 62"/>
          <p:cNvSpPr/>
          <p:nvPr>
            <p:ph type="body" idx="1"/>
          </p:nvPr>
        </p:nvSpPr>
        <p:spPr>
          <a:xfrm>
            <a:off x="677335" y="4208615"/>
            <a:ext cx="8596669" cy="2094532"/>
          </a:xfrm>
          <a:prstGeom prst="rect">
            <a:avLst/>
          </a:prstGeom>
        </p:spPr>
        <p:txBody>
          <a:bodyPr anchor="ct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63" name="Shape 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65" name="Shape 65"/>
          <p:cNvSpPr/>
          <p:nvPr>
            <p:ph type="title"/>
          </p:nvPr>
        </p:nvSpPr>
        <p:spPr>
          <a:xfrm>
            <a:off x="931334" y="609600"/>
            <a:ext cx="8094134" cy="302260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6" name="Shape 66"/>
          <p:cNvSpPr/>
          <p:nvPr>
            <p:ph type="body" idx="1"/>
          </p:nvPr>
        </p:nvSpPr>
        <p:spPr>
          <a:xfrm>
            <a:off x="1366138" y="3632200"/>
            <a:ext cx="7224526" cy="381000"/>
          </a:xfrm>
          <a:prstGeom prst="rect">
            <a:avLst/>
          </a:prstGeom>
        </p:spPr>
        <p:txBody>
          <a:bodyPr anchor="ctr">
            <a:noAutofit/>
          </a:bodyPr>
          <a:lstStyle>
            <a:lvl1pPr marL="0" indent="0">
              <a:buClrTx/>
              <a:buSzTx/>
              <a:buFontTx/>
              <a:buNone/>
              <a:defRPr sz="1600">
                <a:solidFill>
                  <a:srgbClr val="808080"/>
                </a:solidFill>
              </a:defRPr>
            </a:lvl1pPr>
          </a:lstStyle>
          <a:p>
            <a:pPr lvl="0">
              <a:defRPr sz="1800">
                <a:solidFill>
                  <a:srgbClr val="000000"/>
                </a:solidFill>
              </a:defRPr>
            </a:pPr>
            <a:r>
              <a:rPr sz="1600">
                <a:solidFill>
                  <a:srgbClr val="808080"/>
                </a:solidFill>
              </a:rPr>
              <a:t>Click to edit Master text styles</a:t>
            </a:r>
          </a:p>
        </p:txBody>
      </p:sp>
      <p:sp>
        <p:nvSpPr>
          <p:cNvPr id="67" name="Shape 67"/>
          <p:cNvSpPr/>
          <p:nvPr>
            <p:ph type="sldNum" sz="quarter" idx="2"/>
          </p:nvPr>
        </p:nvSpPr>
        <p:spPr>
          <a:prstGeom prst="rect">
            <a:avLst/>
          </a:prstGeom>
        </p:spPr>
        <p:txBody>
          <a:bodyPr/>
          <a:lstStyle/>
          <a:p>
            <a:pPr lvl="0"/>
            <a:fld id="{86CB4B4D-7CA3-9044-876B-883B54F8677D}" type="slidenum"/>
          </a:p>
        </p:txBody>
      </p:sp>
      <p:sp>
        <p:nvSpPr>
          <p:cNvPr id="68" name="Shape 6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69" name="Shape 6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71" name="Shape 71"/>
          <p:cNvSpPr/>
          <p:nvPr>
            <p:ph type="title"/>
          </p:nvPr>
        </p:nvSpPr>
        <p:spPr>
          <a:xfrm>
            <a:off x="677335" y="217488"/>
            <a:ext cx="8596669" cy="4309961"/>
          </a:xfrm>
          <a:prstGeom prst="rect">
            <a:avLst/>
          </a:prstGeom>
        </p:spPr>
        <p:txBody>
          <a:bodyPr anchor="b"/>
          <a:lstStyle>
            <a:lvl1pPr>
              <a:defRPr sz="4400"/>
            </a:lvl1pPr>
          </a:lstStyle>
          <a:p>
            <a:pPr lvl="0">
              <a:defRPr sz="1800">
                <a:solidFill>
                  <a:srgbClr val="000000"/>
                </a:solidFill>
              </a:defRPr>
            </a:pPr>
            <a:r>
              <a:rPr sz="4400">
                <a:solidFill>
                  <a:srgbClr val="5FCBEF"/>
                </a:solidFill>
              </a:rPr>
              <a:t>Click to edit Master title style</a:t>
            </a:r>
          </a:p>
        </p:txBody>
      </p:sp>
      <p:sp>
        <p:nvSpPr>
          <p:cNvPr id="72" name="Shape 72"/>
          <p:cNvSpPr/>
          <p:nvPr>
            <p:ph type="body" idx="1"/>
          </p:nvPr>
        </p:nvSpPr>
        <p:spPr>
          <a:xfrm>
            <a:off x="677335" y="4527448"/>
            <a:ext cx="8596669" cy="2330552"/>
          </a:xfrm>
          <a:prstGeom prst="rect">
            <a:avLst/>
          </a:prstGeom>
        </p:spPr>
        <p:txBody>
          <a:bodyP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75" name="Shape 75"/>
          <p:cNvSpPr/>
          <p:nvPr>
            <p:ph type="title"/>
          </p:nvPr>
        </p:nvSpPr>
        <p:spPr>
          <a:xfrm>
            <a:off x="931334" y="509665"/>
            <a:ext cx="809413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76" name="Shape 76"/>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79" name="Shape 7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81" name="Shape 81"/>
          <p:cNvSpPr/>
          <p:nvPr>
            <p:ph type="title"/>
          </p:nvPr>
        </p:nvSpPr>
        <p:spPr>
          <a:xfrm>
            <a:off x="685798" y="509665"/>
            <a:ext cx="858820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82" name="Shape 82"/>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solidFill>
                  <a:srgbClr val="5FCBEF"/>
                </a:solidFill>
              </a:defRPr>
            </a:lvl1pPr>
          </a:lstStyle>
          <a:p>
            <a:pPr lvl="0">
              <a:defRPr sz="1800">
                <a:solidFill>
                  <a:srgbClr val="000000"/>
                </a:solidFill>
              </a:defRPr>
            </a:pPr>
            <a:r>
              <a:rPr sz="2400">
                <a:solidFill>
                  <a:srgbClr val="5FCBEF"/>
                </a:solidFill>
              </a:rPr>
              <a:t>Click to edit Master text styles</a:t>
            </a:r>
          </a:p>
        </p:txBody>
      </p:sp>
      <p:sp>
        <p:nvSpPr>
          <p:cNvPr id="83" name="Shape 8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5" name="Shape 85"/>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86" name="Shape 86"/>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87" name="Shape 8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3600">
                <a:solidFill>
                  <a:srgbClr val="5FCBEF"/>
                </a:solidFill>
              </a:rPr>
              <a:t>Click to edit Master title style</a:t>
            </a:r>
          </a:p>
        </p:txBody>
      </p:sp>
      <p:sp>
        <p:nvSpPr>
          <p:cNvPr id="90" name="Shape 90"/>
          <p:cNvSpPr/>
          <p:nvPr>
            <p:ph type="body" idx="1"/>
          </p:nvPr>
        </p:nvSpPr>
        <p:spPr>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33" name="Shape 33"/>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6" name="Shape 36"/>
          <p:cNvSpPr/>
          <p:nvPr>
            <p:ph type="title"/>
          </p:nvPr>
        </p:nvSpPr>
        <p:spPr>
          <a:xfrm>
            <a:off x="677335" y="986366"/>
            <a:ext cx="8596669" cy="3541082"/>
          </a:xfrm>
          <a:prstGeom prst="rect">
            <a:avLst/>
          </a:prstGeom>
        </p:spPr>
        <p:txBody>
          <a:bodyPr anchor="b"/>
          <a:lstStyle>
            <a:lvl1pPr>
              <a:defRPr sz="4000"/>
            </a:lvl1pPr>
          </a:lstStyle>
          <a:p>
            <a:pPr lvl="0">
              <a:defRPr sz="1800">
                <a:solidFill>
                  <a:srgbClr val="000000"/>
                </a:solidFill>
              </a:defRPr>
            </a:pPr>
            <a:r>
              <a:rPr sz="4000">
                <a:solidFill>
                  <a:srgbClr val="5FCBEF"/>
                </a:solidFill>
              </a:rPr>
              <a:t>Click to edit Master title style</a:t>
            </a:r>
          </a:p>
        </p:txBody>
      </p:sp>
      <p:sp>
        <p:nvSpPr>
          <p:cNvPr id="37" name="Shape 37"/>
          <p:cNvSpPr/>
          <p:nvPr>
            <p:ph type="body" idx="1"/>
          </p:nvPr>
        </p:nvSpPr>
        <p:spPr>
          <a:xfrm>
            <a:off x="677335" y="4527448"/>
            <a:ext cx="8596669" cy="2330553"/>
          </a:xfrm>
          <a:prstGeom prst="rect">
            <a:avLst/>
          </a:prstGeom>
        </p:spPr>
        <p:txBody>
          <a:bodyPr/>
          <a:lstStyle>
            <a:lvl1pPr marL="0" indent="0">
              <a:buClrTx/>
              <a:buSzTx/>
              <a:buFontTx/>
              <a:buNone/>
              <a:defRPr sz="2000">
                <a:solidFill>
                  <a:srgbClr val="808080"/>
                </a:solidFill>
              </a:defRPr>
            </a:lvl1pPr>
          </a:lstStyle>
          <a:p>
            <a:pPr lvl="0">
              <a:defRPr sz="1800">
                <a:solidFill>
                  <a:srgbClr val="000000"/>
                </a:solidFill>
              </a:defRPr>
            </a:pPr>
            <a:r>
              <a:rPr sz="2000">
                <a:solidFill>
                  <a:srgbClr val="808080"/>
                </a:solidFill>
              </a:rPr>
              <a:t>Click to edit Master text styles</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1" name="Shape 41"/>
          <p:cNvSpPr/>
          <p:nvPr>
            <p:ph type="body" idx="1"/>
          </p:nvPr>
        </p:nvSpPr>
        <p:spPr>
          <a:xfrm>
            <a:off x="677333" y="2160589"/>
            <a:ext cx="4184036"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42" name="Shape 4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4" name="Shape 44"/>
          <p:cNvSpPr/>
          <p:nvPr>
            <p:ph type="title"/>
          </p:nvPr>
        </p:nvSpPr>
        <p:spPr>
          <a:xfrm>
            <a:off x="677333" y="609600"/>
            <a:ext cx="8596670" cy="1436092"/>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5" name="Shape 45"/>
          <p:cNvSpPr/>
          <p:nvPr>
            <p:ph type="body" idx="1"/>
          </p:nvPr>
        </p:nvSpPr>
        <p:spPr>
          <a:xfrm>
            <a:off x="675744" y="2045691"/>
            <a:ext cx="4185624" cy="69155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xfrm>
            <a:off x="677333" y="609600"/>
            <a:ext cx="8596670" cy="132080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53" name="Shape 53"/>
          <p:cNvSpPr/>
          <p:nvPr>
            <p:ph type="title"/>
          </p:nvPr>
        </p:nvSpPr>
        <p:spPr>
          <a:xfrm>
            <a:off x="677333" y="0"/>
            <a:ext cx="3854529" cy="2777070"/>
          </a:xfrm>
          <a:prstGeom prst="rect">
            <a:avLst/>
          </a:prstGeom>
        </p:spPr>
        <p:txBody>
          <a:bodyPr anchor="b"/>
          <a:lstStyle>
            <a:lvl1pPr>
              <a:defRPr sz="2000"/>
            </a:lvl1pPr>
          </a:lstStyle>
          <a:p>
            <a:pPr lvl="0">
              <a:defRPr sz="1800">
                <a:solidFill>
                  <a:srgbClr val="000000"/>
                </a:solidFill>
              </a:defRPr>
            </a:pPr>
            <a:r>
              <a:rPr sz="2000">
                <a:solidFill>
                  <a:srgbClr val="5FCBEF"/>
                </a:solidFill>
              </a:rPr>
              <a:t>Click to edit Master title style</a:t>
            </a:r>
          </a:p>
        </p:txBody>
      </p:sp>
      <p:sp>
        <p:nvSpPr>
          <p:cNvPr id="54" name="Shape 54"/>
          <p:cNvSpPr/>
          <p:nvPr>
            <p:ph type="body" idx="1"/>
          </p:nvPr>
        </p:nvSpPr>
        <p:spPr>
          <a:xfrm>
            <a:off x="4760460" y="514923"/>
            <a:ext cx="4513543" cy="6343077"/>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55" name="Shape 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7" name="Shape 57"/>
          <p:cNvSpPr/>
          <p:nvPr>
            <p:ph type="title"/>
          </p:nvPr>
        </p:nvSpPr>
        <p:spPr>
          <a:xfrm>
            <a:off x="677333" y="4800600"/>
            <a:ext cx="8596668" cy="566738"/>
          </a:xfrm>
          <a:prstGeom prst="rect">
            <a:avLst/>
          </a:prstGeom>
        </p:spPr>
        <p:txBody>
          <a:bodyPr anchor="b"/>
          <a:lstStyle>
            <a:lvl1pPr>
              <a:defRPr sz="2400"/>
            </a:lvl1pPr>
          </a:lstStyle>
          <a:p>
            <a:pPr lvl="0">
              <a:defRPr sz="1800">
                <a:solidFill>
                  <a:srgbClr val="000000"/>
                </a:solidFill>
              </a:defRPr>
            </a:pPr>
            <a:r>
              <a:rPr sz="2400">
                <a:solidFill>
                  <a:srgbClr val="5FCBEF"/>
                </a:solidFill>
              </a:rPr>
              <a:t>Click to edit Master title style</a:t>
            </a:r>
          </a:p>
        </p:txBody>
      </p:sp>
      <p:sp>
        <p:nvSpPr>
          <p:cNvPr id="58" name="Shape 58"/>
          <p:cNvSpPr/>
          <p:nvPr>
            <p:ph type="body" idx="1"/>
          </p:nvPr>
        </p:nvSpPr>
        <p:spPr>
          <a:xfrm>
            <a:off x="677333" y="5367337"/>
            <a:ext cx="8596668" cy="67402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404040"/>
                </a:solidFill>
              </a:rPr>
              <a:t>Click to edit Master text styles</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3" name="Shape 3"/>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j-lt"/>
                  <a:ea typeface="+mj-ea"/>
                  <a:cs typeface="+mj-cs"/>
                  <a:sym typeface="Helvetica"/>
                </a:defRPr>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grpSp>
      <p:sp>
        <p:nvSpPr>
          <p:cNvPr id="13" name="Shape 13"/>
          <p:cNvSpPr/>
          <p:nvPr>
            <p:ph type="title"/>
          </p:nvPr>
        </p:nvSpPr>
        <p:spPr>
          <a:xfrm>
            <a:off x="7967673" y="0"/>
            <a:ext cx="1304744" cy="64706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600">
                <a:solidFill>
                  <a:srgbClr val="5FCBEF"/>
                </a:solidFill>
              </a:rPr>
              <a:t>Click to edit Master title style</a:t>
            </a:r>
          </a:p>
        </p:txBody>
      </p:sp>
      <p:sp>
        <p:nvSpPr>
          <p:cNvPr id="14" name="Shape 14"/>
          <p:cNvSpPr/>
          <p:nvPr>
            <p:ph type="body" idx="1"/>
          </p:nvPr>
        </p:nvSpPr>
        <p:spPr>
          <a:xfrm>
            <a:off x="677335" y="609600"/>
            <a:ext cx="7060150" cy="624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15" name="Shape 15"/>
          <p:cNvSpPr/>
          <p:nvPr>
            <p:ph type="sldNum" sz="quarter" idx="2"/>
          </p:nvPr>
        </p:nvSpPr>
        <p:spPr>
          <a:xfrm>
            <a:off x="8590663" y="6114704"/>
            <a:ext cx="683340" cy="218441"/>
          </a:xfrm>
          <a:prstGeom prst="rect">
            <a:avLst/>
          </a:prstGeom>
          <a:ln w="12700">
            <a:miter lim="400000"/>
          </a:ln>
        </p:spPr>
        <p:txBody>
          <a:bodyPr lIns="45719" rIns="45719" anchor="ctr">
            <a:spAutoFit/>
          </a:bodyPr>
          <a:lstStyle>
            <a:lvl1pPr algn="r">
              <a:defRPr sz="900">
                <a:solidFill>
                  <a:srgbClr val="5FCBE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defTabSz="457200">
        <a:defRPr sz="3600">
          <a:solidFill>
            <a:srgbClr val="5FCBEF"/>
          </a:solidFill>
          <a:latin typeface="Trebuchet MS"/>
          <a:ea typeface="Trebuchet MS"/>
          <a:cs typeface="Trebuchet MS"/>
          <a:sym typeface="Trebuchet MS"/>
        </a:defRPr>
      </a:lvl1pPr>
      <a:lvl2pPr defTabSz="457200">
        <a:defRPr sz="3600">
          <a:solidFill>
            <a:srgbClr val="5FCBEF"/>
          </a:solidFill>
          <a:latin typeface="Trebuchet MS"/>
          <a:ea typeface="Trebuchet MS"/>
          <a:cs typeface="Trebuchet MS"/>
          <a:sym typeface="Trebuchet MS"/>
        </a:defRPr>
      </a:lvl2pPr>
      <a:lvl3pPr defTabSz="457200">
        <a:defRPr sz="3600">
          <a:solidFill>
            <a:srgbClr val="5FCBEF"/>
          </a:solidFill>
          <a:latin typeface="Trebuchet MS"/>
          <a:ea typeface="Trebuchet MS"/>
          <a:cs typeface="Trebuchet MS"/>
          <a:sym typeface="Trebuchet MS"/>
        </a:defRPr>
      </a:lvl3pPr>
      <a:lvl4pPr defTabSz="457200">
        <a:defRPr sz="3600">
          <a:solidFill>
            <a:srgbClr val="5FCBEF"/>
          </a:solidFill>
          <a:latin typeface="Trebuchet MS"/>
          <a:ea typeface="Trebuchet MS"/>
          <a:cs typeface="Trebuchet MS"/>
          <a:sym typeface="Trebuchet MS"/>
        </a:defRPr>
      </a:lvl4pPr>
      <a:lvl5pPr defTabSz="457200">
        <a:defRPr sz="3600">
          <a:solidFill>
            <a:srgbClr val="5FCBEF"/>
          </a:solidFill>
          <a:latin typeface="Trebuchet MS"/>
          <a:ea typeface="Trebuchet MS"/>
          <a:cs typeface="Trebuchet MS"/>
          <a:sym typeface="Trebuchet MS"/>
        </a:defRPr>
      </a:lvl5pPr>
      <a:lvl6pPr defTabSz="457200">
        <a:defRPr sz="3600">
          <a:solidFill>
            <a:srgbClr val="5FCBEF"/>
          </a:solidFill>
          <a:latin typeface="Trebuchet MS"/>
          <a:ea typeface="Trebuchet MS"/>
          <a:cs typeface="Trebuchet MS"/>
          <a:sym typeface="Trebuchet MS"/>
        </a:defRPr>
      </a:lvl6pPr>
      <a:lvl7pPr defTabSz="457200">
        <a:defRPr sz="3600">
          <a:solidFill>
            <a:srgbClr val="5FCBEF"/>
          </a:solidFill>
          <a:latin typeface="Trebuchet MS"/>
          <a:ea typeface="Trebuchet MS"/>
          <a:cs typeface="Trebuchet MS"/>
          <a:sym typeface="Trebuchet MS"/>
        </a:defRPr>
      </a:lvl7pPr>
      <a:lvl8pPr defTabSz="457200">
        <a:defRPr sz="3600">
          <a:solidFill>
            <a:srgbClr val="5FCBEF"/>
          </a:solidFill>
          <a:latin typeface="Trebuchet MS"/>
          <a:ea typeface="Trebuchet MS"/>
          <a:cs typeface="Trebuchet MS"/>
          <a:sym typeface="Trebuchet MS"/>
        </a:defRPr>
      </a:lvl8pPr>
      <a:lvl9pPr defTabSz="457200">
        <a:defRPr sz="3600">
          <a:solidFill>
            <a:srgbClr val="5FCBEF"/>
          </a:solidFill>
          <a:latin typeface="Trebuchet MS"/>
          <a:ea typeface="Trebuchet MS"/>
          <a:cs typeface="Trebuchet MS"/>
          <a:sym typeface="Trebuchet MS"/>
        </a:defRPr>
      </a:lvl9pPr>
    </p:titleStyle>
    <p:bodyStyle>
      <a:lvl1pPr marL="342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1pPr>
      <a:lvl2pPr marL="778668" indent="-321468"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2pPr>
      <a:lvl3pPr marL="1208314" indent="-293914"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3pPr>
      <a:lvl4pPr marL="1714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4pPr>
      <a:lvl5pPr marL="21717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5pPr>
      <a:lvl6pPr marL="2628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6pPr>
      <a:lvl7pPr marL="30861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7pPr>
      <a:lvl8pPr marL="35433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8pPr>
      <a:lvl9pPr marL="4000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9pPr>
    </p:bodyStyle>
    <p:otherStyle>
      <a:lvl1pPr algn="r" defTabSz="457200">
        <a:defRPr sz="900">
          <a:solidFill>
            <a:schemeClr val="tx1"/>
          </a:solidFill>
          <a:latin typeface="+mn-lt"/>
          <a:ea typeface="+mn-ea"/>
          <a:cs typeface="+mn-cs"/>
          <a:sym typeface="Trebuchet MS"/>
        </a:defRPr>
      </a:lvl1pPr>
      <a:lvl2pPr indent="457200" algn="r" defTabSz="457200">
        <a:defRPr sz="900">
          <a:solidFill>
            <a:schemeClr val="tx1"/>
          </a:solidFill>
          <a:latin typeface="+mn-lt"/>
          <a:ea typeface="+mn-ea"/>
          <a:cs typeface="+mn-cs"/>
          <a:sym typeface="Trebuchet MS"/>
        </a:defRPr>
      </a:lvl2pPr>
      <a:lvl3pPr indent="914400" algn="r" defTabSz="457200">
        <a:defRPr sz="900">
          <a:solidFill>
            <a:schemeClr val="tx1"/>
          </a:solidFill>
          <a:latin typeface="+mn-lt"/>
          <a:ea typeface="+mn-ea"/>
          <a:cs typeface="+mn-cs"/>
          <a:sym typeface="Trebuchet MS"/>
        </a:defRPr>
      </a:lvl3pPr>
      <a:lvl4pPr indent="1371600" algn="r" defTabSz="457200">
        <a:defRPr sz="900">
          <a:solidFill>
            <a:schemeClr val="tx1"/>
          </a:solidFill>
          <a:latin typeface="+mn-lt"/>
          <a:ea typeface="+mn-ea"/>
          <a:cs typeface="+mn-cs"/>
          <a:sym typeface="Trebuchet MS"/>
        </a:defRPr>
      </a:lvl4pPr>
      <a:lvl5pPr indent="1828800" algn="r" defTabSz="457200">
        <a:defRPr sz="900">
          <a:solidFill>
            <a:schemeClr val="tx1"/>
          </a:solidFill>
          <a:latin typeface="+mn-lt"/>
          <a:ea typeface="+mn-ea"/>
          <a:cs typeface="+mn-cs"/>
          <a:sym typeface="Trebuchet MS"/>
        </a:defRPr>
      </a:lvl5pPr>
      <a:lvl6pPr indent="2286000" algn="r" defTabSz="457200">
        <a:defRPr sz="900">
          <a:solidFill>
            <a:schemeClr val="tx1"/>
          </a:solidFill>
          <a:latin typeface="+mn-lt"/>
          <a:ea typeface="+mn-ea"/>
          <a:cs typeface="+mn-cs"/>
          <a:sym typeface="Trebuchet MS"/>
        </a:defRPr>
      </a:lvl6pPr>
      <a:lvl7pPr indent="2743200" algn="r" defTabSz="457200">
        <a:defRPr sz="900">
          <a:solidFill>
            <a:schemeClr val="tx1"/>
          </a:solidFill>
          <a:latin typeface="+mn-lt"/>
          <a:ea typeface="+mn-ea"/>
          <a:cs typeface="+mn-cs"/>
          <a:sym typeface="Trebuchet MS"/>
        </a:defRPr>
      </a:lvl7pPr>
      <a:lvl8pPr indent="3200400" algn="r" defTabSz="457200">
        <a:defRPr sz="900">
          <a:solidFill>
            <a:schemeClr val="tx1"/>
          </a:solidFill>
          <a:latin typeface="+mn-lt"/>
          <a:ea typeface="+mn-ea"/>
          <a:cs typeface="+mn-cs"/>
          <a:sym typeface="Trebuchet MS"/>
        </a:defRPr>
      </a:lvl8pPr>
      <a:lvl9pPr indent="3657600" algn="r" defTabSz="457200">
        <a:defRPr sz="900">
          <a:solidFill>
            <a:schemeClr val="tx1"/>
          </a:solidFill>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w3schools.com/" TargetMode="External"/><Relationship Id="rId4" Type="http://schemas.openxmlformats.org/officeDocument/2006/relationships/hyperlink" Target="https://validator.w3.org/"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esliefranke.com/files/reference/htmlcheatsheet.html" TargetMode="External"/><Relationship Id="rId3" Type="http://schemas.openxmlformats.org/officeDocument/2006/relationships/hyperlink" Target="http://www.lesliefranke.com/files/reference/csscheatsheet.html" TargetMode="External"/><Relationship Id="rId4" Type="http://schemas.openxmlformats.org/officeDocument/2006/relationships/hyperlink" Target="http://www.w3schools.com/" TargetMode="External"/><Relationship Id="rId5" Type="http://schemas.openxmlformats.org/officeDocument/2006/relationships/hyperlink" Target="https://validator.w3.org/"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1507067" y="2404534"/>
            <a:ext cx="7766937" cy="1646303"/>
          </a:xfrm>
          <a:prstGeom prst="rect">
            <a:avLst/>
          </a:prstGeom>
        </p:spPr>
        <p:txBody>
          <a:bodyPr lIns="0" tIns="0" rIns="0" bIns="0">
            <a:normAutofit fontScale="100000" lnSpcReduction="0"/>
          </a:bodyPr>
          <a:lstStyle/>
          <a:p>
            <a:pPr lvl="0" defTabSz="443484">
              <a:defRPr sz="1800">
                <a:solidFill>
                  <a:srgbClr val="000000"/>
                </a:solidFill>
              </a:defRPr>
            </a:pPr>
            <a:r>
              <a:rPr sz="5238">
                <a:solidFill>
                  <a:srgbClr val="5FCBEF"/>
                </a:solidFill>
              </a:rPr>
              <a:t>CS50 Section 7</a:t>
            </a:r>
            <a:br>
              <a:rPr sz="5238">
                <a:solidFill>
                  <a:srgbClr val="5FCBEF"/>
                </a:solidFill>
              </a:rPr>
            </a:br>
            <a:r>
              <a:rPr sz="5238">
                <a:solidFill>
                  <a:srgbClr val="5FCBEF"/>
                </a:solidFill>
              </a:rPr>
              <a:t>Somewhere In Between</a:t>
            </a:r>
          </a:p>
        </p:txBody>
      </p:sp>
      <p:sp>
        <p:nvSpPr>
          <p:cNvPr id="96" name="Shape 96"/>
          <p:cNvSpPr/>
          <p:nvPr>
            <p:ph type="body" idx="1"/>
          </p:nvPr>
        </p:nvSpPr>
        <p:spPr>
          <a:xfrm>
            <a:off x="1507067" y="4050832"/>
            <a:ext cx="7766937" cy="1096900"/>
          </a:xfrm>
          <a:prstGeom prst="rect">
            <a:avLst/>
          </a:prstGeom>
        </p:spPr>
        <p:txBody>
          <a:bodyPr/>
          <a:lstStyle/>
          <a:p>
            <a:pPr lvl="0">
              <a:lnSpc>
                <a:spcPct val="90000"/>
              </a:lnSpc>
              <a:defRPr>
                <a:solidFill>
                  <a:srgbClr val="000000"/>
                </a:solidFill>
              </a:defRPr>
            </a:pPr>
            <a:r>
              <a:rPr>
                <a:solidFill>
                  <a:srgbClr val="808080"/>
                </a:solidFill>
              </a:rPr>
              <a:t>Annaleah Ernst, TF					</a:t>
            </a:r>
            <a:endParaRPr>
              <a:solidFill>
                <a:srgbClr val="808080"/>
              </a:solidFill>
            </a:endParaRPr>
          </a:p>
          <a:p>
            <a:pPr lvl="0">
              <a:lnSpc>
                <a:spcPct val="90000"/>
              </a:lnSpc>
              <a:defRPr>
                <a:solidFill>
                  <a:srgbClr val="000000"/>
                </a:solidFill>
              </a:defRPr>
            </a:pPr>
            <a:r>
              <a:rPr>
                <a:solidFill>
                  <a:srgbClr val="808080"/>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Ports</a:t>
            </a:r>
          </a:p>
        </p:txBody>
      </p:sp>
      <p:sp>
        <p:nvSpPr>
          <p:cNvPr id="139" name="Shape 139"/>
          <p:cNvSpPr/>
          <p:nvPr>
            <p:ph type="body" idx="1"/>
          </p:nvPr>
        </p:nvSpPr>
        <p:spPr>
          <a:xfrm>
            <a:off x="677333" y="2160588"/>
            <a:ext cx="8596670" cy="4252245"/>
          </a:xfrm>
          <a:prstGeom prst="rect">
            <a:avLst/>
          </a:prstGeom>
        </p:spPr>
        <p:txBody>
          <a:bodyPr/>
          <a:lstStyle/>
          <a:p>
            <a:pPr lvl="0">
              <a:defRPr>
                <a:solidFill>
                  <a:srgbClr val="000000"/>
                </a:solidFill>
              </a:defRPr>
            </a:pPr>
            <a:r>
              <a:rPr>
                <a:solidFill>
                  <a:srgbClr val="404040"/>
                </a:solidFill>
              </a:rPr>
              <a:t>Need to tell our destination what type of data is in our packets</a:t>
            </a:r>
            <a:endParaRPr>
              <a:solidFill>
                <a:srgbClr val="404040"/>
              </a:solidFill>
            </a:endParaRPr>
          </a:p>
          <a:p>
            <a:pPr lvl="1" marL="742950" indent="-285750">
              <a:defRPr>
                <a:solidFill>
                  <a:srgbClr val="000000"/>
                </a:solidFill>
              </a:defRPr>
            </a:pPr>
            <a:r>
              <a:rPr sz="1600">
                <a:solidFill>
                  <a:srgbClr val="404040"/>
                </a:solidFill>
              </a:rPr>
              <a:t>Remember, computers aren’t dedicated video players – they can do lots of stuff</a:t>
            </a:r>
            <a:endParaRPr sz="1600">
              <a:solidFill>
                <a:srgbClr val="404040"/>
              </a:solidFill>
            </a:endParaRPr>
          </a:p>
          <a:p>
            <a:pPr lvl="0">
              <a:defRPr>
                <a:solidFill>
                  <a:srgbClr val="000000"/>
                </a:solidFill>
              </a:defRPr>
            </a:pPr>
            <a:r>
              <a:rPr>
                <a:solidFill>
                  <a:srgbClr val="404040"/>
                </a:solidFill>
              </a:rPr>
              <a:t>Packets might be routed in various ways/paths</a:t>
            </a:r>
            <a:endParaRPr>
              <a:solidFill>
                <a:srgbClr val="404040"/>
              </a:solidFill>
            </a:endParaRPr>
          </a:p>
          <a:p>
            <a:pPr lvl="0">
              <a:defRPr>
                <a:solidFill>
                  <a:srgbClr val="000000"/>
                </a:solidFill>
              </a:defRPr>
            </a:pPr>
            <a:r>
              <a:rPr>
                <a:solidFill>
                  <a:srgbClr val="404040"/>
                </a:solidFill>
              </a:rPr>
              <a:t>Ports are a way to figure out what type of data is being transmitted</a:t>
            </a:r>
            <a:endParaRPr>
              <a:solidFill>
                <a:srgbClr val="404040"/>
              </a:solidFill>
            </a:endParaRPr>
          </a:p>
          <a:p>
            <a:pPr lvl="0">
              <a:defRPr>
                <a:solidFill>
                  <a:srgbClr val="000000"/>
                </a:solidFill>
              </a:defRPr>
            </a:pPr>
            <a:r>
              <a:rPr>
                <a:solidFill>
                  <a:srgbClr val="404040"/>
                </a:solidFill>
              </a:rPr>
              <a:t>Common ports:</a:t>
            </a:r>
            <a:endParaRPr>
              <a:solidFill>
                <a:srgbClr val="404040"/>
              </a:solidFill>
            </a:endParaRPr>
          </a:p>
          <a:p>
            <a:pPr lvl="1" marL="742950" indent="-285750">
              <a:defRPr>
                <a:solidFill>
                  <a:srgbClr val="000000"/>
                </a:solidFill>
              </a:defRPr>
            </a:pPr>
            <a:r>
              <a:rPr sz="1600">
                <a:solidFill>
                  <a:srgbClr val="404040"/>
                </a:solidFill>
              </a:rPr>
              <a:t>21 : FTP (File Transfer Protocol)</a:t>
            </a:r>
            <a:endParaRPr sz="1600">
              <a:solidFill>
                <a:srgbClr val="404040"/>
              </a:solidFill>
            </a:endParaRPr>
          </a:p>
          <a:p>
            <a:pPr lvl="1" marL="742950" indent="-285750">
              <a:defRPr>
                <a:solidFill>
                  <a:srgbClr val="000000"/>
                </a:solidFill>
              </a:defRPr>
            </a:pPr>
            <a:r>
              <a:rPr sz="1600">
                <a:solidFill>
                  <a:srgbClr val="404040"/>
                </a:solidFill>
              </a:rPr>
              <a:t>25 : SMTP (email)</a:t>
            </a:r>
            <a:endParaRPr sz="1600">
              <a:solidFill>
                <a:srgbClr val="404040"/>
              </a:solidFill>
            </a:endParaRPr>
          </a:p>
          <a:p>
            <a:pPr lvl="1" marL="742950" indent="-285750">
              <a:defRPr>
                <a:solidFill>
                  <a:srgbClr val="000000"/>
                </a:solidFill>
              </a:defRPr>
            </a:pPr>
            <a:r>
              <a:rPr sz="1600">
                <a:solidFill>
                  <a:srgbClr val="404040"/>
                </a:solidFill>
              </a:rPr>
              <a:t>53 : DNS (Domain Name System)</a:t>
            </a:r>
            <a:endParaRPr sz="1600">
              <a:solidFill>
                <a:srgbClr val="404040"/>
              </a:solidFill>
            </a:endParaRPr>
          </a:p>
          <a:p>
            <a:pPr lvl="2" marL="1143000" indent="-228600">
              <a:defRPr>
                <a:solidFill>
                  <a:srgbClr val="000000"/>
                </a:solidFill>
              </a:defRPr>
            </a:pPr>
            <a:r>
              <a:rPr sz="1400">
                <a:solidFill>
                  <a:srgbClr val="404040"/>
                </a:solidFill>
              </a:rPr>
              <a:t>What is the IP address of a domain name?</a:t>
            </a:r>
            <a:endParaRPr sz="1400">
              <a:solidFill>
                <a:srgbClr val="404040"/>
              </a:solidFill>
            </a:endParaRPr>
          </a:p>
          <a:p>
            <a:pPr lvl="1" marL="742950" indent="-285750">
              <a:defRPr>
                <a:solidFill>
                  <a:srgbClr val="000000"/>
                </a:solidFill>
              </a:defRPr>
            </a:pPr>
            <a:r>
              <a:rPr sz="1600">
                <a:solidFill>
                  <a:srgbClr val="404040"/>
                </a:solidFill>
              </a:rPr>
              <a:t>80 : HTTP (webpage)</a:t>
            </a:r>
            <a:endParaRPr sz="1600">
              <a:solidFill>
                <a:srgbClr val="404040"/>
              </a:solidFill>
            </a:endParaRPr>
          </a:p>
          <a:p>
            <a:pPr lvl="1" marL="742950" indent="-285750">
              <a:defRPr>
                <a:solidFill>
                  <a:srgbClr val="000000"/>
                </a:solidFill>
              </a:defRPr>
            </a:pPr>
            <a:r>
              <a:rPr sz="1600">
                <a:solidFill>
                  <a:srgbClr val="404040"/>
                </a:solidFill>
              </a:rPr>
              <a:t>443: HTTPS (secure webpage)</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HTTP</a:t>
            </a:r>
          </a:p>
        </p:txBody>
      </p:sp>
      <p:sp>
        <p:nvSpPr>
          <p:cNvPr id="144" name="Shape 14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HyperText Transfer Protocol</a:t>
            </a:r>
            <a:endParaRPr>
              <a:solidFill>
                <a:srgbClr val="404040"/>
              </a:solidFill>
            </a:endParaRPr>
          </a:p>
          <a:p>
            <a:pPr lvl="0">
              <a:defRPr>
                <a:solidFill>
                  <a:srgbClr val="000000"/>
                </a:solidFill>
              </a:defRPr>
            </a:pPr>
            <a:r>
              <a:rPr>
                <a:solidFill>
                  <a:srgbClr val="404040"/>
                </a:solidFill>
              </a:rPr>
              <a:t>Port 80 (from the previous slide)</a:t>
            </a:r>
            <a:endParaRPr>
              <a:solidFill>
                <a:srgbClr val="404040"/>
              </a:solidFill>
            </a:endParaRPr>
          </a:p>
          <a:p>
            <a:pPr lvl="0">
              <a:defRPr>
                <a:solidFill>
                  <a:srgbClr val="000000"/>
                </a:solidFill>
              </a:defRPr>
            </a:pPr>
            <a:r>
              <a:rPr>
                <a:solidFill>
                  <a:srgbClr val="404040"/>
                </a:solidFill>
              </a:rPr>
              <a:t>Let’s dissect this a bit..</a:t>
            </a:r>
            <a:endParaRPr>
              <a:solidFill>
                <a:srgbClr val="404040"/>
              </a:solidFill>
            </a:endParaRPr>
          </a:p>
          <a:p>
            <a:pPr lvl="0">
              <a:defRPr>
                <a:solidFill>
                  <a:srgbClr val="000000"/>
                </a:solidFill>
              </a:defRPr>
            </a:pPr>
            <a:r>
              <a:rPr>
                <a:solidFill>
                  <a:srgbClr val="404040"/>
                </a:solidFill>
              </a:rPr>
              <a:t>HyperText</a:t>
            </a:r>
            <a:endParaRPr>
              <a:solidFill>
                <a:srgbClr val="404040"/>
              </a:solidFill>
            </a:endParaRPr>
          </a:p>
          <a:p>
            <a:pPr lvl="1" marL="742950" indent="-285750">
              <a:defRPr>
                <a:solidFill>
                  <a:srgbClr val="000000"/>
                </a:solidFill>
              </a:defRPr>
            </a:pPr>
            <a:r>
              <a:rPr sz="1600">
                <a:solidFill>
                  <a:srgbClr val="404040"/>
                </a:solidFill>
              </a:rPr>
              <a:t>“Text taken to the next level”</a:t>
            </a:r>
            <a:endParaRPr sz="1600">
              <a:solidFill>
                <a:srgbClr val="404040"/>
              </a:solidFill>
            </a:endParaRPr>
          </a:p>
          <a:p>
            <a:pPr lvl="1" marL="742950" indent="-285750">
              <a:defRPr>
                <a:solidFill>
                  <a:srgbClr val="000000"/>
                </a:solidFill>
              </a:defRPr>
            </a:pPr>
            <a:r>
              <a:rPr sz="1600">
                <a:solidFill>
                  <a:srgbClr val="404040"/>
                </a:solidFill>
              </a:rPr>
              <a:t>It’s text that gives us more information</a:t>
            </a:r>
            <a:endParaRPr sz="1600">
              <a:solidFill>
                <a:srgbClr val="404040"/>
              </a:solidFill>
            </a:endParaRPr>
          </a:p>
          <a:p>
            <a:pPr lvl="0">
              <a:defRPr>
                <a:solidFill>
                  <a:srgbClr val="000000"/>
                </a:solidFill>
              </a:defRPr>
            </a:pPr>
            <a:r>
              <a:rPr>
                <a:solidFill>
                  <a:srgbClr val="404040"/>
                </a:solidFill>
              </a:rPr>
              <a:t>Transfer Protocol</a:t>
            </a:r>
            <a:endParaRPr>
              <a:solidFill>
                <a:srgbClr val="404040"/>
              </a:solidFill>
            </a:endParaRPr>
          </a:p>
          <a:p>
            <a:pPr lvl="1" marL="742950" indent="-285750">
              <a:defRPr>
                <a:solidFill>
                  <a:srgbClr val="000000"/>
                </a:solidFill>
              </a:defRPr>
            </a:pPr>
            <a:r>
              <a:rPr sz="1600">
                <a:solidFill>
                  <a:srgbClr val="404040"/>
                </a:solidFill>
              </a:rPr>
              <a:t>How we request information and how the server responds</a:t>
            </a:r>
            <a:endParaRPr sz="1600">
              <a:solidFill>
                <a:srgbClr val="404040"/>
              </a:solidFill>
            </a:endParaRPr>
          </a:p>
          <a:p>
            <a:pPr lvl="1" marL="742950" indent="-285750">
              <a:defRPr>
                <a:solidFill>
                  <a:srgbClr val="000000"/>
                </a:solidFill>
              </a:defRPr>
            </a:pPr>
            <a:r>
              <a:rPr sz="1600">
                <a:solidFill>
                  <a:srgbClr val="404040"/>
                </a:solidFill>
              </a:rPr>
              <a:t>Governed by specific set of rules\</a:t>
            </a:r>
            <a:endParaRPr sz="1600">
              <a:solidFill>
                <a:srgbClr val="404040"/>
              </a:solidFill>
            </a:endParaRPr>
          </a:p>
          <a:p>
            <a:pPr lvl="2" marL="1143000" indent="-228600">
              <a:defRPr>
                <a:solidFill>
                  <a:srgbClr val="000000"/>
                </a:solidFill>
              </a:defRPr>
            </a:pPr>
            <a:r>
              <a:rPr sz="1400">
                <a:solidFill>
                  <a:srgbClr val="404040"/>
                </a:solidFill>
              </a:rPr>
              <a:t>This way the internet will work no matter where you’re using it from</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HTTP – example request</a:t>
            </a:r>
          </a:p>
        </p:txBody>
      </p:sp>
      <p:sp>
        <p:nvSpPr>
          <p:cNvPr id="149" name="Shape 149"/>
          <p:cNvSpPr/>
          <p:nvPr>
            <p:ph type="body" idx="1"/>
          </p:nvPr>
        </p:nvSpPr>
        <p:spPr>
          <a:xfrm>
            <a:off x="677333" y="2160589"/>
            <a:ext cx="8596670" cy="4385684"/>
          </a:xfrm>
          <a:prstGeom prst="rect">
            <a:avLst/>
          </a:prstGeom>
        </p:spPr>
        <p:txBody>
          <a:bodyPr/>
          <a:lstStyle/>
          <a:p>
            <a:pPr lvl="0">
              <a:defRPr>
                <a:solidFill>
                  <a:srgbClr val="000000"/>
                </a:solidFill>
              </a:defRPr>
            </a:pPr>
            <a:endParaRPr>
              <a:solidFill>
                <a:srgbClr val="404040"/>
              </a:solidFill>
            </a:endParaRPr>
          </a:p>
          <a:p>
            <a:pPr lvl="0">
              <a:defRPr>
                <a:solidFill>
                  <a:srgbClr val="000000"/>
                </a:solidFill>
              </a:defRPr>
            </a:pPr>
            <a:r>
              <a:rPr b="1">
                <a:solidFill>
                  <a:srgbClr val="404040"/>
                </a:solidFill>
                <a:latin typeface="Courier New"/>
                <a:ea typeface="Courier New"/>
                <a:cs typeface="Courier New"/>
                <a:sym typeface="Courier New"/>
              </a:rPr>
              <a:t>GET / HTTP/1.1</a:t>
            </a:r>
            <a:endParaRPr b="1">
              <a:solidFill>
                <a:srgbClr val="40404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User-Agent</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curl/7.24.0</a:t>
            </a:r>
            <a:endParaRPr b="1">
              <a:solidFill>
                <a:srgbClr val="FFC00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Host</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www.apple.com</a:t>
            </a:r>
            <a:endParaRPr b="1">
              <a:solidFill>
                <a:srgbClr val="FFC00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&lt;name&gt;</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&lt;value&gt;</a:t>
            </a:r>
            <a:endParaRPr b="1">
              <a:solidFill>
                <a:srgbClr val="FFC000"/>
              </a:solidFill>
              <a:latin typeface="Courier New"/>
              <a:ea typeface="Courier New"/>
              <a:cs typeface="Courier New"/>
              <a:sym typeface="Courier New"/>
            </a:endParaRPr>
          </a:p>
          <a:p>
            <a:pPr lvl="0">
              <a:defRPr>
                <a:solidFill>
                  <a:srgbClr val="000000"/>
                </a:solidFill>
              </a:defRPr>
            </a:pPr>
            <a:endParaRPr b="1">
              <a:solidFill>
                <a:srgbClr val="FFC000"/>
              </a:solidFill>
              <a:latin typeface="Courier New"/>
              <a:ea typeface="Courier New"/>
              <a:cs typeface="Courier New"/>
              <a:sym typeface="Courier New"/>
            </a:endParaRPr>
          </a:p>
          <a:p>
            <a:pPr lvl="1" marL="0" indent="457200">
              <a:buSzTx/>
              <a:buNone/>
              <a:defRPr>
                <a:solidFill>
                  <a:srgbClr val="000000"/>
                </a:solidFill>
              </a:defRPr>
            </a:pPr>
            <a:r>
              <a:rPr sz="1600">
                <a:solidFill>
                  <a:srgbClr val="404040"/>
                </a:solidFill>
              </a:rPr>
              <a:t>Key</a:t>
            </a:r>
            <a:endParaRPr sz="1600">
              <a:solidFill>
                <a:srgbClr val="404040"/>
              </a:solidFill>
            </a:endParaRPr>
          </a:p>
          <a:p>
            <a:pPr lvl="1" marL="742950" indent="-285750">
              <a:defRPr>
                <a:solidFill>
                  <a:srgbClr val="000000"/>
                </a:solidFill>
              </a:defRPr>
            </a:pPr>
            <a:r>
              <a:rPr sz="1600">
                <a:solidFill>
                  <a:srgbClr val="404040"/>
                </a:solidFill>
              </a:rPr>
              <a:t>Method Request URI</a:t>
            </a:r>
            <a:endParaRPr sz="1600">
              <a:solidFill>
                <a:srgbClr val="404040"/>
              </a:solidFill>
            </a:endParaRPr>
          </a:p>
          <a:p>
            <a:pPr lvl="1" marL="742950" indent="-285750">
              <a:defRPr>
                <a:solidFill>
                  <a:srgbClr val="000000"/>
                </a:solidFill>
              </a:defRPr>
            </a:pPr>
            <a:r>
              <a:rPr sz="1600">
                <a:solidFill>
                  <a:srgbClr val="404040"/>
                </a:solidFill>
              </a:rPr>
              <a:t>Protocol Version</a:t>
            </a:r>
            <a:endParaRPr sz="1600">
              <a:solidFill>
                <a:srgbClr val="404040"/>
              </a:solidFill>
            </a:endParaRPr>
          </a:p>
          <a:p>
            <a:pPr lvl="1" marL="742950" indent="-285750">
              <a:defRPr>
                <a:solidFill>
                  <a:srgbClr val="000000"/>
                </a:solidFill>
              </a:defRPr>
            </a:pPr>
            <a:r>
              <a:rPr sz="1600">
                <a:solidFill>
                  <a:srgbClr val="96D141"/>
                </a:solidFill>
              </a:rPr>
              <a:t>Field name</a:t>
            </a:r>
            <a:endParaRPr sz="1600">
              <a:solidFill>
                <a:srgbClr val="404040"/>
              </a:solidFill>
            </a:endParaRPr>
          </a:p>
          <a:p>
            <a:pPr lvl="1" marL="742950" indent="-285750">
              <a:defRPr>
                <a:solidFill>
                  <a:srgbClr val="000000"/>
                </a:solidFill>
              </a:defRPr>
            </a:pPr>
            <a:r>
              <a:rPr sz="1600">
                <a:solidFill>
                  <a:srgbClr val="FFC000"/>
                </a:solidFill>
              </a:rPr>
              <a:t>Field value</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HTTP – example response</a:t>
            </a:r>
          </a:p>
        </p:txBody>
      </p:sp>
      <p:sp>
        <p:nvSpPr>
          <p:cNvPr id="154" name="Shape 154"/>
          <p:cNvSpPr/>
          <p:nvPr>
            <p:ph type="body" idx="1"/>
          </p:nvPr>
        </p:nvSpPr>
        <p:spPr>
          <a:xfrm>
            <a:off x="677333" y="1804736"/>
            <a:ext cx="8596670" cy="4620127"/>
          </a:xfrm>
          <a:prstGeom prst="rect">
            <a:avLst/>
          </a:prstGeom>
        </p:spPr>
        <p:txBody>
          <a:bodyPr/>
          <a:lstStyle/>
          <a:p>
            <a:pPr lvl="0">
              <a:defRPr>
                <a:solidFill>
                  <a:srgbClr val="000000"/>
                </a:solidFill>
              </a:defRPr>
            </a:pPr>
            <a:r>
              <a:rPr b="1">
                <a:solidFill>
                  <a:srgbClr val="404040"/>
                </a:solidFill>
                <a:latin typeface="Courier New"/>
                <a:ea typeface="Courier New"/>
                <a:cs typeface="Courier New"/>
                <a:sym typeface="Courier New"/>
              </a:rPr>
              <a:t>HTTP/1.1 200 OK</a:t>
            </a:r>
            <a:endParaRPr b="1">
              <a:solidFill>
                <a:srgbClr val="40404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Server</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Apache</a:t>
            </a:r>
            <a:endParaRPr b="1">
              <a:solidFill>
                <a:srgbClr val="FFC00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Content-Type</a:t>
            </a:r>
            <a:r>
              <a:rPr b="1">
                <a:solidFill>
                  <a:srgbClr val="404040"/>
                </a:solidFill>
                <a:latin typeface="Courier New"/>
                <a:ea typeface="Courier New"/>
                <a:cs typeface="Courier New"/>
                <a:sym typeface="Courier New"/>
              </a:rPr>
              <a:t>: </a:t>
            </a:r>
            <a:r>
              <a:rPr b="1">
                <a:solidFill>
                  <a:srgbClr val="E2AC00"/>
                </a:solidFill>
                <a:latin typeface="Courier New"/>
                <a:ea typeface="Courier New"/>
                <a:cs typeface="Courier New"/>
                <a:sym typeface="Courier New"/>
              </a:rPr>
              <a:t>text/html; charset=UTF-8</a:t>
            </a:r>
            <a:endParaRPr b="1">
              <a:solidFill>
                <a:srgbClr val="E2AC0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Server</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Apache</a:t>
            </a:r>
            <a:endParaRPr b="1">
              <a:solidFill>
                <a:srgbClr val="FFC00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Content-Length</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16286</a:t>
            </a:r>
            <a:endParaRPr b="1">
              <a:solidFill>
                <a:srgbClr val="FFC000"/>
              </a:solidFill>
              <a:latin typeface="Courier New"/>
              <a:ea typeface="Courier New"/>
              <a:cs typeface="Courier New"/>
              <a:sym typeface="Courier New"/>
            </a:endParaRPr>
          </a:p>
          <a:p>
            <a:pPr lvl="0">
              <a:defRPr>
                <a:solidFill>
                  <a:srgbClr val="000000"/>
                </a:solidFill>
              </a:defRPr>
            </a:pPr>
            <a:r>
              <a:rPr b="1">
                <a:solidFill>
                  <a:srgbClr val="96D141"/>
                </a:solidFill>
                <a:latin typeface="Courier New"/>
                <a:ea typeface="Courier New"/>
                <a:cs typeface="Courier New"/>
                <a:sym typeface="Courier New"/>
              </a:rPr>
              <a:t>Connection</a:t>
            </a:r>
            <a:r>
              <a:rPr b="1">
                <a:solidFill>
                  <a:srgbClr val="404040"/>
                </a:solidFill>
                <a:latin typeface="Courier New"/>
                <a:ea typeface="Courier New"/>
                <a:cs typeface="Courier New"/>
                <a:sym typeface="Courier New"/>
              </a:rPr>
              <a:t>: </a:t>
            </a:r>
            <a:r>
              <a:rPr b="1">
                <a:solidFill>
                  <a:srgbClr val="FFC000"/>
                </a:solidFill>
                <a:latin typeface="Courier New"/>
                <a:ea typeface="Courier New"/>
                <a:cs typeface="Courier New"/>
                <a:sym typeface="Courier New"/>
              </a:rPr>
              <a:t>keep-alive</a:t>
            </a:r>
            <a:endParaRPr b="1">
              <a:solidFill>
                <a:srgbClr val="FFC000"/>
              </a:solidFill>
              <a:latin typeface="Courier New"/>
              <a:ea typeface="Courier New"/>
              <a:cs typeface="Courier New"/>
              <a:sym typeface="Courier New"/>
            </a:endParaRPr>
          </a:p>
          <a:p>
            <a:pPr lvl="1" marL="742950" indent="-285750">
              <a:defRPr>
                <a:solidFill>
                  <a:srgbClr val="000000"/>
                </a:solidFill>
              </a:defRPr>
            </a:pPr>
            <a:endParaRPr sz="1600">
              <a:solidFill>
                <a:srgbClr val="404040"/>
              </a:solidFill>
            </a:endParaRPr>
          </a:p>
          <a:p>
            <a:pPr lvl="1" marL="0" indent="457200">
              <a:buSzTx/>
              <a:buNone/>
              <a:defRPr>
                <a:solidFill>
                  <a:srgbClr val="000000"/>
                </a:solidFill>
              </a:defRPr>
            </a:pPr>
            <a:r>
              <a:rPr sz="1600">
                <a:solidFill>
                  <a:srgbClr val="404040"/>
                </a:solidFill>
              </a:rPr>
              <a:t>Key</a:t>
            </a:r>
            <a:endParaRPr sz="1600">
              <a:solidFill>
                <a:srgbClr val="404040"/>
              </a:solidFill>
            </a:endParaRPr>
          </a:p>
          <a:p>
            <a:pPr lvl="1" marL="742950" indent="-285750">
              <a:defRPr>
                <a:solidFill>
                  <a:srgbClr val="000000"/>
                </a:solidFill>
              </a:defRPr>
            </a:pPr>
            <a:r>
              <a:rPr sz="1600">
                <a:solidFill>
                  <a:srgbClr val="404040"/>
                </a:solidFill>
              </a:rPr>
              <a:t>Protocol Version</a:t>
            </a:r>
            <a:endParaRPr sz="1600">
              <a:solidFill>
                <a:srgbClr val="404040"/>
              </a:solidFill>
            </a:endParaRPr>
          </a:p>
          <a:p>
            <a:pPr lvl="1" marL="742950" indent="-285750">
              <a:defRPr>
                <a:solidFill>
                  <a:srgbClr val="000000"/>
                </a:solidFill>
              </a:defRPr>
            </a:pPr>
            <a:r>
              <a:rPr sz="1600">
                <a:solidFill>
                  <a:srgbClr val="404040"/>
                </a:solidFill>
              </a:rPr>
              <a:t>Status Code</a:t>
            </a:r>
            <a:endParaRPr sz="1600">
              <a:solidFill>
                <a:srgbClr val="404040"/>
              </a:solidFill>
            </a:endParaRPr>
          </a:p>
          <a:p>
            <a:pPr lvl="1" marL="742950" indent="-285750">
              <a:defRPr>
                <a:solidFill>
                  <a:srgbClr val="000000"/>
                </a:solidFill>
              </a:defRPr>
            </a:pPr>
            <a:r>
              <a:rPr sz="1600">
                <a:solidFill>
                  <a:srgbClr val="92D050"/>
                </a:solidFill>
              </a:rPr>
              <a:t>Field name</a:t>
            </a:r>
            <a:endParaRPr sz="1600">
              <a:solidFill>
                <a:srgbClr val="404040"/>
              </a:solidFill>
            </a:endParaRPr>
          </a:p>
          <a:p>
            <a:pPr lvl="1" marL="742950" indent="-285750">
              <a:defRPr>
                <a:solidFill>
                  <a:srgbClr val="000000"/>
                </a:solidFill>
              </a:defRPr>
            </a:pPr>
            <a:r>
              <a:rPr sz="1600">
                <a:solidFill>
                  <a:srgbClr val="FFC000"/>
                </a:solidFill>
              </a:rPr>
              <a:t>Field Value</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HTTP – Status codes</a:t>
            </a:r>
          </a:p>
        </p:txBody>
      </p:sp>
      <p:sp>
        <p:nvSpPr>
          <p:cNvPr id="159" name="Shape 15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200 – OK</a:t>
            </a:r>
            <a:endParaRPr>
              <a:solidFill>
                <a:srgbClr val="404040"/>
              </a:solidFill>
            </a:endParaRPr>
          </a:p>
          <a:p>
            <a:pPr lvl="0">
              <a:defRPr>
                <a:solidFill>
                  <a:srgbClr val="000000"/>
                </a:solidFill>
              </a:defRPr>
            </a:pPr>
            <a:r>
              <a:rPr>
                <a:solidFill>
                  <a:srgbClr val="404040"/>
                </a:solidFill>
              </a:rPr>
              <a:t>301 – Moved Permanently</a:t>
            </a:r>
            <a:endParaRPr>
              <a:solidFill>
                <a:srgbClr val="404040"/>
              </a:solidFill>
            </a:endParaRPr>
          </a:p>
          <a:p>
            <a:pPr lvl="0">
              <a:defRPr>
                <a:solidFill>
                  <a:srgbClr val="000000"/>
                </a:solidFill>
              </a:defRPr>
            </a:pPr>
            <a:r>
              <a:rPr>
                <a:solidFill>
                  <a:srgbClr val="404040"/>
                </a:solidFill>
              </a:rPr>
              <a:t>302 - Found </a:t>
            </a:r>
            <a:endParaRPr>
              <a:solidFill>
                <a:srgbClr val="404040"/>
              </a:solidFill>
            </a:endParaRPr>
          </a:p>
          <a:p>
            <a:pPr lvl="0">
              <a:defRPr>
                <a:solidFill>
                  <a:srgbClr val="000000"/>
                </a:solidFill>
              </a:defRPr>
            </a:pPr>
            <a:r>
              <a:rPr>
                <a:solidFill>
                  <a:srgbClr val="404040"/>
                </a:solidFill>
              </a:rPr>
              <a:t>404 – Not Found</a:t>
            </a:r>
            <a:endParaRPr>
              <a:solidFill>
                <a:srgbClr val="404040"/>
              </a:solidFill>
            </a:endParaRPr>
          </a:p>
          <a:p>
            <a:pPr lvl="0">
              <a:defRPr>
                <a:solidFill>
                  <a:srgbClr val="000000"/>
                </a:solidFill>
              </a:defRPr>
            </a:pPr>
            <a:r>
              <a:rPr>
                <a:solidFill>
                  <a:srgbClr val="404040"/>
                </a:solidFill>
              </a:rPr>
              <a:t>403 – Forbidden</a:t>
            </a:r>
            <a:endParaRPr>
              <a:solidFill>
                <a:srgbClr val="404040"/>
              </a:solidFill>
            </a:endParaRPr>
          </a:p>
          <a:p>
            <a:pPr lvl="0">
              <a:defRPr>
                <a:solidFill>
                  <a:srgbClr val="000000"/>
                </a:solidFill>
              </a:defRPr>
            </a:pPr>
            <a:r>
              <a:rPr>
                <a:solidFill>
                  <a:srgbClr val="404040"/>
                </a:solidFill>
              </a:rPr>
              <a:t>418 – I’m a Teapot</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a:t>
            </a:r>
          </a:p>
        </p:txBody>
      </p:sp>
      <p:sp>
        <p:nvSpPr>
          <p:cNvPr id="162" name="Shape 162"/>
          <p:cNvSpPr/>
          <p:nvPr>
            <p:ph type="body" idx="1"/>
          </p:nvPr>
        </p:nvSpPr>
        <p:spPr>
          <a:xfrm>
            <a:off x="677333" y="2160589"/>
            <a:ext cx="8596670" cy="3880773"/>
          </a:xfrm>
          <a:prstGeom prst="rect">
            <a:avLst/>
          </a:prstGeom>
        </p:spPr>
        <p:txBody>
          <a:bodyPr/>
          <a:lstStyle/>
          <a:p>
            <a:pPr lvl="0">
              <a:lnSpc>
                <a:spcPct val="90000"/>
              </a:lnSpc>
              <a:defRPr>
                <a:solidFill>
                  <a:srgbClr val="000000"/>
                </a:solidFill>
              </a:defRPr>
            </a:pPr>
            <a:r>
              <a:rPr>
                <a:solidFill>
                  <a:srgbClr val="404040"/>
                </a:solidFill>
              </a:rPr>
              <a:t>HTML: HyperText Markup Language </a:t>
            </a:r>
            <a:endParaRPr>
              <a:solidFill>
                <a:srgbClr val="404040"/>
              </a:solidFill>
            </a:endParaRPr>
          </a:p>
          <a:p>
            <a:pPr lvl="0">
              <a:lnSpc>
                <a:spcPct val="90000"/>
              </a:lnSpc>
              <a:defRPr>
                <a:solidFill>
                  <a:srgbClr val="000000"/>
                </a:solidFill>
              </a:defRPr>
            </a:pPr>
            <a:r>
              <a:rPr>
                <a:solidFill>
                  <a:srgbClr val="404040"/>
                </a:solidFill>
              </a:rPr>
              <a:t>You get to practice and experiment :}</a:t>
            </a:r>
            <a:endParaRPr>
              <a:solidFill>
                <a:srgbClr val="404040"/>
              </a:solidFill>
            </a:endParaRPr>
          </a:p>
          <a:p>
            <a:pPr lvl="1" marL="742950" indent="-285750">
              <a:lnSpc>
                <a:spcPct val="90000"/>
              </a:lnSpc>
              <a:defRPr>
                <a:solidFill>
                  <a:srgbClr val="000000"/>
                </a:solidFill>
              </a:defRPr>
            </a:pPr>
            <a:r>
              <a:rPr sz="1600">
                <a:solidFill>
                  <a:srgbClr val="404040"/>
                </a:solidFill>
              </a:rPr>
              <a:t>Check out </a:t>
            </a:r>
            <a:r>
              <a:rPr sz="1600" u="sng">
                <a:solidFill>
                  <a:srgbClr val="3FCDE7"/>
                </a:solidFill>
                <a:uFill>
                  <a:solidFill>
                    <a:srgbClr val="3FCDE7"/>
                  </a:solidFill>
                </a:uFill>
                <a:hlinkClick r:id="rId3" invalidUrl="" action="" tgtFrame="" tooltip="" history="1" highlightClick="0" endSnd="0"/>
              </a:rPr>
              <a:t>http://www.w3schools.com</a:t>
            </a:r>
            <a:r>
              <a:rPr sz="1600" u="sng">
                <a:solidFill>
                  <a:srgbClr val="3FCDE7"/>
                </a:solidFill>
                <a:uFill>
                  <a:solidFill>
                    <a:srgbClr val="3FCDE7"/>
                  </a:solidFill>
                </a:uFill>
                <a:hlinkClick r:id="rId3" invalidUrl="" action="" tgtFrame="" tooltip="" history="1" highlightClick="0" endSnd="0"/>
              </a:rPr>
              <a:t>/</a:t>
            </a:r>
            <a:r>
              <a:rPr sz="1600">
                <a:solidFill>
                  <a:srgbClr val="404040"/>
                </a:solidFill>
              </a:rPr>
              <a:t> for useful tutorials!</a:t>
            </a:r>
            <a:endParaRPr sz="1600">
              <a:solidFill>
                <a:srgbClr val="404040"/>
              </a:solidFill>
            </a:endParaRPr>
          </a:p>
          <a:p>
            <a:pPr lvl="0">
              <a:lnSpc>
                <a:spcPct val="90000"/>
              </a:lnSpc>
              <a:defRPr>
                <a:solidFill>
                  <a:srgbClr val="000000"/>
                </a:solidFill>
              </a:defRPr>
            </a:pPr>
            <a:r>
              <a:rPr>
                <a:solidFill>
                  <a:srgbClr val="404040"/>
                </a:solidFill>
              </a:rPr>
              <a:t>Best practices</a:t>
            </a:r>
            <a:endParaRPr>
              <a:solidFill>
                <a:srgbClr val="404040"/>
              </a:solidFill>
            </a:endParaRPr>
          </a:p>
          <a:p>
            <a:pPr lvl="1" marL="742950" indent="-285750">
              <a:lnSpc>
                <a:spcPct val="90000"/>
              </a:lnSpc>
              <a:defRPr>
                <a:solidFill>
                  <a:srgbClr val="000000"/>
                </a:solidFill>
              </a:defRPr>
            </a:pPr>
            <a:r>
              <a:rPr sz="1600">
                <a:solidFill>
                  <a:srgbClr val="404040"/>
                </a:solidFill>
              </a:rPr>
              <a:t>Close all tags! </a:t>
            </a:r>
            <a:endParaRPr sz="1600">
              <a:solidFill>
                <a:srgbClr val="404040"/>
              </a:solidFill>
            </a:endParaRPr>
          </a:p>
          <a:p>
            <a:pPr lvl="2" marL="1143000" indent="-228600">
              <a:lnSpc>
                <a:spcPct val="90000"/>
              </a:lnSpc>
              <a:defRPr>
                <a:solidFill>
                  <a:srgbClr val="000000"/>
                </a:solidFill>
              </a:defRPr>
            </a:pPr>
            <a:r>
              <a:rPr sz="1400">
                <a:solidFill>
                  <a:srgbClr val="404040"/>
                </a:solidFill>
              </a:rPr>
              <a:t>Note: real websites often don’t, so if you’re looking at a page’s source for inspiration, be sure not to copy bad habits!</a:t>
            </a:r>
            <a:endParaRPr sz="1400">
              <a:solidFill>
                <a:srgbClr val="404040"/>
              </a:solidFill>
            </a:endParaRPr>
          </a:p>
          <a:p>
            <a:pPr lvl="1" marL="742950" indent="-285750">
              <a:lnSpc>
                <a:spcPct val="90000"/>
              </a:lnSpc>
              <a:defRPr>
                <a:solidFill>
                  <a:srgbClr val="000000"/>
                </a:solidFill>
              </a:defRPr>
            </a:pPr>
            <a:r>
              <a:rPr sz="1600">
                <a:solidFill>
                  <a:srgbClr val="404040"/>
                </a:solidFill>
              </a:rPr>
              <a:t>Validate your page withy W3 Validator</a:t>
            </a:r>
            <a:endParaRPr sz="1600">
              <a:solidFill>
                <a:srgbClr val="404040"/>
              </a:solidFill>
            </a:endParaRPr>
          </a:p>
          <a:p>
            <a:pPr lvl="2" marL="1143000" indent="-228600">
              <a:lnSpc>
                <a:spcPct val="90000"/>
              </a:lnSpc>
              <a:defRPr>
                <a:solidFill>
                  <a:srgbClr val="000000"/>
                </a:solidFill>
              </a:defRPr>
            </a:pPr>
            <a:r>
              <a:rPr sz="1400" u="sng">
                <a:solidFill>
                  <a:srgbClr val="3FCDE7"/>
                </a:solidFill>
                <a:uFill>
                  <a:solidFill>
                    <a:srgbClr val="3FCDE7"/>
                  </a:solidFill>
                </a:uFill>
                <a:hlinkClick r:id="rId4" invalidUrl="" action="" tgtFrame="" tooltip="" history="1" highlightClick="0" endSnd="0"/>
              </a:rPr>
              <a:t>https://validator.w3.org</a:t>
            </a:r>
            <a:r>
              <a:rPr sz="1400" u="sng">
                <a:solidFill>
                  <a:srgbClr val="3FCDE7"/>
                </a:solidFill>
                <a:uFill>
                  <a:solidFill>
                    <a:srgbClr val="3FCDE7"/>
                  </a:solidFill>
                </a:uFill>
                <a:hlinkClick r:id="rId4" invalidUrl="" action="" tgtFrame="" tooltip="" history="1" highlightClick="0" endSnd="0"/>
              </a:rPr>
              <a:t>/</a:t>
            </a:r>
            <a:endParaRPr sz="1400">
              <a:solidFill>
                <a:srgbClr val="404040"/>
              </a:solidFill>
            </a:endParaRPr>
          </a:p>
          <a:p>
            <a:pPr lvl="1" marL="742950" indent="-285750">
              <a:lnSpc>
                <a:spcPct val="90000"/>
              </a:lnSpc>
              <a:defRPr>
                <a:solidFill>
                  <a:srgbClr val="000000"/>
                </a:solidFill>
              </a:defRPr>
            </a:pPr>
            <a:r>
              <a:rPr sz="1600">
                <a:solidFill>
                  <a:srgbClr val="404040"/>
                </a:solidFill>
              </a:rPr>
              <a:t>Separate markup (HTML) and style (CSS)</a:t>
            </a:r>
            <a:endParaRPr sz="1600">
              <a:solidFill>
                <a:srgbClr val="404040"/>
              </a:solidFill>
            </a:endParaRPr>
          </a:p>
          <a:p>
            <a:pPr lvl="2" marL="1143000" indent="-228600">
              <a:lnSpc>
                <a:spcPct val="90000"/>
              </a:lnSpc>
              <a:defRPr>
                <a:solidFill>
                  <a:srgbClr val="000000"/>
                </a:solidFill>
              </a:defRPr>
            </a:pPr>
            <a:r>
              <a:rPr sz="1400">
                <a:solidFill>
                  <a:srgbClr val="404040"/>
                </a:solidFill>
              </a:rPr>
              <a:t>MCV (Model View Controller) paradigm to come!</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 </a:t>
            </a:r>
          </a:p>
        </p:txBody>
      </p:sp>
      <p:sp>
        <p:nvSpPr>
          <p:cNvPr id="167" name="Shape 167"/>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CSS: Cascading Style Sheets</a:t>
            </a:r>
            <a:endParaRPr>
              <a:solidFill>
                <a:srgbClr val="404040"/>
              </a:solidFill>
            </a:endParaRPr>
          </a:p>
          <a:p>
            <a:pPr lvl="0">
              <a:defRPr>
                <a:solidFill>
                  <a:srgbClr val="000000"/>
                </a:solidFill>
              </a:defRPr>
            </a:pPr>
            <a:r>
              <a:rPr>
                <a:solidFill>
                  <a:srgbClr val="404040"/>
                </a:solidFill>
              </a:rPr>
              <a:t>Instead of tags, CSS uses attributes</a:t>
            </a:r>
            <a:endParaRPr>
              <a:solidFill>
                <a:srgbClr val="404040"/>
              </a:solidFill>
            </a:endParaRPr>
          </a:p>
          <a:p>
            <a:pPr lvl="1" marL="742950" indent="-285750">
              <a:defRPr>
                <a:solidFill>
                  <a:srgbClr val="000000"/>
                </a:solidFill>
              </a:defRPr>
            </a:pPr>
            <a:r>
              <a:rPr sz="1600">
                <a:solidFill>
                  <a:srgbClr val="404040"/>
                </a:solidFill>
              </a:rPr>
              <a:t>Selectors will be used to match tags with attributes</a:t>
            </a:r>
            <a:endParaRPr sz="1600">
              <a:solidFill>
                <a:srgbClr val="404040"/>
              </a:solidFill>
            </a:endParaRPr>
          </a:p>
          <a:p>
            <a:pPr lvl="1" marL="742950" indent="-285750">
              <a:defRPr>
                <a:solidFill>
                  <a:srgbClr val="000000"/>
                </a:solidFill>
              </a:defRPr>
            </a:pPr>
            <a:r>
              <a:rPr sz="1600">
                <a:solidFill>
                  <a:srgbClr val="404040"/>
                </a:solidFill>
              </a:rPr>
              <a:t>Map to tags</a:t>
            </a:r>
            <a:endParaRPr sz="1600">
              <a:solidFill>
                <a:srgbClr val="404040"/>
              </a:solidFill>
            </a:endParaRPr>
          </a:p>
          <a:p>
            <a:pPr lvl="0">
              <a:defRPr>
                <a:solidFill>
                  <a:srgbClr val="000000"/>
                </a:solidFill>
              </a:defRPr>
            </a:pPr>
            <a:r>
              <a:rPr>
                <a:solidFill>
                  <a:srgbClr val="404040"/>
                </a:solidFill>
              </a:rPr>
              <a:t>Selectors can be</a:t>
            </a:r>
            <a:endParaRPr>
              <a:solidFill>
                <a:srgbClr val="404040"/>
              </a:solidFill>
            </a:endParaRPr>
          </a:p>
          <a:p>
            <a:pPr lvl="1" marL="742950" indent="-285750">
              <a:defRPr>
                <a:solidFill>
                  <a:srgbClr val="000000"/>
                </a:solidFill>
              </a:defRPr>
            </a:pPr>
            <a:r>
              <a:rPr sz="1600">
                <a:solidFill>
                  <a:srgbClr val="404040"/>
                </a:solidFill>
              </a:rPr>
              <a:t>Id: unique</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#&lt;idname&gt; </a:t>
            </a:r>
            <a:r>
              <a:rPr sz="1400">
                <a:solidFill>
                  <a:srgbClr val="404040"/>
                </a:solidFill>
              </a:rPr>
              <a:t>in CSS file</a:t>
            </a:r>
            <a:endParaRPr sz="1400">
              <a:solidFill>
                <a:srgbClr val="404040"/>
              </a:solidFill>
            </a:endParaRPr>
          </a:p>
          <a:p>
            <a:pPr lvl="1" marL="742950" indent="-285750">
              <a:defRPr>
                <a:solidFill>
                  <a:srgbClr val="000000"/>
                </a:solidFill>
              </a:defRPr>
            </a:pPr>
            <a:r>
              <a:rPr sz="1600">
                <a:solidFill>
                  <a:srgbClr val="404040"/>
                </a:solidFill>
              </a:rPr>
              <a:t>Class: can refer to multiple blocks</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.&lt;classname&gt; </a:t>
            </a:r>
            <a:r>
              <a:rPr sz="1400">
                <a:solidFill>
                  <a:srgbClr val="404040"/>
                </a:solidFill>
              </a:rPr>
              <a:t>In CSS file</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 selection code</a:t>
            </a:r>
          </a:p>
        </p:txBody>
      </p:sp>
      <p:sp>
        <p:nvSpPr>
          <p:cNvPr id="172" name="Shape 17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reference a tag directly, such as &lt;p&gt;</a:t>
            </a:r>
            <a:endParaRPr>
              <a:solidFill>
                <a:srgbClr val="404040"/>
              </a:solidFill>
            </a:endParaRPr>
          </a:p>
          <a:p>
            <a:pPr lvl="0">
              <a:defRPr>
                <a:solidFill>
                  <a:srgbClr val="000000"/>
                </a:solidFill>
              </a:defRPr>
            </a:pPr>
            <a:endParaRPr>
              <a:solidFill>
                <a:srgbClr val="404040"/>
              </a:solidFill>
            </a:endParaRPr>
          </a:p>
          <a:p>
            <a:pPr lvl="0" marL="0" indent="0">
              <a:buSzTx/>
              <a:buNone/>
              <a:defRPr>
                <a:solidFill>
                  <a:srgbClr val="000000"/>
                </a:solidFill>
              </a:defRPr>
            </a:pPr>
            <a:endParaRPr>
              <a:solidFill>
                <a:srgbClr val="404040"/>
              </a:solidFill>
            </a:endParaRPr>
          </a:p>
          <a:p>
            <a:pPr lvl="0">
              <a:defRPr>
                <a:solidFill>
                  <a:srgbClr val="000000"/>
                </a:solidFill>
              </a:defRPr>
            </a:pPr>
            <a:r>
              <a:rPr>
                <a:solidFill>
                  <a:srgbClr val="404040"/>
                </a:solidFill>
              </a:rPr>
              <a:t>reference the class, such as &lt;p class=“example”&gt;</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reference its id, such as &lt;p id=“main”&gt;</a:t>
            </a:r>
          </a:p>
        </p:txBody>
      </p:sp>
      <p:pic>
        <p:nvPicPr>
          <p:cNvPr id="173" name="image2.png"/>
          <p:cNvPicPr/>
          <p:nvPr/>
        </p:nvPicPr>
        <p:blipFill>
          <a:blip r:embed="rId3">
            <a:extLst/>
          </a:blip>
          <a:stretch>
            <a:fillRect/>
          </a:stretch>
        </p:blipFill>
        <p:spPr>
          <a:xfrm>
            <a:off x="1068805" y="2511090"/>
            <a:ext cx="2817396" cy="914156"/>
          </a:xfrm>
          <a:prstGeom prst="rect">
            <a:avLst/>
          </a:prstGeom>
          <a:ln w="12700">
            <a:miter lim="400000"/>
          </a:ln>
        </p:spPr>
      </p:pic>
      <p:pic>
        <p:nvPicPr>
          <p:cNvPr id="174" name="image3.png"/>
          <p:cNvPicPr/>
          <p:nvPr/>
        </p:nvPicPr>
        <p:blipFill>
          <a:blip r:embed="rId4">
            <a:extLst/>
          </a:blip>
          <a:stretch>
            <a:fillRect/>
          </a:stretch>
        </p:blipFill>
        <p:spPr>
          <a:xfrm>
            <a:off x="1068805" y="3775747"/>
            <a:ext cx="1838575" cy="812038"/>
          </a:xfrm>
          <a:prstGeom prst="rect">
            <a:avLst/>
          </a:prstGeom>
          <a:ln w="12700">
            <a:miter lim="400000"/>
          </a:ln>
        </p:spPr>
      </p:pic>
      <p:pic>
        <p:nvPicPr>
          <p:cNvPr id="175" name="image4.png"/>
          <p:cNvPicPr/>
          <p:nvPr/>
        </p:nvPicPr>
        <p:blipFill>
          <a:blip r:embed="rId5">
            <a:extLst/>
          </a:blip>
          <a:stretch>
            <a:fillRect/>
          </a:stretch>
        </p:blipFill>
        <p:spPr>
          <a:xfrm>
            <a:off x="1068805" y="5078591"/>
            <a:ext cx="4327167" cy="792821"/>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HTML &amp; CSS: Resources</a:t>
            </a:r>
          </a:p>
        </p:txBody>
      </p:sp>
      <p:sp>
        <p:nvSpPr>
          <p:cNvPr id="180" name="Shape 180"/>
          <p:cNvSpPr/>
          <p:nvPr>
            <p:ph type="body" idx="1"/>
          </p:nvPr>
        </p:nvSpPr>
        <p:spPr>
          <a:xfrm>
            <a:off x="677332" y="2160589"/>
            <a:ext cx="8731529" cy="3905982"/>
          </a:xfrm>
          <a:prstGeom prst="rect">
            <a:avLst/>
          </a:prstGeom>
        </p:spPr>
        <p:txBody>
          <a:bodyPr/>
          <a:lstStyle/>
          <a:p>
            <a:pPr lvl="0">
              <a:defRPr>
                <a:solidFill>
                  <a:srgbClr val="000000"/>
                </a:solidFill>
              </a:defRPr>
            </a:pPr>
            <a:r>
              <a:rPr>
                <a:solidFill>
                  <a:srgbClr val="404040"/>
                </a:solidFill>
              </a:rPr>
              <a:t>HTML Cheat Sheet</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2" invalidUrl="" action="" tgtFrame="" tooltip="" history="1" highlightClick="0" endSnd="0"/>
              </a:rPr>
              <a:t>http://</a:t>
            </a:r>
            <a:r>
              <a:rPr sz="1600" u="sng">
                <a:solidFill>
                  <a:srgbClr val="3FCDE7"/>
                </a:solidFill>
                <a:uFill>
                  <a:solidFill>
                    <a:srgbClr val="3FCDE7"/>
                  </a:solidFill>
                </a:uFill>
                <a:hlinkClick r:id="rId2" invalidUrl="" action="" tgtFrame="" tooltip="" history="1" highlightClick="0" endSnd="0"/>
              </a:rPr>
              <a:t>lesliefranke.com/files/reference/htmlcheatsheet.html</a:t>
            </a:r>
            <a:endParaRPr sz="1600">
              <a:solidFill>
                <a:srgbClr val="404040"/>
              </a:solidFill>
            </a:endParaRPr>
          </a:p>
          <a:p>
            <a:pPr lvl="0">
              <a:defRPr>
                <a:solidFill>
                  <a:srgbClr val="000000"/>
                </a:solidFill>
              </a:defRPr>
            </a:pPr>
            <a:r>
              <a:rPr>
                <a:solidFill>
                  <a:srgbClr val="404040"/>
                </a:solidFill>
              </a:rPr>
              <a:t>CSS Cheat Sheet</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3" invalidUrl="" action="" tgtFrame="" tooltip="" history="1" highlightClick="0" endSnd="0"/>
              </a:rPr>
              <a:t>http://</a:t>
            </a:r>
            <a:r>
              <a:rPr sz="1600" u="sng">
                <a:solidFill>
                  <a:srgbClr val="3FCDE7"/>
                </a:solidFill>
                <a:uFill>
                  <a:solidFill>
                    <a:srgbClr val="3FCDE7"/>
                  </a:solidFill>
                </a:uFill>
                <a:hlinkClick r:id="rId3" invalidUrl="" action="" tgtFrame="" tooltip="" history="1" highlightClick="0" endSnd="0"/>
              </a:rPr>
              <a:t>www.lesliefranke.com/files/reference/csscheatsheet.html</a:t>
            </a:r>
            <a:endParaRPr sz="1600">
              <a:solidFill>
                <a:srgbClr val="404040"/>
              </a:solidFill>
            </a:endParaRPr>
          </a:p>
          <a:p>
            <a:pPr lvl="0">
              <a:defRPr>
                <a:solidFill>
                  <a:srgbClr val="000000"/>
                </a:solidFill>
              </a:defRPr>
            </a:pPr>
            <a:r>
              <a:rPr>
                <a:solidFill>
                  <a:srgbClr val="404040"/>
                </a:solidFill>
              </a:rPr>
              <a:t>W3schools (for HTML and CSS tutorials</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4" invalidUrl="" action="" tgtFrame="" tooltip="" history="1" highlightClick="0" endSnd="0"/>
              </a:rPr>
              <a:t>http://www.w3schools.com</a:t>
            </a:r>
            <a:r>
              <a:rPr sz="1600" u="sng">
                <a:solidFill>
                  <a:srgbClr val="3FCDE7"/>
                </a:solidFill>
                <a:uFill>
                  <a:solidFill>
                    <a:srgbClr val="3FCDE7"/>
                  </a:solidFill>
                </a:uFill>
                <a:hlinkClick r:id="rId4" invalidUrl="" action="" tgtFrame="" tooltip="" history="1" highlightClick="0" endSnd="0"/>
              </a:rPr>
              <a:t>/</a:t>
            </a:r>
            <a:endParaRPr sz="1600">
              <a:solidFill>
                <a:srgbClr val="404040"/>
              </a:solidFill>
            </a:endParaRPr>
          </a:p>
          <a:p>
            <a:pPr lvl="0">
              <a:defRPr>
                <a:solidFill>
                  <a:srgbClr val="000000"/>
                </a:solidFill>
              </a:defRPr>
            </a:pPr>
            <a:r>
              <a:rPr>
                <a:solidFill>
                  <a:srgbClr val="404040"/>
                </a:solidFill>
              </a:rPr>
              <a:t>W3validator (run this like you would check50 and style50!)</a:t>
            </a:r>
            <a:endParaRPr>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5" invalidUrl="" action="" tgtFrame="" tooltip="" history="1" highlightClick="0" endSnd="0"/>
              </a:rPr>
              <a:t>https</a:t>
            </a:r>
            <a:r>
              <a:rPr sz="1600" u="sng">
                <a:solidFill>
                  <a:srgbClr val="3FCDE7"/>
                </a:solidFill>
                <a:uFill>
                  <a:solidFill>
                    <a:srgbClr val="3FCDE7"/>
                  </a:solidFill>
                </a:uFill>
                <a:hlinkClick r:id="rId5" invalidUrl="" action="" tgtFrame="" tooltip="" history="1" highlightClick="0" endSnd="0"/>
              </a:rPr>
              <a:t>://validator.w3.org</a:t>
            </a:r>
            <a:r>
              <a:rPr sz="1600" u="sng">
                <a:solidFill>
                  <a:srgbClr val="3FCDE7"/>
                </a:solidFill>
                <a:uFill>
                  <a:solidFill>
                    <a:srgbClr val="3FCDE7"/>
                  </a:solidFill>
                </a:uFill>
                <a:hlinkClick r:id="rId5" invalidUrl="" action="" tgtFrame="" tooltip="" history="1" highlightClick="0" endSnd="0"/>
              </a:rPr>
              <a:t>/</a:t>
            </a:r>
            <a:endParaRPr sz="1600">
              <a:solidFill>
                <a:srgbClr val="404040"/>
              </a:solidFill>
            </a:endParaRPr>
          </a:p>
          <a:p>
            <a:pPr lvl="0">
              <a:defRPr>
                <a:solidFill>
                  <a:srgbClr val="000000"/>
                </a:solidFill>
              </a:defRPr>
            </a:pPr>
            <a:r>
              <a:rPr>
                <a:solidFill>
                  <a:srgbClr val="404040"/>
                </a:solidFill>
              </a:rPr>
              <a:t>Looking at the source code of pretty webpages, as with Google Chrome’s “Inspect Element” tool (just right click on the interesting part of the webpage)</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Together…</a:t>
            </a:r>
          </a:p>
        </p:txBody>
      </p:sp>
      <p:sp>
        <p:nvSpPr>
          <p:cNvPr id="183" name="Shape 183"/>
          <p:cNvSpPr/>
          <p:nvPr>
            <p:ph type="body" idx="1"/>
          </p:nvPr>
        </p:nvSpPr>
        <p:spPr>
          <a:xfrm>
            <a:off x="677333" y="2160589"/>
            <a:ext cx="8596670" cy="3880773"/>
          </a:xfrm>
          <a:prstGeom prst="rect">
            <a:avLst/>
          </a:prstGeom>
        </p:spPr>
        <p:txBody>
          <a:bodyPr/>
          <a:lstStyle>
            <a:lvl2pPr marL="742950" indent="-285750">
              <a:defRPr sz="1600"/>
            </a:lvl2pPr>
          </a:lstStyle>
          <a:p>
            <a:pPr lvl="0">
              <a:defRPr>
                <a:solidFill>
                  <a:srgbClr val="000000"/>
                </a:solidFill>
              </a:defRPr>
            </a:pPr>
            <a:r>
              <a:rPr>
                <a:solidFill>
                  <a:srgbClr val="404040"/>
                </a:solidFill>
              </a:rPr>
              <a:t>Let’s code up a webpage! Grab your computers and get ready to Google – syntax is the name of the game.</a:t>
            </a:r>
            <a:endParaRPr>
              <a:solidFill>
                <a:srgbClr val="404040"/>
              </a:solidFill>
            </a:endParaRPr>
          </a:p>
          <a:p>
            <a:pPr lvl="1">
              <a:defRPr sz="1800">
                <a:solidFill>
                  <a:srgbClr val="000000"/>
                </a:solidFill>
              </a:defRPr>
            </a:pPr>
            <a:r>
              <a:rPr sz="1600">
                <a:solidFill>
                  <a:srgbClr val="404040"/>
                </a:solidFill>
              </a:rPr>
              <a:t>Check out the attached files for our class website!</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Agenda</a:t>
            </a:r>
          </a:p>
        </p:txBody>
      </p:sp>
      <p:sp>
        <p:nvSpPr>
          <p:cNvPr id="99" name="Shape 99"/>
          <p:cNvSpPr/>
          <p:nvPr>
            <p:ph type="body" idx="1"/>
          </p:nvPr>
        </p:nvSpPr>
        <p:spPr>
          <a:xfrm>
            <a:off x="677333" y="2160588"/>
            <a:ext cx="8596670" cy="4370842"/>
          </a:xfrm>
          <a:prstGeom prst="rect">
            <a:avLst/>
          </a:prstGeom>
        </p:spPr>
        <p:txBody>
          <a:bodyPr/>
          <a:lstStyle/>
          <a:p>
            <a:pPr lvl="0" marL="0" indent="0">
              <a:buSzTx/>
              <a:buNone/>
              <a:defRPr>
                <a:solidFill>
                  <a:srgbClr val="000000"/>
                </a:solidFill>
              </a:defRPr>
            </a:pPr>
            <a:r>
              <a:rPr>
                <a:solidFill>
                  <a:srgbClr val="404040"/>
                </a:solidFill>
              </a:rPr>
              <a:t>Introducing Web Based</a:t>
            </a:r>
            <a:endParaRPr>
              <a:solidFill>
                <a:srgbClr val="404040"/>
              </a:solidFill>
            </a:endParaRPr>
          </a:p>
          <a:p>
            <a:pPr lvl="0">
              <a:defRPr>
                <a:solidFill>
                  <a:srgbClr val="000000"/>
                </a:solidFill>
              </a:defRPr>
            </a:pPr>
            <a:r>
              <a:rPr>
                <a:solidFill>
                  <a:srgbClr val="404040"/>
                </a:solidFill>
              </a:rPr>
              <a:t>Chmod</a:t>
            </a:r>
            <a:endParaRPr>
              <a:solidFill>
                <a:srgbClr val="404040"/>
              </a:solidFill>
            </a:endParaRPr>
          </a:p>
          <a:p>
            <a:pPr lvl="0">
              <a:defRPr>
                <a:solidFill>
                  <a:srgbClr val="000000"/>
                </a:solidFill>
              </a:defRPr>
            </a:pPr>
            <a:r>
              <a:rPr>
                <a:solidFill>
                  <a:srgbClr val="404040"/>
                </a:solidFill>
              </a:rPr>
              <a:t>TCP/IP</a:t>
            </a:r>
            <a:endParaRPr>
              <a:solidFill>
                <a:srgbClr val="404040"/>
              </a:solidFill>
            </a:endParaRPr>
          </a:p>
          <a:p>
            <a:pPr lvl="0">
              <a:defRPr>
                <a:solidFill>
                  <a:srgbClr val="000000"/>
                </a:solidFill>
              </a:defRPr>
            </a:pPr>
            <a:r>
              <a:rPr>
                <a:solidFill>
                  <a:srgbClr val="404040"/>
                </a:solidFill>
              </a:rPr>
              <a:t>Ports</a:t>
            </a:r>
            <a:endParaRPr>
              <a:solidFill>
                <a:srgbClr val="404040"/>
              </a:solidFill>
            </a:endParaRPr>
          </a:p>
          <a:p>
            <a:pPr lvl="0">
              <a:defRPr>
                <a:solidFill>
                  <a:srgbClr val="000000"/>
                </a:solidFill>
              </a:defRPr>
            </a:pPr>
            <a:r>
              <a:rPr>
                <a:solidFill>
                  <a:srgbClr val="404040"/>
                </a:solidFill>
              </a:rPr>
              <a:t>HTTP</a:t>
            </a:r>
            <a:endParaRPr>
              <a:solidFill>
                <a:srgbClr val="404040"/>
              </a:solidFill>
            </a:endParaRPr>
          </a:p>
          <a:p>
            <a:pPr lvl="0">
              <a:defRPr>
                <a:solidFill>
                  <a:srgbClr val="000000"/>
                </a:solidFill>
              </a:defRPr>
            </a:pPr>
            <a:r>
              <a:rPr>
                <a:solidFill>
                  <a:srgbClr val="404040"/>
                </a:solidFill>
              </a:rPr>
              <a:t>HTML &amp; CSS</a:t>
            </a:r>
            <a:endParaRPr>
              <a:solidFill>
                <a:srgbClr val="404040"/>
              </a:solidFill>
            </a:endParaRPr>
          </a:p>
          <a:p>
            <a:pPr lvl="1" marL="742950" indent="-285750">
              <a:defRPr>
                <a:solidFill>
                  <a:srgbClr val="000000"/>
                </a:solidFill>
              </a:defRPr>
            </a:pPr>
            <a:r>
              <a:rPr sz="1600">
                <a:solidFill>
                  <a:srgbClr val="404040"/>
                </a:solidFill>
              </a:rPr>
              <a:t>Resources!</a:t>
            </a:r>
            <a:endParaRPr sz="1600">
              <a:solidFill>
                <a:srgbClr val="404040"/>
              </a:solidFill>
            </a:endParaRPr>
          </a:p>
          <a:p>
            <a:pPr lvl="1" marL="742950" indent="-285750">
              <a:defRPr>
                <a:solidFill>
                  <a:srgbClr val="000000"/>
                </a:solidFill>
              </a:defRPr>
            </a:pPr>
            <a:r>
              <a:rPr sz="1600">
                <a:solidFill>
                  <a:srgbClr val="404040"/>
                </a:solidFill>
              </a:rPr>
              <a:t>Coding up a Webpage!</a:t>
            </a:r>
            <a:endParaRPr sz="1600">
              <a:solidFill>
                <a:srgbClr val="404040"/>
              </a:solidFill>
            </a:endParaRPr>
          </a:p>
          <a:p>
            <a:pPr lvl="1" marL="742950" indent="-285750">
              <a:defRPr>
                <a:solidFill>
                  <a:srgbClr val="000000"/>
                </a:solidFill>
              </a:defRPr>
            </a:pPr>
            <a:r>
              <a:rPr sz="1600">
                <a:solidFill>
                  <a:srgbClr val="404040"/>
                </a:solidFill>
              </a:rPr>
              <a:t>Instructions on Using the IDE to view webpages!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chmod</a:t>
            </a:r>
          </a:p>
        </p:txBody>
      </p:sp>
      <p:sp>
        <p:nvSpPr>
          <p:cNvPr id="102" name="Shape 10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Unix system call to change file permissions</a:t>
            </a:r>
            <a:endParaRPr>
              <a:solidFill>
                <a:srgbClr val="404040"/>
              </a:solidFill>
            </a:endParaRPr>
          </a:p>
          <a:p>
            <a:pPr lvl="0">
              <a:defRPr>
                <a:solidFill>
                  <a:srgbClr val="000000"/>
                </a:solidFill>
              </a:defRPr>
            </a:pPr>
            <a:r>
              <a:rPr>
                <a:solidFill>
                  <a:srgbClr val="404040"/>
                </a:solidFill>
              </a:rPr>
              <a:t>Use </a:t>
            </a:r>
            <a:r>
              <a:rPr>
                <a:solidFill>
                  <a:srgbClr val="404040"/>
                </a:solidFill>
                <a:latin typeface="Courier New"/>
                <a:ea typeface="Courier New"/>
                <a:cs typeface="Courier New"/>
                <a:sym typeface="Courier New"/>
              </a:rPr>
              <a:t>ls –l</a:t>
            </a:r>
            <a:r>
              <a:rPr>
                <a:solidFill>
                  <a:srgbClr val="404040"/>
                </a:solidFill>
              </a:rPr>
              <a:t> to see what permissions a file has</a:t>
            </a:r>
          </a:p>
        </p:txBody>
      </p:sp>
      <p:pic>
        <p:nvPicPr>
          <p:cNvPr id="103" name="image1.png"/>
          <p:cNvPicPr/>
          <p:nvPr/>
        </p:nvPicPr>
        <p:blipFill>
          <a:blip r:embed="rId3">
            <a:extLst/>
          </a:blip>
          <a:stretch>
            <a:fillRect/>
          </a:stretch>
        </p:blipFill>
        <p:spPr>
          <a:xfrm>
            <a:off x="591049" y="3150516"/>
            <a:ext cx="6991351" cy="3324226"/>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chmod</a:t>
            </a:r>
          </a:p>
        </p:txBody>
      </p:sp>
      <p:sp>
        <p:nvSpPr>
          <p:cNvPr id="108" name="Shape 10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We use chmod to change the permissions the file has</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chmod --- &lt;filename&gt; </a:t>
            </a:r>
            <a:r>
              <a:rPr>
                <a:solidFill>
                  <a:srgbClr val="404040"/>
                </a:solidFill>
              </a:rPr>
              <a:t>(where each dash is a number from 0 to 7)</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r </a:t>
            </a:r>
            <a:r>
              <a:rPr sz="1600">
                <a:solidFill>
                  <a:srgbClr val="404040"/>
                </a:solidFill>
              </a:rPr>
              <a:t>: 4 : readable </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w </a:t>
            </a:r>
            <a:r>
              <a:rPr sz="1600">
                <a:solidFill>
                  <a:srgbClr val="404040"/>
                </a:solidFill>
              </a:rPr>
              <a:t>: 2 : writeable</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x </a:t>
            </a:r>
            <a:r>
              <a:rPr sz="1600">
                <a:solidFill>
                  <a:srgbClr val="404040"/>
                </a:solidFill>
              </a:rPr>
              <a:t>: 1 : executable</a:t>
            </a:r>
            <a:endParaRPr sz="1600">
              <a:solidFill>
                <a:srgbClr val="404040"/>
              </a:solidFill>
            </a:endParaRPr>
          </a:p>
          <a:p>
            <a:pPr lvl="1" marL="742950" indent="-285750">
              <a:defRPr>
                <a:solidFill>
                  <a:srgbClr val="000000"/>
                </a:solidFill>
              </a:defRPr>
            </a:pPr>
            <a:r>
              <a:rPr sz="1600">
                <a:solidFill>
                  <a:srgbClr val="404040"/>
                </a:solidFill>
              </a:rPr>
              <a:t>So that means </a:t>
            </a:r>
            <a:r>
              <a:rPr sz="1600">
                <a:solidFill>
                  <a:srgbClr val="404040"/>
                </a:solidFill>
                <a:latin typeface="Courier New"/>
                <a:ea typeface="Courier New"/>
                <a:cs typeface="Courier New"/>
                <a:sym typeface="Courier New"/>
              </a:rPr>
              <a:t>rwx = r + w + x = 7</a:t>
            </a:r>
            <a:endParaRPr sz="1600">
              <a:solidFill>
                <a:srgbClr val="404040"/>
              </a:solidFill>
            </a:endParaRPr>
          </a:p>
          <a:p>
            <a:pPr lvl="0">
              <a:defRPr>
                <a:solidFill>
                  <a:srgbClr val="000000"/>
                </a:solidFill>
              </a:defRPr>
            </a:pPr>
            <a:r>
              <a:rPr>
                <a:solidFill>
                  <a:srgbClr val="404040"/>
                </a:solidFill>
              </a:rPr>
              <a:t>The three dashes represent the numeric value of the permission assigned to</a:t>
            </a:r>
            <a:endParaRPr>
              <a:solidFill>
                <a:srgbClr val="404040"/>
              </a:solidFill>
            </a:endParaRPr>
          </a:p>
          <a:p>
            <a:pPr lvl="1" marL="742950" indent="-285750">
              <a:defRPr>
                <a:solidFill>
                  <a:srgbClr val="000000"/>
                </a:solidFill>
              </a:defRPr>
            </a:pPr>
            <a:r>
              <a:rPr sz="1600">
                <a:solidFill>
                  <a:srgbClr val="404040"/>
                </a:solidFill>
              </a:rPr>
              <a:t>The user</a:t>
            </a:r>
            <a:endParaRPr sz="1600">
              <a:solidFill>
                <a:srgbClr val="404040"/>
              </a:solidFill>
            </a:endParaRPr>
          </a:p>
          <a:p>
            <a:pPr lvl="1" marL="742950" indent="-285750">
              <a:defRPr>
                <a:solidFill>
                  <a:srgbClr val="000000"/>
                </a:solidFill>
              </a:defRPr>
            </a:pPr>
            <a:r>
              <a:rPr sz="1600">
                <a:solidFill>
                  <a:srgbClr val="404040"/>
                </a:solidFill>
              </a:rPr>
              <a:t>The group</a:t>
            </a:r>
            <a:endParaRPr sz="1600">
              <a:solidFill>
                <a:srgbClr val="404040"/>
              </a:solidFill>
            </a:endParaRPr>
          </a:p>
          <a:p>
            <a:pPr lvl="1" marL="742950" indent="-285750">
              <a:defRPr>
                <a:solidFill>
                  <a:srgbClr val="000000"/>
                </a:solidFill>
              </a:defRPr>
            </a:pPr>
            <a:r>
              <a:rPr sz="1600">
                <a:solidFill>
                  <a:srgbClr val="404040"/>
                </a:solidFill>
              </a:rPr>
              <a:t>The world</a:t>
            </a:r>
          </a:p>
        </p:txBody>
      </p:sp>
      <p:pic>
        <p:nvPicPr>
          <p:cNvPr id="109" name="image1.png"/>
          <p:cNvPicPr/>
          <p:nvPr/>
        </p:nvPicPr>
        <p:blipFill>
          <a:blip r:embed="rId3">
            <a:extLst/>
          </a:blip>
          <a:stretch>
            <a:fillRect/>
          </a:stretch>
        </p:blipFill>
        <p:spPr>
          <a:xfrm>
            <a:off x="3224463" y="5043011"/>
            <a:ext cx="3094621" cy="1471421"/>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chmod</a:t>
            </a:r>
          </a:p>
        </p:txBody>
      </p:sp>
      <p:sp>
        <p:nvSpPr>
          <p:cNvPr id="114" name="Shape 114"/>
          <p:cNvSpPr/>
          <p:nvPr>
            <p:ph type="body" idx="1"/>
          </p:nvPr>
        </p:nvSpPr>
        <p:spPr>
          <a:xfrm>
            <a:off x="677333" y="2160589"/>
            <a:ext cx="8238068" cy="4042784"/>
          </a:xfrm>
          <a:prstGeom prst="rect">
            <a:avLst/>
          </a:prstGeom>
        </p:spPr>
        <p:txBody>
          <a:bodyPr lIns="0" tIns="0" rIns="0" bIns="0" numCol="2"/>
          <a:lstStyle/>
          <a:p>
            <a:pPr lvl="0">
              <a:defRPr>
                <a:solidFill>
                  <a:srgbClr val="000000"/>
                </a:solidFill>
              </a:defRPr>
            </a:pPr>
            <a:r>
              <a:rPr>
                <a:solidFill>
                  <a:srgbClr val="404040"/>
                </a:solidFill>
                <a:latin typeface="Courier New"/>
                <a:ea typeface="Courier New"/>
                <a:cs typeface="Courier New"/>
                <a:sym typeface="Courier New"/>
              </a:rPr>
              <a:t>chmod &lt;who&gt;+&lt;permissions&gt;</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 </a:t>
            </a:r>
            <a:r>
              <a:rPr sz="1600">
                <a:solidFill>
                  <a:srgbClr val="404040"/>
                </a:solidFill>
              </a:rPr>
              <a:t>adds permissions</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 </a:t>
            </a:r>
            <a:r>
              <a:rPr sz="1600">
                <a:solidFill>
                  <a:srgbClr val="404040"/>
                </a:solidFill>
              </a:rPr>
              <a:t>takes away permissions</a:t>
            </a:r>
            <a:endParaRPr sz="1600">
              <a:solidFill>
                <a:srgbClr val="404040"/>
              </a:solidFill>
            </a:endParaRPr>
          </a:p>
          <a:p>
            <a:pPr lvl="0">
              <a:defRPr>
                <a:solidFill>
                  <a:srgbClr val="000000"/>
                </a:solidFill>
              </a:defRPr>
            </a:pPr>
            <a:r>
              <a:rPr>
                <a:solidFill>
                  <a:srgbClr val="404040"/>
                </a:solidFill>
              </a:rPr>
              <a:t>Permissions</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rwx</a:t>
            </a:r>
            <a:r>
              <a:rPr sz="1600">
                <a:solidFill>
                  <a:srgbClr val="404040"/>
                </a:solidFill>
              </a:rPr>
              <a:t>, </a:t>
            </a:r>
            <a:r>
              <a:rPr sz="1600">
                <a:solidFill>
                  <a:srgbClr val="404040"/>
                </a:solidFill>
                <a:latin typeface="Courier New"/>
                <a:ea typeface="Courier New"/>
                <a:cs typeface="Courier New"/>
                <a:sym typeface="Courier New"/>
              </a:rPr>
              <a:t>---</a:t>
            </a:r>
            <a:r>
              <a:rPr sz="1600">
                <a:solidFill>
                  <a:srgbClr val="404040"/>
                </a:solidFill>
              </a:rPr>
              <a:t>, etc</a:t>
            </a:r>
            <a:endParaRPr sz="1600">
              <a:solidFill>
                <a:srgbClr val="404040"/>
              </a:solidFill>
            </a:endParaRPr>
          </a:p>
          <a:p>
            <a:pPr lvl="0">
              <a:defRPr>
                <a:solidFill>
                  <a:srgbClr val="000000"/>
                </a:solidFill>
              </a:defRPr>
            </a:pPr>
            <a:r>
              <a:rPr>
                <a:solidFill>
                  <a:srgbClr val="404040"/>
                </a:solidFill>
              </a:rPr>
              <a:t>Who </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u</a:t>
            </a:r>
            <a:r>
              <a:rPr sz="1600">
                <a:solidFill>
                  <a:srgbClr val="404040"/>
                </a:solidFill>
              </a:rPr>
              <a:t> : user or owner</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g</a:t>
            </a:r>
            <a:r>
              <a:rPr sz="1600">
                <a:solidFill>
                  <a:srgbClr val="404040"/>
                </a:solidFill>
              </a:rPr>
              <a:t> : group</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o</a:t>
            </a:r>
            <a:r>
              <a:rPr sz="1600">
                <a:solidFill>
                  <a:srgbClr val="404040"/>
                </a:solidFill>
              </a:rPr>
              <a:t> : others</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a</a:t>
            </a:r>
            <a:r>
              <a:rPr sz="1600">
                <a:solidFill>
                  <a:srgbClr val="404040"/>
                </a:solidFill>
              </a:rPr>
              <a:t> : all</a:t>
            </a:r>
            <a:endParaRPr sz="1600">
              <a:solidFill>
                <a:srgbClr val="404040"/>
              </a:solidFill>
            </a:endParaRPr>
          </a:p>
          <a:p>
            <a:pPr lvl="0">
              <a:defRPr>
                <a:solidFill>
                  <a:srgbClr val="000000"/>
                </a:solidFill>
              </a:defRPr>
            </a:pPr>
            <a:r>
              <a:rPr>
                <a:solidFill>
                  <a:srgbClr val="404040"/>
                </a:solidFill>
              </a:rPr>
              <a:t>Or…</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chmod ---</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rPr>
              <a:t>Where each dash is a number between 0 and 7</a:t>
            </a:r>
            <a:endParaRPr sz="1600">
              <a:solidFill>
                <a:srgbClr val="404040"/>
              </a:solidFill>
            </a:endParaRPr>
          </a:p>
          <a:p>
            <a:pPr lvl="1" marL="742950" indent="-285750">
              <a:defRPr>
                <a:solidFill>
                  <a:srgbClr val="000000"/>
                </a:solidFill>
              </a:defRPr>
            </a:pPr>
            <a:r>
              <a:rPr sz="1600">
                <a:solidFill>
                  <a:srgbClr val="404040"/>
                </a:solidFill>
              </a:rPr>
              <a:t>Eg, 444, 711</a:t>
            </a:r>
            <a:endParaRPr sz="1600">
              <a:solidFill>
                <a:srgbClr val="404040"/>
              </a:solidFill>
            </a:endParaRPr>
          </a:p>
          <a:p>
            <a:pPr lvl="0">
              <a:defRPr>
                <a:solidFill>
                  <a:srgbClr val="000000"/>
                </a:solidFill>
              </a:defRPr>
            </a:pPr>
            <a:r>
              <a:rPr>
                <a:solidFill>
                  <a:srgbClr val="404040"/>
                </a:solidFill>
              </a:rPr>
              <a:t>Used for giving potentially different permissions to all three groups at the same time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a:t>
            </a:r>
          </a:p>
        </p:txBody>
      </p:sp>
      <p:sp>
        <p:nvSpPr>
          <p:cNvPr id="119" name="Shape 11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Recall that </a:t>
            </a:r>
            <a:r>
              <a:rPr>
                <a:solidFill>
                  <a:srgbClr val="404040"/>
                </a:solidFill>
                <a:latin typeface="Courier New"/>
                <a:ea typeface="Courier New"/>
                <a:cs typeface="Courier New"/>
                <a:sym typeface="Courier New"/>
              </a:rPr>
              <a:t>rwx --- ---</a:t>
            </a:r>
            <a:r>
              <a:rPr>
                <a:solidFill>
                  <a:srgbClr val="404040"/>
                </a:solidFill>
              </a:rPr>
              <a:t> can also be represented as </a:t>
            </a:r>
            <a:r>
              <a:rPr>
                <a:solidFill>
                  <a:srgbClr val="404040"/>
                </a:solidFill>
                <a:latin typeface="Courier New"/>
                <a:ea typeface="Courier New"/>
                <a:cs typeface="Courier New"/>
                <a:sym typeface="Courier New"/>
              </a:rPr>
              <a:t>700</a:t>
            </a:r>
            <a:endParaRPr>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rPr>
              <a:t>What permissions would the following line grant:</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chmod 444 &lt;filename&gt;</a:t>
            </a:r>
            <a:endParaRPr sz="1600">
              <a:solidFill>
                <a:srgbClr val="404040"/>
              </a:solidFill>
            </a:endParaRPr>
          </a:p>
          <a:p>
            <a:pPr lvl="1" marL="742950" indent="-285750">
              <a:defRPr>
                <a:solidFill>
                  <a:srgbClr val="000000"/>
                </a:solidFill>
              </a:defRPr>
            </a:pPr>
            <a:r>
              <a:rPr sz="1600">
                <a:solidFill>
                  <a:srgbClr val="404040"/>
                </a:solidFill>
              </a:rPr>
              <a:t>What’s another way we could write this?</a:t>
            </a:r>
            <a:endParaRPr sz="1600">
              <a:solidFill>
                <a:srgbClr val="404040"/>
              </a:solidFill>
            </a:endParaRPr>
          </a:p>
          <a:p>
            <a:pPr lvl="2" marL="1143000" indent="-228600">
              <a:defRPr>
                <a:solidFill>
                  <a:srgbClr val="000000"/>
                </a:solidFill>
              </a:defRPr>
            </a:pPr>
            <a:r>
              <a:rPr sz="1400">
                <a:solidFill>
                  <a:srgbClr val="404040"/>
                </a:solidFill>
              </a:rPr>
              <a:t>Universally readable</a:t>
            </a:r>
            <a:endParaRPr sz="14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chmod a+r &lt;filename&gt;</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11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9"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Translate</a:t>
            </a:r>
          </a:p>
        </p:txBody>
      </p:sp>
      <p:sp>
        <p:nvSpPr>
          <p:cNvPr id="124" name="Shape 12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Translate the following into the chmod syntax</a:t>
            </a:r>
            <a:endParaRPr>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chmod 555</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chmod a+rx</a:t>
            </a:r>
            <a:endParaRPr sz="1400">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chmod u+x</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chmod 100</a:t>
            </a:r>
            <a:endParaRPr sz="1400">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latin typeface="Courier New"/>
                <a:ea typeface="Courier New"/>
                <a:cs typeface="Courier New"/>
                <a:sym typeface="Courier New"/>
              </a:rPr>
              <a:t>chmod 640</a:t>
            </a:r>
            <a:endParaRPr sz="16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chmod u+rw</a:t>
            </a:r>
            <a:endParaRPr sz="1400">
              <a:solidFill>
                <a:srgbClr val="404040"/>
              </a:solidFill>
            </a:endParaRPr>
          </a:p>
          <a:p>
            <a:pPr lvl="2" marL="1143000" indent="-228600">
              <a:defRPr>
                <a:solidFill>
                  <a:srgbClr val="000000"/>
                </a:solidFill>
              </a:defRPr>
            </a:pPr>
            <a:r>
              <a:rPr sz="1400">
                <a:solidFill>
                  <a:srgbClr val="404040"/>
                </a:solidFill>
                <a:latin typeface="Courier New"/>
                <a:ea typeface="Courier New"/>
                <a:cs typeface="Courier New"/>
                <a:sym typeface="Courier New"/>
              </a:rPr>
              <a:t>chmod g+r</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4">
                                            <p:txEl>
                                              <p:pRg st="2" end="2"/>
                                            </p:txEl>
                                          </p:spTgt>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1" fill="hold">
                                  <p:stCondLst>
                                    <p:cond delay="0"/>
                                  </p:stCondLst>
                                  <p:iterate type="el" backwards="0">
                                    <p:tmAbs val="0"/>
                                  </p:iterate>
                                  <p:childTnLst>
                                    <p:set>
                                      <p:cBhvr>
                                        <p:cTn id="9" fill="hold"/>
                                        <p:tgtEl>
                                          <p:spTgt spid="124">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1" fill="hold">
                                  <p:stCondLst>
                                    <p:cond delay="0"/>
                                  </p:stCondLst>
                                  <p:iterate type="el" backwards="0">
                                    <p:tmAbs val="0"/>
                                  </p:iterate>
                                  <p:childTnLst>
                                    <p:set>
                                      <p:cBhvr>
                                        <p:cTn id="13" fill="hold"/>
                                        <p:tgtEl>
                                          <p:spTgt spid="124">
                                            <p:txEl>
                                              <p:pRg st="4" end="4"/>
                                            </p:txEl>
                                          </p:spTgt>
                                        </p:tgtEl>
                                        <p:attrNameLst>
                                          <p:attrName>style.visibility</p:attrName>
                                        </p:attrNameLst>
                                      </p:cBhvr>
                                      <p:to>
                                        <p:strVal val="visible"/>
                                      </p:to>
                                    </p:set>
                                  </p:childTnLst>
                                </p:cTn>
                              </p:par>
                            </p:childTnLst>
                          </p:cTn>
                        </p:par>
                        <p:par>
                          <p:cTn id="14" fill="hold">
                            <p:stCondLst>
                              <p:cond delay="0"/>
                            </p:stCondLst>
                            <p:childTnLst>
                              <p:par>
                                <p:cTn id="15" nodeType="afterEffect" presetClass="entr" presetSubtype="0" presetID="1" grpId="1" fill="hold">
                                  <p:stCondLst>
                                    <p:cond delay="0"/>
                                  </p:stCondLst>
                                  <p:iterate type="el" backwards="0">
                                    <p:tmAbs val="0"/>
                                  </p:iterate>
                                  <p:childTnLst>
                                    <p:set>
                                      <p:cBhvr>
                                        <p:cTn id="16" fill="hold"/>
                                        <p:tgtEl>
                                          <p:spTgt spid="12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24">
                                            <p:txEl>
                                              <p:pRg st="6" end="6"/>
                                            </p:txEl>
                                          </p:spTgt>
                                        </p:tgtEl>
                                        <p:attrNameLst>
                                          <p:attrName>style.visibility</p:attrName>
                                        </p:attrNameLst>
                                      </p:cBhvr>
                                      <p:to>
                                        <p:strVal val="visible"/>
                                      </p:to>
                                    </p:set>
                                  </p:childTnLst>
                                </p:cTn>
                              </p:par>
                            </p:childTnLst>
                          </p:cTn>
                        </p:par>
                        <p:par>
                          <p:cTn id="21" fill="hold">
                            <p:stCondLst>
                              <p:cond delay="0"/>
                            </p:stCondLst>
                            <p:childTnLst>
                              <p:par>
                                <p:cTn id="22" nodeType="afterEffect" presetClass="entr" presetSubtype="0" presetID="1" grpId="1" fill="hold">
                                  <p:stCondLst>
                                    <p:cond delay="0"/>
                                  </p:stCondLst>
                                  <p:iterate type="el" backwards="0">
                                    <p:tmAbs val="0"/>
                                  </p:iterate>
                                  <p:childTnLst>
                                    <p:set>
                                      <p:cBhvr>
                                        <p:cTn id="23" fill="hold"/>
                                        <p:tgtEl>
                                          <p:spTgt spid="12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chmod – common cases</a:t>
            </a:r>
          </a:p>
        </p:txBody>
      </p:sp>
      <p:sp>
        <p:nvSpPr>
          <p:cNvPr id="129" name="Shape 129"/>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latin typeface="Courier New"/>
                <a:ea typeface="Courier New"/>
                <a:cs typeface="Courier New"/>
                <a:sym typeface="Courier New"/>
              </a:rPr>
              <a:t>chmod 711 &lt;directory&gt;</a:t>
            </a:r>
            <a:r>
              <a:rPr>
                <a:solidFill>
                  <a:srgbClr val="404040"/>
                </a:solidFill>
              </a:rPr>
              <a:t> </a:t>
            </a:r>
            <a:endParaRPr>
              <a:solidFill>
                <a:srgbClr val="404040"/>
              </a:solidFill>
            </a:endParaRPr>
          </a:p>
          <a:p>
            <a:pPr lvl="1" marL="742950" indent="-285750">
              <a:defRPr>
                <a:solidFill>
                  <a:srgbClr val="000000"/>
                </a:solidFill>
              </a:defRPr>
            </a:pPr>
            <a:r>
              <a:rPr sz="1600">
                <a:solidFill>
                  <a:srgbClr val="404040"/>
                </a:solidFill>
              </a:rPr>
              <a:t>For any directory</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chmod 644 &lt;file&gt;.txt</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rPr>
              <a:t>For any non Python file</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chmod 600 &lt;file&gt;.php</a:t>
            </a:r>
            <a:endParaRPr>
              <a:solidFill>
                <a:srgbClr val="404040"/>
              </a:solidFill>
              <a:latin typeface="Courier New"/>
              <a:ea typeface="Courier New"/>
              <a:cs typeface="Courier New"/>
              <a:sym typeface="Courier New"/>
            </a:endParaRPr>
          </a:p>
          <a:p>
            <a:pPr lvl="1" marL="742950" indent="-285750">
              <a:defRPr>
                <a:solidFill>
                  <a:srgbClr val="000000"/>
                </a:solidFill>
              </a:defRPr>
            </a:pPr>
            <a:r>
              <a:rPr sz="1600">
                <a:solidFill>
                  <a:srgbClr val="404040"/>
                </a:solidFill>
              </a:rPr>
              <a:t>For Python files</a:t>
            </a:r>
            <a:endParaRPr sz="1600">
              <a:solidFill>
                <a:srgbClr val="404040"/>
              </a:solidFill>
            </a:endParaRPr>
          </a:p>
          <a:p>
            <a:pPr lvl="0">
              <a:defRPr>
                <a:solidFill>
                  <a:srgbClr val="000000"/>
                </a:solidFill>
              </a:defRPr>
            </a:pPr>
            <a:endParaRPr sz="1600">
              <a:solidFill>
                <a:srgbClr val="404040"/>
              </a:solidFill>
            </a:endParaRPr>
          </a:p>
          <a:p>
            <a:pPr lvl="0">
              <a:defRPr>
                <a:solidFill>
                  <a:srgbClr val="000000"/>
                </a:solidFill>
              </a:defRPr>
            </a:pPr>
            <a:r>
              <a:rPr>
                <a:solidFill>
                  <a:srgbClr val="404040"/>
                </a:solidFill>
              </a:rPr>
              <a:t>These are going to be particularly in a couple weeks when we make our own websites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TCP/IP</a:t>
            </a:r>
          </a:p>
        </p:txBody>
      </p:sp>
      <p:sp>
        <p:nvSpPr>
          <p:cNvPr id="134" name="Shape 134"/>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Transmission Control Protocol / Internet Protocol</a:t>
            </a:r>
            <a:endParaRPr>
              <a:solidFill>
                <a:srgbClr val="404040"/>
              </a:solidFill>
            </a:endParaRPr>
          </a:p>
          <a:p>
            <a:pPr lvl="0">
              <a:defRPr>
                <a:solidFill>
                  <a:srgbClr val="000000"/>
                </a:solidFill>
              </a:defRPr>
            </a:pPr>
            <a:r>
              <a:rPr>
                <a:solidFill>
                  <a:srgbClr val="404040"/>
                </a:solidFill>
              </a:rPr>
              <a:t>Means of ensuring data delivery</a:t>
            </a:r>
            <a:endParaRPr>
              <a:solidFill>
                <a:srgbClr val="404040"/>
              </a:solidFill>
            </a:endParaRPr>
          </a:p>
          <a:p>
            <a:pPr lvl="0">
              <a:defRPr>
                <a:solidFill>
                  <a:srgbClr val="000000"/>
                </a:solidFill>
              </a:defRPr>
            </a:pPr>
            <a:r>
              <a:rPr>
                <a:solidFill>
                  <a:srgbClr val="404040"/>
                </a:solidFill>
              </a:rPr>
              <a:t>Gives set of standards that govern how data should be routed and received</a:t>
            </a:r>
            <a:endParaRPr>
              <a:solidFill>
                <a:srgbClr val="404040"/>
              </a:solidFill>
            </a:endParaRPr>
          </a:p>
          <a:p>
            <a:pPr lvl="0">
              <a:defRPr>
                <a:solidFill>
                  <a:srgbClr val="000000"/>
                </a:solidFill>
              </a:defRPr>
            </a:pPr>
            <a:r>
              <a:rPr>
                <a:solidFill>
                  <a:srgbClr val="404040"/>
                </a:solidFill>
              </a:rPr>
              <a:t>Increases odds of a data actually getting where you want it to go\</a:t>
            </a:r>
            <a:endParaRPr>
              <a:solidFill>
                <a:srgbClr val="404040"/>
              </a:solidFill>
            </a:endParaRPr>
          </a:p>
          <a:p>
            <a:pPr lvl="1" marL="742950" indent="-285750">
              <a:defRPr>
                <a:solidFill>
                  <a:srgbClr val="000000"/>
                </a:solidFill>
              </a:defRPr>
            </a:pPr>
            <a:r>
              <a:rPr sz="1600">
                <a:solidFill>
                  <a:srgbClr val="404040"/>
                </a:solidFill>
              </a:rPr>
              <a:t>Recall David’s example from lecture</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