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2192000" cy="6858000"/>
  <p:notesSz cx="6858000" cy="9144000"/>
  <p:defaultTextStyle>
    <a:lvl1pPr defTabSz="457200">
      <a:defRPr>
        <a:latin typeface="Trebuchet MS"/>
        <a:ea typeface="Trebuchet MS"/>
        <a:cs typeface="Trebuchet MS"/>
        <a:sym typeface="Trebuchet MS"/>
      </a:defRPr>
    </a:lvl1pPr>
    <a:lvl2pPr indent="457200" defTabSz="457200">
      <a:defRPr>
        <a:latin typeface="Trebuchet MS"/>
        <a:ea typeface="Trebuchet MS"/>
        <a:cs typeface="Trebuchet MS"/>
        <a:sym typeface="Trebuchet MS"/>
      </a:defRPr>
    </a:lvl2pPr>
    <a:lvl3pPr indent="914400" defTabSz="457200">
      <a:defRPr>
        <a:latin typeface="Trebuchet MS"/>
        <a:ea typeface="Trebuchet MS"/>
        <a:cs typeface="Trebuchet MS"/>
        <a:sym typeface="Trebuchet MS"/>
      </a:defRPr>
    </a:lvl3pPr>
    <a:lvl4pPr indent="1371600" defTabSz="457200">
      <a:defRPr>
        <a:latin typeface="Trebuchet MS"/>
        <a:ea typeface="Trebuchet MS"/>
        <a:cs typeface="Trebuchet MS"/>
        <a:sym typeface="Trebuchet MS"/>
      </a:defRPr>
    </a:lvl4pPr>
    <a:lvl5pPr indent="1828800" defTabSz="457200">
      <a:defRPr>
        <a:latin typeface="Trebuchet MS"/>
        <a:ea typeface="Trebuchet MS"/>
        <a:cs typeface="Trebuchet MS"/>
        <a:sym typeface="Trebuchet MS"/>
      </a:defRPr>
    </a:lvl5pPr>
    <a:lvl6pPr indent="2286000" defTabSz="457200">
      <a:defRPr>
        <a:latin typeface="Trebuchet MS"/>
        <a:ea typeface="Trebuchet MS"/>
        <a:cs typeface="Trebuchet MS"/>
        <a:sym typeface="Trebuchet MS"/>
      </a:defRPr>
    </a:lvl6pPr>
    <a:lvl7pPr indent="2743200" defTabSz="457200">
      <a:defRPr>
        <a:latin typeface="Trebuchet MS"/>
        <a:ea typeface="Trebuchet MS"/>
        <a:cs typeface="Trebuchet MS"/>
        <a:sym typeface="Trebuchet MS"/>
      </a:defRPr>
    </a:lvl7pPr>
    <a:lvl8pPr indent="3200400" defTabSz="457200">
      <a:defRPr>
        <a:latin typeface="Trebuchet MS"/>
        <a:ea typeface="Trebuchet MS"/>
        <a:cs typeface="Trebuchet MS"/>
        <a:sym typeface="Trebuchet MS"/>
      </a:defRPr>
    </a:lvl8pPr>
    <a:lvl9pPr indent="3657600" defTabSz="457200">
      <a:defRPr>
        <a:latin typeface="Trebuchet MS"/>
        <a:ea typeface="Trebuchet MS"/>
        <a:cs typeface="Trebuchet M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1ECF9"/>
          </a:solidFill>
        </a:fill>
      </a:tcStyle>
    </a:wholeTbl>
    <a:band2H>
      <a:tcTxStyle b="def" i="def"/>
      <a:tcStyle>
        <a:tcBdr/>
        <a:fill>
          <a:solidFill>
            <a:srgbClr val="E9F6FC"/>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Row>
  </a:tblStyle>
  <a:tblStyle styleId="{C7B018BB-80A7-4F77-B60F-C8B233D01FF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EEDF"/>
          </a:solidFill>
        </a:fill>
      </a:tcStyle>
    </a:wholeTbl>
    <a:band2H>
      <a:tcTxStyle b="def" i="def"/>
      <a:tcStyle>
        <a:tcBdr/>
        <a:fill>
          <a:solidFill>
            <a:srgbClr val="E8F6F0"/>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Row>
  </a:tblStyle>
  <a:tblStyle styleId="{EEE7283C-3CF3-47DC-8721-378D4A62B22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EECD"/>
          </a:solidFill>
        </a:fill>
      </a:tcStyle>
    </a:wholeTbl>
    <a:band2H>
      <a:tcTxStyle b="def" i="def"/>
      <a:tcStyle>
        <a:tcBdr/>
        <a:fill>
          <a:solidFill>
            <a:srgbClr val="EEF7E8"/>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Row>
  </a:tblStyle>
  <a:tblStyle styleId="{CF821DB8-F4EB-4A41-A1BA-3FCAFE7338EE}" styleName="">
    <a:tblBg/>
    <a:wholeTbl>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FCBEF"/>
          </a:solidFill>
        </a:fill>
      </a:tcStyle>
    </a:firstCol>
    <a:lastRow>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FCBEF"/>
          </a:solidFill>
        </a:fill>
      </a:tcStyle>
    </a:firstRow>
  </a:tblStyle>
  <a:tblStyle styleId="{33BA23B1-9221-436E-865A-0063620EA4FD}"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lvl="0"/>
          </a:p>
        </p:txBody>
      </p:sp>
      <p:sp>
        <p:nvSpPr>
          <p:cNvPr id="93" name="Shape 9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lvl="0"/>
          </a:p>
        </p:txBody>
      </p:sp>
      <p:sp>
        <p:nvSpPr>
          <p:cNvPr id="188" name="Shape 18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If we care about it being sorted, what’s the big O run time?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What if we don’t?</a:t>
            </a:r>
            <a:endParaRPr sz="1200">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sldImg"/>
          </p:nvPr>
        </p:nvSpPr>
        <p:spPr>
          <a:prstGeom prst="rect">
            <a:avLst/>
          </a:prstGeom>
        </p:spPr>
        <p:txBody>
          <a:bodyPr/>
          <a:lstStyle/>
          <a:p>
            <a:pPr lvl="0"/>
          </a:p>
        </p:txBody>
      </p:sp>
      <p:sp>
        <p:nvSpPr>
          <p:cNvPr id="353" name="Shape 353"/>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We want to make sure we point our last pointer to whatever the item we’re deleting was pointing at before. So we don’t orphan the rest of the list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We sometimes just delete 6, or return it depending on the program. Note that if you used malloc to create nodes, you will need to use free to delete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sldImg"/>
          </p:nvPr>
        </p:nvSpPr>
        <p:spPr>
          <a:prstGeom prst="rect">
            <a:avLst/>
          </a:prstGeom>
        </p:spPr>
        <p:txBody>
          <a:bodyPr/>
          <a:lstStyle/>
          <a:p>
            <a:pPr lvl="0"/>
          </a:p>
        </p:txBody>
      </p:sp>
      <p:sp>
        <p:nvSpPr>
          <p:cNvPr id="399" name="Shape 399"/>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Draw out some binary trees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lvl="0"/>
          </a:p>
        </p:txBody>
      </p:sp>
      <p:sp>
        <p:nvSpPr>
          <p:cNvPr id="406" name="Shape 406"/>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Organized such that every parent node can have, at most, 2 child nodes whose positions follow a set pattern, binary search trees greatly simplify data lookup. Here, for example, each left child node is smaller than its parent, while each right node is greater than its parent: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lvl="0"/>
          </a:p>
        </p:txBody>
      </p:sp>
      <p:sp>
        <p:nvSpPr>
          <p:cNvPr id="412" name="Shape 412"/>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A Trie is a special kind of tree used primarily to store strings. When creating nodes, instead of simply creating a pointer to a new node, it’s necessary to instead create an array full of node pointers, like this: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lvl="0"/>
          </a:p>
        </p:txBody>
      </p:sp>
      <p:sp>
        <p:nvSpPr>
          <p:cNvPr id="418" name="Shape 41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 </a:t>
            </a:r>
            <a:r>
              <a:rPr b="1" sz="1200">
                <a:latin typeface="Calibri"/>
                <a:ea typeface="Calibri"/>
                <a:cs typeface="Calibri"/>
                <a:sym typeface="Calibri"/>
              </a:rPr>
              <a:t>trie</a:t>
            </a:r>
            <a:r>
              <a:rPr sz="1200">
                <a:latin typeface="Calibri"/>
                <a:ea typeface="Calibri"/>
                <a:cs typeface="Calibri"/>
                <a:sym typeface="Calibri"/>
              </a:rPr>
              <a:t> is another type of tree structure. The word “trie” comes from the word “retrieval,” but is usually pronounced like “try.” For our purposes, the nodes in a trie are arrays. We might use a trie to store a dictionary of words, as this diagram suggests.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In this trie, each index in the array stands for a letter of the alphabet. Each of those indices also points to another array of letters. In the above, we’re storing the names of famous scientists, e.g. Mendel, Mendeleev, Pavlov, Pasteur, and Turing. The </a:t>
            </a:r>
            <a:r>
              <a:rPr b="1" sz="1200">
                <a:latin typeface="Calibri"/>
                <a:ea typeface="Calibri"/>
                <a:cs typeface="Calibri"/>
                <a:sym typeface="Calibri"/>
              </a:rPr>
              <a:t>Δ </a:t>
            </a:r>
            <a:r>
              <a:rPr sz="1200">
                <a:latin typeface="Calibri"/>
                <a:ea typeface="Calibri"/>
                <a:cs typeface="Calibri"/>
                <a:sym typeface="Calibri"/>
              </a:rPr>
              <a:t>symbol denotes the end of a name. We have to keep track of where words end so that if one word actually contains another word (e.g. Mendeleev and Mendel), we know that both words exist. In code, the </a:t>
            </a:r>
            <a:r>
              <a:rPr b="1" sz="1200">
                <a:latin typeface="Calibri"/>
                <a:ea typeface="Calibri"/>
                <a:cs typeface="Calibri"/>
                <a:sym typeface="Calibri"/>
              </a:rPr>
              <a:t>Δ </a:t>
            </a:r>
            <a:r>
              <a:rPr sz="1200">
                <a:latin typeface="Calibri"/>
                <a:ea typeface="Calibri"/>
                <a:cs typeface="Calibri"/>
                <a:sym typeface="Calibri"/>
              </a:rPr>
              <a:t>symbol could be a Boolean flag in each node.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Let’s take a look at another set of slides for a clearer picture.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grpSp>
        <p:nvGrpSpPr>
          <p:cNvPr id="27" name="Group 27"/>
          <p:cNvGrpSpPr/>
          <p:nvPr/>
        </p:nvGrpSpPr>
        <p:grpSpPr>
          <a:xfrm>
            <a:off x="-1" y="-8468"/>
            <a:ext cx="12192002" cy="6866469"/>
            <a:chOff x="0" y="0"/>
            <a:chExt cx="12192000" cy="6866467"/>
          </a:xfrm>
        </p:grpSpPr>
        <p:sp>
          <p:nvSpPr>
            <p:cNvPr id="17" name="Shape 17"/>
            <p:cNvSpPr/>
            <p:nvPr/>
          </p:nvSpPr>
          <p:spPr>
            <a:xfrm>
              <a:off x="-1" y="605"/>
              <a:ext cx="863601" cy="5698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sp>
          <p:nvSpPr>
            <p:cNvPr id="18" name="Shape 18"/>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19" name="Shape 19"/>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20" name="Shape 20"/>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21" name="Shape 2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22" name="Shape 22"/>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23" name="Shape 23"/>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24" name="Shape 24"/>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25" name="Shape 25"/>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26" name="Shape 26"/>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grpSp>
      <p:sp>
        <p:nvSpPr>
          <p:cNvPr id="28" name="Shape 28"/>
          <p:cNvSpPr/>
          <p:nvPr>
            <p:ph type="title"/>
          </p:nvPr>
        </p:nvSpPr>
        <p:spPr>
          <a:xfrm>
            <a:off x="1507067" y="2404534"/>
            <a:ext cx="7766937" cy="1646303"/>
          </a:xfrm>
          <a:prstGeom prst="rect">
            <a:avLst/>
          </a:prstGeom>
        </p:spPr>
        <p:txBody>
          <a:bodyPr anchor="b">
            <a:noAutofit/>
          </a:bodyPr>
          <a:lstStyle>
            <a:lvl1pPr algn="r">
              <a:defRPr sz="5400"/>
            </a:lvl1pPr>
          </a:lstStyle>
          <a:p>
            <a:pPr lvl="0">
              <a:defRPr sz="1800">
                <a:solidFill>
                  <a:srgbClr val="000000"/>
                </a:solidFill>
              </a:defRPr>
            </a:pPr>
            <a:r>
              <a:rPr sz="5400">
                <a:solidFill>
                  <a:srgbClr val="5FCBEF"/>
                </a:solidFill>
              </a:rPr>
              <a:t>Click to edit Master title style</a:t>
            </a:r>
          </a:p>
        </p:txBody>
      </p:sp>
      <p:sp>
        <p:nvSpPr>
          <p:cNvPr id="29" name="Shape 29"/>
          <p:cNvSpPr/>
          <p:nvPr>
            <p:ph type="body" idx="1"/>
          </p:nvPr>
        </p:nvSpPr>
        <p:spPr>
          <a:xfrm>
            <a:off x="1507067" y="4050832"/>
            <a:ext cx="7766937" cy="1096901"/>
          </a:xfrm>
          <a:prstGeom prst="rect">
            <a:avLst/>
          </a:prstGeom>
        </p:spPr>
        <p:txBody>
          <a:bodyPr/>
          <a:lstStyle>
            <a:lvl1pPr marL="0" indent="0" algn="r">
              <a:buClrTx/>
              <a:buSzTx/>
              <a:buFontTx/>
              <a:buNone/>
              <a:defRPr>
                <a:solidFill>
                  <a:srgbClr val="808080"/>
                </a:solidFill>
              </a:defRPr>
            </a:lvl1pPr>
          </a:lstStyle>
          <a:p>
            <a:pPr lvl="0">
              <a:defRPr>
                <a:solidFill>
                  <a:srgbClr val="000000"/>
                </a:solidFill>
              </a:defRPr>
            </a:pPr>
            <a:r>
              <a:rPr>
                <a:solidFill>
                  <a:srgbClr val="808080"/>
                </a:solidFill>
              </a:rPr>
              <a:t>Click to edit Master subtitle style</a:t>
            </a:r>
          </a:p>
        </p:txBody>
      </p:sp>
      <p:sp>
        <p:nvSpPr>
          <p:cNvPr id="30" name="Shape 3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61" name="Shape 61"/>
          <p:cNvSpPr/>
          <p:nvPr>
            <p:ph type="title"/>
          </p:nvPr>
        </p:nvSpPr>
        <p:spPr>
          <a:xfrm>
            <a:off x="677335" y="414184"/>
            <a:ext cx="8596669" cy="3794432"/>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2" name="Shape 62"/>
          <p:cNvSpPr/>
          <p:nvPr>
            <p:ph type="body" idx="1"/>
          </p:nvPr>
        </p:nvSpPr>
        <p:spPr>
          <a:xfrm>
            <a:off x="677335" y="4208615"/>
            <a:ext cx="8596669" cy="2094532"/>
          </a:xfrm>
          <a:prstGeom prst="rect">
            <a:avLst/>
          </a:prstGeom>
        </p:spPr>
        <p:txBody>
          <a:bodyPr anchor="ct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63" name="Shape 6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65" name="Shape 65"/>
          <p:cNvSpPr/>
          <p:nvPr>
            <p:ph type="title"/>
          </p:nvPr>
        </p:nvSpPr>
        <p:spPr>
          <a:xfrm>
            <a:off x="931334" y="609600"/>
            <a:ext cx="8094134" cy="302260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6" name="Shape 66"/>
          <p:cNvSpPr/>
          <p:nvPr>
            <p:ph type="body" idx="1"/>
          </p:nvPr>
        </p:nvSpPr>
        <p:spPr>
          <a:xfrm>
            <a:off x="1366138" y="3632200"/>
            <a:ext cx="7224526" cy="381000"/>
          </a:xfrm>
          <a:prstGeom prst="rect">
            <a:avLst/>
          </a:prstGeom>
        </p:spPr>
        <p:txBody>
          <a:bodyPr anchor="ctr">
            <a:noAutofit/>
          </a:bodyPr>
          <a:lstStyle>
            <a:lvl1pPr marL="0" indent="0">
              <a:buClrTx/>
              <a:buSzTx/>
              <a:buFontTx/>
              <a:buNone/>
              <a:defRPr sz="1600">
                <a:solidFill>
                  <a:srgbClr val="808080"/>
                </a:solidFill>
              </a:defRPr>
            </a:lvl1pPr>
          </a:lstStyle>
          <a:p>
            <a:pPr lvl="0">
              <a:defRPr sz="1800">
                <a:solidFill>
                  <a:srgbClr val="000000"/>
                </a:solidFill>
              </a:defRPr>
            </a:pPr>
            <a:r>
              <a:rPr sz="1600">
                <a:solidFill>
                  <a:srgbClr val="808080"/>
                </a:solidFill>
              </a:rPr>
              <a:t>Click to edit Master text styles</a:t>
            </a:r>
          </a:p>
        </p:txBody>
      </p:sp>
      <p:sp>
        <p:nvSpPr>
          <p:cNvPr id="67" name="Shape 67"/>
          <p:cNvSpPr/>
          <p:nvPr>
            <p:ph type="sldNum" sz="quarter" idx="2"/>
          </p:nvPr>
        </p:nvSpPr>
        <p:spPr>
          <a:prstGeom prst="rect">
            <a:avLst/>
          </a:prstGeom>
        </p:spPr>
        <p:txBody>
          <a:bodyPr/>
          <a:lstStyle/>
          <a:p>
            <a:pPr lvl="0"/>
            <a:fld id="{86CB4B4D-7CA3-9044-876B-883B54F8677D}" type="slidenum"/>
          </a:p>
        </p:txBody>
      </p:sp>
      <p:sp>
        <p:nvSpPr>
          <p:cNvPr id="68" name="Shape 6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69" name="Shape 6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71" name="Shape 71"/>
          <p:cNvSpPr/>
          <p:nvPr>
            <p:ph type="title"/>
          </p:nvPr>
        </p:nvSpPr>
        <p:spPr>
          <a:xfrm>
            <a:off x="677335" y="217488"/>
            <a:ext cx="8596669" cy="4309961"/>
          </a:xfrm>
          <a:prstGeom prst="rect">
            <a:avLst/>
          </a:prstGeom>
        </p:spPr>
        <p:txBody>
          <a:bodyPr anchor="b"/>
          <a:lstStyle>
            <a:lvl1pPr>
              <a:defRPr sz="4400"/>
            </a:lvl1pPr>
          </a:lstStyle>
          <a:p>
            <a:pPr lvl="0">
              <a:defRPr sz="1800">
                <a:solidFill>
                  <a:srgbClr val="000000"/>
                </a:solidFill>
              </a:defRPr>
            </a:pPr>
            <a:r>
              <a:rPr sz="4400">
                <a:solidFill>
                  <a:srgbClr val="5FCBEF"/>
                </a:solidFill>
              </a:rPr>
              <a:t>Click to edit Master title style</a:t>
            </a:r>
          </a:p>
        </p:txBody>
      </p:sp>
      <p:sp>
        <p:nvSpPr>
          <p:cNvPr id="72" name="Shape 72"/>
          <p:cNvSpPr/>
          <p:nvPr>
            <p:ph type="body" idx="1"/>
          </p:nvPr>
        </p:nvSpPr>
        <p:spPr>
          <a:xfrm>
            <a:off x="677335" y="4527448"/>
            <a:ext cx="8596669" cy="2330552"/>
          </a:xfrm>
          <a:prstGeom prst="rect">
            <a:avLst/>
          </a:prstGeom>
        </p:spPr>
        <p:txBody>
          <a:bodyP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Name Card">
    <p:spTree>
      <p:nvGrpSpPr>
        <p:cNvPr id="1" name=""/>
        <p:cNvGrpSpPr/>
        <p:nvPr/>
      </p:nvGrpSpPr>
      <p:grpSpPr>
        <a:xfrm>
          <a:off x="0" y="0"/>
          <a:ext cx="0" cy="0"/>
          <a:chOff x="0" y="0"/>
          <a:chExt cx="0" cy="0"/>
        </a:xfrm>
      </p:grpSpPr>
      <p:sp>
        <p:nvSpPr>
          <p:cNvPr id="75" name="Shape 75"/>
          <p:cNvSpPr/>
          <p:nvPr>
            <p:ph type="title"/>
          </p:nvPr>
        </p:nvSpPr>
        <p:spPr>
          <a:xfrm>
            <a:off x="931334" y="509665"/>
            <a:ext cx="809413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76" name="Shape 76"/>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79" name="Shape 7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rue or False">
    <p:spTree>
      <p:nvGrpSpPr>
        <p:cNvPr id="1" name=""/>
        <p:cNvGrpSpPr/>
        <p:nvPr/>
      </p:nvGrpSpPr>
      <p:grpSpPr>
        <a:xfrm>
          <a:off x="0" y="0"/>
          <a:ext cx="0" cy="0"/>
          <a:chOff x="0" y="0"/>
          <a:chExt cx="0" cy="0"/>
        </a:xfrm>
      </p:grpSpPr>
      <p:sp>
        <p:nvSpPr>
          <p:cNvPr id="81" name="Shape 81"/>
          <p:cNvSpPr/>
          <p:nvPr>
            <p:ph type="title"/>
          </p:nvPr>
        </p:nvSpPr>
        <p:spPr>
          <a:xfrm>
            <a:off x="685798" y="509665"/>
            <a:ext cx="858820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82" name="Shape 82"/>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solidFill>
                  <a:srgbClr val="5FCBEF"/>
                </a:solidFill>
              </a:defRPr>
            </a:lvl1pPr>
          </a:lstStyle>
          <a:p>
            <a:pPr lvl="0">
              <a:defRPr sz="1800">
                <a:solidFill>
                  <a:srgbClr val="000000"/>
                </a:solidFill>
              </a:defRPr>
            </a:pPr>
            <a:r>
              <a:rPr sz="2400">
                <a:solidFill>
                  <a:srgbClr val="5FCBEF"/>
                </a:solidFill>
              </a:rPr>
              <a:t>Click to edit Master text styles</a:t>
            </a:r>
          </a:p>
        </p:txBody>
      </p:sp>
      <p:sp>
        <p:nvSpPr>
          <p:cNvPr id="83" name="Shape 8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5" name="Shape 85"/>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86" name="Shape 86"/>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87" name="Shape 8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lvl="0">
              <a:defRPr sz="1800">
                <a:solidFill>
                  <a:srgbClr val="000000"/>
                </a:solidFill>
              </a:defRPr>
            </a:pPr>
            <a:r>
              <a:rPr sz="3600">
                <a:solidFill>
                  <a:srgbClr val="5FCBEF"/>
                </a:solidFill>
              </a:rPr>
              <a:t>Click to edit Master title style</a:t>
            </a:r>
          </a:p>
        </p:txBody>
      </p:sp>
      <p:sp>
        <p:nvSpPr>
          <p:cNvPr id="90" name="Shape 90"/>
          <p:cNvSpPr/>
          <p:nvPr>
            <p:ph type="body" idx="1"/>
          </p:nvPr>
        </p:nvSpPr>
        <p:spPr>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91" name="Shape 9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2" name="Shape 32"/>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33" name="Shape 33"/>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34" name="Shape 3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6" name="Shape 36"/>
          <p:cNvSpPr/>
          <p:nvPr>
            <p:ph type="title"/>
          </p:nvPr>
        </p:nvSpPr>
        <p:spPr>
          <a:xfrm>
            <a:off x="677335" y="986366"/>
            <a:ext cx="8596669" cy="3541082"/>
          </a:xfrm>
          <a:prstGeom prst="rect">
            <a:avLst/>
          </a:prstGeom>
        </p:spPr>
        <p:txBody>
          <a:bodyPr anchor="b"/>
          <a:lstStyle>
            <a:lvl1pPr>
              <a:defRPr sz="4000"/>
            </a:lvl1pPr>
          </a:lstStyle>
          <a:p>
            <a:pPr lvl="0">
              <a:defRPr sz="1800">
                <a:solidFill>
                  <a:srgbClr val="000000"/>
                </a:solidFill>
              </a:defRPr>
            </a:pPr>
            <a:r>
              <a:rPr sz="4000">
                <a:solidFill>
                  <a:srgbClr val="5FCBEF"/>
                </a:solidFill>
              </a:rPr>
              <a:t>Click to edit Master title style</a:t>
            </a:r>
          </a:p>
        </p:txBody>
      </p:sp>
      <p:sp>
        <p:nvSpPr>
          <p:cNvPr id="37" name="Shape 37"/>
          <p:cNvSpPr/>
          <p:nvPr>
            <p:ph type="body" idx="1"/>
          </p:nvPr>
        </p:nvSpPr>
        <p:spPr>
          <a:xfrm>
            <a:off x="677335" y="4527448"/>
            <a:ext cx="8596669" cy="2330553"/>
          </a:xfrm>
          <a:prstGeom prst="rect">
            <a:avLst/>
          </a:prstGeom>
        </p:spPr>
        <p:txBody>
          <a:bodyPr/>
          <a:lstStyle>
            <a:lvl1pPr marL="0" indent="0">
              <a:buClrTx/>
              <a:buSzTx/>
              <a:buFontTx/>
              <a:buNone/>
              <a:defRPr sz="2000">
                <a:solidFill>
                  <a:srgbClr val="808080"/>
                </a:solidFill>
              </a:defRPr>
            </a:lvl1pPr>
          </a:lstStyle>
          <a:p>
            <a:pPr lvl="0">
              <a:defRPr sz="1800">
                <a:solidFill>
                  <a:srgbClr val="000000"/>
                </a:solidFill>
              </a:defRPr>
            </a:pPr>
            <a:r>
              <a:rPr sz="2000">
                <a:solidFill>
                  <a:srgbClr val="808080"/>
                </a:solidFill>
              </a:rPr>
              <a:t>Click to edit Master text styles</a:t>
            </a:r>
          </a:p>
        </p:txBody>
      </p:sp>
      <p:sp>
        <p:nvSpPr>
          <p:cNvPr id="38" name="Shape 3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0" name="Shape 40"/>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1" name="Shape 41"/>
          <p:cNvSpPr/>
          <p:nvPr>
            <p:ph type="body" idx="1"/>
          </p:nvPr>
        </p:nvSpPr>
        <p:spPr>
          <a:xfrm>
            <a:off x="677333" y="2160589"/>
            <a:ext cx="4184036"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42" name="Shape 4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4" name="Shape 44"/>
          <p:cNvSpPr/>
          <p:nvPr>
            <p:ph type="title"/>
          </p:nvPr>
        </p:nvSpPr>
        <p:spPr>
          <a:xfrm>
            <a:off x="677333" y="609600"/>
            <a:ext cx="8596670" cy="1436092"/>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5" name="Shape 45"/>
          <p:cNvSpPr/>
          <p:nvPr>
            <p:ph type="body" idx="1"/>
          </p:nvPr>
        </p:nvSpPr>
        <p:spPr>
          <a:xfrm>
            <a:off x="675744" y="2045691"/>
            <a:ext cx="4185624" cy="69155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8" name="Shape 48"/>
          <p:cNvSpPr/>
          <p:nvPr>
            <p:ph type="title"/>
          </p:nvPr>
        </p:nvSpPr>
        <p:spPr>
          <a:xfrm>
            <a:off x="677333" y="609600"/>
            <a:ext cx="8596670" cy="132080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1" name="Shape 5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53" name="Shape 53"/>
          <p:cNvSpPr/>
          <p:nvPr>
            <p:ph type="title"/>
          </p:nvPr>
        </p:nvSpPr>
        <p:spPr>
          <a:xfrm>
            <a:off x="677333" y="0"/>
            <a:ext cx="3854529" cy="2777070"/>
          </a:xfrm>
          <a:prstGeom prst="rect">
            <a:avLst/>
          </a:prstGeom>
        </p:spPr>
        <p:txBody>
          <a:bodyPr anchor="b"/>
          <a:lstStyle>
            <a:lvl1pPr>
              <a:defRPr sz="2000"/>
            </a:lvl1pPr>
          </a:lstStyle>
          <a:p>
            <a:pPr lvl="0">
              <a:defRPr sz="1800">
                <a:solidFill>
                  <a:srgbClr val="000000"/>
                </a:solidFill>
              </a:defRPr>
            </a:pPr>
            <a:r>
              <a:rPr sz="2000">
                <a:solidFill>
                  <a:srgbClr val="5FCBEF"/>
                </a:solidFill>
              </a:rPr>
              <a:t>Click to edit Master title style</a:t>
            </a:r>
          </a:p>
        </p:txBody>
      </p:sp>
      <p:sp>
        <p:nvSpPr>
          <p:cNvPr id="54" name="Shape 54"/>
          <p:cNvSpPr/>
          <p:nvPr>
            <p:ph type="body" idx="1"/>
          </p:nvPr>
        </p:nvSpPr>
        <p:spPr>
          <a:xfrm>
            <a:off x="4760460" y="514923"/>
            <a:ext cx="4513543" cy="6343077"/>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55" name="Shape 5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57" name="Shape 57"/>
          <p:cNvSpPr/>
          <p:nvPr>
            <p:ph type="title"/>
          </p:nvPr>
        </p:nvSpPr>
        <p:spPr>
          <a:xfrm>
            <a:off x="677333" y="4800600"/>
            <a:ext cx="8596668" cy="566738"/>
          </a:xfrm>
          <a:prstGeom prst="rect">
            <a:avLst/>
          </a:prstGeom>
        </p:spPr>
        <p:txBody>
          <a:bodyPr anchor="b"/>
          <a:lstStyle>
            <a:lvl1pPr>
              <a:defRPr sz="2400"/>
            </a:lvl1pPr>
          </a:lstStyle>
          <a:p>
            <a:pPr lvl="0">
              <a:defRPr sz="1800">
                <a:solidFill>
                  <a:srgbClr val="000000"/>
                </a:solidFill>
              </a:defRPr>
            </a:pPr>
            <a:r>
              <a:rPr sz="2400">
                <a:solidFill>
                  <a:srgbClr val="5FCBEF"/>
                </a:solidFill>
              </a:rPr>
              <a:t>Click to edit Master title style</a:t>
            </a:r>
          </a:p>
        </p:txBody>
      </p:sp>
      <p:sp>
        <p:nvSpPr>
          <p:cNvPr id="58" name="Shape 58"/>
          <p:cNvSpPr/>
          <p:nvPr>
            <p:ph type="body" idx="1"/>
          </p:nvPr>
        </p:nvSpPr>
        <p:spPr>
          <a:xfrm>
            <a:off x="677333" y="5367337"/>
            <a:ext cx="8596668" cy="674025"/>
          </a:xfrm>
          <a:prstGeom prst="rect">
            <a:avLst/>
          </a:prstGeom>
        </p:spPr>
        <p:txBody>
          <a:bodyPr/>
          <a:lstStyle>
            <a:lvl1pPr marL="0" indent="0">
              <a:buClrTx/>
              <a:buSzTx/>
              <a:buFontTx/>
              <a:buNone/>
              <a:defRPr sz="1200"/>
            </a:lvl1pPr>
          </a:lstStyle>
          <a:p>
            <a:pPr lvl="0">
              <a:defRPr sz="1800">
                <a:solidFill>
                  <a:srgbClr val="000000"/>
                </a:solidFill>
              </a:defRPr>
            </a:pPr>
            <a:r>
              <a:rPr sz="1200">
                <a:solidFill>
                  <a:srgbClr val="404040"/>
                </a:solidFill>
              </a:rPr>
              <a:t>Click to edit Master text styles</a:t>
            </a:r>
          </a:p>
        </p:txBody>
      </p:sp>
      <p:sp>
        <p:nvSpPr>
          <p:cNvPr id="59" name="Shape 5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12" name="Group 12"/>
          <p:cNvGrpSpPr/>
          <p:nvPr/>
        </p:nvGrpSpPr>
        <p:grpSpPr>
          <a:xfrm>
            <a:off x="-1" y="-8468"/>
            <a:ext cx="12192002" cy="6866469"/>
            <a:chOff x="0" y="0"/>
            <a:chExt cx="12192000" cy="6866467"/>
          </a:xfrm>
        </p:grpSpPr>
        <p:sp>
          <p:nvSpPr>
            <p:cNvPr id="2" name="Shape 2"/>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3" name="Shape 3"/>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4" name="Shape 4"/>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5" name="Shape 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6" name="Shape 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7" name="Shape 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8" name="Shape 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9" name="Shape 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10" name="Shape 1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11" name="Shape 1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grpSp>
      <p:sp>
        <p:nvSpPr>
          <p:cNvPr id="13" name="Shape 13"/>
          <p:cNvSpPr/>
          <p:nvPr>
            <p:ph type="title"/>
          </p:nvPr>
        </p:nvSpPr>
        <p:spPr>
          <a:xfrm>
            <a:off x="7967673" y="0"/>
            <a:ext cx="1304744" cy="64706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solidFill>
                  <a:srgbClr val="000000"/>
                </a:solidFill>
              </a:defRPr>
            </a:pPr>
            <a:r>
              <a:rPr sz="3600">
                <a:solidFill>
                  <a:srgbClr val="5FCBEF"/>
                </a:solidFill>
              </a:rPr>
              <a:t>Click to edit Master title style</a:t>
            </a:r>
          </a:p>
        </p:txBody>
      </p:sp>
      <p:sp>
        <p:nvSpPr>
          <p:cNvPr id="14" name="Shape 14"/>
          <p:cNvSpPr/>
          <p:nvPr>
            <p:ph type="body" idx="1"/>
          </p:nvPr>
        </p:nvSpPr>
        <p:spPr>
          <a:xfrm>
            <a:off x="677335" y="609600"/>
            <a:ext cx="7060150" cy="6248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15" name="Shape 15"/>
          <p:cNvSpPr/>
          <p:nvPr>
            <p:ph type="sldNum" sz="quarter" idx="2"/>
          </p:nvPr>
        </p:nvSpPr>
        <p:spPr>
          <a:xfrm>
            <a:off x="8590663" y="6114704"/>
            <a:ext cx="683340" cy="218441"/>
          </a:xfrm>
          <a:prstGeom prst="rect">
            <a:avLst/>
          </a:prstGeom>
          <a:ln w="12700">
            <a:miter lim="400000"/>
          </a:ln>
        </p:spPr>
        <p:txBody>
          <a:bodyPr lIns="45719" rIns="45719" anchor="ctr">
            <a:spAutoFit/>
          </a:bodyPr>
          <a:lstStyle>
            <a:lvl1pPr algn="r">
              <a:defRPr sz="900">
                <a:solidFill>
                  <a:srgbClr val="5FCBEF"/>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spd="med" advClick="1"/>
  <p:txStyles>
    <p:titleStyle>
      <a:lvl1pPr defTabSz="457200">
        <a:defRPr sz="3600">
          <a:solidFill>
            <a:srgbClr val="5FCBEF"/>
          </a:solidFill>
          <a:latin typeface="Trebuchet MS"/>
          <a:ea typeface="Trebuchet MS"/>
          <a:cs typeface="Trebuchet MS"/>
          <a:sym typeface="Trebuchet MS"/>
        </a:defRPr>
      </a:lvl1pPr>
      <a:lvl2pPr defTabSz="457200">
        <a:defRPr sz="3600">
          <a:solidFill>
            <a:srgbClr val="5FCBEF"/>
          </a:solidFill>
          <a:latin typeface="Trebuchet MS"/>
          <a:ea typeface="Trebuchet MS"/>
          <a:cs typeface="Trebuchet MS"/>
          <a:sym typeface="Trebuchet MS"/>
        </a:defRPr>
      </a:lvl2pPr>
      <a:lvl3pPr defTabSz="457200">
        <a:defRPr sz="3600">
          <a:solidFill>
            <a:srgbClr val="5FCBEF"/>
          </a:solidFill>
          <a:latin typeface="Trebuchet MS"/>
          <a:ea typeface="Trebuchet MS"/>
          <a:cs typeface="Trebuchet MS"/>
          <a:sym typeface="Trebuchet MS"/>
        </a:defRPr>
      </a:lvl3pPr>
      <a:lvl4pPr defTabSz="457200">
        <a:defRPr sz="3600">
          <a:solidFill>
            <a:srgbClr val="5FCBEF"/>
          </a:solidFill>
          <a:latin typeface="Trebuchet MS"/>
          <a:ea typeface="Trebuchet MS"/>
          <a:cs typeface="Trebuchet MS"/>
          <a:sym typeface="Trebuchet MS"/>
        </a:defRPr>
      </a:lvl4pPr>
      <a:lvl5pPr defTabSz="457200">
        <a:defRPr sz="3600">
          <a:solidFill>
            <a:srgbClr val="5FCBEF"/>
          </a:solidFill>
          <a:latin typeface="Trebuchet MS"/>
          <a:ea typeface="Trebuchet MS"/>
          <a:cs typeface="Trebuchet MS"/>
          <a:sym typeface="Trebuchet MS"/>
        </a:defRPr>
      </a:lvl5pPr>
      <a:lvl6pPr defTabSz="457200">
        <a:defRPr sz="3600">
          <a:solidFill>
            <a:srgbClr val="5FCBEF"/>
          </a:solidFill>
          <a:latin typeface="Trebuchet MS"/>
          <a:ea typeface="Trebuchet MS"/>
          <a:cs typeface="Trebuchet MS"/>
          <a:sym typeface="Trebuchet MS"/>
        </a:defRPr>
      </a:lvl6pPr>
      <a:lvl7pPr defTabSz="457200">
        <a:defRPr sz="3600">
          <a:solidFill>
            <a:srgbClr val="5FCBEF"/>
          </a:solidFill>
          <a:latin typeface="Trebuchet MS"/>
          <a:ea typeface="Trebuchet MS"/>
          <a:cs typeface="Trebuchet MS"/>
          <a:sym typeface="Trebuchet MS"/>
        </a:defRPr>
      </a:lvl7pPr>
      <a:lvl8pPr defTabSz="457200">
        <a:defRPr sz="3600">
          <a:solidFill>
            <a:srgbClr val="5FCBEF"/>
          </a:solidFill>
          <a:latin typeface="Trebuchet MS"/>
          <a:ea typeface="Trebuchet MS"/>
          <a:cs typeface="Trebuchet MS"/>
          <a:sym typeface="Trebuchet MS"/>
        </a:defRPr>
      </a:lvl8pPr>
      <a:lvl9pPr defTabSz="457200">
        <a:defRPr sz="3600">
          <a:solidFill>
            <a:srgbClr val="5FCBEF"/>
          </a:solidFill>
          <a:latin typeface="Trebuchet MS"/>
          <a:ea typeface="Trebuchet MS"/>
          <a:cs typeface="Trebuchet MS"/>
          <a:sym typeface="Trebuchet MS"/>
        </a:defRPr>
      </a:lvl9pPr>
    </p:titleStyle>
    <p:bodyStyle>
      <a:lvl1pPr marL="342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1pPr>
      <a:lvl2pPr marL="778668" indent="-321468"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2pPr>
      <a:lvl3pPr marL="1208314" indent="-293914"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3pPr>
      <a:lvl4pPr marL="1714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4pPr>
      <a:lvl5pPr marL="21717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5pPr>
      <a:lvl6pPr marL="2628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6pPr>
      <a:lvl7pPr marL="30861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7pPr>
      <a:lvl8pPr marL="35433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8pPr>
      <a:lvl9pPr marL="4000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9pPr>
    </p:bodyStyle>
    <p:otherStyle>
      <a:lvl1pPr algn="r" defTabSz="457200">
        <a:defRPr sz="900">
          <a:solidFill>
            <a:schemeClr val="tx1"/>
          </a:solidFill>
          <a:latin typeface="+mn-lt"/>
          <a:ea typeface="+mn-ea"/>
          <a:cs typeface="+mn-cs"/>
          <a:sym typeface="Trebuchet MS"/>
        </a:defRPr>
      </a:lvl1pPr>
      <a:lvl2pPr indent="457200" algn="r" defTabSz="457200">
        <a:defRPr sz="900">
          <a:solidFill>
            <a:schemeClr val="tx1"/>
          </a:solidFill>
          <a:latin typeface="+mn-lt"/>
          <a:ea typeface="+mn-ea"/>
          <a:cs typeface="+mn-cs"/>
          <a:sym typeface="Trebuchet MS"/>
        </a:defRPr>
      </a:lvl2pPr>
      <a:lvl3pPr indent="914400" algn="r" defTabSz="457200">
        <a:defRPr sz="900">
          <a:solidFill>
            <a:schemeClr val="tx1"/>
          </a:solidFill>
          <a:latin typeface="+mn-lt"/>
          <a:ea typeface="+mn-ea"/>
          <a:cs typeface="+mn-cs"/>
          <a:sym typeface="Trebuchet MS"/>
        </a:defRPr>
      </a:lvl3pPr>
      <a:lvl4pPr indent="1371600" algn="r" defTabSz="457200">
        <a:defRPr sz="900">
          <a:solidFill>
            <a:schemeClr val="tx1"/>
          </a:solidFill>
          <a:latin typeface="+mn-lt"/>
          <a:ea typeface="+mn-ea"/>
          <a:cs typeface="+mn-cs"/>
          <a:sym typeface="Trebuchet MS"/>
        </a:defRPr>
      </a:lvl4pPr>
      <a:lvl5pPr indent="1828800" algn="r" defTabSz="457200">
        <a:defRPr sz="900">
          <a:solidFill>
            <a:schemeClr val="tx1"/>
          </a:solidFill>
          <a:latin typeface="+mn-lt"/>
          <a:ea typeface="+mn-ea"/>
          <a:cs typeface="+mn-cs"/>
          <a:sym typeface="Trebuchet MS"/>
        </a:defRPr>
      </a:lvl5pPr>
      <a:lvl6pPr indent="2286000" algn="r" defTabSz="457200">
        <a:defRPr sz="900">
          <a:solidFill>
            <a:schemeClr val="tx1"/>
          </a:solidFill>
          <a:latin typeface="+mn-lt"/>
          <a:ea typeface="+mn-ea"/>
          <a:cs typeface="+mn-cs"/>
          <a:sym typeface="Trebuchet MS"/>
        </a:defRPr>
      </a:lvl6pPr>
      <a:lvl7pPr indent="2743200" algn="r" defTabSz="457200">
        <a:defRPr sz="900">
          <a:solidFill>
            <a:schemeClr val="tx1"/>
          </a:solidFill>
          <a:latin typeface="+mn-lt"/>
          <a:ea typeface="+mn-ea"/>
          <a:cs typeface="+mn-cs"/>
          <a:sym typeface="Trebuchet MS"/>
        </a:defRPr>
      </a:lvl7pPr>
      <a:lvl8pPr indent="3200400" algn="r" defTabSz="457200">
        <a:defRPr sz="900">
          <a:solidFill>
            <a:schemeClr val="tx1"/>
          </a:solidFill>
          <a:latin typeface="+mn-lt"/>
          <a:ea typeface="+mn-ea"/>
          <a:cs typeface="+mn-cs"/>
          <a:sym typeface="Trebuchet MS"/>
        </a:defRPr>
      </a:lvl8pPr>
      <a:lvl9pPr indent="3657600" algn="r" defTabSz="457200">
        <a:defRPr sz="900">
          <a:solidFill>
            <a:schemeClr val="tx1"/>
          </a:solidFill>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e.yorku.ca/~oz/hash.html" TargetMode="External"/><Relationship Id="rId3" Type="http://schemas.openxmlformats.org/officeDocument/2006/relationships/image" Target="../media/image1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1507067" y="2404534"/>
            <a:ext cx="7766937" cy="1646303"/>
          </a:xfrm>
          <a:prstGeom prst="rect">
            <a:avLst/>
          </a:prstGeom>
        </p:spPr>
        <p:txBody>
          <a:bodyPr lIns="0" tIns="0" rIns="0" bIns="0">
            <a:normAutofit fontScale="100000" lnSpcReduction="0"/>
          </a:bodyPr>
          <a:lstStyle/>
          <a:p>
            <a:pPr lvl="0" defTabSz="443484">
              <a:defRPr sz="1800">
                <a:solidFill>
                  <a:srgbClr val="000000"/>
                </a:solidFill>
              </a:defRPr>
            </a:pPr>
            <a:r>
              <a:rPr sz="5238">
                <a:solidFill>
                  <a:srgbClr val="5FCBEF"/>
                </a:solidFill>
              </a:rPr>
              <a:t>CS50 Section 5</a:t>
            </a:r>
            <a:br>
              <a:rPr sz="5238">
                <a:solidFill>
                  <a:srgbClr val="5FCBEF"/>
                </a:solidFill>
              </a:rPr>
            </a:br>
            <a:r>
              <a:rPr sz="5238">
                <a:solidFill>
                  <a:srgbClr val="5FCBEF"/>
                </a:solidFill>
              </a:rPr>
              <a:t>Somewhere in Between</a:t>
            </a:r>
          </a:p>
        </p:txBody>
      </p:sp>
      <p:sp>
        <p:nvSpPr>
          <p:cNvPr id="96" name="Shape 96"/>
          <p:cNvSpPr/>
          <p:nvPr>
            <p:ph type="body" idx="1"/>
          </p:nvPr>
        </p:nvSpPr>
        <p:spPr>
          <a:xfrm>
            <a:off x="1507067" y="4050832"/>
            <a:ext cx="7766937" cy="1096900"/>
          </a:xfrm>
          <a:prstGeom prst="rect">
            <a:avLst/>
          </a:prstGeom>
        </p:spPr>
        <p:txBody>
          <a:bodyPr/>
          <a:lstStyle/>
          <a:p>
            <a:pPr lvl="0">
              <a:lnSpc>
                <a:spcPct val="90000"/>
              </a:lnSpc>
              <a:defRPr>
                <a:solidFill>
                  <a:srgbClr val="000000"/>
                </a:solidFill>
              </a:defRPr>
            </a:pPr>
            <a:r>
              <a:rPr>
                <a:solidFill>
                  <a:srgbClr val="808080"/>
                </a:solidFill>
              </a:rPr>
              <a:t>Annaleah Ernst, TF					</a:t>
            </a:r>
            <a:endParaRPr>
              <a:solidFill>
                <a:srgbClr val="808080"/>
              </a:solidFill>
            </a:endParaRPr>
          </a:p>
          <a:p>
            <a:pPr lvl="0">
              <a:lnSpc>
                <a:spcPct val="90000"/>
              </a:lnSpc>
              <a:defRPr>
                <a:solidFill>
                  <a:srgbClr val="000000"/>
                </a:solidFill>
              </a:defRPr>
            </a:pPr>
            <a:r>
              <a:rPr>
                <a:solidFill>
                  <a:srgbClr val="808080"/>
                </a:solidFill>
              </a:rPr>
              <a:t>				</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Linked List - Nodes</a:t>
            </a:r>
          </a:p>
        </p:txBody>
      </p:sp>
      <p:sp>
        <p:nvSpPr>
          <p:cNvPr id="153" name="Shape 153"/>
          <p:cNvSpPr/>
          <p:nvPr>
            <p:ph type="body" idx="1"/>
          </p:nvPr>
        </p:nvSpPr>
        <p:spPr>
          <a:xfrm>
            <a:off x="1199847" y="2168273"/>
            <a:ext cx="8596670" cy="3880773"/>
          </a:xfrm>
          <a:prstGeom prst="rect">
            <a:avLst/>
          </a:prstGeom>
        </p:spPr>
        <p:txBody>
          <a:bodyPr/>
          <a:lstStyle/>
          <a:p>
            <a:pPr lvl="0">
              <a:defRPr>
                <a:solidFill>
                  <a:srgbClr val="000000"/>
                </a:solidFill>
              </a:defRPr>
            </a:pPr>
            <a:r>
              <a:rPr>
                <a:solidFill>
                  <a:srgbClr val="404040"/>
                </a:solidFill>
              </a:rPr>
              <a:t>Made of special structs that contain pointers to the next element</a:t>
            </a:r>
            <a:endParaRPr>
              <a:solidFill>
                <a:srgbClr val="404040"/>
              </a:solidFill>
            </a:endParaRPr>
          </a:p>
          <a:p>
            <a:pPr lvl="0">
              <a:defRPr>
                <a:solidFill>
                  <a:srgbClr val="000000"/>
                </a:solidFill>
              </a:defRPr>
            </a:pPr>
            <a:r>
              <a:rPr>
                <a:solidFill>
                  <a:srgbClr val="404040"/>
                </a:solidFill>
              </a:rPr>
              <a:t>Traditionally, we call these structs “nodes”</a:t>
            </a:r>
            <a:endParaRPr>
              <a:solidFill>
                <a:srgbClr val="404040"/>
              </a:solidFill>
            </a:endParaRPr>
          </a:p>
          <a:p>
            <a:pPr lvl="0">
              <a:defRPr>
                <a:solidFill>
                  <a:srgbClr val="000000"/>
                </a:solidFill>
              </a:defRPr>
            </a:pPr>
            <a:r>
              <a:rPr>
                <a:solidFill>
                  <a:srgbClr val="404040"/>
                </a:solidFill>
              </a:rPr>
              <a:t>Here’s an example of an int linked list, but note that linked lists can be of any data type (how?)</a:t>
            </a:r>
          </a:p>
        </p:txBody>
      </p:sp>
      <p:pic>
        <p:nvPicPr>
          <p:cNvPr id="154" name="image5.png"/>
          <p:cNvPicPr/>
          <p:nvPr/>
        </p:nvPicPr>
        <p:blipFill>
          <a:blip r:embed="rId2">
            <a:extLst/>
          </a:blip>
          <a:stretch>
            <a:fillRect/>
          </a:stretch>
        </p:blipFill>
        <p:spPr>
          <a:xfrm>
            <a:off x="475627" y="4233588"/>
            <a:ext cx="3209926" cy="1590676"/>
          </a:xfrm>
          <a:prstGeom prst="rect">
            <a:avLst/>
          </a:prstGeom>
          <a:ln w="12700">
            <a:miter lim="400000"/>
          </a:ln>
        </p:spPr>
      </p:pic>
      <p:pic>
        <p:nvPicPr>
          <p:cNvPr id="155" name="image6.png"/>
          <p:cNvPicPr/>
          <p:nvPr/>
        </p:nvPicPr>
        <p:blipFill>
          <a:blip r:embed="rId3">
            <a:extLst/>
          </a:blip>
          <a:stretch>
            <a:fillRect/>
          </a:stretch>
        </p:blipFill>
        <p:spPr>
          <a:xfrm>
            <a:off x="4531233" y="3819250"/>
            <a:ext cx="4419601" cy="2419351"/>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Linked List - Insert</a:t>
            </a:r>
          </a:p>
        </p:txBody>
      </p:sp>
      <p:sp>
        <p:nvSpPr>
          <p:cNvPr id="158" name="Shape 158"/>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When inserting, order matters!</a:t>
            </a:r>
            <a:endParaRPr>
              <a:solidFill>
                <a:srgbClr val="404040"/>
              </a:solidFill>
            </a:endParaRPr>
          </a:p>
          <a:p>
            <a:pPr lvl="1" marL="742950" indent="-285750">
              <a:defRPr>
                <a:solidFill>
                  <a:srgbClr val="000000"/>
                </a:solidFill>
              </a:defRPr>
            </a:pPr>
            <a:r>
              <a:rPr sz="1600">
                <a:solidFill>
                  <a:srgbClr val="404040"/>
                </a:solidFill>
              </a:rPr>
              <a:t>Eg, the order in which we change what pointers are pointing to</a:t>
            </a:r>
            <a:endParaRPr sz="1600">
              <a:solidFill>
                <a:srgbClr val="404040"/>
              </a:solidFill>
            </a:endParaRPr>
          </a:p>
          <a:p>
            <a:pPr lvl="1" marL="742950" indent="-285750">
              <a:defRPr>
                <a:solidFill>
                  <a:srgbClr val="000000"/>
                </a:solidFill>
              </a:defRPr>
            </a:pPr>
            <a:r>
              <a:rPr sz="1600">
                <a:solidFill>
                  <a:srgbClr val="404040"/>
                </a:solidFill>
              </a:rPr>
              <a:t>Very easy to accidentally orphan the list</a:t>
            </a:r>
            <a:endParaRPr sz="1600">
              <a:solidFill>
                <a:srgbClr val="404040"/>
              </a:solidFill>
            </a:endParaRPr>
          </a:p>
          <a:p>
            <a:pPr lvl="0">
              <a:defRPr>
                <a:solidFill>
                  <a:srgbClr val="000000"/>
                </a:solidFill>
              </a:defRPr>
            </a:pPr>
            <a:r>
              <a:rPr>
                <a:solidFill>
                  <a:srgbClr val="404040"/>
                </a:solidFill>
              </a:rPr>
              <a:t>How do we insert?</a:t>
            </a:r>
          </a:p>
        </p:txBody>
      </p:sp>
      <p:grpSp>
        <p:nvGrpSpPr>
          <p:cNvPr id="161" name="Group 161"/>
          <p:cNvGrpSpPr/>
          <p:nvPr/>
        </p:nvGrpSpPr>
        <p:grpSpPr>
          <a:xfrm>
            <a:off x="1048607" y="4134603"/>
            <a:ext cx="1416104" cy="764011"/>
            <a:chOff x="0" y="0"/>
            <a:chExt cx="1416103" cy="764010"/>
          </a:xfrm>
        </p:grpSpPr>
        <p:sp>
          <p:nvSpPr>
            <p:cNvPr id="159" name="Shape 159"/>
            <p:cNvSpPr/>
            <p:nvPr/>
          </p:nvSpPr>
          <p:spPr>
            <a:xfrm rot="16200000">
              <a:off x="273602" y="-273603"/>
              <a:ext cx="764011" cy="1311216"/>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60" name="Shape 160"/>
            <p:cNvSpPr/>
            <p:nvPr/>
          </p:nvSpPr>
          <p:spPr>
            <a:xfrm>
              <a:off x="104888" y="198689"/>
              <a:ext cx="1311216" cy="4583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416052">
                <a:lnSpc>
                  <a:spcPct val="80000"/>
                </a:lnSpc>
                <a:defRPr sz="2457">
                  <a:solidFill>
                    <a:srgbClr val="5FCBEF"/>
                  </a:solidFill>
                </a:defRPr>
              </a:lvl1pPr>
            </a:lstStyle>
            <a:p>
              <a:pPr lvl="0">
                <a:defRPr sz="1800">
                  <a:solidFill>
                    <a:srgbClr val="000000"/>
                  </a:solidFill>
                </a:defRPr>
              </a:pPr>
              <a:r>
                <a:rPr sz="2457">
                  <a:solidFill>
                    <a:srgbClr val="5FCBEF"/>
                  </a:solidFill>
                </a:rPr>
                <a:t>head</a:t>
              </a:r>
            </a:p>
          </p:txBody>
        </p:sp>
      </p:grpSp>
      <p:grpSp>
        <p:nvGrpSpPr>
          <p:cNvPr id="166" name="Group 166"/>
          <p:cNvGrpSpPr/>
          <p:nvPr/>
        </p:nvGrpSpPr>
        <p:grpSpPr>
          <a:xfrm>
            <a:off x="3141505" y="4134603"/>
            <a:ext cx="1311215" cy="764646"/>
            <a:chOff x="0" y="0"/>
            <a:chExt cx="1311213" cy="764644"/>
          </a:xfrm>
        </p:grpSpPr>
        <p:grpSp>
          <p:nvGrpSpPr>
            <p:cNvPr id="164" name="Group 164"/>
            <p:cNvGrpSpPr/>
            <p:nvPr/>
          </p:nvGrpSpPr>
          <p:grpSpPr>
            <a:xfrm>
              <a:off x="0" y="0"/>
              <a:ext cx="1311214" cy="764646"/>
              <a:chOff x="0" y="0"/>
              <a:chExt cx="1311213" cy="764645"/>
            </a:xfrm>
          </p:grpSpPr>
          <p:sp>
            <p:nvSpPr>
              <p:cNvPr id="162" name="Shape 162"/>
              <p:cNvSpPr/>
              <p:nvPr/>
            </p:nvSpPr>
            <p:spPr>
              <a:xfrm rot="16200000">
                <a:off x="273601" y="-273602"/>
                <a:ext cx="764011" cy="1311214"/>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63" name="Shape 163"/>
              <p:cNvSpPr/>
              <p:nvPr/>
            </p:nvSpPr>
            <p:spPr>
              <a:xfrm flipV="1">
                <a:off x="879039" y="634"/>
                <a:ext cx="1" cy="764012"/>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65" name="Shape 165"/>
            <p:cNvSpPr/>
            <p:nvPr/>
          </p:nvSpPr>
          <p:spPr>
            <a:xfrm>
              <a:off x="218018" y="179315"/>
              <a:ext cx="685794"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2</a:t>
              </a:r>
            </a:p>
          </p:txBody>
        </p:sp>
      </p:grpSp>
      <p:grpSp>
        <p:nvGrpSpPr>
          <p:cNvPr id="171" name="Group 171"/>
          <p:cNvGrpSpPr/>
          <p:nvPr/>
        </p:nvGrpSpPr>
        <p:grpSpPr>
          <a:xfrm>
            <a:off x="5385915" y="4134601"/>
            <a:ext cx="1311215" cy="764646"/>
            <a:chOff x="0" y="0"/>
            <a:chExt cx="1311213" cy="764644"/>
          </a:xfrm>
        </p:grpSpPr>
        <p:grpSp>
          <p:nvGrpSpPr>
            <p:cNvPr id="169" name="Group 169"/>
            <p:cNvGrpSpPr/>
            <p:nvPr/>
          </p:nvGrpSpPr>
          <p:grpSpPr>
            <a:xfrm>
              <a:off x="0" y="0"/>
              <a:ext cx="1311214" cy="764646"/>
              <a:chOff x="0" y="0"/>
              <a:chExt cx="1311213" cy="764645"/>
            </a:xfrm>
          </p:grpSpPr>
          <p:sp>
            <p:nvSpPr>
              <p:cNvPr id="167" name="Shape 167"/>
              <p:cNvSpPr/>
              <p:nvPr/>
            </p:nvSpPr>
            <p:spPr>
              <a:xfrm rot="16200000">
                <a:off x="273601" y="-273602"/>
                <a:ext cx="764011" cy="1311214"/>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68" name="Shape 168"/>
              <p:cNvSpPr/>
              <p:nvPr/>
            </p:nvSpPr>
            <p:spPr>
              <a:xfrm flipV="1">
                <a:off x="879039" y="634"/>
                <a:ext cx="1" cy="764012"/>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70" name="Shape 170"/>
            <p:cNvSpPr/>
            <p:nvPr/>
          </p:nvSpPr>
          <p:spPr>
            <a:xfrm>
              <a:off x="246048" y="171478"/>
              <a:ext cx="685795"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6</a:t>
              </a:r>
            </a:p>
          </p:txBody>
        </p:sp>
      </p:grpSp>
      <p:grpSp>
        <p:nvGrpSpPr>
          <p:cNvPr id="177" name="Group 177"/>
          <p:cNvGrpSpPr/>
          <p:nvPr/>
        </p:nvGrpSpPr>
        <p:grpSpPr>
          <a:xfrm>
            <a:off x="7638661" y="4134601"/>
            <a:ext cx="1311215" cy="764647"/>
            <a:chOff x="0" y="0"/>
            <a:chExt cx="1311213" cy="764645"/>
          </a:xfrm>
        </p:grpSpPr>
        <p:grpSp>
          <p:nvGrpSpPr>
            <p:cNvPr id="174" name="Group 174"/>
            <p:cNvGrpSpPr/>
            <p:nvPr/>
          </p:nvGrpSpPr>
          <p:grpSpPr>
            <a:xfrm>
              <a:off x="0" y="0"/>
              <a:ext cx="1311214" cy="764646"/>
              <a:chOff x="0" y="0"/>
              <a:chExt cx="1311213" cy="764645"/>
            </a:xfrm>
          </p:grpSpPr>
          <p:sp>
            <p:nvSpPr>
              <p:cNvPr id="172" name="Shape 172"/>
              <p:cNvSpPr/>
              <p:nvPr/>
            </p:nvSpPr>
            <p:spPr>
              <a:xfrm rot="16200000">
                <a:off x="273601" y="-273602"/>
                <a:ext cx="764012" cy="1311215"/>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73" name="Shape 173"/>
              <p:cNvSpPr/>
              <p:nvPr/>
            </p:nvSpPr>
            <p:spPr>
              <a:xfrm flipV="1">
                <a:off x="879039" y="635"/>
                <a:ext cx="1" cy="764011"/>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75" name="Shape 175"/>
            <p:cNvSpPr/>
            <p:nvPr/>
          </p:nvSpPr>
          <p:spPr>
            <a:xfrm>
              <a:off x="271938" y="171478"/>
              <a:ext cx="685795"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7</a:t>
              </a:r>
            </a:p>
          </p:txBody>
        </p:sp>
        <p:sp>
          <p:nvSpPr>
            <p:cNvPr id="176" name="Shape 176"/>
            <p:cNvSpPr/>
            <p:nvPr/>
          </p:nvSpPr>
          <p:spPr>
            <a:xfrm flipV="1">
              <a:off x="879674" y="72447"/>
              <a:ext cx="392511" cy="691564"/>
            </a:xfrm>
            <a:prstGeom prst="line">
              <a:avLst/>
            </a:prstGeom>
            <a:noFill/>
            <a:ln w="635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78" name="Shape 178"/>
          <p:cNvSpPr/>
          <p:nvPr/>
        </p:nvSpPr>
        <p:spPr>
          <a:xfrm flipV="1">
            <a:off x="4331384" y="4449090"/>
            <a:ext cx="1130842" cy="226758"/>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179" name="Shape 179"/>
          <p:cNvSpPr/>
          <p:nvPr/>
        </p:nvSpPr>
        <p:spPr>
          <a:xfrm flipV="1">
            <a:off x="2228043" y="4459839"/>
            <a:ext cx="1035402" cy="205893"/>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180" name="Shape 180"/>
          <p:cNvSpPr/>
          <p:nvPr/>
        </p:nvSpPr>
        <p:spPr>
          <a:xfrm flipV="1">
            <a:off x="6633712" y="4333294"/>
            <a:ext cx="1081259" cy="382857"/>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185" name="Group 185"/>
          <p:cNvGrpSpPr/>
          <p:nvPr/>
        </p:nvGrpSpPr>
        <p:grpSpPr>
          <a:xfrm>
            <a:off x="4205473" y="5277351"/>
            <a:ext cx="1311215" cy="764646"/>
            <a:chOff x="0" y="0"/>
            <a:chExt cx="1311213" cy="764644"/>
          </a:xfrm>
        </p:grpSpPr>
        <p:grpSp>
          <p:nvGrpSpPr>
            <p:cNvPr id="183" name="Group 183"/>
            <p:cNvGrpSpPr/>
            <p:nvPr/>
          </p:nvGrpSpPr>
          <p:grpSpPr>
            <a:xfrm>
              <a:off x="0" y="0"/>
              <a:ext cx="1311214" cy="764646"/>
              <a:chOff x="0" y="0"/>
              <a:chExt cx="1311213" cy="764645"/>
            </a:xfrm>
          </p:grpSpPr>
          <p:sp>
            <p:nvSpPr>
              <p:cNvPr id="181" name="Shape 181"/>
              <p:cNvSpPr/>
              <p:nvPr/>
            </p:nvSpPr>
            <p:spPr>
              <a:xfrm rot="16200000">
                <a:off x="273601" y="-273602"/>
                <a:ext cx="764011" cy="1311214"/>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82" name="Shape 182"/>
              <p:cNvSpPr/>
              <p:nvPr/>
            </p:nvSpPr>
            <p:spPr>
              <a:xfrm flipV="1">
                <a:off x="879039" y="634"/>
                <a:ext cx="1" cy="764012"/>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84" name="Shape 184"/>
            <p:cNvSpPr/>
            <p:nvPr/>
          </p:nvSpPr>
          <p:spPr>
            <a:xfrm>
              <a:off x="218018" y="179315"/>
              <a:ext cx="685794"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5</a:t>
              </a:r>
            </a:p>
          </p:txBody>
        </p:sp>
      </p:grpSp>
      <p:sp>
        <p:nvSpPr>
          <p:cNvPr id="186" name="Shape 186"/>
          <p:cNvSpPr/>
          <p:nvPr/>
        </p:nvSpPr>
        <p:spPr>
          <a:xfrm>
            <a:off x="8053417" y="6337000"/>
            <a:ext cx="3821022" cy="5634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342900" indent="-342900">
              <a:spcBef>
                <a:spcPts val="1000"/>
              </a:spcBef>
              <a:buClr>
                <a:srgbClr val="5FCBEF"/>
              </a:buClr>
              <a:buSzPct val="80000"/>
              <a:buFont typeface="Wingdings 3"/>
              <a:buChar char=""/>
              <a:defRPr>
                <a:solidFill>
                  <a:srgbClr val="404040"/>
                </a:solidFill>
              </a:defRPr>
            </a:lvl1pPr>
          </a:lstStyle>
          <a:p>
            <a:pPr lvl="0">
              <a:defRPr>
                <a:solidFill>
                  <a:srgbClr val="000000"/>
                </a:solidFill>
              </a:defRPr>
            </a:pPr>
            <a:r>
              <a:rPr>
                <a:solidFill>
                  <a:srgbClr val="404040"/>
                </a:solidFill>
              </a:rPr>
              <a:t>*boxes not drawn to scale!</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xfrm>
            <a:off x="677333" y="609599"/>
            <a:ext cx="8596670" cy="685368"/>
          </a:xfrm>
          <a:prstGeom prst="rect">
            <a:avLst/>
          </a:prstGeom>
        </p:spPr>
        <p:txBody>
          <a:bodyPr/>
          <a:lstStyle/>
          <a:p>
            <a:pPr lvl="0">
              <a:defRPr sz="1800">
                <a:solidFill>
                  <a:srgbClr val="000000"/>
                </a:solidFill>
              </a:defRPr>
            </a:pPr>
            <a:r>
              <a:rPr sz="3600">
                <a:solidFill>
                  <a:srgbClr val="5FCBEF"/>
                </a:solidFill>
              </a:rPr>
              <a:t>Linked List – Insert (sorted)</a:t>
            </a:r>
          </a:p>
        </p:txBody>
      </p:sp>
      <p:grpSp>
        <p:nvGrpSpPr>
          <p:cNvPr id="193" name="Group 193"/>
          <p:cNvGrpSpPr/>
          <p:nvPr/>
        </p:nvGrpSpPr>
        <p:grpSpPr>
          <a:xfrm>
            <a:off x="858528" y="1509609"/>
            <a:ext cx="1416104" cy="764011"/>
            <a:chOff x="0" y="0"/>
            <a:chExt cx="1416103" cy="764010"/>
          </a:xfrm>
        </p:grpSpPr>
        <p:sp>
          <p:nvSpPr>
            <p:cNvPr id="191" name="Shape 191"/>
            <p:cNvSpPr/>
            <p:nvPr/>
          </p:nvSpPr>
          <p:spPr>
            <a:xfrm rot="16200000">
              <a:off x="273602" y="-273603"/>
              <a:ext cx="764011" cy="1311216"/>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92" name="Shape 192"/>
            <p:cNvSpPr/>
            <p:nvPr/>
          </p:nvSpPr>
          <p:spPr>
            <a:xfrm>
              <a:off x="104888" y="198689"/>
              <a:ext cx="1311216" cy="4583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416052">
                <a:lnSpc>
                  <a:spcPct val="80000"/>
                </a:lnSpc>
                <a:defRPr sz="2457">
                  <a:solidFill>
                    <a:srgbClr val="5FCBEF"/>
                  </a:solidFill>
                </a:defRPr>
              </a:lvl1pPr>
            </a:lstStyle>
            <a:p>
              <a:pPr lvl="0">
                <a:defRPr sz="1800">
                  <a:solidFill>
                    <a:srgbClr val="000000"/>
                  </a:solidFill>
                </a:defRPr>
              </a:pPr>
              <a:r>
                <a:rPr sz="2457">
                  <a:solidFill>
                    <a:srgbClr val="5FCBEF"/>
                  </a:solidFill>
                </a:rPr>
                <a:t>head</a:t>
              </a:r>
            </a:p>
          </p:txBody>
        </p:sp>
      </p:grpSp>
      <p:grpSp>
        <p:nvGrpSpPr>
          <p:cNvPr id="198" name="Group 198"/>
          <p:cNvGrpSpPr/>
          <p:nvPr/>
        </p:nvGrpSpPr>
        <p:grpSpPr>
          <a:xfrm>
            <a:off x="2951427" y="1509607"/>
            <a:ext cx="1311214" cy="764646"/>
            <a:chOff x="0" y="0"/>
            <a:chExt cx="1311213" cy="764644"/>
          </a:xfrm>
        </p:grpSpPr>
        <p:grpSp>
          <p:nvGrpSpPr>
            <p:cNvPr id="196" name="Group 196"/>
            <p:cNvGrpSpPr/>
            <p:nvPr/>
          </p:nvGrpSpPr>
          <p:grpSpPr>
            <a:xfrm>
              <a:off x="0" y="0"/>
              <a:ext cx="1311214" cy="764646"/>
              <a:chOff x="0" y="0"/>
              <a:chExt cx="1311213" cy="764645"/>
            </a:xfrm>
          </p:grpSpPr>
          <p:sp>
            <p:nvSpPr>
              <p:cNvPr id="194" name="Shape 194"/>
              <p:cNvSpPr/>
              <p:nvPr/>
            </p:nvSpPr>
            <p:spPr>
              <a:xfrm rot="16200000">
                <a:off x="273601" y="-273602"/>
                <a:ext cx="764011" cy="1311214"/>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95" name="Shape 195"/>
              <p:cNvSpPr/>
              <p:nvPr/>
            </p:nvSpPr>
            <p:spPr>
              <a:xfrm flipV="1">
                <a:off x="879039" y="634"/>
                <a:ext cx="1" cy="764012"/>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97" name="Shape 197"/>
            <p:cNvSpPr/>
            <p:nvPr/>
          </p:nvSpPr>
          <p:spPr>
            <a:xfrm>
              <a:off x="218018" y="179315"/>
              <a:ext cx="685794"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2</a:t>
              </a:r>
            </a:p>
          </p:txBody>
        </p:sp>
      </p:grpSp>
      <p:grpSp>
        <p:nvGrpSpPr>
          <p:cNvPr id="203" name="Group 203"/>
          <p:cNvGrpSpPr/>
          <p:nvPr/>
        </p:nvGrpSpPr>
        <p:grpSpPr>
          <a:xfrm>
            <a:off x="5195837" y="1509606"/>
            <a:ext cx="1311215" cy="764646"/>
            <a:chOff x="0" y="0"/>
            <a:chExt cx="1311213" cy="764644"/>
          </a:xfrm>
        </p:grpSpPr>
        <p:grpSp>
          <p:nvGrpSpPr>
            <p:cNvPr id="201" name="Group 201"/>
            <p:cNvGrpSpPr/>
            <p:nvPr/>
          </p:nvGrpSpPr>
          <p:grpSpPr>
            <a:xfrm>
              <a:off x="0" y="0"/>
              <a:ext cx="1311214" cy="764646"/>
              <a:chOff x="0" y="0"/>
              <a:chExt cx="1311213" cy="764645"/>
            </a:xfrm>
          </p:grpSpPr>
          <p:sp>
            <p:nvSpPr>
              <p:cNvPr id="199" name="Shape 199"/>
              <p:cNvSpPr/>
              <p:nvPr/>
            </p:nvSpPr>
            <p:spPr>
              <a:xfrm rot="16200000">
                <a:off x="273601" y="-273602"/>
                <a:ext cx="764011" cy="1311214"/>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00" name="Shape 200"/>
              <p:cNvSpPr/>
              <p:nvPr/>
            </p:nvSpPr>
            <p:spPr>
              <a:xfrm flipV="1">
                <a:off x="879039" y="634"/>
                <a:ext cx="1" cy="764012"/>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02" name="Shape 202"/>
            <p:cNvSpPr/>
            <p:nvPr/>
          </p:nvSpPr>
          <p:spPr>
            <a:xfrm>
              <a:off x="246048" y="171478"/>
              <a:ext cx="685795"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6</a:t>
              </a:r>
            </a:p>
          </p:txBody>
        </p:sp>
      </p:grpSp>
      <p:grpSp>
        <p:nvGrpSpPr>
          <p:cNvPr id="209" name="Group 209"/>
          <p:cNvGrpSpPr/>
          <p:nvPr/>
        </p:nvGrpSpPr>
        <p:grpSpPr>
          <a:xfrm>
            <a:off x="7448583" y="1509607"/>
            <a:ext cx="1311215" cy="764646"/>
            <a:chOff x="0" y="0"/>
            <a:chExt cx="1311213" cy="764645"/>
          </a:xfrm>
        </p:grpSpPr>
        <p:grpSp>
          <p:nvGrpSpPr>
            <p:cNvPr id="206" name="Group 206"/>
            <p:cNvGrpSpPr/>
            <p:nvPr/>
          </p:nvGrpSpPr>
          <p:grpSpPr>
            <a:xfrm>
              <a:off x="0" y="0"/>
              <a:ext cx="1311214" cy="764646"/>
              <a:chOff x="0" y="0"/>
              <a:chExt cx="1311213" cy="764645"/>
            </a:xfrm>
          </p:grpSpPr>
          <p:sp>
            <p:nvSpPr>
              <p:cNvPr id="204" name="Shape 204"/>
              <p:cNvSpPr/>
              <p:nvPr/>
            </p:nvSpPr>
            <p:spPr>
              <a:xfrm rot="16200000">
                <a:off x="273601" y="-273602"/>
                <a:ext cx="764012" cy="1311215"/>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05" name="Shape 205"/>
              <p:cNvSpPr/>
              <p:nvPr/>
            </p:nvSpPr>
            <p:spPr>
              <a:xfrm flipV="1">
                <a:off x="879039" y="635"/>
                <a:ext cx="1" cy="764011"/>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07" name="Shape 207"/>
            <p:cNvSpPr/>
            <p:nvPr/>
          </p:nvSpPr>
          <p:spPr>
            <a:xfrm>
              <a:off x="271938" y="171478"/>
              <a:ext cx="685795"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7</a:t>
              </a:r>
            </a:p>
          </p:txBody>
        </p:sp>
        <p:sp>
          <p:nvSpPr>
            <p:cNvPr id="208" name="Shape 208"/>
            <p:cNvSpPr/>
            <p:nvPr/>
          </p:nvSpPr>
          <p:spPr>
            <a:xfrm flipV="1">
              <a:off x="879674" y="72447"/>
              <a:ext cx="392511" cy="691564"/>
            </a:xfrm>
            <a:prstGeom prst="line">
              <a:avLst/>
            </a:prstGeom>
            <a:noFill/>
            <a:ln w="635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10" name="Shape 210"/>
          <p:cNvSpPr/>
          <p:nvPr/>
        </p:nvSpPr>
        <p:spPr>
          <a:xfrm flipV="1">
            <a:off x="4141304" y="1824096"/>
            <a:ext cx="1130842" cy="226758"/>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211" name="Shape 211"/>
          <p:cNvSpPr/>
          <p:nvPr/>
        </p:nvSpPr>
        <p:spPr>
          <a:xfrm flipV="1">
            <a:off x="2037963" y="1834844"/>
            <a:ext cx="1035402" cy="205893"/>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212" name="Shape 212"/>
          <p:cNvSpPr/>
          <p:nvPr/>
        </p:nvSpPr>
        <p:spPr>
          <a:xfrm flipV="1">
            <a:off x="6443633" y="1708299"/>
            <a:ext cx="1081259" cy="382857"/>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217" name="Group 217"/>
          <p:cNvGrpSpPr/>
          <p:nvPr/>
        </p:nvGrpSpPr>
        <p:grpSpPr>
          <a:xfrm>
            <a:off x="4015394" y="2652357"/>
            <a:ext cx="1311215" cy="764646"/>
            <a:chOff x="0" y="0"/>
            <a:chExt cx="1311213" cy="764644"/>
          </a:xfrm>
        </p:grpSpPr>
        <p:grpSp>
          <p:nvGrpSpPr>
            <p:cNvPr id="215" name="Group 215"/>
            <p:cNvGrpSpPr/>
            <p:nvPr/>
          </p:nvGrpSpPr>
          <p:grpSpPr>
            <a:xfrm>
              <a:off x="0" y="0"/>
              <a:ext cx="1311214" cy="764646"/>
              <a:chOff x="0" y="0"/>
              <a:chExt cx="1311213" cy="764645"/>
            </a:xfrm>
          </p:grpSpPr>
          <p:sp>
            <p:nvSpPr>
              <p:cNvPr id="213" name="Shape 213"/>
              <p:cNvSpPr/>
              <p:nvPr/>
            </p:nvSpPr>
            <p:spPr>
              <a:xfrm rot="16200000">
                <a:off x="273601" y="-273602"/>
                <a:ext cx="764011" cy="1311214"/>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14" name="Shape 214"/>
              <p:cNvSpPr/>
              <p:nvPr/>
            </p:nvSpPr>
            <p:spPr>
              <a:xfrm flipV="1">
                <a:off x="879039" y="634"/>
                <a:ext cx="1" cy="764012"/>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16" name="Shape 216"/>
            <p:cNvSpPr/>
            <p:nvPr/>
          </p:nvSpPr>
          <p:spPr>
            <a:xfrm>
              <a:off x="218018" y="179315"/>
              <a:ext cx="685794"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5</a:t>
              </a:r>
            </a:p>
          </p:txBody>
        </p:sp>
      </p:grpSp>
      <p:sp>
        <p:nvSpPr>
          <p:cNvPr id="218" name="Shape 218"/>
          <p:cNvSpPr/>
          <p:nvPr/>
        </p:nvSpPr>
        <p:spPr>
          <a:xfrm flipV="1">
            <a:off x="5098510" y="2202955"/>
            <a:ext cx="495227" cy="855631"/>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221" name="Group 221"/>
          <p:cNvGrpSpPr/>
          <p:nvPr/>
        </p:nvGrpSpPr>
        <p:grpSpPr>
          <a:xfrm>
            <a:off x="842311" y="4343737"/>
            <a:ext cx="1416105" cy="764011"/>
            <a:chOff x="0" y="0"/>
            <a:chExt cx="1416103" cy="764010"/>
          </a:xfrm>
        </p:grpSpPr>
        <p:sp>
          <p:nvSpPr>
            <p:cNvPr id="219" name="Shape 219"/>
            <p:cNvSpPr/>
            <p:nvPr/>
          </p:nvSpPr>
          <p:spPr>
            <a:xfrm rot="16200000">
              <a:off x="273602" y="-273603"/>
              <a:ext cx="764011" cy="1311216"/>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20" name="Shape 220"/>
            <p:cNvSpPr/>
            <p:nvPr/>
          </p:nvSpPr>
          <p:spPr>
            <a:xfrm>
              <a:off x="104888" y="198689"/>
              <a:ext cx="1311216" cy="4583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416052">
                <a:lnSpc>
                  <a:spcPct val="80000"/>
                </a:lnSpc>
                <a:defRPr sz="2457">
                  <a:solidFill>
                    <a:srgbClr val="5FCBEF"/>
                  </a:solidFill>
                </a:defRPr>
              </a:lvl1pPr>
            </a:lstStyle>
            <a:p>
              <a:pPr lvl="0">
                <a:defRPr sz="1800">
                  <a:solidFill>
                    <a:srgbClr val="000000"/>
                  </a:solidFill>
                </a:defRPr>
              </a:pPr>
              <a:r>
                <a:rPr sz="2457">
                  <a:solidFill>
                    <a:srgbClr val="5FCBEF"/>
                  </a:solidFill>
                </a:rPr>
                <a:t>head</a:t>
              </a:r>
            </a:p>
          </p:txBody>
        </p:sp>
      </p:grpSp>
      <p:grpSp>
        <p:nvGrpSpPr>
          <p:cNvPr id="226" name="Group 226"/>
          <p:cNvGrpSpPr/>
          <p:nvPr/>
        </p:nvGrpSpPr>
        <p:grpSpPr>
          <a:xfrm>
            <a:off x="2935210" y="4343736"/>
            <a:ext cx="1311215" cy="764646"/>
            <a:chOff x="0" y="0"/>
            <a:chExt cx="1311213" cy="764644"/>
          </a:xfrm>
        </p:grpSpPr>
        <p:grpSp>
          <p:nvGrpSpPr>
            <p:cNvPr id="224" name="Group 224"/>
            <p:cNvGrpSpPr/>
            <p:nvPr/>
          </p:nvGrpSpPr>
          <p:grpSpPr>
            <a:xfrm>
              <a:off x="0" y="0"/>
              <a:ext cx="1311214" cy="764646"/>
              <a:chOff x="0" y="0"/>
              <a:chExt cx="1311213" cy="764645"/>
            </a:xfrm>
          </p:grpSpPr>
          <p:sp>
            <p:nvSpPr>
              <p:cNvPr id="222" name="Shape 222"/>
              <p:cNvSpPr/>
              <p:nvPr/>
            </p:nvSpPr>
            <p:spPr>
              <a:xfrm rot="16200000">
                <a:off x="273601" y="-273602"/>
                <a:ext cx="764011" cy="1311214"/>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23" name="Shape 223"/>
              <p:cNvSpPr/>
              <p:nvPr/>
            </p:nvSpPr>
            <p:spPr>
              <a:xfrm flipV="1">
                <a:off x="879039" y="634"/>
                <a:ext cx="1" cy="764012"/>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25" name="Shape 225"/>
            <p:cNvSpPr/>
            <p:nvPr/>
          </p:nvSpPr>
          <p:spPr>
            <a:xfrm>
              <a:off x="218018" y="179315"/>
              <a:ext cx="685794"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2</a:t>
              </a:r>
            </a:p>
          </p:txBody>
        </p:sp>
      </p:grpSp>
      <p:grpSp>
        <p:nvGrpSpPr>
          <p:cNvPr id="231" name="Group 231"/>
          <p:cNvGrpSpPr/>
          <p:nvPr/>
        </p:nvGrpSpPr>
        <p:grpSpPr>
          <a:xfrm>
            <a:off x="5179621" y="4343734"/>
            <a:ext cx="1311215" cy="764646"/>
            <a:chOff x="0" y="0"/>
            <a:chExt cx="1311213" cy="764644"/>
          </a:xfrm>
        </p:grpSpPr>
        <p:grpSp>
          <p:nvGrpSpPr>
            <p:cNvPr id="229" name="Group 229"/>
            <p:cNvGrpSpPr/>
            <p:nvPr/>
          </p:nvGrpSpPr>
          <p:grpSpPr>
            <a:xfrm>
              <a:off x="0" y="0"/>
              <a:ext cx="1311214" cy="764646"/>
              <a:chOff x="0" y="0"/>
              <a:chExt cx="1311213" cy="764645"/>
            </a:xfrm>
          </p:grpSpPr>
          <p:sp>
            <p:nvSpPr>
              <p:cNvPr id="227" name="Shape 227"/>
              <p:cNvSpPr/>
              <p:nvPr/>
            </p:nvSpPr>
            <p:spPr>
              <a:xfrm rot="16200000">
                <a:off x="273601" y="-273602"/>
                <a:ext cx="764011" cy="1311214"/>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28" name="Shape 228"/>
              <p:cNvSpPr/>
              <p:nvPr/>
            </p:nvSpPr>
            <p:spPr>
              <a:xfrm flipV="1">
                <a:off x="879039" y="634"/>
                <a:ext cx="1" cy="764012"/>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30" name="Shape 230"/>
            <p:cNvSpPr/>
            <p:nvPr/>
          </p:nvSpPr>
          <p:spPr>
            <a:xfrm>
              <a:off x="246048" y="171478"/>
              <a:ext cx="685795"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6</a:t>
              </a:r>
            </a:p>
          </p:txBody>
        </p:sp>
      </p:grpSp>
      <p:grpSp>
        <p:nvGrpSpPr>
          <p:cNvPr id="237" name="Group 237"/>
          <p:cNvGrpSpPr/>
          <p:nvPr/>
        </p:nvGrpSpPr>
        <p:grpSpPr>
          <a:xfrm>
            <a:off x="7432367" y="4343734"/>
            <a:ext cx="1311215" cy="764647"/>
            <a:chOff x="0" y="0"/>
            <a:chExt cx="1311213" cy="764645"/>
          </a:xfrm>
        </p:grpSpPr>
        <p:grpSp>
          <p:nvGrpSpPr>
            <p:cNvPr id="234" name="Group 234"/>
            <p:cNvGrpSpPr/>
            <p:nvPr/>
          </p:nvGrpSpPr>
          <p:grpSpPr>
            <a:xfrm>
              <a:off x="0" y="0"/>
              <a:ext cx="1311214" cy="764646"/>
              <a:chOff x="0" y="0"/>
              <a:chExt cx="1311213" cy="764645"/>
            </a:xfrm>
          </p:grpSpPr>
          <p:sp>
            <p:nvSpPr>
              <p:cNvPr id="232" name="Shape 232"/>
              <p:cNvSpPr/>
              <p:nvPr/>
            </p:nvSpPr>
            <p:spPr>
              <a:xfrm rot="16200000">
                <a:off x="273601" y="-273602"/>
                <a:ext cx="764012" cy="1311215"/>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33" name="Shape 233"/>
              <p:cNvSpPr/>
              <p:nvPr/>
            </p:nvSpPr>
            <p:spPr>
              <a:xfrm flipV="1">
                <a:off x="879039" y="635"/>
                <a:ext cx="1" cy="764011"/>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35" name="Shape 235"/>
            <p:cNvSpPr/>
            <p:nvPr/>
          </p:nvSpPr>
          <p:spPr>
            <a:xfrm>
              <a:off x="271938" y="171478"/>
              <a:ext cx="685795"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7</a:t>
              </a:r>
            </a:p>
          </p:txBody>
        </p:sp>
        <p:sp>
          <p:nvSpPr>
            <p:cNvPr id="236" name="Shape 236"/>
            <p:cNvSpPr/>
            <p:nvPr/>
          </p:nvSpPr>
          <p:spPr>
            <a:xfrm flipV="1">
              <a:off x="879674" y="72447"/>
              <a:ext cx="392511" cy="691564"/>
            </a:xfrm>
            <a:prstGeom prst="line">
              <a:avLst/>
            </a:prstGeom>
            <a:noFill/>
            <a:ln w="635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38" name="Shape 238"/>
          <p:cNvSpPr/>
          <p:nvPr/>
        </p:nvSpPr>
        <p:spPr>
          <a:xfrm flipV="1">
            <a:off x="2021747" y="4668972"/>
            <a:ext cx="1035402" cy="205893"/>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239" name="Shape 239"/>
          <p:cNvSpPr/>
          <p:nvPr/>
        </p:nvSpPr>
        <p:spPr>
          <a:xfrm flipV="1">
            <a:off x="6427416" y="4542426"/>
            <a:ext cx="1081259" cy="382857"/>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244" name="Group 244"/>
          <p:cNvGrpSpPr/>
          <p:nvPr/>
        </p:nvGrpSpPr>
        <p:grpSpPr>
          <a:xfrm>
            <a:off x="4130671" y="5696422"/>
            <a:ext cx="1311215" cy="764646"/>
            <a:chOff x="0" y="0"/>
            <a:chExt cx="1311213" cy="764644"/>
          </a:xfrm>
        </p:grpSpPr>
        <p:grpSp>
          <p:nvGrpSpPr>
            <p:cNvPr id="242" name="Group 242"/>
            <p:cNvGrpSpPr/>
            <p:nvPr/>
          </p:nvGrpSpPr>
          <p:grpSpPr>
            <a:xfrm>
              <a:off x="0" y="0"/>
              <a:ext cx="1311214" cy="764646"/>
              <a:chOff x="0" y="0"/>
              <a:chExt cx="1311213" cy="764645"/>
            </a:xfrm>
          </p:grpSpPr>
          <p:sp>
            <p:nvSpPr>
              <p:cNvPr id="240" name="Shape 240"/>
              <p:cNvSpPr/>
              <p:nvPr/>
            </p:nvSpPr>
            <p:spPr>
              <a:xfrm rot="16200000">
                <a:off x="273601" y="-273602"/>
                <a:ext cx="764011" cy="1311214"/>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41" name="Shape 241"/>
              <p:cNvSpPr/>
              <p:nvPr/>
            </p:nvSpPr>
            <p:spPr>
              <a:xfrm flipV="1">
                <a:off x="879039" y="634"/>
                <a:ext cx="1" cy="764012"/>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43" name="Shape 243"/>
            <p:cNvSpPr/>
            <p:nvPr/>
          </p:nvSpPr>
          <p:spPr>
            <a:xfrm>
              <a:off x="218018" y="179315"/>
              <a:ext cx="685794" cy="47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93192">
                <a:lnSpc>
                  <a:spcPct val="80000"/>
                </a:lnSpc>
                <a:defRPr sz="2580">
                  <a:solidFill>
                    <a:srgbClr val="5FCBEF"/>
                  </a:solidFill>
                </a:defRPr>
              </a:lvl1pPr>
            </a:lstStyle>
            <a:p>
              <a:pPr lvl="0">
                <a:defRPr sz="1800">
                  <a:solidFill>
                    <a:srgbClr val="000000"/>
                  </a:solidFill>
                </a:defRPr>
              </a:pPr>
              <a:r>
                <a:rPr sz="2580">
                  <a:solidFill>
                    <a:srgbClr val="5FCBEF"/>
                  </a:solidFill>
                </a:rPr>
                <a:t>5</a:t>
              </a:r>
            </a:p>
          </p:txBody>
        </p:sp>
      </p:grpSp>
      <p:sp>
        <p:nvSpPr>
          <p:cNvPr id="245" name="Shape 245"/>
          <p:cNvSpPr/>
          <p:nvPr/>
        </p:nvSpPr>
        <p:spPr>
          <a:xfrm flipV="1">
            <a:off x="5326608" y="5037085"/>
            <a:ext cx="250913" cy="998027"/>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246" name="Shape 246"/>
          <p:cNvSpPr/>
          <p:nvPr/>
        </p:nvSpPr>
        <p:spPr>
          <a:xfrm>
            <a:off x="4086824" y="4761915"/>
            <a:ext cx="233974" cy="1016478"/>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247" name="Shape 247"/>
          <p:cNvSpPr/>
          <p:nvPr/>
        </p:nvSpPr>
        <p:spPr>
          <a:xfrm>
            <a:off x="322728" y="3787423"/>
            <a:ext cx="8951275" cy="15369"/>
          </a:xfrm>
          <a:prstGeom prst="line">
            <a:avLst/>
          </a:prstGeom>
          <a:ln w="6350">
            <a:solidFill>
              <a:srgbClr val="5FCBEF"/>
            </a:solidFill>
            <a:miter/>
          </a:ln>
        </p:spPr>
        <p:txBody>
          <a:bodyPr lIns="0" tIns="0" rIns="0" bIns="0"/>
          <a:lstStyle/>
          <a:p>
            <a:pPr lvl="0">
              <a:defRPr sz="1200">
                <a:latin typeface="+mj-lt"/>
                <a:ea typeface="+mj-ea"/>
                <a:cs typeface="+mj-cs"/>
                <a:sym typeface="Helvetica"/>
              </a:defRPr>
            </a:pP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Linked List - Search</a:t>
            </a:r>
          </a:p>
        </p:txBody>
      </p:sp>
      <p:sp>
        <p:nvSpPr>
          <p:cNvPr id="250" name="Shape 250"/>
          <p:cNvSpPr/>
          <p:nvPr>
            <p:ph type="body" idx="1"/>
          </p:nvPr>
        </p:nvSpPr>
        <p:spPr>
          <a:xfrm>
            <a:off x="677333" y="2160589"/>
            <a:ext cx="8596670" cy="3554659"/>
          </a:xfrm>
          <a:prstGeom prst="rect">
            <a:avLst/>
          </a:prstGeom>
        </p:spPr>
        <p:txBody>
          <a:bodyPr/>
          <a:lstStyle/>
          <a:p>
            <a:pPr lvl="0">
              <a:defRPr>
                <a:solidFill>
                  <a:srgbClr val="000000"/>
                </a:solidFill>
              </a:defRPr>
            </a:pPr>
            <a:r>
              <a:rPr>
                <a:solidFill>
                  <a:srgbClr val="404040"/>
                </a:solidFill>
              </a:rPr>
              <a:t>Go through the list node by node and compare to value you’re looking for</a:t>
            </a:r>
            <a:endParaRPr>
              <a:solidFill>
                <a:srgbClr val="404040"/>
              </a:solidFill>
            </a:endParaRPr>
          </a:p>
          <a:p>
            <a:pPr lvl="1" marL="742950" indent="-285750">
              <a:defRPr>
                <a:solidFill>
                  <a:srgbClr val="000000"/>
                </a:solidFill>
              </a:defRPr>
            </a:pPr>
            <a:r>
              <a:rPr sz="1600">
                <a:solidFill>
                  <a:srgbClr val="404040"/>
                </a:solidFill>
              </a:rPr>
              <a:t>What would the difference between sorted and unsorted be?</a:t>
            </a:r>
            <a:endParaRPr sz="1600">
              <a:solidFill>
                <a:srgbClr val="404040"/>
              </a:solidFill>
            </a:endParaRPr>
          </a:p>
          <a:p>
            <a:pPr lvl="1" marL="742950" indent="-285750">
              <a:defRPr>
                <a:solidFill>
                  <a:srgbClr val="000000"/>
                </a:solidFill>
              </a:defRPr>
            </a:pPr>
            <a:r>
              <a:rPr sz="1600">
                <a:solidFill>
                  <a:srgbClr val="404040"/>
                </a:solidFill>
              </a:rPr>
              <a:t>How can you tell you’ve gotten to the end?</a:t>
            </a:r>
            <a:endParaRPr sz="1600">
              <a:solidFill>
                <a:srgbClr val="404040"/>
              </a:solidFill>
            </a:endParaRPr>
          </a:p>
          <a:p>
            <a:pPr lvl="2" marL="1143000" indent="-228600">
              <a:defRPr>
                <a:solidFill>
                  <a:srgbClr val="000000"/>
                </a:solidFill>
              </a:defRPr>
            </a:pPr>
            <a:r>
              <a:rPr sz="1400">
                <a:solidFill>
                  <a:srgbClr val="404040"/>
                </a:solidFill>
              </a:rPr>
              <a:t>Next points to NULL</a:t>
            </a:r>
          </a:p>
        </p:txBody>
      </p:sp>
      <p:sp>
        <p:nvSpPr>
          <p:cNvPr id="251" name="Shape 251"/>
          <p:cNvSpPr/>
          <p:nvPr/>
        </p:nvSpPr>
        <p:spPr>
          <a:xfrm flipV="1">
            <a:off x="1982003" y="4752668"/>
            <a:ext cx="1035403" cy="123013"/>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252" name="Shape 252"/>
          <p:cNvSpPr/>
          <p:nvPr/>
        </p:nvSpPr>
        <p:spPr>
          <a:xfrm flipV="1">
            <a:off x="4130973" y="4677762"/>
            <a:ext cx="1161366" cy="218783"/>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253" name="Shape 253"/>
          <p:cNvSpPr/>
          <p:nvPr/>
        </p:nvSpPr>
        <p:spPr>
          <a:xfrm flipV="1">
            <a:off x="6375908" y="4699479"/>
            <a:ext cx="1158470" cy="229393"/>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256" name="Group 256"/>
          <p:cNvGrpSpPr/>
          <p:nvPr/>
        </p:nvGrpSpPr>
        <p:grpSpPr>
          <a:xfrm>
            <a:off x="924504" y="4287785"/>
            <a:ext cx="1311199" cy="929769"/>
            <a:chOff x="0" y="0"/>
            <a:chExt cx="1311197" cy="929767"/>
          </a:xfrm>
        </p:grpSpPr>
        <p:sp>
          <p:nvSpPr>
            <p:cNvPr id="254" name="Shape 254"/>
            <p:cNvSpPr/>
            <p:nvPr/>
          </p:nvSpPr>
          <p:spPr>
            <a:xfrm rot="16200000">
              <a:off x="142155" y="-142156"/>
              <a:ext cx="929768" cy="1214079"/>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55" name="Shape 255"/>
            <p:cNvSpPr/>
            <p:nvPr/>
          </p:nvSpPr>
          <p:spPr>
            <a:xfrm>
              <a:off x="97118" y="281136"/>
              <a:ext cx="1214080" cy="4364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84047">
                <a:lnSpc>
                  <a:spcPct val="80000"/>
                </a:lnSpc>
                <a:defRPr sz="2267">
                  <a:solidFill>
                    <a:srgbClr val="5FCBEF"/>
                  </a:solidFill>
                </a:defRPr>
              </a:lvl1pPr>
            </a:lstStyle>
            <a:p>
              <a:pPr lvl="0">
                <a:defRPr sz="1800">
                  <a:solidFill>
                    <a:srgbClr val="000000"/>
                  </a:solidFill>
                </a:defRPr>
              </a:pPr>
              <a:r>
                <a:rPr sz="2267">
                  <a:solidFill>
                    <a:srgbClr val="5FCBEF"/>
                  </a:solidFill>
                </a:rPr>
                <a:t>head</a:t>
              </a:r>
            </a:p>
          </p:txBody>
        </p:sp>
      </p:grpSp>
      <p:grpSp>
        <p:nvGrpSpPr>
          <p:cNvPr id="261" name="Group 261"/>
          <p:cNvGrpSpPr/>
          <p:nvPr/>
        </p:nvGrpSpPr>
        <p:grpSpPr>
          <a:xfrm>
            <a:off x="3017404" y="4287785"/>
            <a:ext cx="1214079" cy="930404"/>
            <a:chOff x="0" y="0"/>
            <a:chExt cx="1214078" cy="930402"/>
          </a:xfrm>
        </p:grpSpPr>
        <p:grpSp>
          <p:nvGrpSpPr>
            <p:cNvPr id="259" name="Group 259"/>
            <p:cNvGrpSpPr/>
            <p:nvPr/>
          </p:nvGrpSpPr>
          <p:grpSpPr>
            <a:xfrm>
              <a:off x="0" y="0"/>
              <a:ext cx="1214079" cy="930403"/>
              <a:chOff x="0" y="0"/>
              <a:chExt cx="1214078" cy="930402"/>
            </a:xfrm>
          </p:grpSpPr>
          <p:sp>
            <p:nvSpPr>
              <p:cNvPr id="257" name="Shape 257"/>
              <p:cNvSpPr/>
              <p:nvPr/>
            </p:nvSpPr>
            <p:spPr>
              <a:xfrm rot="16200000">
                <a:off x="142155" y="-142156"/>
                <a:ext cx="929768" cy="1214079"/>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58" name="Shape 258"/>
              <p:cNvSpPr/>
              <p:nvPr/>
            </p:nvSpPr>
            <p:spPr>
              <a:xfrm flipV="1">
                <a:off x="813872" y="635"/>
                <a:ext cx="1" cy="929768"/>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60" name="Shape 260"/>
            <p:cNvSpPr/>
            <p:nvPr/>
          </p:nvSpPr>
          <p:spPr>
            <a:xfrm>
              <a:off x="201866" y="218218"/>
              <a:ext cx="634992" cy="581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nSpc>
                  <a:spcPct val="90000"/>
                </a:lnSpc>
                <a:defRPr sz="3300">
                  <a:solidFill>
                    <a:srgbClr val="5FCBEF"/>
                  </a:solidFill>
                </a:defRPr>
              </a:lvl1pPr>
            </a:lstStyle>
            <a:p>
              <a:pPr lvl="0">
                <a:defRPr sz="1800">
                  <a:solidFill>
                    <a:srgbClr val="000000"/>
                  </a:solidFill>
                </a:defRPr>
              </a:pPr>
              <a:r>
                <a:rPr sz="3300">
                  <a:solidFill>
                    <a:srgbClr val="5FCBEF"/>
                  </a:solidFill>
                </a:rPr>
                <a:t>2</a:t>
              </a:r>
            </a:p>
          </p:txBody>
        </p:sp>
      </p:grpSp>
      <p:grpSp>
        <p:nvGrpSpPr>
          <p:cNvPr id="266" name="Group 266"/>
          <p:cNvGrpSpPr/>
          <p:nvPr/>
        </p:nvGrpSpPr>
        <p:grpSpPr>
          <a:xfrm>
            <a:off x="5261814" y="4287784"/>
            <a:ext cx="1214079" cy="930403"/>
            <a:chOff x="0" y="0"/>
            <a:chExt cx="1214078" cy="930402"/>
          </a:xfrm>
        </p:grpSpPr>
        <p:grpSp>
          <p:nvGrpSpPr>
            <p:cNvPr id="264" name="Group 264"/>
            <p:cNvGrpSpPr/>
            <p:nvPr/>
          </p:nvGrpSpPr>
          <p:grpSpPr>
            <a:xfrm>
              <a:off x="0" y="0"/>
              <a:ext cx="1214079" cy="930403"/>
              <a:chOff x="0" y="0"/>
              <a:chExt cx="1214078" cy="930402"/>
            </a:xfrm>
          </p:grpSpPr>
          <p:sp>
            <p:nvSpPr>
              <p:cNvPr id="262" name="Shape 262"/>
              <p:cNvSpPr/>
              <p:nvPr/>
            </p:nvSpPr>
            <p:spPr>
              <a:xfrm rot="16200000">
                <a:off x="142155" y="-142156"/>
                <a:ext cx="929768" cy="1214079"/>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63" name="Shape 263"/>
              <p:cNvSpPr/>
              <p:nvPr/>
            </p:nvSpPr>
            <p:spPr>
              <a:xfrm flipV="1">
                <a:off x="813872" y="635"/>
                <a:ext cx="1" cy="929768"/>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65" name="Shape 265"/>
            <p:cNvSpPr/>
            <p:nvPr/>
          </p:nvSpPr>
          <p:spPr>
            <a:xfrm>
              <a:off x="227820" y="208681"/>
              <a:ext cx="634992" cy="581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nSpc>
                  <a:spcPct val="90000"/>
                </a:lnSpc>
                <a:defRPr sz="3300">
                  <a:solidFill>
                    <a:srgbClr val="5FCBEF"/>
                  </a:solidFill>
                </a:defRPr>
              </a:lvl1pPr>
            </a:lstStyle>
            <a:p>
              <a:pPr lvl="0">
                <a:defRPr sz="1800">
                  <a:solidFill>
                    <a:srgbClr val="000000"/>
                  </a:solidFill>
                </a:defRPr>
              </a:pPr>
              <a:r>
                <a:rPr sz="3300">
                  <a:solidFill>
                    <a:srgbClr val="5FCBEF"/>
                  </a:solidFill>
                </a:rPr>
                <a:t>6</a:t>
              </a:r>
            </a:p>
          </p:txBody>
        </p:sp>
      </p:grpSp>
      <p:grpSp>
        <p:nvGrpSpPr>
          <p:cNvPr id="272" name="Group 272"/>
          <p:cNvGrpSpPr/>
          <p:nvPr/>
        </p:nvGrpSpPr>
        <p:grpSpPr>
          <a:xfrm>
            <a:off x="7514560" y="4287782"/>
            <a:ext cx="1214079" cy="930405"/>
            <a:chOff x="0" y="0"/>
            <a:chExt cx="1214078" cy="930404"/>
          </a:xfrm>
        </p:grpSpPr>
        <p:grpSp>
          <p:nvGrpSpPr>
            <p:cNvPr id="269" name="Group 269"/>
            <p:cNvGrpSpPr/>
            <p:nvPr/>
          </p:nvGrpSpPr>
          <p:grpSpPr>
            <a:xfrm>
              <a:off x="0" y="0"/>
              <a:ext cx="1214079" cy="930405"/>
              <a:chOff x="0" y="0"/>
              <a:chExt cx="1214078" cy="930403"/>
            </a:xfrm>
          </p:grpSpPr>
          <p:sp>
            <p:nvSpPr>
              <p:cNvPr id="267" name="Shape 267"/>
              <p:cNvSpPr/>
              <p:nvPr/>
            </p:nvSpPr>
            <p:spPr>
              <a:xfrm rot="16200000">
                <a:off x="142154" y="-142155"/>
                <a:ext cx="929770" cy="1214079"/>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68" name="Shape 268"/>
              <p:cNvSpPr/>
              <p:nvPr/>
            </p:nvSpPr>
            <p:spPr>
              <a:xfrm flipV="1">
                <a:off x="813872" y="635"/>
                <a:ext cx="1" cy="92976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70" name="Shape 270"/>
            <p:cNvSpPr/>
            <p:nvPr/>
          </p:nvSpPr>
          <p:spPr>
            <a:xfrm>
              <a:off x="251792" y="208682"/>
              <a:ext cx="634992" cy="581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nSpc>
                  <a:spcPct val="90000"/>
                </a:lnSpc>
                <a:defRPr sz="3300">
                  <a:solidFill>
                    <a:srgbClr val="5FCBEF"/>
                  </a:solidFill>
                </a:defRPr>
              </a:lvl1pPr>
            </a:lstStyle>
            <a:p>
              <a:pPr lvl="0">
                <a:defRPr sz="1800">
                  <a:solidFill>
                    <a:srgbClr val="000000"/>
                  </a:solidFill>
                </a:defRPr>
              </a:pPr>
              <a:r>
                <a:rPr sz="3300">
                  <a:solidFill>
                    <a:srgbClr val="5FCBEF"/>
                  </a:solidFill>
                </a:rPr>
                <a:t>7</a:t>
              </a:r>
            </a:p>
          </p:txBody>
        </p:sp>
        <p:sp>
          <p:nvSpPr>
            <p:cNvPr id="271" name="Shape 271"/>
            <p:cNvSpPr/>
            <p:nvPr/>
          </p:nvSpPr>
          <p:spPr>
            <a:xfrm flipV="1">
              <a:off x="814507" y="0"/>
              <a:ext cx="399572" cy="929770"/>
            </a:xfrm>
            <a:prstGeom prst="line">
              <a:avLst/>
            </a:prstGeom>
            <a:noFill/>
            <a:ln w="635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73" name="Shape 273"/>
          <p:cNvSpPr/>
          <p:nvPr/>
        </p:nvSpPr>
        <p:spPr>
          <a:xfrm flipV="1">
            <a:off x="2626822" y="5173012"/>
            <a:ext cx="592451" cy="658151"/>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276" name="Group 276"/>
          <p:cNvGrpSpPr/>
          <p:nvPr/>
        </p:nvGrpSpPr>
        <p:grpSpPr>
          <a:xfrm>
            <a:off x="1982004" y="5831163"/>
            <a:ext cx="1311198" cy="929769"/>
            <a:chOff x="0" y="0"/>
            <a:chExt cx="1311197" cy="929767"/>
          </a:xfrm>
        </p:grpSpPr>
        <p:sp>
          <p:nvSpPr>
            <p:cNvPr id="274" name="Shape 274"/>
            <p:cNvSpPr/>
            <p:nvPr/>
          </p:nvSpPr>
          <p:spPr>
            <a:xfrm rot="16200000">
              <a:off x="142155" y="-142156"/>
              <a:ext cx="929768" cy="1214079"/>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75" name="Shape 275"/>
            <p:cNvSpPr/>
            <p:nvPr/>
          </p:nvSpPr>
          <p:spPr>
            <a:xfrm>
              <a:off x="97118" y="178250"/>
              <a:ext cx="1214080" cy="635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nSpc>
                  <a:spcPct val="80000"/>
                </a:lnSpc>
                <a:defRPr sz="1900">
                  <a:solidFill>
                    <a:srgbClr val="5FCBEF"/>
                  </a:solidFill>
                </a:defRPr>
              </a:lvl1pPr>
            </a:lstStyle>
            <a:p>
              <a:pPr lvl="0">
                <a:defRPr sz="1800">
                  <a:solidFill>
                    <a:srgbClr val="000000"/>
                  </a:solidFill>
                </a:defRPr>
              </a:pPr>
              <a:r>
                <a:rPr sz="1900">
                  <a:solidFill>
                    <a:srgbClr val="5FCBEF"/>
                  </a:solidFill>
                </a:rPr>
                <a:t>Value to check</a:t>
              </a:r>
            </a:p>
          </p:txBody>
        </p:sp>
      </p:grpSp>
      <p:sp>
        <p:nvSpPr>
          <p:cNvPr id="277" name="Shape 277"/>
          <p:cNvSpPr/>
          <p:nvPr/>
        </p:nvSpPr>
        <p:spPr>
          <a:xfrm>
            <a:off x="3390319" y="6009413"/>
            <a:ext cx="7101217" cy="6356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342900" indent="-342900">
              <a:spcBef>
                <a:spcPts val="1000"/>
              </a:spcBef>
              <a:buClr>
                <a:srgbClr val="5FCBEF"/>
              </a:buClr>
              <a:buSzPct val="80000"/>
              <a:buFont typeface="Wingdings 3"/>
              <a:buChar char=""/>
              <a:defRPr>
                <a:solidFill>
                  <a:srgbClr val="404040"/>
                </a:solidFill>
              </a:defRPr>
            </a:lvl1pPr>
          </a:lstStyle>
          <a:p>
            <a:pPr lvl="0">
              <a:defRPr>
                <a:solidFill>
                  <a:srgbClr val="000000"/>
                </a:solidFill>
              </a:defRPr>
            </a:pPr>
            <a:r>
              <a:rPr>
                <a:solidFill>
                  <a:srgbClr val="404040"/>
                </a:solidFill>
              </a:rPr>
              <a:t>Update this value every step through the list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Linked List - delete</a:t>
            </a:r>
          </a:p>
        </p:txBody>
      </p:sp>
      <p:sp>
        <p:nvSpPr>
          <p:cNvPr id="280" name="Shape 280"/>
          <p:cNvSpPr/>
          <p:nvPr>
            <p:ph type="body" idx="1"/>
          </p:nvPr>
        </p:nvSpPr>
        <p:spPr>
          <a:xfrm>
            <a:off x="677333" y="1475806"/>
            <a:ext cx="8596670" cy="3880773"/>
          </a:xfrm>
          <a:prstGeom prst="rect">
            <a:avLst/>
          </a:prstGeom>
        </p:spPr>
        <p:txBody>
          <a:bodyPr/>
          <a:lstStyle/>
          <a:p>
            <a:pPr lvl="0">
              <a:defRPr>
                <a:solidFill>
                  <a:srgbClr val="000000"/>
                </a:solidFill>
              </a:defRPr>
            </a:pPr>
            <a:r>
              <a:rPr>
                <a:solidFill>
                  <a:srgbClr val="404040"/>
                </a:solidFill>
              </a:rPr>
              <a:t>Let’s say we want to delete 6…</a:t>
            </a:r>
          </a:p>
        </p:txBody>
      </p:sp>
      <p:sp>
        <p:nvSpPr>
          <p:cNvPr id="281" name="Shape 281"/>
          <p:cNvSpPr/>
          <p:nvPr/>
        </p:nvSpPr>
        <p:spPr>
          <a:xfrm flipV="1">
            <a:off x="1734833" y="2353934"/>
            <a:ext cx="1035402" cy="258790"/>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282" name="Shape 282"/>
          <p:cNvSpPr/>
          <p:nvPr/>
        </p:nvSpPr>
        <p:spPr>
          <a:xfrm flipV="1">
            <a:off x="3883802" y="2353933"/>
            <a:ext cx="1130842" cy="279655"/>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283" name="Shape 283"/>
          <p:cNvSpPr/>
          <p:nvPr/>
        </p:nvSpPr>
        <p:spPr>
          <a:xfrm flipV="1">
            <a:off x="6128737" y="2353933"/>
            <a:ext cx="1138653" cy="311980"/>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286" name="Group 286"/>
          <p:cNvGrpSpPr/>
          <p:nvPr/>
        </p:nvGrpSpPr>
        <p:grpSpPr>
          <a:xfrm>
            <a:off x="677334" y="2024826"/>
            <a:ext cx="1325051" cy="658219"/>
            <a:chOff x="0" y="0"/>
            <a:chExt cx="1325050" cy="658218"/>
          </a:xfrm>
        </p:grpSpPr>
        <p:sp>
          <p:nvSpPr>
            <p:cNvPr id="284" name="Shape 284"/>
            <p:cNvSpPr/>
            <p:nvPr/>
          </p:nvSpPr>
          <p:spPr>
            <a:xfrm rot="16200000">
              <a:off x="284343" y="-284344"/>
              <a:ext cx="658219" cy="1226906"/>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85" name="Shape 285"/>
            <p:cNvSpPr/>
            <p:nvPr/>
          </p:nvSpPr>
          <p:spPr>
            <a:xfrm>
              <a:off x="98144" y="132349"/>
              <a:ext cx="1226907" cy="508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429768">
                <a:lnSpc>
                  <a:spcPct val="80000"/>
                </a:lnSpc>
                <a:defRPr sz="2820">
                  <a:solidFill>
                    <a:srgbClr val="5FCBEF"/>
                  </a:solidFill>
                </a:defRPr>
              </a:lvl1pPr>
            </a:lstStyle>
            <a:p>
              <a:pPr lvl="0">
                <a:defRPr sz="1800">
                  <a:solidFill>
                    <a:srgbClr val="000000"/>
                  </a:solidFill>
                </a:defRPr>
              </a:pPr>
              <a:r>
                <a:rPr sz="2820">
                  <a:solidFill>
                    <a:srgbClr val="5FCBEF"/>
                  </a:solidFill>
                </a:rPr>
                <a:t>head</a:t>
              </a:r>
            </a:p>
          </p:txBody>
        </p:sp>
      </p:grpSp>
      <p:grpSp>
        <p:nvGrpSpPr>
          <p:cNvPr id="291" name="Group 291"/>
          <p:cNvGrpSpPr/>
          <p:nvPr/>
        </p:nvGrpSpPr>
        <p:grpSpPr>
          <a:xfrm>
            <a:off x="2770234" y="2024825"/>
            <a:ext cx="1226907" cy="658854"/>
            <a:chOff x="0" y="0"/>
            <a:chExt cx="1226906" cy="658853"/>
          </a:xfrm>
        </p:grpSpPr>
        <p:grpSp>
          <p:nvGrpSpPr>
            <p:cNvPr id="289" name="Group 289"/>
            <p:cNvGrpSpPr/>
            <p:nvPr/>
          </p:nvGrpSpPr>
          <p:grpSpPr>
            <a:xfrm>
              <a:off x="0" y="0"/>
              <a:ext cx="1226907" cy="658854"/>
              <a:chOff x="0" y="0"/>
              <a:chExt cx="1226906" cy="658853"/>
            </a:xfrm>
          </p:grpSpPr>
          <p:sp>
            <p:nvSpPr>
              <p:cNvPr id="287" name="Shape 287"/>
              <p:cNvSpPr/>
              <p:nvPr/>
            </p:nvSpPr>
            <p:spPr>
              <a:xfrm rot="16200000">
                <a:off x="284344" y="-284345"/>
                <a:ext cx="658219" cy="1226908"/>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88" name="Shape 288"/>
              <p:cNvSpPr/>
              <p:nvPr/>
            </p:nvSpPr>
            <p:spPr>
              <a:xfrm flipV="1">
                <a:off x="822478" y="635"/>
                <a:ext cx="1" cy="65821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90" name="Shape 290"/>
            <p:cNvSpPr/>
            <p:nvPr/>
          </p:nvSpPr>
          <p:spPr>
            <a:xfrm>
              <a:off x="203999" y="154485"/>
              <a:ext cx="641700" cy="411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79475">
                <a:lnSpc>
                  <a:spcPct val="80000"/>
                </a:lnSpc>
                <a:defRPr sz="2075">
                  <a:solidFill>
                    <a:srgbClr val="5FCBEF"/>
                  </a:solidFill>
                </a:defRPr>
              </a:lvl1pPr>
            </a:lstStyle>
            <a:p>
              <a:pPr lvl="0">
                <a:defRPr sz="1800">
                  <a:solidFill>
                    <a:srgbClr val="000000"/>
                  </a:solidFill>
                </a:defRPr>
              </a:pPr>
              <a:r>
                <a:rPr sz="2075">
                  <a:solidFill>
                    <a:srgbClr val="5FCBEF"/>
                  </a:solidFill>
                </a:rPr>
                <a:t>2</a:t>
              </a:r>
            </a:p>
          </p:txBody>
        </p:sp>
      </p:grpSp>
      <p:grpSp>
        <p:nvGrpSpPr>
          <p:cNvPr id="296" name="Group 296"/>
          <p:cNvGrpSpPr/>
          <p:nvPr/>
        </p:nvGrpSpPr>
        <p:grpSpPr>
          <a:xfrm>
            <a:off x="5014643" y="2024824"/>
            <a:ext cx="1226907" cy="658854"/>
            <a:chOff x="0" y="0"/>
            <a:chExt cx="1226906" cy="658853"/>
          </a:xfrm>
        </p:grpSpPr>
        <p:grpSp>
          <p:nvGrpSpPr>
            <p:cNvPr id="294" name="Group 294"/>
            <p:cNvGrpSpPr/>
            <p:nvPr/>
          </p:nvGrpSpPr>
          <p:grpSpPr>
            <a:xfrm>
              <a:off x="0" y="0"/>
              <a:ext cx="1226907" cy="658854"/>
              <a:chOff x="0" y="0"/>
              <a:chExt cx="1226906" cy="658853"/>
            </a:xfrm>
          </p:grpSpPr>
          <p:sp>
            <p:nvSpPr>
              <p:cNvPr id="292" name="Shape 292"/>
              <p:cNvSpPr/>
              <p:nvPr/>
            </p:nvSpPr>
            <p:spPr>
              <a:xfrm rot="16200000">
                <a:off x="284344" y="-284345"/>
                <a:ext cx="658219" cy="1226908"/>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93" name="Shape 293"/>
              <p:cNvSpPr/>
              <p:nvPr/>
            </p:nvSpPr>
            <p:spPr>
              <a:xfrm flipV="1">
                <a:off x="822478" y="635"/>
                <a:ext cx="1" cy="65821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295" name="Shape 295"/>
            <p:cNvSpPr/>
            <p:nvPr/>
          </p:nvSpPr>
          <p:spPr>
            <a:xfrm>
              <a:off x="230228" y="147733"/>
              <a:ext cx="641700" cy="411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79475">
                <a:lnSpc>
                  <a:spcPct val="80000"/>
                </a:lnSpc>
                <a:defRPr sz="2075">
                  <a:solidFill>
                    <a:srgbClr val="5FCBEF"/>
                  </a:solidFill>
                </a:defRPr>
              </a:lvl1pPr>
            </a:lstStyle>
            <a:p>
              <a:pPr lvl="0">
                <a:defRPr sz="1800">
                  <a:solidFill>
                    <a:srgbClr val="000000"/>
                  </a:solidFill>
                </a:defRPr>
              </a:pPr>
              <a:r>
                <a:rPr sz="2075">
                  <a:solidFill>
                    <a:srgbClr val="5FCBEF"/>
                  </a:solidFill>
                </a:rPr>
                <a:t>6</a:t>
              </a:r>
            </a:p>
          </p:txBody>
        </p:sp>
      </p:grpSp>
      <p:grpSp>
        <p:nvGrpSpPr>
          <p:cNvPr id="302" name="Group 302"/>
          <p:cNvGrpSpPr/>
          <p:nvPr/>
        </p:nvGrpSpPr>
        <p:grpSpPr>
          <a:xfrm>
            <a:off x="7267389" y="2024822"/>
            <a:ext cx="1226907" cy="658855"/>
            <a:chOff x="0" y="0"/>
            <a:chExt cx="1226906" cy="658853"/>
          </a:xfrm>
        </p:grpSpPr>
        <p:grpSp>
          <p:nvGrpSpPr>
            <p:cNvPr id="299" name="Group 299"/>
            <p:cNvGrpSpPr/>
            <p:nvPr/>
          </p:nvGrpSpPr>
          <p:grpSpPr>
            <a:xfrm>
              <a:off x="0" y="0"/>
              <a:ext cx="1226907" cy="658854"/>
              <a:chOff x="0" y="0"/>
              <a:chExt cx="1226906" cy="658853"/>
            </a:xfrm>
          </p:grpSpPr>
          <p:sp>
            <p:nvSpPr>
              <p:cNvPr id="297" name="Shape 297"/>
              <p:cNvSpPr/>
              <p:nvPr/>
            </p:nvSpPr>
            <p:spPr>
              <a:xfrm rot="16200000">
                <a:off x="284343" y="-284344"/>
                <a:ext cx="658220" cy="1226907"/>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298" name="Shape 298"/>
              <p:cNvSpPr/>
              <p:nvPr/>
            </p:nvSpPr>
            <p:spPr>
              <a:xfrm flipV="1">
                <a:off x="822478" y="635"/>
                <a:ext cx="1" cy="65821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300" name="Shape 300"/>
            <p:cNvSpPr/>
            <p:nvPr/>
          </p:nvSpPr>
          <p:spPr>
            <a:xfrm>
              <a:off x="254453" y="147734"/>
              <a:ext cx="641700" cy="411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79475">
                <a:lnSpc>
                  <a:spcPct val="80000"/>
                </a:lnSpc>
                <a:defRPr sz="2075">
                  <a:solidFill>
                    <a:srgbClr val="5FCBEF"/>
                  </a:solidFill>
                </a:defRPr>
              </a:lvl1pPr>
            </a:lstStyle>
            <a:p>
              <a:pPr lvl="0">
                <a:defRPr sz="1800">
                  <a:solidFill>
                    <a:srgbClr val="000000"/>
                  </a:solidFill>
                </a:defRPr>
              </a:pPr>
              <a:r>
                <a:rPr sz="2075">
                  <a:solidFill>
                    <a:srgbClr val="5FCBEF"/>
                  </a:solidFill>
                </a:rPr>
                <a:t>7</a:t>
              </a:r>
            </a:p>
          </p:txBody>
        </p:sp>
        <p:sp>
          <p:nvSpPr>
            <p:cNvPr id="301" name="Shape 301"/>
            <p:cNvSpPr/>
            <p:nvPr/>
          </p:nvSpPr>
          <p:spPr>
            <a:xfrm flipV="1">
              <a:off x="823113" y="0"/>
              <a:ext cx="403793" cy="658220"/>
            </a:xfrm>
            <a:prstGeom prst="line">
              <a:avLst/>
            </a:prstGeom>
            <a:noFill/>
            <a:ln w="635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303" name="Shape 303"/>
          <p:cNvSpPr/>
          <p:nvPr/>
        </p:nvSpPr>
        <p:spPr>
          <a:xfrm flipV="1">
            <a:off x="2002384" y="6364235"/>
            <a:ext cx="1035402" cy="258790"/>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306" name="Group 306"/>
          <p:cNvGrpSpPr/>
          <p:nvPr/>
        </p:nvGrpSpPr>
        <p:grpSpPr>
          <a:xfrm>
            <a:off x="944886" y="6035128"/>
            <a:ext cx="1325051" cy="658219"/>
            <a:chOff x="0" y="0"/>
            <a:chExt cx="1325050" cy="658218"/>
          </a:xfrm>
        </p:grpSpPr>
        <p:sp>
          <p:nvSpPr>
            <p:cNvPr id="304" name="Shape 304"/>
            <p:cNvSpPr/>
            <p:nvPr/>
          </p:nvSpPr>
          <p:spPr>
            <a:xfrm rot="16200000">
              <a:off x="284343" y="-284344"/>
              <a:ext cx="658219" cy="1226906"/>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305" name="Shape 305"/>
            <p:cNvSpPr/>
            <p:nvPr/>
          </p:nvSpPr>
          <p:spPr>
            <a:xfrm>
              <a:off x="98144" y="132349"/>
              <a:ext cx="1226907" cy="508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429768">
                <a:lnSpc>
                  <a:spcPct val="80000"/>
                </a:lnSpc>
                <a:defRPr sz="2820">
                  <a:solidFill>
                    <a:srgbClr val="5FCBEF"/>
                  </a:solidFill>
                </a:defRPr>
              </a:lvl1pPr>
            </a:lstStyle>
            <a:p>
              <a:pPr lvl="0">
                <a:defRPr sz="1800">
                  <a:solidFill>
                    <a:srgbClr val="000000"/>
                  </a:solidFill>
                </a:defRPr>
              </a:pPr>
              <a:r>
                <a:rPr sz="2820">
                  <a:solidFill>
                    <a:srgbClr val="5FCBEF"/>
                  </a:solidFill>
                </a:rPr>
                <a:t>head</a:t>
              </a:r>
            </a:p>
          </p:txBody>
        </p:sp>
      </p:grpSp>
      <p:grpSp>
        <p:nvGrpSpPr>
          <p:cNvPr id="311" name="Group 311"/>
          <p:cNvGrpSpPr/>
          <p:nvPr/>
        </p:nvGrpSpPr>
        <p:grpSpPr>
          <a:xfrm>
            <a:off x="3037786" y="6035126"/>
            <a:ext cx="1226907" cy="658854"/>
            <a:chOff x="0" y="0"/>
            <a:chExt cx="1226906" cy="658853"/>
          </a:xfrm>
        </p:grpSpPr>
        <p:grpSp>
          <p:nvGrpSpPr>
            <p:cNvPr id="309" name="Group 309"/>
            <p:cNvGrpSpPr/>
            <p:nvPr/>
          </p:nvGrpSpPr>
          <p:grpSpPr>
            <a:xfrm>
              <a:off x="0" y="0"/>
              <a:ext cx="1226907" cy="658854"/>
              <a:chOff x="0" y="0"/>
              <a:chExt cx="1226906" cy="658853"/>
            </a:xfrm>
          </p:grpSpPr>
          <p:sp>
            <p:nvSpPr>
              <p:cNvPr id="307" name="Shape 307"/>
              <p:cNvSpPr/>
              <p:nvPr/>
            </p:nvSpPr>
            <p:spPr>
              <a:xfrm rot="16200000">
                <a:off x="284344" y="-284345"/>
                <a:ext cx="658219" cy="1226908"/>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308" name="Shape 308"/>
              <p:cNvSpPr/>
              <p:nvPr/>
            </p:nvSpPr>
            <p:spPr>
              <a:xfrm flipV="1">
                <a:off x="822478" y="635"/>
                <a:ext cx="1" cy="65821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310" name="Shape 310"/>
            <p:cNvSpPr/>
            <p:nvPr/>
          </p:nvSpPr>
          <p:spPr>
            <a:xfrm>
              <a:off x="203999" y="154485"/>
              <a:ext cx="641700" cy="411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79475">
                <a:lnSpc>
                  <a:spcPct val="80000"/>
                </a:lnSpc>
                <a:defRPr sz="2075">
                  <a:solidFill>
                    <a:srgbClr val="5FCBEF"/>
                  </a:solidFill>
                </a:defRPr>
              </a:lvl1pPr>
            </a:lstStyle>
            <a:p>
              <a:pPr lvl="0">
                <a:defRPr sz="1800">
                  <a:solidFill>
                    <a:srgbClr val="000000"/>
                  </a:solidFill>
                </a:defRPr>
              </a:pPr>
              <a:r>
                <a:rPr sz="2075">
                  <a:solidFill>
                    <a:srgbClr val="5FCBEF"/>
                  </a:solidFill>
                </a:rPr>
                <a:t>2</a:t>
              </a:r>
            </a:p>
          </p:txBody>
        </p:sp>
      </p:grpSp>
      <p:grpSp>
        <p:nvGrpSpPr>
          <p:cNvPr id="317" name="Group 317"/>
          <p:cNvGrpSpPr/>
          <p:nvPr/>
        </p:nvGrpSpPr>
        <p:grpSpPr>
          <a:xfrm>
            <a:off x="7534941" y="6035125"/>
            <a:ext cx="1226907" cy="658855"/>
            <a:chOff x="0" y="0"/>
            <a:chExt cx="1226906" cy="658853"/>
          </a:xfrm>
        </p:grpSpPr>
        <p:grpSp>
          <p:nvGrpSpPr>
            <p:cNvPr id="314" name="Group 314"/>
            <p:cNvGrpSpPr/>
            <p:nvPr/>
          </p:nvGrpSpPr>
          <p:grpSpPr>
            <a:xfrm>
              <a:off x="0" y="0"/>
              <a:ext cx="1226907" cy="658854"/>
              <a:chOff x="0" y="0"/>
              <a:chExt cx="1226906" cy="658853"/>
            </a:xfrm>
          </p:grpSpPr>
          <p:sp>
            <p:nvSpPr>
              <p:cNvPr id="312" name="Shape 312"/>
              <p:cNvSpPr/>
              <p:nvPr/>
            </p:nvSpPr>
            <p:spPr>
              <a:xfrm rot="16200000">
                <a:off x="284343" y="-284344"/>
                <a:ext cx="658220" cy="1226907"/>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313" name="Shape 313"/>
              <p:cNvSpPr/>
              <p:nvPr/>
            </p:nvSpPr>
            <p:spPr>
              <a:xfrm flipV="1">
                <a:off x="822478" y="635"/>
                <a:ext cx="1" cy="65821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315" name="Shape 315"/>
            <p:cNvSpPr/>
            <p:nvPr/>
          </p:nvSpPr>
          <p:spPr>
            <a:xfrm>
              <a:off x="254453" y="147734"/>
              <a:ext cx="641700" cy="411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79475">
                <a:lnSpc>
                  <a:spcPct val="80000"/>
                </a:lnSpc>
                <a:defRPr sz="2075">
                  <a:solidFill>
                    <a:srgbClr val="5FCBEF"/>
                  </a:solidFill>
                </a:defRPr>
              </a:lvl1pPr>
            </a:lstStyle>
            <a:p>
              <a:pPr lvl="0">
                <a:defRPr sz="1800">
                  <a:solidFill>
                    <a:srgbClr val="000000"/>
                  </a:solidFill>
                </a:defRPr>
              </a:pPr>
              <a:r>
                <a:rPr sz="2075">
                  <a:solidFill>
                    <a:srgbClr val="5FCBEF"/>
                  </a:solidFill>
                </a:rPr>
                <a:t>7</a:t>
              </a:r>
            </a:p>
          </p:txBody>
        </p:sp>
        <p:sp>
          <p:nvSpPr>
            <p:cNvPr id="316" name="Shape 316"/>
            <p:cNvSpPr/>
            <p:nvPr/>
          </p:nvSpPr>
          <p:spPr>
            <a:xfrm flipV="1">
              <a:off x="823113" y="0"/>
              <a:ext cx="403793" cy="658220"/>
            </a:xfrm>
            <a:prstGeom prst="line">
              <a:avLst/>
            </a:prstGeom>
            <a:noFill/>
            <a:ln w="635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grpSp>
        <p:nvGrpSpPr>
          <p:cNvPr id="320" name="Group 320"/>
          <p:cNvGrpSpPr/>
          <p:nvPr/>
        </p:nvGrpSpPr>
        <p:grpSpPr>
          <a:xfrm>
            <a:off x="3786697" y="2839117"/>
            <a:ext cx="1325051" cy="658219"/>
            <a:chOff x="0" y="0"/>
            <a:chExt cx="1325050" cy="658218"/>
          </a:xfrm>
        </p:grpSpPr>
        <p:sp>
          <p:nvSpPr>
            <p:cNvPr id="318" name="Shape 318"/>
            <p:cNvSpPr/>
            <p:nvPr/>
          </p:nvSpPr>
          <p:spPr>
            <a:xfrm rot="16200000">
              <a:off x="284343" y="-284344"/>
              <a:ext cx="658219" cy="1226906"/>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319" name="Shape 319"/>
            <p:cNvSpPr/>
            <p:nvPr/>
          </p:nvSpPr>
          <p:spPr>
            <a:xfrm>
              <a:off x="98144" y="132349"/>
              <a:ext cx="1226907" cy="508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420623">
                <a:lnSpc>
                  <a:spcPct val="80000"/>
                </a:lnSpc>
                <a:defRPr sz="1564">
                  <a:solidFill>
                    <a:srgbClr val="5FCBEF"/>
                  </a:solidFill>
                </a:defRPr>
              </a:lvl1pPr>
            </a:lstStyle>
            <a:p>
              <a:pPr lvl="0">
                <a:defRPr sz="1800">
                  <a:solidFill>
                    <a:srgbClr val="000000"/>
                  </a:solidFill>
                </a:defRPr>
              </a:pPr>
              <a:r>
                <a:rPr sz="1564">
                  <a:solidFill>
                    <a:srgbClr val="5FCBEF"/>
                  </a:solidFill>
                </a:rPr>
                <a:t>Item to delete</a:t>
              </a:r>
            </a:p>
          </p:txBody>
        </p:sp>
      </p:grpSp>
      <p:sp>
        <p:nvSpPr>
          <p:cNvPr id="321" name="Shape 321"/>
          <p:cNvSpPr/>
          <p:nvPr/>
        </p:nvSpPr>
        <p:spPr>
          <a:xfrm flipV="1">
            <a:off x="4975667" y="2535977"/>
            <a:ext cx="474638" cy="616172"/>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322" name="Shape 322"/>
          <p:cNvSpPr/>
          <p:nvPr/>
        </p:nvSpPr>
        <p:spPr>
          <a:xfrm flipV="1">
            <a:off x="1807751" y="4487136"/>
            <a:ext cx="1035402" cy="258790"/>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323" name="Shape 323"/>
          <p:cNvSpPr/>
          <p:nvPr/>
        </p:nvSpPr>
        <p:spPr>
          <a:xfrm flipV="1">
            <a:off x="6201655" y="4487135"/>
            <a:ext cx="1138653" cy="311980"/>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326" name="Group 326"/>
          <p:cNvGrpSpPr/>
          <p:nvPr/>
        </p:nvGrpSpPr>
        <p:grpSpPr>
          <a:xfrm>
            <a:off x="750251" y="4158027"/>
            <a:ext cx="1325052" cy="658219"/>
            <a:chOff x="0" y="0"/>
            <a:chExt cx="1325050" cy="658218"/>
          </a:xfrm>
        </p:grpSpPr>
        <p:sp>
          <p:nvSpPr>
            <p:cNvPr id="324" name="Shape 324"/>
            <p:cNvSpPr/>
            <p:nvPr/>
          </p:nvSpPr>
          <p:spPr>
            <a:xfrm rot="16200000">
              <a:off x="284343" y="-284344"/>
              <a:ext cx="658219" cy="1226906"/>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325" name="Shape 325"/>
            <p:cNvSpPr/>
            <p:nvPr/>
          </p:nvSpPr>
          <p:spPr>
            <a:xfrm>
              <a:off x="98144" y="132349"/>
              <a:ext cx="1226907" cy="508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429768">
                <a:lnSpc>
                  <a:spcPct val="80000"/>
                </a:lnSpc>
                <a:defRPr sz="2820">
                  <a:solidFill>
                    <a:srgbClr val="5FCBEF"/>
                  </a:solidFill>
                </a:defRPr>
              </a:lvl1pPr>
            </a:lstStyle>
            <a:p>
              <a:pPr lvl="0">
                <a:defRPr sz="1800">
                  <a:solidFill>
                    <a:srgbClr val="000000"/>
                  </a:solidFill>
                </a:defRPr>
              </a:pPr>
              <a:r>
                <a:rPr sz="2820">
                  <a:solidFill>
                    <a:srgbClr val="5FCBEF"/>
                  </a:solidFill>
                </a:rPr>
                <a:t>head</a:t>
              </a:r>
            </a:p>
          </p:txBody>
        </p:sp>
      </p:grpSp>
      <p:grpSp>
        <p:nvGrpSpPr>
          <p:cNvPr id="331" name="Group 331"/>
          <p:cNvGrpSpPr/>
          <p:nvPr/>
        </p:nvGrpSpPr>
        <p:grpSpPr>
          <a:xfrm>
            <a:off x="2843152" y="4158026"/>
            <a:ext cx="1226907" cy="658854"/>
            <a:chOff x="0" y="0"/>
            <a:chExt cx="1226906" cy="658853"/>
          </a:xfrm>
        </p:grpSpPr>
        <p:grpSp>
          <p:nvGrpSpPr>
            <p:cNvPr id="329" name="Group 329"/>
            <p:cNvGrpSpPr/>
            <p:nvPr/>
          </p:nvGrpSpPr>
          <p:grpSpPr>
            <a:xfrm>
              <a:off x="0" y="0"/>
              <a:ext cx="1226907" cy="658854"/>
              <a:chOff x="0" y="0"/>
              <a:chExt cx="1226906" cy="658853"/>
            </a:xfrm>
          </p:grpSpPr>
          <p:sp>
            <p:nvSpPr>
              <p:cNvPr id="327" name="Shape 327"/>
              <p:cNvSpPr/>
              <p:nvPr/>
            </p:nvSpPr>
            <p:spPr>
              <a:xfrm rot="16200000">
                <a:off x="284344" y="-284345"/>
                <a:ext cx="658219" cy="1226908"/>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328" name="Shape 328"/>
              <p:cNvSpPr/>
              <p:nvPr/>
            </p:nvSpPr>
            <p:spPr>
              <a:xfrm flipV="1">
                <a:off x="822478" y="635"/>
                <a:ext cx="1" cy="65821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330" name="Shape 330"/>
            <p:cNvSpPr/>
            <p:nvPr/>
          </p:nvSpPr>
          <p:spPr>
            <a:xfrm>
              <a:off x="203999" y="154485"/>
              <a:ext cx="641700" cy="411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79475">
                <a:lnSpc>
                  <a:spcPct val="80000"/>
                </a:lnSpc>
                <a:defRPr sz="2075">
                  <a:solidFill>
                    <a:srgbClr val="5FCBEF"/>
                  </a:solidFill>
                </a:defRPr>
              </a:lvl1pPr>
            </a:lstStyle>
            <a:p>
              <a:pPr lvl="0">
                <a:defRPr sz="1800">
                  <a:solidFill>
                    <a:srgbClr val="000000"/>
                  </a:solidFill>
                </a:defRPr>
              </a:pPr>
              <a:r>
                <a:rPr sz="2075">
                  <a:solidFill>
                    <a:srgbClr val="5FCBEF"/>
                  </a:solidFill>
                </a:rPr>
                <a:t>2</a:t>
              </a:r>
            </a:p>
          </p:txBody>
        </p:sp>
      </p:grpSp>
      <p:grpSp>
        <p:nvGrpSpPr>
          <p:cNvPr id="336" name="Group 336"/>
          <p:cNvGrpSpPr/>
          <p:nvPr/>
        </p:nvGrpSpPr>
        <p:grpSpPr>
          <a:xfrm>
            <a:off x="5087561" y="4158026"/>
            <a:ext cx="1226907" cy="658854"/>
            <a:chOff x="0" y="0"/>
            <a:chExt cx="1226906" cy="658853"/>
          </a:xfrm>
        </p:grpSpPr>
        <p:grpSp>
          <p:nvGrpSpPr>
            <p:cNvPr id="334" name="Group 334"/>
            <p:cNvGrpSpPr/>
            <p:nvPr/>
          </p:nvGrpSpPr>
          <p:grpSpPr>
            <a:xfrm>
              <a:off x="0" y="0"/>
              <a:ext cx="1226907" cy="658854"/>
              <a:chOff x="0" y="0"/>
              <a:chExt cx="1226906" cy="658853"/>
            </a:xfrm>
          </p:grpSpPr>
          <p:sp>
            <p:nvSpPr>
              <p:cNvPr id="332" name="Shape 332"/>
              <p:cNvSpPr/>
              <p:nvPr/>
            </p:nvSpPr>
            <p:spPr>
              <a:xfrm rot="16200000">
                <a:off x="284344" y="-284345"/>
                <a:ext cx="658219" cy="1226908"/>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333" name="Shape 333"/>
              <p:cNvSpPr/>
              <p:nvPr/>
            </p:nvSpPr>
            <p:spPr>
              <a:xfrm flipV="1">
                <a:off x="822478" y="635"/>
                <a:ext cx="1" cy="65821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335" name="Shape 335"/>
            <p:cNvSpPr/>
            <p:nvPr/>
          </p:nvSpPr>
          <p:spPr>
            <a:xfrm>
              <a:off x="230228" y="147733"/>
              <a:ext cx="641700" cy="411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79475">
                <a:lnSpc>
                  <a:spcPct val="80000"/>
                </a:lnSpc>
                <a:defRPr sz="2075">
                  <a:solidFill>
                    <a:srgbClr val="5FCBEF"/>
                  </a:solidFill>
                </a:defRPr>
              </a:lvl1pPr>
            </a:lstStyle>
            <a:p>
              <a:pPr lvl="0">
                <a:defRPr sz="1800">
                  <a:solidFill>
                    <a:srgbClr val="000000"/>
                  </a:solidFill>
                </a:defRPr>
              </a:pPr>
              <a:r>
                <a:rPr sz="2075">
                  <a:solidFill>
                    <a:srgbClr val="5FCBEF"/>
                  </a:solidFill>
                </a:rPr>
                <a:t>6</a:t>
              </a:r>
            </a:p>
          </p:txBody>
        </p:sp>
      </p:grpSp>
      <p:grpSp>
        <p:nvGrpSpPr>
          <p:cNvPr id="342" name="Group 342"/>
          <p:cNvGrpSpPr/>
          <p:nvPr/>
        </p:nvGrpSpPr>
        <p:grpSpPr>
          <a:xfrm>
            <a:off x="7340307" y="4158024"/>
            <a:ext cx="1226907" cy="658855"/>
            <a:chOff x="0" y="0"/>
            <a:chExt cx="1226906" cy="658853"/>
          </a:xfrm>
        </p:grpSpPr>
        <p:grpSp>
          <p:nvGrpSpPr>
            <p:cNvPr id="339" name="Group 339"/>
            <p:cNvGrpSpPr/>
            <p:nvPr/>
          </p:nvGrpSpPr>
          <p:grpSpPr>
            <a:xfrm>
              <a:off x="0" y="0"/>
              <a:ext cx="1226907" cy="658854"/>
              <a:chOff x="0" y="0"/>
              <a:chExt cx="1226906" cy="658853"/>
            </a:xfrm>
          </p:grpSpPr>
          <p:sp>
            <p:nvSpPr>
              <p:cNvPr id="337" name="Shape 337"/>
              <p:cNvSpPr/>
              <p:nvPr/>
            </p:nvSpPr>
            <p:spPr>
              <a:xfrm rot="16200000">
                <a:off x="284343" y="-284344"/>
                <a:ext cx="658220" cy="1226907"/>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338" name="Shape 338"/>
              <p:cNvSpPr/>
              <p:nvPr/>
            </p:nvSpPr>
            <p:spPr>
              <a:xfrm flipV="1">
                <a:off x="822478" y="635"/>
                <a:ext cx="1" cy="65821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340" name="Shape 340"/>
            <p:cNvSpPr/>
            <p:nvPr/>
          </p:nvSpPr>
          <p:spPr>
            <a:xfrm>
              <a:off x="254453" y="147734"/>
              <a:ext cx="641700" cy="411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79475">
                <a:lnSpc>
                  <a:spcPct val="80000"/>
                </a:lnSpc>
                <a:defRPr sz="2075">
                  <a:solidFill>
                    <a:srgbClr val="5FCBEF"/>
                  </a:solidFill>
                </a:defRPr>
              </a:lvl1pPr>
            </a:lstStyle>
            <a:p>
              <a:pPr lvl="0">
                <a:defRPr sz="1800">
                  <a:solidFill>
                    <a:srgbClr val="000000"/>
                  </a:solidFill>
                </a:defRPr>
              </a:pPr>
              <a:r>
                <a:rPr sz="2075">
                  <a:solidFill>
                    <a:srgbClr val="5FCBEF"/>
                  </a:solidFill>
                </a:rPr>
                <a:t>7</a:t>
              </a:r>
            </a:p>
          </p:txBody>
        </p:sp>
        <p:sp>
          <p:nvSpPr>
            <p:cNvPr id="341" name="Shape 341"/>
            <p:cNvSpPr/>
            <p:nvPr/>
          </p:nvSpPr>
          <p:spPr>
            <a:xfrm flipV="1">
              <a:off x="823113" y="0"/>
              <a:ext cx="403793" cy="658220"/>
            </a:xfrm>
            <a:prstGeom prst="line">
              <a:avLst/>
            </a:prstGeom>
            <a:noFill/>
            <a:ln w="635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grpSp>
        <p:nvGrpSpPr>
          <p:cNvPr id="345" name="Group 345"/>
          <p:cNvGrpSpPr/>
          <p:nvPr/>
        </p:nvGrpSpPr>
        <p:grpSpPr>
          <a:xfrm>
            <a:off x="3859615" y="4972320"/>
            <a:ext cx="1325051" cy="658219"/>
            <a:chOff x="0" y="0"/>
            <a:chExt cx="1325050" cy="658218"/>
          </a:xfrm>
        </p:grpSpPr>
        <p:sp>
          <p:nvSpPr>
            <p:cNvPr id="343" name="Shape 343"/>
            <p:cNvSpPr/>
            <p:nvPr/>
          </p:nvSpPr>
          <p:spPr>
            <a:xfrm rot="16200000">
              <a:off x="284343" y="-284344"/>
              <a:ext cx="658219" cy="1226906"/>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344" name="Shape 344"/>
            <p:cNvSpPr/>
            <p:nvPr/>
          </p:nvSpPr>
          <p:spPr>
            <a:xfrm>
              <a:off x="98144" y="132349"/>
              <a:ext cx="1226907" cy="508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420623">
                <a:lnSpc>
                  <a:spcPct val="80000"/>
                </a:lnSpc>
                <a:defRPr sz="1564">
                  <a:solidFill>
                    <a:srgbClr val="5FCBEF"/>
                  </a:solidFill>
                </a:defRPr>
              </a:lvl1pPr>
            </a:lstStyle>
            <a:p>
              <a:pPr lvl="0">
                <a:defRPr sz="1800">
                  <a:solidFill>
                    <a:srgbClr val="000000"/>
                  </a:solidFill>
                </a:defRPr>
              </a:pPr>
              <a:r>
                <a:rPr sz="1564">
                  <a:solidFill>
                    <a:srgbClr val="5FCBEF"/>
                  </a:solidFill>
                </a:rPr>
                <a:t>Item to delete</a:t>
              </a:r>
            </a:p>
          </p:txBody>
        </p:sp>
      </p:grpSp>
      <p:sp>
        <p:nvSpPr>
          <p:cNvPr id="346" name="Shape 346"/>
          <p:cNvSpPr/>
          <p:nvPr/>
        </p:nvSpPr>
        <p:spPr>
          <a:xfrm flipV="1">
            <a:off x="5048586" y="4669180"/>
            <a:ext cx="474638" cy="616172"/>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347" name="Shape 347"/>
          <p:cNvSpPr/>
          <p:nvPr/>
        </p:nvSpPr>
        <p:spPr>
          <a:xfrm>
            <a:off x="4026115" y="3821331"/>
            <a:ext cx="3494793" cy="616348"/>
          </a:xfrm>
          <a:custGeom>
            <a:avLst/>
            <a:gdLst/>
            <a:ahLst/>
            <a:cxnLst>
              <a:cxn ang="0">
                <a:pos x="wd2" y="hd2"/>
              </a:cxn>
              <a:cxn ang="5400000">
                <a:pos x="wd2" y="hd2"/>
              </a:cxn>
              <a:cxn ang="10800000">
                <a:pos x="wd2" y="hd2"/>
              </a:cxn>
              <a:cxn ang="16200000">
                <a:pos x="wd2" y="hd2"/>
              </a:cxn>
            </a:cxnLst>
            <a:rect l="0" t="0" r="r" b="b"/>
            <a:pathLst>
              <a:path w="21600" h="20578" fill="norm" stroke="1" extrusionOk="0">
                <a:moveTo>
                  <a:pt x="0" y="20578"/>
                </a:moveTo>
                <a:cubicBezTo>
                  <a:pt x="1906" y="12864"/>
                  <a:pt x="3812" y="5149"/>
                  <a:pt x="6081" y="2064"/>
                </a:cubicBezTo>
                <a:cubicBezTo>
                  <a:pt x="8350" y="-1022"/>
                  <a:pt x="11027" y="-332"/>
                  <a:pt x="13613" y="2064"/>
                </a:cubicBezTo>
                <a:cubicBezTo>
                  <a:pt x="16200" y="4459"/>
                  <a:pt x="20269" y="13635"/>
                  <a:pt x="21600" y="16437"/>
                </a:cubicBezTo>
              </a:path>
            </a:pathLst>
          </a:custGeom>
          <a:ln w="76200">
            <a:solidFill>
              <a:srgbClr val="5FCBEF"/>
            </a:solidFill>
            <a:miter/>
          </a:ln>
        </p:spPr>
        <p:txBody>
          <a:bodyPr lIns="0" tIns="0" rIns="0" bIns="0" anchor="ctr"/>
          <a:lstStyle/>
          <a:p>
            <a:pPr lvl="0" algn="ctr">
              <a:defRPr>
                <a:solidFill>
                  <a:srgbClr val="FFFFFF"/>
                </a:solidFill>
              </a:defRPr>
            </a:pPr>
          </a:p>
        </p:txBody>
      </p:sp>
      <p:sp>
        <p:nvSpPr>
          <p:cNvPr id="348" name="Shape 348"/>
          <p:cNvSpPr/>
          <p:nvPr/>
        </p:nvSpPr>
        <p:spPr>
          <a:xfrm>
            <a:off x="7501135" y="4318787"/>
            <a:ext cx="105423" cy="71270"/>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349" name="Shape 349"/>
          <p:cNvSpPr/>
          <p:nvPr/>
        </p:nvSpPr>
        <p:spPr>
          <a:xfrm flipV="1">
            <a:off x="4152386" y="6364235"/>
            <a:ext cx="3382556" cy="129396"/>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350" name="Shape 350"/>
          <p:cNvSpPr/>
          <p:nvPr/>
        </p:nvSpPr>
        <p:spPr>
          <a:xfrm>
            <a:off x="322728" y="3649915"/>
            <a:ext cx="8951275" cy="15369"/>
          </a:xfrm>
          <a:prstGeom prst="line">
            <a:avLst/>
          </a:prstGeom>
          <a:ln w="6350">
            <a:solidFill>
              <a:srgbClr val="5FCBEF"/>
            </a:solidFill>
            <a:miter/>
          </a:ln>
        </p:spPr>
        <p:txBody>
          <a:bodyPr lIns="0" tIns="0" rIns="0" bIns="0"/>
          <a:lstStyle/>
          <a:p>
            <a:pPr lvl="0">
              <a:defRPr sz="1200">
                <a:latin typeface="+mj-lt"/>
                <a:ea typeface="+mj-ea"/>
                <a:cs typeface="+mj-cs"/>
                <a:sym typeface="Helvetica"/>
              </a:defRPr>
            </a:pPr>
          </a:p>
        </p:txBody>
      </p:sp>
      <p:sp>
        <p:nvSpPr>
          <p:cNvPr id="351" name="Shape 351"/>
          <p:cNvSpPr/>
          <p:nvPr/>
        </p:nvSpPr>
        <p:spPr>
          <a:xfrm>
            <a:off x="322728" y="5777338"/>
            <a:ext cx="8951275" cy="15369"/>
          </a:xfrm>
          <a:prstGeom prst="line">
            <a:avLst/>
          </a:prstGeom>
          <a:ln w="6350">
            <a:solidFill>
              <a:srgbClr val="5FCBEF"/>
            </a:solidFill>
            <a:miter/>
          </a:ln>
        </p:spPr>
        <p:txBody>
          <a:bodyPr lIns="0" tIns="0" rIns="0" bIns="0"/>
          <a:lstStyle/>
          <a:p>
            <a:pPr lvl="0">
              <a:defRPr sz="1200">
                <a:latin typeface="+mj-lt"/>
                <a:ea typeface="+mj-ea"/>
                <a:cs typeface="+mj-cs"/>
                <a:sym typeface="Helvetica"/>
              </a:defRPr>
            </a:pP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 turn! linked.c</a:t>
            </a:r>
          </a:p>
        </p:txBody>
      </p:sp>
      <p:sp>
        <p:nvSpPr>
          <p:cNvPr id="356" name="Shape 356"/>
          <p:cNvSpPr/>
          <p:nvPr>
            <p:ph type="body" idx="1"/>
          </p:nvPr>
        </p:nvSpPr>
        <p:spPr>
          <a:xfrm>
            <a:off x="677333" y="2160589"/>
            <a:ext cx="8596670" cy="3880773"/>
          </a:xfrm>
          <a:prstGeom prst="rect">
            <a:avLst/>
          </a:prstGeom>
        </p:spPr>
        <p:txBody>
          <a:bodyPr/>
          <a:lstStyle>
            <a:lvl2pPr marL="742950" indent="-285750">
              <a:defRPr sz="1600"/>
            </a:lvl2pPr>
          </a:lstStyle>
          <a:p>
            <a:pPr lvl="0">
              <a:defRPr>
                <a:solidFill>
                  <a:srgbClr val="000000"/>
                </a:solidFill>
              </a:defRPr>
            </a:pPr>
            <a:r>
              <a:rPr>
                <a:solidFill>
                  <a:srgbClr val="404040"/>
                </a:solidFill>
              </a:rPr>
              <a:t>Write a function that…</a:t>
            </a:r>
            <a:endParaRPr>
              <a:solidFill>
                <a:srgbClr val="404040"/>
              </a:solidFill>
            </a:endParaRPr>
          </a:p>
          <a:p>
            <a:pPr lvl="1">
              <a:defRPr sz="1800">
                <a:solidFill>
                  <a:srgbClr val="000000"/>
                </a:solidFill>
              </a:defRPr>
            </a:pPr>
            <a:r>
              <a:rPr sz="1600">
                <a:solidFill>
                  <a:srgbClr val="404040"/>
                </a:solidFill>
              </a:rPr>
              <a:t>Prints out the contents of an integer linked list, from head to end</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 turn! linked.c</a:t>
            </a:r>
          </a:p>
        </p:txBody>
      </p:sp>
      <p:sp>
        <p:nvSpPr>
          <p:cNvPr id="359" name="Shape 35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Write a function that inserts a value into a sorted linked list</a:t>
            </a:r>
            <a:endParaRPr>
              <a:solidFill>
                <a:srgbClr val="404040"/>
              </a:solidFill>
            </a:endParaRPr>
          </a:p>
          <a:p>
            <a:pPr lvl="1" marL="742950" indent="-285750">
              <a:defRPr>
                <a:solidFill>
                  <a:srgbClr val="000000"/>
                </a:solidFill>
              </a:defRPr>
            </a:pPr>
            <a:r>
              <a:rPr sz="1600">
                <a:solidFill>
                  <a:srgbClr val="404040"/>
                </a:solidFill>
              </a:rPr>
              <a:t> </a:t>
            </a:r>
            <a:endParaRPr sz="1600">
              <a:solidFill>
                <a:srgbClr val="404040"/>
              </a:solidFill>
            </a:endParaRPr>
          </a:p>
          <a:p>
            <a:pPr lvl="1" marL="742950" indent="-285750">
              <a:defRPr>
                <a:solidFill>
                  <a:srgbClr val="000000"/>
                </a:solidFill>
              </a:defRPr>
            </a:pPr>
            <a:r>
              <a:rPr sz="1600">
                <a:solidFill>
                  <a:srgbClr val="404040"/>
                </a:solidFill>
              </a:rPr>
              <a:t>Keep it sorted from largest to smallest</a:t>
            </a:r>
            <a:endParaRPr sz="1600">
              <a:solidFill>
                <a:srgbClr val="404040"/>
              </a:solidFill>
            </a:endParaRPr>
          </a:p>
          <a:p>
            <a:pPr lvl="1" marL="742950" indent="-285750">
              <a:defRPr>
                <a:solidFill>
                  <a:srgbClr val="000000"/>
                </a:solidFill>
              </a:defRPr>
            </a:pPr>
            <a:r>
              <a:rPr sz="1600">
                <a:solidFill>
                  <a:srgbClr val="404040"/>
                </a:solidFill>
              </a:rPr>
              <a:t>Don’t insert duplicates</a:t>
            </a:r>
            <a:endParaRPr sz="1600">
              <a:solidFill>
                <a:srgbClr val="404040"/>
              </a:solidFill>
            </a:endParaRPr>
          </a:p>
          <a:p>
            <a:pPr lvl="1" marL="742950" indent="-285750">
              <a:defRPr>
                <a:solidFill>
                  <a:srgbClr val="000000"/>
                </a:solidFill>
              </a:defRPr>
            </a:pPr>
            <a:r>
              <a:rPr sz="1600">
                <a:solidFill>
                  <a:srgbClr val="404040"/>
                </a:solidFill>
              </a:rPr>
              <a:t>Let the user know if the insert was successful</a:t>
            </a:r>
            <a:endParaRPr sz="1600">
              <a:solidFill>
                <a:srgbClr val="404040"/>
              </a:solidFill>
            </a:endParaRPr>
          </a:p>
          <a:p>
            <a:pPr lvl="1" marL="742950" indent="-285750">
              <a:defRPr>
                <a:solidFill>
                  <a:srgbClr val="000000"/>
                </a:solidFill>
              </a:defRPr>
            </a:pPr>
            <a:r>
              <a:rPr sz="1600">
                <a:solidFill>
                  <a:srgbClr val="404040"/>
                </a:solidFill>
              </a:rPr>
              <a:t>Assume a global variable called node* head to keep track of the head of the list</a:t>
            </a:r>
          </a:p>
        </p:txBody>
      </p:sp>
      <p:pic>
        <p:nvPicPr>
          <p:cNvPr id="360" name="image7.png"/>
          <p:cNvPicPr/>
          <p:nvPr/>
        </p:nvPicPr>
        <p:blipFill>
          <a:blip r:embed="rId2">
            <a:extLst/>
          </a:blip>
          <a:stretch>
            <a:fillRect/>
          </a:stretch>
        </p:blipFill>
        <p:spPr>
          <a:xfrm>
            <a:off x="1473474" y="2547935"/>
            <a:ext cx="5905501" cy="390526"/>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linked.c - psuedocode</a:t>
            </a:r>
          </a:p>
        </p:txBody>
      </p:sp>
      <p:sp>
        <p:nvSpPr>
          <p:cNvPr id="363" name="Shape 363"/>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Create a new node (malloc space, put number in node)</a:t>
            </a:r>
            <a:endParaRPr>
              <a:solidFill>
                <a:srgbClr val="404040"/>
              </a:solidFill>
            </a:endParaRPr>
          </a:p>
          <a:p>
            <a:pPr lvl="0">
              <a:defRPr>
                <a:solidFill>
                  <a:srgbClr val="000000"/>
                </a:solidFill>
              </a:defRPr>
            </a:pPr>
            <a:r>
              <a:rPr>
                <a:solidFill>
                  <a:srgbClr val="404040"/>
                </a:solidFill>
              </a:rPr>
              <a:t>Create prev node pointer and current node pointer</a:t>
            </a:r>
            <a:endParaRPr>
              <a:solidFill>
                <a:srgbClr val="404040"/>
              </a:solidFill>
            </a:endParaRPr>
          </a:p>
          <a:p>
            <a:pPr lvl="0">
              <a:defRPr>
                <a:solidFill>
                  <a:srgbClr val="000000"/>
                </a:solidFill>
              </a:defRPr>
            </a:pPr>
            <a:r>
              <a:rPr>
                <a:solidFill>
                  <a:srgbClr val="404040"/>
                </a:solidFill>
              </a:rPr>
              <a:t>Go through list</a:t>
            </a:r>
            <a:endParaRPr>
              <a:solidFill>
                <a:srgbClr val="404040"/>
              </a:solidFill>
            </a:endParaRPr>
          </a:p>
          <a:p>
            <a:pPr lvl="1" marL="742950" indent="-285750">
              <a:defRPr>
                <a:solidFill>
                  <a:srgbClr val="000000"/>
                </a:solidFill>
              </a:defRPr>
            </a:pPr>
            <a:r>
              <a:rPr sz="1600">
                <a:solidFill>
                  <a:srgbClr val="404040"/>
                </a:solidFill>
              </a:rPr>
              <a:t>If value &lt; this node value</a:t>
            </a:r>
            <a:endParaRPr sz="1600">
              <a:solidFill>
                <a:srgbClr val="404040"/>
              </a:solidFill>
            </a:endParaRPr>
          </a:p>
          <a:p>
            <a:pPr lvl="2" marL="1143000" indent="-228600">
              <a:defRPr>
                <a:solidFill>
                  <a:srgbClr val="000000"/>
                </a:solidFill>
              </a:defRPr>
            </a:pPr>
            <a:r>
              <a:rPr sz="1400">
                <a:solidFill>
                  <a:srgbClr val="404040"/>
                </a:solidFill>
              </a:rPr>
              <a:t>Insert before and return true</a:t>
            </a:r>
            <a:endParaRPr sz="1400">
              <a:solidFill>
                <a:srgbClr val="404040"/>
              </a:solidFill>
            </a:endParaRPr>
          </a:p>
          <a:p>
            <a:pPr lvl="1" marL="742950" indent="-285750">
              <a:defRPr>
                <a:solidFill>
                  <a:srgbClr val="000000"/>
                </a:solidFill>
              </a:defRPr>
            </a:pPr>
            <a:r>
              <a:rPr sz="1600">
                <a:solidFill>
                  <a:srgbClr val="404040"/>
                </a:solidFill>
              </a:rPr>
              <a:t>If value &gt; this node value</a:t>
            </a:r>
            <a:endParaRPr sz="1600">
              <a:solidFill>
                <a:srgbClr val="404040"/>
              </a:solidFill>
            </a:endParaRPr>
          </a:p>
          <a:p>
            <a:pPr lvl="2" marL="1143000" indent="-228600">
              <a:defRPr>
                <a:solidFill>
                  <a:srgbClr val="000000"/>
                </a:solidFill>
              </a:defRPr>
            </a:pPr>
            <a:r>
              <a:rPr sz="1400">
                <a:solidFill>
                  <a:srgbClr val="404040"/>
                </a:solidFill>
              </a:rPr>
              <a:t>Update pointers</a:t>
            </a:r>
            <a:endParaRPr sz="1400">
              <a:solidFill>
                <a:srgbClr val="404040"/>
              </a:solidFill>
            </a:endParaRPr>
          </a:p>
          <a:p>
            <a:pPr lvl="2" marL="1143000" indent="-228600">
              <a:defRPr>
                <a:solidFill>
                  <a:srgbClr val="000000"/>
                </a:solidFill>
              </a:defRPr>
            </a:pPr>
            <a:r>
              <a:rPr sz="1400">
                <a:solidFill>
                  <a:srgbClr val="404040"/>
                </a:solidFill>
              </a:rPr>
              <a:t>Go to the next node</a:t>
            </a:r>
            <a:endParaRPr sz="1400">
              <a:solidFill>
                <a:srgbClr val="404040"/>
              </a:solidFill>
            </a:endParaRPr>
          </a:p>
          <a:p>
            <a:pPr lvl="1" marL="742950" indent="-285750">
              <a:defRPr>
                <a:solidFill>
                  <a:srgbClr val="000000"/>
                </a:solidFill>
              </a:defRPr>
            </a:pPr>
            <a:r>
              <a:rPr sz="1600">
                <a:solidFill>
                  <a:srgbClr val="404040"/>
                </a:solidFill>
              </a:rPr>
              <a:t>If value == node</a:t>
            </a:r>
            <a:endParaRPr sz="1600">
              <a:solidFill>
                <a:srgbClr val="404040"/>
              </a:solidFill>
            </a:endParaRPr>
          </a:p>
          <a:p>
            <a:pPr lvl="2" marL="1143000" indent="-228600">
              <a:defRPr>
                <a:solidFill>
                  <a:srgbClr val="000000"/>
                </a:solidFill>
              </a:defRPr>
            </a:pPr>
            <a:r>
              <a:rPr sz="1400">
                <a:solidFill>
                  <a:srgbClr val="404040"/>
                </a:solidFill>
              </a:rPr>
              <a:t>Free and then return false </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Doubly linked lists</a:t>
            </a:r>
          </a:p>
        </p:txBody>
      </p:sp>
      <p:sp>
        <p:nvSpPr>
          <p:cNvPr id="366" name="Shape 366"/>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So far, we’ve only been talking about singly linked lists</a:t>
            </a:r>
            <a:endParaRPr>
              <a:solidFill>
                <a:srgbClr val="404040"/>
              </a:solidFill>
            </a:endParaRPr>
          </a:p>
          <a:p>
            <a:pPr lvl="1" marL="742950" indent="-285750">
              <a:defRPr>
                <a:solidFill>
                  <a:srgbClr val="000000"/>
                </a:solidFill>
              </a:defRPr>
            </a:pPr>
            <a:r>
              <a:rPr sz="1600">
                <a:solidFill>
                  <a:srgbClr val="404040"/>
                </a:solidFill>
              </a:rPr>
              <a:t>Next only points in one direction</a:t>
            </a:r>
            <a:endParaRPr sz="1600">
              <a:solidFill>
                <a:srgbClr val="404040"/>
              </a:solidFill>
            </a:endParaRPr>
          </a:p>
          <a:p>
            <a:pPr lvl="0">
              <a:defRPr>
                <a:solidFill>
                  <a:srgbClr val="000000"/>
                </a:solidFill>
              </a:defRPr>
            </a:pPr>
            <a:r>
              <a:rPr>
                <a:solidFill>
                  <a:srgbClr val="404040"/>
                </a:solidFill>
              </a:rPr>
              <a:t>We can also make doubly linked lists</a:t>
            </a:r>
            <a:endParaRPr>
              <a:solidFill>
                <a:srgbClr val="404040"/>
              </a:solidFill>
            </a:endParaRPr>
          </a:p>
          <a:p>
            <a:pPr lvl="1" marL="742950" indent="-285750">
              <a:defRPr>
                <a:solidFill>
                  <a:srgbClr val="000000"/>
                </a:solidFill>
              </a:defRPr>
            </a:pPr>
            <a:r>
              <a:rPr sz="1600">
                <a:solidFill>
                  <a:srgbClr val="404040"/>
                </a:solidFill>
              </a:rPr>
              <a:t>Keep track of forward and previous</a:t>
            </a:r>
            <a:endParaRPr sz="1600">
              <a:solidFill>
                <a:srgbClr val="404040"/>
              </a:solidFill>
            </a:endParaRPr>
          </a:p>
          <a:p>
            <a:pPr lvl="0">
              <a:defRPr>
                <a:solidFill>
                  <a:srgbClr val="000000"/>
                </a:solidFill>
              </a:defRPr>
            </a:pPr>
            <a:r>
              <a:rPr>
                <a:solidFill>
                  <a:srgbClr val="404040"/>
                </a:solidFill>
              </a:rPr>
              <a:t>Operations on doubly linked list similar to on singly linked lists, but now there are two pointers to update!</a:t>
            </a:r>
          </a:p>
        </p:txBody>
      </p:sp>
      <p:pic>
        <p:nvPicPr>
          <p:cNvPr id="367" name="image8.png"/>
          <p:cNvPicPr/>
          <p:nvPr/>
        </p:nvPicPr>
        <p:blipFill>
          <a:blip r:embed="rId2">
            <a:extLst/>
          </a:blip>
          <a:stretch>
            <a:fillRect/>
          </a:stretch>
        </p:blipFill>
        <p:spPr>
          <a:xfrm>
            <a:off x="2878805" y="4506578"/>
            <a:ext cx="3667126" cy="2200276"/>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Hash Table</a:t>
            </a:r>
          </a:p>
        </p:txBody>
      </p:sp>
      <p:sp>
        <p:nvSpPr>
          <p:cNvPr id="370" name="Shape 370"/>
          <p:cNvSpPr/>
          <p:nvPr>
            <p:ph type="body" idx="1"/>
          </p:nvPr>
        </p:nvSpPr>
        <p:spPr>
          <a:xfrm>
            <a:off x="677333" y="1600200"/>
            <a:ext cx="8596670" cy="4441164"/>
          </a:xfrm>
          <a:prstGeom prst="rect">
            <a:avLst/>
          </a:prstGeom>
        </p:spPr>
        <p:txBody>
          <a:bodyPr/>
          <a:lstStyle/>
          <a:p>
            <a:pPr lvl="0">
              <a:defRPr>
                <a:solidFill>
                  <a:srgbClr val="000000"/>
                </a:solidFill>
              </a:defRPr>
            </a:pPr>
            <a:r>
              <a:rPr>
                <a:solidFill>
                  <a:srgbClr val="404040"/>
                </a:solidFill>
              </a:rPr>
              <a:t>data structure where the position of each element is decided by a hash function </a:t>
            </a:r>
            <a:endParaRPr>
              <a:solidFill>
                <a:srgbClr val="404040"/>
              </a:solidFill>
            </a:endParaRPr>
          </a:p>
          <a:p>
            <a:pPr lvl="1" marL="742950" indent="-285750">
              <a:defRPr>
                <a:solidFill>
                  <a:srgbClr val="000000"/>
                </a:solidFill>
              </a:defRPr>
            </a:pPr>
            <a:r>
              <a:rPr sz="1600">
                <a:solidFill>
                  <a:srgbClr val="404040"/>
                </a:solidFill>
              </a:rPr>
              <a:t>A function that converts the input data into an integer</a:t>
            </a:r>
            <a:endParaRPr sz="1600">
              <a:solidFill>
                <a:srgbClr val="404040"/>
              </a:solidFill>
            </a:endParaRPr>
          </a:p>
          <a:p>
            <a:pPr lvl="0">
              <a:defRPr>
                <a:solidFill>
                  <a:srgbClr val="000000"/>
                </a:solidFill>
              </a:defRPr>
            </a:pPr>
            <a:r>
              <a:rPr>
                <a:solidFill>
                  <a:srgbClr val="404040"/>
                </a:solidFill>
              </a:rPr>
              <a:t>What makes a good hash function?</a:t>
            </a:r>
          </a:p>
        </p:txBody>
      </p:sp>
      <p:pic>
        <p:nvPicPr>
          <p:cNvPr id="371" name="image9.png"/>
          <p:cNvPicPr/>
          <p:nvPr/>
        </p:nvPicPr>
        <p:blipFill>
          <a:blip r:embed="rId2">
            <a:extLst/>
          </a:blip>
          <a:stretch>
            <a:fillRect/>
          </a:stretch>
        </p:blipFill>
        <p:spPr>
          <a:xfrm>
            <a:off x="1356773" y="3188368"/>
            <a:ext cx="6431920" cy="3486401"/>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Agenda</a:t>
            </a:r>
          </a:p>
        </p:txBody>
      </p:sp>
      <p:sp>
        <p:nvSpPr>
          <p:cNvPr id="99" name="Shape 99"/>
          <p:cNvSpPr/>
          <p:nvPr>
            <p:ph type="body" idx="1"/>
          </p:nvPr>
        </p:nvSpPr>
        <p:spPr>
          <a:xfrm>
            <a:off x="677334" y="2160589"/>
            <a:ext cx="4184035" cy="3880773"/>
          </a:xfrm>
          <a:prstGeom prst="rect">
            <a:avLst/>
          </a:prstGeom>
        </p:spPr>
        <p:txBody>
          <a:bodyPr/>
          <a:lstStyle/>
          <a:p>
            <a:pPr lvl="0">
              <a:defRPr>
                <a:solidFill>
                  <a:srgbClr val="000000"/>
                </a:solidFill>
              </a:defRPr>
            </a:pPr>
            <a:r>
              <a:rPr>
                <a:solidFill>
                  <a:srgbClr val="404040"/>
                </a:solidFill>
              </a:rPr>
              <a:t>Quick recap</a:t>
            </a:r>
            <a:endParaRPr>
              <a:solidFill>
                <a:srgbClr val="404040"/>
              </a:solidFill>
            </a:endParaRPr>
          </a:p>
          <a:p>
            <a:pPr lvl="1" marL="742950" indent="-285750">
              <a:defRPr>
                <a:solidFill>
                  <a:srgbClr val="000000"/>
                </a:solidFill>
              </a:defRPr>
            </a:pPr>
            <a:r>
              <a:rPr sz="1600">
                <a:solidFill>
                  <a:srgbClr val="404040"/>
                </a:solidFill>
              </a:rPr>
              <a:t>Resources</a:t>
            </a:r>
            <a:endParaRPr sz="1600">
              <a:solidFill>
                <a:srgbClr val="404040"/>
              </a:solidFill>
            </a:endParaRPr>
          </a:p>
          <a:p>
            <a:pPr lvl="1" marL="742950" indent="-285750">
              <a:defRPr>
                <a:solidFill>
                  <a:srgbClr val="000000"/>
                </a:solidFill>
              </a:defRPr>
            </a:pPr>
            <a:r>
              <a:rPr sz="1600">
                <a:solidFill>
                  <a:srgbClr val="404040"/>
                </a:solidFill>
              </a:rPr>
              <a:t>Bitwise Operators</a:t>
            </a:r>
            <a:endParaRPr sz="1600">
              <a:solidFill>
                <a:srgbClr val="404040"/>
              </a:solidFill>
            </a:endParaRPr>
          </a:p>
          <a:p>
            <a:pPr lvl="1" marL="742950" indent="-285750">
              <a:defRPr>
                <a:solidFill>
                  <a:srgbClr val="000000"/>
                </a:solidFill>
              </a:defRPr>
            </a:pPr>
            <a:r>
              <a:rPr sz="1600">
                <a:solidFill>
                  <a:srgbClr val="404040"/>
                </a:solidFill>
              </a:rPr>
              <a:t>Structs</a:t>
            </a:r>
            <a:endParaRPr sz="1600">
              <a:solidFill>
                <a:srgbClr val="404040"/>
              </a:solidFill>
            </a:endParaRPr>
          </a:p>
          <a:p>
            <a:pPr lvl="0">
              <a:defRPr>
                <a:solidFill>
                  <a:srgbClr val="000000"/>
                </a:solidFill>
              </a:defRPr>
            </a:pPr>
            <a:r>
              <a:rPr>
                <a:solidFill>
                  <a:srgbClr val="404040"/>
                </a:solidFill>
              </a:rPr>
              <a:t>Linked Lists</a:t>
            </a:r>
            <a:endParaRPr>
              <a:solidFill>
                <a:srgbClr val="404040"/>
              </a:solidFill>
            </a:endParaRPr>
          </a:p>
          <a:p>
            <a:pPr lvl="0">
              <a:defRPr>
                <a:solidFill>
                  <a:srgbClr val="000000"/>
                </a:solidFill>
              </a:defRPr>
            </a:pPr>
            <a:r>
              <a:rPr>
                <a:solidFill>
                  <a:srgbClr val="404040"/>
                </a:solidFill>
              </a:rPr>
              <a:t>Hash Tables</a:t>
            </a:r>
            <a:endParaRPr>
              <a:solidFill>
                <a:srgbClr val="404040"/>
              </a:solidFill>
            </a:endParaRPr>
          </a:p>
          <a:p>
            <a:pPr lvl="0">
              <a:defRPr>
                <a:solidFill>
                  <a:srgbClr val="000000"/>
                </a:solidFill>
              </a:defRPr>
            </a:pPr>
            <a:r>
              <a:rPr>
                <a:solidFill>
                  <a:srgbClr val="404040"/>
                </a:solidFill>
              </a:rPr>
              <a:t>Trees</a:t>
            </a:r>
            <a:endParaRPr>
              <a:solidFill>
                <a:srgbClr val="404040"/>
              </a:solidFill>
            </a:endParaRPr>
          </a:p>
          <a:p>
            <a:pPr lvl="0">
              <a:defRPr>
                <a:solidFill>
                  <a:srgbClr val="000000"/>
                </a:solidFill>
              </a:defRPr>
            </a:pPr>
            <a:r>
              <a:rPr>
                <a:solidFill>
                  <a:srgbClr val="404040"/>
                </a:solidFill>
              </a:rPr>
              <a:t>Tries</a:t>
            </a:r>
          </a:p>
        </p:txBody>
      </p:sp>
      <p:sp>
        <p:nvSpPr>
          <p:cNvPr id="100" name="Shape 100"/>
          <p:cNvSpPr/>
          <p:nvPr/>
        </p:nvSpPr>
        <p:spPr>
          <a:xfrm>
            <a:off x="5089969" y="2160589"/>
            <a:ext cx="4184036" cy="38807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spcBef>
                <a:spcPts val="1000"/>
              </a:spcBef>
              <a:buClr>
                <a:srgbClr val="5FCBEF"/>
              </a:buClr>
              <a:buSzPct val="80000"/>
              <a:buFont typeface="Wingdings 3"/>
              <a:buChar char=""/>
            </a:pPr>
            <a:r>
              <a:rPr>
                <a:solidFill>
                  <a:srgbClr val="404040"/>
                </a:solidFill>
              </a:rPr>
              <a:t>Time allowing:</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Stacks</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Queues</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Data Compression</a:t>
            </a:r>
            <a:endParaRPr sz="1600">
              <a:solidFill>
                <a:srgbClr val="404040"/>
              </a:solidFill>
            </a:endParaRPr>
          </a:p>
          <a:p>
            <a:pPr lvl="2" marL="1143000" indent="-228600">
              <a:spcBef>
                <a:spcPts val="1000"/>
              </a:spcBef>
              <a:buClr>
                <a:srgbClr val="5FCBEF"/>
              </a:buClr>
              <a:buSzPct val="80000"/>
              <a:buFont typeface="Wingdings 3"/>
              <a:buChar char=""/>
            </a:pPr>
            <a:r>
              <a:rPr sz="1400">
                <a:solidFill>
                  <a:srgbClr val="404040"/>
                </a:solidFill>
              </a:rPr>
              <a:t>Huffman Coding</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Hash Tables</a:t>
            </a:r>
          </a:p>
        </p:txBody>
      </p:sp>
      <p:sp>
        <p:nvSpPr>
          <p:cNvPr id="374" name="Shape 374"/>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At it’s core, just an array and a function</a:t>
            </a:r>
            <a:endParaRPr>
              <a:solidFill>
                <a:srgbClr val="404040"/>
              </a:solidFill>
            </a:endParaRPr>
          </a:p>
          <a:p>
            <a:pPr lvl="0">
              <a:defRPr>
                <a:solidFill>
                  <a:srgbClr val="000000"/>
                </a:solidFill>
              </a:defRPr>
            </a:pPr>
            <a:r>
              <a:rPr>
                <a:solidFill>
                  <a:srgbClr val="404040"/>
                </a:solidFill>
              </a:rPr>
              <a:t>Function hashes input and assigns them an index</a:t>
            </a:r>
            <a:endParaRPr>
              <a:solidFill>
                <a:srgbClr val="404040"/>
              </a:solidFill>
            </a:endParaRPr>
          </a:p>
          <a:p>
            <a:pPr lvl="0">
              <a:defRPr>
                <a:solidFill>
                  <a:srgbClr val="000000"/>
                </a:solidFill>
              </a:defRPr>
            </a:pPr>
            <a:r>
              <a:rPr>
                <a:solidFill>
                  <a:srgbClr val="404040"/>
                </a:solidFill>
              </a:rPr>
              <a:t>Placed into table based on input</a:t>
            </a:r>
            <a:endParaRPr>
              <a:solidFill>
                <a:srgbClr val="404040"/>
              </a:solidFill>
            </a:endParaRPr>
          </a:p>
          <a:p>
            <a:pPr lvl="0">
              <a:defRPr>
                <a:solidFill>
                  <a:srgbClr val="000000"/>
                </a:solidFill>
              </a:defRPr>
            </a:pPr>
            <a:r>
              <a:rPr>
                <a:solidFill>
                  <a:srgbClr val="404040"/>
                </a:solidFill>
              </a:rPr>
              <a:t>YOU DO NOT HAVE TO WRITE YOUR OWN HASH FUNCTION</a:t>
            </a:r>
            <a:endParaRPr>
              <a:solidFill>
                <a:srgbClr val="404040"/>
              </a:solidFill>
            </a:endParaRPr>
          </a:p>
          <a:p>
            <a:pPr lvl="0">
              <a:defRPr>
                <a:solidFill>
                  <a:srgbClr val="000000"/>
                </a:solidFill>
              </a:defRPr>
            </a:pPr>
            <a:r>
              <a:rPr>
                <a:solidFill>
                  <a:srgbClr val="404040"/>
                </a:solidFill>
              </a:rPr>
              <a:t>It’s easy to write a hash function…very very difficult to write a good one</a:t>
            </a:r>
            <a:endParaRPr>
              <a:solidFill>
                <a:srgbClr val="404040"/>
              </a:solidFill>
            </a:endParaRPr>
          </a:p>
          <a:p>
            <a:pPr lvl="1" marL="742950" indent="-285750">
              <a:defRPr>
                <a:solidFill>
                  <a:srgbClr val="000000"/>
                </a:solidFill>
              </a:defRPr>
            </a:pPr>
            <a:r>
              <a:rPr sz="1600">
                <a:solidFill>
                  <a:srgbClr val="404040"/>
                </a:solidFill>
              </a:rPr>
              <a:t>Low collisions, unique keys</a:t>
            </a:r>
            <a:endParaRPr sz="1600">
              <a:solidFill>
                <a:srgbClr val="404040"/>
              </a:solidFill>
            </a:endParaRPr>
          </a:p>
          <a:p>
            <a:pPr lvl="0">
              <a:defRPr>
                <a:solidFill>
                  <a:srgbClr val="000000"/>
                </a:solidFill>
              </a:defRPr>
            </a:pPr>
            <a:r>
              <a:rPr>
                <a:solidFill>
                  <a:srgbClr val="404040"/>
                </a:solidFill>
              </a:rPr>
              <a:t>Find one online and treat it as a black box – just cite where it’s coming from</a:t>
            </a:r>
            <a:endParaRPr>
              <a:solidFill>
                <a:srgbClr val="404040"/>
              </a:solidFill>
            </a:endParaRPr>
          </a:p>
          <a:p>
            <a:pPr lvl="1" marL="742950" indent="-285750">
              <a:defRPr>
                <a:solidFill>
                  <a:srgbClr val="000000"/>
                </a:solidFill>
              </a:defRPr>
            </a:pPr>
            <a:r>
              <a:rPr sz="1600">
                <a:solidFill>
                  <a:srgbClr val="404040"/>
                </a:solidFill>
              </a:rPr>
              <a:t>I’ll send out some options</a:t>
            </a:r>
            <a:endParaRPr sz="1600">
              <a:solidFill>
                <a:srgbClr val="404040"/>
              </a:solidFill>
            </a:endParaRPr>
          </a:p>
          <a:p>
            <a:pPr lvl="0">
              <a:defRPr>
                <a:solidFill>
                  <a:srgbClr val="000000"/>
                </a:solidFill>
              </a:defRPr>
            </a:pPr>
            <a:r>
              <a:rPr>
                <a:solidFill>
                  <a:srgbClr val="404040"/>
                </a:solidFill>
              </a:rPr>
              <a:t>Ideally, a hash table will have very low collisions</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Hash Tables – the Hash function</a:t>
            </a:r>
          </a:p>
        </p:txBody>
      </p:sp>
      <p:sp>
        <p:nvSpPr>
          <p:cNvPr id="377" name="Shape 37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I repeat, YOU DO NOT HAVE TO WRITE YOUR OWN, just cite where you got it</a:t>
            </a:r>
            <a:endParaRPr>
              <a:solidFill>
                <a:srgbClr val="404040"/>
              </a:solidFill>
            </a:endParaRPr>
          </a:p>
          <a:p>
            <a:pPr lvl="0">
              <a:defRPr>
                <a:solidFill>
                  <a:srgbClr val="000000"/>
                </a:solidFill>
              </a:defRPr>
            </a:pPr>
            <a:r>
              <a:rPr>
                <a:solidFill>
                  <a:srgbClr val="404040"/>
                </a:solidFill>
              </a:rPr>
              <a:t>Any function that accepts a </a:t>
            </a:r>
            <a:r>
              <a:rPr>
                <a:solidFill>
                  <a:srgbClr val="404040"/>
                </a:solidFill>
                <a:latin typeface="Courier New"/>
                <a:ea typeface="Courier New"/>
                <a:cs typeface="Courier New"/>
                <a:sym typeface="Courier New"/>
              </a:rPr>
              <a:t>char* </a:t>
            </a:r>
            <a:r>
              <a:rPr>
                <a:solidFill>
                  <a:srgbClr val="404040"/>
                </a:solidFill>
              </a:rPr>
              <a:t>and returns an </a:t>
            </a:r>
            <a:r>
              <a:rPr>
                <a:solidFill>
                  <a:srgbClr val="404040"/>
                </a:solidFill>
                <a:latin typeface="Courier New"/>
                <a:ea typeface="Courier New"/>
                <a:cs typeface="Courier New"/>
                <a:sym typeface="Courier New"/>
              </a:rPr>
              <a:t>int</a:t>
            </a:r>
            <a:r>
              <a:rPr>
                <a:solidFill>
                  <a:srgbClr val="404040"/>
                </a:solidFill>
              </a:rPr>
              <a:t> can be used as a hash function</a:t>
            </a:r>
            <a:endParaRPr>
              <a:solidFill>
                <a:srgbClr val="404040"/>
              </a:solidFill>
            </a:endParaRPr>
          </a:p>
          <a:p>
            <a:pPr lvl="1" marL="742950" indent="-285750">
              <a:defRPr>
                <a:solidFill>
                  <a:srgbClr val="000000"/>
                </a:solidFill>
              </a:defRPr>
            </a:pPr>
            <a:r>
              <a:rPr sz="1600">
                <a:solidFill>
                  <a:srgbClr val="404040"/>
                </a:solidFill>
              </a:rPr>
              <a:t>Ex, hashing on the first letter of a word</a:t>
            </a:r>
          </a:p>
        </p:txBody>
      </p:sp>
      <p:pic>
        <p:nvPicPr>
          <p:cNvPr id="378" name="image10.png"/>
          <p:cNvPicPr/>
          <p:nvPr/>
        </p:nvPicPr>
        <p:blipFill>
          <a:blip r:embed="rId2">
            <a:extLst/>
          </a:blip>
          <a:stretch>
            <a:fillRect/>
          </a:stretch>
        </p:blipFill>
        <p:spPr>
          <a:xfrm>
            <a:off x="1380623" y="3671384"/>
            <a:ext cx="6591301" cy="2162176"/>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Hash Tables – the Hash function</a:t>
            </a:r>
          </a:p>
        </p:txBody>
      </p:sp>
      <p:sp>
        <p:nvSpPr>
          <p:cNvPr id="381" name="Shape 381"/>
          <p:cNvSpPr/>
          <p:nvPr>
            <p:ph type="body" idx="1"/>
          </p:nvPr>
        </p:nvSpPr>
        <p:spPr>
          <a:xfrm>
            <a:off x="677333" y="1610138"/>
            <a:ext cx="8923868" cy="5476463"/>
          </a:xfrm>
          <a:prstGeom prst="rect">
            <a:avLst/>
          </a:prstGeom>
        </p:spPr>
        <p:txBody>
          <a:bodyPr/>
          <a:lstStyle/>
          <a:p>
            <a:pPr lvl="0">
              <a:defRPr>
                <a:solidFill>
                  <a:srgbClr val="000000"/>
                </a:solidFill>
              </a:defRPr>
            </a:pPr>
            <a:r>
              <a:rPr>
                <a:solidFill>
                  <a:srgbClr val="404040"/>
                </a:solidFill>
              </a:rPr>
              <a:t>In this case, you don’t have to understand it to use it</a:t>
            </a:r>
            <a:endParaRPr>
              <a:solidFill>
                <a:srgbClr val="404040"/>
              </a:solidFill>
            </a:endParaRPr>
          </a:p>
          <a:p>
            <a:pPr lvl="0">
              <a:defRPr>
                <a:solidFill>
                  <a:srgbClr val="000000"/>
                </a:solidFill>
              </a:defRPr>
            </a:pPr>
            <a:r>
              <a:rPr>
                <a:solidFill>
                  <a:srgbClr val="404040"/>
                </a:solidFill>
              </a:rPr>
              <a:t>Here’s an example of a professional hash function with high efficiency:</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Feel free to use any hash functions at </a:t>
            </a:r>
            <a:r>
              <a:rPr u="sng">
                <a:solidFill>
                  <a:srgbClr val="3FCDE7"/>
                </a:solidFill>
                <a:uFill>
                  <a:solidFill>
                    <a:srgbClr val="3FCDE7"/>
                  </a:solidFill>
                </a:uFill>
                <a:hlinkClick r:id="rId2" invalidUrl="" action="" tgtFrame="" tooltip="" history="1" highlightClick="0" endSnd="0"/>
              </a:rPr>
              <a:t>http://www.cse.yorku.ca/~</a:t>
            </a:r>
            <a:r>
              <a:rPr u="sng">
                <a:solidFill>
                  <a:srgbClr val="3FCDE7"/>
                </a:solidFill>
                <a:uFill>
                  <a:solidFill>
                    <a:srgbClr val="3FCDE7"/>
                  </a:solidFill>
                </a:uFill>
                <a:hlinkClick r:id="rId2" invalidUrl="" action="" tgtFrame="" tooltip="" history="1" highlightClick="0" endSnd="0"/>
              </a:rPr>
              <a:t>oz/hash.html</a:t>
            </a:r>
            <a:r>
              <a:rPr>
                <a:solidFill>
                  <a:srgbClr val="404040"/>
                </a:solidFill>
              </a:rPr>
              <a:t> as long as you cite your sources!</a:t>
            </a:r>
          </a:p>
        </p:txBody>
      </p:sp>
      <p:pic>
        <p:nvPicPr>
          <p:cNvPr id="382" name="image11.png"/>
          <p:cNvPicPr/>
          <p:nvPr/>
        </p:nvPicPr>
        <p:blipFill>
          <a:blip r:embed="rId3">
            <a:extLst/>
          </a:blip>
          <a:stretch>
            <a:fillRect/>
          </a:stretch>
        </p:blipFill>
        <p:spPr>
          <a:xfrm>
            <a:off x="1082842" y="2458772"/>
            <a:ext cx="6947976" cy="3583694"/>
          </a:xfrm>
          <a:prstGeom prst="rect">
            <a:avLst/>
          </a:prstGeom>
          <a:ln w="12700">
            <a:miter lim="400000"/>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Hash Tables – Resolving Collisions</a:t>
            </a:r>
          </a:p>
        </p:txBody>
      </p:sp>
      <p:sp>
        <p:nvSpPr>
          <p:cNvPr id="385" name="Shape 385"/>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In an ideal world, there would be no collisions</a:t>
            </a:r>
            <a:endParaRPr>
              <a:solidFill>
                <a:srgbClr val="404040"/>
              </a:solidFill>
            </a:endParaRPr>
          </a:p>
          <a:p>
            <a:pPr lvl="1" marL="742950" indent="-285750">
              <a:defRPr>
                <a:solidFill>
                  <a:srgbClr val="000000"/>
                </a:solidFill>
              </a:defRPr>
            </a:pPr>
            <a:r>
              <a:rPr sz="1600">
                <a:solidFill>
                  <a:srgbClr val="404040"/>
                </a:solidFill>
              </a:rPr>
              <a:t>In this case, we’d get constant lookup time</a:t>
            </a:r>
            <a:endParaRPr sz="1600">
              <a:solidFill>
                <a:srgbClr val="404040"/>
              </a:solidFill>
            </a:endParaRPr>
          </a:p>
          <a:p>
            <a:pPr lvl="0">
              <a:defRPr>
                <a:solidFill>
                  <a:srgbClr val="000000"/>
                </a:solidFill>
              </a:defRPr>
            </a:pPr>
            <a:r>
              <a:rPr>
                <a:solidFill>
                  <a:srgbClr val="404040"/>
                </a:solidFill>
              </a:rPr>
              <a:t>A couple options:</a:t>
            </a:r>
            <a:endParaRPr>
              <a:solidFill>
                <a:srgbClr val="404040"/>
              </a:solidFill>
            </a:endParaRPr>
          </a:p>
          <a:p>
            <a:pPr lvl="1" marL="742950" indent="-285750">
              <a:defRPr>
                <a:solidFill>
                  <a:srgbClr val="000000"/>
                </a:solidFill>
              </a:defRPr>
            </a:pPr>
            <a:r>
              <a:rPr sz="1600">
                <a:solidFill>
                  <a:srgbClr val="404040"/>
                </a:solidFill>
              </a:rPr>
              <a:t>Chain items</a:t>
            </a:r>
            <a:endParaRPr sz="1600">
              <a:solidFill>
                <a:srgbClr val="404040"/>
              </a:solidFill>
            </a:endParaRPr>
          </a:p>
          <a:p>
            <a:pPr lvl="1" marL="742950" indent="-285750">
              <a:defRPr>
                <a:solidFill>
                  <a:srgbClr val="000000"/>
                </a:solidFill>
              </a:defRPr>
            </a:pPr>
            <a:r>
              <a:rPr sz="1600">
                <a:solidFill>
                  <a:srgbClr val="404040"/>
                </a:solidFill>
              </a:rPr>
              <a:t>Probe for open index</a:t>
            </a:r>
            <a:endParaRPr sz="1600">
              <a:solidFill>
                <a:srgbClr val="404040"/>
              </a:solidFill>
            </a:endParaRPr>
          </a:p>
          <a:p>
            <a:pPr lvl="0">
              <a:defRPr>
                <a:solidFill>
                  <a:srgbClr val="000000"/>
                </a:solidFill>
              </a:defRPr>
            </a:pPr>
            <a:r>
              <a:rPr>
                <a:solidFill>
                  <a:srgbClr val="404040"/>
                </a:solidFill>
              </a:rPr>
              <a:t>For chaining:</a:t>
            </a:r>
            <a:endParaRPr>
              <a:solidFill>
                <a:srgbClr val="404040"/>
              </a:solidFill>
            </a:endParaRPr>
          </a:p>
          <a:p>
            <a:pPr lvl="1" marL="742950" indent="-285750">
              <a:defRPr>
                <a:solidFill>
                  <a:srgbClr val="000000"/>
                </a:solidFill>
              </a:defRPr>
            </a:pPr>
            <a:r>
              <a:rPr sz="1600">
                <a:solidFill>
                  <a:srgbClr val="404040"/>
                </a:solidFill>
              </a:rPr>
              <a:t>each bucket of the array is actually another data structure</a:t>
            </a:r>
            <a:endParaRPr sz="1600">
              <a:solidFill>
                <a:srgbClr val="404040"/>
              </a:solidFill>
            </a:endParaRPr>
          </a:p>
          <a:p>
            <a:pPr lvl="2" marL="1143000" indent="-228600">
              <a:defRPr>
                <a:solidFill>
                  <a:srgbClr val="000000"/>
                </a:solidFill>
              </a:defRPr>
            </a:pPr>
            <a:r>
              <a:rPr sz="1400">
                <a:solidFill>
                  <a:srgbClr val="404040"/>
                </a:solidFill>
              </a:rPr>
              <a:t>Eg, a linked list</a:t>
            </a:r>
            <a:endParaRPr sz="1400">
              <a:solidFill>
                <a:srgbClr val="404040"/>
              </a:solidFill>
            </a:endParaRPr>
          </a:p>
          <a:p>
            <a:pPr lvl="1" marL="742950" indent="-285750">
              <a:defRPr>
                <a:solidFill>
                  <a:srgbClr val="000000"/>
                </a:solidFill>
              </a:defRPr>
            </a:pPr>
            <a:r>
              <a:rPr sz="1600">
                <a:solidFill>
                  <a:srgbClr val="404040"/>
                </a:solidFill>
              </a:rPr>
              <a:t>Ideally, we still want a function with low collisions so that we can take advantage of the speed of a hash table</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Shape 38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Hash Tables – lists as Buckets</a:t>
            </a:r>
          </a:p>
        </p:txBody>
      </p:sp>
      <p:sp>
        <p:nvSpPr>
          <p:cNvPr id="388" name="Shape 388"/>
          <p:cNvSpPr/>
          <p:nvPr>
            <p:ph type="body" idx="1"/>
          </p:nvPr>
        </p:nvSpPr>
        <p:spPr>
          <a:xfrm>
            <a:off x="677333" y="2160589"/>
            <a:ext cx="8596670" cy="4468812"/>
          </a:xfrm>
          <a:prstGeom prst="rect">
            <a:avLst/>
          </a:prstGeom>
        </p:spPr>
        <p:txBody>
          <a:bodyPr/>
          <a:lstStyle/>
          <a:p>
            <a:pPr lvl="0">
              <a:defRPr>
                <a:solidFill>
                  <a:srgbClr val="000000"/>
                </a:solidFill>
              </a:defRPr>
            </a:pPr>
            <a:r>
              <a:rPr>
                <a:solidFill>
                  <a:srgbClr val="404040"/>
                </a:solidFill>
              </a:rPr>
              <a:t>To resolve collisions, we can just make an array of linked lists</a:t>
            </a:r>
            <a:endParaRPr>
              <a:solidFill>
                <a:srgbClr val="404040"/>
              </a:solidFill>
            </a:endParaRPr>
          </a:p>
          <a:p>
            <a:pPr lvl="0">
              <a:defRPr>
                <a:solidFill>
                  <a:srgbClr val="000000"/>
                </a:solidFill>
              </a:defRPr>
            </a:pPr>
            <a:r>
              <a:rPr>
                <a:solidFill>
                  <a:srgbClr val="404040"/>
                </a:solidFill>
              </a:rPr>
              <a:t> </a:t>
            </a:r>
            <a:endParaRPr>
              <a:solidFill>
                <a:srgbClr val="404040"/>
              </a:solidFill>
            </a:endParaRPr>
          </a:p>
          <a:p>
            <a:pPr lvl="0">
              <a:defRPr>
                <a:solidFill>
                  <a:srgbClr val="000000"/>
                </a:solidFill>
              </a:defRPr>
            </a:pPr>
            <a:r>
              <a:rPr>
                <a:solidFill>
                  <a:srgbClr val="404040"/>
                </a:solidFill>
              </a:rPr>
              <a:t>Now we have an array of node pointers</a:t>
            </a:r>
            <a:endParaRPr>
              <a:solidFill>
                <a:srgbClr val="404040"/>
              </a:solidFill>
            </a:endParaRPr>
          </a:p>
          <a:p>
            <a:pPr lvl="0">
              <a:defRPr>
                <a:solidFill>
                  <a:srgbClr val="000000"/>
                </a:solidFill>
              </a:defRPr>
            </a:pPr>
            <a:r>
              <a:rPr>
                <a:solidFill>
                  <a:srgbClr val="404040"/>
                </a:solidFill>
              </a:rPr>
              <a:t>When we have a new key to insert</a:t>
            </a:r>
            <a:endParaRPr>
              <a:solidFill>
                <a:srgbClr val="404040"/>
              </a:solidFill>
            </a:endParaRPr>
          </a:p>
          <a:p>
            <a:pPr lvl="1" marL="742950" indent="-285750">
              <a:defRPr>
                <a:solidFill>
                  <a:srgbClr val="000000"/>
                </a:solidFill>
              </a:defRPr>
            </a:pPr>
            <a:r>
              <a:rPr sz="1600">
                <a:solidFill>
                  <a:srgbClr val="404040"/>
                </a:solidFill>
              </a:rPr>
              <a:t>Create a node* and store the key within</a:t>
            </a:r>
            <a:endParaRPr sz="1600">
              <a:solidFill>
                <a:srgbClr val="404040"/>
              </a:solidFill>
            </a:endParaRPr>
          </a:p>
          <a:p>
            <a:pPr lvl="1" marL="742950" indent="-285750">
              <a:defRPr>
                <a:solidFill>
                  <a:srgbClr val="000000"/>
                </a:solidFill>
              </a:defRPr>
            </a:pPr>
            <a:r>
              <a:rPr sz="1600">
                <a:solidFill>
                  <a:srgbClr val="404040"/>
                </a:solidFill>
              </a:rPr>
              <a:t>We hash it (call the hash function on it)</a:t>
            </a:r>
            <a:endParaRPr sz="1600">
              <a:solidFill>
                <a:srgbClr val="404040"/>
              </a:solidFill>
            </a:endParaRPr>
          </a:p>
          <a:p>
            <a:pPr lvl="1" marL="742950" indent="-285750">
              <a:defRPr>
                <a:solidFill>
                  <a:srgbClr val="000000"/>
                </a:solidFill>
              </a:defRPr>
            </a:pPr>
            <a:r>
              <a:rPr sz="1600">
                <a:solidFill>
                  <a:srgbClr val="404040"/>
                </a:solidFill>
              </a:rPr>
              <a:t>Go to that index of the array</a:t>
            </a:r>
            <a:endParaRPr sz="1600">
              <a:solidFill>
                <a:srgbClr val="404040"/>
              </a:solidFill>
            </a:endParaRPr>
          </a:p>
          <a:p>
            <a:pPr lvl="1" marL="742950" indent="-285750">
              <a:defRPr>
                <a:solidFill>
                  <a:srgbClr val="000000"/>
                </a:solidFill>
              </a:defRPr>
            </a:pPr>
            <a:r>
              <a:rPr sz="1600">
                <a:solidFill>
                  <a:srgbClr val="404040"/>
                </a:solidFill>
              </a:rPr>
              <a:t>If it’s empty, just put in the node</a:t>
            </a:r>
            <a:endParaRPr sz="1600">
              <a:solidFill>
                <a:srgbClr val="404040"/>
              </a:solidFill>
            </a:endParaRPr>
          </a:p>
          <a:p>
            <a:pPr lvl="1" marL="742950" indent="-285750">
              <a:defRPr>
                <a:solidFill>
                  <a:srgbClr val="000000"/>
                </a:solidFill>
              </a:defRPr>
            </a:pPr>
            <a:r>
              <a:rPr sz="1600">
                <a:solidFill>
                  <a:srgbClr val="404040"/>
                </a:solidFill>
              </a:rPr>
              <a:t>If it’s full insert it into the linked list</a:t>
            </a:r>
            <a:endParaRPr sz="1600">
              <a:solidFill>
                <a:srgbClr val="404040"/>
              </a:solidFill>
            </a:endParaRPr>
          </a:p>
          <a:p>
            <a:pPr lvl="2" marL="1143000" indent="-228600">
              <a:defRPr>
                <a:solidFill>
                  <a:srgbClr val="000000"/>
                </a:solidFill>
              </a:defRPr>
            </a:pPr>
            <a:r>
              <a:rPr sz="1400">
                <a:solidFill>
                  <a:srgbClr val="404040"/>
                </a:solidFill>
              </a:rPr>
              <a:t>Where should we insert it into the list?</a:t>
            </a:r>
          </a:p>
        </p:txBody>
      </p:sp>
      <p:pic>
        <p:nvPicPr>
          <p:cNvPr id="389" name="image12.png"/>
          <p:cNvPicPr/>
          <p:nvPr/>
        </p:nvPicPr>
        <p:blipFill>
          <a:blip r:embed="rId2">
            <a:extLst/>
          </a:blip>
          <a:stretch>
            <a:fillRect/>
          </a:stretch>
        </p:blipFill>
        <p:spPr>
          <a:xfrm>
            <a:off x="1106347" y="2528472"/>
            <a:ext cx="4333876" cy="409576"/>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Big O – Hash Tables and Linked lists</a:t>
            </a:r>
          </a:p>
        </p:txBody>
      </p:sp>
      <p:sp>
        <p:nvSpPr>
          <p:cNvPr id="392" name="Shape 39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What’s the big O run time of insertion/deletion in a hash table?</a:t>
            </a:r>
            <a:endParaRPr>
              <a:solidFill>
                <a:srgbClr val="404040"/>
              </a:solidFill>
            </a:endParaRPr>
          </a:p>
          <a:p>
            <a:pPr lvl="1" marL="742950" indent="-285750">
              <a:defRPr>
                <a:solidFill>
                  <a:srgbClr val="000000"/>
                </a:solidFill>
              </a:defRPr>
            </a:pPr>
            <a:r>
              <a:rPr sz="1600">
                <a:solidFill>
                  <a:srgbClr val="404040"/>
                </a:solidFill>
              </a:rPr>
              <a:t>O(n) (Note: the runtime is more like n/k, where k is the number of buckets in the hash table. While asymptotically this is the same, in the real world, it runs better)</a:t>
            </a:r>
            <a:endParaRPr sz="1600">
              <a:solidFill>
                <a:srgbClr val="404040"/>
              </a:solidFill>
            </a:endParaRPr>
          </a:p>
          <a:p>
            <a:pPr lvl="1" marL="742950" indent="-285750">
              <a:defRPr>
                <a:solidFill>
                  <a:srgbClr val="000000"/>
                </a:solidFill>
              </a:defRPr>
            </a:pPr>
            <a:r>
              <a:rPr sz="1600">
                <a:solidFill>
                  <a:srgbClr val="404040"/>
                </a:solidFill>
              </a:rPr>
              <a:t>In a perfect world, both these operations would be O(1)!</a:t>
            </a:r>
            <a:endParaRPr sz="1600">
              <a:solidFill>
                <a:srgbClr val="404040"/>
              </a:solidFill>
            </a:endParaRPr>
          </a:p>
          <a:p>
            <a:pPr lvl="0">
              <a:defRPr>
                <a:solidFill>
                  <a:srgbClr val="000000"/>
                </a:solidFill>
              </a:defRPr>
            </a:pPr>
            <a:r>
              <a:rPr>
                <a:solidFill>
                  <a:srgbClr val="404040"/>
                </a:solidFill>
              </a:rPr>
              <a:t>What’s the big O of inserting into an unsorted linked list?</a:t>
            </a:r>
            <a:endParaRPr>
              <a:solidFill>
                <a:srgbClr val="404040"/>
              </a:solidFill>
            </a:endParaRPr>
          </a:p>
          <a:p>
            <a:pPr lvl="1" marL="742950" indent="-285750">
              <a:defRPr>
                <a:solidFill>
                  <a:srgbClr val="000000"/>
                </a:solidFill>
              </a:defRPr>
            </a:pPr>
            <a:r>
              <a:rPr sz="1600">
                <a:solidFill>
                  <a:srgbClr val="404040"/>
                </a:solidFill>
              </a:rPr>
              <a:t>O(1)</a:t>
            </a:r>
            <a:endParaRPr sz="1600">
              <a:solidFill>
                <a:srgbClr val="404040"/>
              </a:solidFill>
            </a:endParaRPr>
          </a:p>
          <a:p>
            <a:pPr lvl="0">
              <a:defRPr>
                <a:solidFill>
                  <a:srgbClr val="000000"/>
                </a:solidFill>
              </a:defRPr>
            </a:pPr>
            <a:r>
              <a:rPr>
                <a:solidFill>
                  <a:srgbClr val="404040"/>
                </a:solidFill>
              </a:rPr>
              <a:t>What’s the big O of finding a value in a linked list?</a:t>
            </a:r>
            <a:endParaRPr>
              <a:solidFill>
                <a:srgbClr val="404040"/>
              </a:solidFill>
            </a:endParaRPr>
          </a:p>
          <a:p>
            <a:pPr lvl="1" marL="742950" indent="-285750">
              <a:defRPr>
                <a:solidFill>
                  <a:srgbClr val="000000"/>
                </a:solidFill>
              </a:defRPr>
            </a:pPr>
            <a:r>
              <a:rPr sz="1600">
                <a:solidFill>
                  <a:srgbClr val="404040"/>
                </a:solidFill>
              </a:rPr>
              <a:t>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3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1" fill="hold">
                                  <p:stCondLst>
                                    <p:cond delay="0"/>
                                  </p:stCondLst>
                                  <p:iterate type="el" backwards="0">
                                    <p:tmAbs val="0"/>
                                  </p:iterate>
                                  <p:childTnLst>
                                    <p:set>
                                      <p:cBhvr>
                                        <p:cTn id="10" fill="hold"/>
                                        <p:tgtEl>
                                          <p:spTgt spid="392">
                                            <p:txEl>
                                              <p:pRg st="2" end="2"/>
                                            </p:txEl>
                                          </p:spTgt>
                                        </p:tgtEl>
                                        <p:attrNameLst>
                                          <p:attrName>style.visibility</p:attrName>
                                        </p:attrNameLst>
                                      </p:cBhvr>
                                      <p:to>
                                        <p:strVal val="visible"/>
                                      </p:to>
                                    </p:set>
                                  </p:childTnLst>
                                </p:cTn>
                              </p:par>
                            </p:childTnLst>
                          </p:cTn>
                        </p:par>
                        <p:par>
                          <p:cTn id="11" fill="hold">
                            <p:stCondLst>
                              <p:cond delay="0"/>
                            </p:stCondLst>
                            <p:childTnLst>
                              <p:par>
                                <p:cTn id="12" nodeType="afterEffect" presetClass="entr" presetSubtype="0" presetID="1" grpId="1" fill="hold">
                                  <p:stCondLst>
                                    <p:cond delay="0"/>
                                  </p:stCondLst>
                                  <p:iterate type="el" backwards="0">
                                    <p:tmAbs val="0"/>
                                  </p:iterate>
                                  <p:childTnLst>
                                    <p:set>
                                      <p:cBhvr>
                                        <p:cTn id="13" fill="hold"/>
                                        <p:tgtEl>
                                          <p:spTgt spid="392">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nodeType="clickEffect" presetClass="entr" presetSubtype="0" presetID="1" grpId="1" fill="hold">
                                  <p:stCondLst>
                                    <p:cond delay="0"/>
                                  </p:stCondLst>
                                  <p:iterate type="el" backwards="0">
                                    <p:tmAbs val="0"/>
                                  </p:iterate>
                                  <p:childTnLst>
                                    <p:set>
                                      <p:cBhvr>
                                        <p:cTn id="17" fill="hold"/>
                                        <p:tgtEl>
                                          <p:spTgt spid="392">
                                            <p:txEl>
                                              <p:pRg st="4" end="4"/>
                                            </p:txEl>
                                          </p:spTgt>
                                        </p:tgtEl>
                                        <p:attrNameLst>
                                          <p:attrName>style.visibility</p:attrName>
                                        </p:attrNameLst>
                                      </p:cBhvr>
                                      <p:to>
                                        <p:strVal val="visible"/>
                                      </p:to>
                                    </p:set>
                                  </p:childTnLst>
                                </p:cTn>
                              </p:par>
                            </p:childTnLst>
                          </p:cTn>
                        </p:par>
                        <p:par>
                          <p:cTn id="18" fill="hold">
                            <p:stCondLst>
                              <p:cond delay="0"/>
                            </p:stCondLst>
                            <p:childTnLst>
                              <p:par>
                                <p:cTn id="19" nodeType="afterEffect" presetClass="entr" presetSubtype="0" presetID="1" grpId="1" fill="hold">
                                  <p:stCondLst>
                                    <p:cond delay="0"/>
                                  </p:stCondLst>
                                  <p:iterate type="el" backwards="0">
                                    <p:tmAbs val="0"/>
                                  </p:iterate>
                                  <p:childTnLst>
                                    <p:set>
                                      <p:cBhvr>
                                        <p:cTn id="20" fill="hold"/>
                                        <p:tgtEl>
                                          <p:spTgt spid="39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392">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2"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Tree</a:t>
            </a:r>
          </a:p>
        </p:txBody>
      </p:sp>
      <p:sp>
        <p:nvSpPr>
          <p:cNvPr id="395" name="Shape 395"/>
          <p:cNvSpPr/>
          <p:nvPr>
            <p:ph type="body" idx="1"/>
          </p:nvPr>
        </p:nvSpPr>
        <p:spPr>
          <a:xfrm>
            <a:off x="5473239" y="2112462"/>
            <a:ext cx="4496246" cy="3880773"/>
          </a:xfrm>
          <a:prstGeom prst="rect">
            <a:avLst/>
          </a:prstGeom>
        </p:spPr>
        <p:txBody>
          <a:bodyPr/>
          <a:lstStyle/>
          <a:p>
            <a:pPr lvl="0">
              <a:defRPr>
                <a:solidFill>
                  <a:srgbClr val="000000"/>
                </a:solidFill>
              </a:defRPr>
            </a:pPr>
            <a:r>
              <a:rPr>
                <a:solidFill>
                  <a:srgbClr val="404040"/>
                </a:solidFill>
              </a:rPr>
              <a:t>Trees are hierarchically arranged data structures</a:t>
            </a:r>
            <a:endParaRPr>
              <a:solidFill>
                <a:srgbClr val="404040"/>
              </a:solidFill>
            </a:endParaRPr>
          </a:p>
          <a:p>
            <a:pPr lvl="1" marL="742950" indent="-285750">
              <a:defRPr>
                <a:solidFill>
                  <a:srgbClr val="000000"/>
                </a:solidFill>
              </a:defRPr>
            </a:pPr>
            <a:r>
              <a:rPr sz="1600">
                <a:solidFill>
                  <a:srgbClr val="404040"/>
                </a:solidFill>
              </a:rPr>
              <a:t>Nodes have parents and children</a:t>
            </a:r>
            <a:endParaRPr sz="1600">
              <a:solidFill>
                <a:srgbClr val="404040"/>
              </a:solidFill>
            </a:endParaRPr>
          </a:p>
          <a:p>
            <a:pPr lvl="2" marL="1143000" indent="-228600">
              <a:defRPr>
                <a:solidFill>
                  <a:srgbClr val="000000"/>
                </a:solidFill>
              </a:defRPr>
            </a:pPr>
            <a:r>
              <a:rPr sz="1400">
                <a:solidFill>
                  <a:srgbClr val="404040"/>
                </a:solidFill>
              </a:rPr>
              <a:t>Nodes in trees can have any number of children</a:t>
            </a:r>
            <a:endParaRPr sz="1400">
              <a:solidFill>
                <a:srgbClr val="404040"/>
              </a:solidFill>
            </a:endParaRPr>
          </a:p>
          <a:p>
            <a:pPr lvl="1" marL="742950" indent="-285750">
              <a:defRPr>
                <a:solidFill>
                  <a:srgbClr val="000000"/>
                </a:solidFill>
              </a:defRPr>
            </a:pPr>
            <a:r>
              <a:rPr sz="1600">
                <a:solidFill>
                  <a:srgbClr val="404040"/>
                </a:solidFill>
              </a:rPr>
              <a:t>Top of the tree is called the root</a:t>
            </a:r>
            <a:endParaRPr sz="1600">
              <a:solidFill>
                <a:srgbClr val="404040"/>
              </a:solidFill>
            </a:endParaRPr>
          </a:p>
          <a:p>
            <a:pPr lvl="1" marL="742950" indent="-285750">
              <a:defRPr>
                <a:solidFill>
                  <a:srgbClr val="000000"/>
                </a:solidFill>
              </a:defRPr>
            </a:pPr>
            <a:r>
              <a:rPr sz="1600">
                <a:solidFill>
                  <a:srgbClr val="404040"/>
                </a:solidFill>
              </a:rPr>
              <a:t>Bottom of the tree (pointing to nothing) are leaves</a:t>
            </a:r>
          </a:p>
        </p:txBody>
      </p:sp>
      <p:pic>
        <p:nvPicPr>
          <p:cNvPr id="396" name="image13.png"/>
          <p:cNvPicPr/>
          <p:nvPr/>
        </p:nvPicPr>
        <p:blipFill>
          <a:blip r:embed="rId3">
            <a:extLst/>
          </a:blip>
          <a:stretch>
            <a:fillRect/>
          </a:stretch>
        </p:blipFill>
        <p:spPr>
          <a:xfrm>
            <a:off x="565092" y="1930400"/>
            <a:ext cx="4410577" cy="3307932"/>
          </a:xfrm>
          <a:prstGeom prst="rect">
            <a:avLst/>
          </a:prstGeom>
          <a:ln w="12700">
            <a:miter lim="400000"/>
          </a:ln>
        </p:spPr>
      </p:pic>
      <p:sp>
        <p:nvSpPr>
          <p:cNvPr id="397" name="Shape 397"/>
          <p:cNvSpPr/>
          <p:nvPr/>
        </p:nvSpPr>
        <p:spPr>
          <a:xfrm>
            <a:off x="677333" y="5565914"/>
            <a:ext cx="5864089"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lvl="0">
              <a:defRPr sz="1800"/>
            </a:pPr>
            <a:r>
              <a:rPr sz="1000"/>
              <a:t>https://www.cpp.edu/~ftang/courses/CS241/notes/images/trees/tree1.bmp</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Binary Tree</a:t>
            </a:r>
          </a:p>
        </p:txBody>
      </p:sp>
      <p:sp>
        <p:nvSpPr>
          <p:cNvPr id="402" name="Shape 402"/>
          <p:cNvSpPr/>
          <p:nvPr>
            <p:ph type="body" idx="1"/>
          </p:nvPr>
        </p:nvSpPr>
        <p:spPr>
          <a:xfrm>
            <a:off x="677333" y="2160589"/>
            <a:ext cx="3894668" cy="3880773"/>
          </a:xfrm>
          <a:prstGeom prst="rect">
            <a:avLst/>
          </a:prstGeom>
        </p:spPr>
        <p:txBody>
          <a:bodyPr/>
          <a:lstStyle/>
          <a:p>
            <a:pPr lvl="0">
              <a:defRPr>
                <a:solidFill>
                  <a:srgbClr val="000000"/>
                </a:solidFill>
              </a:defRPr>
            </a:pPr>
            <a:r>
              <a:rPr>
                <a:solidFill>
                  <a:srgbClr val="404040"/>
                </a:solidFill>
              </a:rPr>
              <a:t>Ideally we want balanced trees – trees that have the same number of levels to the leaves.</a:t>
            </a:r>
            <a:endParaRPr>
              <a:solidFill>
                <a:srgbClr val="404040"/>
              </a:solidFill>
            </a:endParaRPr>
          </a:p>
          <a:p>
            <a:pPr lvl="0">
              <a:defRPr>
                <a:solidFill>
                  <a:srgbClr val="000000"/>
                </a:solidFill>
              </a:defRPr>
            </a:pPr>
            <a:r>
              <a:rPr>
                <a:solidFill>
                  <a:srgbClr val="404040"/>
                </a:solidFill>
              </a:rPr>
              <a:t>Nodes in binary trees have at most two children</a:t>
            </a:r>
            <a:endParaRPr>
              <a:solidFill>
                <a:srgbClr val="404040"/>
              </a:solidFill>
            </a:endParaRPr>
          </a:p>
          <a:p>
            <a:pPr lvl="0">
              <a:defRPr>
                <a:solidFill>
                  <a:srgbClr val="000000"/>
                </a:solidFill>
              </a:defRPr>
            </a:pPr>
            <a:r>
              <a:rPr>
                <a:solidFill>
                  <a:srgbClr val="404040"/>
                </a:solidFill>
              </a:rPr>
              <a:t>Here we have a binary search tree. How long would it take to find the value 22?</a:t>
            </a:r>
          </a:p>
        </p:txBody>
      </p:sp>
      <p:pic>
        <p:nvPicPr>
          <p:cNvPr id="403" name="image14.png"/>
          <p:cNvPicPr/>
          <p:nvPr/>
        </p:nvPicPr>
        <p:blipFill>
          <a:blip r:embed="rId3">
            <a:extLst/>
          </a:blip>
          <a:stretch>
            <a:fillRect/>
          </a:stretch>
        </p:blipFill>
        <p:spPr>
          <a:xfrm>
            <a:off x="4975667" y="1058778"/>
            <a:ext cx="4433534" cy="3805239"/>
          </a:xfrm>
          <a:prstGeom prst="rect">
            <a:avLst/>
          </a:prstGeom>
          <a:ln w="12700">
            <a:miter lim="400000"/>
          </a:ln>
        </p:spPr>
      </p:pic>
      <p:sp>
        <p:nvSpPr>
          <p:cNvPr id="404" name="Shape 404"/>
          <p:cNvSpPr/>
          <p:nvPr/>
        </p:nvSpPr>
        <p:spPr>
          <a:xfrm>
            <a:off x="4975667" y="4913084"/>
            <a:ext cx="443353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lvl="0">
              <a:defRPr sz="1800"/>
            </a:pPr>
            <a:r>
              <a:rPr sz="1000"/>
              <a:t>https://upload.wikimedia.org/wikipedia/commons/thumb/d/da/Binary_search_tree.svg/2000px-Binary_search_tree.svg.png</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Tries</a:t>
            </a:r>
          </a:p>
        </p:txBody>
      </p:sp>
      <p:sp>
        <p:nvSpPr>
          <p:cNvPr id="409" name="Shape 409"/>
          <p:cNvSpPr/>
          <p:nvPr>
            <p:ph type="body" idx="1"/>
          </p:nvPr>
        </p:nvSpPr>
        <p:spPr>
          <a:xfrm>
            <a:off x="677333" y="1744578"/>
            <a:ext cx="8596670" cy="4296785"/>
          </a:xfrm>
          <a:prstGeom prst="rect">
            <a:avLst/>
          </a:prstGeom>
        </p:spPr>
        <p:txBody>
          <a:bodyPr/>
          <a:lstStyle/>
          <a:p>
            <a:pPr lvl="0">
              <a:defRPr>
                <a:solidFill>
                  <a:srgbClr val="000000"/>
                </a:solidFill>
              </a:defRPr>
            </a:pPr>
            <a:r>
              <a:rPr>
                <a:solidFill>
                  <a:srgbClr val="404040"/>
                </a:solidFill>
              </a:rPr>
              <a:t>All tries are trees, but not all trees are tries!</a:t>
            </a:r>
            <a:endParaRPr>
              <a:solidFill>
                <a:srgbClr val="404040"/>
              </a:solidFill>
            </a:endParaRPr>
          </a:p>
          <a:p>
            <a:pPr lvl="0">
              <a:defRPr>
                <a:solidFill>
                  <a:srgbClr val="000000"/>
                </a:solidFill>
              </a:defRPr>
            </a:pPr>
            <a:r>
              <a:rPr>
                <a:solidFill>
                  <a:srgbClr val="404040"/>
                </a:solidFill>
              </a:rPr>
              <a:t>Capitalizes on near constant look up time of arrays – very fast</a:t>
            </a:r>
            <a:endParaRPr>
              <a:solidFill>
                <a:srgbClr val="404040"/>
              </a:solidFill>
            </a:endParaRPr>
          </a:p>
          <a:p>
            <a:pPr lvl="0">
              <a:defRPr>
                <a:solidFill>
                  <a:srgbClr val="000000"/>
                </a:solidFill>
              </a:defRPr>
            </a:pPr>
            <a:r>
              <a:rPr>
                <a:solidFill>
                  <a:srgbClr val="404040"/>
                </a:solidFill>
              </a:rPr>
              <a:t>Trade-off –HUGE amount of space needed</a:t>
            </a:r>
            <a:endParaRPr>
              <a:solidFill>
                <a:srgbClr val="404040"/>
              </a:solidFill>
            </a:endParaRPr>
          </a:p>
          <a:p>
            <a:pPr lvl="0">
              <a:defRPr>
                <a:solidFill>
                  <a:srgbClr val="000000"/>
                </a:solidFill>
              </a:defRPr>
            </a:pPr>
            <a:r>
              <a:rPr>
                <a:solidFill>
                  <a:srgbClr val="404040"/>
                </a:solidFill>
              </a:rPr>
              <a:t>Instead of simply creating a pointer to a new node, it creates and array of pointers:</a:t>
            </a:r>
          </a:p>
        </p:txBody>
      </p:sp>
      <p:pic>
        <p:nvPicPr>
          <p:cNvPr id="410" name="image15.png"/>
          <p:cNvPicPr/>
          <p:nvPr/>
        </p:nvPicPr>
        <p:blipFill>
          <a:blip r:embed="rId3">
            <a:extLst/>
          </a:blip>
          <a:stretch>
            <a:fillRect/>
          </a:stretch>
        </p:blipFill>
        <p:spPr>
          <a:xfrm>
            <a:off x="1184870" y="3584247"/>
            <a:ext cx="6305551" cy="2466976"/>
          </a:xfrm>
          <a:prstGeom prst="rect">
            <a:avLst/>
          </a:prstGeom>
          <a:ln w="12700">
            <a:miter lim="400000"/>
          </a:ln>
        </p:spPr>
      </p:pic>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Tries</a:t>
            </a:r>
          </a:p>
        </p:txBody>
      </p:sp>
      <p:sp>
        <p:nvSpPr>
          <p:cNvPr id="415" name="Shape 415"/>
          <p:cNvSpPr/>
          <p:nvPr>
            <p:ph type="body" idx="1"/>
          </p:nvPr>
        </p:nvSpPr>
        <p:spPr>
          <a:xfrm>
            <a:off x="677333" y="2160589"/>
            <a:ext cx="3690131" cy="3880773"/>
          </a:xfrm>
          <a:prstGeom prst="rect">
            <a:avLst/>
          </a:prstGeom>
        </p:spPr>
        <p:txBody>
          <a:bodyPr/>
          <a:lstStyle/>
          <a:p>
            <a:pPr lvl="0">
              <a:defRPr>
                <a:solidFill>
                  <a:srgbClr val="000000"/>
                </a:solidFill>
              </a:defRPr>
            </a:pPr>
            <a:r>
              <a:rPr>
                <a:solidFill>
                  <a:srgbClr val="404040"/>
                </a:solidFill>
              </a:rPr>
              <a:t>pro: provide constant time lookup (in theory) </a:t>
            </a:r>
            <a:endParaRPr>
              <a:solidFill>
                <a:srgbClr val="404040"/>
              </a:solidFill>
            </a:endParaRPr>
          </a:p>
          <a:p>
            <a:pPr lvl="0">
              <a:defRPr>
                <a:solidFill>
                  <a:srgbClr val="000000"/>
                </a:solidFill>
              </a:defRPr>
            </a:pPr>
            <a:r>
              <a:rPr>
                <a:solidFill>
                  <a:srgbClr val="404040"/>
                </a:solidFill>
              </a:rPr>
              <a:t>con: use large amounts of memory!</a:t>
            </a:r>
          </a:p>
        </p:txBody>
      </p:sp>
      <p:pic>
        <p:nvPicPr>
          <p:cNvPr id="416" name="image16.png"/>
          <p:cNvPicPr/>
          <p:nvPr/>
        </p:nvPicPr>
        <p:blipFill>
          <a:blip r:embed="rId3">
            <a:extLst/>
          </a:blip>
          <a:stretch>
            <a:fillRect/>
          </a:stretch>
        </p:blipFill>
        <p:spPr>
          <a:xfrm>
            <a:off x="4367462" y="1032858"/>
            <a:ext cx="5990725" cy="5383233"/>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Resources</a:t>
            </a:r>
          </a:p>
        </p:txBody>
      </p:sp>
      <p:sp>
        <p:nvSpPr>
          <p:cNvPr id="103" name="Shape 103"/>
          <p:cNvSpPr/>
          <p:nvPr>
            <p:ph type="body" idx="1"/>
          </p:nvPr>
        </p:nvSpPr>
        <p:spPr>
          <a:xfrm>
            <a:off x="677333" y="2160588"/>
            <a:ext cx="4412638" cy="4230484"/>
          </a:xfrm>
          <a:prstGeom prst="rect">
            <a:avLst/>
          </a:prstGeom>
        </p:spPr>
        <p:txBody>
          <a:bodyPr/>
          <a:lstStyle/>
          <a:p>
            <a:pPr lvl="0">
              <a:defRPr>
                <a:solidFill>
                  <a:srgbClr val="000000"/>
                </a:solidFill>
              </a:defRPr>
            </a:pPr>
            <a:r>
              <a:rPr>
                <a:solidFill>
                  <a:srgbClr val="404040"/>
                </a:solidFill>
              </a:rPr>
              <a:t>Static resources </a:t>
            </a:r>
            <a:endParaRPr>
              <a:solidFill>
                <a:srgbClr val="404040"/>
              </a:solidFill>
            </a:endParaRPr>
          </a:p>
          <a:p>
            <a:pPr lvl="1" marL="742950" indent="-285750">
              <a:defRPr>
                <a:solidFill>
                  <a:srgbClr val="000000"/>
                </a:solidFill>
              </a:defRPr>
            </a:pPr>
            <a:r>
              <a:rPr sz="1600">
                <a:solidFill>
                  <a:srgbClr val="404040"/>
                </a:solidFill>
              </a:rPr>
              <a:t>CS50 Study - study.cs50.net</a:t>
            </a:r>
            <a:endParaRPr sz="1600">
              <a:solidFill>
                <a:srgbClr val="404040"/>
              </a:solidFill>
            </a:endParaRPr>
          </a:p>
          <a:p>
            <a:pPr lvl="1" marL="742950" indent="-285750">
              <a:defRPr>
                <a:solidFill>
                  <a:srgbClr val="000000"/>
                </a:solidFill>
              </a:defRPr>
            </a:pPr>
            <a:r>
              <a:rPr sz="1600">
                <a:solidFill>
                  <a:srgbClr val="404040"/>
                </a:solidFill>
              </a:rPr>
              <a:t>CS50 Manual - manual.cs50.net</a:t>
            </a:r>
            <a:endParaRPr sz="1600">
              <a:solidFill>
                <a:srgbClr val="404040"/>
              </a:solidFill>
            </a:endParaRPr>
          </a:p>
          <a:p>
            <a:pPr lvl="1" marL="742950" indent="-285750">
              <a:defRPr>
                <a:solidFill>
                  <a:srgbClr val="000000"/>
                </a:solidFill>
              </a:defRPr>
            </a:pPr>
            <a:r>
              <a:rPr sz="1600">
                <a:solidFill>
                  <a:srgbClr val="404040"/>
                </a:solidFill>
              </a:rPr>
              <a:t>Reference50 - reference.cs50.net</a:t>
            </a:r>
            <a:endParaRPr sz="1600">
              <a:solidFill>
                <a:srgbClr val="404040"/>
              </a:solidFill>
            </a:endParaRPr>
          </a:p>
          <a:p>
            <a:pPr lvl="1" marL="742950" indent="-285750">
              <a:defRPr>
                <a:solidFill>
                  <a:srgbClr val="000000"/>
                </a:solidFill>
              </a:defRPr>
            </a:pPr>
            <a:r>
              <a:rPr sz="1600">
                <a:solidFill>
                  <a:srgbClr val="404040"/>
                </a:solidFill>
              </a:rPr>
              <a:t>Style Guide - manual.cs50.net/style/</a:t>
            </a:r>
            <a:endParaRPr sz="1600">
              <a:solidFill>
                <a:srgbClr val="404040"/>
              </a:solidFill>
            </a:endParaRPr>
          </a:p>
          <a:p>
            <a:pPr lvl="2" marL="1143000" indent="-228600">
              <a:defRPr>
                <a:solidFill>
                  <a:srgbClr val="000000"/>
                </a:solidFill>
              </a:defRPr>
            </a:pPr>
            <a:r>
              <a:rPr sz="1400">
                <a:solidFill>
                  <a:srgbClr val="404040"/>
                </a:solidFill>
              </a:rPr>
              <a:t>style50</a:t>
            </a:r>
            <a:endParaRPr sz="1400">
              <a:solidFill>
                <a:srgbClr val="404040"/>
              </a:solidFill>
            </a:endParaRPr>
          </a:p>
          <a:p>
            <a:pPr lvl="1" marL="742950" indent="-285750">
              <a:defRPr>
                <a:solidFill>
                  <a:srgbClr val="000000"/>
                </a:solidFill>
              </a:defRPr>
            </a:pPr>
            <a:r>
              <a:rPr sz="1600">
                <a:solidFill>
                  <a:srgbClr val="404040"/>
                </a:solidFill>
              </a:rPr>
              <a:t>Walkthroughs &amp;&amp; Shorts</a:t>
            </a:r>
            <a:endParaRPr sz="1600">
              <a:solidFill>
                <a:srgbClr val="404040"/>
              </a:solidFill>
            </a:endParaRPr>
          </a:p>
          <a:p>
            <a:pPr lvl="1" marL="742950" indent="-285750">
              <a:defRPr>
                <a:solidFill>
                  <a:srgbClr val="000000"/>
                </a:solidFill>
              </a:defRPr>
            </a:pPr>
            <a:r>
              <a:rPr sz="1600"/>
              <a:t>man</a:t>
            </a:r>
            <a:endParaRPr sz="1600">
              <a:solidFill>
                <a:srgbClr val="404040"/>
              </a:solidFill>
            </a:endParaRPr>
          </a:p>
          <a:p>
            <a:pPr lvl="1" marL="742950" indent="-285750">
              <a:defRPr>
                <a:solidFill>
                  <a:srgbClr val="000000"/>
                </a:solidFill>
              </a:defRPr>
            </a:pPr>
            <a:r>
              <a:rPr sz="1600">
                <a:solidFill>
                  <a:srgbClr val="FF0000"/>
                </a:solidFill>
              </a:rPr>
              <a:t>debug50</a:t>
            </a:r>
            <a:endParaRPr sz="1600">
              <a:solidFill>
                <a:srgbClr val="404040"/>
              </a:solidFill>
            </a:endParaRPr>
          </a:p>
          <a:p>
            <a:pPr lvl="1" marL="742950" indent="-285750">
              <a:defRPr>
                <a:solidFill>
                  <a:srgbClr val="000000"/>
                </a:solidFill>
              </a:defRPr>
            </a:pPr>
            <a:r>
              <a:rPr sz="1600">
                <a:solidFill>
                  <a:srgbClr val="FF0000"/>
                </a:solidFill>
              </a:rPr>
              <a:t>valgrind –leak-check=full</a:t>
            </a:r>
          </a:p>
        </p:txBody>
      </p:sp>
      <p:sp>
        <p:nvSpPr>
          <p:cNvPr id="104" name="Shape 104"/>
          <p:cNvSpPr/>
          <p:nvPr/>
        </p:nvSpPr>
        <p:spPr>
          <a:xfrm>
            <a:off x="5342890" y="2160589"/>
            <a:ext cx="4184036" cy="38807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spcBef>
                <a:spcPts val="1000"/>
              </a:spcBef>
              <a:buClr>
                <a:srgbClr val="5FCBEF"/>
              </a:buClr>
              <a:buSzPct val="80000"/>
              <a:buFont typeface="Wingdings 3"/>
              <a:buChar char=""/>
            </a:pPr>
            <a:r>
              <a:rPr>
                <a:solidFill>
                  <a:srgbClr val="404040"/>
                </a:solidFill>
              </a:rPr>
              <a:t>Dynamic Resources </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CS50 Discuss - cs50.harvard.edu/discuss</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Harvard Slack - harvard.slack.com/signup</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Office hours</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Classmates</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Me!</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Stacks</a:t>
            </a:r>
          </a:p>
        </p:txBody>
      </p:sp>
      <p:sp>
        <p:nvSpPr>
          <p:cNvPr id="421" name="Shape 421"/>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first-in, last-out (FILO) </a:t>
            </a:r>
            <a:endParaRPr>
              <a:solidFill>
                <a:srgbClr val="404040"/>
              </a:solidFill>
            </a:endParaRPr>
          </a:p>
          <a:p>
            <a:pPr lvl="0">
              <a:defRPr>
                <a:solidFill>
                  <a:srgbClr val="000000"/>
                </a:solidFill>
              </a:defRPr>
            </a:pPr>
            <a:r>
              <a:rPr>
                <a:solidFill>
                  <a:srgbClr val="404040"/>
                </a:solidFill>
              </a:rPr>
              <a:t>elements are successively pushed down as other items are added </a:t>
            </a:r>
            <a:endParaRPr>
              <a:solidFill>
                <a:srgbClr val="404040"/>
              </a:solidFill>
            </a:endParaRPr>
          </a:p>
          <a:p>
            <a:pPr lvl="0">
              <a:defRPr>
                <a:solidFill>
                  <a:srgbClr val="000000"/>
                </a:solidFill>
              </a:defRPr>
            </a:pPr>
            <a:r>
              <a:rPr>
                <a:solidFill>
                  <a:srgbClr val="404040"/>
                </a:solidFill>
              </a:rPr>
              <a:t>elements are pushed on and popped off </a:t>
            </a:r>
            <a:endParaRPr>
              <a:solidFill>
                <a:srgbClr val="404040"/>
              </a:solidFill>
            </a:endParaRPr>
          </a:p>
          <a:p>
            <a:pPr lvl="0">
              <a:defRPr>
                <a:solidFill>
                  <a:srgbClr val="000000"/>
                </a:solidFill>
              </a:defRPr>
            </a:pPr>
            <a:r>
              <a:rPr>
                <a:solidFill>
                  <a:srgbClr val="404040"/>
                </a:solidFill>
              </a:rPr>
              <a:t>keep track of both the size and capacity </a:t>
            </a:r>
            <a:endParaRPr>
              <a:solidFill>
                <a:srgbClr val="404040"/>
              </a:solidFill>
            </a:endParaRPr>
          </a:p>
          <a:p>
            <a:pPr lvl="1" marL="742950" indent="-285750">
              <a:defRPr>
                <a:solidFill>
                  <a:srgbClr val="000000"/>
                </a:solidFill>
              </a:defRPr>
            </a:pPr>
            <a:r>
              <a:rPr sz="1600">
                <a:solidFill>
                  <a:srgbClr val="404040"/>
                </a:solidFill>
              </a:rPr>
              <a:t>you need not keep track of capacity if you use a linked list rather than an array</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Queues</a:t>
            </a:r>
          </a:p>
        </p:txBody>
      </p:sp>
      <p:sp>
        <p:nvSpPr>
          <p:cNvPr id="424" name="Shape 424"/>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first-in, first-out (FIFO) </a:t>
            </a:r>
            <a:endParaRPr>
              <a:solidFill>
                <a:srgbClr val="404040"/>
              </a:solidFill>
            </a:endParaRPr>
          </a:p>
          <a:p>
            <a:pPr lvl="0">
              <a:defRPr>
                <a:solidFill>
                  <a:srgbClr val="000000"/>
                </a:solidFill>
              </a:defRPr>
            </a:pPr>
            <a:r>
              <a:rPr>
                <a:solidFill>
                  <a:srgbClr val="404040"/>
                </a:solidFill>
              </a:rPr>
              <a:t>picture a line! </a:t>
            </a:r>
            <a:endParaRPr>
              <a:solidFill>
                <a:srgbClr val="404040"/>
              </a:solidFill>
            </a:endParaRPr>
          </a:p>
          <a:p>
            <a:pPr lvl="0">
              <a:defRPr>
                <a:solidFill>
                  <a:srgbClr val="000000"/>
                </a:solidFill>
              </a:defRPr>
            </a:pPr>
            <a:r>
              <a:rPr>
                <a:solidFill>
                  <a:srgbClr val="404040"/>
                </a:solidFill>
              </a:rPr>
              <a:t>elements are enqueued and dequeued </a:t>
            </a:r>
            <a:endParaRPr>
              <a:solidFill>
                <a:srgbClr val="404040"/>
              </a:solidFill>
            </a:endParaRPr>
          </a:p>
          <a:p>
            <a:pPr lvl="0">
              <a:defRPr>
                <a:solidFill>
                  <a:srgbClr val="000000"/>
                </a:solidFill>
              </a:defRPr>
            </a:pPr>
            <a:r>
              <a:rPr>
                <a:solidFill>
                  <a:srgbClr val="404040"/>
                </a:solidFill>
              </a:rPr>
              <a:t>keep track of the size, capacity, and head </a:t>
            </a:r>
            <a:endParaRPr>
              <a:solidFill>
                <a:srgbClr val="404040"/>
              </a:solidFill>
            </a:endParaRPr>
          </a:p>
          <a:p>
            <a:pPr lvl="1" marL="742950" indent="-285750">
              <a:defRPr>
                <a:solidFill>
                  <a:srgbClr val="000000"/>
                </a:solidFill>
              </a:defRPr>
            </a:pPr>
            <a:r>
              <a:rPr sz="1600">
                <a:solidFill>
                  <a:srgbClr val="404040"/>
                </a:solidFill>
              </a:rPr>
              <a:t>you need not keep track of capacity if you use a linked list rather than an array</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Shape 42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Huffman Coding</a:t>
            </a:r>
          </a:p>
        </p:txBody>
      </p:sp>
      <p:sp>
        <p:nvSpPr>
          <p:cNvPr id="427" name="Shape 42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Data compression</a:t>
            </a:r>
            <a:endParaRPr>
              <a:solidFill>
                <a:srgbClr val="404040"/>
              </a:solidFill>
            </a:endParaRPr>
          </a:p>
          <a:p>
            <a:pPr lvl="0">
              <a:defRPr>
                <a:solidFill>
                  <a:srgbClr val="000000"/>
                </a:solidFill>
              </a:defRPr>
            </a:pPr>
            <a:r>
              <a:rPr>
                <a:solidFill>
                  <a:srgbClr val="404040"/>
                </a:solidFill>
              </a:rPr>
              <a:t>Typically used for text files</a:t>
            </a:r>
            <a:endParaRPr>
              <a:solidFill>
                <a:srgbClr val="404040"/>
              </a:solidFill>
            </a:endParaRPr>
          </a:p>
          <a:p>
            <a:pPr lvl="0">
              <a:defRPr>
                <a:solidFill>
                  <a:srgbClr val="000000"/>
                </a:solidFill>
              </a:defRPr>
            </a:pPr>
            <a:r>
              <a:rPr>
                <a:solidFill>
                  <a:srgbClr val="404040"/>
                </a:solidFill>
              </a:rPr>
              <a:t>Chars take 8 bits</a:t>
            </a:r>
            <a:endParaRPr>
              <a:solidFill>
                <a:srgbClr val="404040"/>
              </a:solidFill>
            </a:endParaRPr>
          </a:p>
          <a:p>
            <a:pPr lvl="1" marL="742950" indent="-285750">
              <a:defRPr>
                <a:solidFill>
                  <a:srgbClr val="000000"/>
                </a:solidFill>
              </a:defRPr>
            </a:pPr>
            <a:r>
              <a:rPr sz="1600">
                <a:solidFill>
                  <a:srgbClr val="404040"/>
                </a:solidFill>
              </a:rPr>
              <a:t>but if we know the frequency with which letters appear, perhaps we can do better</a:t>
            </a:r>
            <a:endParaRPr sz="1600">
              <a:solidFill>
                <a:srgbClr val="404040"/>
              </a:solidFill>
            </a:endParaRPr>
          </a:p>
          <a:p>
            <a:pPr lvl="0">
              <a:defRPr>
                <a:solidFill>
                  <a:srgbClr val="000000"/>
                </a:solidFill>
              </a:defRPr>
            </a:pPr>
            <a:r>
              <a:rPr>
                <a:solidFill>
                  <a:srgbClr val="404040"/>
                </a:solidFill>
              </a:rPr>
              <a:t>We can represent the most frequently used chars as less bits!</a:t>
            </a:r>
            <a:endParaRPr>
              <a:solidFill>
                <a:srgbClr val="404040"/>
              </a:solidFill>
            </a:endParaRPr>
          </a:p>
          <a:p>
            <a:pPr lvl="0">
              <a:defRPr>
                <a:solidFill>
                  <a:srgbClr val="000000"/>
                </a:solidFill>
              </a:defRPr>
            </a:pPr>
            <a:r>
              <a:rPr>
                <a:solidFill>
                  <a:srgbClr val="404040"/>
                </a:solidFill>
              </a:rPr>
              <a:t>Let’s do an example…</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Huffman Coding</a:t>
            </a:r>
          </a:p>
        </p:txBody>
      </p:sp>
      <p:graphicFrame>
        <p:nvGraphicFramePr>
          <p:cNvPr id="430" name="Table 430"/>
          <p:cNvGraphicFramePr/>
          <p:nvPr/>
        </p:nvGraphicFramePr>
        <p:xfrm>
          <a:off x="677333" y="1583648"/>
          <a:ext cx="8128004" cy="78487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354667"/>
                <a:gridCol w="1354667"/>
                <a:gridCol w="1354667"/>
                <a:gridCol w="1354667"/>
                <a:gridCol w="1354667"/>
                <a:gridCol w="1354667"/>
              </a:tblGrid>
              <a:tr h="370840">
                <a:tc>
                  <a:txBody>
                    <a:bodyPr/>
                    <a:lstStyle/>
                    <a:p>
                      <a:pPr lvl="0" algn="l">
                        <a:defRPr b="0" i="0" sz="1800">
                          <a:solidFill>
                            <a:srgbClr val="000000"/>
                          </a:solidFill>
                        </a:defRPr>
                      </a:pPr>
                      <a:r>
                        <a:rPr b="1">
                          <a:solidFill>
                            <a:srgbClr val="FFFFFF"/>
                          </a:solidFill>
                        </a:rPr>
                        <a:t>Letter</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A</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B</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C</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D</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E</a:t>
                      </a:r>
                    </a:p>
                  </a:txBody>
                  <a:tcPr marL="45720" marR="45720" marT="45720" marB="45720" anchor="t" anchorCtr="0" horzOverflow="overflow"/>
                </a:tc>
              </a:tr>
              <a:tr h="370840">
                <a:tc>
                  <a:txBody>
                    <a:bodyPr/>
                    <a:lstStyle/>
                    <a:p>
                      <a:pPr lvl="0" algn="l">
                        <a:defRPr b="0" i="0" sz="1800"/>
                      </a:pPr>
                      <a:r>
                        <a:rPr b="1" i="1"/>
                        <a:t>Frequency</a:t>
                      </a:r>
                    </a:p>
                  </a:txBody>
                  <a:tcPr marL="45720" marR="45720" marT="45720" marB="45720" anchor="t" anchorCtr="0" horzOverflow="overflow"/>
                </a:tc>
                <a:tc>
                  <a:txBody>
                    <a:bodyPr/>
                    <a:lstStyle/>
                    <a:p>
                      <a:pPr lvl="0" algn="ctr">
                        <a:defRPr b="0" i="0" sz="1800"/>
                      </a:pPr>
                      <a:r>
                        <a:rPr b="1" i="1"/>
                        <a:t>0.1</a:t>
                      </a:r>
                    </a:p>
                  </a:txBody>
                  <a:tcPr marL="45720" marR="45720" marT="45720" marB="45720" anchor="t" anchorCtr="0" horzOverflow="overflow"/>
                </a:tc>
                <a:tc>
                  <a:txBody>
                    <a:bodyPr/>
                    <a:lstStyle/>
                    <a:p>
                      <a:pPr lvl="0" algn="ctr">
                        <a:defRPr b="0" i="0" sz="1800"/>
                      </a:pPr>
                      <a:r>
                        <a:rPr b="1" i="1"/>
                        <a:t>0.1</a:t>
                      </a:r>
                    </a:p>
                  </a:txBody>
                  <a:tcPr marL="45720" marR="45720" marT="45720" marB="45720" anchor="t" anchorCtr="0" horzOverflow="overflow"/>
                </a:tc>
                <a:tc>
                  <a:txBody>
                    <a:bodyPr/>
                    <a:lstStyle/>
                    <a:p>
                      <a:pPr lvl="0" algn="ctr">
                        <a:defRPr b="0" i="0" sz="1800"/>
                      </a:pPr>
                      <a:r>
                        <a:rPr b="1" i="1"/>
                        <a:t>0.35</a:t>
                      </a:r>
                    </a:p>
                  </a:txBody>
                  <a:tcPr marL="45720" marR="45720" marT="45720" marB="45720" anchor="t" anchorCtr="0" horzOverflow="overflow"/>
                </a:tc>
                <a:tc>
                  <a:txBody>
                    <a:bodyPr/>
                    <a:lstStyle/>
                    <a:p>
                      <a:pPr lvl="0" algn="ctr">
                        <a:defRPr b="0" i="0" sz="1800"/>
                      </a:pPr>
                      <a:r>
                        <a:rPr b="1" i="1"/>
                        <a:t>0.15</a:t>
                      </a:r>
                    </a:p>
                  </a:txBody>
                  <a:tcPr marL="45720" marR="45720" marT="45720" marB="45720" anchor="t" anchorCtr="0" horzOverflow="overflow"/>
                </a:tc>
                <a:tc>
                  <a:txBody>
                    <a:bodyPr/>
                    <a:lstStyle/>
                    <a:p>
                      <a:pPr lvl="0" algn="ctr">
                        <a:defRPr b="0" i="0" sz="1800"/>
                      </a:pPr>
                      <a:r>
                        <a:rPr b="1" i="1"/>
                        <a:t>0.3</a:t>
                      </a:r>
                    </a:p>
                  </a:txBody>
                  <a:tcPr marL="45720" marR="45720" marT="45720" marB="45720" anchor="t" anchorCtr="0" horzOverflow="overflow"/>
                </a:tc>
              </a:tr>
            </a:tbl>
          </a:graphicData>
        </a:graphic>
      </p:graphicFrame>
      <p:sp>
        <p:nvSpPr>
          <p:cNvPr id="431" name="Shape 431"/>
          <p:cNvSpPr/>
          <p:nvPr/>
        </p:nvSpPr>
        <p:spPr>
          <a:xfrm>
            <a:off x="1096713" y="4451394"/>
            <a:ext cx="735496" cy="55659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FCBEF"/>
          </a:solidFill>
          <a:ln w="12700">
            <a:solidFill>
              <a:srgbClr val="4594AE"/>
            </a:solidFill>
            <a:miter/>
          </a:ln>
        </p:spPr>
        <p:txBody>
          <a:bodyPr lIns="0" tIns="0" rIns="0" bIns="0" anchor="ctr"/>
          <a:lstStyle/>
          <a:p>
            <a:pPr lvl="0" algn="ctr">
              <a:defRPr>
                <a:solidFill>
                  <a:srgbClr val="FFFFFF"/>
                </a:solidFill>
              </a:defRPr>
            </a:pPr>
          </a:p>
        </p:txBody>
      </p:sp>
      <p:sp>
        <p:nvSpPr>
          <p:cNvPr id="432" name="Shape 432"/>
          <p:cNvSpPr/>
          <p:nvPr/>
        </p:nvSpPr>
        <p:spPr>
          <a:xfrm>
            <a:off x="1136469" y="4501088"/>
            <a:ext cx="665923"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lvl="0"/>
            <a:r>
              <a:t>A</a:t>
            </a:r>
          </a:p>
        </p:txBody>
      </p:sp>
      <p:sp>
        <p:nvSpPr>
          <p:cNvPr id="433" name="Shape 433"/>
          <p:cNvSpPr/>
          <p:nvPr/>
        </p:nvSpPr>
        <p:spPr>
          <a:xfrm>
            <a:off x="2563378" y="4452186"/>
            <a:ext cx="735497" cy="55659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FCBEF"/>
          </a:solidFill>
          <a:ln w="12700">
            <a:solidFill>
              <a:srgbClr val="4594AE"/>
            </a:solidFill>
            <a:miter/>
          </a:ln>
        </p:spPr>
        <p:txBody>
          <a:bodyPr lIns="0" tIns="0" rIns="0" bIns="0" anchor="ctr"/>
          <a:lstStyle/>
          <a:p>
            <a:pPr lvl="0" algn="ctr">
              <a:defRPr>
                <a:solidFill>
                  <a:srgbClr val="FFFFFF"/>
                </a:solidFill>
              </a:defRPr>
            </a:pPr>
          </a:p>
        </p:txBody>
      </p:sp>
      <p:sp>
        <p:nvSpPr>
          <p:cNvPr id="434" name="Shape 434"/>
          <p:cNvSpPr/>
          <p:nvPr/>
        </p:nvSpPr>
        <p:spPr>
          <a:xfrm>
            <a:off x="2603134" y="4501881"/>
            <a:ext cx="665923"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lvl="0"/>
            <a:r>
              <a:t>B</a:t>
            </a:r>
          </a:p>
        </p:txBody>
      </p:sp>
      <p:sp>
        <p:nvSpPr>
          <p:cNvPr id="435" name="Shape 435"/>
          <p:cNvSpPr/>
          <p:nvPr/>
        </p:nvSpPr>
        <p:spPr>
          <a:xfrm>
            <a:off x="4164865" y="4451394"/>
            <a:ext cx="735497" cy="55659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FCBEF"/>
          </a:solidFill>
          <a:ln w="12700">
            <a:solidFill>
              <a:srgbClr val="4594AE"/>
            </a:solidFill>
            <a:miter/>
          </a:ln>
        </p:spPr>
        <p:txBody>
          <a:bodyPr lIns="0" tIns="0" rIns="0" bIns="0" anchor="ctr"/>
          <a:lstStyle/>
          <a:p>
            <a:pPr lvl="0" algn="ctr">
              <a:defRPr>
                <a:solidFill>
                  <a:srgbClr val="FFFFFF"/>
                </a:solidFill>
              </a:defRPr>
            </a:pPr>
          </a:p>
        </p:txBody>
      </p:sp>
      <p:sp>
        <p:nvSpPr>
          <p:cNvPr id="436" name="Shape 436"/>
          <p:cNvSpPr/>
          <p:nvPr/>
        </p:nvSpPr>
        <p:spPr>
          <a:xfrm>
            <a:off x="4204622" y="4501088"/>
            <a:ext cx="665923"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lvl="0"/>
            <a:r>
              <a:t>D</a:t>
            </a:r>
          </a:p>
        </p:txBody>
      </p:sp>
      <p:sp>
        <p:nvSpPr>
          <p:cNvPr id="437" name="Shape 437"/>
          <p:cNvSpPr/>
          <p:nvPr/>
        </p:nvSpPr>
        <p:spPr>
          <a:xfrm>
            <a:off x="5766351" y="4477034"/>
            <a:ext cx="735497" cy="55659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FCBEF"/>
          </a:solidFill>
          <a:ln w="12700">
            <a:solidFill>
              <a:srgbClr val="4594AE"/>
            </a:solidFill>
            <a:miter/>
          </a:ln>
        </p:spPr>
        <p:txBody>
          <a:bodyPr lIns="0" tIns="0" rIns="0" bIns="0" anchor="ctr"/>
          <a:lstStyle/>
          <a:p>
            <a:pPr lvl="0" algn="ctr">
              <a:defRPr>
                <a:solidFill>
                  <a:srgbClr val="FFFFFF"/>
                </a:solidFill>
              </a:defRPr>
            </a:pPr>
          </a:p>
        </p:txBody>
      </p:sp>
      <p:sp>
        <p:nvSpPr>
          <p:cNvPr id="438" name="Shape 438"/>
          <p:cNvSpPr/>
          <p:nvPr/>
        </p:nvSpPr>
        <p:spPr>
          <a:xfrm>
            <a:off x="5806109" y="4526729"/>
            <a:ext cx="665923"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lvl="0"/>
            <a:r>
              <a:t>E</a:t>
            </a:r>
          </a:p>
        </p:txBody>
      </p:sp>
      <p:sp>
        <p:nvSpPr>
          <p:cNvPr id="439" name="Shape 439"/>
          <p:cNvSpPr/>
          <p:nvPr/>
        </p:nvSpPr>
        <p:spPr>
          <a:xfrm>
            <a:off x="7421218" y="4456364"/>
            <a:ext cx="735497" cy="55659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FCBEF"/>
          </a:solidFill>
          <a:ln w="12700">
            <a:solidFill>
              <a:srgbClr val="4594AE"/>
            </a:solidFill>
            <a:miter/>
          </a:ln>
        </p:spPr>
        <p:txBody>
          <a:bodyPr lIns="0" tIns="0" rIns="0" bIns="0" anchor="ctr"/>
          <a:lstStyle/>
          <a:p>
            <a:pPr lvl="0" algn="ctr">
              <a:defRPr>
                <a:solidFill>
                  <a:srgbClr val="FFFFFF"/>
                </a:solidFill>
              </a:defRPr>
            </a:pPr>
          </a:p>
        </p:txBody>
      </p:sp>
      <p:sp>
        <p:nvSpPr>
          <p:cNvPr id="440" name="Shape 440"/>
          <p:cNvSpPr/>
          <p:nvPr/>
        </p:nvSpPr>
        <p:spPr>
          <a:xfrm>
            <a:off x="7460974" y="4506059"/>
            <a:ext cx="665923"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lvl="0"/>
            <a:r>
              <a:t>C</a:t>
            </a:r>
          </a:p>
        </p:txBody>
      </p:sp>
      <p:sp>
        <p:nvSpPr>
          <p:cNvPr id="441" name="Shape 441"/>
          <p:cNvSpPr/>
          <p:nvPr/>
        </p:nvSpPr>
        <p:spPr>
          <a:xfrm flipV="1">
            <a:off x="1464461" y="4014863"/>
            <a:ext cx="746078" cy="436531"/>
          </a:xfrm>
          <a:prstGeom prst="line">
            <a:avLst/>
          </a:prstGeom>
          <a:ln w="38100">
            <a:solidFill>
              <a:srgbClr val="5FCBEF"/>
            </a:solidFill>
            <a:miter/>
          </a:ln>
        </p:spPr>
        <p:txBody>
          <a:bodyPr lIns="0" tIns="0" rIns="0" bIns="0"/>
          <a:lstStyle/>
          <a:p>
            <a:pPr lvl="0">
              <a:defRPr sz="1200">
                <a:latin typeface="+mj-lt"/>
                <a:ea typeface="+mj-ea"/>
                <a:cs typeface="+mj-cs"/>
                <a:sym typeface="Helvetica"/>
              </a:defRPr>
            </a:pPr>
          </a:p>
        </p:txBody>
      </p:sp>
      <p:sp>
        <p:nvSpPr>
          <p:cNvPr id="442" name="Shape 442"/>
          <p:cNvSpPr/>
          <p:nvPr/>
        </p:nvSpPr>
        <p:spPr>
          <a:xfrm flipH="1" flipV="1">
            <a:off x="2235387" y="4014864"/>
            <a:ext cx="700710" cy="487017"/>
          </a:xfrm>
          <a:prstGeom prst="line">
            <a:avLst/>
          </a:prstGeom>
          <a:ln w="38100">
            <a:solidFill>
              <a:srgbClr val="5FCBEF"/>
            </a:solidFill>
            <a:miter/>
          </a:ln>
        </p:spPr>
        <p:txBody>
          <a:bodyPr lIns="0" tIns="0" rIns="0" bIns="0"/>
          <a:lstStyle/>
          <a:p>
            <a:pPr lvl="0">
              <a:defRPr sz="1200">
                <a:latin typeface="+mj-lt"/>
                <a:ea typeface="+mj-ea"/>
                <a:cs typeface="+mj-cs"/>
                <a:sym typeface="Helvetica"/>
              </a:defRPr>
            </a:pPr>
          </a:p>
        </p:txBody>
      </p:sp>
      <p:sp>
        <p:nvSpPr>
          <p:cNvPr id="443" name="Shape 443"/>
          <p:cNvSpPr/>
          <p:nvPr/>
        </p:nvSpPr>
        <p:spPr>
          <a:xfrm>
            <a:off x="1469431" y="3815619"/>
            <a:ext cx="38762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0</a:t>
            </a:r>
          </a:p>
        </p:txBody>
      </p:sp>
      <p:sp>
        <p:nvSpPr>
          <p:cNvPr id="444" name="Shape 444"/>
          <p:cNvSpPr/>
          <p:nvPr/>
        </p:nvSpPr>
        <p:spPr>
          <a:xfrm>
            <a:off x="2543499" y="3798334"/>
            <a:ext cx="38762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1</a:t>
            </a:r>
          </a:p>
        </p:txBody>
      </p:sp>
      <p:sp>
        <p:nvSpPr>
          <p:cNvPr id="445" name="Shape 445"/>
          <p:cNvSpPr/>
          <p:nvPr/>
        </p:nvSpPr>
        <p:spPr>
          <a:xfrm flipV="1">
            <a:off x="2210537" y="3580069"/>
            <a:ext cx="746078" cy="436531"/>
          </a:xfrm>
          <a:prstGeom prst="line">
            <a:avLst/>
          </a:prstGeom>
          <a:ln w="38100">
            <a:solidFill>
              <a:srgbClr val="5FCBEF"/>
            </a:solidFill>
            <a:miter/>
          </a:ln>
        </p:spPr>
        <p:txBody>
          <a:bodyPr lIns="0" tIns="0" rIns="0" bIns="0"/>
          <a:lstStyle/>
          <a:p>
            <a:pPr lvl="0">
              <a:defRPr sz="1200">
                <a:latin typeface="+mj-lt"/>
                <a:ea typeface="+mj-ea"/>
                <a:cs typeface="+mj-cs"/>
                <a:sym typeface="Helvetica"/>
              </a:defRPr>
            </a:pPr>
          </a:p>
        </p:txBody>
      </p:sp>
      <p:sp>
        <p:nvSpPr>
          <p:cNvPr id="446" name="Shape 446"/>
          <p:cNvSpPr/>
          <p:nvPr/>
        </p:nvSpPr>
        <p:spPr>
          <a:xfrm flipH="1" flipV="1">
            <a:off x="2981464" y="3580069"/>
            <a:ext cx="1556119" cy="921020"/>
          </a:xfrm>
          <a:prstGeom prst="line">
            <a:avLst/>
          </a:prstGeom>
          <a:ln w="38100">
            <a:solidFill>
              <a:srgbClr val="5FCBEF"/>
            </a:solidFill>
            <a:miter/>
          </a:ln>
        </p:spPr>
        <p:txBody>
          <a:bodyPr lIns="0" tIns="0" rIns="0" bIns="0"/>
          <a:lstStyle/>
          <a:p>
            <a:pPr lvl="0">
              <a:defRPr sz="1200">
                <a:latin typeface="+mj-lt"/>
                <a:ea typeface="+mj-ea"/>
                <a:cs typeface="+mj-cs"/>
                <a:sym typeface="Helvetica"/>
              </a:defRPr>
            </a:pPr>
          </a:p>
        </p:txBody>
      </p:sp>
      <p:sp>
        <p:nvSpPr>
          <p:cNvPr id="447" name="Shape 447"/>
          <p:cNvSpPr/>
          <p:nvPr/>
        </p:nvSpPr>
        <p:spPr>
          <a:xfrm>
            <a:off x="2215507" y="3380825"/>
            <a:ext cx="38762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0</a:t>
            </a:r>
          </a:p>
        </p:txBody>
      </p:sp>
      <p:sp>
        <p:nvSpPr>
          <p:cNvPr id="448" name="Shape 448"/>
          <p:cNvSpPr/>
          <p:nvPr/>
        </p:nvSpPr>
        <p:spPr>
          <a:xfrm>
            <a:off x="3609283" y="3621778"/>
            <a:ext cx="38762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1</a:t>
            </a:r>
          </a:p>
        </p:txBody>
      </p:sp>
      <p:sp>
        <p:nvSpPr>
          <p:cNvPr id="449" name="Shape 449"/>
          <p:cNvSpPr/>
          <p:nvPr/>
        </p:nvSpPr>
        <p:spPr>
          <a:xfrm flipV="1">
            <a:off x="2981464" y="3129285"/>
            <a:ext cx="746078" cy="436531"/>
          </a:xfrm>
          <a:prstGeom prst="line">
            <a:avLst/>
          </a:prstGeom>
          <a:ln w="38100">
            <a:solidFill>
              <a:srgbClr val="5FCBEF"/>
            </a:solidFill>
            <a:miter/>
          </a:ln>
        </p:spPr>
        <p:txBody>
          <a:bodyPr lIns="0" tIns="0" rIns="0" bIns="0"/>
          <a:lstStyle/>
          <a:p>
            <a:pPr lvl="0">
              <a:defRPr sz="1200">
                <a:latin typeface="+mj-lt"/>
                <a:ea typeface="+mj-ea"/>
                <a:cs typeface="+mj-cs"/>
                <a:sym typeface="Helvetica"/>
              </a:defRPr>
            </a:pPr>
          </a:p>
        </p:txBody>
      </p:sp>
      <p:sp>
        <p:nvSpPr>
          <p:cNvPr id="450" name="Shape 450"/>
          <p:cNvSpPr/>
          <p:nvPr/>
        </p:nvSpPr>
        <p:spPr>
          <a:xfrm flipH="1" flipV="1">
            <a:off x="3752391" y="3129287"/>
            <a:ext cx="2386679" cy="1397443"/>
          </a:xfrm>
          <a:prstGeom prst="line">
            <a:avLst/>
          </a:prstGeom>
          <a:ln w="38100">
            <a:solidFill>
              <a:srgbClr val="5FCBEF"/>
            </a:solidFill>
            <a:miter/>
          </a:ln>
        </p:spPr>
        <p:txBody>
          <a:bodyPr lIns="0" tIns="0" rIns="0" bIns="0"/>
          <a:lstStyle/>
          <a:p>
            <a:pPr lvl="0">
              <a:defRPr sz="1200">
                <a:latin typeface="+mj-lt"/>
                <a:ea typeface="+mj-ea"/>
                <a:cs typeface="+mj-cs"/>
                <a:sym typeface="Helvetica"/>
              </a:defRPr>
            </a:pPr>
          </a:p>
        </p:txBody>
      </p:sp>
      <p:sp>
        <p:nvSpPr>
          <p:cNvPr id="451" name="Shape 451"/>
          <p:cNvSpPr/>
          <p:nvPr/>
        </p:nvSpPr>
        <p:spPr>
          <a:xfrm>
            <a:off x="2986434" y="2930042"/>
            <a:ext cx="38762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0</a:t>
            </a:r>
          </a:p>
        </p:txBody>
      </p:sp>
      <p:sp>
        <p:nvSpPr>
          <p:cNvPr id="452" name="Shape 452"/>
          <p:cNvSpPr/>
          <p:nvPr/>
        </p:nvSpPr>
        <p:spPr>
          <a:xfrm>
            <a:off x="4958112" y="3468644"/>
            <a:ext cx="38762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1</a:t>
            </a:r>
          </a:p>
        </p:txBody>
      </p:sp>
      <p:sp>
        <p:nvSpPr>
          <p:cNvPr id="453" name="Shape 453"/>
          <p:cNvSpPr/>
          <p:nvPr/>
        </p:nvSpPr>
        <p:spPr>
          <a:xfrm flipV="1">
            <a:off x="3751152" y="2685469"/>
            <a:ext cx="746078" cy="436531"/>
          </a:xfrm>
          <a:prstGeom prst="line">
            <a:avLst/>
          </a:prstGeom>
          <a:ln w="38100">
            <a:solidFill>
              <a:srgbClr val="5FCBEF"/>
            </a:solidFill>
            <a:miter/>
          </a:ln>
        </p:spPr>
        <p:txBody>
          <a:bodyPr lIns="0" tIns="0" rIns="0" bIns="0"/>
          <a:lstStyle/>
          <a:p>
            <a:pPr lvl="0">
              <a:defRPr sz="1200">
                <a:latin typeface="+mj-lt"/>
                <a:ea typeface="+mj-ea"/>
                <a:cs typeface="+mj-cs"/>
                <a:sym typeface="Helvetica"/>
              </a:defRPr>
            </a:pPr>
          </a:p>
        </p:txBody>
      </p:sp>
      <p:sp>
        <p:nvSpPr>
          <p:cNvPr id="454" name="Shape 454"/>
          <p:cNvSpPr/>
          <p:nvPr/>
        </p:nvSpPr>
        <p:spPr>
          <a:xfrm flipH="1" flipV="1">
            <a:off x="4522080" y="2685470"/>
            <a:ext cx="3309956" cy="1935682"/>
          </a:xfrm>
          <a:prstGeom prst="line">
            <a:avLst/>
          </a:prstGeom>
          <a:ln w="38100">
            <a:solidFill>
              <a:srgbClr val="5FCBEF"/>
            </a:solidFill>
            <a:miter/>
          </a:ln>
        </p:spPr>
        <p:txBody>
          <a:bodyPr lIns="0" tIns="0" rIns="0" bIns="0"/>
          <a:lstStyle/>
          <a:p>
            <a:pPr lvl="0">
              <a:defRPr sz="1200">
                <a:latin typeface="+mj-lt"/>
                <a:ea typeface="+mj-ea"/>
                <a:cs typeface="+mj-cs"/>
                <a:sym typeface="Helvetica"/>
              </a:defRPr>
            </a:pPr>
          </a:p>
        </p:txBody>
      </p:sp>
      <p:sp>
        <p:nvSpPr>
          <p:cNvPr id="455" name="Shape 455"/>
          <p:cNvSpPr/>
          <p:nvPr/>
        </p:nvSpPr>
        <p:spPr>
          <a:xfrm>
            <a:off x="3762032" y="2463364"/>
            <a:ext cx="387627"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0</a:t>
            </a:r>
          </a:p>
        </p:txBody>
      </p:sp>
      <p:sp>
        <p:nvSpPr>
          <p:cNvPr id="456" name="Shape 456"/>
          <p:cNvSpPr/>
          <p:nvPr/>
        </p:nvSpPr>
        <p:spPr>
          <a:xfrm>
            <a:off x="6714943" y="3379784"/>
            <a:ext cx="38762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1</a:t>
            </a:r>
          </a:p>
        </p:txBody>
      </p:sp>
      <p:graphicFrame>
        <p:nvGraphicFramePr>
          <p:cNvPr id="457" name="Table 457"/>
          <p:cNvGraphicFramePr/>
          <p:nvPr/>
        </p:nvGraphicFramePr>
        <p:xfrm>
          <a:off x="677333" y="5393766"/>
          <a:ext cx="8128004" cy="78487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354667"/>
                <a:gridCol w="1354667"/>
                <a:gridCol w="1354667"/>
                <a:gridCol w="1354667"/>
                <a:gridCol w="1354667"/>
                <a:gridCol w="1354667"/>
              </a:tblGrid>
              <a:tr h="370840">
                <a:tc>
                  <a:txBody>
                    <a:bodyPr/>
                    <a:lstStyle/>
                    <a:p>
                      <a:pPr lvl="0" algn="l">
                        <a:defRPr b="0" i="0" sz="1800">
                          <a:solidFill>
                            <a:srgbClr val="000000"/>
                          </a:solidFill>
                        </a:defRPr>
                      </a:pPr>
                      <a:r>
                        <a:rPr b="1">
                          <a:solidFill>
                            <a:srgbClr val="FFFFFF"/>
                          </a:solidFill>
                        </a:rPr>
                        <a:t>Letter</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A</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B</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C</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D</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rPr>
                        <a:t>E</a:t>
                      </a:r>
                    </a:p>
                  </a:txBody>
                  <a:tcPr marL="45720" marR="45720" marT="45720" marB="45720" anchor="t" anchorCtr="0" horzOverflow="overflow"/>
                </a:tc>
              </a:tr>
              <a:tr h="370840">
                <a:tc>
                  <a:txBody>
                    <a:bodyPr/>
                    <a:lstStyle/>
                    <a:p>
                      <a:pPr lvl="0" algn="l">
                        <a:defRPr b="0" i="0" sz="1800"/>
                      </a:pPr>
                      <a:r>
                        <a:rPr b="1" i="1"/>
                        <a:t>Encoding</a:t>
                      </a:r>
                    </a:p>
                  </a:txBody>
                  <a:tcPr marL="45720" marR="45720" marT="45720" marB="45720" anchor="t" anchorCtr="0" horzOverflow="overflow"/>
                </a:tc>
                <a:tc>
                  <a:txBody>
                    <a:bodyPr/>
                    <a:lstStyle/>
                    <a:p>
                      <a:pPr lvl="0" algn="ctr">
                        <a:defRPr b="0" i="0" sz="1800"/>
                      </a:pPr>
                      <a:r>
                        <a:rPr b="1" i="1"/>
                        <a:t>0000</a:t>
                      </a:r>
                    </a:p>
                  </a:txBody>
                  <a:tcPr marL="45720" marR="45720" marT="45720" marB="45720" anchor="t" anchorCtr="0" horzOverflow="overflow"/>
                </a:tc>
                <a:tc>
                  <a:txBody>
                    <a:bodyPr/>
                    <a:lstStyle/>
                    <a:p>
                      <a:pPr lvl="0" algn="ctr">
                        <a:defRPr b="0" i="0" sz="1800"/>
                      </a:pPr>
                      <a:r>
                        <a:rPr b="1" i="1"/>
                        <a:t>0001</a:t>
                      </a:r>
                    </a:p>
                  </a:txBody>
                  <a:tcPr marL="45720" marR="45720" marT="45720" marB="45720" anchor="t" anchorCtr="0" horzOverflow="overflow"/>
                </a:tc>
                <a:tc>
                  <a:txBody>
                    <a:bodyPr/>
                    <a:lstStyle/>
                    <a:p>
                      <a:pPr lvl="0" algn="ctr">
                        <a:defRPr b="0" i="0" sz="1800"/>
                      </a:pPr>
                      <a:r>
                        <a:rPr b="1" i="1"/>
                        <a:t>1</a:t>
                      </a:r>
                    </a:p>
                  </a:txBody>
                  <a:tcPr marL="45720" marR="45720" marT="45720" marB="45720" anchor="t" anchorCtr="0" horzOverflow="overflow"/>
                </a:tc>
                <a:tc>
                  <a:txBody>
                    <a:bodyPr/>
                    <a:lstStyle/>
                    <a:p>
                      <a:pPr lvl="0" algn="ctr">
                        <a:defRPr b="0" i="0" sz="1800"/>
                      </a:pPr>
                      <a:r>
                        <a:rPr b="1" i="1"/>
                        <a:t>001</a:t>
                      </a:r>
                    </a:p>
                  </a:txBody>
                  <a:tcPr marL="45720" marR="45720" marT="45720" marB="45720" anchor="t" anchorCtr="0" horzOverflow="overflow"/>
                </a:tc>
                <a:tc>
                  <a:txBody>
                    <a:bodyPr/>
                    <a:lstStyle/>
                    <a:p>
                      <a:pPr lvl="0" algn="ctr">
                        <a:defRPr b="0" i="0" sz="1800"/>
                      </a:pPr>
                      <a:r>
                        <a:rPr b="1" i="1"/>
                        <a:t>01</a:t>
                      </a:r>
                    </a:p>
                  </a:txBody>
                  <a:tcPr marL="45720" marR="45720" marT="45720" marB="45720" anchor="t" anchorCtr="0" horzOverflow="overflow"/>
                </a:tc>
              </a:tr>
            </a:tbl>
          </a:graphicData>
        </a:graphic>
      </p:graphicFrame>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431"/>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2" fill="hold">
                                  <p:stCondLst>
                                    <p:cond delay="0"/>
                                  </p:stCondLst>
                                  <p:iterate type="el" backwards="0">
                                    <p:tmAbs val="0"/>
                                  </p:iterate>
                                  <p:childTnLst>
                                    <p:set>
                                      <p:cBhvr>
                                        <p:cTn id="9" fill="hold"/>
                                        <p:tgtEl>
                                          <p:spTgt spid="43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3" fill="hold">
                                  <p:stCondLst>
                                    <p:cond delay="0"/>
                                  </p:stCondLst>
                                  <p:iterate type="el" backwards="0">
                                    <p:tmAbs val="0"/>
                                  </p:iterate>
                                  <p:childTnLst>
                                    <p:set>
                                      <p:cBhvr>
                                        <p:cTn id="13" fill="hold"/>
                                        <p:tgtEl>
                                          <p:spTgt spid="441"/>
                                        </p:tgtEl>
                                        <p:attrNameLst>
                                          <p:attrName>style.visibility</p:attrName>
                                        </p:attrNameLst>
                                      </p:cBhvr>
                                      <p:to>
                                        <p:strVal val="visible"/>
                                      </p:to>
                                    </p:set>
                                  </p:childTnLst>
                                </p:cTn>
                              </p:par>
                            </p:childTnLst>
                          </p:cTn>
                        </p:par>
                        <p:par>
                          <p:cTn id="14" fill="hold">
                            <p:stCondLst>
                              <p:cond delay="0"/>
                            </p:stCondLst>
                            <p:childTnLst>
                              <p:par>
                                <p:cTn id="15" nodeType="afterEffect" presetClass="entr" presetSubtype="0" presetID="1" grpId="4" fill="hold">
                                  <p:stCondLst>
                                    <p:cond delay="0"/>
                                  </p:stCondLst>
                                  <p:iterate type="el" backwards="0">
                                    <p:tmAbs val="0"/>
                                  </p:iterate>
                                  <p:childTnLst>
                                    <p:set>
                                      <p:cBhvr>
                                        <p:cTn id="16" fill="hold"/>
                                        <p:tgtEl>
                                          <p:spTgt spid="443"/>
                                        </p:tgtEl>
                                        <p:attrNameLst>
                                          <p:attrName>style.visibility</p:attrName>
                                        </p:attrNameLst>
                                      </p:cBhvr>
                                      <p:to>
                                        <p:strVal val="visible"/>
                                      </p:to>
                                    </p:set>
                                  </p:childTnLst>
                                </p:cTn>
                              </p:par>
                            </p:childTnLst>
                          </p:cTn>
                        </p:par>
                        <p:par>
                          <p:cTn id="17" fill="hold">
                            <p:stCondLst>
                              <p:cond delay="0"/>
                            </p:stCondLst>
                            <p:childTnLst>
                              <p:par>
                                <p:cTn id="18" nodeType="afterEffect" presetClass="entr" presetSubtype="0" presetID="1" grpId="5" fill="hold">
                                  <p:stCondLst>
                                    <p:cond delay="0"/>
                                  </p:stCondLst>
                                  <p:iterate type="el" backwards="0">
                                    <p:tmAbs val="0"/>
                                  </p:iterate>
                                  <p:childTnLst>
                                    <p:set>
                                      <p:cBhvr>
                                        <p:cTn id="19" fill="hold"/>
                                        <p:tgtEl>
                                          <p:spTgt spid="444"/>
                                        </p:tgtEl>
                                        <p:attrNameLst>
                                          <p:attrName>style.visibility</p:attrName>
                                        </p:attrNameLst>
                                      </p:cBhvr>
                                      <p:to>
                                        <p:strVal val="visible"/>
                                      </p:to>
                                    </p:set>
                                  </p:childTnLst>
                                </p:cTn>
                              </p:par>
                            </p:childTnLst>
                          </p:cTn>
                        </p:par>
                        <p:par>
                          <p:cTn id="20" fill="hold">
                            <p:stCondLst>
                              <p:cond delay="0"/>
                            </p:stCondLst>
                            <p:childTnLst>
                              <p:par>
                                <p:cTn id="21" nodeType="afterEffect" presetClass="entr" presetSubtype="0" presetID="1" grpId="6" fill="hold">
                                  <p:stCondLst>
                                    <p:cond delay="0"/>
                                  </p:stCondLst>
                                  <p:iterate type="el" backwards="0">
                                    <p:tmAbs val="0"/>
                                  </p:iterate>
                                  <p:childTnLst>
                                    <p:set>
                                      <p:cBhvr>
                                        <p:cTn id="22" fill="hold"/>
                                        <p:tgtEl>
                                          <p:spTgt spid="442"/>
                                        </p:tgtEl>
                                        <p:attrNameLst>
                                          <p:attrName>style.visibility</p:attrName>
                                        </p:attrNameLst>
                                      </p:cBhvr>
                                      <p:to>
                                        <p:strVal val="visible"/>
                                      </p:to>
                                    </p:set>
                                  </p:childTnLst>
                                </p:cTn>
                              </p:par>
                            </p:childTnLst>
                          </p:cTn>
                        </p:par>
                        <p:par>
                          <p:cTn id="23" fill="hold">
                            <p:stCondLst>
                              <p:cond delay="0"/>
                            </p:stCondLst>
                            <p:childTnLst>
                              <p:par>
                                <p:cTn id="24" nodeType="afterEffect" presetClass="entr" presetSubtype="0" presetID="1" grpId="7" fill="hold">
                                  <p:stCondLst>
                                    <p:cond delay="0"/>
                                  </p:stCondLst>
                                  <p:iterate type="el" backwards="0">
                                    <p:tmAbs val="0"/>
                                  </p:iterate>
                                  <p:childTnLst>
                                    <p:set>
                                      <p:cBhvr>
                                        <p:cTn id="25" fill="hold"/>
                                        <p:tgtEl>
                                          <p:spTgt spid="434"/>
                                        </p:tgtEl>
                                        <p:attrNameLst>
                                          <p:attrName>style.visibility</p:attrName>
                                        </p:attrNameLst>
                                      </p:cBhvr>
                                      <p:to>
                                        <p:strVal val="visible"/>
                                      </p:to>
                                    </p:set>
                                  </p:childTnLst>
                                </p:cTn>
                              </p:par>
                            </p:childTnLst>
                          </p:cTn>
                        </p:par>
                        <p:par>
                          <p:cTn id="26" fill="hold">
                            <p:stCondLst>
                              <p:cond delay="0"/>
                            </p:stCondLst>
                            <p:childTnLst>
                              <p:par>
                                <p:cTn id="27" nodeType="afterEffect" presetClass="entr" presetSubtype="0" presetID="1" grpId="8" fill="hold">
                                  <p:stCondLst>
                                    <p:cond delay="0"/>
                                  </p:stCondLst>
                                  <p:iterate type="el" backwards="0">
                                    <p:tmAbs val="0"/>
                                  </p:iterate>
                                  <p:childTnLst>
                                    <p:set>
                                      <p:cBhvr>
                                        <p:cTn id="28" fill="hold"/>
                                        <p:tgtEl>
                                          <p:spTgt spid="4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9" fill="hold">
                                  <p:stCondLst>
                                    <p:cond delay="0"/>
                                  </p:stCondLst>
                                  <p:iterate type="el" backwards="0">
                                    <p:tmAbs val="0"/>
                                  </p:iterate>
                                  <p:childTnLst>
                                    <p:set>
                                      <p:cBhvr>
                                        <p:cTn id="32" fill="hold"/>
                                        <p:tgtEl>
                                          <p:spTgt spid="447"/>
                                        </p:tgtEl>
                                        <p:attrNameLst>
                                          <p:attrName>style.visibility</p:attrName>
                                        </p:attrNameLst>
                                      </p:cBhvr>
                                      <p:to>
                                        <p:strVal val="visible"/>
                                      </p:to>
                                    </p:set>
                                  </p:childTnLst>
                                </p:cTn>
                              </p:par>
                            </p:childTnLst>
                          </p:cTn>
                        </p:par>
                        <p:par>
                          <p:cTn id="33" fill="hold">
                            <p:stCondLst>
                              <p:cond delay="0"/>
                            </p:stCondLst>
                            <p:childTnLst>
                              <p:par>
                                <p:cTn id="34" nodeType="afterEffect" presetClass="entr" presetSubtype="0" presetID="1" grpId="10" fill="hold">
                                  <p:stCondLst>
                                    <p:cond delay="0"/>
                                  </p:stCondLst>
                                  <p:iterate type="el" backwards="0">
                                    <p:tmAbs val="0"/>
                                  </p:iterate>
                                  <p:childTnLst>
                                    <p:set>
                                      <p:cBhvr>
                                        <p:cTn id="35" fill="hold"/>
                                        <p:tgtEl>
                                          <p:spTgt spid="445"/>
                                        </p:tgtEl>
                                        <p:attrNameLst>
                                          <p:attrName>style.visibility</p:attrName>
                                        </p:attrNameLst>
                                      </p:cBhvr>
                                      <p:to>
                                        <p:strVal val="visible"/>
                                      </p:to>
                                    </p:set>
                                  </p:childTnLst>
                                </p:cTn>
                              </p:par>
                            </p:childTnLst>
                          </p:cTn>
                        </p:par>
                        <p:par>
                          <p:cTn id="36" fill="hold">
                            <p:stCondLst>
                              <p:cond delay="0"/>
                            </p:stCondLst>
                            <p:childTnLst>
                              <p:par>
                                <p:cTn id="37" nodeType="afterEffect" presetClass="entr" presetSubtype="0" presetID="1" grpId="11" fill="hold">
                                  <p:stCondLst>
                                    <p:cond delay="0"/>
                                  </p:stCondLst>
                                  <p:iterate type="el" backwards="0">
                                    <p:tmAbs val="0"/>
                                  </p:iterate>
                                  <p:childTnLst>
                                    <p:set>
                                      <p:cBhvr>
                                        <p:cTn id="38" fill="hold"/>
                                        <p:tgtEl>
                                          <p:spTgt spid="448"/>
                                        </p:tgtEl>
                                        <p:attrNameLst>
                                          <p:attrName>style.visibility</p:attrName>
                                        </p:attrNameLst>
                                      </p:cBhvr>
                                      <p:to>
                                        <p:strVal val="visible"/>
                                      </p:to>
                                    </p:set>
                                  </p:childTnLst>
                                </p:cTn>
                              </p:par>
                            </p:childTnLst>
                          </p:cTn>
                        </p:par>
                        <p:par>
                          <p:cTn id="39" fill="hold">
                            <p:stCondLst>
                              <p:cond delay="0"/>
                            </p:stCondLst>
                            <p:childTnLst>
                              <p:par>
                                <p:cTn id="40" nodeType="afterEffect" presetClass="entr" presetSubtype="0" presetID="1" grpId="12" fill="hold">
                                  <p:stCondLst>
                                    <p:cond delay="0"/>
                                  </p:stCondLst>
                                  <p:iterate type="el" backwards="0">
                                    <p:tmAbs val="0"/>
                                  </p:iterate>
                                  <p:childTnLst>
                                    <p:set>
                                      <p:cBhvr>
                                        <p:cTn id="41" fill="hold"/>
                                        <p:tgtEl>
                                          <p:spTgt spid="446"/>
                                        </p:tgtEl>
                                        <p:attrNameLst>
                                          <p:attrName>style.visibility</p:attrName>
                                        </p:attrNameLst>
                                      </p:cBhvr>
                                      <p:to>
                                        <p:strVal val="visible"/>
                                      </p:to>
                                    </p:set>
                                  </p:childTnLst>
                                </p:cTn>
                              </p:par>
                            </p:childTnLst>
                          </p:cTn>
                        </p:par>
                        <p:par>
                          <p:cTn id="42" fill="hold">
                            <p:stCondLst>
                              <p:cond delay="0"/>
                            </p:stCondLst>
                            <p:childTnLst>
                              <p:par>
                                <p:cTn id="43" nodeType="afterEffect" presetClass="entr" presetSubtype="0" presetID="1" grpId="13" fill="hold">
                                  <p:stCondLst>
                                    <p:cond delay="0"/>
                                  </p:stCondLst>
                                  <p:iterate type="el" backwards="0">
                                    <p:tmAbs val="0"/>
                                  </p:iterate>
                                  <p:childTnLst>
                                    <p:set>
                                      <p:cBhvr>
                                        <p:cTn id="44" fill="hold"/>
                                        <p:tgtEl>
                                          <p:spTgt spid="436"/>
                                        </p:tgtEl>
                                        <p:attrNameLst>
                                          <p:attrName>style.visibility</p:attrName>
                                        </p:attrNameLst>
                                      </p:cBhvr>
                                      <p:to>
                                        <p:strVal val="visible"/>
                                      </p:to>
                                    </p:set>
                                  </p:childTnLst>
                                </p:cTn>
                              </p:par>
                            </p:childTnLst>
                          </p:cTn>
                        </p:par>
                        <p:par>
                          <p:cTn id="45" fill="hold">
                            <p:stCondLst>
                              <p:cond delay="0"/>
                            </p:stCondLst>
                            <p:childTnLst>
                              <p:par>
                                <p:cTn id="46" nodeType="afterEffect" presetClass="entr" presetSubtype="0" presetID="1" grpId="14" fill="hold">
                                  <p:stCondLst>
                                    <p:cond delay="0"/>
                                  </p:stCondLst>
                                  <p:iterate type="el" backwards="0">
                                    <p:tmAbs val="0"/>
                                  </p:iterate>
                                  <p:childTnLst>
                                    <p:set>
                                      <p:cBhvr>
                                        <p:cTn id="47" fill="hold"/>
                                        <p:tgtEl>
                                          <p:spTgt spid="43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nodeType="clickEffect" presetClass="entr" presetSubtype="0" presetID="1" grpId="15" fill="hold">
                                  <p:stCondLst>
                                    <p:cond delay="0"/>
                                  </p:stCondLst>
                                  <p:iterate type="el" backwards="0">
                                    <p:tmAbs val="0"/>
                                  </p:iterate>
                                  <p:childTnLst>
                                    <p:set>
                                      <p:cBhvr>
                                        <p:cTn id="51" fill="hold"/>
                                        <p:tgtEl>
                                          <p:spTgt spid="451"/>
                                        </p:tgtEl>
                                        <p:attrNameLst>
                                          <p:attrName>style.visibility</p:attrName>
                                        </p:attrNameLst>
                                      </p:cBhvr>
                                      <p:to>
                                        <p:strVal val="visible"/>
                                      </p:to>
                                    </p:set>
                                  </p:childTnLst>
                                </p:cTn>
                              </p:par>
                            </p:childTnLst>
                          </p:cTn>
                        </p:par>
                        <p:par>
                          <p:cTn id="52" fill="hold">
                            <p:stCondLst>
                              <p:cond delay="0"/>
                            </p:stCondLst>
                            <p:childTnLst>
                              <p:par>
                                <p:cTn id="53" nodeType="afterEffect" presetClass="entr" presetSubtype="0" presetID="1" grpId="16" fill="hold">
                                  <p:stCondLst>
                                    <p:cond delay="0"/>
                                  </p:stCondLst>
                                  <p:iterate type="el" backwards="0">
                                    <p:tmAbs val="0"/>
                                  </p:iterate>
                                  <p:childTnLst>
                                    <p:set>
                                      <p:cBhvr>
                                        <p:cTn id="54" fill="hold"/>
                                        <p:tgtEl>
                                          <p:spTgt spid="449"/>
                                        </p:tgtEl>
                                        <p:attrNameLst>
                                          <p:attrName>style.visibility</p:attrName>
                                        </p:attrNameLst>
                                      </p:cBhvr>
                                      <p:to>
                                        <p:strVal val="visible"/>
                                      </p:to>
                                    </p:set>
                                  </p:childTnLst>
                                </p:cTn>
                              </p:par>
                            </p:childTnLst>
                          </p:cTn>
                        </p:par>
                        <p:par>
                          <p:cTn id="55" fill="hold">
                            <p:stCondLst>
                              <p:cond delay="0"/>
                            </p:stCondLst>
                            <p:childTnLst>
                              <p:par>
                                <p:cTn id="56" nodeType="afterEffect" presetClass="entr" presetSubtype="0" presetID="1" grpId="17" fill="hold">
                                  <p:stCondLst>
                                    <p:cond delay="0"/>
                                  </p:stCondLst>
                                  <p:iterate type="el" backwards="0">
                                    <p:tmAbs val="0"/>
                                  </p:iterate>
                                  <p:childTnLst>
                                    <p:set>
                                      <p:cBhvr>
                                        <p:cTn id="57" fill="hold"/>
                                        <p:tgtEl>
                                          <p:spTgt spid="450"/>
                                        </p:tgtEl>
                                        <p:attrNameLst>
                                          <p:attrName>style.visibility</p:attrName>
                                        </p:attrNameLst>
                                      </p:cBhvr>
                                      <p:to>
                                        <p:strVal val="visible"/>
                                      </p:to>
                                    </p:set>
                                  </p:childTnLst>
                                </p:cTn>
                              </p:par>
                            </p:childTnLst>
                          </p:cTn>
                        </p:par>
                        <p:par>
                          <p:cTn id="58" fill="hold">
                            <p:stCondLst>
                              <p:cond delay="0"/>
                            </p:stCondLst>
                            <p:childTnLst>
                              <p:par>
                                <p:cTn id="59" nodeType="afterEffect" presetClass="entr" presetSubtype="0" presetID="1" grpId="18" fill="hold">
                                  <p:stCondLst>
                                    <p:cond delay="0"/>
                                  </p:stCondLst>
                                  <p:iterate type="el" backwards="0">
                                    <p:tmAbs val="0"/>
                                  </p:iterate>
                                  <p:childTnLst>
                                    <p:set>
                                      <p:cBhvr>
                                        <p:cTn id="60" fill="hold"/>
                                        <p:tgtEl>
                                          <p:spTgt spid="452"/>
                                        </p:tgtEl>
                                        <p:attrNameLst>
                                          <p:attrName>style.visibility</p:attrName>
                                        </p:attrNameLst>
                                      </p:cBhvr>
                                      <p:to>
                                        <p:strVal val="visible"/>
                                      </p:to>
                                    </p:set>
                                  </p:childTnLst>
                                </p:cTn>
                              </p:par>
                            </p:childTnLst>
                          </p:cTn>
                        </p:par>
                        <p:par>
                          <p:cTn id="61" fill="hold">
                            <p:stCondLst>
                              <p:cond delay="0"/>
                            </p:stCondLst>
                            <p:childTnLst>
                              <p:par>
                                <p:cTn id="62" nodeType="afterEffect" presetClass="entr" presetSubtype="0" presetID="1" grpId="19" fill="hold">
                                  <p:stCondLst>
                                    <p:cond delay="0"/>
                                  </p:stCondLst>
                                  <p:iterate type="el" backwards="0">
                                    <p:tmAbs val="0"/>
                                  </p:iterate>
                                  <p:childTnLst>
                                    <p:set>
                                      <p:cBhvr>
                                        <p:cTn id="63" fill="hold"/>
                                        <p:tgtEl>
                                          <p:spTgt spid="438"/>
                                        </p:tgtEl>
                                        <p:attrNameLst>
                                          <p:attrName>style.visibility</p:attrName>
                                        </p:attrNameLst>
                                      </p:cBhvr>
                                      <p:to>
                                        <p:strVal val="visible"/>
                                      </p:to>
                                    </p:set>
                                  </p:childTnLst>
                                </p:cTn>
                              </p:par>
                            </p:childTnLst>
                          </p:cTn>
                        </p:par>
                        <p:par>
                          <p:cTn id="64" fill="hold">
                            <p:stCondLst>
                              <p:cond delay="0"/>
                            </p:stCondLst>
                            <p:childTnLst>
                              <p:par>
                                <p:cTn id="65" nodeType="afterEffect" presetClass="entr" presetSubtype="0" presetID="1" grpId="20" fill="hold">
                                  <p:stCondLst>
                                    <p:cond delay="0"/>
                                  </p:stCondLst>
                                  <p:iterate type="el" backwards="0">
                                    <p:tmAbs val="0"/>
                                  </p:iterate>
                                  <p:childTnLst>
                                    <p:set>
                                      <p:cBhvr>
                                        <p:cTn id="66" fill="hold"/>
                                        <p:tgtEl>
                                          <p:spTgt spid="4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presetClass="entr" presetSubtype="0" presetID="1" grpId="21" fill="hold">
                                  <p:stCondLst>
                                    <p:cond delay="0"/>
                                  </p:stCondLst>
                                  <p:iterate type="el" backwards="0">
                                    <p:tmAbs val="0"/>
                                  </p:iterate>
                                  <p:childTnLst>
                                    <p:set>
                                      <p:cBhvr>
                                        <p:cTn id="70" fill="hold"/>
                                        <p:tgtEl>
                                          <p:spTgt spid="455"/>
                                        </p:tgtEl>
                                        <p:attrNameLst>
                                          <p:attrName>style.visibility</p:attrName>
                                        </p:attrNameLst>
                                      </p:cBhvr>
                                      <p:to>
                                        <p:strVal val="visible"/>
                                      </p:to>
                                    </p:set>
                                  </p:childTnLst>
                                </p:cTn>
                              </p:par>
                            </p:childTnLst>
                          </p:cTn>
                        </p:par>
                        <p:par>
                          <p:cTn id="71" fill="hold">
                            <p:stCondLst>
                              <p:cond delay="0"/>
                            </p:stCondLst>
                            <p:childTnLst>
                              <p:par>
                                <p:cTn id="72" nodeType="afterEffect" presetClass="entr" presetSubtype="0" presetID="1" grpId="22" fill="hold">
                                  <p:stCondLst>
                                    <p:cond delay="0"/>
                                  </p:stCondLst>
                                  <p:iterate type="el" backwards="0">
                                    <p:tmAbs val="0"/>
                                  </p:iterate>
                                  <p:childTnLst>
                                    <p:set>
                                      <p:cBhvr>
                                        <p:cTn id="73" fill="hold"/>
                                        <p:tgtEl>
                                          <p:spTgt spid="453"/>
                                        </p:tgtEl>
                                        <p:attrNameLst>
                                          <p:attrName>style.visibility</p:attrName>
                                        </p:attrNameLst>
                                      </p:cBhvr>
                                      <p:to>
                                        <p:strVal val="visible"/>
                                      </p:to>
                                    </p:set>
                                  </p:childTnLst>
                                </p:cTn>
                              </p:par>
                            </p:childTnLst>
                          </p:cTn>
                        </p:par>
                        <p:par>
                          <p:cTn id="74" fill="hold">
                            <p:stCondLst>
                              <p:cond delay="0"/>
                            </p:stCondLst>
                            <p:childTnLst>
                              <p:par>
                                <p:cTn id="75" nodeType="afterEffect" presetClass="entr" presetSubtype="0" presetID="1" grpId="23" fill="hold">
                                  <p:stCondLst>
                                    <p:cond delay="0"/>
                                  </p:stCondLst>
                                  <p:iterate type="el" backwards="0">
                                    <p:tmAbs val="0"/>
                                  </p:iterate>
                                  <p:childTnLst>
                                    <p:set>
                                      <p:cBhvr>
                                        <p:cTn id="76" fill="hold"/>
                                        <p:tgtEl>
                                          <p:spTgt spid="454"/>
                                        </p:tgtEl>
                                        <p:attrNameLst>
                                          <p:attrName>style.visibility</p:attrName>
                                        </p:attrNameLst>
                                      </p:cBhvr>
                                      <p:to>
                                        <p:strVal val="visible"/>
                                      </p:to>
                                    </p:set>
                                  </p:childTnLst>
                                </p:cTn>
                              </p:par>
                            </p:childTnLst>
                          </p:cTn>
                        </p:par>
                        <p:par>
                          <p:cTn id="77" fill="hold">
                            <p:stCondLst>
                              <p:cond delay="0"/>
                            </p:stCondLst>
                            <p:childTnLst>
                              <p:par>
                                <p:cTn id="78" nodeType="afterEffect" presetClass="entr" presetSubtype="0" presetID="1" grpId="24" fill="hold">
                                  <p:stCondLst>
                                    <p:cond delay="0"/>
                                  </p:stCondLst>
                                  <p:iterate type="el" backwards="0">
                                    <p:tmAbs val="0"/>
                                  </p:iterate>
                                  <p:childTnLst>
                                    <p:set>
                                      <p:cBhvr>
                                        <p:cTn id="79" fill="hold"/>
                                        <p:tgtEl>
                                          <p:spTgt spid="456"/>
                                        </p:tgtEl>
                                        <p:attrNameLst>
                                          <p:attrName>style.visibility</p:attrName>
                                        </p:attrNameLst>
                                      </p:cBhvr>
                                      <p:to>
                                        <p:strVal val="visible"/>
                                      </p:to>
                                    </p:set>
                                  </p:childTnLst>
                                </p:cTn>
                              </p:par>
                            </p:childTnLst>
                          </p:cTn>
                        </p:par>
                        <p:par>
                          <p:cTn id="80" fill="hold">
                            <p:stCondLst>
                              <p:cond delay="0"/>
                            </p:stCondLst>
                            <p:childTnLst>
                              <p:par>
                                <p:cTn id="81" nodeType="afterEffect" presetClass="entr" presetSubtype="0" presetID="1" grpId="25" fill="hold">
                                  <p:stCondLst>
                                    <p:cond delay="0"/>
                                  </p:stCondLst>
                                  <p:iterate type="el" backwards="0">
                                    <p:tmAbs val="0"/>
                                  </p:iterate>
                                  <p:childTnLst>
                                    <p:set>
                                      <p:cBhvr>
                                        <p:cTn id="82" fill="hold"/>
                                        <p:tgtEl>
                                          <p:spTgt spid="439"/>
                                        </p:tgtEl>
                                        <p:attrNameLst>
                                          <p:attrName>style.visibility</p:attrName>
                                        </p:attrNameLst>
                                      </p:cBhvr>
                                      <p:to>
                                        <p:strVal val="visible"/>
                                      </p:to>
                                    </p:set>
                                  </p:childTnLst>
                                </p:cTn>
                              </p:par>
                            </p:childTnLst>
                          </p:cTn>
                        </p:par>
                        <p:par>
                          <p:cTn id="83" fill="hold">
                            <p:stCondLst>
                              <p:cond delay="0"/>
                            </p:stCondLst>
                            <p:childTnLst>
                              <p:par>
                                <p:cTn id="84" nodeType="afterEffect" presetClass="entr" presetSubtype="0" presetID="1" grpId="26" fill="hold">
                                  <p:stCondLst>
                                    <p:cond delay="0"/>
                                  </p:stCondLst>
                                  <p:iterate type="el" backwards="0">
                                    <p:tmAbs val="0"/>
                                  </p:iterate>
                                  <p:childTnLst>
                                    <p:set>
                                      <p:cBhvr>
                                        <p:cTn id="85" fill="hold"/>
                                        <p:tgtEl>
                                          <p:spTgt spid="44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nodeType="clickEffect" presetClass="entr" presetSubtype="0" presetID="1" grpId="27" fill="hold">
                                  <p:stCondLst>
                                    <p:cond delay="0"/>
                                  </p:stCondLst>
                                  <p:iterate type="el" backwards="0">
                                    <p:tmAbs val="0"/>
                                  </p:iterate>
                                  <p:childTnLst>
                                    <p:set>
                                      <p:cBhvr>
                                        <p:cTn id="89" fill="hold"/>
                                        <p:tgtEl>
                                          <p:spTgt spid="4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6" grpId="24"/>
      <p:bldP build="whole" bldLvl="1" animBg="1" rev="0" advAuto="0" spid="439" grpId="25"/>
      <p:bldP build="whole" bldLvl="1" animBg="1" rev="0" advAuto="0" spid="457" grpId="27"/>
      <p:bldP build="whole" bldLvl="1" animBg="1" rev="0" advAuto="0" spid="444" grpId="5"/>
      <p:bldP build="whole" bldLvl="1" animBg="1" rev="0" advAuto="0" spid="434" grpId="7"/>
      <p:bldP build="whole" bldLvl="1" animBg="1" rev="0" advAuto="0" spid="448" grpId="11"/>
      <p:bldP build="whole" bldLvl="1" animBg="1" rev="0" advAuto="0" spid="442" grpId="6"/>
      <p:bldP build="whole" bldLvl="1" animBg="1" rev="0" advAuto="0" spid="437" grpId="20"/>
      <p:bldP build="whole" bldLvl="1" animBg="1" rev="0" advAuto="0" spid="451" grpId="15"/>
      <p:bldP build="whole" bldLvl="1" animBg="1" rev="0" advAuto="0" spid="454" grpId="23"/>
      <p:bldP build="whole" bldLvl="1" animBg="1" rev="0" advAuto="0" spid="435" grpId="14"/>
      <p:bldP build="whole" bldLvl="1" animBg="1" rev="0" advAuto="0" spid="436" grpId="13"/>
      <p:bldP build="whole" bldLvl="1" animBg="1" rev="0" advAuto="0" spid="438" grpId="19"/>
      <p:bldP build="whole" bldLvl="1" animBg="1" rev="0" advAuto="0" spid="432" grpId="2"/>
      <p:bldP build="whole" bldLvl="1" animBg="1" rev="0" advAuto="0" spid="446" grpId="12"/>
      <p:bldP build="whole" bldLvl="1" animBg="1" rev="0" advAuto="0" spid="440" grpId="26"/>
      <p:bldP build="whole" bldLvl="1" animBg="1" rev="0" advAuto="0" spid="452" grpId="18"/>
      <p:bldP build="whole" bldLvl="1" animBg="1" rev="0" advAuto="0" spid="447" grpId="9"/>
      <p:bldP build="whole" bldLvl="1" animBg="1" rev="0" advAuto="0" spid="441" grpId="3"/>
      <p:bldP build="whole" bldLvl="1" animBg="1" rev="0" advAuto="0" spid="431" grpId="1"/>
      <p:bldP build="whole" bldLvl="1" animBg="1" rev="0" advAuto="0" spid="449" grpId="16"/>
      <p:bldP build="whole" bldLvl="1" animBg="1" rev="0" advAuto="0" spid="455" grpId="21"/>
      <p:bldP build="whole" bldLvl="1" animBg="1" rev="0" advAuto="0" spid="443" grpId="4"/>
      <p:bldP build="whole" bldLvl="1" animBg="1" rev="0" advAuto="0" spid="445" grpId="10"/>
      <p:bldP build="whole" bldLvl="1" animBg="1" rev="0" advAuto="0" spid="433" grpId="8"/>
      <p:bldP build="whole" bldLvl="1" animBg="1" rev="0" advAuto="0" spid="450" grpId="17"/>
      <p:bldP build="whole" bldLvl="1" animBg="1" rev="0" advAuto="0" spid="453" grpId="22"/>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Huffman Coding</a:t>
            </a:r>
          </a:p>
        </p:txBody>
      </p:sp>
      <p:sp>
        <p:nvSpPr>
          <p:cNvPr id="460" name="Shape 460"/>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All Huffman coded files must adhere to the </a:t>
            </a:r>
            <a:r>
              <a:rPr i="1">
                <a:solidFill>
                  <a:srgbClr val="404040"/>
                </a:solidFill>
              </a:rPr>
              <a:t>prefix property</a:t>
            </a:r>
            <a:endParaRPr i="1">
              <a:solidFill>
                <a:srgbClr val="404040"/>
              </a:solidFill>
            </a:endParaRPr>
          </a:p>
          <a:p>
            <a:pPr lvl="1" marL="742950" indent="-285750">
              <a:defRPr>
                <a:solidFill>
                  <a:srgbClr val="000000"/>
                </a:solidFill>
              </a:defRPr>
            </a:pPr>
            <a:r>
              <a:rPr sz="1600">
                <a:solidFill>
                  <a:srgbClr val="404040"/>
                </a:solidFill>
              </a:rPr>
              <a:t>No Huffman code for any character may be the prefix of another character’s code</a:t>
            </a:r>
            <a:endParaRPr sz="1600">
              <a:solidFill>
                <a:srgbClr val="404040"/>
              </a:solidFill>
            </a:endParaRPr>
          </a:p>
          <a:p>
            <a:pPr lvl="1" marL="742950" indent="-285750">
              <a:defRPr>
                <a:solidFill>
                  <a:srgbClr val="000000"/>
                </a:solidFill>
              </a:defRPr>
            </a:pPr>
            <a:r>
              <a:rPr sz="1600">
                <a:solidFill>
                  <a:srgbClr val="404040"/>
                </a:solidFill>
              </a:rPr>
              <a:t>eg, we can’t have both A = 1 and C = 10 since decoding will be ambiguous!</a:t>
            </a:r>
            <a:endParaRPr sz="1600">
              <a:solidFill>
                <a:srgbClr val="404040"/>
              </a:solidFill>
            </a:endParaRPr>
          </a:p>
          <a:p>
            <a:pPr lvl="0">
              <a:defRPr>
                <a:solidFill>
                  <a:srgbClr val="000000"/>
                </a:solidFill>
              </a:defRPr>
            </a:pPr>
            <a:r>
              <a:rPr>
                <a:solidFill>
                  <a:srgbClr val="404040"/>
                </a:solidFill>
              </a:rPr>
              <a:t>In order to decompress, we need a </a:t>
            </a:r>
            <a:r>
              <a:rPr i="1">
                <a:solidFill>
                  <a:srgbClr val="404040"/>
                </a:solidFill>
              </a:rPr>
              <a:t>frequency table </a:t>
            </a:r>
            <a:r>
              <a:rPr>
                <a:solidFill>
                  <a:srgbClr val="404040"/>
                </a:solidFill>
              </a:rPr>
              <a:t>as part of the file</a:t>
            </a:r>
            <a:endParaRPr>
              <a:solidFill>
                <a:srgbClr val="404040"/>
              </a:solidFill>
            </a:endParaRPr>
          </a:p>
          <a:p>
            <a:pPr lvl="1" marL="742950" indent="-285750">
              <a:defRPr>
                <a:solidFill>
                  <a:srgbClr val="000000"/>
                </a:solidFill>
              </a:defRPr>
            </a:pPr>
            <a:r>
              <a:rPr sz="1600">
                <a:solidFill>
                  <a:srgbClr val="404040"/>
                </a:solidFill>
              </a:rPr>
              <a:t>This lets us figure out which codes go to which letters</a:t>
            </a:r>
            <a:endParaRPr sz="1600">
              <a:solidFill>
                <a:srgbClr val="404040"/>
              </a:solidFill>
            </a:endParaRPr>
          </a:p>
          <a:p>
            <a:pPr lvl="0">
              <a:defRPr>
                <a:solidFill>
                  <a:srgbClr val="000000"/>
                </a:solidFill>
              </a:defRPr>
            </a:pPr>
            <a:r>
              <a:rPr>
                <a:solidFill>
                  <a:srgbClr val="404040"/>
                </a:solidFill>
              </a:rPr>
              <a:t>Cons of encoding</a:t>
            </a:r>
            <a:endParaRPr>
              <a:solidFill>
                <a:srgbClr val="404040"/>
              </a:solidFill>
            </a:endParaRPr>
          </a:p>
          <a:p>
            <a:pPr lvl="1" marL="742950" indent="-285750">
              <a:defRPr>
                <a:solidFill>
                  <a:srgbClr val="000000"/>
                </a:solidFill>
              </a:defRPr>
            </a:pPr>
            <a:r>
              <a:rPr sz="1600">
                <a:solidFill>
                  <a:srgbClr val="404040"/>
                </a:solidFill>
              </a:rPr>
              <a:t>If our text file contains lot’s of diverse characters, Huffman coding might not actually shrink the file size</a:t>
            </a:r>
            <a:endParaRPr sz="1600">
              <a:solidFill>
                <a:srgbClr val="404040"/>
              </a:solidFill>
            </a:endParaRPr>
          </a:p>
          <a:p>
            <a:pPr lvl="1" marL="742950" indent="-285750">
              <a:defRPr>
                <a:solidFill>
                  <a:srgbClr val="000000"/>
                </a:solidFill>
              </a:defRPr>
            </a:pPr>
            <a:r>
              <a:rPr sz="1600">
                <a:solidFill>
                  <a:srgbClr val="404040"/>
                </a:solidFill>
              </a:rPr>
              <a:t>We have to decode every time we want to use the file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46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1" fill="hold">
                                  <p:stCondLst>
                                    <p:cond delay="0"/>
                                  </p:stCondLst>
                                  <p:iterate type="el" backwards="0">
                                    <p:tmAbs val="0"/>
                                  </p:iterate>
                                  <p:childTnLst>
                                    <p:set>
                                      <p:cBhvr>
                                        <p:cTn id="10" fill="hold"/>
                                        <p:tgtEl>
                                          <p:spTgt spid="46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1" fill="hold">
                                  <p:stCondLst>
                                    <p:cond delay="0"/>
                                  </p:stCondLst>
                                  <p:iterate type="el" backwards="0">
                                    <p:tmAbs val="0"/>
                                  </p:iterate>
                                  <p:childTnLst>
                                    <p:set>
                                      <p:cBhvr>
                                        <p:cTn id="14" fill="hold"/>
                                        <p:tgtEl>
                                          <p:spTgt spid="46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60"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Bitwise operators</a:t>
            </a:r>
          </a:p>
        </p:txBody>
      </p:sp>
      <p:sp>
        <p:nvSpPr>
          <p:cNvPr id="107" name="Shape 107"/>
          <p:cNvSpPr/>
          <p:nvPr>
            <p:ph type="body" idx="1"/>
          </p:nvPr>
        </p:nvSpPr>
        <p:spPr>
          <a:xfrm>
            <a:off x="677333" y="1479883"/>
            <a:ext cx="8596670" cy="4944981"/>
          </a:xfrm>
          <a:prstGeom prst="rect">
            <a:avLst/>
          </a:prstGeom>
        </p:spPr>
        <p:txBody>
          <a:bodyPr/>
          <a:lstStyle/>
          <a:p>
            <a:pPr lvl="0">
              <a:defRPr>
                <a:solidFill>
                  <a:srgbClr val="000000"/>
                </a:solidFill>
              </a:defRPr>
            </a:pPr>
            <a:r>
              <a:rPr>
                <a:solidFill>
                  <a:srgbClr val="404040"/>
                </a:solidFill>
              </a:rPr>
              <a:t>Allow us to manipulate individual bits</a:t>
            </a:r>
            <a:endParaRPr>
              <a:solidFill>
                <a:srgbClr val="404040"/>
              </a:solidFill>
            </a:endParaRPr>
          </a:p>
          <a:p>
            <a:pPr lvl="0">
              <a:defRPr>
                <a:solidFill>
                  <a:srgbClr val="000000"/>
                </a:solidFill>
              </a:defRPr>
            </a:pPr>
            <a:r>
              <a:rPr>
                <a:solidFill>
                  <a:srgbClr val="404040"/>
                </a:solidFill>
              </a:rPr>
              <a:t>&amp;   AND</a:t>
            </a:r>
            <a:endParaRPr>
              <a:solidFill>
                <a:srgbClr val="404040"/>
              </a:solidFill>
            </a:endParaRPr>
          </a:p>
          <a:p>
            <a:pPr lvl="1" marL="742950" indent="-285750">
              <a:defRPr>
                <a:solidFill>
                  <a:srgbClr val="000000"/>
                </a:solidFill>
              </a:defRPr>
            </a:pPr>
            <a:r>
              <a:rPr sz="1600">
                <a:solidFill>
                  <a:srgbClr val="404040"/>
                </a:solidFill>
              </a:rPr>
              <a:t>gives 1 if both arguments are 1</a:t>
            </a:r>
            <a:endParaRPr sz="1600">
              <a:solidFill>
                <a:srgbClr val="404040"/>
              </a:solidFill>
            </a:endParaRPr>
          </a:p>
          <a:p>
            <a:pPr lvl="0">
              <a:defRPr>
                <a:solidFill>
                  <a:srgbClr val="000000"/>
                </a:solidFill>
              </a:defRPr>
            </a:pPr>
            <a:r>
              <a:rPr>
                <a:solidFill>
                  <a:srgbClr val="404040"/>
                </a:solidFill>
              </a:rPr>
              <a:t>|   OR</a:t>
            </a:r>
            <a:endParaRPr>
              <a:solidFill>
                <a:srgbClr val="404040"/>
              </a:solidFill>
            </a:endParaRPr>
          </a:p>
          <a:p>
            <a:pPr lvl="1" marL="742950" indent="-285750">
              <a:defRPr>
                <a:solidFill>
                  <a:srgbClr val="000000"/>
                </a:solidFill>
              </a:defRPr>
            </a:pPr>
            <a:r>
              <a:rPr sz="1600">
                <a:solidFill>
                  <a:srgbClr val="404040"/>
                </a:solidFill>
              </a:rPr>
              <a:t>gives 1 if at least one argument is 1</a:t>
            </a:r>
            <a:endParaRPr sz="1600">
              <a:solidFill>
                <a:srgbClr val="404040"/>
              </a:solidFill>
            </a:endParaRPr>
          </a:p>
          <a:p>
            <a:pPr lvl="0">
              <a:defRPr>
                <a:solidFill>
                  <a:srgbClr val="000000"/>
                </a:solidFill>
              </a:defRPr>
            </a:pPr>
            <a:r>
              <a:rPr>
                <a:solidFill>
                  <a:srgbClr val="404040"/>
                </a:solidFill>
              </a:rPr>
              <a:t>~   NOT</a:t>
            </a:r>
            <a:endParaRPr>
              <a:solidFill>
                <a:srgbClr val="404040"/>
              </a:solidFill>
            </a:endParaRPr>
          </a:p>
          <a:p>
            <a:pPr lvl="1" marL="742950" indent="-285750">
              <a:defRPr>
                <a:solidFill>
                  <a:srgbClr val="000000"/>
                </a:solidFill>
              </a:defRPr>
            </a:pPr>
            <a:r>
              <a:rPr sz="1600">
                <a:solidFill>
                  <a:srgbClr val="404040"/>
                </a:solidFill>
              </a:rPr>
              <a:t>flips the given bit</a:t>
            </a:r>
            <a:endParaRPr sz="1600">
              <a:solidFill>
                <a:srgbClr val="404040"/>
              </a:solidFill>
            </a:endParaRPr>
          </a:p>
          <a:p>
            <a:pPr lvl="0">
              <a:defRPr>
                <a:solidFill>
                  <a:srgbClr val="000000"/>
                </a:solidFill>
              </a:defRPr>
            </a:pPr>
            <a:r>
              <a:rPr>
                <a:solidFill>
                  <a:srgbClr val="404040"/>
                </a:solidFill>
              </a:rPr>
              <a:t>^   XOR </a:t>
            </a:r>
            <a:endParaRPr>
              <a:solidFill>
                <a:srgbClr val="404040"/>
              </a:solidFill>
            </a:endParaRPr>
          </a:p>
          <a:p>
            <a:pPr lvl="1" marL="742950" indent="-285750">
              <a:defRPr>
                <a:solidFill>
                  <a:srgbClr val="000000"/>
                </a:solidFill>
              </a:defRPr>
            </a:pPr>
            <a:r>
              <a:rPr sz="1600">
                <a:solidFill>
                  <a:srgbClr val="404040"/>
                </a:solidFill>
              </a:rPr>
              <a:t>gives 1 if exactly 1 argument is 1</a:t>
            </a:r>
            <a:endParaRPr sz="1600">
              <a:solidFill>
                <a:srgbClr val="404040"/>
              </a:solidFill>
            </a:endParaRPr>
          </a:p>
          <a:p>
            <a:pPr lvl="0">
              <a:defRPr>
                <a:solidFill>
                  <a:srgbClr val="000000"/>
                </a:solidFill>
              </a:defRPr>
            </a:pPr>
            <a:r>
              <a:rPr>
                <a:solidFill>
                  <a:srgbClr val="404040"/>
                </a:solidFill>
              </a:rPr>
              <a:t>&lt;&lt;   left shift</a:t>
            </a:r>
            <a:endParaRPr>
              <a:solidFill>
                <a:srgbClr val="404040"/>
              </a:solidFill>
            </a:endParaRPr>
          </a:p>
          <a:p>
            <a:pPr lvl="0">
              <a:defRPr>
                <a:solidFill>
                  <a:srgbClr val="000000"/>
                </a:solidFill>
              </a:defRPr>
            </a:pPr>
            <a:r>
              <a:rPr>
                <a:solidFill>
                  <a:srgbClr val="404040"/>
                </a:solidFill>
              </a:rPr>
              <a:t>&gt;&gt;   right shift</a:t>
            </a:r>
            <a:endParaRPr>
              <a:solidFill>
                <a:srgbClr val="404040"/>
              </a:solidFill>
            </a:endParaRPr>
          </a:p>
          <a:p>
            <a:pPr lvl="1" marL="742950" indent="-285750">
              <a:defRPr>
                <a:solidFill>
                  <a:srgbClr val="000000"/>
                </a:solidFill>
              </a:defRPr>
            </a:pPr>
            <a:r>
              <a:rPr sz="1600">
                <a:solidFill>
                  <a:srgbClr val="404040"/>
                </a:solidFill>
              </a:rPr>
              <a:t>shifts a bit the given number of places in the given direction</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 turn! Bitwise</a:t>
            </a:r>
          </a:p>
        </p:txBody>
      </p:sp>
      <p:sp>
        <p:nvSpPr>
          <p:cNvPr id="110" name="Shape 110"/>
          <p:cNvSpPr/>
          <p:nvPr>
            <p:ph type="body" idx="1"/>
          </p:nvPr>
        </p:nvSpPr>
        <p:spPr>
          <a:xfrm>
            <a:off x="677334" y="2160589"/>
            <a:ext cx="4184035" cy="3880773"/>
          </a:xfrm>
          <a:prstGeom prst="rect">
            <a:avLst/>
          </a:prstGeom>
        </p:spPr>
        <p:txBody>
          <a:bodyPr/>
          <a:lstStyle/>
          <a:p>
            <a:pPr lvl="0">
              <a:defRPr>
                <a:solidFill>
                  <a:srgbClr val="000000"/>
                </a:solidFill>
              </a:defRPr>
            </a:pPr>
            <a:r>
              <a:rPr>
                <a:solidFill>
                  <a:srgbClr val="404040"/>
                </a:solidFill>
                <a:latin typeface="Courier New"/>
                <a:ea typeface="Courier New"/>
                <a:cs typeface="Courier New"/>
                <a:sym typeface="Courier New"/>
              </a:rPr>
              <a:t>0 &amp; 1</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latin typeface="Courier New"/>
                <a:ea typeface="Courier New"/>
                <a:cs typeface="Courier New"/>
                <a:sym typeface="Courier New"/>
              </a:rPr>
              <a:t>0 &amp; 1 = 0</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1 &amp; 1</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latin typeface="Courier New"/>
                <a:ea typeface="Courier New"/>
                <a:cs typeface="Courier New"/>
                <a:sym typeface="Courier New"/>
              </a:rPr>
              <a:t>1 &amp; 1 = 1</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0 | 1</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latin typeface="Courier New"/>
                <a:ea typeface="Courier New"/>
                <a:cs typeface="Courier New"/>
                <a:sym typeface="Courier New"/>
              </a:rPr>
              <a:t>0 |1 = 1</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1 | 1</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latin typeface="Courier New"/>
                <a:ea typeface="Courier New"/>
                <a:cs typeface="Courier New"/>
                <a:sym typeface="Courier New"/>
              </a:rPr>
              <a:t>1 | 1 = 1</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1010 &amp; 0101</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latin typeface="Courier New"/>
                <a:ea typeface="Courier New"/>
                <a:cs typeface="Courier New"/>
                <a:sym typeface="Courier New"/>
              </a:rPr>
              <a:t>0000</a:t>
            </a:r>
          </a:p>
        </p:txBody>
      </p:sp>
      <p:sp>
        <p:nvSpPr>
          <p:cNvPr id="111" name="Shape 111"/>
          <p:cNvSpPr/>
          <p:nvPr/>
        </p:nvSpPr>
        <p:spPr>
          <a:xfrm>
            <a:off x="5089969" y="2160589"/>
            <a:ext cx="4184036" cy="38807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spcBef>
                <a:spcPts val="1000"/>
              </a:spcBef>
              <a:buClr>
                <a:srgbClr val="5FCBEF"/>
              </a:buClr>
              <a:buSzPct val="80000"/>
              <a:buFont typeface="Wingdings 3"/>
              <a:buChar char=""/>
            </a:pPr>
            <a:r>
              <a:rPr>
                <a:solidFill>
                  <a:srgbClr val="404040"/>
                </a:solidFill>
                <a:latin typeface="Courier New"/>
                <a:ea typeface="Courier New"/>
                <a:cs typeface="Courier New"/>
                <a:sym typeface="Courier New"/>
              </a:rPr>
              <a:t>0 ^ 1</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latin typeface="Courier New"/>
                <a:ea typeface="Courier New"/>
                <a:cs typeface="Courier New"/>
                <a:sym typeface="Courier New"/>
              </a:rPr>
              <a:t>0 ^ 1 = 1</a:t>
            </a:r>
            <a:endParaRPr sz="1600">
              <a:solidFill>
                <a:srgbClr val="404040"/>
              </a:solidFill>
            </a:endParaRPr>
          </a:p>
          <a:p>
            <a:pPr lvl="0" marL="342900" indent="-342900">
              <a:spcBef>
                <a:spcPts val="1000"/>
              </a:spcBef>
              <a:buClr>
                <a:srgbClr val="5FCBEF"/>
              </a:buClr>
              <a:buSzPct val="80000"/>
              <a:buFont typeface="Wingdings 3"/>
              <a:buChar char=""/>
            </a:pPr>
            <a:r>
              <a:rPr>
                <a:solidFill>
                  <a:srgbClr val="404040"/>
                </a:solidFill>
                <a:latin typeface="Courier New"/>
                <a:ea typeface="Courier New"/>
                <a:cs typeface="Courier New"/>
                <a:sym typeface="Courier New"/>
              </a:rPr>
              <a:t>1 ^ 1</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latin typeface="Courier New"/>
                <a:ea typeface="Courier New"/>
                <a:cs typeface="Courier New"/>
                <a:sym typeface="Courier New"/>
              </a:rPr>
              <a:t>1 ^ 1 = 0</a:t>
            </a:r>
            <a:endParaRPr sz="1600">
              <a:solidFill>
                <a:srgbClr val="404040"/>
              </a:solidFill>
            </a:endParaRPr>
          </a:p>
          <a:p>
            <a:pPr lvl="0" marL="342900" indent="-342900">
              <a:spcBef>
                <a:spcPts val="1000"/>
              </a:spcBef>
              <a:buClr>
                <a:srgbClr val="5FCBEF"/>
              </a:buClr>
              <a:buSzPct val="80000"/>
              <a:buFont typeface="Wingdings 3"/>
              <a:buChar char=""/>
            </a:pPr>
            <a:r>
              <a:rPr>
                <a:solidFill>
                  <a:srgbClr val="404040"/>
                </a:solidFill>
                <a:latin typeface="Courier New"/>
                <a:ea typeface="Courier New"/>
                <a:cs typeface="Courier New"/>
                <a:sym typeface="Courier New"/>
              </a:rPr>
              <a:t>~0</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latin typeface="Courier New"/>
                <a:ea typeface="Courier New"/>
                <a:cs typeface="Courier New"/>
                <a:sym typeface="Courier New"/>
              </a:rPr>
              <a:t>~0 = 1</a:t>
            </a:r>
            <a:endParaRPr sz="1600">
              <a:solidFill>
                <a:srgbClr val="404040"/>
              </a:solidFill>
            </a:endParaRPr>
          </a:p>
          <a:p>
            <a:pPr lvl="0" marL="342900" indent="-342900">
              <a:spcBef>
                <a:spcPts val="1000"/>
              </a:spcBef>
              <a:buClr>
                <a:srgbClr val="5FCBEF"/>
              </a:buClr>
              <a:buSzPct val="80000"/>
              <a:buFont typeface="Wingdings 3"/>
              <a:buChar char=""/>
            </a:pPr>
            <a:r>
              <a:rPr>
                <a:solidFill>
                  <a:srgbClr val="404040"/>
                </a:solidFill>
                <a:latin typeface="Courier New"/>
                <a:ea typeface="Courier New"/>
                <a:cs typeface="Courier New"/>
                <a:sym typeface="Courier New"/>
              </a:rPr>
              <a:t>~1</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latin typeface="Courier New"/>
                <a:ea typeface="Courier New"/>
                <a:cs typeface="Courier New"/>
                <a:sym typeface="Courier New"/>
              </a:rPr>
              <a:t>~1 = 0</a:t>
            </a:r>
            <a:endParaRPr sz="1600">
              <a:solidFill>
                <a:srgbClr val="404040"/>
              </a:solidFill>
            </a:endParaRPr>
          </a:p>
          <a:p>
            <a:pPr lvl="0" marL="342900" indent="-342900">
              <a:spcBef>
                <a:spcPts val="1000"/>
              </a:spcBef>
              <a:buClr>
                <a:srgbClr val="5FCBEF"/>
              </a:buClr>
              <a:buSzPct val="80000"/>
              <a:buFont typeface="Wingdings 3"/>
              <a:buChar char=""/>
            </a:pPr>
            <a:r>
              <a:rPr>
                <a:solidFill>
                  <a:srgbClr val="404040"/>
                </a:solidFill>
                <a:latin typeface="Courier New"/>
                <a:ea typeface="Courier New"/>
                <a:cs typeface="Courier New"/>
                <a:sym typeface="Courier New"/>
              </a:rPr>
              <a:t>1010 | 0101</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latin typeface="Courier New"/>
                <a:ea typeface="Courier New"/>
                <a:cs typeface="Courier New"/>
                <a:sym typeface="Courier New"/>
              </a:rPr>
              <a:t>1111</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10">
                                            <p:txEl>
                                              <p:pRg st="1" end="1"/>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110">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1" fill="hold">
                                  <p:stCondLst>
                                    <p:cond delay="0"/>
                                  </p:stCondLst>
                                  <p:iterate type="el" backwards="0">
                                    <p:tmAbs val="0"/>
                                  </p:iterate>
                                  <p:childTnLst>
                                    <p:set>
                                      <p:cBhvr>
                                        <p:cTn id="13" fill="hold"/>
                                        <p:tgtEl>
                                          <p:spTgt spid="110">
                                            <p:txEl>
                                              <p:pRg st="3" end="3"/>
                                            </p:txEl>
                                          </p:spTgt>
                                        </p:tgtEl>
                                        <p:attrNameLst>
                                          <p:attrName>style.visibility</p:attrName>
                                        </p:attrNameLst>
                                      </p:cBhvr>
                                      <p:to>
                                        <p:strVal val="visible"/>
                                      </p:to>
                                    </p:set>
                                  </p:childTnLst>
                                </p:cTn>
                              </p:par>
                            </p:childTnLst>
                          </p:cTn>
                        </p:par>
                        <p:par>
                          <p:cTn id="14" fill="hold">
                            <p:stCondLst>
                              <p:cond delay="0"/>
                            </p:stCondLst>
                            <p:childTnLst>
                              <p:par>
                                <p:cTn id="15" nodeType="afterEffect" presetClass="entr" presetSubtype="0" presetID="1" grpId="1" fill="hold">
                                  <p:stCondLst>
                                    <p:cond delay="0"/>
                                  </p:stCondLst>
                                  <p:iterate type="el" backwards="0">
                                    <p:tmAbs val="0"/>
                                  </p:iterate>
                                  <p:childTnLst>
                                    <p:set>
                                      <p:cBhvr>
                                        <p:cTn id="16" fill="hold"/>
                                        <p:tgtEl>
                                          <p:spTgt spid="1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10">
                                            <p:txEl>
                                              <p:pRg st="5" end="5"/>
                                            </p:txEl>
                                          </p:spTgt>
                                        </p:tgtEl>
                                        <p:attrNameLst>
                                          <p:attrName>style.visibility</p:attrName>
                                        </p:attrNameLst>
                                      </p:cBhvr>
                                      <p:to>
                                        <p:strVal val="visible"/>
                                      </p:to>
                                    </p:set>
                                  </p:childTnLst>
                                </p:cTn>
                              </p:par>
                            </p:childTnLst>
                          </p:cTn>
                        </p:par>
                        <p:par>
                          <p:cTn id="21" fill="hold">
                            <p:stCondLst>
                              <p:cond delay="0"/>
                            </p:stCondLst>
                            <p:childTnLst>
                              <p:par>
                                <p:cTn id="22" nodeType="afterEffect" presetClass="entr" presetSubtype="0" presetID="1" grpId="1" fill="hold">
                                  <p:stCondLst>
                                    <p:cond delay="0"/>
                                  </p:stCondLst>
                                  <p:iterate type="el" backwards="0">
                                    <p:tmAbs val="0"/>
                                  </p:iterate>
                                  <p:childTnLst>
                                    <p:set>
                                      <p:cBhvr>
                                        <p:cTn id="23" fill="hold"/>
                                        <p:tgtEl>
                                          <p:spTgt spid="110">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nodeType="clickEffect" presetClass="entr" presetSubtype="0" presetID="1" grpId="1" fill="hold">
                                  <p:stCondLst>
                                    <p:cond delay="0"/>
                                  </p:stCondLst>
                                  <p:iterate type="el" backwards="0">
                                    <p:tmAbs val="0"/>
                                  </p:iterate>
                                  <p:childTnLst>
                                    <p:set>
                                      <p:cBhvr>
                                        <p:cTn id="27" fill="hold"/>
                                        <p:tgtEl>
                                          <p:spTgt spid="110">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nodeType="clickEffect" presetClass="entr" presetSubtype="0" presetID="1" grpId="2" fill="hold">
                                  <p:stCondLst>
                                    <p:cond delay="0"/>
                                  </p:stCondLst>
                                  <p:iterate type="el" backwards="0">
                                    <p:tmAbs val="0"/>
                                  </p:iterate>
                                  <p:childTnLst>
                                    <p:set>
                                      <p:cBhvr>
                                        <p:cTn id="31" fill="hold"/>
                                        <p:tgtEl>
                                          <p:spTgt spid="111">
                                            <p:txEl>
                                              <p:pRg st="1" end="1"/>
                                            </p:txEl>
                                          </p:spTgt>
                                        </p:tgtEl>
                                        <p:attrNameLst>
                                          <p:attrName>style.visibility</p:attrName>
                                        </p:attrNameLst>
                                      </p:cBhvr>
                                      <p:to>
                                        <p:strVal val="visible"/>
                                      </p:to>
                                    </p:set>
                                  </p:childTnLst>
                                </p:cTn>
                              </p:par>
                            </p:childTnLst>
                          </p:cTn>
                        </p:par>
                        <p:par>
                          <p:cTn id="32" fill="hold">
                            <p:stCondLst>
                              <p:cond delay="0"/>
                            </p:stCondLst>
                            <p:childTnLst>
                              <p:par>
                                <p:cTn id="33" nodeType="afterEffect" presetClass="entr" presetSubtype="0" presetID="1" grpId="2" fill="hold">
                                  <p:stCondLst>
                                    <p:cond delay="0"/>
                                  </p:stCondLst>
                                  <p:iterate type="el" backwards="0">
                                    <p:tmAbs val="0"/>
                                  </p:iterate>
                                  <p:childTnLst>
                                    <p:set>
                                      <p:cBhvr>
                                        <p:cTn id="34" fill="hold"/>
                                        <p:tgtEl>
                                          <p:spTgt spid="1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presetClass="entr" presetSubtype="0" presetID="1" grpId="2" fill="hold">
                                  <p:stCondLst>
                                    <p:cond delay="0"/>
                                  </p:stCondLst>
                                  <p:iterate type="el" backwards="0">
                                    <p:tmAbs val="0"/>
                                  </p:iterate>
                                  <p:childTnLst>
                                    <p:set>
                                      <p:cBhvr>
                                        <p:cTn id="38" fill="hold"/>
                                        <p:tgtEl>
                                          <p:spTgt spid="111">
                                            <p:txEl>
                                              <p:pRg st="3" end="3"/>
                                            </p:txEl>
                                          </p:spTgt>
                                        </p:tgtEl>
                                        <p:attrNameLst>
                                          <p:attrName>style.visibility</p:attrName>
                                        </p:attrNameLst>
                                      </p:cBhvr>
                                      <p:to>
                                        <p:strVal val="visible"/>
                                      </p:to>
                                    </p:set>
                                  </p:childTnLst>
                                </p:cTn>
                              </p:par>
                            </p:childTnLst>
                          </p:cTn>
                        </p:par>
                        <p:par>
                          <p:cTn id="39" fill="hold">
                            <p:stCondLst>
                              <p:cond delay="0"/>
                            </p:stCondLst>
                            <p:childTnLst>
                              <p:par>
                                <p:cTn id="40" nodeType="afterEffect" presetClass="entr" presetSubtype="0" presetID="1" grpId="2" fill="hold">
                                  <p:stCondLst>
                                    <p:cond delay="0"/>
                                  </p:stCondLst>
                                  <p:iterate type="el" backwards="0">
                                    <p:tmAbs val="0"/>
                                  </p:iterate>
                                  <p:childTnLst>
                                    <p:set>
                                      <p:cBhvr>
                                        <p:cTn id="41" fill="hold"/>
                                        <p:tgtEl>
                                          <p:spTgt spid="111">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nodeType="clickEffect" presetClass="entr" presetSubtype="0" presetID="1" grpId="2" fill="hold">
                                  <p:stCondLst>
                                    <p:cond delay="0"/>
                                  </p:stCondLst>
                                  <p:iterate type="el" backwards="0">
                                    <p:tmAbs val="0"/>
                                  </p:iterate>
                                  <p:childTnLst>
                                    <p:set>
                                      <p:cBhvr>
                                        <p:cTn id="45" fill="hold"/>
                                        <p:tgtEl>
                                          <p:spTgt spid="111">
                                            <p:txEl>
                                              <p:pRg st="5" end="5"/>
                                            </p:txEl>
                                          </p:spTgt>
                                        </p:tgtEl>
                                        <p:attrNameLst>
                                          <p:attrName>style.visibility</p:attrName>
                                        </p:attrNameLst>
                                      </p:cBhvr>
                                      <p:to>
                                        <p:strVal val="visible"/>
                                      </p:to>
                                    </p:set>
                                  </p:childTnLst>
                                </p:cTn>
                              </p:par>
                            </p:childTnLst>
                          </p:cTn>
                        </p:par>
                        <p:par>
                          <p:cTn id="46" fill="hold">
                            <p:stCondLst>
                              <p:cond delay="0"/>
                            </p:stCondLst>
                            <p:childTnLst>
                              <p:par>
                                <p:cTn id="47" nodeType="afterEffect" presetClass="entr" presetSubtype="0" presetID="1" grpId="2" fill="hold">
                                  <p:stCondLst>
                                    <p:cond delay="0"/>
                                  </p:stCondLst>
                                  <p:iterate type="el" backwards="0">
                                    <p:tmAbs val="0"/>
                                  </p:iterate>
                                  <p:childTnLst>
                                    <p:set>
                                      <p:cBhvr>
                                        <p:cTn id="48" fill="hold"/>
                                        <p:tgtEl>
                                          <p:spTgt spid="111">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presetClass="entr" presetSubtype="0" presetID="1" grpId="2" fill="hold">
                                  <p:stCondLst>
                                    <p:cond delay="0"/>
                                  </p:stCondLst>
                                  <p:iterate type="el" backwards="0">
                                    <p:tmAbs val="0"/>
                                  </p:iterate>
                                  <p:childTnLst>
                                    <p:set>
                                      <p:cBhvr>
                                        <p:cTn id="52" fill="hold"/>
                                        <p:tgtEl>
                                          <p:spTgt spid="111">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presetClass="entr" presetSubtype="0" presetID="1" grpId="1" fill="hold">
                                  <p:stCondLst>
                                    <p:cond delay="0"/>
                                  </p:stCondLst>
                                  <p:iterate type="el" backwards="0">
                                    <p:tmAbs val="0"/>
                                  </p:iterate>
                                  <p:childTnLst>
                                    <p:set>
                                      <p:cBhvr>
                                        <p:cTn id="56" fill="hold"/>
                                        <p:tgtEl>
                                          <p:spTgt spid="110">
                                            <p:txEl>
                                              <p:pRg st="8" end="8"/>
                                            </p:txEl>
                                          </p:spTgt>
                                        </p:tgtEl>
                                        <p:attrNameLst>
                                          <p:attrName>style.visibility</p:attrName>
                                        </p:attrNameLst>
                                      </p:cBhvr>
                                      <p:to>
                                        <p:strVal val="visible"/>
                                      </p:to>
                                    </p:set>
                                  </p:childTnLst>
                                </p:cTn>
                              </p:par>
                            </p:childTnLst>
                          </p:cTn>
                        </p:par>
                        <p:par>
                          <p:cTn id="57" fill="hold">
                            <p:stCondLst>
                              <p:cond delay="0"/>
                            </p:stCondLst>
                            <p:childTnLst>
                              <p:par>
                                <p:cTn id="58" nodeType="afterEffect" presetClass="entr" presetSubtype="0" presetID="1" grpId="2" fill="hold">
                                  <p:stCondLst>
                                    <p:cond delay="0"/>
                                  </p:stCondLst>
                                  <p:iterate type="el" backwards="0">
                                    <p:tmAbs val="0"/>
                                  </p:iterate>
                                  <p:childTnLst>
                                    <p:set>
                                      <p:cBhvr>
                                        <p:cTn id="59" fill="hold"/>
                                        <p:tgtEl>
                                          <p:spTgt spid="111">
                                            <p:txEl>
                                              <p:pRg st="8" end="8"/>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nodeType="clickEffect" presetClass="entr" presetSubtype="0" presetID="1" grpId="1" fill="hold">
                                  <p:stCondLst>
                                    <p:cond delay="0"/>
                                  </p:stCondLst>
                                  <p:iterate type="el" backwards="0">
                                    <p:tmAbs val="0"/>
                                  </p:iterate>
                                  <p:childTnLst>
                                    <p:set>
                                      <p:cBhvr>
                                        <p:cTn id="63" fill="hold"/>
                                        <p:tgtEl>
                                          <p:spTgt spid="110">
                                            <p:txEl>
                                              <p:pRg st="9" end="9"/>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nodeType="clickEffect" presetClass="entr" presetSubtype="0" presetID="1" grpId="2" fill="hold">
                                  <p:stCondLst>
                                    <p:cond delay="0"/>
                                  </p:stCondLst>
                                  <p:iterate type="el" backwards="0">
                                    <p:tmAbs val="0"/>
                                  </p:iterate>
                                  <p:childTnLst>
                                    <p:set>
                                      <p:cBhvr>
                                        <p:cTn id="67" fill="hold"/>
                                        <p:tgtEl>
                                          <p:spTgt spid="111">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1" grpId="2"/>
      <p:bldP build="p" bldLvl="5" animBg="1" rev="0" advAuto="0" spid="110"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Pointers</a:t>
            </a:r>
          </a:p>
        </p:txBody>
      </p:sp>
      <p:sp>
        <p:nvSpPr>
          <p:cNvPr id="114" name="Shape 114"/>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Just variables containing addresses!</a:t>
            </a:r>
            <a:endParaRPr>
              <a:solidFill>
                <a:srgbClr val="404040"/>
              </a:solidFill>
            </a:endParaRPr>
          </a:p>
          <a:p>
            <a:pPr lvl="0">
              <a:defRPr>
                <a:solidFill>
                  <a:srgbClr val="000000"/>
                </a:solidFill>
              </a:defRPr>
            </a:pPr>
            <a:r>
              <a:rPr>
                <a:solidFill>
                  <a:srgbClr val="404040"/>
                </a:solidFill>
              </a:rPr>
              <a:t>They point to other values</a:t>
            </a:r>
            <a:endParaRPr>
              <a:solidFill>
                <a:srgbClr val="404040"/>
              </a:solidFill>
            </a:endParaRPr>
          </a:p>
          <a:p>
            <a:pPr lvl="0">
              <a:defRPr>
                <a:solidFill>
                  <a:srgbClr val="000000"/>
                </a:solidFill>
              </a:defRPr>
            </a:pPr>
            <a:r>
              <a:rPr>
                <a:solidFill>
                  <a:srgbClr val="404040"/>
                </a:solidFill>
              </a:rPr>
              <a:t>To go to what they point to, use the * operator</a:t>
            </a:r>
            <a:endParaRPr>
              <a:solidFill>
                <a:srgbClr val="404040"/>
              </a:solidFill>
            </a:endParaRPr>
          </a:p>
          <a:p>
            <a:pPr lvl="1" marL="742950" indent="-285750">
              <a:defRPr>
                <a:solidFill>
                  <a:srgbClr val="000000"/>
                </a:solidFill>
              </a:defRPr>
            </a:pPr>
            <a:r>
              <a:rPr sz="1600">
                <a:solidFill>
                  <a:srgbClr val="404040"/>
                </a:solidFill>
              </a:rPr>
              <a:t>dereferencing</a:t>
            </a:r>
            <a:endParaRPr sz="1600">
              <a:solidFill>
                <a:srgbClr val="404040"/>
              </a:solidFill>
            </a:endParaRPr>
          </a:p>
          <a:p>
            <a:pPr lvl="0">
              <a:defRPr>
                <a:solidFill>
                  <a:srgbClr val="000000"/>
                </a:solidFill>
              </a:defRPr>
            </a:pPr>
            <a:r>
              <a:rPr>
                <a:solidFill>
                  <a:srgbClr val="404040"/>
                </a:solidFill>
              </a:rPr>
              <a:t>To get the address of a variable, use the &amp; operator</a:t>
            </a:r>
            <a:endParaRPr>
              <a:solidFill>
                <a:srgbClr val="404040"/>
              </a:solidFill>
            </a:endParaRPr>
          </a:p>
          <a:p>
            <a:pPr lvl="1" marL="742950" indent="-285750">
              <a:defRPr>
                <a:solidFill>
                  <a:srgbClr val="000000"/>
                </a:solidFill>
              </a:defRPr>
            </a:pPr>
            <a:r>
              <a:rPr sz="1600">
                <a:solidFill>
                  <a:srgbClr val="404040"/>
                </a:solidFill>
              </a:rPr>
              <a:t>referencing</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 buggy_swap.c</a:t>
            </a:r>
          </a:p>
        </p:txBody>
      </p:sp>
      <p:sp>
        <p:nvSpPr>
          <p:cNvPr id="117" name="Shape 11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I’ve implemented a swap function…but it doesn’t seem to be working!</a:t>
            </a:r>
            <a:endParaRPr>
              <a:solidFill>
                <a:srgbClr val="404040"/>
              </a:solidFill>
            </a:endParaRPr>
          </a:p>
          <a:p>
            <a:pPr lvl="0">
              <a:defRPr>
                <a:solidFill>
                  <a:srgbClr val="000000"/>
                </a:solidFill>
              </a:defRPr>
            </a:pPr>
            <a:r>
              <a:rPr>
                <a:solidFill>
                  <a:srgbClr val="404040"/>
                </a:solidFill>
              </a:rPr>
              <a:t>When I call this function, my variable up in main remain unswapped!</a:t>
            </a:r>
            <a:endParaRPr>
              <a:solidFill>
                <a:srgbClr val="404040"/>
              </a:solidFill>
            </a:endParaRPr>
          </a:p>
          <a:p>
            <a:pPr lvl="0">
              <a:defRPr>
                <a:solidFill>
                  <a:srgbClr val="000000"/>
                </a:solidFill>
              </a:defRPr>
            </a:pPr>
            <a:r>
              <a:rPr>
                <a:solidFill>
                  <a:srgbClr val="404040"/>
                </a:solidFill>
              </a:rPr>
              <a:t>How can I change this function so that it actually swaps my variables?</a:t>
            </a:r>
          </a:p>
        </p:txBody>
      </p:sp>
      <p:pic>
        <p:nvPicPr>
          <p:cNvPr id="118" name="image1.png"/>
          <p:cNvPicPr/>
          <p:nvPr/>
        </p:nvPicPr>
        <p:blipFill>
          <a:blip r:embed="rId2">
            <a:extLst/>
          </a:blip>
          <a:stretch>
            <a:fillRect/>
          </a:stretch>
        </p:blipFill>
        <p:spPr>
          <a:xfrm>
            <a:off x="2635164" y="3712745"/>
            <a:ext cx="4282887" cy="2158666"/>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Structs</a:t>
            </a:r>
          </a:p>
        </p:txBody>
      </p:sp>
      <p:sp>
        <p:nvSpPr>
          <p:cNvPr id="121" name="Shape 121"/>
          <p:cNvSpPr/>
          <p:nvPr>
            <p:ph type="body" idx="1"/>
          </p:nvPr>
        </p:nvSpPr>
        <p:spPr>
          <a:xfrm>
            <a:off x="677333" y="2160589"/>
            <a:ext cx="7617581" cy="3880773"/>
          </a:xfrm>
          <a:prstGeom prst="rect">
            <a:avLst/>
          </a:prstGeom>
        </p:spPr>
        <p:txBody>
          <a:bodyPr/>
          <a:lstStyle/>
          <a:p>
            <a:pPr lvl="0">
              <a:defRPr>
                <a:solidFill>
                  <a:srgbClr val="000000"/>
                </a:solidFill>
              </a:defRPr>
            </a:pPr>
            <a:r>
              <a:rPr>
                <a:solidFill>
                  <a:srgbClr val="404040"/>
                </a:solidFill>
              </a:rPr>
              <a:t>Create our own special data type</a:t>
            </a:r>
            <a:endParaRPr>
              <a:solidFill>
                <a:srgbClr val="404040"/>
              </a:solidFill>
            </a:endParaRPr>
          </a:p>
          <a:p>
            <a:pPr lvl="0">
              <a:defRPr>
                <a:solidFill>
                  <a:srgbClr val="000000"/>
                </a:solidFill>
              </a:defRPr>
            </a:pPr>
            <a:r>
              <a:rPr>
                <a:solidFill>
                  <a:srgbClr val="404040"/>
                </a:solidFill>
              </a:rPr>
              <a:t>Declare using the struct name as the variable type </a:t>
            </a:r>
            <a:endParaRPr>
              <a:solidFill>
                <a:srgbClr val="404040"/>
              </a:solidFill>
            </a:endParaRPr>
          </a:p>
          <a:p>
            <a:pPr lvl="0">
              <a:defRPr>
                <a:solidFill>
                  <a:srgbClr val="000000"/>
                </a:solidFill>
              </a:defRPr>
            </a:pPr>
            <a:r>
              <a:rPr>
                <a:solidFill>
                  <a:srgbClr val="404040"/>
                </a:solidFill>
              </a:rPr>
              <a:t>Access using the . operator if we have it directly, or the arrow operator if we have a pointer to a struct</a:t>
            </a:r>
          </a:p>
        </p:txBody>
      </p:sp>
      <p:pic>
        <p:nvPicPr>
          <p:cNvPr id="122" name="image2.png"/>
          <p:cNvPicPr/>
          <p:nvPr/>
        </p:nvPicPr>
        <p:blipFill>
          <a:blip r:embed="rId2">
            <a:extLst/>
          </a:blip>
          <a:stretch>
            <a:fillRect/>
          </a:stretch>
        </p:blipFill>
        <p:spPr>
          <a:xfrm>
            <a:off x="1034560" y="3738858"/>
            <a:ext cx="2362201" cy="1476376"/>
          </a:xfrm>
          <a:prstGeom prst="rect">
            <a:avLst/>
          </a:prstGeom>
          <a:ln w="12700">
            <a:miter lim="400000"/>
          </a:ln>
        </p:spPr>
      </p:pic>
      <p:pic>
        <p:nvPicPr>
          <p:cNvPr id="123" name="image3.png"/>
          <p:cNvPicPr/>
          <p:nvPr/>
        </p:nvPicPr>
        <p:blipFill>
          <a:blip r:embed="rId3">
            <a:extLst/>
          </a:blip>
          <a:stretch>
            <a:fillRect/>
          </a:stretch>
        </p:blipFill>
        <p:spPr>
          <a:xfrm>
            <a:off x="782213" y="5462958"/>
            <a:ext cx="3109970" cy="1156808"/>
          </a:xfrm>
          <a:prstGeom prst="rect">
            <a:avLst/>
          </a:prstGeom>
          <a:ln w="12700">
            <a:miter lim="400000"/>
          </a:ln>
        </p:spPr>
      </p:pic>
      <p:pic>
        <p:nvPicPr>
          <p:cNvPr id="124" name="image4.png"/>
          <p:cNvPicPr/>
          <p:nvPr/>
        </p:nvPicPr>
        <p:blipFill>
          <a:blip r:embed="rId4">
            <a:extLst/>
          </a:blip>
          <a:stretch>
            <a:fillRect/>
          </a:stretch>
        </p:blipFill>
        <p:spPr>
          <a:xfrm>
            <a:off x="4249408" y="3873113"/>
            <a:ext cx="6048376" cy="2457451"/>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Linked Lists</a:t>
            </a:r>
          </a:p>
        </p:txBody>
      </p:sp>
      <p:sp>
        <p:nvSpPr>
          <p:cNvPr id="127" name="Shape 127"/>
          <p:cNvSpPr/>
          <p:nvPr>
            <p:ph type="body" idx="1"/>
          </p:nvPr>
        </p:nvSpPr>
        <p:spPr>
          <a:xfrm>
            <a:off x="677332" y="2160589"/>
            <a:ext cx="9008089" cy="3880773"/>
          </a:xfrm>
          <a:prstGeom prst="rect">
            <a:avLst/>
          </a:prstGeom>
        </p:spPr>
        <p:txBody>
          <a:bodyPr/>
          <a:lstStyle/>
          <a:p>
            <a:pPr lvl="0">
              <a:defRPr>
                <a:solidFill>
                  <a:srgbClr val="000000"/>
                </a:solidFill>
              </a:defRPr>
            </a:pPr>
            <a:r>
              <a:rPr>
                <a:solidFill>
                  <a:srgbClr val="404040"/>
                </a:solidFill>
              </a:rPr>
              <a:t>Uses a recursive datatype</a:t>
            </a:r>
            <a:endParaRPr>
              <a:solidFill>
                <a:srgbClr val="404040"/>
              </a:solidFill>
            </a:endParaRPr>
          </a:p>
          <a:p>
            <a:pPr lvl="1" marL="742950" indent="-285750">
              <a:defRPr>
                <a:solidFill>
                  <a:srgbClr val="000000"/>
                </a:solidFill>
              </a:defRPr>
            </a:pPr>
            <a:r>
              <a:rPr sz="1600">
                <a:solidFill>
                  <a:srgbClr val="404040"/>
                </a:solidFill>
              </a:rPr>
              <a:t>A struct that points to another version of itself</a:t>
            </a:r>
            <a:endParaRPr sz="1600">
              <a:solidFill>
                <a:srgbClr val="404040"/>
              </a:solidFill>
            </a:endParaRPr>
          </a:p>
          <a:p>
            <a:pPr lvl="0">
              <a:defRPr>
                <a:solidFill>
                  <a:srgbClr val="000000"/>
                </a:solidFill>
              </a:defRPr>
            </a:pPr>
            <a:r>
              <a:rPr>
                <a:solidFill>
                  <a:srgbClr val="404040"/>
                </a:solidFill>
              </a:rPr>
              <a:t>Characteristics:</a:t>
            </a:r>
            <a:endParaRPr>
              <a:solidFill>
                <a:srgbClr val="404040"/>
              </a:solidFill>
            </a:endParaRPr>
          </a:p>
          <a:p>
            <a:pPr lvl="1" marL="742950" indent="-285750">
              <a:defRPr>
                <a:solidFill>
                  <a:srgbClr val="000000"/>
                </a:solidFill>
              </a:defRPr>
            </a:pPr>
            <a:r>
              <a:rPr sz="1600">
                <a:solidFill>
                  <a:srgbClr val="404040"/>
                </a:solidFill>
              </a:rPr>
              <a:t>The head – a pointer to the first element in the list</a:t>
            </a:r>
            <a:endParaRPr sz="1600">
              <a:solidFill>
                <a:srgbClr val="404040"/>
              </a:solidFill>
            </a:endParaRPr>
          </a:p>
          <a:p>
            <a:pPr lvl="1" marL="742950" indent="-285750">
              <a:defRPr>
                <a:solidFill>
                  <a:srgbClr val="000000"/>
                </a:solidFill>
              </a:defRPr>
            </a:pPr>
            <a:r>
              <a:rPr sz="1600">
                <a:solidFill>
                  <a:srgbClr val="404040"/>
                </a:solidFill>
              </a:rPr>
              <a:t>Each element contains a value and a pointer to next element</a:t>
            </a:r>
            <a:endParaRPr sz="1600">
              <a:solidFill>
                <a:srgbClr val="404040"/>
              </a:solidFill>
            </a:endParaRPr>
          </a:p>
          <a:p>
            <a:pPr lvl="1" marL="742950" indent="-285750">
              <a:defRPr>
                <a:solidFill>
                  <a:srgbClr val="000000"/>
                </a:solidFill>
              </a:defRPr>
            </a:pPr>
            <a:r>
              <a:rPr sz="1600">
                <a:solidFill>
                  <a:srgbClr val="404040"/>
                </a:solidFill>
              </a:rPr>
              <a:t>The last element points to NULL</a:t>
            </a:r>
          </a:p>
        </p:txBody>
      </p:sp>
      <p:sp>
        <p:nvSpPr>
          <p:cNvPr id="128" name="Shape 128"/>
          <p:cNvSpPr/>
          <p:nvPr/>
        </p:nvSpPr>
        <p:spPr>
          <a:xfrm flipV="1">
            <a:off x="1982003" y="5557761"/>
            <a:ext cx="1035402" cy="123013"/>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129" name="Shape 129"/>
          <p:cNvSpPr/>
          <p:nvPr/>
        </p:nvSpPr>
        <p:spPr>
          <a:xfrm flipV="1">
            <a:off x="4130973" y="5482854"/>
            <a:ext cx="1161366" cy="218783"/>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sp>
        <p:nvSpPr>
          <p:cNvPr id="130" name="Shape 130"/>
          <p:cNvSpPr/>
          <p:nvPr/>
        </p:nvSpPr>
        <p:spPr>
          <a:xfrm flipV="1">
            <a:off x="6375908" y="5504570"/>
            <a:ext cx="1158470" cy="229393"/>
          </a:xfrm>
          <a:prstGeom prst="line">
            <a:avLst/>
          </a:prstGeom>
          <a:ln w="76200">
            <a:solidFill>
              <a:srgbClr val="5FCBEF"/>
            </a:solidFill>
            <a:miter/>
            <a:tailEnd type="triangle"/>
          </a:ln>
        </p:spPr>
        <p:txBody>
          <a:bodyPr lIns="0" tIns="0" rIns="0" bIns="0"/>
          <a:lstStyle/>
          <a:p>
            <a:pPr lvl="0">
              <a:defRPr sz="1200">
                <a:latin typeface="+mj-lt"/>
                <a:ea typeface="+mj-ea"/>
                <a:cs typeface="+mj-cs"/>
                <a:sym typeface="Helvetica"/>
              </a:defRPr>
            </a:pPr>
          </a:p>
        </p:txBody>
      </p:sp>
      <p:grpSp>
        <p:nvGrpSpPr>
          <p:cNvPr id="133" name="Group 133"/>
          <p:cNvGrpSpPr/>
          <p:nvPr/>
        </p:nvGrpSpPr>
        <p:grpSpPr>
          <a:xfrm>
            <a:off x="924504" y="5092877"/>
            <a:ext cx="1311198" cy="929769"/>
            <a:chOff x="0" y="0"/>
            <a:chExt cx="1311197" cy="929767"/>
          </a:xfrm>
        </p:grpSpPr>
        <p:sp>
          <p:nvSpPr>
            <p:cNvPr id="131" name="Shape 131"/>
            <p:cNvSpPr/>
            <p:nvPr/>
          </p:nvSpPr>
          <p:spPr>
            <a:xfrm rot="16200000">
              <a:off x="142155" y="-142156"/>
              <a:ext cx="929768" cy="1214079"/>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32" name="Shape 132"/>
            <p:cNvSpPr/>
            <p:nvPr/>
          </p:nvSpPr>
          <p:spPr>
            <a:xfrm>
              <a:off x="97118" y="281136"/>
              <a:ext cx="1214080" cy="4364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384047">
                <a:lnSpc>
                  <a:spcPct val="80000"/>
                </a:lnSpc>
                <a:defRPr sz="2267">
                  <a:solidFill>
                    <a:srgbClr val="5FCBEF"/>
                  </a:solidFill>
                </a:defRPr>
              </a:lvl1pPr>
            </a:lstStyle>
            <a:p>
              <a:pPr lvl="0">
                <a:defRPr sz="1800">
                  <a:solidFill>
                    <a:srgbClr val="000000"/>
                  </a:solidFill>
                </a:defRPr>
              </a:pPr>
              <a:r>
                <a:rPr sz="2267">
                  <a:solidFill>
                    <a:srgbClr val="5FCBEF"/>
                  </a:solidFill>
                </a:rPr>
                <a:t>head</a:t>
              </a:r>
            </a:p>
          </p:txBody>
        </p:sp>
      </p:grpSp>
      <p:grpSp>
        <p:nvGrpSpPr>
          <p:cNvPr id="138" name="Group 138"/>
          <p:cNvGrpSpPr/>
          <p:nvPr/>
        </p:nvGrpSpPr>
        <p:grpSpPr>
          <a:xfrm>
            <a:off x="3017403" y="5092877"/>
            <a:ext cx="1214080" cy="930404"/>
            <a:chOff x="0" y="0"/>
            <a:chExt cx="1214078" cy="930402"/>
          </a:xfrm>
        </p:grpSpPr>
        <p:grpSp>
          <p:nvGrpSpPr>
            <p:cNvPr id="136" name="Group 136"/>
            <p:cNvGrpSpPr/>
            <p:nvPr/>
          </p:nvGrpSpPr>
          <p:grpSpPr>
            <a:xfrm>
              <a:off x="0" y="0"/>
              <a:ext cx="1214079" cy="930403"/>
              <a:chOff x="0" y="0"/>
              <a:chExt cx="1214078" cy="930402"/>
            </a:xfrm>
          </p:grpSpPr>
          <p:sp>
            <p:nvSpPr>
              <p:cNvPr id="134" name="Shape 134"/>
              <p:cNvSpPr/>
              <p:nvPr/>
            </p:nvSpPr>
            <p:spPr>
              <a:xfrm rot="16200000">
                <a:off x="142155" y="-142156"/>
                <a:ext cx="929768" cy="1214079"/>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35" name="Shape 135"/>
              <p:cNvSpPr/>
              <p:nvPr/>
            </p:nvSpPr>
            <p:spPr>
              <a:xfrm flipV="1">
                <a:off x="813872" y="635"/>
                <a:ext cx="1" cy="929768"/>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37" name="Shape 137"/>
            <p:cNvSpPr/>
            <p:nvPr/>
          </p:nvSpPr>
          <p:spPr>
            <a:xfrm>
              <a:off x="201866" y="218218"/>
              <a:ext cx="634992" cy="581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nSpc>
                  <a:spcPct val="90000"/>
                </a:lnSpc>
                <a:defRPr sz="3300">
                  <a:solidFill>
                    <a:srgbClr val="5FCBEF"/>
                  </a:solidFill>
                </a:defRPr>
              </a:lvl1pPr>
            </a:lstStyle>
            <a:p>
              <a:pPr lvl="0">
                <a:defRPr sz="1800">
                  <a:solidFill>
                    <a:srgbClr val="000000"/>
                  </a:solidFill>
                </a:defRPr>
              </a:pPr>
              <a:r>
                <a:rPr sz="3300">
                  <a:solidFill>
                    <a:srgbClr val="5FCBEF"/>
                  </a:solidFill>
                </a:rPr>
                <a:t>2</a:t>
              </a:r>
            </a:p>
          </p:txBody>
        </p:sp>
      </p:grpSp>
      <p:grpSp>
        <p:nvGrpSpPr>
          <p:cNvPr id="143" name="Group 143"/>
          <p:cNvGrpSpPr/>
          <p:nvPr/>
        </p:nvGrpSpPr>
        <p:grpSpPr>
          <a:xfrm>
            <a:off x="5261814" y="5092875"/>
            <a:ext cx="1214079" cy="930404"/>
            <a:chOff x="0" y="0"/>
            <a:chExt cx="1214078" cy="930402"/>
          </a:xfrm>
        </p:grpSpPr>
        <p:grpSp>
          <p:nvGrpSpPr>
            <p:cNvPr id="141" name="Group 141"/>
            <p:cNvGrpSpPr/>
            <p:nvPr/>
          </p:nvGrpSpPr>
          <p:grpSpPr>
            <a:xfrm>
              <a:off x="0" y="0"/>
              <a:ext cx="1214079" cy="930403"/>
              <a:chOff x="0" y="0"/>
              <a:chExt cx="1214078" cy="930402"/>
            </a:xfrm>
          </p:grpSpPr>
          <p:sp>
            <p:nvSpPr>
              <p:cNvPr id="139" name="Shape 139"/>
              <p:cNvSpPr/>
              <p:nvPr/>
            </p:nvSpPr>
            <p:spPr>
              <a:xfrm rot="16200000">
                <a:off x="142155" y="-142156"/>
                <a:ext cx="929768" cy="1214079"/>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40" name="Shape 140"/>
              <p:cNvSpPr/>
              <p:nvPr/>
            </p:nvSpPr>
            <p:spPr>
              <a:xfrm flipV="1">
                <a:off x="813872" y="635"/>
                <a:ext cx="1" cy="929768"/>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42" name="Shape 142"/>
            <p:cNvSpPr/>
            <p:nvPr/>
          </p:nvSpPr>
          <p:spPr>
            <a:xfrm>
              <a:off x="227820" y="208681"/>
              <a:ext cx="634992" cy="581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nSpc>
                  <a:spcPct val="90000"/>
                </a:lnSpc>
                <a:defRPr sz="3300">
                  <a:solidFill>
                    <a:srgbClr val="5FCBEF"/>
                  </a:solidFill>
                </a:defRPr>
              </a:lvl1pPr>
            </a:lstStyle>
            <a:p>
              <a:pPr lvl="0">
                <a:defRPr sz="1800">
                  <a:solidFill>
                    <a:srgbClr val="000000"/>
                  </a:solidFill>
                </a:defRPr>
              </a:pPr>
              <a:r>
                <a:rPr sz="3300">
                  <a:solidFill>
                    <a:srgbClr val="5FCBEF"/>
                  </a:solidFill>
                </a:rPr>
                <a:t>6</a:t>
              </a:r>
            </a:p>
          </p:txBody>
        </p:sp>
      </p:grpSp>
      <p:grpSp>
        <p:nvGrpSpPr>
          <p:cNvPr id="149" name="Group 149"/>
          <p:cNvGrpSpPr/>
          <p:nvPr/>
        </p:nvGrpSpPr>
        <p:grpSpPr>
          <a:xfrm>
            <a:off x="7514559" y="5092875"/>
            <a:ext cx="1214079" cy="930405"/>
            <a:chOff x="0" y="0"/>
            <a:chExt cx="1214078" cy="930404"/>
          </a:xfrm>
        </p:grpSpPr>
        <p:grpSp>
          <p:nvGrpSpPr>
            <p:cNvPr id="146" name="Group 146"/>
            <p:cNvGrpSpPr/>
            <p:nvPr/>
          </p:nvGrpSpPr>
          <p:grpSpPr>
            <a:xfrm>
              <a:off x="0" y="0"/>
              <a:ext cx="1214079" cy="930405"/>
              <a:chOff x="0" y="0"/>
              <a:chExt cx="1214078" cy="930403"/>
            </a:xfrm>
          </p:grpSpPr>
          <p:sp>
            <p:nvSpPr>
              <p:cNvPr id="144" name="Shape 144"/>
              <p:cNvSpPr/>
              <p:nvPr/>
            </p:nvSpPr>
            <p:spPr>
              <a:xfrm rot="16200000">
                <a:off x="142154" y="-142155"/>
                <a:ext cx="929770" cy="1214079"/>
              </a:xfrm>
              <a:prstGeom prst="roundRect">
                <a:avLst>
                  <a:gd name="adj" fmla="val 16667"/>
                </a:avLst>
              </a:prstGeom>
              <a:solidFill>
                <a:srgbClr val="000000"/>
              </a:solidFill>
              <a:ln w="38100" cap="flat">
                <a:solidFill>
                  <a:srgbClr val="4594AE"/>
                </a:solidFill>
                <a:prstDash val="solid"/>
                <a:miter lim="800000"/>
              </a:ln>
              <a:effectLst/>
            </p:spPr>
            <p:txBody>
              <a:bodyPr wrap="square" lIns="0" tIns="0" rIns="0" bIns="0" numCol="1" anchor="ctr">
                <a:noAutofit/>
              </a:bodyPr>
              <a:lstStyle/>
              <a:p>
                <a:pPr lvl="0" algn="ctr">
                  <a:defRPr>
                    <a:solidFill>
                      <a:srgbClr val="FFFFFF"/>
                    </a:solidFill>
                  </a:defRPr>
                </a:pPr>
              </a:p>
            </p:txBody>
          </p:sp>
          <p:sp>
            <p:nvSpPr>
              <p:cNvPr id="145" name="Shape 145"/>
              <p:cNvSpPr/>
              <p:nvPr/>
            </p:nvSpPr>
            <p:spPr>
              <a:xfrm flipV="1">
                <a:off x="813872" y="635"/>
                <a:ext cx="1" cy="929769"/>
              </a:xfrm>
              <a:prstGeom prst="line">
                <a:avLst/>
              </a:prstGeom>
              <a:noFill/>
              <a:ln w="3810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47" name="Shape 147"/>
            <p:cNvSpPr/>
            <p:nvPr/>
          </p:nvSpPr>
          <p:spPr>
            <a:xfrm>
              <a:off x="251792" y="208682"/>
              <a:ext cx="634992" cy="581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nSpc>
                  <a:spcPct val="90000"/>
                </a:lnSpc>
                <a:defRPr sz="3300">
                  <a:solidFill>
                    <a:srgbClr val="5FCBEF"/>
                  </a:solidFill>
                </a:defRPr>
              </a:lvl1pPr>
            </a:lstStyle>
            <a:p>
              <a:pPr lvl="0">
                <a:defRPr sz="1800">
                  <a:solidFill>
                    <a:srgbClr val="000000"/>
                  </a:solidFill>
                </a:defRPr>
              </a:pPr>
              <a:r>
                <a:rPr sz="3300">
                  <a:solidFill>
                    <a:srgbClr val="5FCBEF"/>
                  </a:solidFill>
                </a:rPr>
                <a:t>7</a:t>
              </a:r>
            </a:p>
          </p:txBody>
        </p:sp>
        <p:sp>
          <p:nvSpPr>
            <p:cNvPr id="148" name="Shape 148"/>
            <p:cNvSpPr/>
            <p:nvPr/>
          </p:nvSpPr>
          <p:spPr>
            <a:xfrm flipV="1">
              <a:off x="814507" y="0"/>
              <a:ext cx="399572" cy="929770"/>
            </a:xfrm>
            <a:prstGeom prst="line">
              <a:avLst/>
            </a:prstGeom>
            <a:noFill/>
            <a:ln w="6350" cap="flat">
              <a:solidFill>
                <a:srgbClr val="5FCBEF"/>
              </a:solidFill>
              <a:prstDash val="solid"/>
              <a:miter lim="800000"/>
            </a:ln>
            <a:effectLst/>
          </p:spPr>
          <p:txBody>
            <a:bodyPr wrap="square" lIns="0" tIns="0" rIns="0" bIns="0" numCol="1" anchor="t">
              <a:noAutofit/>
            </a:bodyPr>
            <a:lstStyle/>
            <a:p>
              <a:pPr lvl="0">
                <a:defRPr sz="1200">
                  <a:latin typeface="+mj-lt"/>
                  <a:ea typeface="+mj-ea"/>
                  <a:cs typeface="+mj-cs"/>
                  <a:sym typeface="Helvetica"/>
                </a:defRPr>
              </a:pPr>
            </a:p>
          </p:txBody>
        </p:sp>
      </p:grpSp>
      <p:sp>
        <p:nvSpPr>
          <p:cNvPr id="150" name="Shape 150"/>
          <p:cNvSpPr/>
          <p:nvPr/>
        </p:nvSpPr>
        <p:spPr>
          <a:xfrm>
            <a:off x="8329066" y="6294544"/>
            <a:ext cx="3821022" cy="5634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342900" indent="-342900">
              <a:spcBef>
                <a:spcPts val="1000"/>
              </a:spcBef>
              <a:buClr>
                <a:srgbClr val="5FCBEF"/>
              </a:buClr>
              <a:buSzPct val="80000"/>
              <a:buFont typeface="Wingdings 3"/>
              <a:buChar char=""/>
              <a:defRPr>
                <a:solidFill>
                  <a:srgbClr val="404040"/>
                </a:solidFill>
              </a:defRPr>
            </a:lvl1pPr>
          </a:lstStyle>
          <a:p>
            <a:pPr lvl="0">
              <a:defRPr>
                <a:solidFill>
                  <a:srgbClr val="000000"/>
                </a:solidFill>
              </a:defRPr>
            </a:pPr>
            <a:r>
              <a:rPr>
                <a:solidFill>
                  <a:srgbClr val="404040"/>
                </a:solidFill>
              </a:rPr>
              <a:t>*boxes not drawn to scale!</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