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lvl1pPr defTabSz="457200">
      <a:defRPr>
        <a:latin typeface="Trebuchet MS"/>
        <a:ea typeface="Trebuchet MS"/>
        <a:cs typeface="Trebuchet MS"/>
        <a:sym typeface="Trebuchet MS"/>
      </a:defRPr>
    </a:lvl1pPr>
    <a:lvl2pPr indent="457200" defTabSz="457200">
      <a:defRPr>
        <a:latin typeface="Trebuchet MS"/>
        <a:ea typeface="Trebuchet MS"/>
        <a:cs typeface="Trebuchet MS"/>
        <a:sym typeface="Trebuchet MS"/>
      </a:defRPr>
    </a:lvl2pPr>
    <a:lvl3pPr indent="914400" defTabSz="457200">
      <a:defRPr>
        <a:latin typeface="Trebuchet MS"/>
        <a:ea typeface="Trebuchet MS"/>
        <a:cs typeface="Trebuchet MS"/>
        <a:sym typeface="Trebuchet MS"/>
      </a:defRPr>
    </a:lvl3pPr>
    <a:lvl4pPr indent="1371600" defTabSz="457200">
      <a:defRPr>
        <a:latin typeface="Trebuchet MS"/>
        <a:ea typeface="Trebuchet MS"/>
        <a:cs typeface="Trebuchet MS"/>
        <a:sym typeface="Trebuchet MS"/>
      </a:defRPr>
    </a:lvl4pPr>
    <a:lvl5pPr indent="1828800" defTabSz="457200">
      <a:defRPr>
        <a:latin typeface="Trebuchet MS"/>
        <a:ea typeface="Trebuchet MS"/>
        <a:cs typeface="Trebuchet MS"/>
        <a:sym typeface="Trebuchet MS"/>
      </a:defRPr>
    </a:lvl5pPr>
    <a:lvl6pPr indent="2286000" defTabSz="457200">
      <a:defRPr>
        <a:latin typeface="Trebuchet MS"/>
        <a:ea typeface="Trebuchet MS"/>
        <a:cs typeface="Trebuchet MS"/>
        <a:sym typeface="Trebuchet MS"/>
      </a:defRPr>
    </a:lvl6pPr>
    <a:lvl7pPr indent="2743200" defTabSz="457200">
      <a:defRPr>
        <a:latin typeface="Trebuchet MS"/>
        <a:ea typeface="Trebuchet MS"/>
        <a:cs typeface="Trebuchet MS"/>
        <a:sym typeface="Trebuchet MS"/>
      </a:defRPr>
    </a:lvl7pPr>
    <a:lvl8pPr indent="3200400" defTabSz="457200">
      <a:defRPr>
        <a:latin typeface="Trebuchet MS"/>
        <a:ea typeface="Trebuchet MS"/>
        <a:cs typeface="Trebuchet MS"/>
        <a:sym typeface="Trebuchet MS"/>
      </a:defRPr>
    </a:lvl8pPr>
    <a:lvl9pPr indent="3657600" defTabSz="457200">
      <a:defRPr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Javascript is a dynamic programming language used by web browsers on the client side that allows users to communicate asynchonously with the browser.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 you should focus on is that, while PHP is a server side programming language, JS is </a:t>
            </a:r>
            <a:r>
              <a:rPr i="1" sz="1200">
                <a:latin typeface="Calibri"/>
                <a:ea typeface="Calibri"/>
                <a:cs typeface="Calibri"/>
                <a:sym typeface="Calibri"/>
              </a:rPr>
              <a:t>client side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, meaning it is faster since there is no need to interact with another device.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It’s hard to classify Javascript: it has characteristics offunctional programming, object-oriented programming,imperative programming, etc — it is seemingly multi-paradigm. There are a few basic labels that can be attached to it, though.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Javascript is, like PHP, an interpreted language, meaning there is no need to compile 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 is dynamically typed with variables signified with the var tag, instead of the $ tag, as in PHP.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And it’s ability to use the DOM (document object model) to dynamically change HTML is one reason why it is so widely used throughout the world wide web.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Document.title 	// title of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Document.body	// what’s in the body tags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Document.body.innerHTML // manipulate stuff within tags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These are really useful but a couple of very very many – there are lots of things!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Go online and look up stuff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indent="45720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Research on your own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Two things: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Whatever file that’s using it: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Source that has the url to jquery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Don’t want to host it on own computer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Whatever js file you’re using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.ready function is so that we can not worry about our javascript taking off before the page is loaded!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$ has something to do with jquery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$ (// what goes in here?) – it’s the selectors! Might be document, might be #id or .class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data-somevar = user created thingy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Loosely typed so we don’t really control the types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Console.log is basically how we error check things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Normal index.html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Included outside script: hello.js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When we load this page, it automatically generates this box…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All we had to do was alert and then the box happens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Can manipulate page without reloading every time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Looking for events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Type happens at run time, so thing can be for one type at the beginning and a different type at the end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 just reassign stuff. Just do whatever we want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php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go look at examples.js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Function – says it’s a function – name of function, inputs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Notice return type is handled automatically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Here, function + inputs;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This is an an anonymous function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Something that shoule be new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Don’t need a name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Here are its inputs, here is what it should do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Remember all those segfault strugs you had? Not really a problem in JS!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Give me attribute of object, etc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Exactly the same, but just syntax differences.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Objects can store different types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Can have object of objects,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Etc…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 DOM, or document object model, is a hierarchical way of laying out information. If, for example, we have a webpage in HTML like this: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We’d get this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Note, that the dom is pretty trivially easy if you use good indentation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17" name="Shape 17"/>
            <p:cNvSpPr/>
            <p:nvPr/>
          </p:nvSpPr>
          <p:spPr>
            <a:xfrm>
              <a:off x="-1" y="605"/>
              <a:ext cx="863601" cy="569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Click to edit Master subtitle style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677335" y="414184"/>
            <a:ext cx="8596669" cy="379443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677335" y="4208615"/>
            <a:ext cx="8596669" cy="209453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77335" y="217488"/>
            <a:ext cx="8596669" cy="43099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677335" y="4527448"/>
            <a:ext cx="8596669" cy="233055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931334" y="509665"/>
            <a:ext cx="809413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8" name="Shape 7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79" name="Shape 7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798" y="509665"/>
            <a:ext cx="858820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text styles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77335" y="986366"/>
            <a:ext cx="8596669" cy="35410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7335" y="4527448"/>
            <a:ext cx="8596669" cy="233055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77333" y="2160589"/>
            <a:ext cx="4184036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77333" y="609600"/>
            <a:ext cx="8596670" cy="1436092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75744" y="2045691"/>
            <a:ext cx="4185624" cy="69155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77333" y="0"/>
            <a:ext cx="3854529" cy="277707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760460" y="514923"/>
            <a:ext cx="4513543" cy="6343077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hape 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" name="Shape 13"/>
          <p:cNvSpPr/>
          <p:nvPr>
            <p:ph type="title"/>
          </p:nvPr>
        </p:nvSpPr>
        <p:spPr>
          <a:xfrm>
            <a:off x="7967673" y="0"/>
            <a:ext cx="1304744" cy="647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77335" y="609600"/>
            <a:ext cx="7060150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590663" y="6114704"/>
            <a:ext cx="68334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5FCBE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1pPr>
      <a:lvl2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2pPr>
      <a:lvl3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3pPr>
      <a:lvl4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4pPr>
      <a:lvl5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5pPr>
      <a:lvl6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6pPr>
      <a:lvl7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7pPr>
      <a:lvl8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8pPr>
      <a:lvl9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1pPr>
      <a:lvl2pPr marL="778668" indent="-321468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2pPr>
      <a:lvl3pPr marL="1208314" indent="-293914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3pPr>
      <a:lvl4pPr marL="1714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4pPr>
      <a:lvl5pPr marL="21717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5pPr>
      <a:lvl6pPr marL="2628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6pPr>
      <a:lvl7pPr marL="30861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7pPr>
      <a:lvl8pPr marL="35433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8pPr>
      <a:lvl9pPr marL="4000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9pPr>
    </p:bodyStyle>
    <p:otherStyle>
      <a:lvl1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indent="22860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indent="27432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indent="32004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indent="36576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443484">
              <a:defRPr sz="1800">
                <a:solidFill>
                  <a:srgbClr val="000000"/>
                </a:solidFill>
              </a:defRPr>
            </a:pPr>
            <a:r>
              <a:rPr sz="5238">
                <a:solidFill>
                  <a:srgbClr val="5FCBEF"/>
                </a:solidFill>
              </a:rPr>
              <a:t>CS50 Section 10</a:t>
            </a:r>
            <a:br>
              <a:rPr sz="5238">
                <a:solidFill>
                  <a:srgbClr val="5FCBEF"/>
                </a:solidFill>
              </a:rPr>
            </a:br>
            <a:r>
              <a:rPr sz="5238">
                <a:solidFill>
                  <a:srgbClr val="5FCBEF"/>
                </a:solidFill>
              </a:rPr>
              <a:t>Somewhere in Between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507067" y="4050832"/>
            <a:ext cx="7766937" cy="10969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Annaleah Ernst, TF					</a:t>
            </a:r>
            <a:endParaRPr>
              <a:solidFill>
                <a:srgbClr val="808080"/>
              </a:solidFill>
            </a:endParaRPr>
          </a:p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					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- Objects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Similar to structs in C (and dictionaries in Python)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&lt;object_name&gt; = {};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Two ways to store things in the object: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&lt;object_name&gt;[“&lt;property&gt;”] = &lt;value&gt;;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&lt;object_name&gt;.&lt;property&gt;= &lt;value&gt;;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Two ways to retrieve things: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&lt;object_name&gt;[“&lt;property&gt;”];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&lt;object_name&gt;.&lt;property&gt;;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Actual examples in examples.js!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– Object, cont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Can also just create and fill an object!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&lt;object_name&gt; {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“&lt;key&gt;” : value,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“&lt;key&gt;” : value,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Examples in the same place as allll the other examples about syntax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DOM – the document object model</a:t>
            </a:r>
          </a:p>
        </p:txBody>
      </p:sp>
      <p:sp>
        <p:nvSpPr>
          <p:cNvPr id="147" name="Shape 147"/>
          <p:cNvSpPr/>
          <p:nvPr/>
        </p:nvSpPr>
        <p:spPr>
          <a:xfrm>
            <a:off x="6868390" y="1313033"/>
            <a:ext cx="1246910" cy="743367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6868390" y="2247821"/>
            <a:ext cx="1246910" cy="743367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621482" y="3588237"/>
            <a:ext cx="1246910" cy="492014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8027092" y="3605257"/>
            <a:ext cx="1246910" cy="492014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5589887" y="4694261"/>
            <a:ext cx="1246910" cy="492014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7949821" y="4699325"/>
            <a:ext cx="1401451" cy="457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5512616" y="5772127"/>
            <a:ext cx="1401452" cy="457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6879612" y="1453413"/>
            <a:ext cx="1235688" cy="47235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document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7060086" y="2434289"/>
            <a:ext cx="1235688" cy="472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html</a:t>
            </a:r>
          </a:p>
        </p:txBody>
      </p:sp>
      <p:sp>
        <p:nvSpPr>
          <p:cNvPr id="156" name="Shape 156"/>
          <p:cNvSpPr/>
          <p:nvPr/>
        </p:nvSpPr>
        <p:spPr>
          <a:xfrm>
            <a:off x="5876954" y="3654731"/>
            <a:ext cx="752447" cy="45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head</a:t>
            </a:r>
          </a:p>
        </p:txBody>
      </p:sp>
      <p:sp>
        <p:nvSpPr>
          <p:cNvPr id="157" name="Shape 157"/>
          <p:cNvSpPr/>
          <p:nvPr/>
        </p:nvSpPr>
        <p:spPr>
          <a:xfrm>
            <a:off x="8295774" y="3657162"/>
            <a:ext cx="752447" cy="45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</a:t>
            </a:r>
          </a:p>
        </p:txBody>
      </p:sp>
      <p:sp>
        <p:nvSpPr>
          <p:cNvPr id="158" name="Shape 158"/>
          <p:cNvSpPr/>
          <p:nvPr/>
        </p:nvSpPr>
        <p:spPr>
          <a:xfrm>
            <a:off x="8139486" y="4711339"/>
            <a:ext cx="1045531" cy="524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goodbye</a:t>
            </a:r>
          </a:p>
        </p:txBody>
      </p:sp>
      <p:sp>
        <p:nvSpPr>
          <p:cNvPr id="159" name="Shape 159"/>
          <p:cNvSpPr/>
          <p:nvPr/>
        </p:nvSpPr>
        <p:spPr>
          <a:xfrm>
            <a:off x="5873489" y="4739735"/>
            <a:ext cx="772492" cy="524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title</a:t>
            </a:r>
          </a:p>
        </p:txBody>
      </p:sp>
      <p:sp>
        <p:nvSpPr>
          <p:cNvPr id="160" name="Shape 160"/>
          <p:cNvSpPr/>
          <p:nvPr/>
        </p:nvSpPr>
        <p:spPr>
          <a:xfrm>
            <a:off x="5873491" y="5789443"/>
            <a:ext cx="772492" cy="524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>
                <a:solidFill>
                  <a:srgbClr val="40404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hello</a:t>
            </a:r>
          </a:p>
        </p:txBody>
      </p:sp>
      <p:sp>
        <p:nvSpPr>
          <p:cNvPr id="161" name="Shape 161"/>
          <p:cNvSpPr/>
          <p:nvPr/>
        </p:nvSpPr>
        <p:spPr>
          <a:xfrm>
            <a:off x="7491845" y="1925770"/>
            <a:ext cx="10392" cy="508520"/>
          </a:xfrm>
          <a:prstGeom prst="line">
            <a:avLst/>
          </a:prstGeom>
          <a:ln w="19050">
            <a:solidFill>
              <a:srgbClr val="2E83C3"/>
            </a:solidFill>
            <a:miter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7949821" y="2906646"/>
            <a:ext cx="944797" cy="748087"/>
          </a:xfrm>
          <a:prstGeom prst="line">
            <a:avLst/>
          </a:prstGeom>
          <a:ln w="19050">
            <a:solidFill>
              <a:srgbClr val="2E83C3"/>
            </a:solidFill>
            <a:miter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3" name="Shape 163"/>
          <p:cNvSpPr/>
          <p:nvPr/>
        </p:nvSpPr>
        <p:spPr>
          <a:xfrm flipH="1">
            <a:off x="6486230" y="2833630"/>
            <a:ext cx="503960" cy="800277"/>
          </a:xfrm>
          <a:prstGeom prst="line">
            <a:avLst/>
          </a:prstGeom>
          <a:ln w="19050">
            <a:solidFill>
              <a:srgbClr val="2E83C3"/>
            </a:solidFill>
            <a:miter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8650547" y="3973040"/>
            <a:ext cx="1" cy="726286"/>
          </a:xfrm>
          <a:prstGeom prst="line">
            <a:avLst/>
          </a:prstGeom>
          <a:ln w="19050">
            <a:solidFill>
              <a:srgbClr val="2E83C3"/>
            </a:solidFill>
            <a:miter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cxnSp>
        <p:nvCxnSpPr>
          <p:cNvPr id="165" name="Connector 165"/>
          <p:cNvCxnSpPr>
            <a:stCxn id="149" idx="0"/>
            <a:endCxn id="151" idx="0"/>
          </p:cNvCxnSpPr>
          <p:nvPr/>
        </p:nvCxnSpPr>
        <p:spPr>
          <a:xfrm flipH="1">
            <a:off x="6213341" y="3834244"/>
            <a:ext cx="31596" cy="1106024"/>
          </a:xfrm>
          <a:prstGeom prst="straightConnector1">
            <a:avLst/>
          </a:prstGeom>
          <a:ln w="19050">
            <a:solidFill>
              <a:srgbClr val="2E83C3"/>
            </a:solidFill>
            <a:miter/>
            <a:tailEnd type="triangle"/>
          </a:ln>
        </p:spPr>
      </p:cxnSp>
      <p:cxnSp>
        <p:nvCxnSpPr>
          <p:cNvPr id="166" name="Connector 166"/>
          <p:cNvCxnSpPr>
            <a:stCxn id="151" idx="0"/>
            <a:endCxn id="153" idx="0"/>
          </p:cNvCxnSpPr>
          <p:nvPr/>
        </p:nvCxnSpPr>
        <p:spPr>
          <a:xfrm>
            <a:off x="6213341" y="4940267"/>
            <a:ext cx="2" cy="1060414"/>
          </a:xfrm>
          <a:prstGeom prst="straightConnector1">
            <a:avLst/>
          </a:prstGeom>
          <a:ln w="19050">
            <a:solidFill>
              <a:srgbClr val="2E83C3"/>
            </a:solidFill>
            <a:miter/>
            <a:tailEnd type="triangle"/>
          </a:ln>
        </p:spPr>
      </p:cxnSp>
      <p:pic>
        <p:nvPicPr>
          <p:cNvPr id="167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394" y="2259319"/>
            <a:ext cx="4772026" cy="2790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turn!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Draw the DOM for the following chunk of code:</a:t>
            </a:r>
          </a:p>
        </p:txBody>
      </p:sp>
      <p:pic>
        <p:nvPicPr>
          <p:cNvPr id="17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799" y="2744253"/>
            <a:ext cx="7860175" cy="3297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Solution:</a:t>
            </a:r>
          </a:p>
        </p:txBody>
      </p:sp>
      <p:pic>
        <p:nvPicPr>
          <p:cNvPr id="17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653" y="2043373"/>
            <a:ext cx="4694527" cy="4115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Why is JS great with the DOM?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Well, we can change the contents of the dom without reloading the webpage!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Instead of using an outside form like apologize (last week), we can do dynamic alerts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DOM in JS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>
                <a:solidFill>
                  <a:srgbClr val="404040"/>
                </a:solidFill>
              </a:rPr>
              <a:t> is a reserved word in JS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allows us to access the html calling the script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Examples: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document.title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document.body.innerHTML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Useful functions: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document.getElementById(“&lt;ID&gt;”)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document.getElementByClassName(“&lt;class&gt;”)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document.getElementByTagName(“&lt;tag&gt;”)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turn! clock.js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I’ve made an html webpage, but I can’t seem to figure out how to make it update! Maybe I should use JavaScript…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Help me implement the functionality of my clock in “clock.js”</a:t>
            </a:r>
          </a:p>
        </p:txBody>
      </p:sp>
      <p:pic>
        <p:nvPicPr>
          <p:cNvPr id="18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556" y="3292795"/>
            <a:ext cx="7909885" cy="2589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Events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Largely built in to JS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User does something, JS responds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Example: respond to load and click</a:t>
            </a:r>
          </a:p>
        </p:txBody>
      </p:sp>
      <p:pic>
        <p:nvPicPr>
          <p:cNvPr id="19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105" y="3618246"/>
            <a:ext cx="8239126" cy="212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turn! party.js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 want to throw a party on my site, but my webpage is boring! 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Help me spice things up by changing the background to a random color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Useful functions: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>
                <a:solidFill>
                  <a:srgbClr val="404040"/>
                </a:solidFill>
              </a:rPr>
              <a:t>,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Math.floor</a:t>
            </a:r>
            <a:r>
              <a:rPr>
                <a:solidFill>
                  <a:srgbClr val="404040"/>
                </a:solidFill>
              </a:rPr>
              <a:t>,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element.style</a:t>
            </a:r>
          </a:p>
        </p:txBody>
      </p:sp>
      <p:pic>
        <p:nvPicPr>
          <p:cNvPr id="19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057" y="3471200"/>
            <a:ext cx="9058276" cy="2800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Agenda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Javascript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(and HTML)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jQuery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DOM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JQuery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677333" y="2160589"/>
            <a:ext cx="8596670" cy="452897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Library built on top of JS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 your index.html file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 = “url_to_js/jquery.js”&gt;&lt;/script&gt;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 = “js/scripts.js”&gt;&lt;/script&gt;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Really big, so best to link in source from Google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 index.js file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$(document).ready(function() {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// all your code (when using jquery)</a:t>
            </a:r>
            <a:endParaRPr sz="14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Note that the $ is essentially shorthand for Jquery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Instinct: “Has someone already implemented this for me in Jquery?”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77333" y="1816768"/>
            <a:ext cx="8596670" cy="422459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Dynamic programming language used by web browsers on the client side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As opposed to Python which is on the server side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Allows users to communicate asynchronously with browser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Has characteristics of…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Functional programming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Object-oriented programming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Imperative programming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Seemingly multiparidigm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Like Python, it’s an interpreted language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Like Python, it’s loosely typed (variables signified with var tag)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Ability to use the Document Object Model (DOM) makes it popular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Client-side scripting language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Not compiled or executed on the server (as opposed to php)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Load a Javascript page and it executes on you machine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This is what we mean by client side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Syntax is similar to C, Python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Error check via console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console.log(“stuff”)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– A quick example…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index.html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hello.js</a:t>
            </a:r>
          </a:p>
        </p:txBody>
      </p:sp>
      <p:pic>
        <p:nvPicPr>
          <p:cNvPr id="11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2921" y="2494546"/>
            <a:ext cx="8161081" cy="2525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2921" y="5354461"/>
            <a:ext cx="3038476" cy="40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- Variable Declarations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Loosely typed (don’t need put type of variable)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&lt;variable_name&gt; = &lt;value&gt;;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If you leave off the var, you get a globally scoped variable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So if you want something to be in scope, use var, else its global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Easy to change type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Be careful with different types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Take a look at examples.js for some examples of fun with types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- Loops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677333" y="2160589"/>
            <a:ext cx="8596670" cy="456506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For loop (the same as C)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(&lt;initialize&gt; ; &lt;condition&gt; ; &lt;update&gt;)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// do code</a:t>
            </a:r>
            <a:endParaRPr sz="14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While loop (also the same as C)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(&lt;condition&gt;)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// do code</a:t>
            </a:r>
            <a:endParaRPr sz="14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Do While (also the same as C)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4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(&lt;condition&gt;);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Trebuchet MS (Body)"/>
                <a:ea typeface="Trebuchet MS (Body)"/>
                <a:cs typeface="Trebuchet MS (Body)"/>
                <a:sym typeface="Trebuchet MS (Body)"/>
              </a:rPr>
              <a:t>Concrete examples in the examples.js file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- Functions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Two ways to do functions: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Option 1: c-like function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function &lt;function_name&gt;(&lt;arguments&gt;)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return &lt;value&gt;;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Option 2: anonymous function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&lt;variable name&gt; = function(&lt;arguments&gt;) 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return &lt;value&gt;;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More examples in the examples.js file!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Javascript - Arrays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Similar to Python list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Don’t care about different types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Zero indexed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Dynamically sized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Get length with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&lt;array_name&gt; = [&lt;value&gt;,&lt;value&gt;,…];</a:t>
            </a:r>
            <a:endParaRPr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Examples in…you guessed it! examples.js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5FCBE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5FCBE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