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media1.gif" ContentType="video/unknown"/>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12192000" cy="6858000"/>
  <p:notesSz cx="6858000" cy="9144000"/>
  <p:defaultTextStyle>
    <a:lvl1pPr defTabSz="457200">
      <a:defRPr>
        <a:latin typeface="Trebuchet MS"/>
        <a:ea typeface="Trebuchet MS"/>
        <a:cs typeface="Trebuchet MS"/>
        <a:sym typeface="Trebuchet MS"/>
      </a:defRPr>
    </a:lvl1pPr>
    <a:lvl2pPr indent="457200" defTabSz="457200">
      <a:defRPr>
        <a:latin typeface="Trebuchet MS"/>
        <a:ea typeface="Trebuchet MS"/>
        <a:cs typeface="Trebuchet MS"/>
        <a:sym typeface="Trebuchet MS"/>
      </a:defRPr>
    </a:lvl2pPr>
    <a:lvl3pPr indent="914400" defTabSz="457200">
      <a:defRPr>
        <a:latin typeface="Trebuchet MS"/>
        <a:ea typeface="Trebuchet MS"/>
        <a:cs typeface="Trebuchet MS"/>
        <a:sym typeface="Trebuchet MS"/>
      </a:defRPr>
    </a:lvl3pPr>
    <a:lvl4pPr indent="1371600" defTabSz="457200">
      <a:defRPr>
        <a:latin typeface="Trebuchet MS"/>
        <a:ea typeface="Trebuchet MS"/>
        <a:cs typeface="Trebuchet MS"/>
        <a:sym typeface="Trebuchet MS"/>
      </a:defRPr>
    </a:lvl4pPr>
    <a:lvl5pPr indent="1828800" defTabSz="457200">
      <a:defRPr>
        <a:latin typeface="Trebuchet MS"/>
        <a:ea typeface="Trebuchet MS"/>
        <a:cs typeface="Trebuchet MS"/>
        <a:sym typeface="Trebuchet MS"/>
      </a:defRPr>
    </a:lvl5pPr>
    <a:lvl6pPr indent="2286000" defTabSz="457200">
      <a:defRPr>
        <a:latin typeface="Trebuchet MS"/>
        <a:ea typeface="Trebuchet MS"/>
        <a:cs typeface="Trebuchet MS"/>
        <a:sym typeface="Trebuchet MS"/>
      </a:defRPr>
    </a:lvl6pPr>
    <a:lvl7pPr indent="2743200" defTabSz="457200">
      <a:defRPr>
        <a:latin typeface="Trebuchet MS"/>
        <a:ea typeface="Trebuchet MS"/>
        <a:cs typeface="Trebuchet MS"/>
        <a:sym typeface="Trebuchet MS"/>
      </a:defRPr>
    </a:lvl7pPr>
    <a:lvl8pPr indent="3200400" defTabSz="457200">
      <a:defRPr>
        <a:latin typeface="Trebuchet MS"/>
        <a:ea typeface="Trebuchet MS"/>
        <a:cs typeface="Trebuchet MS"/>
        <a:sym typeface="Trebuchet MS"/>
      </a:defRPr>
    </a:lvl8pPr>
    <a:lvl9pPr indent="3657600" defTabSz="457200">
      <a:defRPr>
        <a:latin typeface="Trebuchet MS"/>
        <a:ea typeface="Trebuchet MS"/>
        <a:cs typeface="Trebuchet M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1ECF9"/>
          </a:solidFill>
        </a:fill>
      </a:tcStyle>
    </a:wholeTbl>
    <a:band2H>
      <a:tcTxStyle b="def" i="def"/>
      <a:tcStyle>
        <a:tcBdr/>
        <a:fill>
          <a:solidFill>
            <a:srgbClr val="E9F6FC"/>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firstRow>
  </a:tblStyle>
  <a:tblStyle styleId="{C7B018BB-80A7-4F77-B60F-C8B233D01FF8}"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EEDF"/>
          </a:solidFill>
        </a:fill>
      </a:tcStyle>
    </a:wholeTbl>
    <a:band2H>
      <a:tcTxStyle b="def" i="def"/>
      <a:tcStyle>
        <a:tcBdr/>
        <a:fill>
          <a:solidFill>
            <a:srgbClr val="E8F6F0"/>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firstRow>
  </a:tblStyle>
  <a:tblStyle styleId="{EEE7283C-3CF3-47DC-8721-378D4A62B228}"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EECD"/>
          </a:solidFill>
        </a:fill>
      </a:tcStyle>
    </a:wholeTbl>
    <a:band2H>
      <a:tcTxStyle b="def" i="def"/>
      <a:tcStyle>
        <a:tcBdr/>
        <a:fill>
          <a:solidFill>
            <a:srgbClr val="EEF7E8"/>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firstRow>
  </a:tblStyle>
  <a:tblStyle styleId="{CF821DB8-F4EB-4A41-A1BA-3FCAFE7338EE}" styleName="">
    <a:tblBg/>
    <a:wholeTbl>
      <a:tcTxStyle b="on" i="on">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FCBEF"/>
          </a:solidFill>
        </a:fill>
      </a:tcStyle>
    </a:firstCol>
    <a:lastRow>
      <a:tcTxStyle b="on" i="on">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FCBEF"/>
          </a:solidFill>
        </a:fill>
      </a:tcStyle>
    </a:firstRow>
  </a:tblStyle>
  <a:tblStyle styleId="{33BA23B1-9221-436E-865A-0063620EA4FD}"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ph type="sldImg"/>
          </p:nvPr>
        </p:nvSpPr>
        <p:spPr>
          <a:xfrm>
            <a:off x="1143000" y="685800"/>
            <a:ext cx="4572000" cy="3429000"/>
          </a:xfrm>
          <a:prstGeom prst="rect">
            <a:avLst/>
          </a:prstGeom>
        </p:spPr>
        <p:txBody>
          <a:bodyPr/>
          <a:lstStyle/>
          <a:p>
            <a:pPr lvl="0"/>
          </a:p>
        </p:txBody>
      </p:sp>
      <p:sp>
        <p:nvSpPr>
          <p:cNvPr id="93" name="Shape 9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lvl="0"/>
          </a:p>
        </p:txBody>
      </p:sp>
      <p:sp>
        <p:nvSpPr>
          <p:cNvPr id="113" name="Shape 113"/>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 tend to grade a little on the harsher side, but it’s because it will help you learn more.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scope – shoot for 5’s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correctness – shoot for 4-5’s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design – expect 3-4</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style – shoot for 5</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lvl="0"/>
          </a:p>
        </p:txBody>
      </p:sp>
      <p:sp>
        <p:nvSpPr>
          <p:cNvPr id="221" name="Shape 22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Draw an example! (don’t forget to add the null terminator at the end of the strings</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Don’t forget, everything that coms in via the command line is a STRING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lvl="0"/>
          </a:p>
        </p:txBody>
      </p:sp>
      <p:sp>
        <p:nvSpPr>
          <p:cNvPr id="140" name="Shape 140"/>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so we have a program with a compiler error</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What’s the problem? Where is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lvl="0"/>
          </a:p>
        </p:txBody>
      </p:sp>
      <p:sp>
        <p:nvSpPr>
          <p:cNvPr id="146" name="Shape 14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eprintf is basically printf with context. It tells the student exactly what line of code in their program triggered the eprintf call as well. And it flushes stdout right away, so no more phantom printf calls that never execute or execute later than they should to be useful!</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can I use help50? No. Why not? (no error message to parse) There’s just something wrong with (the correctness of) my code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lvl="0"/>
          </a:p>
        </p:txBody>
      </p:sp>
      <p:sp>
        <p:nvSpPr>
          <p:cNvPr id="157" name="Shape 157"/>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step into</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this will being you down into function declarations – careful, or you might end up looking at the code that makes printf!</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step over</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this will pass over functions so you can focus on your own code. however, if you want to explore a function you’ve written, be sure to step into</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display variables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mouseover to see them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lvl="0"/>
          </a:p>
        </p:txBody>
      </p:sp>
      <p:sp>
        <p:nvSpPr>
          <p:cNvPr id="166" name="Shape 16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Arrays are</a:t>
            </a:r>
            <a:endParaRPr sz="1200">
              <a:latin typeface="Calibri"/>
              <a:ea typeface="Calibri"/>
              <a:cs typeface="Calibri"/>
              <a:sym typeface="Calibri"/>
            </a:endParaRPr>
          </a:p>
          <a:p>
            <a:pPr lvl="0" marL="171450" indent="-171450" defTabSz="914400">
              <a:lnSpc>
                <a:spcPct val="100000"/>
              </a:lnSpc>
              <a:buSzPct val="100000"/>
              <a:buFont typeface="Arial"/>
              <a:buChar char="•"/>
              <a:defRPr sz="1800"/>
            </a:pPr>
            <a:r>
              <a:rPr sz="1200">
                <a:latin typeface="Calibri"/>
                <a:ea typeface="Calibri"/>
                <a:cs typeface="Calibri"/>
                <a:sym typeface="Calibri"/>
              </a:rPr>
              <a:t>A data structure for data of the same type</a:t>
            </a:r>
            <a:endParaRPr sz="1200">
              <a:latin typeface="Calibri"/>
              <a:ea typeface="Calibri"/>
              <a:cs typeface="Calibri"/>
              <a:sym typeface="Calibri"/>
            </a:endParaRPr>
          </a:p>
          <a:p>
            <a:pPr lvl="0" marL="171450" indent="-171450" defTabSz="914400">
              <a:lnSpc>
                <a:spcPct val="100000"/>
              </a:lnSpc>
              <a:buSzPct val="100000"/>
              <a:buFont typeface="Arial"/>
              <a:buChar char="•"/>
              <a:defRPr sz="1800"/>
            </a:pPr>
            <a:r>
              <a:rPr sz="1200">
                <a:latin typeface="Calibri"/>
                <a:ea typeface="Calibri"/>
                <a:cs typeface="Calibri"/>
                <a:sym typeface="Calibri"/>
              </a:rPr>
              <a:t>Contiguous memory locations</a:t>
            </a:r>
            <a:endParaRPr sz="1200">
              <a:latin typeface="Calibri"/>
              <a:ea typeface="Calibri"/>
              <a:cs typeface="Calibri"/>
              <a:sym typeface="Calibri"/>
            </a:endParaRPr>
          </a:p>
          <a:p>
            <a:pPr lvl="0" marL="171450" indent="-171450" defTabSz="914400">
              <a:lnSpc>
                <a:spcPct val="100000"/>
              </a:lnSpc>
              <a:buSzPct val="100000"/>
              <a:buFont typeface="Arial"/>
              <a:buChar char="•"/>
              <a:defRPr sz="1800"/>
            </a:pPr>
            <a:r>
              <a:rPr sz="1200">
                <a:latin typeface="Calibri"/>
                <a:ea typeface="Calibri"/>
                <a:cs typeface="Calibri"/>
                <a:sym typeface="Calibri"/>
              </a:rPr>
              <a:t>PO Box example</a:t>
            </a:r>
            <a:endParaRPr sz="1200">
              <a:latin typeface="Calibri"/>
              <a:ea typeface="Calibri"/>
              <a:cs typeface="Calibri"/>
              <a:sym typeface="Calibri"/>
            </a:endParaRPr>
          </a:p>
          <a:p>
            <a:pPr lvl="1" marL="628650" indent="-171450" defTabSz="914400">
              <a:lnSpc>
                <a:spcPct val="100000"/>
              </a:lnSpc>
              <a:buSzPct val="100000"/>
              <a:buFont typeface="Arial"/>
              <a:buChar char="•"/>
              <a:defRPr sz="1800"/>
            </a:pPr>
            <a:r>
              <a:rPr sz="1200">
                <a:latin typeface="Calibri"/>
                <a:ea typeface="Calibri"/>
                <a:cs typeface="Calibri"/>
                <a:sym typeface="Calibri"/>
              </a:rPr>
              <a:t>Contiguous space in memory (mail center)</a:t>
            </a:r>
            <a:endParaRPr sz="1200">
              <a:latin typeface="Calibri"/>
              <a:ea typeface="Calibri"/>
              <a:cs typeface="Calibri"/>
              <a:sym typeface="Calibri"/>
            </a:endParaRPr>
          </a:p>
          <a:p>
            <a:pPr lvl="1" marL="628650" indent="-171450" defTabSz="914400">
              <a:lnSpc>
                <a:spcPct val="100000"/>
              </a:lnSpc>
              <a:buSzPct val="100000"/>
              <a:buFont typeface="Arial"/>
              <a:buChar char="•"/>
              <a:defRPr sz="1800"/>
            </a:pPr>
            <a:r>
              <a:rPr sz="1200">
                <a:latin typeface="Calibri"/>
                <a:ea typeface="Calibri"/>
                <a:cs typeface="Calibri"/>
                <a:sym typeface="Calibri"/>
              </a:rPr>
              <a:t>Partioned into ideal sized chunks (mail boxes)</a:t>
            </a:r>
            <a:endParaRPr sz="1200">
              <a:latin typeface="Calibri"/>
              <a:ea typeface="Calibri"/>
              <a:cs typeface="Calibri"/>
              <a:sym typeface="Calibri"/>
            </a:endParaRPr>
          </a:p>
          <a:p>
            <a:pPr lvl="1" marL="628650" indent="-171450" defTabSz="914400">
              <a:lnSpc>
                <a:spcPct val="100000"/>
              </a:lnSpc>
              <a:buSzPct val="100000"/>
              <a:buFont typeface="Arial"/>
              <a:buChar char="•"/>
              <a:defRPr sz="1800"/>
            </a:pPr>
            <a:r>
              <a:rPr sz="1200">
                <a:latin typeface="Calibri"/>
                <a:ea typeface="Calibri"/>
                <a:cs typeface="Calibri"/>
                <a:sym typeface="Calibri"/>
              </a:rPr>
              <a:t>Each chunk can be accessed by index (mailbox number)</a:t>
            </a:r>
            <a:endParaRPr sz="1200">
              <a:latin typeface="Calibri"/>
              <a:ea typeface="Calibri"/>
              <a:cs typeface="Calibri"/>
              <a:sym typeface="Calibri"/>
            </a:endParaRPr>
          </a:p>
          <a:p>
            <a:pPr lvl="0" marL="171450" indent="-171450" defTabSz="914400">
              <a:lnSpc>
                <a:spcPct val="100000"/>
              </a:lnSpc>
              <a:buSzPct val="100000"/>
              <a:buFont typeface="Arial"/>
              <a:buChar char="•"/>
              <a:defRPr sz="1800"/>
            </a:pPr>
            <a:r>
              <a:rPr sz="1200">
                <a:latin typeface="Calibri"/>
                <a:ea typeface="Calibri"/>
                <a:cs typeface="Calibri"/>
                <a:sym typeface="Calibri"/>
              </a:rPr>
              <a:t>0 indexed</a:t>
            </a:r>
            <a:endParaRPr sz="1200">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lvl="0"/>
          </a:p>
        </p:txBody>
      </p:sp>
      <p:sp>
        <p:nvSpPr>
          <p:cNvPr id="174" name="Shape 174"/>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Draw an array on the board</a:t>
            </a:r>
            <a:endParaRPr sz="1200">
              <a:latin typeface="Calibri"/>
              <a:ea typeface="Calibri"/>
              <a:cs typeface="Calibri"/>
              <a:sym typeface="Calibri"/>
            </a:endParaRPr>
          </a:p>
          <a:p>
            <a:pPr lvl="0" marL="171450" indent="-171450" defTabSz="914400">
              <a:lnSpc>
                <a:spcPct val="100000"/>
              </a:lnSpc>
              <a:buSzPct val="100000"/>
              <a:buFont typeface="Arial"/>
              <a:buChar char="•"/>
              <a:defRPr sz="1800"/>
            </a:pPr>
            <a:r>
              <a:rPr sz="1200">
                <a:latin typeface="Calibri"/>
                <a:ea typeface="Calibri"/>
                <a:cs typeface="Calibri"/>
                <a:sym typeface="Calibri"/>
              </a:rPr>
              <a:t>Why did I start at 0?</a:t>
            </a:r>
            <a:endParaRPr sz="1200">
              <a:latin typeface="Calibri"/>
              <a:ea typeface="Calibri"/>
              <a:cs typeface="Calibri"/>
              <a:sym typeface="Calibri"/>
            </a:endParaRPr>
          </a:p>
          <a:p>
            <a:pPr lvl="0" marL="171450" indent="-171450" defTabSz="914400">
              <a:lnSpc>
                <a:spcPct val="100000"/>
              </a:lnSpc>
              <a:buSzPct val="100000"/>
              <a:buFont typeface="Arial"/>
              <a:buChar char="•"/>
              <a:defRPr sz="1800"/>
            </a:pPr>
            <a:r>
              <a:rPr sz="1200">
                <a:latin typeface="Calibri"/>
                <a:ea typeface="Calibri"/>
                <a:cs typeface="Calibri"/>
                <a:sym typeface="Calibri"/>
              </a:rPr>
              <a:t>What type of data does each box hold?</a:t>
            </a:r>
            <a:endParaRPr sz="1200">
              <a:latin typeface="Calibri"/>
              <a:ea typeface="Calibri"/>
              <a:cs typeface="Calibri"/>
              <a:sym typeface="Calibri"/>
            </a:endParaRPr>
          </a:p>
          <a:p>
            <a:pPr lvl="0" marL="171450" indent="-171450" defTabSz="914400">
              <a:lnSpc>
                <a:spcPct val="100000"/>
              </a:lnSpc>
              <a:buSzPct val="100000"/>
              <a:buFont typeface="Arial"/>
              <a:buChar char="•"/>
              <a:defRPr sz="1800"/>
            </a:pPr>
            <a:r>
              <a:rPr sz="1200">
                <a:latin typeface="Calibri"/>
                <a:ea typeface="Calibri"/>
                <a:cs typeface="Calibri"/>
                <a:sym typeface="Calibri"/>
              </a:rPr>
              <a:t>What’s actually in the scores array?</a:t>
            </a:r>
            <a:endParaRPr sz="1200">
              <a:latin typeface="Calibri"/>
              <a:ea typeface="Calibri"/>
              <a:cs typeface="Calibri"/>
              <a:sym typeface="Calibri"/>
            </a:endParaRPr>
          </a:p>
          <a:p>
            <a:pPr lvl="0" marL="171450" indent="-171450" defTabSz="914400">
              <a:lnSpc>
                <a:spcPct val="100000"/>
              </a:lnSpc>
              <a:buSzPct val="100000"/>
              <a:buFont typeface="Arial"/>
              <a:buChar char="•"/>
              <a:defRPr sz="1800"/>
            </a:pPr>
            <a:r>
              <a:rPr sz="1200">
                <a:latin typeface="Calibri"/>
                <a:ea typeface="Calibri"/>
                <a:cs typeface="Calibri"/>
                <a:sym typeface="Calibri"/>
              </a:rPr>
              <a:t>What happens if I try to go to scores[3]?</a:t>
            </a:r>
            <a:endParaRPr sz="1200">
              <a:latin typeface="Calibri"/>
              <a:ea typeface="Calibri"/>
              <a:cs typeface="Calibri"/>
              <a:sym typeface="Calibri"/>
            </a:endParaRPr>
          </a:p>
          <a:p>
            <a:pPr lvl="1" marL="628650" indent="-171450" defTabSz="914400">
              <a:lnSpc>
                <a:spcPct val="100000"/>
              </a:lnSpc>
              <a:buSzPct val="100000"/>
              <a:buFont typeface="Arial"/>
              <a:buChar char="•"/>
              <a:defRPr sz="1800"/>
            </a:pPr>
            <a:r>
              <a:rPr sz="1200">
                <a:latin typeface="Calibri"/>
                <a:ea typeface="Calibri"/>
                <a:cs typeface="Calibri"/>
                <a:sym typeface="Calibri"/>
              </a:rPr>
              <a:t>Error! I’m touching memory that’s not mine</a:t>
            </a:r>
            <a:endParaRPr sz="1200">
              <a:latin typeface="Calibri"/>
              <a:ea typeface="Calibri"/>
              <a:cs typeface="Calibri"/>
              <a:sym typeface="Calibri"/>
            </a:endParaRPr>
          </a:p>
          <a:p>
            <a:pPr lvl="1" marL="628650" indent="-171450" defTabSz="914400">
              <a:lnSpc>
                <a:spcPct val="100000"/>
              </a:lnSpc>
              <a:buSzPct val="100000"/>
              <a:buFont typeface="Arial"/>
              <a:buChar char="•"/>
              <a:defRPr sz="1800"/>
            </a:pPr>
            <a:r>
              <a:rPr sz="1200">
                <a:latin typeface="Calibri"/>
                <a:ea typeface="Calibri"/>
                <a:cs typeface="Calibri"/>
                <a:sym typeface="Calibri"/>
              </a:rPr>
              <a:t>Last index in any array = size – 1</a:t>
            </a:r>
            <a:endParaRPr sz="1200">
              <a:latin typeface="Calibri"/>
              <a:ea typeface="Calibri"/>
              <a:cs typeface="Calibri"/>
              <a:sym typeface="Calibri"/>
            </a:endParaRPr>
          </a:p>
          <a:p>
            <a:pPr lvl="0" marL="171450" indent="-171450" defTabSz="914400">
              <a:lnSpc>
                <a:spcPct val="100000"/>
              </a:lnSpc>
              <a:buSzPct val="100000"/>
              <a:buFont typeface="Arial"/>
              <a:buChar char="•"/>
              <a:defRPr sz="1800"/>
            </a:pPr>
            <a:r>
              <a:rPr sz="1200">
                <a:latin typeface="Calibri"/>
                <a:ea typeface="Calibri"/>
                <a:cs typeface="Calibri"/>
                <a:sym typeface="Calibri"/>
              </a:rPr>
              <a:t>Alternative methods: size based on # of entries</a:t>
            </a:r>
            <a:endParaRPr sz="1200">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lvl="0"/>
          </a:p>
        </p:txBody>
      </p:sp>
      <p:sp>
        <p:nvSpPr>
          <p:cNvPr id="182" name="Shape 182"/>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Remember: The last index in an array is it’s size – 1</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Why is it does it make sense for us to use &lt; 3 in this case?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lvl="0"/>
          </a:p>
        </p:txBody>
      </p:sp>
      <p:sp>
        <p:nvSpPr>
          <p:cNvPr id="187" name="Shape 187"/>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SKIP THIS FOR NOW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lvl="0"/>
          </a:p>
        </p:txBody>
      </p:sp>
      <p:sp>
        <p:nvSpPr>
          <p:cNvPr id="204" name="Shape 204"/>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So, what’s going on with this?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What’s happening behind the scenes with main?</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It returns 0 for beginning</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If you ever have something that doesn’t return void, you need a different return type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grpSp>
        <p:nvGrpSpPr>
          <p:cNvPr id="27" name="Group 27"/>
          <p:cNvGrpSpPr/>
          <p:nvPr/>
        </p:nvGrpSpPr>
        <p:grpSpPr>
          <a:xfrm>
            <a:off x="-1" y="-8468"/>
            <a:ext cx="12192002" cy="6866469"/>
            <a:chOff x="0" y="0"/>
            <a:chExt cx="12192000" cy="6866467"/>
          </a:xfrm>
        </p:grpSpPr>
        <p:sp>
          <p:nvSpPr>
            <p:cNvPr id="17" name="Shape 17"/>
            <p:cNvSpPr/>
            <p:nvPr/>
          </p:nvSpPr>
          <p:spPr>
            <a:xfrm>
              <a:off x="-1" y="605"/>
              <a:ext cx="863601" cy="5698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
                  </a:moveTo>
                  <a:lnTo>
                    <a:pt x="21600" y="0"/>
                  </a:lnTo>
                  <a:lnTo>
                    <a:pt x="21600" y="64"/>
                  </a:lnTo>
                  <a:lnTo>
                    <a:pt x="0" y="21600"/>
                  </a:lnTo>
                  <a:lnTo>
                    <a:pt x="0" y="32"/>
                  </a:lnTo>
                  <a:close/>
                </a:path>
              </a:pathLst>
            </a:custGeom>
            <a:solidFill>
              <a:srgbClr val="5FCBEF">
                <a:alpha val="70000"/>
              </a:srgbClr>
            </a:solidFill>
            <a:ln w="12700" cap="flat">
              <a:noFill/>
              <a:miter lim="400000"/>
            </a:ln>
            <a:effectLst/>
          </p:spPr>
          <p:txBody>
            <a:bodyPr wrap="square" lIns="0" tIns="0" rIns="0" bIns="0" numCol="1" anchor="t">
              <a:noAutofit/>
            </a:bodyPr>
            <a:lstStyle/>
            <a:p>
              <a:pPr lvl="0"/>
            </a:p>
          </p:txBody>
        </p:sp>
        <p:sp>
          <p:nvSpPr>
            <p:cNvPr id="18" name="Shape 18"/>
            <p:cNvSpPr/>
            <p:nvPr/>
          </p:nvSpPr>
          <p:spPr>
            <a:xfrm>
              <a:off x="9371012" y="8466"/>
              <a:ext cx="1219201" cy="6858002"/>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19" name="Shape 19"/>
            <p:cNvSpPr/>
            <p:nvPr/>
          </p:nvSpPr>
          <p:spPr>
            <a:xfrm flipH="1">
              <a:off x="7425267" y="3689879"/>
              <a:ext cx="4763559" cy="3176588"/>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20" name="Shape 20"/>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5FCBEF">
                <a:alpha val="36000"/>
              </a:srgbClr>
            </a:solidFill>
            <a:ln w="12700" cap="flat">
              <a:noFill/>
              <a:miter lim="400000"/>
            </a:ln>
            <a:effectLst/>
          </p:spPr>
          <p:txBody>
            <a:bodyPr wrap="square" lIns="0" tIns="0" rIns="0" bIns="0" numCol="1" anchor="t">
              <a:noAutofit/>
            </a:bodyPr>
            <a:lstStyle/>
            <a:p>
              <a:pPr lvl="0"/>
            </a:p>
          </p:txBody>
        </p:sp>
        <p:sp>
          <p:nvSpPr>
            <p:cNvPr id="21" name="Shape 2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5FCBEF">
                <a:alpha val="20000"/>
              </a:srgbClr>
            </a:solidFill>
            <a:ln w="12700" cap="flat">
              <a:noFill/>
              <a:miter lim="400000"/>
            </a:ln>
            <a:effectLst/>
          </p:spPr>
          <p:txBody>
            <a:bodyPr wrap="square" lIns="0" tIns="0" rIns="0" bIns="0" numCol="1" anchor="t">
              <a:noAutofit/>
            </a:bodyPr>
            <a:lstStyle/>
            <a:p>
              <a:pPr lvl="0"/>
            </a:p>
          </p:txBody>
        </p:sp>
        <p:sp>
          <p:nvSpPr>
            <p:cNvPr id="22" name="Shape 22"/>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23" name="Shape 23"/>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7B0E4">
                <a:alpha val="50000"/>
              </a:srgbClr>
            </a:solidFill>
            <a:ln w="12700" cap="flat">
              <a:noFill/>
              <a:miter lim="400000"/>
            </a:ln>
            <a:effectLst/>
          </p:spPr>
          <p:txBody>
            <a:bodyPr wrap="square" lIns="0" tIns="0" rIns="0" bIns="0" numCol="1" anchor="t">
              <a:noAutofit/>
            </a:bodyPr>
            <a:lstStyle/>
            <a:p>
              <a:pPr lvl="0"/>
            </a:p>
          </p:txBody>
        </p:sp>
        <p:sp>
          <p:nvSpPr>
            <p:cNvPr id="24" name="Shape 24"/>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2E83C3">
                <a:alpha val="70000"/>
              </a:srgbClr>
            </a:solidFill>
            <a:ln w="12700" cap="flat">
              <a:noFill/>
              <a:miter lim="400000"/>
            </a:ln>
            <a:effectLst/>
          </p:spPr>
          <p:txBody>
            <a:bodyPr wrap="square" lIns="0" tIns="0" rIns="0" bIns="0" numCol="1" anchor="t">
              <a:noAutofit/>
            </a:bodyPr>
            <a:lstStyle/>
            <a:p>
              <a:pPr lvl="0"/>
            </a:p>
          </p:txBody>
        </p:sp>
        <p:sp>
          <p:nvSpPr>
            <p:cNvPr id="25" name="Shape 25"/>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36292">
                <a:alpha val="80000"/>
              </a:srgbClr>
            </a:solidFill>
            <a:ln w="12700" cap="flat">
              <a:noFill/>
              <a:miter lim="400000"/>
            </a:ln>
            <a:effectLst/>
          </p:spPr>
          <p:txBody>
            <a:bodyPr wrap="square" lIns="0" tIns="0" rIns="0" bIns="0" numCol="1" anchor="t">
              <a:noAutofit/>
            </a:bodyPr>
            <a:lstStyle/>
            <a:p>
              <a:pPr lvl="0"/>
            </a:p>
          </p:txBody>
        </p:sp>
        <p:sp>
          <p:nvSpPr>
            <p:cNvPr id="26" name="Shape 26"/>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grpSp>
      <p:sp>
        <p:nvSpPr>
          <p:cNvPr id="28" name="Shape 28"/>
          <p:cNvSpPr/>
          <p:nvPr>
            <p:ph type="title"/>
          </p:nvPr>
        </p:nvSpPr>
        <p:spPr>
          <a:xfrm>
            <a:off x="1507067" y="2404534"/>
            <a:ext cx="7766937" cy="1646303"/>
          </a:xfrm>
          <a:prstGeom prst="rect">
            <a:avLst/>
          </a:prstGeom>
        </p:spPr>
        <p:txBody>
          <a:bodyPr anchor="b">
            <a:noAutofit/>
          </a:bodyPr>
          <a:lstStyle>
            <a:lvl1pPr algn="r">
              <a:defRPr sz="5400"/>
            </a:lvl1pPr>
          </a:lstStyle>
          <a:p>
            <a:pPr lvl="0">
              <a:defRPr sz="1800">
                <a:solidFill>
                  <a:srgbClr val="000000"/>
                </a:solidFill>
              </a:defRPr>
            </a:pPr>
            <a:r>
              <a:rPr sz="5400">
                <a:solidFill>
                  <a:srgbClr val="5FCBEF"/>
                </a:solidFill>
              </a:rPr>
              <a:t>Click to edit Master title style</a:t>
            </a:r>
          </a:p>
        </p:txBody>
      </p:sp>
      <p:sp>
        <p:nvSpPr>
          <p:cNvPr id="29" name="Shape 29"/>
          <p:cNvSpPr/>
          <p:nvPr>
            <p:ph type="body" idx="1"/>
          </p:nvPr>
        </p:nvSpPr>
        <p:spPr>
          <a:xfrm>
            <a:off x="1507067" y="4050832"/>
            <a:ext cx="7766937" cy="1096901"/>
          </a:xfrm>
          <a:prstGeom prst="rect">
            <a:avLst/>
          </a:prstGeom>
        </p:spPr>
        <p:txBody>
          <a:bodyPr/>
          <a:lstStyle>
            <a:lvl1pPr marL="0" indent="0" algn="r">
              <a:buClrTx/>
              <a:buSzTx/>
              <a:buFontTx/>
              <a:buNone/>
              <a:defRPr>
                <a:solidFill>
                  <a:srgbClr val="808080"/>
                </a:solidFill>
              </a:defRPr>
            </a:lvl1pPr>
          </a:lstStyle>
          <a:p>
            <a:pPr lvl="0">
              <a:defRPr>
                <a:solidFill>
                  <a:srgbClr val="000000"/>
                </a:solidFill>
              </a:defRPr>
            </a:pPr>
            <a:r>
              <a:rPr>
                <a:solidFill>
                  <a:srgbClr val="808080"/>
                </a:solidFill>
              </a:rPr>
              <a:t>Click to edit Master subtitle style</a:t>
            </a:r>
          </a:p>
        </p:txBody>
      </p:sp>
      <p:sp>
        <p:nvSpPr>
          <p:cNvPr id="30" name="Shape 3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aption">
    <p:spTree>
      <p:nvGrpSpPr>
        <p:cNvPr id="1" name=""/>
        <p:cNvGrpSpPr/>
        <p:nvPr/>
      </p:nvGrpSpPr>
      <p:grpSpPr>
        <a:xfrm>
          <a:off x="0" y="0"/>
          <a:ext cx="0" cy="0"/>
          <a:chOff x="0" y="0"/>
          <a:chExt cx="0" cy="0"/>
        </a:xfrm>
      </p:grpSpPr>
      <p:sp>
        <p:nvSpPr>
          <p:cNvPr id="61" name="Shape 61"/>
          <p:cNvSpPr/>
          <p:nvPr>
            <p:ph type="title"/>
          </p:nvPr>
        </p:nvSpPr>
        <p:spPr>
          <a:xfrm>
            <a:off x="677335" y="414184"/>
            <a:ext cx="8596669" cy="3794432"/>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62" name="Shape 62"/>
          <p:cNvSpPr/>
          <p:nvPr>
            <p:ph type="body" idx="1"/>
          </p:nvPr>
        </p:nvSpPr>
        <p:spPr>
          <a:xfrm>
            <a:off x="677335" y="4208615"/>
            <a:ext cx="8596669" cy="2094532"/>
          </a:xfrm>
          <a:prstGeom prst="rect">
            <a:avLst/>
          </a:prstGeom>
        </p:spPr>
        <p:txBody>
          <a:bodyPr anchor="ctr"/>
          <a:lstStyle>
            <a:lvl1pPr marL="0" indent="0">
              <a:buClrTx/>
              <a:buSzTx/>
              <a:buFontTx/>
              <a:buNone/>
            </a:lvl1pPr>
          </a:lstStyle>
          <a:p>
            <a:pPr lvl="0">
              <a:defRPr>
                <a:solidFill>
                  <a:srgbClr val="000000"/>
                </a:solidFill>
              </a:defRPr>
            </a:pPr>
            <a:r>
              <a:rPr>
                <a:solidFill>
                  <a:srgbClr val="404040"/>
                </a:solidFill>
              </a:rPr>
              <a:t>Click to edit Master text styles</a:t>
            </a:r>
          </a:p>
        </p:txBody>
      </p:sp>
      <p:sp>
        <p:nvSpPr>
          <p:cNvPr id="63" name="Shape 6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with Caption">
    <p:spTree>
      <p:nvGrpSpPr>
        <p:cNvPr id="1" name=""/>
        <p:cNvGrpSpPr/>
        <p:nvPr/>
      </p:nvGrpSpPr>
      <p:grpSpPr>
        <a:xfrm>
          <a:off x="0" y="0"/>
          <a:ext cx="0" cy="0"/>
          <a:chOff x="0" y="0"/>
          <a:chExt cx="0" cy="0"/>
        </a:xfrm>
      </p:grpSpPr>
      <p:sp>
        <p:nvSpPr>
          <p:cNvPr id="65" name="Shape 65"/>
          <p:cNvSpPr/>
          <p:nvPr>
            <p:ph type="title"/>
          </p:nvPr>
        </p:nvSpPr>
        <p:spPr>
          <a:xfrm>
            <a:off x="931334" y="609600"/>
            <a:ext cx="8094134" cy="302260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66" name="Shape 66"/>
          <p:cNvSpPr/>
          <p:nvPr>
            <p:ph type="body" idx="1"/>
          </p:nvPr>
        </p:nvSpPr>
        <p:spPr>
          <a:xfrm>
            <a:off x="1366138" y="3632200"/>
            <a:ext cx="7224526" cy="381000"/>
          </a:xfrm>
          <a:prstGeom prst="rect">
            <a:avLst/>
          </a:prstGeom>
        </p:spPr>
        <p:txBody>
          <a:bodyPr anchor="ctr">
            <a:noAutofit/>
          </a:bodyPr>
          <a:lstStyle>
            <a:lvl1pPr marL="0" indent="0">
              <a:buClrTx/>
              <a:buSzTx/>
              <a:buFontTx/>
              <a:buNone/>
              <a:defRPr sz="1600">
                <a:solidFill>
                  <a:srgbClr val="808080"/>
                </a:solidFill>
              </a:defRPr>
            </a:lvl1pPr>
          </a:lstStyle>
          <a:p>
            <a:pPr lvl="0">
              <a:defRPr sz="1800">
                <a:solidFill>
                  <a:srgbClr val="000000"/>
                </a:solidFill>
              </a:defRPr>
            </a:pPr>
            <a:r>
              <a:rPr sz="1600">
                <a:solidFill>
                  <a:srgbClr val="808080"/>
                </a:solidFill>
              </a:rPr>
              <a:t>Click to edit Master text styles</a:t>
            </a:r>
          </a:p>
        </p:txBody>
      </p:sp>
      <p:sp>
        <p:nvSpPr>
          <p:cNvPr id="67" name="Shape 67"/>
          <p:cNvSpPr/>
          <p:nvPr>
            <p:ph type="sldNum" sz="quarter" idx="2"/>
          </p:nvPr>
        </p:nvSpPr>
        <p:spPr>
          <a:prstGeom prst="rect">
            <a:avLst/>
          </a:prstGeom>
        </p:spPr>
        <p:txBody>
          <a:bodyPr/>
          <a:lstStyle/>
          <a:p>
            <a:pPr lvl="0"/>
            <a:fld id="{86CB4B4D-7CA3-9044-876B-883B54F8677D}" type="slidenum"/>
          </a:p>
        </p:txBody>
      </p:sp>
      <p:sp>
        <p:nvSpPr>
          <p:cNvPr id="68" name="Shape 68"/>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
        <p:nvSpPr>
          <p:cNvPr id="69" name="Shape 69"/>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Name Card">
    <p:spTree>
      <p:nvGrpSpPr>
        <p:cNvPr id="1" name=""/>
        <p:cNvGrpSpPr/>
        <p:nvPr/>
      </p:nvGrpSpPr>
      <p:grpSpPr>
        <a:xfrm>
          <a:off x="0" y="0"/>
          <a:ext cx="0" cy="0"/>
          <a:chOff x="0" y="0"/>
          <a:chExt cx="0" cy="0"/>
        </a:xfrm>
      </p:grpSpPr>
      <p:sp>
        <p:nvSpPr>
          <p:cNvPr id="71" name="Shape 71"/>
          <p:cNvSpPr/>
          <p:nvPr>
            <p:ph type="title"/>
          </p:nvPr>
        </p:nvSpPr>
        <p:spPr>
          <a:xfrm>
            <a:off x="677335" y="217488"/>
            <a:ext cx="8596669" cy="4309961"/>
          </a:xfrm>
          <a:prstGeom prst="rect">
            <a:avLst/>
          </a:prstGeom>
        </p:spPr>
        <p:txBody>
          <a:bodyPr anchor="b"/>
          <a:lstStyle>
            <a:lvl1pPr>
              <a:defRPr sz="4400"/>
            </a:lvl1pPr>
          </a:lstStyle>
          <a:p>
            <a:pPr lvl="0">
              <a:defRPr sz="1800">
                <a:solidFill>
                  <a:srgbClr val="000000"/>
                </a:solidFill>
              </a:defRPr>
            </a:pPr>
            <a:r>
              <a:rPr sz="4400">
                <a:solidFill>
                  <a:srgbClr val="5FCBEF"/>
                </a:solidFill>
              </a:rPr>
              <a:t>Click to edit Master title style</a:t>
            </a:r>
          </a:p>
        </p:txBody>
      </p:sp>
      <p:sp>
        <p:nvSpPr>
          <p:cNvPr id="72" name="Shape 72"/>
          <p:cNvSpPr/>
          <p:nvPr>
            <p:ph type="body" idx="1"/>
          </p:nvPr>
        </p:nvSpPr>
        <p:spPr>
          <a:xfrm>
            <a:off x="677335" y="4527448"/>
            <a:ext cx="8596669" cy="2330552"/>
          </a:xfrm>
          <a:prstGeom prst="rect">
            <a:avLst/>
          </a:prstGeom>
        </p:spPr>
        <p:txBody>
          <a:bodyPr/>
          <a:lstStyle>
            <a:lvl1pPr marL="0" indent="0">
              <a:buClrTx/>
              <a:buSzTx/>
              <a:buFontTx/>
              <a:buNone/>
            </a:lvl1pPr>
          </a:lstStyle>
          <a:p>
            <a:pPr lvl="0">
              <a:defRPr>
                <a:solidFill>
                  <a:srgbClr val="000000"/>
                </a:solidFill>
              </a:defRPr>
            </a:pPr>
            <a:r>
              <a:rPr>
                <a:solidFill>
                  <a:srgbClr val="404040"/>
                </a:solidFill>
              </a:rPr>
              <a:t>Click to edit Master text styles</a:t>
            </a:r>
          </a:p>
        </p:txBody>
      </p:sp>
      <p:sp>
        <p:nvSpPr>
          <p:cNvPr id="73" name="Shape 7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Quote Name Card">
    <p:spTree>
      <p:nvGrpSpPr>
        <p:cNvPr id="1" name=""/>
        <p:cNvGrpSpPr/>
        <p:nvPr/>
      </p:nvGrpSpPr>
      <p:grpSpPr>
        <a:xfrm>
          <a:off x="0" y="0"/>
          <a:ext cx="0" cy="0"/>
          <a:chOff x="0" y="0"/>
          <a:chExt cx="0" cy="0"/>
        </a:xfrm>
      </p:grpSpPr>
      <p:sp>
        <p:nvSpPr>
          <p:cNvPr id="75" name="Shape 75"/>
          <p:cNvSpPr/>
          <p:nvPr>
            <p:ph type="title"/>
          </p:nvPr>
        </p:nvSpPr>
        <p:spPr>
          <a:xfrm>
            <a:off x="931334" y="509665"/>
            <a:ext cx="8094134" cy="322247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76" name="Shape 76"/>
          <p:cNvSpPr/>
          <p:nvPr>
            <p:ph type="body" idx="1"/>
          </p:nvPr>
        </p:nvSpPr>
        <p:spPr>
          <a:xfrm>
            <a:off x="677332" y="3732134"/>
            <a:ext cx="8596670" cy="795315"/>
          </a:xfrm>
          <a:prstGeom prst="rect">
            <a:avLst/>
          </a:prstGeom>
        </p:spPr>
        <p:txBody>
          <a:bodyPr anchor="b">
            <a:noAutofit/>
          </a:bodyPr>
          <a:lstStyle>
            <a:lvl1pPr marL="0" indent="0">
              <a:buClrTx/>
              <a:buSzTx/>
              <a:buFontTx/>
              <a:buNone/>
              <a:defRPr sz="2400"/>
            </a:lvl1pPr>
          </a:lstStyle>
          <a:p>
            <a:pPr lvl="0">
              <a:defRPr sz="1800">
                <a:solidFill>
                  <a:srgbClr val="000000"/>
                </a:solidFill>
              </a:defRPr>
            </a:pPr>
            <a:r>
              <a:rPr sz="2400">
                <a:solidFill>
                  <a:srgbClr val="404040"/>
                </a:solidFill>
              </a:rPr>
              <a:t>Click to edit Master text styles</a:t>
            </a:r>
          </a:p>
        </p:txBody>
      </p:sp>
      <p:sp>
        <p:nvSpPr>
          <p:cNvPr id="77" name="Shape 77"/>
          <p:cNvSpPr/>
          <p:nvPr>
            <p:ph type="sldNum" sz="quarter" idx="2"/>
          </p:nvPr>
        </p:nvSpPr>
        <p:spPr>
          <a:prstGeom prst="rect">
            <a:avLst/>
          </a:prstGeom>
        </p:spPr>
        <p:txBody>
          <a:bodyPr/>
          <a:lstStyle/>
          <a:p>
            <a:pPr lvl="0"/>
            <a:fld id="{86CB4B4D-7CA3-9044-876B-883B54F8677D}" type="slidenum"/>
          </a:p>
        </p:txBody>
      </p:sp>
      <p:sp>
        <p:nvSpPr>
          <p:cNvPr id="78" name="Shape 78"/>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
        <p:nvSpPr>
          <p:cNvPr id="79" name="Shape 79"/>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rue or False">
    <p:spTree>
      <p:nvGrpSpPr>
        <p:cNvPr id="1" name=""/>
        <p:cNvGrpSpPr/>
        <p:nvPr/>
      </p:nvGrpSpPr>
      <p:grpSpPr>
        <a:xfrm>
          <a:off x="0" y="0"/>
          <a:ext cx="0" cy="0"/>
          <a:chOff x="0" y="0"/>
          <a:chExt cx="0" cy="0"/>
        </a:xfrm>
      </p:grpSpPr>
      <p:sp>
        <p:nvSpPr>
          <p:cNvPr id="81" name="Shape 81"/>
          <p:cNvSpPr/>
          <p:nvPr>
            <p:ph type="title"/>
          </p:nvPr>
        </p:nvSpPr>
        <p:spPr>
          <a:xfrm>
            <a:off x="685798" y="509665"/>
            <a:ext cx="8588204" cy="322247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82" name="Shape 82"/>
          <p:cNvSpPr/>
          <p:nvPr>
            <p:ph type="body" idx="1"/>
          </p:nvPr>
        </p:nvSpPr>
        <p:spPr>
          <a:xfrm>
            <a:off x="677332" y="3732134"/>
            <a:ext cx="8596670" cy="795315"/>
          </a:xfrm>
          <a:prstGeom prst="rect">
            <a:avLst/>
          </a:prstGeom>
        </p:spPr>
        <p:txBody>
          <a:bodyPr anchor="b">
            <a:noAutofit/>
          </a:bodyPr>
          <a:lstStyle>
            <a:lvl1pPr marL="0" indent="0">
              <a:buClrTx/>
              <a:buSzTx/>
              <a:buFontTx/>
              <a:buNone/>
              <a:defRPr sz="2400">
                <a:solidFill>
                  <a:srgbClr val="5FCBEF"/>
                </a:solidFill>
              </a:defRPr>
            </a:lvl1pPr>
          </a:lstStyle>
          <a:p>
            <a:pPr lvl="0">
              <a:defRPr sz="1800">
                <a:solidFill>
                  <a:srgbClr val="000000"/>
                </a:solidFill>
              </a:defRPr>
            </a:pPr>
            <a:r>
              <a:rPr sz="2400">
                <a:solidFill>
                  <a:srgbClr val="5FCBEF"/>
                </a:solidFill>
              </a:rPr>
              <a:t>Click to edit Master text styles</a:t>
            </a:r>
          </a:p>
        </p:txBody>
      </p:sp>
      <p:sp>
        <p:nvSpPr>
          <p:cNvPr id="83" name="Shape 8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5" name="Shape 85"/>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86" name="Shape 86"/>
          <p:cNvSpPr/>
          <p:nvPr>
            <p:ph type="body" idx="1"/>
          </p:nvPr>
        </p:nvSpPr>
        <p:spPr>
          <a:xfrm>
            <a:off x="677333" y="2160589"/>
            <a:ext cx="8596670"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87" name="Shape 8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89" name="Shape 89"/>
          <p:cNvSpPr/>
          <p:nvPr>
            <p:ph type="title"/>
          </p:nvPr>
        </p:nvSpPr>
        <p:spPr>
          <a:prstGeom prst="rect">
            <a:avLst/>
          </a:prstGeom>
        </p:spPr>
        <p:txBody>
          <a:bodyPr/>
          <a:lstStyle/>
          <a:p>
            <a:pPr lvl="0">
              <a:defRPr sz="1800">
                <a:solidFill>
                  <a:srgbClr val="000000"/>
                </a:solidFill>
              </a:defRPr>
            </a:pPr>
            <a:r>
              <a:rPr sz="3600">
                <a:solidFill>
                  <a:srgbClr val="5FCBEF"/>
                </a:solidFill>
              </a:rPr>
              <a:t>Click to edit Master title style</a:t>
            </a:r>
          </a:p>
        </p:txBody>
      </p:sp>
      <p:sp>
        <p:nvSpPr>
          <p:cNvPr id="90" name="Shape 90"/>
          <p:cNvSpPr/>
          <p:nvPr>
            <p:ph type="body" idx="1"/>
          </p:nvPr>
        </p:nvSpPr>
        <p:spPr>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91" name="Shape 9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2" name="Shape 32"/>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33" name="Shape 33"/>
          <p:cNvSpPr/>
          <p:nvPr>
            <p:ph type="body" idx="1"/>
          </p:nvPr>
        </p:nvSpPr>
        <p:spPr>
          <a:xfrm>
            <a:off x="677333" y="2160589"/>
            <a:ext cx="8596670"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34" name="Shape 3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6" name="Shape 36"/>
          <p:cNvSpPr/>
          <p:nvPr>
            <p:ph type="title"/>
          </p:nvPr>
        </p:nvSpPr>
        <p:spPr>
          <a:xfrm>
            <a:off x="677335" y="986366"/>
            <a:ext cx="8596669" cy="3541082"/>
          </a:xfrm>
          <a:prstGeom prst="rect">
            <a:avLst/>
          </a:prstGeom>
        </p:spPr>
        <p:txBody>
          <a:bodyPr anchor="b"/>
          <a:lstStyle>
            <a:lvl1pPr>
              <a:defRPr sz="4000"/>
            </a:lvl1pPr>
          </a:lstStyle>
          <a:p>
            <a:pPr lvl="0">
              <a:defRPr sz="1800">
                <a:solidFill>
                  <a:srgbClr val="000000"/>
                </a:solidFill>
              </a:defRPr>
            </a:pPr>
            <a:r>
              <a:rPr sz="4000">
                <a:solidFill>
                  <a:srgbClr val="5FCBEF"/>
                </a:solidFill>
              </a:rPr>
              <a:t>Click to edit Master title style</a:t>
            </a:r>
          </a:p>
        </p:txBody>
      </p:sp>
      <p:sp>
        <p:nvSpPr>
          <p:cNvPr id="37" name="Shape 37"/>
          <p:cNvSpPr/>
          <p:nvPr>
            <p:ph type="body" idx="1"/>
          </p:nvPr>
        </p:nvSpPr>
        <p:spPr>
          <a:xfrm>
            <a:off x="677335" y="4527448"/>
            <a:ext cx="8596669" cy="2330553"/>
          </a:xfrm>
          <a:prstGeom prst="rect">
            <a:avLst/>
          </a:prstGeom>
        </p:spPr>
        <p:txBody>
          <a:bodyPr/>
          <a:lstStyle>
            <a:lvl1pPr marL="0" indent="0">
              <a:buClrTx/>
              <a:buSzTx/>
              <a:buFontTx/>
              <a:buNone/>
              <a:defRPr sz="2000">
                <a:solidFill>
                  <a:srgbClr val="808080"/>
                </a:solidFill>
              </a:defRPr>
            </a:lvl1pPr>
          </a:lstStyle>
          <a:p>
            <a:pPr lvl="0">
              <a:defRPr sz="1800">
                <a:solidFill>
                  <a:srgbClr val="000000"/>
                </a:solidFill>
              </a:defRPr>
            </a:pPr>
            <a:r>
              <a:rPr sz="2000">
                <a:solidFill>
                  <a:srgbClr val="808080"/>
                </a:solidFill>
              </a:rPr>
              <a:t>Click to edit Master text styles</a:t>
            </a:r>
          </a:p>
        </p:txBody>
      </p:sp>
      <p:sp>
        <p:nvSpPr>
          <p:cNvPr id="38" name="Shape 3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0" name="Shape 40"/>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1" name="Shape 41"/>
          <p:cNvSpPr/>
          <p:nvPr>
            <p:ph type="body" idx="1"/>
          </p:nvPr>
        </p:nvSpPr>
        <p:spPr>
          <a:xfrm>
            <a:off x="677333" y="2160589"/>
            <a:ext cx="4184036"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42" name="Shape 4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4" name="Shape 44"/>
          <p:cNvSpPr/>
          <p:nvPr>
            <p:ph type="title"/>
          </p:nvPr>
        </p:nvSpPr>
        <p:spPr>
          <a:xfrm>
            <a:off x="677333" y="609600"/>
            <a:ext cx="8596670" cy="1436092"/>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5" name="Shape 45"/>
          <p:cNvSpPr/>
          <p:nvPr>
            <p:ph type="body" idx="1"/>
          </p:nvPr>
        </p:nvSpPr>
        <p:spPr>
          <a:xfrm>
            <a:off x="675744" y="2045691"/>
            <a:ext cx="4185624" cy="691555"/>
          </a:xfrm>
          <a:prstGeom prst="rect">
            <a:avLst/>
          </a:prstGeom>
        </p:spPr>
        <p:txBody>
          <a:bodyPr anchor="b">
            <a:noAutofit/>
          </a:bodyPr>
          <a:lstStyle>
            <a:lvl1pPr marL="0" indent="0">
              <a:buClrTx/>
              <a:buSzTx/>
              <a:buFontTx/>
              <a:buNone/>
              <a:defRPr sz="2400"/>
            </a:lvl1pPr>
          </a:lstStyle>
          <a:p>
            <a:pPr lvl="0">
              <a:defRPr sz="1800">
                <a:solidFill>
                  <a:srgbClr val="000000"/>
                </a:solidFill>
              </a:defRPr>
            </a:pPr>
            <a:r>
              <a:rPr sz="2400">
                <a:solidFill>
                  <a:srgbClr val="404040"/>
                </a:solidFill>
              </a:rPr>
              <a:t>Click to edit Master text styles</a:t>
            </a:r>
          </a:p>
        </p:txBody>
      </p:sp>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8" name="Shape 48"/>
          <p:cNvSpPr/>
          <p:nvPr>
            <p:ph type="title"/>
          </p:nvPr>
        </p:nvSpPr>
        <p:spPr>
          <a:xfrm>
            <a:off x="677333" y="609600"/>
            <a:ext cx="8596670" cy="132080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9" name="Shape 4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51" name="Shape 5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53" name="Shape 53"/>
          <p:cNvSpPr/>
          <p:nvPr>
            <p:ph type="title"/>
          </p:nvPr>
        </p:nvSpPr>
        <p:spPr>
          <a:xfrm>
            <a:off x="677333" y="0"/>
            <a:ext cx="3854529" cy="2777070"/>
          </a:xfrm>
          <a:prstGeom prst="rect">
            <a:avLst/>
          </a:prstGeom>
        </p:spPr>
        <p:txBody>
          <a:bodyPr anchor="b"/>
          <a:lstStyle>
            <a:lvl1pPr>
              <a:defRPr sz="2000"/>
            </a:lvl1pPr>
          </a:lstStyle>
          <a:p>
            <a:pPr lvl="0">
              <a:defRPr sz="1800">
                <a:solidFill>
                  <a:srgbClr val="000000"/>
                </a:solidFill>
              </a:defRPr>
            </a:pPr>
            <a:r>
              <a:rPr sz="2000">
                <a:solidFill>
                  <a:srgbClr val="5FCBEF"/>
                </a:solidFill>
              </a:rPr>
              <a:t>Click to edit Master title style</a:t>
            </a:r>
          </a:p>
        </p:txBody>
      </p:sp>
      <p:sp>
        <p:nvSpPr>
          <p:cNvPr id="54" name="Shape 54"/>
          <p:cNvSpPr/>
          <p:nvPr>
            <p:ph type="body" idx="1"/>
          </p:nvPr>
        </p:nvSpPr>
        <p:spPr>
          <a:xfrm>
            <a:off x="4760460" y="514923"/>
            <a:ext cx="4513543" cy="6343077"/>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55" name="Shape 5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57" name="Shape 57"/>
          <p:cNvSpPr/>
          <p:nvPr>
            <p:ph type="title"/>
          </p:nvPr>
        </p:nvSpPr>
        <p:spPr>
          <a:xfrm>
            <a:off x="677333" y="4800600"/>
            <a:ext cx="8596668" cy="566738"/>
          </a:xfrm>
          <a:prstGeom prst="rect">
            <a:avLst/>
          </a:prstGeom>
        </p:spPr>
        <p:txBody>
          <a:bodyPr anchor="b"/>
          <a:lstStyle>
            <a:lvl1pPr>
              <a:defRPr sz="2400"/>
            </a:lvl1pPr>
          </a:lstStyle>
          <a:p>
            <a:pPr lvl="0">
              <a:defRPr sz="1800">
                <a:solidFill>
                  <a:srgbClr val="000000"/>
                </a:solidFill>
              </a:defRPr>
            </a:pPr>
            <a:r>
              <a:rPr sz="2400">
                <a:solidFill>
                  <a:srgbClr val="5FCBEF"/>
                </a:solidFill>
              </a:rPr>
              <a:t>Click to edit Master title style</a:t>
            </a:r>
          </a:p>
        </p:txBody>
      </p:sp>
      <p:sp>
        <p:nvSpPr>
          <p:cNvPr id="58" name="Shape 58"/>
          <p:cNvSpPr/>
          <p:nvPr>
            <p:ph type="body" idx="1"/>
          </p:nvPr>
        </p:nvSpPr>
        <p:spPr>
          <a:xfrm>
            <a:off x="677333" y="5367337"/>
            <a:ext cx="8596668" cy="674025"/>
          </a:xfrm>
          <a:prstGeom prst="rect">
            <a:avLst/>
          </a:prstGeom>
        </p:spPr>
        <p:txBody>
          <a:bodyPr/>
          <a:lstStyle>
            <a:lvl1pPr marL="0" indent="0">
              <a:buClrTx/>
              <a:buSzTx/>
              <a:buFontTx/>
              <a:buNone/>
              <a:defRPr sz="1200"/>
            </a:lvl1pPr>
          </a:lstStyle>
          <a:p>
            <a:pPr lvl="0">
              <a:defRPr sz="1800">
                <a:solidFill>
                  <a:srgbClr val="000000"/>
                </a:solidFill>
              </a:defRPr>
            </a:pPr>
            <a:r>
              <a:rPr sz="1200">
                <a:solidFill>
                  <a:srgbClr val="404040"/>
                </a:solidFill>
              </a:rPr>
              <a:t>Click to edit Master text styles</a:t>
            </a:r>
          </a:p>
        </p:txBody>
      </p:sp>
      <p:sp>
        <p:nvSpPr>
          <p:cNvPr id="59" name="Shape 5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12" name="Group 12"/>
          <p:cNvGrpSpPr/>
          <p:nvPr/>
        </p:nvGrpSpPr>
        <p:grpSpPr>
          <a:xfrm>
            <a:off x="-1" y="-8468"/>
            <a:ext cx="12192002" cy="6866469"/>
            <a:chOff x="0" y="0"/>
            <a:chExt cx="12192000" cy="6866467"/>
          </a:xfrm>
        </p:grpSpPr>
        <p:sp>
          <p:nvSpPr>
            <p:cNvPr id="2" name="Shape 2"/>
            <p:cNvSpPr/>
            <p:nvPr/>
          </p:nvSpPr>
          <p:spPr>
            <a:xfrm>
              <a:off x="9371012" y="8466"/>
              <a:ext cx="1219201" cy="6858002"/>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3" name="Shape 3"/>
            <p:cNvSpPr/>
            <p:nvPr/>
          </p:nvSpPr>
          <p:spPr>
            <a:xfrm flipH="1">
              <a:off x="7425267" y="3689879"/>
              <a:ext cx="4763559" cy="3176588"/>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4" name="Shape 4"/>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5FCBEF">
                <a:alpha val="36000"/>
              </a:srgbClr>
            </a:solidFill>
            <a:ln w="12700" cap="flat">
              <a:noFill/>
              <a:miter lim="400000"/>
            </a:ln>
            <a:effectLst/>
          </p:spPr>
          <p:txBody>
            <a:bodyPr wrap="square" lIns="0" tIns="0" rIns="0" bIns="0" numCol="1" anchor="t">
              <a:noAutofit/>
            </a:bodyPr>
            <a:lstStyle/>
            <a:p>
              <a:pPr lvl="0"/>
            </a:p>
          </p:txBody>
        </p:sp>
        <p:sp>
          <p:nvSpPr>
            <p:cNvPr id="5" name="Shape 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5FCBEF">
                <a:alpha val="20000"/>
              </a:srgbClr>
            </a:solidFill>
            <a:ln w="12700" cap="flat">
              <a:noFill/>
              <a:miter lim="400000"/>
            </a:ln>
            <a:effectLst/>
          </p:spPr>
          <p:txBody>
            <a:bodyPr wrap="square" lIns="0" tIns="0" rIns="0" bIns="0" numCol="1" anchor="t">
              <a:noAutofit/>
            </a:bodyPr>
            <a:lstStyle/>
            <a:p>
              <a:pPr lvl="0"/>
            </a:p>
          </p:txBody>
        </p:sp>
        <p:sp>
          <p:nvSpPr>
            <p:cNvPr id="6" name="Shape 6"/>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7" name="Shape 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7B0E4">
                <a:alpha val="50000"/>
              </a:srgbClr>
            </a:solidFill>
            <a:ln w="12700" cap="flat">
              <a:noFill/>
              <a:miter lim="400000"/>
            </a:ln>
            <a:effectLst/>
          </p:spPr>
          <p:txBody>
            <a:bodyPr wrap="square" lIns="0" tIns="0" rIns="0" bIns="0" numCol="1" anchor="t">
              <a:noAutofit/>
            </a:bodyPr>
            <a:lstStyle/>
            <a:p>
              <a:pPr lvl="0"/>
            </a:p>
          </p:txBody>
        </p:sp>
        <p:sp>
          <p:nvSpPr>
            <p:cNvPr id="8" name="Shape 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2E83C3">
                <a:alpha val="70000"/>
              </a:srgbClr>
            </a:solidFill>
            <a:ln w="12700" cap="flat">
              <a:noFill/>
              <a:miter lim="400000"/>
            </a:ln>
            <a:effectLst/>
          </p:spPr>
          <p:txBody>
            <a:bodyPr wrap="square" lIns="0" tIns="0" rIns="0" bIns="0" numCol="1" anchor="t">
              <a:noAutofit/>
            </a:bodyPr>
            <a:lstStyle/>
            <a:p>
              <a:pPr lvl="0"/>
            </a:p>
          </p:txBody>
        </p:sp>
        <p:sp>
          <p:nvSpPr>
            <p:cNvPr id="9" name="Shape 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36292">
                <a:alpha val="80000"/>
              </a:srgbClr>
            </a:solidFill>
            <a:ln w="12700" cap="flat">
              <a:noFill/>
              <a:miter lim="400000"/>
            </a:ln>
            <a:effectLst/>
          </p:spPr>
          <p:txBody>
            <a:bodyPr wrap="square" lIns="0" tIns="0" rIns="0" bIns="0" numCol="1" anchor="t">
              <a:noAutofit/>
            </a:bodyPr>
            <a:lstStyle/>
            <a:p>
              <a:pPr lvl="0"/>
            </a:p>
          </p:txBody>
        </p:sp>
        <p:sp>
          <p:nvSpPr>
            <p:cNvPr id="10" name="Shape 1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11" name="Shape 1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5FCBEF">
                <a:alpha val="70000"/>
              </a:srgbClr>
            </a:solidFill>
            <a:ln w="12700" cap="flat">
              <a:noFill/>
              <a:miter lim="400000"/>
            </a:ln>
            <a:effectLst/>
          </p:spPr>
          <p:txBody>
            <a:bodyPr wrap="square" lIns="0" tIns="0" rIns="0" bIns="0" numCol="1" anchor="t">
              <a:noAutofit/>
            </a:bodyPr>
            <a:lstStyle/>
            <a:p>
              <a:pPr lvl="0"/>
            </a:p>
          </p:txBody>
        </p:sp>
      </p:grpSp>
      <p:sp>
        <p:nvSpPr>
          <p:cNvPr id="13" name="Shape 13"/>
          <p:cNvSpPr/>
          <p:nvPr>
            <p:ph type="title"/>
          </p:nvPr>
        </p:nvSpPr>
        <p:spPr>
          <a:xfrm>
            <a:off x="7967673" y="0"/>
            <a:ext cx="1304744" cy="64706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solidFill>
                  <a:srgbClr val="000000"/>
                </a:solidFill>
              </a:defRPr>
            </a:pPr>
            <a:r>
              <a:rPr sz="3600">
                <a:solidFill>
                  <a:srgbClr val="5FCBEF"/>
                </a:solidFill>
              </a:rPr>
              <a:t>Click to edit Master title style</a:t>
            </a:r>
          </a:p>
        </p:txBody>
      </p:sp>
      <p:sp>
        <p:nvSpPr>
          <p:cNvPr id="14" name="Shape 14"/>
          <p:cNvSpPr/>
          <p:nvPr>
            <p:ph type="body" idx="1"/>
          </p:nvPr>
        </p:nvSpPr>
        <p:spPr>
          <a:xfrm>
            <a:off x="677335" y="609600"/>
            <a:ext cx="7060150" cy="6248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15" name="Shape 15"/>
          <p:cNvSpPr/>
          <p:nvPr>
            <p:ph type="sldNum" sz="quarter" idx="2"/>
          </p:nvPr>
        </p:nvSpPr>
        <p:spPr>
          <a:xfrm>
            <a:off x="8590663" y="6114704"/>
            <a:ext cx="683340" cy="218441"/>
          </a:xfrm>
          <a:prstGeom prst="rect">
            <a:avLst/>
          </a:prstGeom>
          <a:ln w="12700">
            <a:miter lim="400000"/>
          </a:ln>
        </p:spPr>
        <p:txBody>
          <a:bodyPr lIns="45719" rIns="45719" anchor="ctr">
            <a:spAutoFit/>
          </a:bodyPr>
          <a:lstStyle>
            <a:lvl1pPr algn="r">
              <a:defRPr sz="900">
                <a:solidFill>
                  <a:srgbClr val="5FCBEF"/>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spd="med" advClick="1"/>
  <p:txStyles>
    <p:titleStyle>
      <a:lvl1pPr defTabSz="457200">
        <a:defRPr sz="3600">
          <a:solidFill>
            <a:srgbClr val="5FCBEF"/>
          </a:solidFill>
          <a:latin typeface="Trebuchet MS"/>
          <a:ea typeface="Trebuchet MS"/>
          <a:cs typeface="Trebuchet MS"/>
          <a:sym typeface="Trebuchet MS"/>
        </a:defRPr>
      </a:lvl1pPr>
      <a:lvl2pPr defTabSz="457200">
        <a:defRPr sz="3600">
          <a:solidFill>
            <a:srgbClr val="5FCBEF"/>
          </a:solidFill>
          <a:latin typeface="Trebuchet MS"/>
          <a:ea typeface="Trebuchet MS"/>
          <a:cs typeface="Trebuchet MS"/>
          <a:sym typeface="Trebuchet MS"/>
        </a:defRPr>
      </a:lvl2pPr>
      <a:lvl3pPr defTabSz="457200">
        <a:defRPr sz="3600">
          <a:solidFill>
            <a:srgbClr val="5FCBEF"/>
          </a:solidFill>
          <a:latin typeface="Trebuchet MS"/>
          <a:ea typeface="Trebuchet MS"/>
          <a:cs typeface="Trebuchet MS"/>
          <a:sym typeface="Trebuchet MS"/>
        </a:defRPr>
      </a:lvl3pPr>
      <a:lvl4pPr defTabSz="457200">
        <a:defRPr sz="3600">
          <a:solidFill>
            <a:srgbClr val="5FCBEF"/>
          </a:solidFill>
          <a:latin typeface="Trebuchet MS"/>
          <a:ea typeface="Trebuchet MS"/>
          <a:cs typeface="Trebuchet MS"/>
          <a:sym typeface="Trebuchet MS"/>
        </a:defRPr>
      </a:lvl4pPr>
      <a:lvl5pPr defTabSz="457200">
        <a:defRPr sz="3600">
          <a:solidFill>
            <a:srgbClr val="5FCBEF"/>
          </a:solidFill>
          <a:latin typeface="Trebuchet MS"/>
          <a:ea typeface="Trebuchet MS"/>
          <a:cs typeface="Trebuchet MS"/>
          <a:sym typeface="Trebuchet MS"/>
        </a:defRPr>
      </a:lvl5pPr>
      <a:lvl6pPr defTabSz="457200">
        <a:defRPr sz="3600">
          <a:solidFill>
            <a:srgbClr val="5FCBEF"/>
          </a:solidFill>
          <a:latin typeface="Trebuchet MS"/>
          <a:ea typeface="Trebuchet MS"/>
          <a:cs typeface="Trebuchet MS"/>
          <a:sym typeface="Trebuchet MS"/>
        </a:defRPr>
      </a:lvl6pPr>
      <a:lvl7pPr defTabSz="457200">
        <a:defRPr sz="3600">
          <a:solidFill>
            <a:srgbClr val="5FCBEF"/>
          </a:solidFill>
          <a:latin typeface="Trebuchet MS"/>
          <a:ea typeface="Trebuchet MS"/>
          <a:cs typeface="Trebuchet MS"/>
          <a:sym typeface="Trebuchet MS"/>
        </a:defRPr>
      </a:lvl7pPr>
      <a:lvl8pPr defTabSz="457200">
        <a:defRPr sz="3600">
          <a:solidFill>
            <a:srgbClr val="5FCBEF"/>
          </a:solidFill>
          <a:latin typeface="Trebuchet MS"/>
          <a:ea typeface="Trebuchet MS"/>
          <a:cs typeface="Trebuchet MS"/>
          <a:sym typeface="Trebuchet MS"/>
        </a:defRPr>
      </a:lvl8pPr>
      <a:lvl9pPr defTabSz="457200">
        <a:defRPr sz="3600">
          <a:solidFill>
            <a:srgbClr val="5FCBEF"/>
          </a:solidFill>
          <a:latin typeface="Trebuchet MS"/>
          <a:ea typeface="Trebuchet MS"/>
          <a:cs typeface="Trebuchet MS"/>
          <a:sym typeface="Trebuchet MS"/>
        </a:defRPr>
      </a:lvl9pPr>
    </p:titleStyle>
    <p:bodyStyle>
      <a:lvl1pPr marL="3429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1pPr>
      <a:lvl2pPr marL="778668" indent="-321468"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2pPr>
      <a:lvl3pPr marL="1208314" indent="-293914"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3pPr>
      <a:lvl4pPr marL="17145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4pPr>
      <a:lvl5pPr marL="21717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5pPr>
      <a:lvl6pPr marL="26289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6pPr>
      <a:lvl7pPr marL="30861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7pPr>
      <a:lvl8pPr marL="35433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8pPr>
      <a:lvl9pPr marL="40005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9pPr>
    </p:bodyStyle>
    <p:otherStyle>
      <a:lvl1pPr algn="r" defTabSz="457200">
        <a:defRPr sz="900">
          <a:solidFill>
            <a:schemeClr val="tx1"/>
          </a:solidFill>
          <a:latin typeface="+mn-lt"/>
          <a:ea typeface="+mn-ea"/>
          <a:cs typeface="+mn-cs"/>
          <a:sym typeface="Trebuchet MS"/>
        </a:defRPr>
      </a:lvl1pPr>
      <a:lvl2pPr indent="457200" algn="r" defTabSz="457200">
        <a:defRPr sz="900">
          <a:solidFill>
            <a:schemeClr val="tx1"/>
          </a:solidFill>
          <a:latin typeface="+mn-lt"/>
          <a:ea typeface="+mn-ea"/>
          <a:cs typeface="+mn-cs"/>
          <a:sym typeface="Trebuchet MS"/>
        </a:defRPr>
      </a:lvl2pPr>
      <a:lvl3pPr indent="914400" algn="r" defTabSz="457200">
        <a:defRPr sz="900">
          <a:solidFill>
            <a:schemeClr val="tx1"/>
          </a:solidFill>
          <a:latin typeface="+mn-lt"/>
          <a:ea typeface="+mn-ea"/>
          <a:cs typeface="+mn-cs"/>
          <a:sym typeface="Trebuchet MS"/>
        </a:defRPr>
      </a:lvl3pPr>
      <a:lvl4pPr indent="1371600" algn="r" defTabSz="457200">
        <a:defRPr sz="900">
          <a:solidFill>
            <a:schemeClr val="tx1"/>
          </a:solidFill>
          <a:latin typeface="+mn-lt"/>
          <a:ea typeface="+mn-ea"/>
          <a:cs typeface="+mn-cs"/>
          <a:sym typeface="Trebuchet MS"/>
        </a:defRPr>
      </a:lvl4pPr>
      <a:lvl5pPr indent="1828800" algn="r" defTabSz="457200">
        <a:defRPr sz="900">
          <a:solidFill>
            <a:schemeClr val="tx1"/>
          </a:solidFill>
          <a:latin typeface="+mn-lt"/>
          <a:ea typeface="+mn-ea"/>
          <a:cs typeface="+mn-cs"/>
          <a:sym typeface="Trebuchet MS"/>
        </a:defRPr>
      </a:lvl5pPr>
      <a:lvl6pPr indent="2286000" algn="r" defTabSz="457200">
        <a:defRPr sz="900">
          <a:solidFill>
            <a:schemeClr val="tx1"/>
          </a:solidFill>
          <a:latin typeface="+mn-lt"/>
          <a:ea typeface="+mn-ea"/>
          <a:cs typeface="+mn-cs"/>
          <a:sym typeface="Trebuchet MS"/>
        </a:defRPr>
      </a:lvl6pPr>
      <a:lvl7pPr indent="2743200" algn="r" defTabSz="457200">
        <a:defRPr sz="900">
          <a:solidFill>
            <a:schemeClr val="tx1"/>
          </a:solidFill>
          <a:latin typeface="+mn-lt"/>
          <a:ea typeface="+mn-ea"/>
          <a:cs typeface="+mn-cs"/>
          <a:sym typeface="Trebuchet MS"/>
        </a:defRPr>
      </a:lvl7pPr>
      <a:lvl8pPr indent="3200400" algn="r" defTabSz="457200">
        <a:defRPr sz="900">
          <a:solidFill>
            <a:schemeClr val="tx1"/>
          </a:solidFill>
          <a:latin typeface="+mn-lt"/>
          <a:ea typeface="+mn-ea"/>
          <a:cs typeface="+mn-cs"/>
          <a:sym typeface="Trebuchet MS"/>
        </a:defRPr>
      </a:lvl8pPr>
      <a:lvl9pPr indent="3657600" algn="r" defTabSz="457200">
        <a:defRPr sz="900">
          <a:solidFill>
            <a:schemeClr val="tx1"/>
          </a:solidFill>
          <a:latin typeface="+mn-lt"/>
          <a:ea typeface="+mn-ea"/>
          <a:cs typeface="+mn-cs"/>
          <a:sym typeface="Trebuchet M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nnaleahernst@college.harvard.edu"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sciitable.com/" TargetMode="Externa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tudy.cs50.net/" TargetMode="External"/><Relationship Id="rId3" Type="http://schemas.openxmlformats.org/officeDocument/2006/relationships/hyperlink" Target="https://manual.cs50.net/" TargetMode="External"/><Relationship Id="rId4" Type="http://schemas.openxmlformats.org/officeDocument/2006/relationships/hyperlink" Target="https://reference.cs50.net/" TargetMode="External"/><Relationship Id="rId5" Type="http://schemas.openxmlformats.org/officeDocument/2006/relationships/hyperlink" Target="https://manual.cs50.net/style/"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video" Target="../media/media1.gif"/><Relationship Id="rId3" Type="http://schemas.microsoft.com/office/2007/relationships/media" Target="../media/media1.gif"/><Relationship Id="rId4"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xfrm>
            <a:off x="944879" y="2404534"/>
            <a:ext cx="8493761" cy="1646303"/>
          </a:xfrm>
          <a:prstGeom prst="rect">
            <a:avLst/>
          </a:prstGeom>
        </p:spPr>
        <p:txBody>
          <a:bodyPr lIns="0" tIns="0" rIns="0" bIns="0">
            <a:normAutofit fontScale="100000" lnSpcReduction="0"/>
          </a:bodyPr>
          <a:lstStyle/>
          <a:p>
            <a:pPr lvl="0" defTabSz="443484">
              <a:defRPr sz="1800">
                <a:solidFill>
                  <a:srgbClr val="000000"/>
                </a:solidFill>
              </a:defRPr>
            </a:pPr>
            <a:r>
              <a:rPr sz="5238">
                <a:solidFill>
                  <a:srgbClr val="5FCBEF"/>
                </a:solidFill>
              </a:rPr>
              <a:t>CS50 Section 2</a:t>
            </a:r>
            <a:br>
              <a:rPr sz="5238">
                <a:solidFill>
                  <a:srgbClr val="5FCBEF"/>
                </a:solidFill>
              </a:rPr>
            </a:br>
            <a:r>
              <a:rPr sz="5238">
                <a:solidFill>
                  <a:srgbClr val="5FCBEF"/>
                </a:solidFill>
              </a:rPr>
              <a:t>Somewhere in Between</a:t>
            </a:r>
          </a:p>
        </p:txBody>
      </p:sp>
      <p:sp>
        <p:nvSpPr>
          <p:cNvPr id="96" name="Shape 96"/>
          <p:cNvSpPr/>
          <p:nvPr>
            <p:ph type="body" idx="1"/>
          </p:nvPr>
        </p:nvSpPr>
        <p:spPr>
          <a:xfrm>
            <a:off x="1507067" y="4050832"/>
            <a:ext cx="7766937" cy="1096900"/>
          </a:xfrm>
          <a:prstGeom prst="rect">
            <a:avLst/>
          </a:prstGeom>
        </p:spPr>
        <p:txBody>
          <a:bodyPr/>
          <a:lstStyle/>
          <a:p>
            <a:pPr lvl="0">
              <a:lnSpc>
                <a:spcPct val="90000"/>
              </a:lnSpc>
              <a:defRPr>
                <a:solidFill>
                  <a:srgbClr val="000000"/>
                </a:solidFill>
              </a:defRPr>
            </a:pPr>
            <a:r>
              <a:rPr>
                <a:solidFill>
                  <a:srgbClr val="808080"/>
                </a:solidFill>
              </a:rPr>
              <a:t>Annaleah Ernst, TF				</a:t>
            </a:r>
            <a:endParaRPr>
              <a:solidFill>
                <a:srgbClr val="808080"/>
              </a:solidFill>
            </a:endParaRPr>
          </a:p>
          <a:p>
            <a:pPr lvl="0">
              <a:lnSpc>
                <a:spcPct val="90000"/>
              </a:lnSpc>
              <a:defRPr>
                <a:solidFill>
                  <a:srgbClr val="000000"/>
                </a:solidFill>
              </a:defRPr>
            </a:pPr>
            <a:r>
              <a:rPr>
                <a:solidFill>
                  <a:srgbClr val="808080"/>
                </a:solidFill>
              </a:rPr>
              <a:t>	</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Review (cont)</a:t>
            </a:r>
          </a:p>
        </p:txBody>
      </p:sp>
      <p:sp>
        <p:nvSpPr>
          <p:cNvPr id="128" name="Shape 128"/>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Conditionals</a:t>
            </a:r>
            <a:endParaRPr>
              <a:solidFill>
                <a:srgbClr val="404040"/>
              </a:solidFill>
            </a:endParaRPr>
          </a:p>
          <a:p>
            <a:pPr lvl="1" marL="742950" indent="-285750">
              <a:defRPr>
                <a:solidFill>
                  <a:srgbClr val="000000"/>
                </a:solidFill>
              </a:defRPr>
            </a:pPr>
            <a:r>
              <a:rPr sz="1600">
                <a:solidFill>
                  <a:srgbClr val="404040"/>
                </a:solidFill>
              </a:rPr>
              <a:t>Switch statements</a:t>
            </a:r>
            <a:endParaRPr sz="1600">
              <a:solidFill>
                <a:srgbClr val="404040"/>
              </a:solidFill>
            </a:endParaRPr>
          </a:p>
          <a:p>
            <a:pPr lvl="1" marL="742950" indent="-285750">
              <a:defRPr>
                <a:solidFill>
                  <a:srgbClr val="000000"/>
                </a:solidFill>
              </a:defRPr>
            </a:pPr>
            <a:r>
              <a:rPr sz="1600">
                <a:solidFill>
                  <a:srgbClr val="404040"/>
                </a:solidFill>
              </a:rPr>
              <a:t>Ternary operator</a:t>
            </a:r>
            <a:endParaRPr sz="1600">
              <a:solidFill>
                <a:srgbClr val="404040"/>
              </a:solidFill>
            </a:endParaRPr>
          </a:p>
          <a:p>
            <a:pPr lvl="2" marL="1143000" indent="-228600">
              <a:defRPr>
                <a:solidFill>
                  <a:srgbClr val="000000"/>
                </a:solidFill>
              </a:defRPr>
            </a:pPr>
            <a:r>
              <a:rPr sz="1400">
                <a:solidFill>
                  <a:srgbClr val="404040"/>
                </a:solidFill>
              </a:rPr>
              <a:t>condition ? (if true do this) : (else if false do this);</a:t>
            </a:r>
            <a:endParaRPr sz="1400">
              <a:solidFill>
                <a:srgbClr val="404040"/>
              </a:solidFill>
            </a:endParaRPr>
          </a:p>
          <a:p>
            <a:pPr lvl="0">
              <a:defRPr>
                <a:solidFill>
                  <a:srgbClr val="000000"/>
                </a:solidFill>
              </a:defRPr>
            </a:pPr>
            <a:r>
              <a:rPr>
                <a:solidFill>
                  <a:srgbClr val="404040"/>
                </a:solidFill>
              </a:rPr>
              <a:t>Loops</a:t>
            </a:r>
            <a:endParaRPr>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while</a:t>
            </a:r>
            <a:r>
              <a:rPr sz="1600">
                <a:solidFill>
                  <a:srgbClr val="404040"/>
                </a:solidFill>
              </a:rPr>
              <a:t>, </a:t>
            </a:r>
            <a:r>
              <a:rPr sz="1600">
                <a:solidFill>
                  <a:srgbClr val="404040"/>
                </a:solidFill>
                <a:latin typeface="Courier New"/>
                <a:ea typeface="Courier New"/>
                <a:cs typeface="Courier New"/>
                <a:sym typeface="Courier New"/>
              </a:rPr>
              <a:t>for</a:t>
            </a:r>
            <a:r>
              <a:rPr sz="1600">
                <a:solidFill>
                  <a:srgbClr val="404040"/>
                </a:solidFill>
              </a:rPr>
              <a:t>, do-while</a:t>
            </a:r>
            <a:endParaRPr sz="1600">
              <a:solidFill>
                <a:srgbClr val="404040"/>
              </a:solidFill>
            </a:endParaRPr>
          </a:p>
          <a:p>
            <a:pPr lvl="0">
              <a:defRPr>
                <a:solidFill>
                  <a:srgbClr val="000000"/>
                </a:solidFill>
              </a:defRPr>
            </a:pPr>
            <a:r>
              <a:rPr>
                <a:solidFill>
                  <a:srgbClr val="404040"/>
                </a:solidFill>
              </a:rPr>
              <a:t>Functions</a:t>
            </a:r>
            <a:endParaRPr>
              <a:solidFill>
                <a:srgbClr val="404040"/>
              </a:solidFill>
            </a:endParaRPr>
          </a:p>
          <a:p>
            <a:pPr lvl="1" marL="742950" indent="-285750">
              <a:defRPr>
                <a:solidFill>
                  <a:srgbClr val="000000"/>
                </a:solidFill>
              </a:defRPr>
            </a:pPr>
            <a:r>
              <a:rPr sz="1600">
                <a:solidFill>
                  <a:srgbClr val="404040"/>
                </a:solidFill>
              </a:rPr>
              <a:t>&lt;return_type&gt; &lt;function_name&gt;(&lt;function_parameters&gt;)</a:t>
            </a:r>
            <a:endParaRPr sz="1600">
              <a:solidFill>
                <a:srgbClr val="404040"/>
              </a:solidFill>
            </a:endParaRPr>
          </a:p>
          <a:p>
            <a:pPr lvl="2" marL="1143000" indent="-228600">
              <a:defRPr>
                <a:solidFill>
                  <a:srgbClr val="000000"/>
                </a:solidFill>
              </a:defRPr>
            </a:pPr>
            <a:r>
              <a:rPr sz="1400">
                <a:solidFill>
                  <a:srgbClr val="404040"/>
                </a:solidFill>
              </a:rPr>
              <a:t>Eg, </a:t>
            </a:r>
            <a:r>
              <a:rPr sz="1400">
                <a:solidFill>
                  <a:srgbClr val="404040"/>
                </a:solidFill>
                <a:latin typeface="Courier New"/>
                <a:ea typeface="Courier New"/>
                <a:cs typeface="Courier New"/>
                <a:sym typeface="Courier New"/>
              </a:rPr>
              <a:t>int main(void)</a:t>
            </a:r>
            <a:endParaRPr sz="1400">
              <a:solidFill>
                <a:srgbClr val="404040"/>
              </a:solidFill>
            </a:endParaRPr>
          </a:p>
          <a:p>
            <a:pPr lvl="1" marL="742950" indent="-285750">
              <a:defRPr>
                <a:solidFill>
                  <a:srgbClr val="000000"/>
                </a:solidFill>
              </a:defRPr>
            </a:pPr>
            <a:r>
              <a:rPr sz="1600">
                <a:solidFill>
                  <a:srgbClr val="404040"/>
                </a:solidFill>
              </a:rPr>
              <a:t>Include prototypes for functions you write above </a:t>
            </a:r>
            <a:r>
              <a:rPr sz="1600">
                <a:solidFill>
                  <a:srgbClr val="404040"/>
                </a:solidFill>
                <a:latin typeface="Courier New"/>
                <a:ea typeface="Courier New"/>
                <a:cs typeface="Courier New"/>
                <a:sym typeface="Courier New"/>
              </a:rPr>
              <a:t>main</a:t>
            </a:r>
            <a:r>
              <a:rPr sz="1600">
                <a:solidFill>
                  <a:srgbClr val="404040"/>
                </a:solidFill>
              </a:rPr>
              <a:t>!</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Magic Numbers</a:t>
            </a:r>
          </a:p>
        </p:txBody>
      </p:sp>
      <p:sp>
        <p:nvSpPr>
          <p:cNvPr id="131" name="Shape 131"/>
          <p:cNvSpPr/>
          <p:nvPr>
            <p:ph type="body" idx="1"/>
          </p:nvPr>
        </p:nvSpPr>
        <p:spPr>
          <a:xfrm>
            <a:off x="677333" y="1711843"/>
            <a:ext cx="8596670" cy="4993758"/>
          </a:xfrm>
          <a:prstGeom prst="rect">
            <a:avLst/>
          </a:prstGeom>
        </p:spPr>
        <p:txBody>
          <a:bodyPr/>
          <a:lstStyle/>
          <a:p>
            <a:pPr lvl="0">
              <a:defRPr>
                <a:solidFill>
                  <a:srgbClr val="000000"/>
                </a:solidFill>
              </a:defRPr>
            </a:pPr>
            <a:r>
              <a:rPr>
                <a:solidFill>
                  <a:srgbClr val="404040"/>
                </a:solidFill>
              </a:rPr>
              <a:t>Magic numbers are unexplained numbers in your code</a:t>
            </a:r>
            <a:endParaRPr>
              <a:solidFill>
                <a:srgbClr val="404040"/>
              </a:solidFill>
            </a:endParaRPr>
          </a:p>
          <a:p>
            <a:pPr lvl="0">
              <a:defRPr>
                <a:solidFill>
                  <a:srgbClr val="000000"/>
                </a:solidFill>
              </a:defRPr>
            </a:pPr>
            <a:r>
              <a:rPr>
                <a:solidFill>
                  <a:srgbClr val="404040"/>
                </a:solidFill>
              </a:rPr>
              <a:t>Is there a magic number here?</a:t>
            </a:r>
            <a:endParaRPr>
              <a:solidFill>
                <a:srgbClr val="404040"/>
              </a:solidFill>
            </a:endParaRPr>
          </a:p>
          <a:p>
            <a:pPr lvl="0">
              <a:defRPr>
                <a:solidFill>
                  <a:srgbClr val="000000"/>
                </a:solidFill>
              </a:defRPr>
            </a:pPr>
            <a:endParaRPr>
              <a:solidFill>
                <a:srgbClr val="404040"/>
              </a:solidFill>
            </a:endParaRPr>
          </a:p>
          <a:p>
            <a:pPr lvl="1" marL="742950" indent="-285750">
              <a:defRPr>
                <a:solidFill>
                  <a:srgbClr val="000000"/>
                </a:solidFill>
              </a:defRPr>
            </a:pPr>
            <a:r>
              <a:rPr sz="1600">
                <a:solidFill>
                  <a:srgbClr val="404040"/>
                </a:solidFill>
              </a:rPr>
              <a:t>No – starting a counter at 0 makes intuitive sense</a:t>
            </a:r>
            <a:endParaRPr sz="1600">
              <a:solidFill>
                <a:srgbClr val="404040"/>
              </a:solidFill>
            </a:endParaRPr>
          </a:p>
          <a:p>
            <a:pPr lvl="0">
              <a:defRPr>
                <a:solidFill>
                  <a:srgbClr val="000000"/>
                </a:solidFill>
              </a:defRPr>
            </a:pPr>
            <a:r>
              <a:rPr>
                <a:solidFill>
                  <a:srgbClr val="404040"/>
                </a:solidFill>
              </a:rPr>
              <a:t>What about here?</a:t>
            </a:r>
            <a:endParaRPr>
              <a:solidFill>
                <a:srgbClr val="404040"/>
              </a:solidFill>
            </a:endParaRPr>
          </a:p>
          <a:p>
            <a:pPr lvl="0">
              <a:defRPr>
                <a:solidFill>
                  <a:srgbClr val="000000"/>
                </a:solidFill>
              </a:defRPr>
            </a:pPr>
            <a:endParaRPr>
              <a:solidFill>
                <a:srgbClr val="404040"/>
              </a:solidFill>
            </a:endParaRPr>
          </a:p>
          <a:p>
            <a:pPr lvl="1" marL="742950" indent="-285750">
              <a:defRPr>
                <a:solidFill>
                  <a:srgbClr val="000000"/>
                </a:solidFill>
              </a:defRPr>
            </a:pPr>
            <a:r>
              <a:rPr sz="1600">
                <a:solidFill>
                  <a:srgbClr val="404040"/>
                </a:solidFill>
              </a:rPr>
              <a:t>Yes – what does this 5 signify? I have no idea.</a:t>
            </a:r>
            <a:endParaRPr sz="1600">
              <a:solidFill>
                <a:srgbClr val="404040"/>
              </a:solidFill>
            </a:endParaRPr>
          </a:p>
          <a:p>
            <a:pPr lvl="0">
              <a:defRPr>
                <a:solidFill>
                  <a:srgbClr val="000000"/>
                </a:solidFill>
              </a:defRPr>
            </a:pPr>
            <a:r>
              <a:rPr>
                <a:solidFill>
                  <a:srgbClr val="404040"/>
                </a:solidFill>
              </a:rPr>
              <a:t>Two solutions:</a:t>
            </a:r>
            <a:endParaRPr>
              <a:solidFill>
                <a:srgbClr val="404040"/>
              </a:solidFill>
            </a:endParaRPr>
          </a:p>
          <a:p>
            <a:pPr lvl="1" marL="742950" indent="-285750">
              <a:defRPr>
                <a:solidFill>
                  <a:srgbClr val="000000"/>
                </a:solidFill>
              </a:defRPr>
            </a:pPr>
            <a:r>
              <a:rPr sz="1600">
                <a:solidFill>
                  <a:srgbClr val="404040"/>
                </a:solidFill>
              </a:rPr>
              <a:t>Use variables if the value will change</a:t>
            </a:r>
            <a:endParaRPr sz="1600">
              <a:solidFill>
                <a:srgbClr val="404040"/>
              </a:solidFill>
            </a:endParaRPr>
          </a:p>
          <a:p>
            <a:pPr lvl="1" marL="742950" indent="-285750">
              <a:defRPr>
                <a:solidFill>
                  <a:srgbClr val="000000"/>
                </a:solidFill>
              </a:defRPr>
            </a:pPr>
            <a:r>
              <a:rPr sz="1600">
                <a:solidFill>
                  <a:srgbClr val="404040"/>
                </a:solidFill>
              </a:rPr>
              <a:t>Use #define &lt;NAME&gt; &lt;value&gt; for constants</a:t>
            </a:r>
            <a:endParaRPr sz="1600">
              <a:solidFill>
                <a:srgbClr val="404040"/>
              </a:solidFill>
            </a:endParaRPr>
          </a:p>
          <a:p>
            <a:pPr lvl="2" marL="1143000" indent="-228600">
              <a:defRPr>
                <a:solidFill>
                  <a:srgbClr val="000000"/>
                </a:solidFill>
              </a:defRPr>
            </a:pPr>
            <a:r>
              <a:rPr sz="1400">
                <a:solidFill>
                  <a:srgbClr val="404040"/>
                </a:solidFill>
              </a:rPr>
              <a:t>This goes at the top of the file right after you #includes, eg</a:t>
            </a:r>
            <a:endParaRPr sz="14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#define LEN_ALPHA 26</a:t>
            </a:r>
          </a:p>
        </p:txBody>
      </p:sp>
      <p:pic>
        <p:nvPicPr>
          <p:cNvPr id="132" name="image2.png"/>
          <p:cNvPicPr/>
          <p:nvPr/>
        </p:nvPicPr>
        <p:blipFill>
          <a:blip r:embed="rId2">
            <a:extLst/>
          </a:blip>
          <a:stretch>
            <a:fillRect/>
          </a:stretch>
        </p:blipFill>
        <p:spPr>
          <a:xfrm>
            <a:off x="677333" y="2470150"/>
            <a:ext cx="5838826" cy="495300"/>
          </a:xfrm>
          <a:prstGeom prst="rect">
            <a:avLst/>
          </a:prstGeom>
          <a:ln w="12700">
            <a:miter lim="400000"/>
          </a:ln>
        </p:spPr>
      </p:pic>
      <p:pic>
        <p:nvPicPr>
          <p:cNvPr id="133" name="image3.png"/>
          <p:cNvPicPr/>
          <p:nvPr/>
        </p:nvPicPr>
        <p:blipFill>
          <a:blip r:embed="rId3">
            <a:extLst/>
          </a:blip>
          <a:stretch>
            <a:fillRect/>
          </a:stretch>
        </p:blipFill>
        <p:spPr>
          <a:xfrm>
            <a:off x="677333" y="3690909"/>
            <a:ext cx="5886451" cy="457201"/>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31">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131">
                                            <p:txEl>
                                              <p:pRg st="1" end="1"/>
                                            </p:txEl>
                                          </p:spTgt>
                                        </p:tgtEl>
                                        <p:attrNameLst>
                                          <p:attrName>style.visibility</p:attrName>
                                        </p:attrNameLst>
                                      </p:cBhvr>
                                      <p:to>
                                        <p:strVal val="visible"/>
                                      </p:to>
                                    </p:set>
                                  </p:childTnLst>
                                </p:cTn>
                              </p:par>
                            </p:childTnLst>
                          </p:cTn>
                        </p:par>
                        <p:par>
                          <p:cTn id="13" fill="hold">
                            <p:stCondLst>
                              <p:cond delay="0"/>
                            </p:stCondLst>
                            <p:childTnLst>
                              <p:par>
                                <p:cTn id="14" nodeType="afterEffect" presetClass="entr" presetSubtype="0" presetID="1" grpId="2" fill="hold">
                                  <p:stCondLst>
                                    <p:cond delay="0"/>
                                  </p:stCondLst>
                                  <p:iterate type="el" backwards="0">
                                    <p:tmAbs val="0"/>
                                  </p:iterate>
                                  <p:childTnLst>
                                    <p:set>
                                      <p:cBhvr>
                                        <p:cTn id="15" fill="hold"/>
                                        <p:tgtEl>
                                          <p:spTgt spid="132"/>
                                        </p:tgtEl>
                                        <p:attrNameLst>
                                          <p:attrName>style.visibility</p:attrName>
                                        </p:attrNameLst>
                                      </p:cBhvr>
                                      <p:to>
                                        <p:strVal val="visible"/>
                                      </p:to>
                                    </p:set>
                                  </p:childTnLst>
                                </p:cTn>
                              </p:par>
                            </p:childTnLst>
                          </p:cTn>
                        </p:par>
                        <p:par>
                          <p:cTn id="16" fill="hold">
                            <p:stCondLst>
                              <p:cond delay="0"/>
                            </p:stCondLst>
                            <p:childTnLst>
                              <p:par>
                                <p:cTn id="17" nodeType="afterEffect" presetClass="entr" presetSubtype="0" presetID="1" grpId="1" fill="hold">
                                  <p:stCondLst>
                                    <p:cond delay="0"/>
                                  </p:stCondLst>
                                  <p:iterate type="el" backwards="0">
                                    <p:tmAbs val="0"/>
                                  </p:iterate>
                                  <p:childTnLst>
                                    <p:set>
                                      <p:cBhvr>
                                        <p:cTn id="18" fill="hold"/>
                                        <p:tgtEl>
                                          <p:spTgt spid="131">
                                            <p:txEl>
                                              <p:pRg st="2" end="2"/>
                                            </p:txEl>
                                          </p:spTgt>
                                        </p:tgtEl>
                                        <p:attrNameLst>
                                          <p:attrName>style.visibility</p:attrName>
                                        </p:attrNameLst>
                                      </p:cBhvr>
                                      <p:to>
                                        <p:strVal val="visible"/>
                                      </p:to>
                                    </p:set>
                                  </p:childTnLst>
                                </p:cTn>
                              </p:par>
                              <p:par>
                                <p:cTn id="19" presetClass="entr" presetSubtype="0" presetID="1" grpId="1" fill="hold">
                                  <p:stCondLst>
                                    <p:cond delay="0"/>
                                  </p:stCondLst>
                                  <p:iterate type="el" backwards="0">
                                    <p:tmAbs val="0"/>
                                  </p:iterate>
                                  <p:childTnLst>
                                    <p:set>
                                      <p:cBhvr>
                                        <p:cTn id="20" fill="hold"/>
                                        <p:tgtEl>
                                          <p:spTgt spid="13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13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131">
                                            <p:txEl>
                                              <p:pRg st="5" end="5"/>
                                            </p:txEl>
                                          </p:spTgt>
                                        </p:tgtEl>
                                        <p:attrNameLst>
                                          <p:attrName>style.visibility</p:attrName>
                                        </p:attrNameLst>
                                      </p:cBhvr>
                                      <p:to>
                                        <p:strVal val="visible"/>
                                      </p:to>
                                    </p:set>
                                  </p:childTnLst>
                                </p:cTn>
                              </p:par>
                              <p:par>
                                <p:cTn id="29" presetClass="entr" presetSubtype="0" presetID="1" grpId="1" fill="hold">
                                  <p:stCondLst>
                                    <p:cond delay="0"/>
                                  </p:stCondLst>
                                  <p:iterate type="el" backwards="0">
                                    <p:tmAbs val="0"/>
                                  </p:iterate>
                                  <p:childTnLst>
                                    <p:set>
                                      <p:cBhvr>
                                        <p:cTn id="30" fill="hold"/>
                                        <p:tgtEl>
                                          <p:spTgt spid="131">
                                            <p:txEl>
                                              <p:pRg st="6" end="6"/>
                                            </p:txEl>
                                          </p:spTgt>
                                        </p:tgtEl>
                                        <p:attrNameLst>
                                          <p:attrName>style.visibility</p:attrName>
                                        </p:attrNameLst>
                                      </p:cBhvr>
                                      <p:to>
                                        <p:strVal val="visible"/>
                                      </p:to>
                                    </p:set>
                                  </p:childTnLst>
                                </p:cTn>
                              </p:par>
                            </p:childTnLst>
                          </p:cTn>
                        </p:par>
                        <p:par>
                          <p:cTn id="31" fill="hold">
                            <p:stCondLst>
                              <p:cond delay="0"/>
                            </p:stCondLst>
                            <p:childTnLst>
                              <p:par>
                                <p:cTn id="32" nodeType="afterEffect" presetClass="entr" presetSubtype="0" presetID="1" grpId="3" fill="hold">
                                  <p:stCondLst>
                                    <p:cond delay="0"/>
                                  </p:stCondLst>
                                  <p:iterate type="el" backwards="0">
                                    <p:tmAbs val="0"/>
                                  </p:iterate>
                                  <p:childTnLst>
                                    <p:set>
                                      <p:cBhvr>
                                        <p:cTn id="33" fill="hold"/>
                                        <p:tgtEl>
                                          <p:spTgt spid="13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nodeType="clickEffect" presetClass="entr" presetSubtype="0" presetID="1" grpId="1" fill="hold">
                                  <p:stCondLst>
                                    <p:cond delay="0"/>
                                  </p:stCondLst>
                                  <p:iterate type="el" backwards="0">
                                    <p:tmAbs val="0"/>
                                  </p:iterate>
                                  <p:childTnLst>
                                    <p:set>
                                      <p:cBhvr>
                                        <p:cTn id="37" fill="hold"/>
                                        <p:tgtEl>
                                          <p:spTgt spid="131">
                                            <p:txEl>
                                              <p:pRg st="7" end="7"/>
                                            </p:txEl>
                                          </p:spTgt>
                                        </p:tgtEl>
                                        <p:attrNameLst>
                                          <p:attrName>style.visibility</p:attrName>
                                        </p:attrNameLst>
                                      </p:cBhvr>
                                      <p:to>
                                        <p:strVal val="visible"/>
                                      </p:to>
                                    </p:set>
                                  </p:childTnLst>
                                </p:cTn>
                              </p:par>
                              <p:par>
                                <p:cTn id="38" presetClass="entr" presetSubtype="0" presetID="1" grpId="1" fill="hold">
                                  <p:stCondLst>
                                    <p:cond delay="0"/>
                                  </p:stCondLst>
                                  <p:iterate type="el" backwards="0">
                                    <p:tmAbs val="0"/>
                                  </p:iterate>
                                  <p:childTnLst>
                                    <p:set>
                                      <p:cBhvr>
                                        <p:cTn id="39" fill="hold"/>
                                        <p:tgtEl>
                                          <p:spTgt spid="131">
                                            <p:txEl>
                                              <p:pRg st="8" end="8"/>
                                            </p:txEl>
                                          </p:spTgt>
                                        </p:tgtEl>
                                        <p:attrNameLst>
                                          <p:attrName>style.visibility</p:attrName>
                                        </p:attrNameLst>
                                      </p:cBhvr>
                                      <p:to>
                                        <p:strVal val="visible"/>
                                      </p:to>
                                    </p:set>
                                  </p:childTnLst>
                                </p:cTn>
                              </p:par>
                              <p:par>
                                <p:cTn id="40" presetClass="entr" presetSubtype="0" presetID="1" grpId="1" fill="hold">
                                  <p:stCondLst>
                                    <p:cond delay="0"/>
                                  </p:stCondLst>
                                  <p:iterate type="el" backwards="0">
                                    <p:tmAbs val="0"/>
                                  </p:iterate>
                                  <p:childTnLst>
                                    <p:set>
                                      <p:cBhvr>
                                        <p:cTn id="41" fill="hold"/>
                                        <p:tgtEl>
                                          <p:spTgt spid="131">
                                            <p:txEl>
                                              <p:pRg st="9" end="9"/>
                                            </p:txEl>
                                          </p:spTgt>
                                        </p:tgtEl>
                                        <p:attrNameLst>
                                          <p:attrName>style.visibility</p:attrName>
                                        </p:attrNameLst>
                                      </p:cBhvr>
                                      <p:to>
                                        <p:strVal val="visible"/>
                                      </p:to>
                                    </p:set>
                                  </p:childTnLst>
                                </p:cTn>
                              </p:par>
                              <p:par>
                                <p:cTn id="42" presetClass="entr" presetSubtype="0" presetID="1" grpId="1" fill="hold">
                                  <p:stCondLst>
                                    <p:cond delay="0"/>
                                  </p:stCondLst>
                                  <p:iterate type="el" backwards="0">
                                    <p:tmAbs val="0"/>
                                  </p:iterate>
                                  <p:childTnLst>
                                    <p:set>
                                      <p:cBhvr>
                                        <p:cTn id="43" fill="hold"/>
                                        <p:tgtEl>
                                          <p:spTgt spid="131">
                                            <p:txEl>
                                              <p:pRg st="10" end="10"/>
                                            </p:txEl>
                                          </p:spTgt>
                                        </p:tgtEl>
                                        <p:attrNameLst>
                                          <p:attrName>style.visibility</p:attrName>
                                        </p:attrNameLst>
                                      </p:cBhvr>
                                      <p:to>
                                        <p:strVal val="visible"/>
                                      </p:to>
                                    </p:set>
                                  </p:childTnLst>
                                </p:cTn>
                              </p:par>
                              <p:par>
                                <p:cTn id="44" presetClass="entr" presetSubtype="0" presetID="1" grpId="1" fill="hold">
                                  <p:stCondLst>
                                    <p:cond delay="0"/>
                                  </p:stCondLst>
                                  <p:iterate type="el" backwards="0">
                                    <p:tmAbs val="0"/>
                                  </p:iterate>
                                  <p:childTnLst>
                                    <p:set>
                                      <p:cBhvr>
                                        <p:cTn id="45" fill="hold"/>
                                        <p:tgtEl>
                                          <p:spTgt spid="131">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2"/>
      <p:bldP build="p" bldLvl="1" animBg="1" rev="0" advAuto="0" spid="131" grpId="1"/>
      <p:bldP build="whole" bldLvl="1" animBg="1" rev="0" advAuto="0" spid="133" grpId="3"/>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Debugging: help50</a:t>
            </a:r>
          </a:p>
        </p:txBody>
      </p:sp>
      <p:sp>
        <p:nvSpPr>
          <p:cNvPr id="136" name="Shape 136"/>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step 0: </a:t>
            </a:r>
            <a:r>
              <a:rPr>
                <a:solidFill>
                  <a:srgbClr val="404040"/>
                </a:solidFill>
                <a:latin typeface="Courier"/>
                <a:ea typeface="Courier"/>
                <a:cs typeface="Courier"/>
                <a:sym typeface="Courier"/>
              </a:rPr>
              <a:t>help50</a:t>
            </a:r>
            <a:endParaRPr>
              <a:solidFill>
                <a:srgbClr val="404040"/>
              </a:solidFill>
              <a:latin typeface="Courier"/>
              <a:ea typeface="Courier"/>
              <a:cs typeface="Courier"/>
              <a:sym typeface="Courier"/>
            </a:endParaRPr>
          </a:p>
          <a:p>
            <a:pPr lvl="1" marL="742950" indent="-285750">
              <a:defRPr>
                <a:solidFill>
                  <a:srgbClr val="000000"/>
                </a:solidFill>
              </a:defRPr>
            </a:pPr>
            <a:r>
              <a:rPr sz="1600">
                <a:solidFill>
                  <a:srgbClr val="404040"/>
                </a:solidFill>
              </a:rPr>
              <a:t>convert cryptic output into something more user friendly</a:t>
            </a:r>
            <a:endParaRPr sz="1600">
              <a:solidFill>
                <a:srgbClr val="404040"/>
              </a:solidFill>
            </a:endParaRPr>
          </a:p>
          <a:p>
            <a:pPr lvl="1" marL="742950" indent="-285750">
              <a:defRPr>
                <a:solidFill>
                  <a:srgbClr val="000000"/>
                </a:solidFill>
              </a:defRPr>
            </a:pPr>
            <a:r>
              <a:rPr sz="1600">
                <a:solidFill>
                  <a:srgbClr val="404040"/>
                </a:solidFill>
              </a:rPr>
              <a:t>great for compiler errors</a:t>
            </a:r>
            <a:endParaRPr sz="1600">
              <a:solidFill>
                <a:srgbClr val="404040"/>
              </a:solidFill>
            </a:endParaRPr>
          </a:p>
          <a:p>
            <a:pPr lvl="1" marL="742950" indent="-285750">
              <a:defRPr>
                <a:solidFill>
                  <a:srgbClr val="000000"/>
                </a:solidFill>
              </a:defRPr>
            </a:pPr>
            <a:r>
              <a:rPr sz="1600">
                <a:solidFill>
                  <a:srgbClr val="404040"/>
                </a:solidFill>
              </a:rPr>
              <a:t>EX: </a:t>
            </a:r>
            <a:r>
              <a:rPr sz="1600">
                <a:solidFill>
                  <a:srgbClr val="404040"/>
                </a:solidFill>
                <a:latin typeface="Courier"/>
                <a:ea typeface="Courier"/>
                <a:cs typeface="Courier"/>
                <a:sym typeface="Courier"/>
              </a:rPr>
              <a:t>make debug_output</a:t>
            </a:r>
            <a:endParaRPr sz="1600">
              <a:solidFill>
                <a:srgbClr val="404040"/>
              </a:solidFill>
              <a:latin typeface="Courier"/>
              <a:ea typeface="Courier"/>
              <a:cs typeface="Courier"/>
              <a:sym typeface="Courier"/>
            </a:endParaRPr>
          </a:p>
          <a:p>
            <a:pPr lvl="1" marL="742950" indent="-285750">
              <a:defRPr>
                <a:solidFill>
                  <a:srgbClr val="000000"/>
                </a:solidFill>
              </a:defRPr>
            </a:pPr>
            <a:endParaRPr sz="1600">
              <a:solidFill>
                <a:srgbClr val="404040"/>
              </a:solidFill>
            </a:endParaRPr>
          </a:p>
          <a:p>
            <a:pPr lvl="1" marL="742950" indent="-285750">
              <a:defRPr>
                <a:solidFill>
                  <a:srgbClr val="000000"/>
                </a:solidFill>
              </a:defRPr>
            </a:pPr>
            <a:endParaRPr sz="1600">
              <a:solidFill>
                <a:srgbClr val="404040"/>
              </a:solidFill>
            </a:endParaRPr>
          </a:p>
          <a:p>
            <a:pPr lvl="1" marL="742950" indent="-285750">
              <a:defRPr>
                <a:solidFill>
                  <a:srgbClr val="000000"/>
                </a:solidFill>
              </a:defRPr>
            </a:pPr>
            <a:endParaRPr sz="1600">
              <a:solidFill>
                <a:srgbClr val="404040"/>
              </a:solidFill>
            </a:endParaRPr>
          </a:p>
          <a:p>
            <a:pPr lvl="1" marL="742950" indent="-285750">
              <a:defRPr>
                <a:solidFill>
                  <a:srgbClr val="000000"/>
                </a:solidFill>
              </a:defRPr>
            </a:pPr>
            <a:endParaRPr sz="1600">
              <a:solidFill>
                <a:srgbClr val="404040"/>
              </a:solidFill>
            </a:endParaRPr>
          </a:p>
          <a:p>
            <a:pPr lvl="1" marL="742950" indent="-285750">
              <a:defRPr>
                <a:solidFill>
                  <a:srgbClr val="000000"/>
                </a:solidFill>
              </a:defRPr>
            </a:pPr>
            <a:endParaRPr sz="1600">
              <a:solidFill>
                <a:srgbClr val="404040"/>
              </a:solidFill>
            </a:endParaRPr>
          </a:p>
          <a:p>
            <a:pPr lvl="1" marL="742950" indent="-285750">
              <a:defRPr>
                <a:solidFill>
                  <a:srgbClr val="000000"/>
                </a:solidFill>
              </a:defRPr>
            </a:pPr>
            <a:r>
              <a:rPr sz="1600">
                <a:solidFill>
                  <a:srgbClr val="404040"/>
                </a:solidFill>
                <a:latin typeface="Courier"/>
                <a:ea typeface="Courier"/>
                <a:cs typeface="Courier"/>
                <a:sym typeface="Courier"/>
              </a:rPr>
              <a:t>help50 make debug_output </a:t>
            </a:r>
            <a:r>
              <a:rPr sz="1600">
                <a:solidFill>
                  <a:srgbClr val="404040"/>
                </a:solidFill>
              </a:rPr>
              <a:t>adds</a:t>
            </a:r>
          </a:p>
        </p:txBody>
      </p:sp>
      <p:pic>
        <p:nvPicPr>
          <p:cNvPr id="137" name="image4.png"/>
          <p:cNvPicPr/>
          <p:nvPr/>
        </p:nvPicPr>
        <p:blipFill>
          <a:blip r:embed="rId3">
            <a:extLst/>
          </a:blip>
          <a:stretch>
            <a:fillRect/>
          </a:stretch>
        </p:blipFill>
        <p:spPr>
          <a:xfrm>
            <a:off x="338496" y="5913346"/>
            <a:ext cx="9346532" cy="502584"/>
          </a:xfrm>
          <a:prstGeom prst="rect">
            <a:avLst/>
          </a:prstGeom>
          <a:ln w="12700">
            <a:miter lim="400000"/>
          </a:ln>
        </p:spPr>
      </p:pic>
      <p:pic>
        <p:nvPicPr>
          <p:cNvPr id="138" name="image5.png"/>
          <p:cNvPicPr/>
          <p:nvPr/>
        </p:nvPicPr>
        <p:blipFill>
          <a:blip r:embed="rId4">
            <a:extLst/>
          </a:blip>
          <a:stretch>
            <a:fillRect/>
          </a:stretch>
        </p:blipFill>
        <p:spPr>
          <a:xfrm>
            <a:off x="1227221" y="3685390"/>
            <a:ext cx="7138737" cy="1716625"/>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1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6" grpId="2"/>
      <p:bldP build="whole" bldLvl="1" animBg="1" rev="0" advAuto="0" spid="138" grpId="1"/>
      <p:bldP build="whole" bldLvl="1" animBg="1" rev="0" advAuto="0" spid="137" grpId="3"/>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Debugging: eprintf</a:t>
            </a:r>
          </a:p>
        </p:txBody>
      </p:sp>
      <p:sp>
        <p:nvSpPr>
          <p:cNvPr id="143" name="Shape 143"/>
          <p:cNvSpPr/>
          <p:nvPr>
            <p:ph type="body" idx="1"/>
          </p:nvPr>
        </p:nvSpPr>
        <p:spPr>
          <a:xfrm>
            <a:off x="677333" y="2021304"/>
            <a:ext cx="8596670" cy="4644191"/>
          </a:xfrm>
          <a:prstGeom prst="rect">
            <a:avLst/>
          </a:prstGeom>
        </p:spPr>
        <p:txBody>
          <a:bodyPr/>
          <a:lstStyle/>
          <a:p>
            <a:pPr lvl="0">
              <a:defRPr>
                <a:solidFill>
                  <a:srgbClr val="000000"/>
                </a:solidFill>
              </a:defRPr>
            </a:pPr>
            <a:r>
              <a:rPr>
                <a:solidFill>
                  <a:srgbClr val="404040"/>
                </a:solidFill>
              </a:rPr>
              <a:t>eprintf</a:t>
            </a:r>
            <a:endParaRPr>
              <a:solidFill>
                <a:srgbClr val="404040"/>
              </a:solidFill>
            </a:endParaRPr>
          </a:p>
          <a:p>
            <a:pPr lvl="1" marL="742950" indent="-285750">
              <a:defRPr>
                <a:solidFill>
                  <a:srgbClr val="000000"/>
                </a:solidFill>
              </a:defRPr>
            </a:pPr>
            <a:r>
              <a:rPr sz="1600">
                <a:solidFill>
                  <a:srgbClr val="404040"/>
                </a:solidFill>
              </a:rPr>
              <a:t>included in the cs50 library (</a:t>
            </a:r>
            <a:r>
              <a:rPr sz="1600">
                <a:solidFill>
                  <a:srgbClr val="404040"/>
                </a:solidFill>
                <a:latin typeface="Courier"/>
                <a:ea typeface="Courier"/>
                <a:cs typeface="Courier"/>
                <a:sym typeface="Courier"/>
              </a:rPr>
              <a:t>#include "cs50.h"</a:t>
            </a:r>
            <a:r>
              <a:rPr sz="1600">
                <a:solidFill>
                  <a:srgbClr val="404040"/>
                </a:solidFill>
              </a:rPr>
              <a:t>)</a:t>
            </a:r>
            <a:endParaRPr sz="1600">
              <a:solidFill>
                <a:srgbClr val="404040"/>
              </a:solidFill>
            </a:endParaRPr>
          </a:p>
          <a:p>
            <a:pPr lvl="1" marL="742950" indent="-285750">
              <a:defRPr>
                <a:solidFill>
                  <a:srgbClr val="000000"/>
                </a:solidFill>
              </a:defRPr>
            </a:pPr>
            <a:r>
              <a:rPr sz="1600">
                <a:solidFill>
                  <a:srgbClr val="404040"/>
                </a:solidFill>
              </a:rPr>
              <a:t>print information while debugging</a:t>
            </a:r>
            <a:endParaRPr sz="1600">
              <a:solidFill>
                <a:srgbClr val="404040"/>
              </a:solidFill>
            </a:endParaRPr>
          </a:p>
          <a:p>
            <a:pPr lvl="2" marL="1143000" indent="-228600">
              <a:defRPr>
                <a:solidFill>
                  <a:srgbClr val="000000"/>
                </a:solidFill>
              </a:defRPr>
            </a:pPr>
            <a:r>
              <a:rPr sz="1400">
                <a:solidFill>
                  <a:srgbClr val="404040"/>
                </a:solidFill>
              </a:rPr>
              <a:t>we do this while we’re trying to figure out what’s wrong with a problem set</a:t>
            </a:r>
            <a:endParaRPr sz="1400">
              <a:solidFill>
                <a:srgbClr val="404040"/>
              </a:solidFill>
            </a:endParaRPr>
          </a:p>
          <a:p>
            <a:pPr lvl="1" marL="742950" indent="-285750">
              <a:defRPr>
                <a:solidFill>
                  <a:srgbClr val="000000"/>
                </a:solidFill>
              </a:defRPr>
            </a:pPr>
            <a:r>
              <a:rPr sz="1600">
                <a:solidFill>
                  <a:srgbClr val="404040"/>
                </a:solidFill>
              </a:rPr>
              <a:t>provides automatic context – which file, which line of code</a:t>
            </a:r>
            <a:endParaRPr sz="1600">
              <a:solidFill>
                <a:srgbClr val="404040"/>
              </a:solidFill>
            </a:endParaRPr>
          </a:p>
          <a:p>
            <a:pPr lvl="1" marL="742950" indent="-285750">
              <a:defRPr>
                <a:solidFill>
                  <a:srgbClr val="000000"/>
                </a:solidFill>
              </a:defRPr>
            </a:pPr>
            <a:r>
              <a:rPr sz="1600">
                <a:solidFill>
                  <a:srgbClr val="404040"/>
                </a:solidFill>
              </a:rPr>
              <a:t>calls to eprintf should be removed before pset submission</a:t>
            </a:r>
            <a:endParaRPr sz="1600">
              <a:solidFill>
                <a:srgbClr val="404040"/>
              </a:solidFill>
            </a:endParaRPr>
          </a:p>
          <a:p>
            <a:pPr lvl="1" marL="742950" indent="-285750">
              <a:defRPr>
                <a:solidFill>
                  <a:srgbClr val="000000"/>
                </a:solidFill>
              </a:defRPr>
            </a:pPr>
            <a:r>
              <a:rPr sz="1600">
                <a:solidFill>
                  <a:srgbClr val="404040"/>
                </a:solidFill>
              </a:rPr>
              <a:t>EX: Greedy</a:t>
            </a:r>
            <a:endParaRPr sz="1600">
              <a:solidFill>
                <a:srgbClr val="404040"/>
              </a:solidFill>
            </a:endParaRPr>
          </a:p>
          <a:p>
            <a:pPr lvl="2" marL="1143000" indent="-228600">
              <a:defRPr>
                <a:solidFill>
                  <a:srgbClr val="000000"/>
                </a:solidFill>
              </a:defRPr>
            </a:pPr>
            <a:r>
              <a:rPr sz="1400">
                <a:solidFill>
                  <a:srgbClr val="404040"/>
                </a:solidFill>
              </a:rPr>
              <a:t>check50 is returning all green…except for this case</a:t>
            </a:r>
            <a:endParaRPr sz="1400">
              <a:solidFill>
                <a:srgbClr val="404040"/>
              </a:solidFill>
            </a:endParaRPr>
          </a:p>
          <a:p>
            <a:pPr lvl="2" marL="1143000" indent="-228600">
              <a:defRPr>
                <a:solidFill>
                  <a:srgbClr val="000000"/>
                </a:solidFill>
              </a:defRPr>
            </a:pPr>
            <a:endParaRPr sz="1400">
              <a:solidFill>
                <a:srgbClr val="404040"/>
              </a:solidFill>
            </a:endParaRPr>
          </a:p>
          <a:p>
            <a:pPr lvl="2" marL="1143000" indent="-228600">
              <a:defRPr>
                <a:solidFill>
                  <a:srgbClr val="000000"/>
                </a:solidFill>
              </a:defRPr>
            </a:pPr>
            <a:endParaRPr sz="1400">
              <a:solidFill>
                <a:srgbClr val="404040"/>
              </a:solidFill>
            </a:endParaRPr>
          </a:p>
          <a:p>
            <a:pPr lvl="2" marL="1143000" indent="-228600">
              <a:defRPr>
                <a:solidFill>
                  <a:srgbClr val="000000"/>
                </a:solidFill>
              </a:defRPr>
            </a:pPr>
            <a:r>
              <a:rPr sz="1400">
                <a:solidFill>
                  <a:srgbClr val="404040"/>
                </a:solidFill>
              </a:rPr>
              <a:t>Now what? Let’s walk through it in the ide</a:t>
            </a:r>
          </a:p>
        </p:txBody>
      </p:sp>
      <p:pic>
        <p:nvPicPr>
          <p:cNvPr id="144" name="image6.png"/>
          <p:cNvPicPr/>
          <p:nvPr/>
        </p:nvPicPr>
        <p:blipFill>
          <a:blip r:embed="rId3">
            <a:extLst/>
          </a:blip>
          <a:stretch>
            <a:fillRect/>
          </a:stretch>
        </p:blipFill>
        <p:spPr>
          <a:xfrm>
            <a:off x="1872106" y="4898395"/>
            <a:ext cx="4981576" cy="676276"/>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Debugging: eprintf, cont</a:t>
            </a:r>
          </a:p>
        </p:txBody>
      </p:sp>
      <p:sp>
        <p:nvSpPr>
          <p:cNvPr id="149" name="Shape 149"/>
          <p:cNvSpPr/>
          <p:nvPr>
            <p:ph type="body" idx="1"/>
          </p:nvPr>
        </p:nvSpPr>
        <p:spPr>
          <a:xfrm>
            <a:off x="677333" y="1930399"/>
            <a:ext cx="4936657" cy="4110964"/>
          </a:xfrm>
          <a:prstGeom prst="rect">
            <a:avLst/>
          </a:prstGeom>
        </p:spPr>
        <p:txBody>
          <a:bodyPr/>
          <a:lstStyle/>
          <a:p>
            <a:pPr lvl="0">
              <a:defRPr>
                <a:solidFill>
                  <a:srgbClr val="000000"/>
                </a:solidFill>
              </a:defRPr>
            </a:pPr>
            <a:r>
              <a:rPr>
                <a:solidFill>
                  <a:srgbClr val="404040"/>
                </a:solidFill>
              </a:rPr>
              <a:t>Let’s use eprintf verify that we’re getting the inputs we expect</a:t>
            </a:r>
          </a:p>
        </p:txBody>
      </p:sp>
      <p:pic>
        <p:nvPicPr>
          <p:cNvPr id="150" name="image7.png"/>
          <p:cNvPicPr/>
          <p:nvPr/>
        </p:nvPicPr>
        <p:blipFill>
          <a:blip r:embed="rId2">
            <a:extLst/>
          </a:blip>
          <a:stretch>
            <a:fillRect/>
          </a:stretch>
        </p:blipFill>
        <p:spPr>
          <a:xfrm>
            <a:off x="915532" y="2735267"/>
            <a:ext cx="4698458" cy="3306097"/>
          </a:xfrm>
          <a:prstGeom prst="rect">
            <a:avLst/>
          </a:prstGeom>
          <a:ln w="12700">
            <a:miter lim="400000"/>
          </a:ln>
        </p:spPr>
      </p:pic>
      <p:sp>
        <p:nvSpPr>
          <p:cNvPr id="151" name="Shape 151"/>
          <p:cNvSpPr/>
          <p:nvPr/>
        </p:nvSpPr>
        <p:spPr>
          <a:xfrm>
            <a:off x="5613990" y="1930398"/>
            <a:ext cx="4936657" cy="41109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42900" indent="-342900">
              <a:spcBef>
                <a:spcPts val="1000"/>
              </a:spcBef>
              <a:buClr>
                <a:srgbClr val="5FCBEF"/>
              </a:buClr>
              <a:buSzPct val="80000"/>
              <a:buFont typeface="Wingdings 3"/>
              <a:buChar char=""/>
            </a:pPr>
            <a:r>
              <a:rPr>
                <a:solidFill>
                  <a:srgbClr val="404040"/>
                </a:solidFill>
              </a:rPr>
              <a:t>What does this output?</a:t>
            </a:r>
            <a:endParaRPr>
              <a:solidFill>
                <a:srgbClr val="404040"/>
              </a:solidFill>
            </a:endParaRPr>
          </a:p>
          <a:p>
            <a:pPr lvl="0" marL="342900" indent="-342900">
              <a:spcBef>
                <a:spcPts val="1000"/>
              </a:spcBef>
              <a:buClr>
                <a:srgbClr val="5FCBEF"/>
              </a:buClr>
              <a:buSzPct val="80000"/>
              <a:buFont typeface="Wingdings 3"/>
              <a:buChar char=""/>
            </a:pPr>
            <a:endParaRPr>
              <a:solidFill>
                <a:srgbClr val="404040"/>
              </a:solidFill>
            </a:endParaRPr>
          </a:p>
          <a:p>
            <a:pPr lvl="0" marL="342900" indent="-342900">
              <a:spcBef>
                <a:spcPts val="1000"/>
              </a:spcBef>
              <a:buClr>
                <a:srgbClr val="5FCBEF"/>
              </a:buClr>
              <a:buSzPct val="80000"/>
              <a:buFont typeface="Wingdings 3"/>
              <a:buChar char=""/>
            </a:pPr>
            <a:endParaRPr>
              <a:solidFill>
                <a:srgbClr val="404040"/>
              </a:solidFill>
            </a:endParaRPr>
          </a:p>
          <a:p>
            <a:pPr lvl="0" marL="342900" indent="-342900">
              <a:spcBef>
                <a:spcPts val="1000"/>
              </a:spcBef>
              <a:buClr>
                <a:srgbClr val="5FCBEF"/>
              </a:buClr>
              <a:buSzPct val="80000"/>
              <a:buFont typeface="Wingdings 3"/>
              <a:buChar char=""/>
            </a:pPr>
            <a:endParaRPr>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cents is 419 when it should be 420! we must be dealing with floating point errors</a:t>
            </a:r>
          </a:p>
        </p:txBody>
      </p:sp>
      <p:pic>
        <p:nvPicPr>
          <p:cNvPr id="152" name="image8.png"/>
          <p:cNvPicPr/>
          <p:nvPr/>
        </p:nvPicPr>
        <p:blipFill>
          <a:blip r:embed="rId3">
            <a:extLst/>
          </a:blip>
          <a:stretch>
            <a:fillRect/>
          </a:stretch>
        </p:blipFill>
        <p:spPr>
          <a:xfrm>
            <a:off x="6018028" y="2370552"/>
            <a:ext cx="3703785" cy="1130772"/>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Debugging: debug50</a:t>
            </a:r>
          </a:p>
        </p:txBody>
      </p:sp>
      <p:sp>
        <p:nvSpPr>
          <p:cNvPr id="155" name="Shape 155"/>
          <p:cNvSpPr/>
          <p:nvPr>
            <p:ph type="body" idx="1"/>
          </p:nvPr>
        </p:nvSpPr>
        <p:spPr>
          <a:xfrm>
            <a:off x="677333" y="2021304"/>
            <a:ext cx="8596670" cy="4644191"/>
          </a:xfrm>
          <a:prstGeom prst="rect">
            <a:avLst/>
          </a:prstGeom>
        </p:spPr>
        <p:txBody>
          <a:bodyPr/>
          <a:lstStyle/>
          <a:p>
            <a:pPr lvl="0">
              <a:defRPr>
                <a:solidFill>
                  <a:srgbClr val="000000"/>
                </a:solidFill>
              </a:defRPr>
            </a:pPr>
            <a:r>
              <a:rPr>
                <a:solidFill>
                  <a:srgbClr val="404040"/>
                </a:solidFill>
              </a:rPr>
              <a:t>debug50</a:t>
            </a:r>
            <a:endParaRPr>
              <a:solidFill>
                <a:srgbClr val="404040"/>
              </a:solidFill>
            </a:endParaRPr>
          </a:p>
          <a:p>
            <a:pPr lvl="1" marL="742950" indent="-285750">
              <a:defRPr>
                <a:solidFill>
                  <a:srgbClr val="000000"/>
                </a:solidFill>
              </a:defRPr>
            </a:pPr>
            <a:r>
              <a:rPr sz="1600">
                <a:solidFill>
                  <a:srgbClr val="404040"/>
                </a:solidFill>
              </a:rPr>
              <a:t>run program line by line to pinpoint bugs</a:t>
            </a:r>
            <a:endParaRPr sz="1600">
              <a:solidFill>
                <a:srgbClr val="404040"/>
              </a:solidFill>
            </a:endParaRPr>
          </a:p>
          <a:p>
            <a:pPr lvl="1" marL="742950" indent="-285750">
              <a:defRPr>
                <a:solidFill>
                  <a:srgbClr val="000000"/>
                </a:solidFill>
              </a:defRPr>
            </a:pPr>
            <a:r>
              <a:rPr sz="1600">
                <a:solidFill>
                  <a:srgbClr val="404040"/>
                </a:solidFill>
              </a:rPr>
              <a:t>set breakpoints in you .c file</a:t>
            </a:r>
            <a:endParaRPr sz="1600">
              <a:solidFill>
                <a:srgbClr val="404040"/>
              </a:solidFill>
            </a:endParaRPr>
          </a:p>
          <a:p>
            <a:pPr lvl="2" marL="1143000" indent="-228600">
              <a:defRPr>
                <a:solidFill>
                  <a:srgbClr val="000000"/>
                </a:solidFill>
              </a:defRPr>
            </a:pPr>
            <a:r>
              <a:rPr sz="1400">
                <a:solidFill>
                  <a:srgbClr val="404040"/>
                </a:solidFill>
              </a:rPr>
              <a:t>lines of code you want to stop on to look at variables, test values, etc</a:t>
            </a:r>
            <a:endParaRPr sz="1400">
              <a:solidFill>
                <a:srgbClr val="404040"/>
              </a:solidFill>
            </a:endParaRPr>
          </a:p>
          <a:p>
            <a:pPr lvl="1" marL="742950" indent="-285750">
              <a:defRPr>
                <a:solidFill>
                  <a:srgbClr val="000000"/>
                </a:solidFill>
              </a:defRPr>
            </a:pPr>
            <a:r>
              <a:rPr sz="1600">
                <a:solidFill>
                  <a:srgbClr val="404040"/>
                </a:solidFill>
              </a:rPr>
              <a:t>run debug50 with </a:t>
            </a:r>
            <a:r>
              <a:rPr sz="1600">
                <a:solidFill>
                  <a:srgbClr val="404040"/>
                </a:solidFill>
                <a:latin typeface="Courier"/>
                <a:ea typeface="Courier"/>
                <a:cs typeface="Courier"/>
                <a:sym typeface="Courier"/>
              </a:rPr>
              <a:t>debug50 ./my_program</a:t>
            </a:r>
            <a:endParaRPr sz="1600">
              <a:solidFill>
                <a:srgbClr val="404040"/>
              </a:solidFill>
              <a:latin typeface="Courier"/>
              <a:ea typeface="Courier"/>
              <a:cs typeface="Courier"/>
              <a:sym typeface="Courier"/>
            </a:endParaRPr>
          </a:p>
          <a:p>
            <a:pPr lvl="1" marL="742950" indent="-285750">
              <a:defRPr>
                <a:solidFill>
                  <a:srgbClr val="000000"/>
                </a:solidFill>
              </a:defRPr>
            </a:pPr>
            <a:r>
              <a:rPr sz="1600">
                <a:solidFill>
                  <a:srgbClr val="404040"/>
                </a:solidFill>
              </a:rPr>
              <a:t>step into</a:t>
            </a:r>
            <a:endParaRPr sz="1600">
              <a:solidFill>
                <a:srgbClr val="404040"/>
              </a:solidFill>
            </a:endParaRPr>
          </a:p>
          <a:p>
            <a:pPr lvl="2" marL="1143000" indent="-228600">
              <a:defRPr>
                <a:solidFill>
                  <a:srgbClr val="000000"/>
                </a:solidFill>
              </a:defRPr>
            </a:pPr>
            <a:r>
              <a:rPr sz="1400">
                <a:solidFill>
                  <a:srgbClr val="404040"/>
                </a:solidFill>
              </a:rPr>
              <a:t>brings you out of main an into a function</a:t>
            </a:r>
            <a:endParaRPr sz="1400">
              <a:solidFill>
                <a:srgbClr val="404040"/>
              </a:solidFill>
            </a:endParaRPr>
          </a:p>
          <a:p>
            <a:pPr lvl="1" marL="742950" indent="-285750">
              <a:defRPr>
                <a:solidFill>
                  <a:srgbClr val="000000"/>
                </a:solidFill>
              </a:defRPr>
            </a:pPr>
            <a:r>
              <a:rPr sz="1600">
                <a:solidFill>
                  <a:srgbClr val="404040"/>
                </a:solidFill>
              </a:rPr>
              <a:t>step over</a:t>
            </a:r>
            <a:endParaRPr sz="1600">
              <a:solidFill>
                <a:srgbClr val="404040"/>
              </a:solidFill>
            </a:endParaRPr>
          </a:p>
          <a:p>
            <a:pPr lvl="2" marL="1143000" indent="-228600">
              <a:defRPr>
                <a:solidFill>
                  <a:srgbClr val="000000"/>
                </a:solidFill>
              </a:defRPr>
            </a:pPr>
            <a:r>
              <a:rPr sz="1400">
                <a:solidFill>
                  <a:srgbClr val="404040"/>
                </a:solidFill>
              </a:rPr>
              <a:t>treats the function as a black box and moves to the next line</a:t>
            </a:r>
            <a:endParaRPr sz="1400">
              <a:solidFill>
                <a:srgbClr val="404040"/>
              </a:solidFill>
            </a:endParaRPr>
          </a:p>
          <a:p>
            <a:pPr lvl="1" marL="742950" indent="-285750">
              <a:defRPr>
                <a:solidFill>
                  <a:srgbClr val="000000"/>
                </a:solidFill>
              </a:defRPr>
            </a:pPr>
            <a:r>
              <a:rPr sz="1600">
                <a:solidFill>
                  <a:srgbClr val="404040"/>
                </a:solidFill>
              </a:rPr>
              <a:t>mouse-over variables to see their values</a:t>
            </a:r>
            <a:endParaRPr sz="1600">
              <a:solidFill>
                <a:srgbClr val="404040"/>
              </a:solidFill>
            </a:endParaRPr>
          </a:p>
          <a:p>
            <a:pPr lvl="1" marL="742950" indent="-285750">
              <a:defRPr>
                <a:solidFill>
                  <a:srgbClr val="000000"/>
                </a:solidFill>
              </a:defRPr>
            </a:pPr>
            <a:r>
              <a:rPr sz="1600">
                <a:solidFill>
                  <a:srgbClr val="404040"/>
                </a:solidFill>
              </a:rPr>
              <a:t>EX: buggy.c</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Debugging: Duck Debugging</a:t>
            </a:r>
          </a:p>
        </p:txBody>
      </p:sp>
      <p:sp>
        <p:nvSpPr>
          <p:cNvPr id="160" name="Shape 160"/>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Explain your code to a rubber duck</a:t>
            </a:r>
            <a:endParaRPr>
              <a:solidFill>
                <a:srgbClr val="404040"/>
              </a:solidFill>
            </a:endParaRPr>
          </a:p>
          <a:p>
            <a:pPr lvl="1" marL="742950" indent="-285750">
              <a:defRPr>
                <a:solidFill>
                  <a:srgbClr val="000000"/>
                </a:solidFill>
              </a:defRPr>
            </a:pPr>
            <a:r>
              <a:rPr sz="1600">
                <a:solidFill>
                  <a:srgbClr val="404040"/>
                </a:solidFill>
              </a:rPr>
              <a:t>No, but actually</a:t>
            </a:r>
            <a:endParaRPr sz="1600">
              <a:solidFill>
                <a:srgbClr val="404040"/>
              </a:solidFill>
            </a:endParaRPr>
          </a:p>
          <a:p>
            <a:pPr lvl="1" marL="742950" indent="-285750">
              <a:defRPr>
                <a:solidFill>
                  <a:srgbClr val="000000"/>
                </a:solidFill>
              </a:defRPr>
            </a:pPr>
            <a:r>
              <a:rPr sz="1600">
                <a:solidFill>
                  <a:srgbClr val="404040"/>
                </a:solidFill>
              </a:rPr>
              <a:t>Often, talking through your code helps you find bugs</a:t>
            </a:r>
          </a:p>
        </p:txBody>
      </p:sp>
      <p:pic>
        <p:nvPicPr>
          <p:cNvPr id="161" name="image9.png"/>
          <p:cNvPicPr/>
          <p:nvPr/>
        </p:nvPicPr>
        <p:blipFill>
          <a:blip r:embed="rId2">
            <a:extLst/>
          </a:blip>
          <a:stretch>
            <a:fillRect/>
          </a:stretch>
        </p:blipFill>
        <p:spPr>
          <a:xfrm>
            <a:off x="1769434" y="3217345"/>
            <a:ext cx="4953001" cy="3400426"/>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Arrays</a:t>
            </a:r>
          </a:p>
        </p:txBody>
      </p:sp>
      <p:sp>
        <p:nvSpPr>
          <p:cNvPr id="164" name="Shape 164"/>
          <p:cNvSpPr/>
          <p:nvPr>
            <p:ph type="body" idx="1"/>
          </p:nvPr>
        </p:nvSpPr>
        <p:spPr>
          <a:xfrm>
            <a:off x="677333" y="2160590"/>
            <a:ext cx="8596670" cy="4601158"/>
          </a:xfrm>
          <a:prstGeom prst="rect">
            <a:avLst/>
          </a:prstGeom>
        </p:spPr>
        <p:txBody>
          <a:bodyPr/>
          <a:lstStyle/>
          <a:p>
            <a:pPr lvl="0">
              <a:defRPr>
                <a:solidFill>
                  <a:srgbClr val="000000"/>
                </a:solidFill>
              </a:defRPr>
            </a:pPr>
            <a:r>
              <a:rPr>
                <a:solidFill>
                  <a:srgbClr val="404040"/>
                </a:solidFill>
              </a:rPr>
              <a:t>Data structure</a:t>
            </a:r>
            <a:endParaRPr>
              <a:solidFill>
                <a:srgbClr val="404040"/>
              </a:solidFill>
            </a:endParaRPr>
          </a:p>
          <a:p>
            <a:pPr lvl="1" marL="742950" indent="-285750">
              <a:defRPr>
                <a:solidFill>
                  <a:srgbClr val="000000"/>
                </a:solidFill>
              </a:defRPr>
            </a:pPr>
            <a:r>
              <a:rPr sz="1600">
                <a:solidFill>
                  <a:srgbClr val="404040"/>
                </a:solidFill>
              </a:rPr>
              <a:t>Stores data in one place in memory</a:t>
            </a:r>
            <a:endParaRPr sz="1600">
              <a:solidFill>
                <a:srgbClr val="404040"/>
              </a:solidFill>
            </a:endParaRPr>
          </a:p>
          <a:p>
            <a:pPr lvl="1" marL="742950" indent="-285750">
              <a:defRPr>
                <a:solidFill>
                  <a:srgbClr val="000000"/>
                </a:solidFill>
              </a:defRPr>
            </a:pPr>
            <a:r>
              <a:rPr sz="1600">
                <a:solidFill>
                  <a:srgbClr val="404040"/>
                </a:solidFill>
              </a:rPr>
              <a:t>Can store pieces of data of the same type</a:t>
            </a:r>
            <a:endParaRPr sz="1600">
              <a:solidFill>
                <a:srgbClr val="404040"/>
              </a:solidFill>
            </a:endParaRPr>
          </a:p>
          <a:p>
            <a:pPr lvl="0">
              <a:defRPr>
                <a:solidFill>
                  <a:srgbClr val="000000"/>
                </a:solidFill>
              </a:defRPr>
            </a:pPr>
            <a:r>
              <a:rPr>
                <a:solidFill>
                  <a:srgbClr val="404040"/>
                </a:solidFill>
              </a:rPr>
              <a:t>Declaration</a:t>
            </a:r>
            <a:endParaRPr>
              <a:solidFill>
                <a:srgbClr val="404040"/>
              </a:solidFill>
            </a:endParaRPr>
          </a:p>
          <a:p>
            <a:pPr lvl="1" marL="742950" indent="-285750">
              <a:defRPr>
                <a:solidFill>
                  <a:srgbClr val="000000"/>
                </a:solidFill>
              </a:defRPr>
            </a:pPr>
            <a:r>
              <a:rPr sz="1600">
                <a:solidFill>
                  <a:srgbClr val="404040"/>
                </a:solidFill>
              </a:rPr>
              <a:t>&lt;datatype&gt; &lt;name&gt;[&lt;size&gt;]</a:t>
            </a:r>
            <a:endParaRPr sz="1600">
              <a:solidFill>
                <a:srgbClr val="404040"/>
              </a:solidFill>
            </a:endParaRPr>
          </a:p>
          <a:p>
            <a:pPr lvl="1" marL="742950" indent="-285750">
              <a:defRPr>
                <a:solidFill>
                  <a:srgbClr val="000000"/>
                </a:solidFill>
              </a:defRPr>
            </a:pPr>
            <a:r>
              <a:rPr sz="1600">
                <a:solidFill>
                  <a:srgbClr val="404040"/>
                </a:solidFill>
              </a:rPr>
              <a:t>Eg, </a:t>
            </a:r>
            <a:r>
              <a:rPr sz="1600">
                <a:solidFill>
                  <a:srgbClr val="404040"/>
                </a:solidFill>
                <a:latin typeface="Courier New"/>
                <a:ea typeface="Courier New"/>
                <a:cs typeface="Courier New"/>
                <a:sym typeface="Courier New"/>
              </a:rPr>
              <a:t>char alpha[26]</a:t>
            </a:r>
            <a:endParaRPr sz="1600">
              <a:solidFill>
                <a:srgbClr val="404040"/>
              </a:solidFill>
            </a:endParaRPr>
          </a:p>
          <a:p>
            <a:pPr lvl="1" marL="742950" indent="-285750">
              <a:defRPr>
                <a:solidFill>
                  <a:srgbClr val="000000"/>
                </a:solidFill>
              </a:defRPr>
            </a:pPr>
            <a:r>
              <a:rPr sz="1600">
                <a:solidFill>
                  <a:srgbClr val="404040"/>
                </a:solidFill>
              </a:rPr>
              <a:t>Question: How could I declare an int array?</a:t>
            </a:r>
            <a:endParaRPr sz="1600">
              <a:solidFill>
                <a:srgbClr val="404040"/>
              </a:solidFill>
            </a:endParaRPr>
          </a:p>
          <a:p>
            <a:pPr lvl="0">
              <a:defRPr>
                <a:solidFill>
                  <a:srgbClr val="000000"/>
                </a:solidFill>
              </a:defRPr>
            </a:pPr>
            <a:r>
              <a:rPr>
                <a:solidFill>
                  <a:srgbClr val="404040"/>
                </a:solidFill>
              </a:rPr>
              <a:t>Initialization</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Arrays - Declaration</a:t>
            </a:r>
          </a:p>
        </p:txBody>
      </p:sp>
      <p:sp>
        <p:nvSpPr>
          <p:cNvPr id="169" name="Shape 169"/>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&lt;datatype&gt; &lt;name&gt;[&lt;size&gt;]</a:t>
            </a:r>
            <a:endParaRPr>
              <a:solidFill>
                <a:srgbClr val="404040"/>
              </a:solidFill>
            </a:endParaRPr>
          </a:p>
          <a:p>
            <a:pPr lvl="0">
              <a:defRPr>
                <a:solidFill>
                  <a:srgbClr val="000000"/>
                </a:solidFill>
              </a:defRPr>
            </a:pPr>
            <a:r>
              <a:rPr>
                <a:solidFill>
                  <a:srgbClr val="404040"/>
                </a:solidFill>
              </a:rPr>
              <a:t>How would I declare an array…</a:t>
            </a:r>
            <a:endParaRPr>
              <a:solidFill>
                <a:srgbClr val="404040"/>
              </a:solidFill>
            </a:endParaRPr>
          </a:p>
          <a:p>
            <a:pPr lvl="1" marL="742950" indent="-285750">
              <a:defRPr>
                <a:solidFill>
                  <a:srgbClr val="000000"/>
                </a:solidFill>
              </a:defRPr>
            </a:pPr>
            <a:r>
              <a:rPr sz="1600">
                <a:solidFill>
                  <a:srgbClr val="404040"/>
                </a:solidFill>
              </a:rPr>
              <a:t>called scores of three integers?</a:t>
            </a:r>
            <a:endParaRPr sz="16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int scores[3];</a:t>
            </a:r>
            <a:endParaRPr sz="1400">
              <a:solidFill>
                <a:srgbClr val="404040"/>
              </a:solidFill>
            </a:endParaRPr>
          </a:p>
          <a:p>
            <a:pPr lvl="1" marL="742950" indent="-285750">
              <a:defRPr>
                <a:solidFill>
                  <a:srgbClr val="000000"/>
                </a:solidFill>
              </a:defRPr>
            </a:pPr>
            <a:r>
              <a:rPr sz="1600">
                <a:solidFill>
                  <a:srgbClr val="404040"/>
                </a:solidFill>
              </a:rPr>
              <a:t>called floaty of six floats?</a:t>
            </a:r>
            <a:endParaRPr sz="16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float floaty[6];</a:t>
            </a:r>
            <a:endParaRPr sz="1400">
              <a:solidFill>
                <a:srgbClr val="404040"/>
              </a:solidFill>
            </a:endParaRPr>
          </a:p>
          <a:p>
            <a:pPr lvl="1" marL="742950" indent="-285750">
              <a:defRPr>
                <a:solidFill>
                  <a:srgbClr val="000000"/>
                </a:solidFill>
              </a:defRPr>
            </a:pPr>
            <a:r>
              <a:rPr sz="1600">
                <a:solidFill>
                  <a:srgbClr val="404040"/>
                </a:solidFill>
              </a:rPr>
              <a:t>called alpha of twenty six chars?</a:t>
            </a:r>
            <a:endParaRPr sz="16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char alpha[26];</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69">
                                            <p:txEl>
                                              <p:pRg st="3" end="3"/>
                                            </p:txEl>
                                          </p:spTgt>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1" fill="hold">
                                  <p:stCondLst>
                                    <p:cond delay="0"/>
                                  </p:stCondLst>
                                  <p:iterate type="el" backwards="0">
                                    <p:tmAbs val="0"/>
                                  </p:iterate>
                                  <p:childTnLst>
                                    <p:set>
                                      <p:cBhvr>
                                        <p:cTn id="9" fill="hold"/>
                                        <p:tgtEl>
                                          <p:spTgt spid="169">
                                            <p:txEl>
                                              <p:pRg st="4" end="4"/>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nodeType="clickEffect" presetClass="entr" presetSubtype="0" presetID="1" grpId="1" fill="hold">
                                  <p:stCondLst>
                                    <p:cond delay="0"/>
                                  </p:stCondLst>
                                  <p:iterate type="el" backwards="0">
                                    <p:tmAbs val="0"/>
                                  </p:iterate>
                                  <p:childTnLst>
                                    <p:set>
                                      <p:cBhvr>
                                        <p:cTn id="13" fill="hold"/>
                                        <p:tgtEl>
                                          <p:spTgt spid="169">
                                            <p:txEl>
                                              <p:pRg st="5" end="5"/>
                                            </p:txEl>
                                          </p:spTgt>
                                        </p:tgtEl>
                                        <p:attrNameLst>
                                          <p:attrName>style.visibility</p:attrName>
                                        </p:attrNameLst>
                                      </p:cBhvr>
                                      <p:to>
                                        <p:strVal val="visible"/>
                                      </p:to>
                                    </p:set>
                                  </p:childTnLst>
                                </p:cTn>
                              </p:par>
                            </p:childTnLst>
                          </p:cTn>
                        </p:par>
                        <p:par>
                          <p:cTn id="14" fill="hold">
                            <p:stCondLst>
                              <p:cond delay="0"/>
                            </p:stCondLst>
                            <p:childTnLst>
                              <p:par>
                                <p:cTn id="15" nodeType="afterEffect" presetClass="entr" presetSubtype="0" presetID="1" grpId="1" fill="hold">
                                  <p:stCondLst>
                                    <p:cond delay="0"/>
                                  </p:stCondLst>
                                  <p:iterate type="el" backwards="0">
                                    <p:tmAbs val="0"/>
                                  </p:iterate>
                                  <p:childTnLst>
                                    <p:set>
                                      <p:cBhvr>
                                        <p:cTn id="16" fill="hold"/>
                                        <p:tgtEl>
                                          <p:spTgt spid="16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169">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9"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Array - initializing</a:t>
            </a:r>
          </a:p>
        </p:txBody>
      </p:sp>
      <p:sp>
        <p:nvSpPr>
          <p:cNvPr id="172" name="Shape 172"/>
          <p:cNvSpPr/>
          <p:nvPr>
            <p:ph type="body" idx="1"/>
          </p:nvPr>
        </p:nvSpPr>
        <p:spPr>
          <a:xfrm>
            <a:off x="677333" y="2160589"/>
            <a:ext cx="9453255" cy="3880773"/>
          </a:xfrm>
          <a:prstGeom prst="rect">
            <a:avLst/>
          </a:prstGeom>
        </p:spPr>
        <p:txBody>
          <a:bodyPr/>
          <a:lstStyle/>
          <a:p>
            <a:pPr lvl="2" marL="0" indent="0">
              <a:buSzTx/>
              <a:buNone/>
              <a:defRPr>
                <a:solidFill>
                  <a:srgbClr val="000000"/>
                </a:solidFill>
              </a:defRPr>
            </a:pPr>
            <a:r>
              <a:rPr sz="2000">
                <a:solidFill>
                  <a:srgbClr val="404040"/>
                </a:solidFill>
                <a:latin typeface="Courier New"/>
                <a:ea typeface="Courier New"/>
                <a:cs typeface="Courier New"/>
                <a:sym typeface="Courier New"/>
              </a:rPr>
              <a:t>	int scores[3];</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scores[0] = 6;</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scores[1] = 5;</a:t>
            </a:r>
            <a:endParaRPr sz="2000">
              <a:solidFill>
                <a:srgbClr val="404040"/>
              </a:solidFill>
              <a:latin typeface="Courier New"/>
              <a:ea typeface="Courier New"/>
              <a:cs typeface="Courier New"/>
              <a:sym typeface="Courier New"/>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scores[2] = 4;</a:t>
            </a:r>
            <a:endParaRPr sz="1400">
              <a:solidFill>
                <a:srgbClr val="404040"/>
              </a:solidFill>
            </a:endParaRPr>
          </a:p>
          <a:p>
            <a:pPr lvl="2" marL="489857" indent="-489857">
              <a:defRPr>
                <a:solidFill>
                  <a:srgbClr val="000000"/>
                </a:solidFill>
              </a:defRPr>
            </a:pPr>
            <a:r>
              <a:rPr sz="2000">
                <a:solidFill>
                  <a:srgbClr val="404040"/>
                </a:solidFill>
              </a:rPr>
              <a:t>What happens if I try to put something at scores[3]?</a:t>
            </a:r>
            <a:endParaRPr sz="1400">
              <a:solidFill>
                <a:srgbClr val="404040"/>
              </a:solidFill>
            </a:endParaRPr>
          </a:p>
          <a:p>
            <a:pPr lvl="2" marL="489857" indent="-489857">
              <a:defRPr>
                <a:solidFill>
                  <a:srgbClr val="000000"/>
                </a:solidFill>
              </a:defRPr>
            </a:pPr>
            <a:r>
              <a:rPr sz="2000">
                <a:solidFill>
                  <a:srgbClr val="404040"/>
                </a:solidFill>
              </a:rPr>
              <a:t>Alternative method for initializing:</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int scores[] = {6, 5, 4};</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 OR</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int scores[3] = {6, 5, 4};</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7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1" fill="hold">
                                  <p:stCondLst>
                                    <p:cond delay="0"/>
                                  </p:stCondLst>
                                  <p:iterate type="el" backwards="0">
                                    <p:tmAbs val="0"/>
                                  </p:iterate>
                                  <p:childTnLst>
                                    <p:set>
                                      <p:cBhvr>
                                        <p:cTn id="10" fill="hold"/>
                                        <p:tgtEl>
                                          <p:spTgt spid="172">
                                            <p:txEl>
                                              <p:pRg st="5" end="5"/>
                                            </p:txEl>
                                          </p:spTgt>
                                        </p:tgtEl>
                                        <p:attrNameLst>
                                          <p:attrName>style.visibility</p:attrName>
                                        </p:attrNameLst>
                                      </p:cBhvr>
                                      <p:to>
                                        <p:strVal val="visible"/>
                                      </p:to>
                                    </p:set>
                                  </p:childTnLst>
                                </p:cTn>
                              </p:par>
                            </p:childTnLst>
                          </p:cTn>
                        </p:par>
                        <p:par>
                          <p:cTn id="11" fill="hold">
                            <p:stCondLst>
                              <p:cond delay="0"/>
                            </p:stCondLst>
                            <p:childTnLst>
                              <p:par>
                                <p:cTn id="12" nodeType="afterEffect" presetClass="entr" presetSubtype="0" presetID="1" grpId="1" fill="hold">
                                  <p:stCondLst>
                                    <p:cond delay="0"/>
                                  </p:stCondLst>
                                  <p:iterate type="el" backwards="0">
                                    <p:tmAbs val="0"/>
                                  </p:iterate>
                                  <p:childTnLst>
                                    <p:set>
                                      <p:cBhvr>
                                        <p:cTn id="13" fill="hold"/>
                                        <p:tgtEl>
                                          <p:spTgt spid="172">
                                            <p:txEl>
                                              <p:pRg st="6" end="6"/>
                                            </p:txEl>
                                          </p:spTgt>
                                        </p:tgtEl>
                                        <p:attrNameLst>
                                          <p:attrName>style.visibility</p:attrName>
                                        </p:attrNameLst>
                                      </p:cBhvr>
                                      <p:to>
                                        <p:strVal val="visible"/>
                                      </p:to>
                                    </p:set>
                                  </p:childTnLst>
                                </p:cTn>
                              </p:par>
                            </p:childTnLst>
                          </p:cTn>
                        </p:par>
                        <p:par>
                          <p:cTn id="14" fill="hold">
                            <p:stCondLst>
                              <p:cond delay="0"/>
                            </p:stCondLst>
                            <p:childTnLst>
                              <p:par>
                                <p:cTn id="15" nodeType="afterEffect" presetClass="entr" presetSubtype="0" presetID="1" grpId="1" fill="hold">
                                  <p:stCondLst>
                                    <p:cond delay="0"/>
                                  </p:stCondLst>
                                  <p:iterate type="el" backwards="0">
                                    <p:tmAbs val="0"/>
                                  </p:iterate>
                                  <p:childTnLst>
                                    <p:set>
                                      <p:cBhvr>
                                        <p:cTn id="16" fill="hold"/>
                                        <p:tgtEl>
                                          <p:spTgt spid="172">
                                            <p:txEl>
                                              <p:pRg st="7" end="7"/>
                                            </p:txEl>
                                          </p:spTgt>
                                        </p:tgtEl>
                                        <p:attrNameLst>
                                          <p:attrName>style.visibility</p:attrName>
                                        </p:attrNameLst>
                                      </p:cBhvr>
                                      <p:to>
                                        <p:strVal val="visible"/>
                                      </p:to>
                                    </p:set>
                                  </p:childTnLst>
                                </p:cTn>
                              </p:par>
                            </p:childTnLst>
                          </p:cTn>
                        </p:par>
                        <p:par>
                          <p:cTn id="17" fill="hold">
                            <p:stCondLst>
                              <p:cond delay="0"/>
                            </p:stCondLst>
                            <p:childTnLst>
                              <p:par>
                                <p:cTn id="18" nodeType="afterEffect" presetClass="entr" presetSubtype="0" presetID="1" grpId="1" fill="hold">
                                  <p:stCondLst>
                                    <p:cond delay="0"/>
                                  </p:stCondLst>
                                  <p:iterate type="el" backwards="0">
                                    <p:tmAbs val="0"/>
                                  </p:iterate>
                                  <p:childTnLst>
                                    <p:set>
                                      <p:cBhvr>
                                        <p:cTn id="19" fill="hold"/>
                                        <p:tgtEl>
                                          <p:spTgt spid="172">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2"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The Agenda…</a:t>
            </a:r>
          </a:p>
        </p:txBody>
      </p:sp>
      <p:sp>
        <p:nvSpPr>
          <p:cNvPr id="99" name="Shape 99"/>
          <p:cNvSpPr/>
          <p:nvPr>
            <p:ph type="body" idx="1"/>
          </p:nvPr>
        </p:nvSpPr>
        <p:spPr>
          <a:xfrm>
            <a:off x="675744" y="2160983"/>
            <a:ext cx="4185624" cy="576263"/>
          </a:xfrm>
          <a:prstGeom prst="rect">
            <a:avLst/>
          </a:prstGeom>
        </p:spPr>
        <p:txBody>
          <a:bodyPr lIns="0" tIns="0" rIns="0" bIns="0">
            <a:normAutofit fontScale="100000" lnSpcReduction="0"/>
          </a:bodyPr>
          <a:lstStyle/>
          <a:p>
            <a:pPr lvl="0">
              <a:defRPr sz="1800">
                <a:solidFill>
                  <a:srgbClr val="000000"/>
                </a:solidFill>
              </a:defRPr>
            </a:pPr>
            <a:r>
              <a:rPr sz="2400">
                <a:solidFill>
                  <a:srgbClr val="404040"/>
                </a:solidFill>
              </a:rPr>
              <a:t>Housekeeping</a:t>
            </a:r>
          </a:p>
        </p:txBody>
      </p:sp>
      <p:sp>
        <p:nvSpPr>
          <p:cNvPr id="100" name="Shape 100"/>
          <p:cNvSpPr/>
          <p:nvPr/>
        </p:nvSpPr>
        <p:spPr>
          <a:xfrm>
            <a:off x="675744" y="2737244"/>
            <a:ext cx="4185624" cy="33041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42900" indent="-342900">
              <a:spcBef>
                <a:spcPts val="1000"/>
              </a:spcBef>
              <a:buClr>
                <a:srgbClr val="5FCBEF"/>
              </a:buClr>
              <a:buSzPct val="80000"/>
              <a:buFont typeface="Wingdings 3"/>
              <a:buChar char=""/>
            </a:pPr>
            <a:r>
              <a:rPr>
                <a:solidFill>
                  <a:srgbClr val="404040"/>
                </a:solidFill>
              </a:rPr>
              <a:t>Introductions!</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About section</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Grading</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Resources</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Office Hours</a:t>
            </a:r>
          </a:p>
        </p:txBody>
      </p:sp>
      <p:sp>
        <p:nvSpPr>
          <p:cNvPr id="101" name="Shape 101"/>
          <p:cNvSpPr/>
          <p:nvPr/>
        </p:nvSpPr>
        <p:spPr>
          <a:xfrm>
            <a:off x="5088382" y="2290205"/>
            <a:ext cx="4185619" cy="44704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spcBef>
                <a:spcPts val="1000"/>
              </a:spcBef>
              <a:defRPr sz="2400">
                <a:solidFill>
                  <a:srgbClr val="404040"/>
                </a:solidFill>
              </a:defRPr>
            </a:lvl1pPr>
          </a:lstStyle>
          <a:p>
            <a:pPr lvl="0">
              <a:defRPr sz="1800">
                <a:solidFill>
                  <a:srgbClr val="000000"/>
                </a:solidFill>
              </a:defRPr>
            </a:pPr>
            <a:r>
              <a:rPr sz="2400">
                <a:solidFill>
                  <a:srgbClr val="404040"/>
                </a:solidFill>
              </a:rPr>
              <a:t>..and then down to business</a:t>
            </a:r>
          </a:p>
        </p:txBody>
      </p:sp>
      <p:sp>
        <p:nvSpPr>
          <p:cNvPr id="102" name="Shape 102"/>
          <p:cNvSpPr/>
          <p:nvPr/>
        </p:nvSpPr>
        <p:spPr>
          <a:xfrm>
            <a:off x="5088383" y="2737244"/>
            <a:ext cx="4185618" cy="33041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42900" indent="-342900">
              <a:spcBef>
                <a:spcPts val="1000"/>
              </a:spcBef>
              <a:buClr>
                <a:srgbClr val="5FCBEF"/>
              </a:buClr>
              <a:buSzPct val="80000"/>
              <a:buFont typeface="Wingdings 3"/>
              <a:buChar char=""/>
            </a:pPr>
            <a:r>
              <a:rPr>
                <a:solidFill>
                  <a:srgbClr val="404040"/>
                </a:solidFill>
              </a:rPr>
              <a:t>Quick recap of super-section</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Debugging</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Arrays</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Functions</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Command line arguments</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Pset 2 – ASCII and modulo (%)</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Arrays - iterating</a:t>
            </a:r>
          </a:p>
        </p:txBody>
      </p:sp>
      <p:sp>
        <p:nvSpPr>
          <p:cNvPr id="177" name="Shape 177"/>
          <p:cNvSpPr/>
          <p:nvPr>
            <p:ph type="body" idx="1"/>
          </p:nvPr>
        </p:nvSpPr>
        <p:spPr>
          <a:xfrm>
            <a:off x="677333" y="2160589"/>
            <a:ext cx="8596670" cy="3880773"/>
          </a:xfrm>
          <a:prstGeom prst="rect">
            <a:avLst/>
          </a:prstGeom>
        </p:spPr>
        <p:txBody>
          <a:bodyPr/>
          <a:lstStyle/>
          <a:p>
            <a:pPr lvl="2" marL="0" indent="0">
              <a:buSzTx/>
              <a:buNone/>
              <a:defRPr>
                <a:solidFill>
                  <a:srgbClr val="000000"/>
                </a:solidFill>
              </a:defRPr>
            </a:pPr>
            <a:r>
              <a:rPr sz="2000">
                <a:solidFill>
                  <a:srgbClr val="404040"/>
                </a:solidFill>
                <a:latin typeface="Courier New"/>
                <a:ea typeface="Courier New"/>
                <a:cs typeface="Courier New"/>
                <a:sym typeface="Courier New"/>
              </a:rPr>
              <a:t>	// what’s wrong with this code?</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int scores[3] = {6, 5, 4};</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for (int i = 0; i &lt;= 3; i++)</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printf(“%i\n”,scores[i]); 	</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a:t>
            </a:r>
            <a:endParaRPr sz="1400">
              <a:solidFill>
                <a:srgbClr val="404040"/>
              </a:solidFill>
            </a:endParaRPr>
          </a:p>
          <a:p>
            <a:pPr lvl="2" marL="489857" indent="-489857">
              <a:defRPr>
                <a:solidFill>
                  <a:srgbClr val="000000"/>
                </a:solidFill>
              </a:defRPr>
            </a:pPr>
            <a:r>
              <a:rPr sz="2000">
                <a:solidFill>
                  <a:srgbClr val="404040"/>
                </a:solidFill>
              </a:rPr>
              <a:t>How do we fix this?</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Arrays - iterating</a:t>
            </a:r>
          </a:p>
        </p:txBody>
      </p:sp>
      <p:sp>
        <p:nvSpPr>
          <p:cNvPr id="180" name="Shape 180"/>
          <p:cNvSpPr/>
          <p:nvPr>
            <p:ph type="body" idx="1"/>
          </p:nvPr>
        </p:nvSpPr>
        <p:spPr>
          <a:xfrm>
            <a:off x="677333" y="2160589"/>
            <a:ext cx="8596670" cy="3880773"/>
          </a:xfrm>
          <a:prstGeom prst="rect">
            <a:avLst/>
          </a:prstGeom>
        </p:spPr>
        <p:txBody>
          <a:bodyPr/>
          <a:lstStyle/>
          <a:p>
            <a:pPr lvl="2" marL="0" indent="0">
              <a:buSzTx/>
              <a:buNone/>
              <a:defRPr>
                <a:solidFill>
                  <a:srgbClr val="000000"/>
                </a:solidFill>
              </a:defRPr>
            </a:pPr>
            <a:r>
              <a:rPr sz="2000">
                <a:solidFill>
                  <a:srgbClr val="404040"/>
                </a:solidFill>
                <a:latin typeface="Courier New"/>
                <a:ea typeface="Courier New"/>
                <a:cs typeface="Courier New"/>
                <a:sym typeface="Courier New"/>
              </a:rPr>
              <a:t>	int scores[3] = {6, 5, 4};</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for (int i = 0; </a:t>
            </a:r>
            <a:r>
              <a:rPr sz="2000" u="sng">
                <a:latin typeface="Courier New"/>
                <a:ea typeface="Courier New"/>
                <a:cs typeface="Courier New"/>
                <a:sym typeface="Courier New"/>
              </a:rPr>
              <a:t>i &lt; 3</a:t>
            </a:r>
            <a:r>
              <a:rPr sz="2000">
                <a:solidFill>
                  <a:srgbClr val="404040"/>
                </a:solidFill>
                <a:latin typeface="Courier New"/>
                <a:ea typeface="Courier New"/>
                <a:cs typeface="Courier New"/>
                <a:sym typeface="Courier New"/>
              </a:rPr>
              <a:t>; i++)</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printf(“%i\n”,scores[i]); 	</a:t>
            </a:r>
            <a:endParaRPr sz="1400">
              <a:solidFill>
                <a:srgbClr val="404040"/>
              </a:solidFill>
            </a:endParaRPr>
          </a:p>
          <a:p>
            <a:pPr lvl="2" marL="0" indent="0">
              <a:buSzTx/>
              <a:buNone/>
              <a:defRPr>
                <a:solidFill>
                  <a:srgbClr val="000000"/>
                </a:solidFill>
              </a:defRPr>
            </a:pPr>
            <a:r>
              <a:rPr sz="2000">
                <a:solidFill>
                  <a:srgbClr val="404040"/>
                </a:solidFill>
                <a:latin typeface="Courier New"/>
                <a:ea typeface="Courier New"/>
                <a:cs typeface="Courier New"/>
                <a:sym typeface="Courier New"/>
              </a:rPr>
              <a:t>	}</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Arrays – your turn!</a:t>
            </a:r>
            <a:br>
              <a:rPr sz="3600">
                <a:solidFill>
                  <a:srgbClr val="5FCBEF"/>
                </a:solidFill>
              </a:rPr>
            </a:br>
            <a:r>
              <a:rPr sz="3600">
                <a:solidFill>
                  <a:srgbClr val="5FCBEF"/>
                </a:solidFill>
              </a:rPr>
              <a:t>count.c</a:t>
            </a:r>
          </a:p>
        </p:txBody>
      </p:sp>
      <p:sp>
        <p:nvSpPr>
          <p:cNvPr id="185" name="Shape 185"/>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Write a program that …</a:t>
            </a:r>
            <a:endParaRPr>
              <a:solidFill>
                <a:srgbClr val="404040"/>
              </a:solidFill>
            </a:endParaRPr>
          </a:p>
          <a:p>
            <a:pPr lvl="1" marL="742950" indent="-285750">
              <a:defRPr>
                <a:solidFill>
                  <a:srgbClr val="000000"/>
                </a:solidFill>
              </a:defRPr>
            </a:pPr>
            <a:r>
              <a:rPr sz="1600">
                <a:solidFill>
                  <a:srgbClr val="404040"/>
                </a:solidFill>
              </a:rPr>
              <a:t>Creates an array containing the integers 1 to 5</a:t>
            </a:r>
            <a:endParaRPr sz="1600">
              <a:solidFill>
                <a:srgbClr val="404040"/>
              </a:solidFill>
            </a:endParaRPr>
          </a:p>
          <a:p>
            <a:pPr lvl="1" marL="742950" indent="-285750">
              <a:defRPr>
                <a:solidFill>
                  <a:srgbClr val="000000"/>
                </a:solidFill>
              </a:defRPr>
            </a:pPr>
            <a:r>
              <a:rPr sz="1600">
                <a:solidFill>
                  <a:srgbClr val="404040"/>
                </a:solidFill>
              </a:rPr>
              <a:t>Iterates through the array and prints one number per line</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Strings</a:t>
            </a:r>
          </a:p>
        </p:txBody>
      </p:sp>
      <p:sp>
        <p:nvSpPr>
          <p:cNvPr id="190" name="Shape 190"/>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These are just special arrays characters!</a:t>
            </a:r>
            <a:endParaRPr>
              <a:solidFill>
                <a:srgbClr val="404040"/>
              </a:solidFill>
            </a:endParaRPr>
          </a:p>
          <a:p>
            <a:pPr lvl="0">
              <a:defRPr>
                <a:solidFill>
                  <a:srgbClr val="000000"/>
                </a:solidFill>
              </a:defRPr>
            </a:pPr>
            <a:r>
              <a:rPr>
                <a:solidFill>
                  <a:srgbClr val="404040"/>
                </a:solidFill>
              </a:rPr>
              <a:t>Last box reserved for null</a:t>
            </a:r>
            <a:endParaRPr>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string s = “ohai”;</a:t>
            </a:r>
            <a:endParaRPr>
              <a:solidFill>
                <a:srgbClr val="404040"/>
              </a:solidFill>
              <a:latin typeface="Courier New"/>
              <a:ea typeface="Courier New"/>
              <a:cs typeface="Courier New"/>
              <a:sym typeface="Courier New"/>
            </a:endParaRPr>
          </a:p>
          <a:p>
            <a:pPr lvl="0">
              <a:defRPr>
                <a:solidFill>
                  <a:srgbClr val="000000"/>
                </a:solidFill>
              </a:defRPr>
            </a:pPr>
            <a:r>
              <a:rPr>
                <a:solidFill>
                  <a:srgbClr val="404040"/>
                </a:solidFill>
              </a:rPr>
              <a:t>Is equivalent to…</a:t>
            </a:r>
            <a:endParaRPr>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Char s[] = {‘o’, ‘h’, ‘a’, ‘i’, ‘\0’};</a:t>
            </a:r>
            <a:endParaRPr>
              <a:solidFill>
                <a:srgbClr val="404040"/>
              </a:solidFill>
              <a:latin typeface="Courier New"/>
              <a:ea typeface="Courier New"/>
              <a:cs typeface="Courier New"/>
              <a:sym typeface="Courier New"/>
            </a:endParaRPr>
          </a:p>
          <a:p>
            <a:pPr lvl="0">
              <a:defRPr>
                <a:solidFill>
                  <a:srgbClr val="000000"/>
                </a:solidFill>
              </a:defRPr>
            </a:pPr>
            <a:r>
              <a:rPr>
                <a:solidFill>
                  <a:srgbClr val="404040"/>
                </a:solidFill>
              </a:rPr>
              <a:t>Example: arrays.c</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spell.c</a:t>
            </a:r>
          </a:p>
        </p:txBody>
      </p:sp>
      <p:sp>
        <p:nvSpPr>
          <p:cNvPr id="193" name="Shape 193"/>
          <p:cNvSpPr/>
          <p:nvPr>
            <p:ph type="body" idx="1"/>
          </p:nvPr>
        </p:nvSpPr>
        <p:spPr>
          <a:xfrm>
            <a:off x="677333" y="2160589"/>
            <a:ext cx="8596670" cy="4107865"/>
          </a:xfrm>
          <a:prstGeom prst="rect">
            <a:avLst/>
          </a:prstGeom>
        </p:spPr>
        <p:txBody>
          <a:bodyPr/>
          <a:lstStyle/>
          <a:p>
            <a:pPr lvl="0">
              <a:defRPr>
                <a:solidFill>
                  <a:srgbClr val="000000"/>
                </a:solidFill>
              </a:defRPr>
            </a:pPr>
            <a:r>
              <a:rPr>
                <a:solidFill>
                  <a:srgbClr val="404040"/>
                </a:solidFill>
              </a:rPr>
              <a:t>Write a program that…</a:t>
            </a:r>
            <a:endParaRPr>
              <a:solidFill>
                <a:srgbClr val="404040"/>
              </a:solidFill>
            </a:endParaRPr>
          </a:p>
          <a:p>
            <a:pPr lvl="1" marL="742950" indent="-285750">
              <a:defRPr>
                <a:solidFill>
                  <a:srgbClr val="000000"/>
                </a:solidFill>
              </a:defRPr>
            </a:pPr>
            <a:r>
              <a:rPr sz="1600">
                <a:solidFill>
                  <a:srgbClr val="404040"/>
                </a:solidFill>
              </a:rPr>
              <a:t>Asks the user for a string</a:t>
            </a:r>
            <a:endParaRPr sz="1600">
              <a:solidFill>
                <a:srgbClr val="404040"/>
              </a:solidFill>
            </a:endParaRPr>
          </a:p>
          <a:p>
            <a:pPr lvl="1" marL="742950" indent="-285750">
              <a:defRPr>
                <a:solidFill>
                  <a:srgbClr val="000000"/>
                </a:solidFill>
              </a:defRPr>
            </a:pPr>
            <a:r>
              <a:rPr sz="1600">
                <a:solidFill>
                  <a:srgbClr val="404040"/>
                </a:solidFill>
              </a:rPr>
              <a:t>Prints out each char on a new line</a:t>
            </a:r>
            <a:endParaRPr sz="1600">
              <a:solidFill>
                <a:srgbClr val="404040"/>
              </a:solidFill>
            </a:endParaRPr>
          </a:p>
          <a:p>
            <a:pPr lvl="0">
              <a:defRPr>
                <a:solidFill>
                  <a:srgbClr val="000000"/>
                </a:solidFill>
              </a:defRPr>
            </a:pPr>
            <a:r>
              <a:rPr>
                <a:solidFill>
                  <a:srgbClr val="404040"/>
                </a:solidFill>
              </a:rPr>
              <a:t>Don’t forget to #include &lt;string.h&gt;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3"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Functions</a:t>
            </a:r>
          </a:p>
        </p:txBody>
      </p:sp>
      <p:sp>
        <p:nvSpPr>
          <p:cNvPr id="196" name="Shape 196"/>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Black boxes</a:t>
            </a:r>
            <a:endParaRPr>
              <a:solidFill>
                <a:srgbClr val="404040"/>
              </a:solidFill>
            </a:endParaRPr>
          </a:p>
          <a:p>
            <a:pPr lvl="0">
              <a:defRPr>
                <a:solidFill>
                  <a:srgbClr val="000000"/>
                </a:solidFill>
              </a:defRPr>
            </a:pPr>
            <a:r>
              <a:rPr>
                <a:solidFill>
                  <a:srgbClr val="404040"/>
                </a:solidFill>
              </a:rPr>
              <a:t>Take things in (parameters)</a:t>
            </a:r>
            <a:endParaRPr>
              <a:solidFill>
                <a:srgbClr val="404040"/>
              </a:solidFill>
            </a:endParaRPr>
          </a:p>
          <a:p>
            <a:pPr lvl="0">
              <a:defRPr>
                <a:solidFill>
                  <a:srgbClr val="000000"/>
                </a:solidFill>
              </a:defRPr>
            </a:pPr>
            <a:r>
              <a:rPr>
                <a:solidFill>
                  <a:srgbClr val="404040"/>
                </a:solidFill>
              </a:rPr>
              <a:t>Do something (side effect)</a:t>
            </a:r>
            <a:endParaRPr>
              <a:solidFill>
                <a:srgbClr val="404040"/>
              </a:solidFill>
            </a:endParaRPr>
          </a:p>
          <a:p>
            <a:pPr lvl="0">
              <a:defRPr>
                <a:solidFill>
                  <a:srgbClr val="000000"/>
                </a:solidFill>
              </a:defRPr>
            </a:pPr>
            <a:r>
              <a:rPr>
                <a:solidFill>
                  <a:srgbClr val="404040"/>
                </a:solidFill>
              </a:rPr>
              <a:t>Spit something out (return value)</a:t>
            </a:r>
            <a:endParaRPr>
              <a:solidFill>
                <a:srgbClr val="404040"/>
              </a:solidFill>
            </a:endParaRPr>
          </a:p>
          <a:p>
            <a:pPr lvl="0">
              <a:defRPr>
                <a:solidFill>
                  <a:srgbClr val="000000"/>
                </a:solidFill>
              </a:defRPr>
            </a:pPr>
            <a:r>
              <a:rPr>
                <a:solidFill>
                  <a:srgbClr val="404040"/>
                </a:solidFill>
              </a:rPr>
              <a:t>Why use functions?</a:t>
            </a:r>
            <a:endParaRPr>
              <a:solidFill>
                <a:srgbClr val="404040"/>
              </a:solidFill>
            </a:endParaRPr>
          </a:p>
          <a:p>
            <a:pPr lvl="1" marL="742950" indent="-285750">
              <a:defRPr>
                <a:solidFill>
                  <a:srgbClr val="000000"/>
                </a:solidFill>
              </a:defRPr>
            </a:pPr>
            <a:r>
              <a:rPr sz="1600">
                <a:solidFill>
                  <a:srgbClr val="404040"/>
                </a:solidFill>
              </a:rPr>
              <a:t>Organization</a:t>
            </a:r>
            <a:endParaRPr sz="1600">
              <a:solidFill>
                <a:srgbClr val="404040"/>
              </a:solidFill>
            </a:endParaRPr>
          </a:p>
          <a:p>
            <a:pPr lvl="1" marL="742950" indent="-285750">
              <a:defRPr>
                <a:solidFill>
                  <a:srgbClr val="000000"/>
                </a:solidFill>
              </a:defRPr>
            </a:pPr>
            <a:r>
              <a:rPr sz="1600">
                <a:solidFill>
                  <a:srgbClr val="404040"/>
                </a:solidFill>
              </a:rPr>
              <a:t>Simplification</a:t>
            </a:r>
            <a:endParaRPr sz="1600">
              <a:solidFill>
                <a:srgbClr val="404040"/>
              </a:solidFill>
            </a:endParaRPr>
          </a:p>
          <a:p>
            <a:pPr lvl="1" marL="742950" indent="-285750">
              <a:defRPr>
                <a:solidFill>
                  <a:srgbClr val="000000"/>
                </a:solidFill>
              </a:defRPr>
            </a:pPr>
            <a:r>
              <a:rPr sz="1600">
                <a:solidFill>
                  <a:srgbClr val="404040"/>
                </a:solidFill>
              </a:rPr>
              <a:t>Reusability</a:t>
            </a:r>
            <a:endParaRPr sz="1600">
              <a:solidFill>
                <a:srgbClr val="404040"/>
              </a:solidFill>
            </a:endParaRPr>
          </a:p>
          <a:p>
            <a:pPr lvl="0">
              <a:defRPr>
                <a:solidFill>
                  <a:srgbClr val="000000"/>
                </a:solidFill>
              </a:defRPr>
            </a:pPr>
            <a:r>
              <a:rPr>
                <a:solidFill>
                  <a:srgbClr val="404040"/>
                </a:solidFill>
              </a:rPr>
              <a:t>Remember to declare prototypes above main</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Functions</a:t>
            </a:r>
          </a:p>
        </p:txBody>
      </p:sp>
      <p:sp>
        <p:nvSpPr>
          <p:cNvPr id="199" name="Shape 199"/>
          <p:cNvSpPr/>
          <p:nvPr>
            <p:ph type="body" idx="1"/>
          </p:nvPr>
        </p:nvSpPr>
        <p:spPr>
          <a:xfrm>
            <a:off x="677333" y="2160589"/>
            <a:ext cx="8596670" cy="3880773"/>
          </a:xfrm>
          <a:prstGeom prst="rect">
            <a:avLst/>
          </a:prstGeom>
        </p:spPr>
        <p:txBody>
          <a:bodyPr/>
          <a:lstStyle/>
          <a:p>
            <a:pPr lvl="0" marL="0" indent="0">
              <a:buSzTx/>
              <a:buNone/>
              <a:defRPr>
                <a:solidFill>
                  <a:srgbClr val="000000"/>
                </a:solidFill>
              </a:defRPr>
            </a:pPr>
            <a:r>
              <a:rPr sz="2000">
                <a:solidFill>
                  <a:srgbClr val="404040"/>
                </a:solidFill>
              </a:rPr>
              <a:t>&lt;return type&gt; &lt;name&gt;(&lt;parameter list&gt;)</a:t>
            </a:r>
            <a:endParaRPr sz="2000">
              <a:solidFill>
                <a:srgbClr val="404040"/>
              </a:solidFill>
            </a:endParaRPr>
          </a:p>
          <a:p>
            <a:pPr lvl="0" marL="0" indent="0">
              <a:buSzTx/>
              <a:buNone/>
              <a:defRPr>
                <a:solidFill>
                  <a:srgbClr val="000000"/>
                </a:solidFill>
              </a:defRPr>
            </a:pPr>
            <a:r>
              <a:rPr sz="2000">
                <a:solidFill>
                  <a:srgbClr val="404040"/>
                </a:solidFill>
              </a:rPr>
              <a:t>{</a:t>
            </a:r>
            <a:endParaRPr sz="2000">
              <a:solidFill>
                <a:srgbClr val="404040"/>
              </a:solidFill>
            </a:endParaRPr>
          </a:p>
          <a:p>
            <a:pPr lvl="0" marL="0" indent="0">
              <a:buSzTx/>
              <a:buNone/>
              <a:defRPr>
                <a:solidFill>
                  <a:srgbClr val="000000"/>
                </a:solidFill>
              </a:defRPr>
            </a:pPr>
            <a:r>
              <a:rPr sz="2000">
                <a:solidFill>
                  <a:srgbClr val="404040"/>
                </a:solidFill>
              </a:rPr>
              <a:t>	&lt;code&gt;</a:t>
            </a:r>
            <a:endParaRPr sz="2000">
              <a:solidFill>
                <a:srgbClr val="404040"/>
              </a:solidFill>
            </a:endParaRPr>
          </a:p>
          <a:p>
            <a:pPr lvl="0" marL="0" indent="0">
              <a:buSzTx/>
              <a:buNone/>
              <a:defRPr>
                <a:solidFill>
                  <a:srgbClr val="000000"/>
                </a:solidFill>
              </a:defRPr>
            </a:pPr>
            <a:r>
              <a:rPr sz="2000">
                <a:solidFill>
                  <a:srgbClr val="404040"/>
                </a:solidFill>
              </a:rPr>
              <a:t>}</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Functions: main</a:t>
            </a:r>
          </a:p>
        </p:txBody>
      </p:sp>
      <p:sp>
        <p:nvSpPr>
          <p:cNvPr id="202" name="Shape 202"/>
          <p:cNvSpPr/>
          <p:nvPr>
            <p:ph type="body" idx="1"/>
          </p:nvPr>
        </p:nvSpPr>
        <p:spPr>
          <a:xfrm>
            <a:off x="677333" y="2160589"/>
            <a:ext cx="8596670" cy="3880773"/>
          </a:xfrm>
          <a:prstGeom prst="rect">
            <a:avLst/>
          </a:prstGeom>
        </p:spPr>
        <p:txBody>
          <a:bodyPr/>
          <a:lstStyle/>
          <a:p>
            <a:pPr lvl="0" marL="0" indent="0">
              <a:buSzTx/>
              <a:buNone/>
              <a:defRPr>
                <a:solidFill>
                  <a:srgbClr val="000000"/>
                </a:solidFill>
              </a:defRPr>
            </a:pPr>
            <a:r>
              <a:rPr>
                <a:solidFill>
                  <a:srgbClr val="404040"/>
                </a:solidFill>
                <a:latin typeface="Courier New"/>
                <a:ea typeface="Courier New"/>
                <a:cs typeface="Courier New"/>
                <a:sym typeface="Courier New"/>
              </a:rPr>
              <a:t>int main(void)</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	printf(“ohai \n”);</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	return 0;</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Functions: scope</a:t>
            </a:r>
          </a:p>
        </p:txBody>
      </p:sp>
      <p:sp>
        <p:nvSpPr>
          <p:cNvPr id="207" name="Shape 207"/>
          <p:cNvSpPr/>
          <p:nvPr>
            <p:ph type="body" idx="1"/>
          </p:nvPr>
        </p:nvSpPr>
        <p:spPr>
          <a:xfrm>
            <a:off x="677333" y="2093495"/>
            <a:ext cx="8596670" cy="4872790"/>
          </a:xfrm>
          <a:prstGeom prst="rect">
            <a:avLst/>
          </a:prstGeom>
        </p:spPr>
        <p:txBody>
          <a:bodyPr/>
          <a:lstStyle/>
          <a:p>
            <a:pPr lvl="0">
              <a:defRPr>
                <a:solidFill>
                  <a:srgbClr val="000000"/>
                </a:solidFill>
              </a:defRPr>
            </a:pPr>
            <a:r>
              <a:rPr>
                <a:solidFill>
                  <a:srgbClr val="404040"/>
                </a:solidFill>
              </a:rPr>
              <a:t>Every variable has scope</a:t>
            </a:r>
            <a:endParaRPr>
              <a:solidFill>
                <a:srgbClr val="404040"/>
              </a:solidFill>
            </a:endParaRPr>
          </a:p>
          <a:p>
            <a:pPr lvl="0">
              <a:defRPr>
                <a:solidFill>
                  <a:srgbClr val="000000"/>
                </a:solidFill>
              </a:defRPr>
            </a:pPr>
            <a:r>
              <a:rPr>
                <a:solidFill>
                  <a:srgbClr val="404040"/>
                </a:solidFill>
              </a:rPr>
              <a:t>Ie, Where the variable may be referenced</a:t>
            </a:r>
            <a:endParaRPr>
              <a:solidFill>
                <a:srgbClr val="404040"/>
              </a:solidFill>
            </a:endParaRPr>
          </a:p>
          <a:p>
            <a:pPr lvl="1" marL="742950" indent="-285750">
              <a:defRPr>
                <a:solidFill>
                  <a:srgbClr val="000000"/>
                </a:solidFill>
              </a:defRPr>
            </a:pPr>
            <a:r>
              <a:rPr sz="1600">
                <a:solidFill>
                  <a:srgbClr val="404040"/>
                </a:solidFill>
              </a:rPr>
              <a:t>Eg, i in a for loop</a:t>
            </a:r>
            <a:endParaRPr sz="1600">
              <a:solidFill>
                <a:srgbClr val="404040"/>
              </a:solidFill>
            </a:endParaRPr>
          </a:p>
          <a:p>
            <a:pPr lvl="0">
              <a:defRPr>
                <a:solidFill>
                  <a:srgbClr val="000000"/>
                </a:solidFill>
              </a:defRPr>
            </a:pPr>
            <a:r>
              <a:rPr>
                <a:solidFill>
                  <a:srgbClr val="404040"/>
                </a:solidFill>
              </a:rPr>
              <a:t>“What happens in braces stays in braces.”</a:t>
            </a:r>
            <a:endParaRPr>
              <a:solidFill>
                <a:srgbClr val="404040"/>
              </a:solidFill>
            </a:endParaRPr>
          </a:p>
          <a:p>
            <a:pPr lvl="0" marL="0" indent="0">
              <a:buSzTx/>
              <a:buNone/>
              <a:defRPr>
                <a:solidFill>
                  <a:srgbClr val="000000"/>
                </a:solidFill>
              </a:defRPr>
            </a:pPr>
            <a:r>
              <a:rPr>
                <a:solidFill>
                  <a:srgbClr val="404040"/>
                </a:solidFill>
                <a:latin typeface="Courier New"/>
                <a:ea typeface="Courier New"/>
                <a:cs typeface="Courier New"/>
                <a:sym typeface="Courier New"/>
              </a:rPr>
              <a:t>int a;</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int main(void)</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	int a;</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	a = 5;</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 hello.c</a:t>
            </a:r>
          </a:p>
        </p:txBody>
      </p:sp>
      <p:sp>
        <p:nvSpPr>
          <p:cNvPr id="210" name="Shape 210"/>
          <p:cNvSpPr/>
          <p:nvPr>
            <p:ph type="body" idx="1"/>
          </p:nvPr>
        </p:nvSpPr>
        <p:spPr>
          <a:xfrm>
            <a:off x="677333" y="2021304"/>
            <a:ext cx="8596670" cy="4728412"/>
          </a:xfrm>
          <a:prstGeom prst="rect">
            <a:avLst/>
          </a:prstGeom>
        </p:spPr>
        <p:txBody>
          <a:bodyPr/>
          <a:lstStyle>
            <a:lvl2pPr marL="742950" indent="-285750">
              <a:defRPr sz="1600"/>
            </a:lvl2pPr>
          </a:lstStyle>
          <a:p>
            <a:pPr lvl="0">
              <a:defRPr>
                <a:solidFill>
                  <a:srgbClr val="000000"/>
                </a:solidFill>
              </a:defRPr>
            </a:pPr>
            <a:r>
              <a:rPr>
                <a:solidFill>
                  <a:srgbClr val="404040"/>
                </a:solidFill>
              </a:rPr>
              <a:t>Write a program in which…</a:t>
            </a:r>
            <a:endParaRPr>
              <a:solidFill>
                <a:srgbClr val="404040"/>
              </a:solidFill>
            </a:endParaRPr>
          </a:p>
          <a:p>
            <a:pPr lvl="1">
              <a:defRPr sz="1800">
                <a:solidFill>
                  <a:srgbClr val="000000"/>
                </a:solidFill>
              </a:defRPr>
            </a:pPr>
            <a:r>
              <a:rPr sz="1600">
                <a:solidFill>
                  <a:srgbClr val="404040"/>
                </a:solidFill>
              </a:rPr>
              <a:t>main calls another function that prints out a greeting to the user</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Introductions!</a:t>
            </a:r>
          </a:p>
        </p:txBody>
      </p:sp>
      <p:sp>
        <p:nvSpPr>
          <p:cNvPr id="105" name="Shape 105"/>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Me! (Your TF)</a:t>
            </a:r>
            <a:endParaRPr>
              <a:solidFill>
                <a:srgbClr val="404040"/>
              </a:solidFill>
            </a:endParaRPr>
          </a:p>
          <a:p>
            <a:pPr lvl="1" marL="742950" indent="-285750">
              <a:defRPr>
                <a:solidFill>
                  <a:srgbClr val="000000"/>
                </a:solidFill>
              </a:defRPr>
            </a:pPr>
            <a:r>
              <a:rPr sz="1600">
                <a:solidFill>
                  <a:srgbClr val="404040"/>
                </a:solidFill>
              </a:rPr>
              <a:t>Annaleah Ernst (feel free to call me by my first name)</a:t>
            </a:r>
            <a:endParaRPr sz="1600">
              <a:solidFill>
                <a:srgbClr val="404040"/>
              </a:solidFill>
            </a:endParaRPr>
          </a:p>
          <a:p>
            <a:pPr lvl="1" marL="742950" indent="-285750">
              <a:defRPr>
                <a:solidFill>
                  <a:srgbClr val="000000"/>
                </a:solidFill>
              </a:defRPr>
            </a:pPr>
            <a:r>
              <a:rPr sz="1600">
                <a:solidFill>
                  <a:srgbClr val="404040"/>
                </a:solidFill>
              </a:rPr>
              <a:t>Email: </a:t>
            </a:r>
            <a:r>
              <a:rPr sz="1600" u="sng">
                <a:solidFill>
                  <a:srgbClr val="3FCDE7"/>
                </a:solidFill>
                <a:uFill>
                  <a:solidFill>
                    <a:srgbClr val="3FCDE7"/>
                  </a:solidFill>
                </a:uFill>
                <a:hlinkClick r:id="rId2" invalidUrl="" action="" tgtFrame="" tooltip="" history="1" highlightClick="0" endSnd="0"/>
              </a:rPr>
              <a:t>annaleahernst@college.harvard.edu</a:t>
            </a:r>
            <a:endParaRPr sz="1600">
              <a:solidFill>
                <a:srgbClr val="404040"/>
              </a:solidFill>
            </a:endParaRPr>
          </a:p>
          <a:p>
            <a:pPr lvl="1" marL="742950" indent="-285750">
              <a:defRPr>
                <a:solidFill>
                  <a:srgbClr val="000000"/>
                </a:solidFill>
              </a:defRPr>
            </a:pPr>
            <a:r>
              <a:rPr sz="1600">
                <a:solidFill>
                  <a:srgbClr val="404040"/>
                </a:solidFill>
              </a:rPr>
              <a:t>Phone: &lt;redacted&gt;</a:t>
            </a:r>
            <a:endParaRPr sz="1600">
              <a:solidFill>
                <a:srgbClr val="404040"/>
              </a:solidFill>
            </a:endParaRPr>
          </a:p>
          <a:p>
            <a:pPr lvl="0">
              <a:defRPr>
                <a:solidFill>
                  <a:srgbClr val="000000"/>
                </a:solidFill>
              </a:defRPr>
            </a:pPr>
            <a:endParaRPr sz="1600">
              <a:solidFill>
                <a:srgbClr val="404040"/>
              </a:solidFill>
            </a:endParaRPr>
          </a:p>
          <a:p>
            <a:pPr lvl="0">
              <a:defRPr>
                <a:solidFill>
                  <a:srgbClr val="000000"/>
                </a:solidFill>
              </a:defRPr>
            </a:pPr>
            <a:r>
              <a:rPr>
                <a:solidFill>
                  <a:srgbClr val="404040"/>
                </a:solidFill>
              </a:rPr>
              <a:t>And now you guys…</a:t>
            </a:r>
            <a:endParaRPr>
              <a:solidFill>
                <a:srgbClr val="404040"/>
              </a:solidFill>
            </a:endParaRPr>
          </a:p>
          <a:p>
            <a:pPr lvl="1" marL="742950" indent="-285750">
              <a:defRPr>
                <a:solidFill>
                  <a:srgbClr val="000000"/>
                </a:solidFill>
              </a:defRPr>
            </a:pPr>
            <a:r>
              <a:rPr sz="1600">
                <a:solidFill>
                  <a:srgbClr val="404040"/>
                </a:solidFill>
              </a:rPr>
              <a:t>Name, Hometown, and…</a:t>
            </a:r>
            <a:endParaRPr sz="1600">
              <a:solidFill>
                <a:srgbClr val="404040"/>
              </a:solidFill>
            </a:endParaRPr>
          </a:p>
          <a:p>
            <a:pPr lvl="1" marL="742950" indent="-285750">
              <a:defRPr>
                <a:solidFill>
                  <a:srgbClr val="000000"/>
                </a:solidFill>
              </a:defRPr>
            </a:pPr>
            <a:r>
              <a:rPr sz="1600">
                <a:solidFill>
                  <a:srgbClr val="404040"/>
                </a:solidFill>
              </a:rPr>
              <a:t>If you could be any mythical creature what would you be?</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Function declaration</a:t>
            </a:r>
          </a:p>
        </p:txBody>
      </p:sp>
      <p:sp>
        <p:nvSpPr>
          <p:cNvPr id="213" name="Shape 213"/>
          <p:cNvSpPr/>
          <p:nvPr>
            <p:ph type="body" idx="1"/>
          </p:nvPr>
        </p:nvSpPr>
        <p:spPr>
          <a:xfrm>
            <a:off x="677333" y="1930400"/>
            <a:ext cx="8596670" cy="4110963"/>
          </a:xfrm>
          <a:prstGeom prst="rect">
            <a:avLst/>
          </a:prstGeom>
        </p:spPr>
        <p:txBody>
          <a:bodyPr/>
          <a:lstStyle/>
          <a:p>
            <a:pPr lvl="0" marL="0" indent="0">
              <a:buSzTx/>
              <a:buNone/>
              <a:defRPr>
                <a:solidFill>
                  <a:srgbClr val="000000"/>
                </a:solidFill>
              </a:defRPr>
            </a:pPr>
            <a:r>
              <a:rPr>
                <a:solidFill>
                  <a:srgbClr val="404040"/>
                </a:solidFill>
                <a:latin typeface="Courier New"/>
                <a:ea typeface="Courier New"/>
                <a:cs typeface="Courier New"/>
                <a:sym typeface="Courier New"/>
              </a:rPr>
              <a:t>// protoype – this is what’s important</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void hello(void);</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int main(void)</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	hello();</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void hello(void)</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	printf(“hello world!”);</a:t>
            </a:r>
            <a:endParaRPr>
              <a:solidFill>
                <a:srgbClr val="404040"/>
              </a:solidFill>
              <a:latin typeface="Courier New"/>
              <a:ea typeface="Courier New"/>
              <a:cs typeface="Courier New"/>
              <a:sym typeface="Courier New"/>
            </a:endParaRPr>
          </a:p>
          <a:p>
            <a:pPr lvl="0" marL="0" indent="0">
              <a:buSzTx/>
              <a:buNone/>
              <a:defRPr>
                <a:solidFill>
                  <a:srgbClr val="000000"/>
                </a:solidFill>
              </a:defRPr>
            </a:pPr>
            <a:r>
              <a:rPr>
                <a:solidFill>
                  <a:srgbClr val="404040"/>
                </a:solidFill>
                <a:latin typeface="Courier New"/>
                <a:ea typeface="Courier New"/>
                <a:cs typeface="Courier New"/>
                <a:sym typeface="Courier New"/>
              </a:rPr>
              <a:t>}</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Command-line arguments</a:t>
            </a:r>
          </a:p>
        </p:txBody>
      </p:sp>
      <p:sp>
        <p:nvSpPr>
          <p:cNvPr id="216" name="Shape 216"/>
          <p:cNvSpPr/>
          <p:nvPr>
            <p:ph type="body" idx="1"/>
          </p:nvPr>
        </p:nvSpPr>
        <p:spPr>
          <a:xfrm>
            <a:off x="677333" y="1528011"/>
            <a:ext cx="8596670" cy="5233737"/>
          </a:xfrm>
          <a:prstGeom prst="rect">
            <a:avLst/>
          </a:prstGeom>
        </p:spPr>
        <p:txBody>
          <a:bodyPr/>
          <a:lstStyle/>
          <a:p>
            <a:pPr lvl="0">
              <a:defRPr>
                <a:solidFill>
                  <a:srgbClr val="000000"/>
                </a:solidFill>
              </a:defRPr>
            </a:pPr>
            <a:r>
              <a:rPr>
                <a:solidFill>
                  <a:srgbClr val="404040"/>
                </a:solidFill>
              </a:rPr>
              <a:t>One way to pass information into a program!</a:t>
            </a:r>
            <a:endParaRPr>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int main(void) </a:t>
            </a:r>
            <a:r>
              <a:rPr>
                <a:solidFill>
                  <a:srgbClr val="404040"/>
                </a:solidFill>
              </a:rPr>
              <a:t>becomes…</a:t>
            </a:r>
            <a:endParaRPr>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int main(int argc, string argv[])</a:t>
            </a:r>
            <a:endParaRPr>
              <a:solidFill>
                <a:srgbClr val="404040"/>
              </a:solidFill>
              <a:latin typeface="Courier New"/>
              <a:ea typeface="Courier New"/>
              <a:cs typeface="Courier New"/>
              <a:sym typeface="Courier New"/>
            </a:endParaRPr>
          </a:p>
          <a:p>
            <a:pPr lvl="0">
              <a:defRPr>
                <a:solidFill>
                  <a:srgbClr val="000000"/>
                </a:solidFill>
              </a:defRPr>
            </a:pPr>
            <a:r>
              <a:rPr>
                <a:solidFill>
                  <a:srgbClr val="404040"/>
                </a:solidFill>
                <a:latin typeface="Courier New"/>
                <a:ea typeface="Courier New"/>
                <a:cs typeface="Courier New"/>
                <a:sym typeface="Courier New"/>
              </a:rPr>
              <a:t>argc</a:t>
            </a:r>
            <a:r>
              <a:rPr>
                <a:solidFill>
                  <a:srgbClr val="404040"/>
                </a:solidFill>
              </a:rPr>
              <a:t> – “argument count” (# of arguments)</a:t>
            </a:r>
            <a:endParaRPr>
              <a:solidFill>
                <a:srgbClr val="404040"/>
              </a:solidFill>
              <a:latin typeface="Courier New"/>
              <a:ea typeface="Courier New"/>
              <a:cs typeface="Courier New"/>
              <a:sym typeface="Courier New"/>
            </a:endParaRPr>
          </a:p>
          <a:p>
            <a:pPr lvl="0">
              <a:defRPr>
                <a:solidFill>
                  <a:srgbClr val="000000"/>
                </a:solidFill>
              </a:defRPr>
            </a:pPr>
            <a:r>
              <a:rPr>
                <a:solidFill>
                  <a:srgbClr val="404040"/>
                </a:solidFill>
                <a:latin typeface="Courier New"/>
                <a:ea typeface="Courier New"/>
                <a:cs typeface="Courier New"/>
                <a:sym typeface="Courier New"/>
              </a:rPr>
              <a:t>argv[]</a:t>
            </a:r>
            <a:r>
              <a:rPr>
                <a:solidFill>
                  <a:srgbClr val="404040"/>
                </a:solidFill>
              </a:rPr>
              <a:t> – “argument vector” (arguments themselves)</a:t>
            </a:r>
            <a:endParaRPr>
              <a:solidFill>
                <a:srgbClr val="404040"/>
              </a:solidFill>
            </a:endParaRPr>
          </a:p>
          <a:p>
            <a:pPr lvl="0">
              <a:defRPr>
                <a:solidFill>
                  <a:srgbClr val="000000"/>
                </a:solidFill>
              </a:defRPr>
            </a:pPr>
            <a:r>
              <a:rPr>
                <a:solidFill>
                  <a:srgbClr val="404040"/>
                </a:solidFill>
              </a:rPr>
              <a:t>Example:</a:t>
            </a:r>
            <a:endParaRPr>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./ohai cs50 section</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argc </a:t>
            </a:r>
            <a:r>
              <a:rPr sz="1600">
                <a:solidFill>
                  <a:srgbClr val="404040"/>
                </a:solidFill>
              </a:rPr>
              <a:t>is 3</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argv[0] </a:t>
            </a:r>
            <a:r>
              <a:rPr sz="1600">
                <a:solidFill>
                  <a:srgbClr val="404040"/>
                </a:solidFill>
              </a:rPr>
              <a:t>is “ohai”</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argv[1] </a:t>
            </a:r>
            <a:r>
              <a:rPr sz="1600">
                <a:solidFill>
                  <a:srgbClr val="404040"/>
                </a:solidFill>
              </a:rPr>
              <a:t>is “cs50”</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argv[2] </a:t>
            </a:r>
            <a:r>
              <a:rPr sz="1600">
                <a:solidFill>
                  <a:srgbClr val="404040"/>
                </a:solidFill>
              </a:rPr>
              <a:t>is “section</a:t>
            </a:r>
            <a:endParaRPr sz="1600">
              <a:solidFill>
                <a:srgbClr val="404040"/>
              </a:solidFill>
            </a:endParaRPr>
          </a:p>
          <a:p>
            <a:pPr lvl="0">
              <a:defRPr>
                <a:solidFill>
                  <a:srgbClr val="000000"/>
                </a:solidFill>
              </a:defRPr>
            </a:pPr>
            <a:r>
              <a:rPr>
                <a:solidFill>
                  <a:srgbClr val="404040"/>
                </a:solidFill>
              </a:rPr>
              <a:t>argv[0] is always the name of the program</a:t>
            </a:r>
            <a:endParaRPr>
              <a:solidFill>
                <a:srgbClr val="404040"/>
              </a:solidFill>
            </a:endParaRPr>
          </a:p>
          <a:p>
            <a:pPr lvl="0">
              <a:defRPr>
                <a:solidFill>
                  <a:srgbClr val="000000"/>
                </a:solidFill>
              </a:defRPr>
            </a:pPr>
            <a:r>
              <a:rPr>
                <a:solidFill>
                  <a:srgbClr val="404040"/>
                </a:solidFill>
              </a:rPr>
              <a:t>careful! argv is ALWAYS an array of strings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16">
                                            <p:txEl>
                                              <p:pRg st="5" end="5"/>
                                            </p:txEl>
                                          </p:spTgt>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1" fill="hold">
                                  <p:stCondLst>
                                    <p:cond delay="0"/>
                                  </p:stCondLst>
                                  <p:iterate type="el" backwards="0">
                                    <p:tmAbs val="0"/>
                                  </p:iterate>
                                  <p:childTnLst>
                                    <p:set>
                                      <p:cBhvr>
                                        <p:cTn id="9" fill="hold"/>
                                        <p:tgtEl>
                                          <p:spTgt spid="216">
                                            <p:txEl>
                                              <p:pRg st="6" end="6"/>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nodeType="clickEffect" presetClass="entr" presetSubtype="0" presetID="1" grpId="1" fill="hold">
                                  <p:stCondLst>
                                    <p:cond delay="0"/>
                                  </p:stCondLst>
                                  <p:iterate type="el" backwards="0">
                                    <p:tmAbs val="0"/>
                                  </p:iterate>
                                  <p:childTnLst>
                                    <p:set>
                                      <p:cBhvr>
                                        <p:cTn id="13" fill="hold"/>
                                        <p:tgtEl>
                                          <p:spTgt spid="216">
                                            <p:txEl>
                                              <p:pRg st="7" end="7"/>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nodeType="clickEffect" presetClass="entr" presetSubtype="0" presetID="1" grpId="1" fill="hold">
                                  <p:stCondLst>
                                    <p:cond delay="0"/>
                                  </p:stCondLst>
                                  <p:iterate type="el" backwards="0">
                                    <p:tmAbs val="0"/>
                                  </p:iterate>
                                  <p:childTnLst>
                                    <p:set>
                                      <p:cBhvr>
                                        <p:cTn id="17" fill="hold"/>
                                        <p:tgtEl>
                                          <p:spTgt spid="216">
                                            <p:txEl>
                                              <p:pRg st="8" end="8"/>
                                            </p:txEl>
                                          </p:spTgt>
                                        </p:tgtEl>
                                        <p:attrNameLst>
                                          <p:attrName>style.visibility</p:attrName>
                                        </p:attrNameLst>
                                      </p:cBhvr>
                                      <p:to>
                                        <p:strVal val="visible"/>
                                      </p:to>
                                    </p:set>
                                  </p:childTnLst>
                                </p:cTn>
                              </p:par>
                            </p:childTnLst>
                          </p:cTn>
                        </p:par>
                        <p:par>
                          <p:cTn id="18" fill="hold">
                            <p:stCondLst>
                              <p:cond delay="0"/>
                            </p:stCondLst>
                            <p:childTnLst>
                              <p:par>
                                <p:cTn id="19" nodeType="afterEffect" presetClass="entr" presetSubtype="0" presetID="1" grpId="1" fill="hold">
                                  <p:stCondLst>
                                    <p:cond delay="0"/>
                                  </p:stCondLst>
                                  <p:iterate type="el" backwards="0">
                                    <p:tmAbs val="0"/>
                                  </p:iterate>
                                  <p:childTnLst>
                                    <p:set>
                                      <p:cBhvr>
                                        <p:cTn id="20" fill="hold"/>
                                        <p:tgtEl>
                                          <p:spTgt spid="216">
                                            <p:txEl>
                                              <p:pRg st="9" end="9"/>
                                            </p:txEl>
                                          </p:spTgt>
                                        </p:tgtEl>
                                        <p:attrNameLst>
                                          <p:attrName>style.visibility</p:attrName>
                                        </p:attrNameLst>
                                      </p:cBhvr>
                                      <p:to>
                                        <p:strVal val="visible"/>
                                      </p:to>
                                    </p:set>
                                  </p:childTnLst>
                                </p:cTn>
                              </p:par>
                            </p:childTnLst>
                          </p:cTn>
                        </p:par>
                        <p:par>
                          <p:cTn id="21" fill="hold">
                            <p:stCondLst>
                              <p:cond delay="0"/>
                            </p:stCondLst>
                            <p:childTnLst>
                              <p:par>
                                <p:cTn id="22" nodeType="afterEffect" presetClass="entr" presetSubtype="0" presetID="1" grpId="1" fill="hold">
                                  <p:stCondLst>
                                    <p:cond delay="0"/>
                                  </p:stCondLst>
                                  <p:iterate type="el" backwards="0">
                                    <p:tmAbs val="0"/>
                                  </p:iterate>
                                  <p:childTnLst>
                                    <p:set>
                                      <p:cBhvr>
                                        <p:cTn id="23" fill="hold"/>
                                        <p:tgtEl>
                                          <p:spTgt spid="216">
                                            <p:txEl>
                                              <p:pRg st="10" end="1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nodeType="clickEffect" presetClass="entr" presetSubtype="0" presetID="1" grpId="1" fill="hold">
                                  <p:stCondLst>
                                    <p:cond delay="0"/>
                                  </p:stCondLst>
                                  <p:iterate type="el" backwards="0">
                                    <p:tmAbs val="0"/>
                                  </p:iterate>
                                  <p:childTnLst>
                                    <p:set>
                                      <p:cBhvr>
                                        <p:cTn id="27" fill="hold"/>
                                        <p:tgtEl>
                                          <p:spTgt spid="216">
                                            <p:txEl>
                                              <p:pRg st="11" end="1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nodeType="clickEffect" presetClass="entr" presetSubtype="0" presetID="1" grpId="1" fill="hold">
                                  <p:stCondLst>
                                    <p:cond delay="0"/>
                                  </p:stCondLst>
                                  <p:iterate type="el" backwards="0">
                                    <p:tmAbs val="0"/>
                                  </p:iterate>
                                  <p:childTnLst>
                                    <p:set>
                                      <p:cBhvr>
                                        <p:cTn id="31" fill="hold"/>
                                        <p:tgtEl>
                                          <p:spTgt spid="216">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Multidimensional Arrays</a:t>
            </a:r>
          </a:p>
        </p:txBody>
      </p:sp>
      <p:sp>
        <p:nvSpPr>
          <p:cNvPr id="219" name="Shape 219"/>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Arrays of arrays -&gt; rows and columns</a:t>
            </a:r>
            <a:endParaRPr>
              <a:solidFill>
                <a:srgbClr val="404040"/>
              </a:solidFill>
            </a:endParaRPr>
          </a:p>
          <a:p>
            <a:pPr lvl="0">
              <a:defRPr>
                <a:solidFill>
                  <a:srgbClr val="000000"/>
                </a:solidFill>
              </a:defRPr>
            </a:pPr>
            <a:r>
              <a:rPr>
                <a:solidFill>
                  <a:srgbClr val="404040"/>
                </a:solidFill>
              </a:rPr>
              <a:t>How does this relate to command line arguments?</a:t>
            </a:r>
            <a:endParaRPr>
              <a:solidFill>
                <a:srgbClr val="404040"/>
              </a:solidFill>
            </a:endParaRPr>
          </a:p>
          <a:p>
            <a:pPr lvl="1" marL="742950" indent="-285750">
              <a:defRPr>
                <a:solidFill>
                  <a:srgbClr val="000000"/>
                </a:solidFill>
              </a:defRPr>
            </a:pPr>
            <a:r>
              <a:rPr sz="1600">
                <a:solidFill>
                  <a:srgbClr val="404040"/>
                </a:solidFill>
              </a:rPr>
              <a:t>Argv is an array of strings…what do we know about strings?</a:t>
            </a:r>
            <a:endParaRPr sz="1600">
              <a:solidFill>
                <a:srgbClr val="404040"/>
              </a:solidFill>
            </a:endParaRPr>
          </a:p>
          <a:p>
            <a:pPr lvl="0">
              <a:defRPr>
                <a:solidFill>
                  <a:srgbClr val="000000"/>
                </a:solidFill>
              </a:defRPr>
            </a:pPr>
            <a:r>
              <a:rPr>
                <a:solidFill>
                  <a:srgbClr val="404040"/>
                </a:solidFill>
              </a:rPr>
              <a:t>Really, argv = array of arrays</a:t>
            </a:r>
            <a:endParaRPr>
              <a:solidFill>
                <a:srgbClr val="404040"/>
              </a:solidFill>
            </a:endParaRPr>
          </a:p>
          <a:p>
            <a:pPr lvl="0">
              <a:defRPr>
                <a:solidFill>
                  <a:srgbClr val="000000"/>
                </a:solidFill>
              </a:defRPr>
            </a:pPr>
            <a:r>
              <a:rPr>
                <a:solidFill>
                  <a:srgbClr val="404040"/>
                </a:solidFill>
              </a:rPr>
              <a:t>Back to previous example:</a:t>
            </a:r>
            <a:endParaRPr>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./ohai cs50 section</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argv[1] </a:t>
            </a:r>
            <a:r>
              <a:rPr sz="1600">
                <a:solidFill>
                  <a:srgbClr val="404040"/>
                </a:solidFill>
              </a:rPr>
              <a:t>is “cs50”</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argv[1][2] </a:t>
            </a:r>
            <a:r>
              <a:rPr sz="1600">
                <a:solidFill>
                  <a:srgbClr val="404040"/>
                </a:solidFill>
              </a:rPr>
              <a:t>is ‘5’</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1" fill="hold">
                                  <p:stCondLst>
                                    <p:cond delay="0"/>
                                  </p:stCondLst>
                                  <p:iterate type="el" backwards="0">
                                    <p:tmAbs val="0"/>
                                  </p:iterate>
                                  <p:childTnLst>
                                    <p:set>
                                      <p:cBhvr>
                                        <p:cTn id="10" fill="hold"/>
                                        <p:tgtEl>
                                          <p:spTgt spid="2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1" fill="hold">
                                  <p:stCondLst>
                                    <p:cond delay="0"/>
                                  </p:stCondLst>
                                  <p:iterate type="el" backwards="0">
                                    <p:tmAbs val="0"/>
                                  </p:iterate>
                                  <p:childTnLst>
                                    <p:set>
                                      <p:cBhvr>
                                        <p:cTn id="14" fill="hold"/>
                                        <p:tgtEl>
                                          <p:spTgt spid="219">
                                            <p:txEl>
                                              <p:pRg st="4" end="4"/>
                                            </p:txEl>
                                          </p:spTgt>
                                        </p:tgtEl>
                                        <p:attrNameLst>
                                          <p:attrName>style.visibility</p:attrName>
                                        </p:attrNameLst>
                                      </p:cBhvr>
                                      <p:to>
                                        <p:strVal val="visible"/>
                                      </p:to>
                                    </p:set>
                                  </p:childTnLst>
                                </p:cTn>
                              </p:par>
                            </p:childTnLst>
                          </p:cTn>
                        </p:par>
                        <p:par>
                          <p:cTn id="15" fill="hold">
                            <p:stCondLst>
                              <p:cond delay="0"/>
                            </p:stCondLst>
                            <p:childTnLst>
                              <p:par>
                                <p:cTn id="16" nodeType="afterEffect" presetClass="entr" presetSubtype="0" presetID="1" grpId="1" fill="hold">
                                  <p:stCondLst>
                                    <p:cond delay="0"/>
                                  </p:stCondLst>
                                  <p:iterate type="el" backwards="0">
                                    <p:tmAbs val="0"/>
                                  </p:iterate>
                                  <p:childTnLst>
                                    <p:set>
                                      <p:cBhvr>
                                        <p:cTn id="17" fill="hold"/>
                                        <p:tgtEl>
                                          <p:spTgt spid="219">
                                            <p:txEl>
                                              <p:pRg st="5" end="5"/>
                                            </p:txEl>
                                          </p:spTgt>
                                        </p:tgtEl>
                                        <p:attrNameLst>
                                          <p:attrName>style.visibility</p:attrName>
                                        </p:attrNameLst>
                                      </p:cBhvr>
                                      <p:to>
                                        <p:strVal val="visible"/>
                                      </p:to>
                                    </p:set>
                                  </p:childTnLst>
                                </p:cTn>
                              </p:par>
                            </p:childTnLst>
                          </p:cTn>
                        </p:par>
                        <p:par>
                          <p:cTn id="18" fill="hold">
                            <p:stCondLst>
                              <p:cond delay="0"/>
                            </p:stCondLst>
                            <p:childTnLst>
                              <p:par>
                                <p:cTn id="19" nodeType="afterEffect" presetClass="entr" presetSubtype="0" presetID="1" grpId="1" fill="hold">
                                  <p:stCondLst>
                                    <p:cond delay="0"/>
                                  </p:stCondLst>
                                  <p:iterate type="el" backwards="0">
                                    <p:tmAbs val="0"/>
                                  </p:iterate>
                                  <p:childTnLst>
                                    <p:set>
                                      <p:cBhvr>
                                        <p:cTn id="20" fill="hold"/>
                                        <p:tgtEl>
                                          <p:spTgt spid="21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219">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a:t>
            </a:r>
          </a:p>
        </p:txBody>
      </p:sp>
      <p:sp>
        <p:nvSpPr>
          <p:cNvPr id="224" name="Shape 224"/>
          <p:cNvSpPr/>
          <p:nvPr>
            <p:ph type="body" idx="1"/>
          </p:nvPr>
        </p:nvSpPr>
        <p:spPr>
          <a:xfrm>
            <a:off x="677333" y="1552075"/>
            <a:ext cx="8596670" cy="5209672"/>
          </a:xfrm>
          <a:prstGeom prst="rect">
            <a:avLst/>
          </a:prstGeom>
        </p:spPr>
        <p:txBody>
          <a:bodyPr/>
          <a:lstStyle/>
          <a:p>
            <a:pPr lvl="0">
              <a:defRPr>
                <a:solidFill>
                  <a:srgbClr val="000000"/>
                </a:solidFill>
              </a:defRPr>
            </a:pPr>
            <a:r>
              <a:rPr>
                <a:solidFill>
                  <a:srgbClr val="404040"/>
                </a:solidFill>
              </a:rPr>
              <a:t>Modify hello.c such that that…</a:t>
            </a:r>
            <a:endParaRPr>
              <a:solidFill>
                <a:srgbClr val="404040"/>
              </a:solidFill>
            </a:endParaRPr>
          </a:p>
          <a:p>
            <a:pPr lvl="1" marL="742950" indent="-285750">
              <a:defRPr>
                <a:solidFill>
                  <a:srgbClr val="000000"/>
                </a:solidFill>
              </a:defRPr>
            </a:pPr>
            <a:r>
              <a:rPr sz="1600">
                <a:solidFill>
                  <a:srgbClr val="404040"/>
                </a:solidFill>
              </a:rPr>
              <a:t>Takes a user’s name as command line args</a:t>
            </a:r>
            <a:endParaRPr sz="1600">
              <a:solidFill>
                <a:srgbClr val="404040"/>
              </a:solidFill>
            </a:endParaRPr>
          </a:p>
          <a:p>
            <a:pPr lvl="1" marL="742950" indent="-285750">
              <a:defRPr>
                <a:solidFill>
                  <a:srgbClr val="000000"/>
                </a:solidFill>
              </a:defRPr>
            </a:pPr>
            <a:r>
              <a:rPr sz="1600">
                <a:solidFill>
                  <a:srgbClr val="404040"/>
                </a:solidFill>
              </a:rPr>
              <a:t>two and only two names (first and last) may be given to the program</a:t>
            </a:r>
            <a:endParaRPr sz="1600">
              <a:solidFill>
                <a:srgbClr val="404040"/>
              </a:solidFill>
            </a:endParaRPr>
          </a:p>
          <a:p>
            <a:pPr lvl="1" marL="742950" indent="-285750">
              <a:defRPr>
                <a:solidFill>
                  <a:srgbClr val="000000"/>
                </a:solidFill>
              </a:defRPr>
            </a:pPr>
            <a:r>
              <a:rPr sz="1600">
                <a:solidFill>
                  <a:srgbClr val="404040"/>
                </a:solidFill>
              </a:rPr>
              <a:t>Print out a greeting using that user’s first name</a:t>
            </a: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Pset 2 - Crypto</a:t>
            </a:r>
          </a:p>
        </p:txBody>
      </p:sp>
      <p:sp>
        <p:nvSpPr>
          <p:cNvPr id="227" name="Shape 227"/>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Caesar cipher</a:t>
            </a:r>
            <a:endParaRPr>
              <a:solidFill>
                <a:srgbClr val="404040"/>
              </a:solidFill>
            </a:endParaRPr>
          </a:p>
          <a:p>
            <a:pPr lvl="1" marL="742950" indent="-285750">
              <a:defRPr>
                <a:solidFill>
                  <a:srgbClr val="000000"/>
                </a:solidFill>
              </a:defRPr>
            </a:pPr>
            <a:r>
              <a:rPr sz="1600">
                <a:solidFill>
                  <a:srgbClr val="404040"/>
                </a:solidFill>
              </a:rPr>
              <a:t>Rotate values in a target word</a:t>
            </a:r>
            <a:endParaRPr sz="1600">
              <a:solidFill>
                <a:srgbClr val="404040"/>
              </a:solidFill>
            </a:endParaRPr>
          </a:p>
          <a:p>
            <a:pPr lvl="2" marL="1143000" indent="-228600">
              <a:defRPr>
                <a:solidFill>
                  <a:srgbClr val="000000"/>
                </a:solidFill>
              </a:defRPr>
            </a:pPr>
            <a:r>
              <a:rPr sz="1400">
                <a:solidFill>
                  <a:srgbClr val="404040"/>
                </a:solidFill>
              </a:rPr>
              <a:t>eg, “Annaleah” rotated by 2 becomes “Cppcngj”</a:t>
            </a:r>
            <a:endParaRPr sz="1400">
              <a:solidFill>
                <a:srgbClr val="404040"/>
              </a:solidFill>
            </a:endParaRPr>
          </a:p>
          <a:p>
            <a:pPr lvl="1" marL="742950" indent="-285750">
              <a:defRPr>
                <a:solidFill>
                  <a:srgbClr val="000000"/>
                </a:solidFill>
              </a:defRPr>
            </a:pPr>
            <a:r>
              <a:rPr sz="1600">
                <a:solidFill>
                  <a:srgbClr val="404040"/>
                </a:solidFill>
              </a:rPr>
              <a:t>What happens if I rotate by 100?</a:t>
            </a:r>
            <a:endParaRPr sz="1600">
              <a:solidFill>
                <a:srgbClr val="404040"/>
              </a:solidFill>
            </a:endParaRPr>
          </a:p>
          <a:p>
            <a:pPr lvl="2" marL="1143000" indent="-228600">
              <a:defRPr>
                <a:solidFill>
                  <a:srgbClr val="000000"/>
                </a:solidFill>
              </a:defRPr>
            </a:pPr>
            <a:r>
              <a:rPr sz="1400">
                <a:solidFill>
                  <a:srgbClr val="404040"/>
                </a:solidFill>
              </a:rPr>
              <a:t>The solution: use %</a:t>
            </a:r>
            <a:endParaRPr sz="1400">
              <a:solidFill>
                <a:srgbClr val="404040"/>
              </a:solidFill>
            </a:endParaRPr>
          </a:p>
          <a:p>
            <a:pPr lvl="0">
              <a:defRPr>
                <a:solidFill>
                  <a:srgbClr val="000000"/>
                </a:solidFill>
              </a:defRPr>
            </a:pPr>
            <a:r>
              <a:rPr>
                <a:solidFill>
                  <a:srgbClr val="404040"/>
                </a:solidFill>
              </a:rPr>
              <a:t>Vigenere cipher</a:t>
            </a:r>
            <a:endParaRPr>
              <a:solidFill>
                <a:srgbClr val="404040"/>
              </a:solidFill>
            </a:endParaRPr>
          </a:p>
          <a:p>
            <a:pPr lvl="1" marL="742950" indent="-285750">
              <a:defRPr>
                <a:solidFill>
                  <a:srgbClr val="000000"/>
                </a:solidFill>
              </a:defRPr>
            </a:pPr>
            <a:r>
              <a:rPr sz="1600">
                <a:solidFill>
                  <a:srgbClr val="404040"/>
                </a:solidFill>
              </a:rPr>
              <a:t>Use a key to encrypt a word</a:t>
            </a:r>
            <a:endParaRPr sz="1600">
              <a:solidFill>
                <a:srgbClr val="404040"/>
              </a:solidFill>
            </a:endParaRPr>
          </a:p>
          <a:p>
            <a:pPr lvl="2" marL="1143000" indent="-228600">
              <a:defRPr>
                <a:solidFill>
                  <a:srgbClr val="000000"/>
                </a:solidFill>
              </a:defRPr>
            </a:pPr>
            <a:r>
              <a:rPr sz="1400">
                <a:solidFill>
                  <a:srgbClr val="404040"/>
                </a:solidFill>
              </a:rPr>
              <a:t>eg, “Annaleah” encrypted by “hi” becomes “Hvuismhp”</a:t>
            </a:r>
            <a:endParaRPr sz="1400">
              <a:solidFill>
                <a:srgbClr val="404040"/>
              </a:solidFill>
            </a:endParaRPr>
          </a:p>
          <a:p>
            <a:pPr lvl="1" marL="742950" indent="-285750">
              <a:defRPr>
                <a:solidFill>
                  <a:srgbClr val="000000"/>
                </a:solidFill>
              </a:defRPr>
            </a:pPr>
            <a:r>
              <a:rPr sz="1600">
                <a:solidFill>
                  <a:srgbClr val="404040"/>
                </a:solidFill>
              </a:rPr>
              <a:t>What if the letters in the target word aren’t divisible by the key?</a:t>
            </a:r>
            <a:endParaRPr sz="1600">
              <a:solidFill>
                <a:srgbClr val="404040"/>
              </a:solidFill>
            </a:endParaRPr>
          </a:p>
          <a:p>
            <a:pPr lvl="2" marL="1143000" indent="-228600">
              <a:defRPr>
                <a:solidFill>
                  <a:srgbClr val="000000"/>
                </a:solidFill>
              </a:defRPr>
            </a:pPr>
            <a:r>
              <a:rPr sz="1400">
                <a:solidFill>
                  <a:srgbClr val="404040"/>
                </a:solidFill>
              </a:rPr>
              <a:t>The solution is still to use mod</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7"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Pset 2 - considerations</a:t>
            </a:r>
          </a:p>
        </p:txBody>
      </p:sp>
      <p:sp>
        <p:nvSpPr>
          <p:cNvPr id="230" name="Shape 230"/>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Why might we need modulo?</a:t>
            </a:r>
            <a:endParaRPr>
              <a:solidFill>
                <a:srgbClr val="404040"/>
              </a:solidFill>
            </a:endParaRPr>
          </a:p>
          <a:p>
            <a:pPr lvl="0">
              <a:defRPr>
                <a:solidFill>
                  <a:srgbClr val="000000"/>
                </a:solidFill>
              </a:defRPr>
            </a:pPr>
            <a:r>
              <a:rPr>
                <a:solidFill>
                  <a:srgbClr val="404040"/>
                </a:solidFill>
              </a:rPr>
              <a:t>What data type are the contents of argv[]?</a:t>
            </a:r>
            <a:endParaRPr>
              <a:solidFill>
                <a:srgbClr val="404040"/>
              </a:solidFill>
            </a:endParaRPr>
          </a:p>
          <a:p>
            <a:pPr lvl="1" marL="742950" indent="-285750">
              <a:defRPr>
                <a:solidFill>
                  <a:srgbClr val="000000"/>
                </a:solidFill>
              </a:defRPr>
            </a:pPr>
            <a:r>
              <a:rPr sz="1600">
                <a:solidFill>
                  <a:srgbClr val="404040"/>
                </a:solidFill>
              </a:rPr>
              <a:t>How do we convert them to int?</a:t>
            </a:r>
            <a:endParaRPr sz="16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atoi()</a:t>
            </a:r>
            <a:endParaRPr sz="1400">
              <a:solidFill>
                <a:srgbClr val="404040"/>
              </a:solidFill>
            </a:endParaRPr>
          </a:p>
          <a:p>
            <a:pPr lvl="0">
              <a:defRPr>
                <a:solidFill>
                  <a:srgbClr val="000000"/>
                </a:solidFill>
              </a:defRPr>
            </a:pPr>
            <a:r>
              <a:rPr>
                <a:solidFill>
                  <a:srgbClr val="404040"/>
                </a:solidFill>
              </a:rPr>
              <a:t>What do we know about how characters are represented?</a:t>
            </a:r>
            <a:endParaRPr>
              <a:solidFill>
                <a:srgbClr val="404040"/>
              </a:solidFill>
            </a:endParaRPr>
          </a:p>
          <a:p>
            <a:pPr lvl="1" marL="742950" indent="-285750">
              <a:defRPr>
                <a:solidFill>
                  <a:srgbClr val="000000"/>
                </a:solidFill>
              </a:defRPr>
            </a:pPr>
            <a:r>
              <a:rPr sz="1600">
                <a:solidFill>
                  <a:srgbClr val="404040"/>
                </a:solidFill>
              </a:rPr>
              <a:t>ASCII - </a:t>
            </a:r>
            <a:r>
              <a:rPr sz="1600" u="sng">
                <a:solidFill>
                  <a:srgbClr val="3FCDE7"/>
                </a:solidFill>
                <a:uFill>
                  <a:solidFill>
                    <a:srgbClr val="3FCDE7"/>
                  </a:solidFill>
                </a:uFill>
                <a:hlinkClick r:id="rId2" invalidUrl="" action="" tgtFrame="" tooltip="" history="1" highlightClick="0" endSnd="0"/>
              </a:rPr>
              <a:t>http://www.asciitable.com</a:t>
            </a:r>
            <a:r>
              <a:rPr sz="1600" u="sng">
                <a:solidFill>
                  <a:srgbClr val="3FCDE7"/>
                </a:solidFill>
                <a:uFill>
                  <a:solidFill>
                    <a:srgbClr val="3FCDE7"/>
                  </a:solidFill>
                </a:uFill>
                <a:hlinkClick r:id="rId2" invalidUrl="" action="" tgtFrame="" tooltip="" history="1" highlightClick="0" endSnd="0"/>
              </a:rPr>
              <a:t>/</a:t>
            </a:r>
            <a:endParaRPr sz="1600">
              <a:solidFill>
                <a:srgbClr val="404040"/>
              </a:solidFill>
            </a:endParaRPr>
          </a:p>
          <a:p>
            <a:pPr lvl="2" marL="1143000" indent="-228600">
              <a:defRPr>
                <a:solidFill>
                  <a:srgbClr val="000000"/>
                </a:solidFill>
              </a:defRPr>
            </a:pPr>
            <a:r>
              <a:rPr sz="1400">
                <a:solidFill>
                  <a:srgbClr val="404040"/>
                </a:solidFill>
              </a:rPr>
              <a:t>Eg, ‘A’ is 65, ‘a’ is 97</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1" fill="hold">
                                  <p:stCondLst>
                                    <p:cond delay="0"/>
                                  </p:stCondLst>
                                  <p:iterate type="el" backwards="0">
                                    <p:tmAbs val="0"/>
                                  </p:iterate>
                                  <p:childTnLst>
                                    <p:set>
                                      <p:cBhvr>
                                        <p:cTn id="10" fill="hold"/>
                                        <p:tgtEl>
                                          <p:spTgt spid="23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1" fill="hold">
                                  <p:stCondLst>
                                    <p:cond delay="0"/>
                                  </p:stCondLst>
                                  <p:iterate type="el" backwards="0">
                                    <p:tmAbs val="0"/>
                                  </p:iterate>
                                  <p:childTnLst>
                                    <p:set>
                                      <p:cBhvr>
                                        <p:cTn id="14" fill="hold"/>
                                        <p:tgtEl>
                                          <p:spTgt spid="23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0" presetID="1" grpId="1" fill="hold">
                                  <p:stCondLst>
                                    <p:cond delay="0"/>
                                  </p:stCondLst>
                                  <p:iterate type="el" backwards="0">
                                    <p:tmAbs val="0"/>
                                  </p:iterate>
                                  <p:childTnLst>
                                    <p:set>
                                      <p:cBhvr>
                                        <p:cTn id="18" fill="hold"/>
                                        <p:tgtEl>
                                          <p:spTgt spid="23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1" fill="hold">
                                  <p:stCondLst>
                                    <p:cond delay="0"/>
                                  </p:stCondLst>
                                  <p:iterate type="el" backwards="0">
                                    <p:tmAbs val="0"/>
                                  </p:iterate>
                                  <p:childTnLst>
                                    <p:set>
                                      <p:cBhvr>
                                        <p:cTn id="22" fill="hold"/>
                                        <p:tgtEl>
                                          <p:spTgt spid="230">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0"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ASCII</a:t>
            </a:r>
          </a:p>
        </p:txBody>
      </p:sp>
      <p:sp>
        <p:nvSpPr>
          <p:cNvPr id="233" name="Shape 233"/>
          <p:cNvSpPr/>
          <p:nvPr>
            <p:ph type="body" idx="1"/>
          </p:nvPr>
        </p:nvSpPr>
        <p:spPr>
          <a:xfrm>
            <a:off x="677333" y="1501942"/>
            <a:ext cx="8596670" cy="3880773"/>
          </a:xfrm>
          <a:prstGeom prst="rect">
            <a:avLst/>
          </a:prstGeom>
        </p:spPr>
        <p:txBody>
          <a:bodyPr/>
          <a:lstStyle/>
          <a:p>
            <a:pPr lvl="0">
              <a:defRPr>
                <a:solidFill>
                  <a:srgbClr val="000000"/>
                </a:solidFill>
              </a:defRPr>
            </a:pPr>
            <a:r>
              <a:rPr>
                <a:solidFill>
                  <a:srgbClr val="404040"/>
                </a:solidFill>
              </a:rPr>
              <a:t>characters can be represented as numbers</a:t>
            </a:r>
          </a:p>
        </p:txBody>
      </p:sp>
      <p:pic>
        <p:nvPicPr>
          <p:cNvPr id="234" name="image10.png"/>
          <p:cNvPicPr/>
          <p:nvPr/>
        </p:nvPicPr>
        <p:blipFill>
          <a:blip r:embed="rId2">
            <a:extLst/>
          </a:blip>
          <a:stretch>
            <a:fillRect/>
          </a:stretch>
        </p:blipFill>
        <p:spPr>
          <a:xfrm>
            <a:off x="677333" y="1930400"/>
            <a:ext cx="6810376" cy="4648200"/>
          </a:xfrm>
          <a:prstGeom prst="rect">
            <a:avLst/>
          </a:prstGeom>
          <a:ln w="12700">
            <a:miter lim="400000"/>
          </a:ln>
        </p:spPr>
      </p:pic>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Last challenge – fruit.c</a:t>
            </a:r>
          </a:p>
        </p:txBody>
      </p:sp>
      <p:sp>
        <p:nvSpPr>
          <p:cNvPr id="237" name="Shape 237"/>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Get an integer from the user via command line arguments. You may assume that it will be positive and will not be greater than INT_MAX.</a:t>
            </a:r>
            <a:endParaRPr>
              <a:solidFill>
                <a:srgbClr val="404040"/>
              </a:solidFill>
            </a:endParaRPr>
          </a:p>
          <a:p>
            <a:pPr lvl="0">
              <a:defRPr>
                <a:solidFill>
                  <a:srgbClr val="000000"/>
                </a:solidFill>
              </a:defRPr>
            </a:pPr>
            <a:r>
              <a:rPr>
                <a:solidFill>
                  <a:srgbClr val="404040"/>
                </a:solidFill>
              </a:rPr>
              <a:t>Get five pieces of fruit from the user and store them in an array.</a:t>
            </a:r>
            <a:endParaRPr>
              <a:solidFill>
                <a:srgbClr val="404040"/>
              </a:solidFill>
            </a:endParaRPr>
          </a:p>
          <a:p>
            <a:pPr lvl="0">
              <a:defRPr>
                <a:solidFill>
                  <a:srgbClr val="000000"/>
                </a:solidFill>
              </a:defRPr>
            </a:pPr>
            <a:r>
              <a:rPr>
                <a:solidFill>
                  <a:srgbClr val="404040"/>
                </a:solidFill>
              </a:rPr>
              <a:t>Use the integer we got via the command line to index into the array (assuming looping) and tell the user what they selected.</a:t>
            </a:r>
            <a:endParaRPr>
              <a:solidFill>
                <a:srgbClr val="404040"/>
              </a:solidFill>
            </a:endParaRPr>
          </a:p>
          <a:p>
            <a:pPr lvl="1" marL="742950" indent="-285750">
              <a:defRPr>
                <a:solidFill>
                  <a:srgbClr val="000000"/>
                </a:solidFill>
              </a:defRPr>
            </a:pPr>
            <a:r>
              <a:rPr sz="1600">
                <a:solidFill>
                  <a:srgbClr val="404040"/>
                </a:solidFill>
              </a:rPr>
              <a:t>How can we use mod to make sure that the index we select is always inside the list?</a:t>
            </a:r>
            <a:endParaRPr sz="1600">
              <a:solidFill>
                <a:srgbClr val="404040"/>
              </a:solidFill>
            </a:endParaRPr>
          </a:p>
          <a:p>
            <a:pPr lvl="1" marL="742950" indent="-285750">
              <a:defRPr>
                <a:solidFill>
                  <a:srgbClr val="000000"/>
                </a:solidFill>
              </a:defRPr>
            </a:pPr>
            <a:r>
              <a:rPr sz="1600">
                <a:solidFill>
                  <a:srgbClr val="404040"/>
                </a:solidFill>
              </a:rPr>
              <a:t>Eg, if I wanted the 6</a:t>
            </a:r>
            <a:r>
              <a:rPr baseline="30000" sz="1600">
                <a:solidFill>
                  <a:srgbClr val="404040"/>
                </a:solidFill>
              </a:rPr>
              <a:t>th</a:t>
            </a:r>
            <a:r>
              <a:rPr sz="1600">
                <a:solidFill>
                  <a:srgbClr val="404040"/>
                </a:solidFill>
              </a:rPr>
              <a:t> index of an array with 5 members, I would get the element at index 0</a:t>
            </a: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body" idx="1"/>
          </p:nvPr>
        </p:nvSpPr>
        <p:spPr>
          <a:xfrm>
            <a:off x="677334" y="288759"/>
            <a:ext cx="10307498" cy="6569241"/>
          </a:xfrm>
          <a:prstGeom prst="rect">
            <a:avLst/>
          </a:prstGeom>
        </p:spPr>
        <p:txBody>
          <a:bodyPr/>
          <a:lstStyle/>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#include &lt;cs50.h&gt;</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#include &lt;stdio.h&gt;</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#define MAX 5</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int main(int argc, string argv[])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if (argc &lt; 2)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return 1;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    </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 get user input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int user_in = atoi(argv[1]);</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 declare and array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string fruits[MAX];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 fill array with user input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for (int i = 0; i &lt; MAX; i++)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printf("Enter a fruit: ");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fruits[i] = GetString();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        </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 print the command line argument's index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printf("You input was %d.\n", user_in);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printf("Mod-ing by MAX (%d).\n", MAX);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 get the final index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int final_index = (user_in - 1) % MAX;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printf("The new index is %d.\n", final_index);    </a:t>
            </a:r>
            <a:endParaRPr sz="1200">
              <a:solidFill>
                <a:srgbClr val="404040"/>
              </a:solidFill>
              <a:latin typeface="Courier New"/>
              <a:ea typeface="Courier New"/>
              <a:cs typeface="Courier New"/>
              <a:sym typeface="Courier New"/>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	printf("Your fruit is %s\n", fruits[final_index]);</a:t>
            </a:r>
            <a:endParaRPr sz="1200">
              <a:solidFill>
                <a:srgbClr val="404040"/>
              </a:solidFill>
            </a:endParaRPr>
          </a:p>
          <a:p>
            <a:pPr lvl="0" marL="0" indent="0">
              <a:lnSpc>
                <a:spcPct val="96000"/>
              </a:lnSpc>
              <a:spcBef>
                <a:spcPts val="0"/>
              </a:spcBef>
              <a:buSzTx/>
              <a:buNone/>
              <a:defRPr>
                <a:solidFill>
                  <a:srgbClr val="000000"/>
                </a:solidFill>
              </a:defRPr>
            </a:pPr>
            <a:r>
              <a:rPr sz="1200">
                <a:solidFill>
                  <a:srgbClr val="404040"/>
                </a:solidFill>
                <a:latin typeface="Courier New"/>
                <a:ea typeface="Courier New"/>
                <a:cs typeface="Courier New"/>
                <a:sym typeface="Courier New"/>
              </a:rPr>
              <a:t>}</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About section</a:t>
            </a:r>
          </a:p>
        </p:txBody>
      </p:sp>
      <p:sp>
        <p:nvSpPr>
          <p:cNvPr id="108" name="Shape 108"/>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Hands on experience</a:t>
            </a:r>
            <a:endParaRPr>
              <a:solidFill>
                <a:srgbClr val="404040"/>
              </a:solidFill>
            </a:endParaRPr>
          </a:p>
          <a:p>
            <a:pPr lvl="0">
              <a:defRPr>
                <a:solidFill>
                  <a:srgbClr val="000000"/>
                </a:solidFill>
              </a:defRPr>
            </a:pPr>
            <a:r>
              <a:rPr>
                <a:solidFill>
                  <a:srgbClr val="404040"/>
                </a:solidFill>
              </a:rPr>
              <a:t>Time for questions/clarifications on lecture material</a:t>
            </a:r>
            <a:endParaRPr>
              <a:solidFill>
                <a:srgbClr val="404040"/>
              </a:solidFill>
            </a:endParaRPr>
          </a:p>
          <a:p>
            <a:pPr lvl="0">
              <a:defRPr>
                <a:solidFill>
                  <a:srgbClr val="000000"/>
                </a:solidFill>
              </a:defRPr>
            </a:pPr>
            <a:r>
              <a:rPr>
                <a:solidFill>
                  <a:srgbClr val="404040"/>
                </a:solidFill>
              </a:rPr>
              <a:t>Meet me halfway! Prepare by…</a:t>
            </a:r>
            <a:endParaRPr>
              <a:solidFill>
                <a:srgbClr val="404040"/>
              </a:solidFill>
            </a:endParaRPr>
          </a:p>
          <a:p>
            <a:pPr lvl="1" marL="742950" indent="-285750">
              <a:defRPr>
                <a:solidFill>
                  <a:srgbClr val="000000"/>
                </a:solidFill>
              </a:defRPr>
            </a:pPr>
            <a:r>
              <a:rPr sz="1600">
                <a:solidFill>
                  <a:srgbClr val="404040"/>
                </a:solidFill>
              </a:rPr>
              <a:t>Watching the lectures</a:t>
            </a:r>
            <a:endParaRPr sz="1600">
              <a:solidFill>
                <a:srgbClr val="404040"/>
              </a:solidFill>
            </a:endParaRPr>
          </a:p>
          <a:p>
            <a:pPr lvl="1" marL="742950" indent="-285750">
              <a:defRPr>
                <a:solidFill>
                  <a:srgbClr val="000000"/>
                </a:solidFill>
              </a:defRPr>
            </a:pPr>
            <a:r>
              <a:rPr sz="1600">
                <a:solidFill>
                  <a:srgbClr val="404040"/>
                </a:solidFill>
              </a:rPr>
              <a:t>Read the pset spec &amp; think about the problems</a:t>
            </a:r>
            <a:endParaRPr sz="1600">
              <a:solidFill>
                <a:srgbClr val="404040"/>
              </a:solidFill>
            </a:endParaRPr>
          </a:p>
          <a:p>
            <a:pPr lvl="0">
              <a:defRPr>
                <a:solidFill>
                  <a:srgbClr val="000000"/>
                </a:solidFill>
              </a:defRPr>
            </a:pPr>
            <a:r>
              <a:rPr>
                <a:solidFill>
                  <a:srgbClr val="404040"/>
                </a:solidFill>
              </a:rPr>
              <a:t>Pencil/paper practice recommended </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Grading</a:t>
            </a:r>
          </a:p>
        </p:txBody>
      </p:sp>
      <p:sp>
        <p:nvSpPr>
          <p:cNvPr id="111" name="Shape 111"/>
          <p:cNvSpPr/>
          <p:nvPr>
            <p:ph type="body" idx="1"/>
          </p:nvPr>
        </p:nvSpPr>
        <p:spPr>
          <a:xfrm>
            <a:off x="677333" y="1930399"/>
            <a:ext cx="8596670" cy="4460242"/>
          </a:xfrm>
          <a:prstGeom prst="rect">
            <a:avLst/>
          </a:prstGeom>
        </p:spPr>
        <p:txBody>
          <a:bodyPr/>
          <a:lstStyle/>
          <a:p>
            <a:pPr lvl="0" marL="381000" indent="-381000">
              <a:defRPr>
                <a:solidFill>
                  <a:srgbClr val="000000"/>
                </a:solidFill>
              </a:defRPr>
            </a:pPr>
            <a:r>
              <a:rPr sz="2000">
                <a:solidFill>
                  <a:srgbClr val="404040"/>
                </a:solidFill>
              </a:rPr>
              <a:t>Submit everything (and try everything!)</a:t>
            </a:r>
            <a:endParaRPr sz="2000">
              <a:solidFill>
                <a:srgbClr val="404040"/>
              </a:solidFill>
            </a:endParaRPr>
          </a:p>
          <a:p>
            <a:pPr lvl="1">
              <a:defRPr>
                <a:solidFill>
                  <a:srgbClr val="000000"/>
                </a:solidFill>
              </a:defRPr>
            </a:pPr>
            <a:r>
              <a:rPr>
                <a:solidFill>
                  <a:srgbClr val="404040"/>
                </a:solidFill>
              </a:rPr>
              <a:t>9 psets, 2 quizzes, and final project</a:t>
            </a:r>
            <a:endParaRPr sz="1600">
              <a:solidFill>
                <a:srgbClr val="404040"/>
              </a:solidFill>
            </a:endParaRPr>
          </a:p>
          <a:p>
            <a:pPr lvl="0" marL="381000" indent="-381000">
              <a:defRPr>
                <a:solidFill>
                  <a:srgbClr val="000000"/>
                </a:solidFill>
              </a:defRPr>
            </a:pPr>
            <a:r>
              <a:rPr sz="2000">
                <a:solidFill>
                  <a:srgbClr val="404040"/>
                </a:solidFill>
              </a:rPr>
              <a:t>grade = scope * (3 * correctness + 2 * design + 1 * style)</a:t>
            </a:r>
            <a:endParaRPr sz="2000">
              <a:solidFill>
                <a:srgbClr val="404040"/>
              </a:solidFill>
            </a:endParaRPr>
          </a:p>
          <a:p>
            <a:pPr lvl="0" marL="381000" indent="-381000">
              <a:defRPr>
                <a:solidFill>
                  <a:srgbClr val="000000"/>
                </a:solidFill>
              </a:defRPr>
            </a:pPr>
            <a:r>
              <a:rPr sz="2000">
                <a:solidFill>
                  <a:srgbClr val="404040"/>
                </a:solidFill>
              </a:rPr>
              <a:t>Grading Breakdown:</a:t>
            </a:r>
            <a:endParaRPr sz="2000">
              <a:solidFill>
                <a:srgbClr val="404040"/>
              </a:solidFill>
            </a:endParaRPr>
          </a:p>
          <a:p>
            <a:pPr lvl="1">
              <a:defRPr>
                <a:solidFill>
                  <a:srgbClr val="000000"/>
                </a:solidFill>
              </a:defRPr>
            </a:pPr>
            <a:r>
              <a:rPr>
                <a:solidFill>
                  <a:srgbClr val="404040"/>
                </a:solidFill>
              </a:rPr>
              <a:t>Problem sets: 50%, Quizzes:	40%, Final project: 10%</a:t>
            </a:r>
            <a:endParaRPr sz="1600">
              <a:solidFill>
                <a:srgbClr val="404040"/>
              </a:solidFill>
            </a:endParaRPr>
          </a:p>
          <a:p>
            <a:pPr lvl="0" marL="419100" indent="-419100">
              <a:defRPr>
                <a:solidFill>
                  <a:srgbClr val="000000"/>
                </a:solidFill>
              </a:defRPr>
            </a:pPr>
            <a:r>
              <a:rPr sz="2200">
                <a:solidFill>
                  <a:srgbClr val="404040"/>
                </a:solidFill>
              </a:rPr>
              <a:t>ULTIMATELY, COMMENTS ARE WHAT MATTER</a:t>
            </a:r>
            <a:endParaRPr sz="2200">
              <a:solidFill>
                <a:srgbClr val="404040"/>
              </a:solidFill>
            </a:endParaRPr>
          </a:p>
          <a:p>
            <a:pPr lvl="0">
              <a:defRPr>
                <a:solidFill>
                  <a:srgbClr val="000000"/>
                </a:solidFill>
              </a:defRPr>
            </a:pPr>
            <a:r>
              <a:rPr i="1">
                <a:solidFill>
                  <a:srgbClr val="404040"/>
                </a:solidFill>
              </a:rPr>
              <a:t>“…what ultimately matters in this course is not so much where you end up relative to your classmates but where you, in Week 12, end up relative to yourself in Week 0.” – </a:t>
            </a:r>
            <a:r>
              <a:rPr>
                <a:solidFill>
                  <a:srgbClr val="404040"/>
                </a:solidFill>
              </a:rPr>
              <a:t>the syllabus</a:t>
            </a:r>
            <a:endParaRPr>
              <a:solidFill>
                <a:srgbClr val="404040"/>
              </a:solidFill>
            </a:endParaRPr>
          </a:p>
          <a:p>
            <a:pPr lvl="0">
              <a:defRPr>
                <a:solidFill>
                  <a:srgbClr val="000000"/>
                </a:solidFill>
              </a:defRPr>
            </a:pPr>
            <a:r>
              <a:rPr>
                <a:solidFill>
                  <a:srgbClr val="404040"/>
                </a:solidFill>
              </a:rPr>
              <a:t>NOT curved, NO predetermined cut offs for final grades, sections normalized</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Resources</a:t>
            </a:r>
          </a:p>
        </p:txBody>
      </p:sp>
      <p:sp>
        <p:nvSpPr>
          <p:cNvPr id="116" name="Shape 116"/>
          <p:cNvSpPr/>
          <p:nvPr>
            <p:ph type="body" idx="1"/>
          </p:nvPr>
        </p:nvSpPr>
        <p:spPr>
          <a:xfrm>
            <a:off x="677333" y="1930399"/>
            <a:ext cx="8596670" cy="4714242"/>
          </a:xfrm>
          <a:prstGeom prst="rect">
            <a:avLst/>
          </a:prstGeom>
        </p:spPr>
        <p:txBody>
          <a:bodyPr/>
          <a:lstStyle/>
          <a:p>
            <a:pPr lvl="0">
              <a:defRPr>
                <a:solidFill>
                  <a:srgbClr val="000000"/>
                </a:solidFill>
              </a:defRPr>
            </a:pPr>
            <a:r>
              <a:rPr>
                <a:solidFill>
                  <a:srgbClr val="404040"/>
                </a:solidFill>
              </a:rPr>
              <a:t>Static resources (ie, on your own)</a:t>
            </a:r>
            <a:endParaRPr>
              <a:solidFill>
                <a:srgbClr val="404040"/>
              </a:solidFill>
            </a:endParaRPr>
          </a:p>
          <a:p>
            <a:pPr lvl="1" marL="742950" indent="-285750">
              <a:defRPr>
                <a:solidFill>
                  <a:srgbClr val="000000"/>
                </a:solidFill>
              </a:defRPr>
            </a:pPr>
            <a:r>
              <a:rPr sz="1600">
                <a:solidFill>
                  <a:srgbClr val="404040"/>
                </a:solidFill>
              </a:rPr>
              <a:t>CS50 Study - </a:t>
            </a:r>
            <a:r>
              <a:rPr sz="1600" u="sng">
                <a:solidFill>
                  <a:srgbClr val="3FCDE7"/>
                </a:solidFill>
                <a:uFill>
                  <a:solidFill>
                    <a:srgbClr val="3FCDE7"/>
                  </a:solidFill>
                </a:uFill>
                <a:hlinkClick r:id="rId2" invalidUrl="" action="" tgtFrame="" tooltip="" history="1" highlightClick="0" endSnd="0"/>
              </a:rPr>
              <a:t>study.cs50.net</a:t>
            </a:r>
            <a:endParaRPr sz="1600">
              <a:solidFill>
                <a:srgbClr val="404040"/>
              </a:solidFill>
            </a:endParaRPr>
          </a:p>
          <a:p>
            <a:pPr lvl="1" marL="742950" indent="-285750">
              <a:defRPr>
                <a:solidFill>
                  <a:srgbClr val="000000"/>
                </a:solidFill>
              </a:defRPr>
            </a:pPr>
            <a:r>
              <a:rPr sz="1600">
                <a:solidFill>
                  <a:srgbClr val="404040"/>
                </a:solidFill>
              </a:rPr>
              <a:t>CS50 Manual - </a:t>
            </a:r>
            <a:r>
              <a:rPr sz="1600" u="sng">
                <a:solidFill>
                  <a:srgbClr val="3FCDE7"/>
                </a:solidFill>
                <a:uFill>
                  <a:solidFill>
                    <a:srgbClr val="3FCDE7"/>
                  </a:solidFill>
                </a:uFill>
                <a:hlinkClick r:id="rId3" invalidUrl="" action="" tgtFrame="" tooltip="" history="1" highlightClick="0" endSnd="0"/>
              </a:rPr>
              <a:t>manual.cs50.net</a:t>
            </a:r>
            <a:endParaRPr sz="1600">
              <a:solidFill>
                <a:srgbClr val="404040"/>
              </a:solidFill>
            </a:endParaRPr>
          </a:p>
          <a:p>
            <a:pPr lvl="1" marL="742950" indent="-285750">
              <a:defRPr>
                <a:solidFill>
                  <a:srgbClr val="000000"/>
                </a:solidFill>
              </a:defRPr>
            </a:pPr>
            <a:r>
              <a:rPr sz="1600">
                <a:solidFill>
                  <a:srgbClr val="404040"/>
                </a:solidFill>
              </a:rPr>
              <a:t>Reference50 - </a:t>
            </a:r>
            <a:r>
              <a:rPr sz="1600" u="sng">
                <a:solidFill>
                  <a:srgbClr val="3FCDE7"/>
                </a:solidFill>
                <a:uFill>
                  <a:solidFill>
                    <a:srgbClr val="3FCDE7"/>
                  </a:solidFill>
                </a:uFill>
                <a:hlinkClick r:id="rId4" invalidUrl="" action="" tgtFrame="" tooltip="" history="1" highlightClick="0" endSnd="0"/>
              </a:rPr>
              <a:t>reference.cs50.net</a:t>
            </a:r>
            <a:endParaRPr sz="1600">
              <a:solidFill>
                <a:srgbClr val="404040"/>
              </a:solidFill>
            </a:endParaRPr>
          </a:p>
          <a:p>
            <a:pPr lvl="1" marL="742950" indent="-285750">
              <a:defRPr>
                <a:solidFill>
                  <a:srgbClr val="000000"/>
                </a:solidFill>
              </a:defRPr>
            </a:pPr>
            <a:r>
              <a:rPr sz="1600">
                <a:solidFill>
                  <a:srgbClr val="404040"/>
                </a:solidFill>
              </a:rPr>
              <a:t>Style Guide - </a:t>
            </a:r>
            <a:r>
              <a:rPr sz="1600" u="sng">
                <a:solidFill>
                  <a:srgbClr val="3FCDE7"/>
                </a:solidFill>
                <a:uFill>
                  <a:solidFill>
                    <a:srgbClr val="3FCDE7"/>
                  </a:solidFill>
                </a:uFill>
                <a:hlinkClick r:id="rId5" invalidUrl="" action="" tgtFrame="" tooltip="" history="1" highlightClick="0" endSnd="0"/>
              </a:rPr>
              <a:t>manual.cs50.net/style</a:t>
            </a:r>
            <a:r>
              <a:rPr sz="1600" u="sng">
                <a:solidFill>
                  <a:srgbClr val="3FCDE7"/>
                </a:solidFill>
                <a:uFill>
                  <a:solidFill>
                    <a:srgbClr val="3FCDE7"/>
                  </a:solidFill>
                </a:uFill>
                <a:hlinkClick r:id="rId5" invalidUrl="" action="" tgtFrame="" tooltip="" history="1" highlightClick="0" endSnd="0"/>
              </a:rPr>
              <a:t>/</a:t>
            </a:r>
            <a:endParaRPr sz="1600">
              <a:solidFill>
                <a:srgbClr val="404040"/>
              </a:solidFill>
            </a:endParaRPr>
          </a:p>
          <a:p>
            <a:pPr lvl="1" marL="742950" indent="-285750">
              <a:defRPr>
                <a:solidFill>
                  <a:srgbClr val="000000"/>
                </a:solidFill>
              </a:defRPr>
            </a:pPr>
            <a:r>
              <a:rPr sz="1600">
                <a:solidFill>
                  <a:srgbClr val="404040"/>
                </a:solidFill>
              </a:rPr>
              <a:t>Walkthroughs &amp;&amp; Shorts</a:t>
            </a:r>
            <a:endParaRPr sz="1600">
              <a:solidFill>
                <a:srgbClr val="404040"/>
              </a:solidFill>
            </a:endParaRPr>
          </a:p>
          <a:p>
            <a:pPr lvl="1" marL="742950" indent="-285750">
              <a:defRPr>
                <a:solidFill>
                  <a:srgbClr val="000000"/>
                </a:solidFill>
              </a:defRPr>
            </a:pPr>
            <a:r>
              <a:rPr sz="1600">
                <a:solidFill>
                  <a:srgbClr val="404040"/>
                </a:solidFill>
                <a:latin typeface="Courier"/>
                <a:ea typeface="Courier"/>
                <a:cs typeface="Courier"/>
                <a:sym typeface="Courier"/>
              </a:rPr>
              <a:t>help50</a:t>
            </a:r>
            <a:r>
              <a:rPr sz="1600">
                <a:solidFill>
                  <a:srgbClr val="404040"/>
                </a:solidFill>
              </a:rPr>
              <a:t>, </a:t>
            </a:r>
            <a:r>
              <a:rPr sz="1600">
                <a:solidFill>
                  <a:srgbClr val="404040"/>
                </a:solidFill>
                <a:latin typeface="Courier"/>
                <a:ea typeface="Courier"/>
                <a:cs typeface="Courier"/>
                <a:sym typeface="Courier"/>
              </a:rPr>
              <a:t>check50</a:t>
            </a:r>
            <a:r>
              <a:rPr sz="1600">
                <a:solidFill>
                  <a:srgbClr val="404040"/>
                </a:solidFill>
              </a:rPr>
              <a:t>, </a:t>
            </a:r>
            <a:r>
              <a:rPr sz="1600">
                <a:solidFill>
                  <a:srgbClr val="404040"/>
                </a:solidFill>
                <a:latin typeface="Courier"/>
                <a:ea typeface="Courier"/>
                <a:cs typeface="Courier"/>
                <a:sym typeface="Courier"/>
              </a:rPr>
              <a:t>style50</a:t>
            </a:r>
            <a:r>
              <a:rPr sz="1600">
                <a:solidFill>
                  <a:srgbClr val="404040"/>
                </a:solidFill>
              </a:rPr>
              <a:t>, </a:t>
            </a:r>
            <a:r>
              <a:rPr sz="1600">
                <a:solidFill>
                  <a:srgbClr val="404040"/>
                </a:solidFill>
                <a:latin typeface="Courier"/>
                <a:ea typeface="Courier"/>
                <a:cs typeface="Courier"/>
                <a:sym typeface="Courier"/>
              </a:rPr>
              <a:t>debug50</a:t>
            </a:r>
            <a:endParaRPr sz="1600">
              <a:solidFill>
                <a:srgbClr val="404040"/>
              </a:solidFill>
            </a:endParaRPr>
          </a:p>
          <a:p>
            <a:pPr lvl="0">
              <a:defRPr>
                <a:solidFill>
                  <a:srgbClr val="000000"/>
                </a:solidFill>
              </a:defRPr>
            </a:pPr>
            <a:r>
              <a:rPr>
                <a:solidFill>
                  <a:srgbClr val="404040"/>
                </a:solidFill>
              </a:rPr>
              <a:t>Dynamic Resources (ie, involving interaction with others)</a:t>
            </a:r>
            <a:endParaRPr>
              <a:solidFill>
                <a:srgbClr val="404040"/>
              </a:solidFill>
            </a:endParaRPr>
          </a:p>
          <a:p>
            <a:pPr lvl="1" marL="742950" indent="-285750">
              <a:defRPr>
                <a:solidFill>
                  <a:srgbClr val="000000"/>
                </a:solidFill>
              </a:defRPr>
            </a:pPr>
            <a:r>
              <a:rPr sz="1600">
                <a:solidFill>
                  <a:srgbClr val="404040"/>
                </a:solidFill>
              </a:rPr>
              <a:t>CS50 Discuss - cs50.harvard.edu/discuss</a:t>
            </a:r>
            <a:endParaRPr sz="1600">
              <a:solidFill>
                <a:srgbClr val="404040"/>
              </a:solidFill>
            </a:endParaRPr>
          </a:p>
          <a:p>
            <a:pPr lvl="1" marL="742950" indent="-285750">
              <a:defRPr>
                <a:solidFill>
                  <a:srgbClr val="000000"/>
                </a:solidFill>
              </a:defRPr>
            </a:pPr>
            <a:r>
              <a:rPr sz="1600">
                <a:solidFill>
                  <a:srgbClr val="404040"/>
                </a:solidFill>
              </a:rPr>
              <a:t>Office hours</a:t>
            </a:r>
            <a:endParaRPr sz="1600">
              <a:solidFill>
                <a:srgbClr val="404040"/>
              </a:solidFill>
            </a:endParaRPr>
          </a:p>
          <a:p>
            <a:pPr lvl="1" marL="742950" indent="-285750">
              <a:defRPr>
                <a:solidFill>
                  <a:srgbClr val="000000"/>
                </a:solidFill>
              </a:defRPr>
            </a:pPr>
            <a:r>
              <a:rPr sz="1600">
                <a:solidFill>
                  <a:srgbClr val="404040"/>
                </a:solidFill>
              </a:rPr>
              <a:t>Classmates</a:t>
            </a:r>
            <a:endParaRPr sz="1600">
              <a:solidFill>
                <a:srgbClr val="404040"/>
              </a:solidFill>
            </a:endParaRPr>
          </a:p>
          <a:p>
            <a:pPr lvl="1" marL="742950" indent="-285750">
              <a:defRPr>
                <a:solidFill>
                  <a:srgbClr val="000000"/>
                </a:solidFill>
              </a:defRPr>
            </a:pPr>
            <a:r>
              <a:rPr sz="1600">
                <a:solidFill>
                  <a:srgbClr val="404040"/>
                </a:solidFill>
              </a:rPr>
              <a:t>Me!</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Office Hours</a:t>
            </a:r>
          </a:p>
        </p:txBody>
      </p:sp>
      <p:sp>
        <p:nvSpPr>
          <p:cNvPr id="119" name="Shape 119"/>
          <p:cNvSpPr/>
          <p:nvPr>
            <p:ph type="body" idx="1"/>
          </p:nvPr>
        </p:nvSpPr>
        <p:spPr>
          <a:xfrm>
            <a:off x="677333" y="2160589"/>
            <a:ext cx="8596670" cy="3880773"/>
          </a:xfrm>
          <a:prstGeom prst="rect">
            <a:avLst/>
          </a:prstGeom>
        </p:spPr>
        <p:txBody>
          <a:bodyPr/>
          <a:lstStyle/>
          <a:p>
            <a:pPr lvl="0" marL="419100" indent="-419100">
              <a:defRPr>
                <a:solidFill>
                  <a:srgbClr val="000000"/>
                </a:solidFill>
              </a:defRPr>
            </a:pPr>
            <a:r>
              <a:rPr sz="2200">
                <a:solidFill>
                  <a:srgbClr val="404040"/>
                </a:solidFill>
              </a:rPr>
              <a:t>Wednesday: 9 – 11, Widener</a:t>
            </a:r>
            <a:endParaRPr sz="2200">
              <a:solidFill>
                <a:srgbClr val="404040"/>
              </a:solidFill>
            </a:endParaRPr>
          </a:p>
          <a:p>
            <a:pPr lvl="0" marL="419100" indent="-419100">
              <a:defRPr>
                <a:solidFill>
                  <a:srgbClr val="000000"/>
                </a:solidFill>
              </a:defRPr>
            </a:pPr>
            <a:r>
              <a:rPr sz="2200">
                <a:solidFill>
                  <a:srgbClr val="404040"/>
                </a:solidFill>
              </a:rPr>
              <a:t>Thursday: 9 – 11, Widener or Northwest </a:t>
            </a:r>
            <a:endParaRPr sz="2200">
              <a:solidFill>
                <a:srgbClr val="404040"/>
              </a:solidFill>
            </a:endParaRPr>
          </a:p>
          <a:p>
            <a:pPr lvl="0" marL="419100" indent="-419100">
              <a:defRPr>
                <a:solidFill>
                  <a:srgbClr val="000000"/>
                </a:solidFill>
              </a:defRPr>
            </a:pPr>
            <a:r>
              <a:rPr sz="2200">
                <a:solidFill>
                  <a:srgbClr val="404040"/>
                </a:solidFill>
              </a:rPr>
              <a:t>Sunday: 3 – 5, SOCH or Northwest</a:t>
            </a:r>
            <a:endParaRPr sz="2200">
              <a:solidFill>
                <a:srgbClr val="404040"/>
              </a:solidFill>
            </a:endParaRPr>
          </a:p>
          <a:p>
            <a:pPr lvl="0" marL="419100" indent="-419100">
              <a:defRPr>
                <a:solidFill>
                  <a:srgbClr val="000000"/>
                </a:solidFill>
              </a:defRPr>
            </a:pPr>
            <a:r>
              <a:rPr sz="2200">
                <a:solidFill>
                  <a:srgbClr val="404040"/>
                </a:solidFill>
              </a:rPr>
              <a:t>7 days a week at HSA (check the calendar)</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Let’s get coding!</a:t>
            </a:r>
          </a:p>
        </p:txBody>
      </p:sp>
      <p:pic>
        <p:nvPicPr>
          <p:cNvPr id="122" name="media1.gif"/>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172953" y="1827282"/>
            <a:ext cx="7237409" cy="4327577"/>
          </a:xfrm>
          <a:prstGeom prst="rect">
            <a:avLst/>
          </a:prstGeom>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mediacall" presetSubtype="0" presetID="1" grpId="1" fill="hold">
                                  <p:stCondLst>
                                    <p:cond delay="0"/>
                                  </p:stCondLst>
                                  <p:childTnLst>
                                    <p:cmd type="call" cmd="playFrom(0.0)">
                                      <p:cBhvr>
                                        <p:cTn id="6" dur="0" fill="hold"/>
                                        <p:tgtEl>
                                          <p:spTgt spid="122"/>
                                        </p:tgtEl>
                                      </p:cBhvr>
                                    </p:cmd>
                                  </p:childTnLst>
                                </p:cTn>
                              </p:par>
                            </p:childTnLst>
                          </p:cTn>
                        </p:par>
                      </p:childTnLst>
                    </p:cTn>
                  </p:par>
                  <p:par>
                    <p:cTn id="7" fill="hold">
                      <p:stCondLst>
                        <p:cond delay="indefinite"/>
                      </p:stCondLst>
                      <p:childTnLst>
                        <p:par>
                          <p:cTn id="8" fill="hold">
                            <p:stCondLst>
                              <p:cond delay="0"/>
                            </p:stCondLst>
                            <p:childTnLst>
                              <p:par>
                                <p:cTn id="9" nodeType="clickEffect" presetClass="mediacall" presetSubtype="0" presetID="3" grpId="1" fill="hold">
                                  <p:stCondLst>
                                    <p:cond delay="0"/>
                                  </p:stCondLst>
                                  <p:childTnLst>
                                    <p:cmd type="call" cmd="stop">
                                      <p:cBhvr>
                                        <p:cTn id="10" dur="1000" fill="hold"/>
                                        <p:tgtEl>
                                          <p:spTgt spid="122"/>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122"/>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Review</a:t>
            </a:r>
          </a:p>
        </p:txBody>
      </p:sp>
      <p:sp>
        <p:nvSpPr>
          <p:cNvPr id="125" name="Shape 125"/>
          <p:cNvSpPr/>
          <p:nvPr>
            <p:ph type="body" idx="1"/>
          </p:nvPr>
        </p:nvSpPr>
        <p:spPr>
          <a:xfrm>
            <a:off x="677333" y="2045367"/>
            <a:ext cx="8596670" cy="4475749"/>
          </a:xfrm>
          <a:prstGeom prst="rect">
            <a:avLst/>
          </a:prstGeom>
        </p:spPr>
        <p:txBody>
          <a:bodyPr/>
          <a:lstStyle/>
          <a:p>
            <a:pPr lvl="0">
              <a:defRPr>
                <a:solidFill>
                  <a:srgbClr val="000000"/>
                </a:solidFill>
              </a:defRPr>
            </a:pPr>
            <a:r>
              <a:rPr>
                <a:solidFill>
                  <a:srgbClr val="404040"/>
                </a:solidFill>
              </a:rPr>
              <a:t>Linux Commands</a:t>
            </a:r>
            <a:endParaRPr>
              <a:solidFill>
                <a:srgbClr val="404040"/>
              </a:solidFill>
            </a:endParaRPr>
          </a:p>
          <a:p>
            <a:pPr lvl="1" marL="742950" indent="-285750">
              <a:defRPr>
                <a:solidFill>
                  <a:srgbClr val="000000"/>
                </a:solidFill>
              </a:defRPr>
            </a:pPr>
            <a:r>
              <a:rPr sz="1600">
                <a:solidFill>
                  <a:srgbClr val="404040"/>
                </a:solidFill>
              </a:rPr>
              <a:t>Common: </a:t>
            </a:r>
            <a:r>
              <a:rPr sz="1600">
                <a:solidFill>
                  <a:srgbClr val="404040"/>
                </a:solidFill>
                <a:latin typeface="Courier New"/>
                <a:ea typeface="Courier New"/>
                <a:cs typeface="Courier New"/>
                <a:sym typeface="Courier New"/>
              </a:rPr>
              <a:t>pwd</a:t>
            </a:r>
            <a:r>
              <a:rPr sz="1600">
                <a:solidFill>
                  <a:srgbClr val="404040"/>
                </a:solidFill>
              </a:rPr>
              <a:t>, </a:t>
            </a:r>
            <a:r>
              <a:rPr sz="1600">
                <a:solidFill>
                  <a:srgbClr val="404040"/>
                </a:solidFill>
                <a:latin typeface="Courier New"/>
                <a:ea typeface="Courier New"/>
                <a:cs typeface="Courier New"/>
                <a:sym typeface="Courier New"/>
              </a:rPr>
              <a:t>cd</a:t>
            </a:r>
            <a:r>
              <a:rPr sz="1600">
                <a:solidFill>
                  <a:srgbClr val="404040"/>
                </a:solidFill>
              </a:rPr>
              <a:t>, </a:t>
            </a:r>
            <a:r>
              <a:rPr sz="1600">
                <a:solidFill>
                  <a:srgbClr val="404040"/>
                </a:solidFill>
                <a:latin typeface="Courier New"/>
                <a:ea typeface="Courier New"/>
                <a:cs typeface="Courier New"/>
                <a:sym typeface="Courier New"/>
              </a:rPr>
              <a:t>ls</a:t>
            </a:r>
            <a:r>
              <a:rPr sz="1600">
                <a:solidFill>
                  <a:srgbClr val="404040"/>
                </a:solidFill>
              </a:rPr>
              <a:t>, </a:t>
            </a:r>
            <a:r>
              <a:rPr sz="1600">
                <a:solidFill>
                  <a:srgbClr val="404040"/>
                </a:solidFill>
                <a:latin typeface="Courier New"/>
                <a:ea typeface="Courier New"/>
                <a:cs typeface="Courier New"/>
                <a:sym typeface="Courier New"/>
              </a:rPr>
              <a:t>mkdir</a:t>
            </a:r>
            <a:r>
              <a:rPr sz="1600">
                <a:solidFill>
                  <a:srgbClr val="404040"/>
                </a:solidFill>
              </a:rPr>
              <a:t>, </a:t>
            </a:r>
            <a:r>
              <a:rPr sz="1600">
                <a:solidFill>
                  <a:srgbClr val="404040"/>
                </a:solidFill>
                <a:latin typeface="Courier New"/>
                <a:ea typeface="Courier New"/>
                <a:cs typeface="Courier New"/>
                <a:sym typeface="Courier New"/>
              </a:rPr>
              <a:t>rm</a:t>
            </a:r>
            <a:r>
              <a:rPr sz="1600">
                <a:solidFill>
                  <a:srgbClr val="404040"/>
                </a:solidFill>
              </a:rPr>
              <a:t>, </a:t>
            </a:r>
            <a:r>
              <a:rPr sz="1600">
                <a:solidFill>
                  <a:srgbClr val="404040"/>
                </a:solidFill>
                <a:latin typeface="Courier New"/>
                <a:ea typeface="Courier New"/>
                <a:cs typeface="Courier New"/>
                <a:sym typeface="Courier New"/>
              </a:rPr>
              <a:t>cp</a:t>
            </a:r>
            <a:r>
              <a:rPr sz="1600">
                <a:solidFill>
                  <a:srgbClr val="404040"/>
                </a:solidFill>
              </a:rPr>
              <a:t>, </a:t>
            </a:r>
            <a:r>
              <a:rPr sz="1600">
                <a:solidFill>
                  <a:srgbClr val="404040"/>
                </a:solidFill>
                <a:latin typeface="Courier New"/>
                <a:ea typeface="Courier New"/>
                <a:cs typeface="Courier New"/>
                <a:sym typeface="Courier New"/>
              </a:rPr>
              <a:t>mv</a:t>
            </a:r>
            <a:endParaRPr sz="1600">
              <a:solidFill>
                <a:srgbClr val="404040"/>
              </a:solidFill>
            </a:endParaRPr>
          </a:p>
          <a:p>
            <a:pPr lvl="1" marL="742950" indent="-285750">
              <a:defRPr>
                <a:solidFill>
                  <a:srgbClr val="000000"/>
                </a:solidFill>
              </a:defRPr>
            </a:pPr>
            <a:r>
              <a:rPr sz="1600">
                <a:solidFill>
                  <a:srgbClr val="404040"/>
                </a:solidFill>
              </a:rPr>
              <a:t>Less common: </a:t>
            </a:r>
            <a:r>
              <a:rPr sz="1600">
                <a:solidFill>
                  <a:srgbClr val="404040"/>
                </a:solidFill>
                <a:latin typeface="Courier New"/>
                <a:ea typeface="Courier New"/>
                <a:cs typeface="Courier New"/>
                <a:sym typeface="Courier New"/>
              </a:rPr>
              <a:t>&gt;</a:t>
            </a:r>
            <a:r>
              <a:rPr sz="1600">
                <a:solidFill>
                  <a:srgbClr val="404040"/>
                </a:solidFill>
              </a:rPr>
              <a:t>, </a:t>
            </a:r>
            <a:r>
              <a:rPr sz="1600">
                <a:solidFill>
                  <a:srgbClr val="404040"/>
                </a:solidFill>
                <a:latin typeface="Courier New"/>
                <a:ea typeface="Courier New"/>
                <a:cs typeface="Courier New"/>
                <a:sym typeface="Courier New"/>
              </a:rPr>
              <a:t>&lt;</a:t>
            </a:r>
            <a:r>
              <a:rPr sz="1600">
                <a:solidFill>
                  <a:srgbClr val="404040"/>
                </a:solidFill>
              </a:rPr>
              <a:t>, </a:t>
            </a:r>
            <a:r>
              <a:rPr sz="1600">
                <a:solidFill>
                  <a:srgbClr val="404040"/>
                </a:solidFill>
                <a:latin typeface="Courier New"/>
                <a:ea typeface="Courier New"/>
                <a:cs typeface="Courier New"/>
                <a:sym typeface="Courier New"/>
              </a:rPr>
              <a:t>|</a:t>
            </a:r>
            <a:r>
              <a:rPr sz="1600">
                <a:solidFill>
                  <a:srgbClr val="404040"/>
                </a:solidFill>
              </a:rPr>
              <a:t>, </a:t>
            </a:r>
            <a:r>
              <a:rPr sz="1600">
                <a:solidFill>
                  <a:srgbClr val="404040"/>
                </a:solidFill>
                <a:latin typeface="Courier New"/>
                <a:ea typeface="Courier New"/>
                <a:cs typeface="Courier New"/>
                <a:sym typeface="Courier New"/>
              </a:rPr>
              <a:t>grep</a:t>
            </a:r>
            <a:endParaRPr sz="1600">
              <a:solidFill>
                <a:srgbClr val="404040"/>
              </a:solidFill>
            </a:endParaRPr>
          </a:p>
          <a:p>
            <a:pPr lvl="0">
              <a:defRPr>
                <a:solidFill>
                  <a:srgbClr val="000000"/>
                </a:solidFill>
              </a:defRPr>
            </a:pPr>
            <a:r>
              <a:rPr>
                <a:solidFill>
                  <a:srgbClr val="404040"/>
                </a:solidFill>
              </a:rPr>
              <a:t>Data types</a:t>
            </a:r>
            <a:endParaRPr>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int</a:t>
            </a:r>
            <a:r>
              <a:rPr sz="1600">
                <a:solidFill>
                  <a:srgbClr val="404040"/>
                </a:solidFill>
              </a:rPr>
              <a:t>, </a:t>
            </a:r>
            <a:r>
              <a:rPr sz="1600">
                <a:solidFill>
                  <a:srgbClr val="404040"/>
                </a:solidFill>
                <a:latin typeface="Courier New"/>
                <a:ea typeface="Courier New"/>
                <a:cs typeface="Courier New"/>
                <a:sym typeface="Courier New"/>
              </a:rPr>
              <a:t>float</a:t>
            </a:r>
            <a:r>
              <a:rPr sz="1600">
                <a:solidFill>
                  <a:srgbClr val="404040"/>
                </a:solidFill>
              </a:rPr>
              <a:t>, </a:t>
            </a:r>
            <a:r>
              <a:rPr sz="1600">
                <a:solidFill>
                  <a:srgbClr val="404040"/>
                </a:solidFill>
                <a:latin typeface="Courier New"/>
                <a:ea typeface="Courier New"/>
                <a:cs typeface="Courier New"/>
                <a:sym typeface="Courier New"/>
              </a:rPr>
              <a:t>double</a:t>
            </a:r>
            <a:r>
              <a:rPr sz="1600">
                <a:solidFill>
                  <a:srgbClr val="404040"/>
                </a:solidFill>
              </a:rPr>
              <a:t>, </a:t>
            </a:r>
            <a:r>
              <a:rPr sz="1600">
                <a:solidFill>
                  <a:srgbClr val="404040"/>
                </a:solidFill>
                <a:latin typeface="Courier New"/>
                <a:ea typeface="Courier New"/>
                <a:cs typeface="Courier New"/>
                <a:sym typeface="Courier New"/>
              </a:rPr>
              <a:t>long long</a:t>
            </a:r>
            <a:r>
              <a:rPr sz="1600">
                <a:solidFill>
                  <a:srgbClr val="404040"/>
                </a:solidFill>
              </a:rPr>
              <a:t>, </a:t>
            </a:r>
            <a:r>
              <a:rPr sz="1600">
                <a:solidFill>
                  <a:srgbClr val="404040"/>
                </a:solidFill>
                <a:latin typeface="Courier New"/>
                <a:ea typeface="Courier New"/>
                <a:cs typeface="Courier New"/>
                <a:sym typeface="Courier New"/>
              </a:rPr>
              <a:t>short</a:t>
            </a:r>
            <a:r>
              <a:rPr sz="1600">
                <a:solidFill>
                  <a:srgbClr val="404040"/>
                </a:solidFill>
              </a:rPr>
              <a:t>, </a:t>
            </a:r>
            <a:r>
              <a:rPr sz="1600">
                <a:solidFill>
                  <a:srgbClr val="404040"/>
                </a:solidFill>
                <a:latin typeface="Courier New"/>
                <a:ea typeface="Courier New"/>
                <a:cs typeface="Courier New"/>
                <a:sym typeface="Courier New"/>
              </a:rPr>
              <a:t>char</a:t>
            </a:r>
            <a:r>
              <a:rPr sz="1600">
                <a:solidFill>
                  <a:srgbClr val="404040"/>
                </a:solidFill>
              </a:rPr>
              <a:t>, </a:t>
            </a:r>
            <a:r>
              <a:rPr sz="1600">
                <a:solidFill>
                  <a:srgbClr val="404040"/>
                </a:solidFill>
                <a:latin typeface="Courier New"/>
                <a:ea typeface="Courier New"/>
                <a:cs typeface="Courier New"/>
                <a:sym typeface="Courier New"/>
              </a:rPr>
              <a:t>string</a:t>
            </a:r>
            <a:r>
              <a:rPr sz="1600">
                <a:solidFill>
                  <a:srgbClr val="404040"/>
                </a:solidFill>
              </a:rPr>
              <a:t> (</a:t>
            </a:r>
            <a:r>
              <a:rPr sz="1600">
                <a:solidFill>
                  <a:srgbClr val="404040"/>
                </a:solidFill>
                <a:latin typeface="Courier New"/>
                <a:ea typeface="Courier New"/>
                <a:cs typeface="Courier New"/>
                <a:sym typeface="Courier New"/>
              </a:rPr>
              <a:t>char*</a:t>
            </a:r>
            <a:r>
              <a:rPr sz="1600">
                <a:solidFill>
                  <a:srgbClr val="404040"/>
                </a:solidFill>
              </a:rPr>
              <a:t>), </a:t>
            </a:r>
            <a:r>
              <a:rPr sz="1600">
                <a:solidFill>
                  <a:srgbClr val="404040"/>
                </a:solidFill>
                <a:latin typeface="Courier New"/>
                <a:ea typeface="Courier New"/>
                <a:cs typeface="Courier New"/>
                <a:sym typeface="Courier New"/>
              </a:rPr>
              <a:t>bool</a:t>
            </a:r>
            <a:r>
              <a:rPr sz="1600">
                <a:solidFill>
                  <a:srgbClr val="404040"/>
                </a:solidFill>
              </a:rPr>
              <a:t>, pointer</a:t>
            </a:r>
            <a:endParaRPr sz="1600">
              <a:solidFill>
                <a:srgbClr val="404040"/>
              </a:solidFill>
            </a:endParaRPr>
          </a:p>
          <a:p>
            <a:pPr lvl="0">
              <a:defRPr>
                <a:solidFill>
                  <a:srgbClr val="000000"/>
                </a:solidFill>
              </a:defRPr>
            </a:pPr>
            <a:r>
              <a:rPr>
                <a:solidFill>
                  <a:srgbClr val="404040"/>
                </a:solidFill>
              </a:rPr>
              <a:t>Math and Logic</a:t>
            </a:r>
            <a:endParaRPr>
              <a:solidFill>
                <a:srgbClr val="404040"/>
              </a:solidFill>
            </a:endParaRPr>
          </a:p>
          <a:p>
            <a:pPr lvl="1" marL="742950" indent="-285750">
              <a:defRPr>
                <a:solidFill>
                  <a:srgbClr val="000000"/>
                </a:solidFill>
              </a:defRPr>
            </a:pPr>
            <a:r>
              <a:rPr sz="1600">
                <a:solidFill>
                  <a:srgbClr val="404040"/>
                </a:solidFill>
              </a:rPr>
              <a:t>Operators: </a:t>
            </a:r>
            <a:r>
              <a:rPr sz="1600">
                <a:solidFill>
                  <a:srgbClr val="404040"/>
                </a:solidFill>
                <a:latin typeface="Courier New"/>
                <a:ea typeface="Courier New"/>
                <a:cs typeface="Courier New"/>
                <a:sym typeface="Courier New"/>
              </a:rPr>
              <a:t>+</a:t>
            </a:r>
            <a:r>
              <a:rPr sz="1600">
                <a:solidFill>
                  <a:srgbClr val="404040"/>
                </a:solidFill>
              </a:rPr>
              <a:t>,  </a:t>
            </a:r>
            <a:r>
              <a:rPr sz="1600">
                <a:solidFill>
                  <a:srgbClr val="404040"/>
                </a:solidFill>
                <a:latin typeface="Courier New"/>
                <a:ea typeface="Courier New"/>
                <a:cs typeface="Courier New"/>
                <a:sym typeface="Courier New"/>
              </a:rPr>
              <a:t>-</a:t>
            </a:r>
            <a:r>
              <a:rPr sz="1600">
                <a:solidFill>
                  <a:srgbClr val="404040"/>
                </a:solidFill>
              </a:rPr>
              <a:t>,</a:t>
            </a:r>
            <a:r>
              <a:rPr sz="1600">
                <a:solidFill>
                  <a:srgbClr val="404040"/>
                </a:solidFill>
                <a:latin typeface="Courier New"/>
                <a:ea typeface="Courier New"/>
                <a:cs typeface="Courier New"/>
                <a:sym typeface="Courier New"/>
              </a:rPr>
              <a:t> *</a:t>
            </a:r>
            <a:r>
              <a:rPr sz="1600">
                <a:solidFill>
                  <a:srgbClr val="404040"/>
                </a:solidFill>
              </a:rPr>
              <a:t>,  </a:t>
            </a:r>
            <a:r>
              <a:rPr sz="1600">
                <a:solidFill>
                  <a:srgbClr val="404040"/>
                </a:solidFill>
                <a:latin typeface="Courier New"/>
                <a:ea typeface="Courier New"/>
                <a:cs typeface="Courier New"/>
                <a:sym typeface="Courier New"/>
              </a:rPr>
              <a:t>/</a:t>
            </a:r>
            <a:r>
              <a:rPr sz="1600">
                <a:solidFill>
                  <a:srgbClr val="404040"/>
                </a:solidFill>
              </a:rPr>
              <a:t>,  </a:t>
            </a:r>
            <a:r>
              <a:rPr sz="1600">
                <a:solidFill>
                  <a:srgbClr val="404040"/>
                </a:solidFill>
                <a:latin typeface="Courier New"/>
                <a:ea typeface="Courier New"/>
                <a:cs typeface="Courier New"/>
                <a:sym typeface="Courier New"/>
              </a:rPr>
              <a:t>%</a:t>
            </a:r>
            <a:endParaRPr sz="1600">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rPr>
              <a:t>Operator Precedence: PEMDAS</a:t>
            </a:r>
            <a:endParaRPr sz="1600">
              <a:solidFill>
                <a:srgbClr val="404040"/>
              </a:solidFill>
            </a:endParaRPr>
          </a:p>
          <a:p>
            <a:pPr lvl="1" marL="742950" indent="-285750">
              <a:defRPr>
                <a:solidFill>
                  <a:srgbClr val="000000"/>
                </a:solidFill>
              </a:defRPr>
            </a:pPr>
            <a:r>
              <a:rPr sz="1600">
                <a:solidFill>
                  <a:srgbClr val="404040"/>
                </a:solidFill>
              </a:rPr>
              <a:t>Floating point vs Integer math</a:t>
            </a:r>
            <a:endParaRPr sz="1600">
              <a:solidFill>
                <a:srgbClr val="404040"/>
              </a:solidFill>
            </a:endParaRPr>
          </a:p>
          <a:p>
            <a:pPr lvl="1" marL="742950" indent="-285750">
              <a:defRPr>
                <a:solidFill>
                  <a:srgbClr val="000000"/>
                </a:solidFill>
              </a:defRPr>
            </a:pPr>
            <a:r>
              <a:rPr sz="1600">
                <a:solidFill>
                  <a:srgbClr val="404040"/>
                </a:solidFill>
              </a:rPr>
              <a:t>Boolean expressions: </a:t>
            </a:r>
            <a:r>
              <a:rPr sz="1600">
                <a:solidFill>
                  <a:srgbClr val="404040"/>
                </a:solidFill>
                <a:latin typeface="Courier New"/>
                <a:ea typeface="Courier New"/>
                <a:cs typeface="Courier New"/>
                <a:sym typeface="Courier New"/>
              </a:rPr>
              <a:t>==</a:t>
            </a:r>
            <a:r>
              <a:rPr sz="1600">
                <a:solidFill>
                  <a:srgbClr val="404040"/>
                </a:solidFill>
              </a:rPr>
              <a:t>, </a:t>
            </a:r>
            <a:r>
              <a:rPr sz="1600">
                <a:solidFill>
                  <a:srgbClr val="404040"/>
                </a:solidFill>
                <a:latin typeface="Courier New"/>
                <a:ea typeface="Courier New"/>
                <a:cs typeface="Courier New"/>
                <a:sym typeface="Courier New"/>
              </a:rPr>
              <a:t>!=</a:t>
            </a:r>
            <a:r>
              <a:rPr sz="1600">
                <a:solidFill>
                  <a:srgbClr val="404040"/>
                </a:solidFill>
              </a:rPr>
              <a:t>, </a:t>
            </a:r>
            <a:r>
              <a:rPr sz="1600">
                <a:solidFill>
                  <a:srgbClr val="404040"/>
                </a:solidFill>
                <a:latin typeface="Courier New"/>
                <a:ea typeface="Courier New"/>
                <a:cs typeface="Courier New"/>
                <a:sym typeface="Courier New"/>
              </a:rPr>
              <a:t>&amp;&amp;</a:t>
            </a:r>
            <a:r>
              <a:rPr sz="1600">
                <a:solidFill>
                  <a:srgbClr val="404040"/>
                </a:solidFill>
              </a:rPr>
              <a:t>, </a:t>
            </a:r>
            <a:r>
              <a:rPr sz="1600">
                <a:solidFill>
                  <a:srgbClr val="404040"/>
                </a:solidFill>
                <a:latin typeface="Courier New"/>
                <a:ea typeface="Courier New"/>
                <a:cs typeface="Courier New"/>
                <a:sym typeface="Courier New"/>
              </a:rPr>
              <a:t>||</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5FCBEF"/>
          </a:solidFill>
          <a:prstDash val="solid"/>
          <a:bevel/>
        </a:ln>
        <a:effectLst>
          <a:outerShdw sx="100000" sy="100000" kx="0" ky="0" algn="b" rotWithShape="0" blurRad="38100" dist="254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rgbClr val="5FCBEF"/>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5FCBEF"/>
          </a:solidFill>
          <a:prstDash val="solid"/>
          <a:bevel/>
        </a:ln>
        <a:effectLst>
          <a:outerShdw sx="100000" sy="100000" kx="0" ky="0" algn="b" rotWithShape="0" blurRad="38100" dist="254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rgbClr val="5FCBEF"/>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