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lvl1pPr defTabSz="457200">
      <a:defRPr>
        <a:latin typeface="Trebuchet MS"/>
        <a:ea typeface="Trebuchet MS"/>
        <a:cs typeface="Trebuchet MS"/>
        <a:sym typeface="Trebuchet MS"/>
      </a:defRPr>
    </a:lvl1pPr>
    <a:lvl2pPr indent="457200" defTabSz="457200">
      <a:defRPr>
        <a:latin typeface="Trebuchet MS"/>
        <a:ea typeface="Trebuchet MS"/>
        <a:cs typeface="Trebuchet MS"/>
        <a:sym typeface="Trebuchet MS"/>
      </a:defRPr>
    </a:lvl2pPr>
    <a:lvl3pPr indent="914400" defTabSz="457200">
      <a:defRPr>
        <a:latin typeface="Trebuchet MS"/>
        <a:ea typeface="Trebuchet MS"/>
        <a:cs typeface="Trebuchet MS"/>
        <a:sym typeface="Trebuchet MS"/>
      </a:defRPr>
    </a:lvl3pPr>
    <a:lvl4pPr indent="1371600" defTabSz="457200">
      <a:defRPr>
        <a:latin typeface="Trebuchet MS"/>
        <a:ea typeface="Trebuchet MS"/>
        <a:cs typeface="Trebuchet MS"/>
        <a:sym typeface="Trebuchet MS"/>
      </a:defRPr>
    </a:lvl4pPr>
    <a:lvl5pPr indent="1828800" defTabSz="457200">
      <a:defRPr>
        <a:latin typeface="Trebuchet MS"/>
        <a:ea typeface="Trebuchet MS"/>
        <a:cs typeface="Trebuchet MS"/>
        <a:sym typeface="Trebuchet MS"/>
      </a:defRPr>
    </a:lvl5pPr>
    <a:lvl6pPr indent="2286000" defTabSz="457200">
      <a:defRPr>
        <a:latin typeface="Trebuchet MS"/>
        <a:ea typeface="Trebuchet MS"/>
        <a:cs typeface="Trebuchet MS"/>
        <a:sym typeface="Trebuchet MS"/>
      </a:defRPr>
    </a:lvl6pPr>
    <a:lvl7pPr indent="2743200" defTabSz="457200">
      <a:defRPr>
        <a:latin typeface="Trebuchet MS"/>
        <a:ea typeface="Trebuchet MS"/>
        <a:cs typeface="Trebuchet MS"/>
        <a:sym typeface="Trebuchet MS"/>
      </a:defRPr>
    </a:lvl7pPr>
    <a:lvl8pPr indent="3200400" defTabSz="457200">
      <a:defRPr>
        <a:latin typeface="Trebuchet MS"/>
        <a:ea typeface="Trebuchet MS"/>
        <a:cs typeface="Trebuchet MS"/>
        <a:sym typeface="Trebuchet MS"/>
      </a:defRPr>
    </a:lvl8pPr>
    <a:lvl9pPr indent="3657600" defTabSz="457200">
      <a:defRPr>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ECF9"/>
          </a:solidFill>
        </a:fill>
      </a:tcStyle>
    </a:wholeTbl>
    <a:band2H>
      <a:tcTxStyle b="def" i="def"/>
      <a:tcStyle>
        <a:tcBdr/>
        <a:fill>
          <a:solidFill>
            <a:srgbClr val="E9F6FC"/>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Row>
  </a:tblStyle>
  <a:tblStyle styleId="{C7B018BB-80A7-4F77-B60F-C8B233D01FF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EDF"/>
          </a:solidFill>
        </a:fill>
      </a:tcStyle>
    </a:wholeTbl>
    <a:band2H>
      <a:tcTxStyle b="def" i="def"/>
      <a:tcStyle>
        <a:tcBdr/>
        <a:fill>
          <a:solidFill>
            <a:srgbClr val="E8F6F0"/>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Row>
  </a:tblStyle>
  <a:tblStyle styleId="{EEE7283C-3CF3-47DC-8721-378D4A62B22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EECD"/>
          </a:solidFill>
        </a:fill>
      </a:tcStyle>
    </a:wholeTbl>
    <a:band2H>
      <a:tcTxStyle b="def" i="def"/>
      <a:tcStyle>
        <a:tcBdr/>
        <a:fill>
          <a:solidFill>
            <a:srgbClr val="EEF7E8"/>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Row>
  </a:tblStyle>
  <a:tblStyle styleId="{CF821DB8-F4EB-4A41-A1BA-3FCAFE7338EE}" styleName="">
    <a:tblBg/>
    <a:wholeTbl>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FCBEF"/>
          </a:solidFill>
        </a:fill>
      </a:tcStyle>
    </a:firstCol>
    <a:lastRow>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FCBEF"/>
          </a:solidFill>
        </a:fill>
      </a:tcStyle>
    </a:firstRow>
  </a:tblStyle>
  <a:tblStyle styleId="{33BA23B1-9221-436E-865A-0063620EA4FD}"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lvl="0"/>
          </a:p>
        </p:txBody>
      </p:sp>
      <p:sp>
        <p:nvSpPr>
          <p:cNvPr id="93" name="Shape 9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 Id="rId3" Type="http://schemas.openxmlformats.org/officeDocument/2006/relationships/hyperlink" Target="https://study.cs50.net/mvc?toc=mvc" TargetMode="Externa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If I save, and then visit /sample from my application’s index, I’ll see the new code without having to anything else. In Problem Set 7, students will be writing almost all of their Python code inside of application.py, defining the behavior of what should happen when they visit their sites various routes.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lvl="0"/>
          </a:p>
        </p:txBody>
      </p:sp>
      <p:sp>
        <p:nvSpPr>
          <p:cNvPr id="171" name="Shape 17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MVC, which stands for </a:t>
            </a:r>
            <a:r>
              <a:rPr b="1" sz="1200">
                <a:latin typeface="Calibri"/>
                <a:ea typeface="Calibri"/>
                <a:cs typeface="Calibri"/>
                <a:sym typeface="Calibri"/>
              </a:rPr>
              <a:t>M</a:t>
            </a:r>
            <a:r>
              <a:rPr sz="1200">
                <a:latin typeface="Calibri"/>
                <a:ea typeface="Calibri"/>
                <a:cs typeface="Calibri"/>
                <a:sym typeface="Calibri"/>
              </a:rPr>
              <a:t>odel</a:t>
            </a:r>
            <a:r>
              <a:rPr b="1" sz="1200">
                <a:latin typeface="Calibri"/>
                <a:ea typeface="Calibri"/>
                <a:cs typeface="Calibri"/>
                <a:sym typeface="Calibri"/>
              </a:rPr>
              <a:t>—V</a:t>
            </a:r>
            <a:r>
              <a:rPr sz="1200">
                <a:latin typeface="Calibri"/>
                <a:ea typeface="Calibri"/>
                <a:cs typeface="Calibri"/>
                <a:sym typeface="Calibri"/>
              </a:rPr>
              <a:t>iew</a:t>
            </a:r>
            <a:r>
              <a:rPr b="1" sz="1200">
                <a:latin typeface="Calibri"/>
                <a:ea typeface="Calibri"/>
                <a:cs typeface="Calibri"/>
                <a:sym typeface="Calibri"/>
              </a:rPr>
              <a:t>—C</a:t>
            </a:r>
            <a:r>
              <a:rPr sz="1200">
                <a:latin typeface="Calibri"/>
                <a:ea typeface="Calibri"/>
                <a:cs typeface="Calibri"/>
                <a:sym typeface="Calibri"/>
              </a:rPr>
              <a:t>ontroller, is a design paradigm for creating software applications. Put more simply, it's a way of organizing and thinking about code. In this presentation, we'll discuss MVC in the context of web applications, but do note that MVC can apply to software development in general.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lvl="0"/>
          </a:p>
        </p:txBody>
      </p:sp>
      <p:sp>
        <p:nvSpPr>
          <p:cNvPr id="176" name="Shape 17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Model is backend</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View – what user sees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Frontend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View should NEVER be talking directly to the model</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Controller – getting infor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Controller’s kind of the moderator between them</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This is to help prevent the people from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lvl="0"/>
          </a:p>
        </p:txBody>
      </p:sp>
      <p:sp>
        <p:nvSpPr>
          <p:cNvPr id="181" name="Shape 18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Best way to learn – learn the syntax, and you’re got it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W3 schools – good way to learn this stuff: it has a split screen so you can code and then see what your changes do to the website.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You’ll get a much more intuitive grasp of html if you spend some time experimenting</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Got to a webpage you really like and look through their html – just cite your sources on this. also note: webpages will load without closing tags…but it introduces dangerous variability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Although not strictly necessary, it’s best to separate markup and style. This is similar to how in C we #define certain values we’re going to use frequently. We do this since if we ever need to change said value, it’s easier to change it once, as by altering its defined value, than by going through the entire code and changing its every instance. By separatingHTML (markup) from CSS (style), we get this same kind of versatility.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lvl="0"/>
          </a:p>
        </p:txBody>
      </p:sp>
      <p:sp>
        <p:nvSpPr>
          <p:cNvPr id="186" name="Shape 18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recent years, there has been a push to seperate the functionality of a page from its style. This is, in a sense, the whole concept behind </a:t>
            </a:r>
            <a:r>
              <a:rPr sz="1200">
                <a:latin typeface="Calibri"/>
                <a:ea typeface="Calibri"/>
                <a:cs typeface="Calibri"/>
                <a:sym typeface="Calibri"/>
                <a:hlinkClick r:id="rId3" invalidUrl="" action="" tgtFrame="" tooltip="" history="1" highlightClick="0" endSnd="0"/>
              </a:rPr>
              <a:t>MVC</a:t>
            </a:r>
            <a:r>
              <a:rPr sz="1200">
                <a:latin typeface="Calibri"/>
                <a:ea typeface="Calibri"/>
                <a:cs typeface="Calibri"/>
                <a:sym typeface="Calibri"/>
              </a:rPr>
              <a:t>, which we’ll get into more with C$50 Finance. Similarly, while HTML is used to markup a document, much of its stylistic implementation is left up to CSS.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lvl="0"/>
          </a:p>
        </p:txBody>
      </p:sp>
      <p:sp>
        <p:nvSpPr>
          <p:cNvPr id="194" name="Shape 194"/>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id and class are nearly identical, the only difference being you can have multiple blocks of code with the same class selector but you can only ever have one id selector.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lvl="0"/>
          </a:p>
        </p:txBody>
      </p:sp>
      <p:sp>
        <p:nvSpPr>
          <p:cNvPr id="202" name="Shape 202"/>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How to open and close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How to make a header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How to make a title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what is a title? What does it do on the webpage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 body</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Headers (h1, h2, h6)</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Paragraphs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Images: img src=“lsklskjflsdk”</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Paragraph alignment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lists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To run this application, you need only type flask run from within the directory containing the target application.py. Then click on </a:t>
            </a:r>
            <a:r>
              <a:rPr b="1" sz="1200">
                <a:latin typeface="Calibri"/>
                <a:ea typeface="Calibri"/>
                <a:cs typeface="Calibri"/>
                <a:sym typeface="Calibri"/>
              </a:rPr>
              <a:t>CS50 IDE</a:t>
            </a:r>
            <a:r>
              <a:rPr sz="1200">
                <a:latin typeface="Calibri"/>
                <a:ea typeface="Calibri"/>
                <a:cs typeface="Calibri"/>
                <a:sym typeface="Calibri"/>
              </a:rPr>
              <a:t> in the top left corner of IDE, followed by </a:t>
            </a:r>
            <a:r>
              <a:rPr b="1" sz="1200">
                <a:latin typeface="Calibri"/>
                <a:ea typeface="Calibri"/>
                <a:cs typeface="Calibri"/>
                <a:sym typeface="Calibri"/>
              </a:rPr>
              <a:t>Web Server</a:t>
            </a:r>
            <a:r>
              <a:rPr sz="1200">
                <a:latin typeface="Calibri"/>
                <a:ea typeface="Calibri"/>
                <a:cs typeface="Calibri"/>
                <a:sym typeface="Calibri"/>
              </a:rPr>
              <a:t>. (version 92+)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lvl="0"/>
          </a:p>
        </p:txBody>
      </p:sp>
      <p:sp>
        <p:nvSpPr>
          <p:cNvPr id="129" name="Shape 129"/>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Post is also NOT secure. If someone is intercepting data…</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It’s like the difference between the address on an envelop (GET) and what’s written on the paper inside (POST). Sure, it’s easier to just read the envelope, but you can also just open it up and take a look.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Update – assumes it’s already there: tell it what you’re updating and where you’re updating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Update &lt;field&gt; where USER ID == 3</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INSERT INTO – trying to create some new entry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SELECT – get a certain value from the table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DELETE – remove value from table!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lvl="0"/>
          </a:p>
        </p:txBody>
      </p:sp>
      <p:sp>
        <p:nvSpPr>
          <p:cNvPr id="140" name="Shape 140"/>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Including the where clause is often really important;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you don’t you’re likely to get unexpected behavior</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UPDATE Customers</a:t>
            </a:r>
            <a:br>
              <a:rPr sz="1200">
                <a:latin typeface="Calibri"/>
                <a:ea typeface="Calibri"/>
                <a:cs typeface="Calibri"/>
                <a:sym typeface="Calibri"/>
              </a:rPr>
            </a:br>
            <a:r>
              <a:rPr sz="1200">
                <a:latin typeface="Calibri"/>
                <a:ea typeface="Calibri"/>
                <a:cs typeface="Calibri"/>
                <a:sym typeface="Calibri"/>
              </a:rPr>
              <a:t>SET ContactName='Alfred Schmidt', City='Hamburg'</a:t>
            </a:r>
            <a:br>
              <a:rPr sz="1200">
                <a:latin typeface="Calibri"/>
                <a:ea typeface="Calibri"/>
                <a:cs typeface="Calibri"/>
                <a:sym typeface="Calibri"/>
              </a:rPr>
            </a:br>
            <a:r>
              <a:rPr sz="1200">
                <a:latin typeface="Calibri"/>
                <a:ea typeface="Calibri"/>
                <a:cs typeface="Calibri"/>
                <a:sym typeface="Calibri"/>
              </a:rPr>
              <a:t>WHERE CustomerName='Alfreds Futterkiste';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lvl="0"/>
          </a:p>
        </p:txBody>
      </p:sp>
      <p:sp>
        <p:nvSpPr>
          <p:cNvPr id="147" name="Shape 147"/>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Insert only into specified columns: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INSERT INTO Customers (CustomerName, City, Country)</a:t>
            </a:r>
            <a:br>
              <a:rPr sz="1200">
                <a:latin typeface="Calibri"/>
                <a:ea typeface="Calibri"/>
                <a:cs typeface="Calibri"/>
                <a:sym typeface="Calibri"/>
              </a:rPr>
            </a:br>
            <a:r>
              <a:rPr sz="1200">
                <a:latin typeface="Calibri"/>
                <a:ea typeface="Calibri"/>
                <a:cs typeface="Calibri"/>
                <a:sym typeface="Calibri"/>
              </a:rPr>
              <a:t>VALUES ('Cardinal', 'Stavanger', 'Norway');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Insert new row into customers: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INSERT INTO Customers (CustomerName, ContactName, Address, City, PostalCode, Country)</a:t>
            </a:r>
            <a:br>
              <a:rPr sz="1200">
                <a:latin typeface="Calibri"/>
                <a:ea typeface="Calibri"/>
                <a:cs typeface="Calibri"/>
                <a:sym typeface="Calibri"/>
              </a:rPr>
            </a:br>
            <a:r>
              <a:rPr sz="1200">
                <a:latin typeface="Calibri"/>
                <a:ea typeface="Calibri"/>
                <a:cs typeface="Calibri"/>
                <a:sym typeface="Calibri"/>
              </a:rPr>
              <a:t>VALUES ('Cardinal','Tom B. Erichsen','Skagen 21','Stavanger','4006','Norway');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lvl="0"/>
          </a:p>
        </p:txBody>
      </p:sp>
      <p:sp>
        <p:nvSpPr>
          <p:cNvPr id="154" name="Shape 15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 Is select all</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Select columns: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SELECT CustomerName,City FROM Customers;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Select whole database: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SELECT * FROM Customers;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lvl="0"/>
          </a:p>
        </p:txBody>
      </p:sp>
      <p:sp>
        <p:nvSpPr>
          <p:cNvPr id="160" name="Shape 160"/>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The WHERE clause specifies which record or records that should be deleted. If you omit the WHERE clause, all records will be deleted!</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DELETE FROM Customers</a:t>
            </a:r>
            <a:br>
              <a:rPr sz="1200">
                <a:latin typeface="Calibri"/>
                <a:ea typeface="Calibri"/>
                <a:cs typeface="Calibri"/>
                <a:sym typeface="Calibri"/>
              </a:rPr>
            </a:br>
            <a:r>
              <a:rPr sz="1200">
                <a:latin typeface="Calibri"/>
                <a:ea typeface="Calibri"/>
                <a:cs typeface="Calibri"/>
                <a:sym typeface="Calibri"/>
              </a:rPr>
              <a:t>WHERE CustomerName='Alfreds Futterkiste' AND ContactName='Maria Anders';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lvl="0"/>
          </a:p>
        </p:txBody>
      </p:sp>
      <p:sp>
        <p:nvSpPr>
          <p:cNvPr id="165" name="Shape 165"/>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If we want to do things with a specific person, we need the column we’re looking at to be either unique or the primary key of this data</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Need at least one column in column to be the primary key</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Multiple columns can be unique, one will be the primary key?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What’s the difference?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Unique – can’t be duplicated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Primary key – unique and used for identification</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 are some examples of these two things?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Email address – unique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Primary key – id number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Why both?</a:t>
            </a:r>
            <a:endParaRPr sz="1200">
              <a:latin typeface="Calibri"/>
              <a:ea typeface="Calibri"/>
              <a:cs typeface="Calibri"/>
              <a:sym typeface="Calibri"/>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27" name="Group 27"/>
          <p:cNvGrpSpPr/>
          <p:nvPr/>
        </p:nvGrpSpPr>
        <p:grpSpPr>
          <a:xfrm>
            <a:off x="-1" y="-8468"/>
            <a:ext cx="12192002" cy="6866469"/>
            <a:chOff x="0" y="0"/>
            <a:chExt cx="12192000" cy="6866467"/>
          </a:xfrm>
        </p:grpSpPr>
        <p:sp>
          <p:nvSpPr>
            <p:cNvPr id="17" name="Shape 17"/>
            <p:cNvSpPr/>
            <p:nvPr/>
          </p:nvSpPr>
          <p:spPr>
            <a:xfrm>
              <a:off x="-1" y="605"/>
              <a:ext cx="863601" cy="5698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sp>
          <p:nvSpPr>
            <p:cNvPr id="18" name="Shape 18"/>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19" name="Shape 19"/>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20" name="Shape 20"/>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21" name="Shape 2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22" name="Shape 22"/>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23" name="Shape 2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24" name="Shape 24"/>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25" name="Shape 25"/>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26" name="Shape 26"/>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grpSp>
      <p:sp>
        <p:nvSpPr>
          <p:cNvPr id="28" name="Shape 28"/>
          <p:cNvSpPr/>
          <p:nvPr>
            <p:ph type="title"/>
          </p:nvPr>
        </p:nvSpPr>
        <p:spPr>
          <a:xfrm>
            <a:off x="1507067" y="2404534"/>
            <a:ext cx="7766937" cy="1646303"/>
          </a:xfrm>
          <a:prstGeom prst="rect">
            <a:avLst/>
          </a:prstGeom>
        </p:spPr>
        <p:txBody>
          <a:bodyPr anchor="b">
            <a:noAutofit/>
          </a:bodyPr>
          <a:lstStyle>
            <a:lvl1pPr algn="r">
              <a:defRPr sz="5400"/>
            </a:lvl1pPr>
          </a:lstStyle>
          <a:p>
            <a:pPr lvl="0">
              <a:defRPr sz="1800">
                <a:solidFill>
                  <a:srgbClr val="000000"/>
                </a:solidFill>
              </a:defRPr>
            </a:pPr>
            <a:r>
              <a:rPr sz="5400">
                <a:solidFill>
                  <a:srgbClr val="5FCBEF"/>
                </a:solidFill>
              </a:rPr>
              <a:t>Click to edit Master title style</a:t>
            </a:r>
          </a:p>
        </p:txBody>
      </p:sp>
      <p:sp>
        <p:nvSpPr>
          <p:cNvPr id="29" name="Shape 29"/>
          <p:cNvSpPr/>
          <p:nvPr>
            <p:ph type="body"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stStyle>
          <a:p>
            <a:pPr lvl="0">
              <a:defRPr>
                <a:solidFill>
                  <a:srgbClr val="000000"/>
                </a:solidFill>
              </a:defRPr>
            </a:pPr>
            <a:r>
              <a:rPr>
                <a:solidFill>
                  <a:srgbClr val="808080"/>
                </a:solidFill>
              </a:rPr>
              <a:t>Click to edit Master subtitle style</a:t>
            </a:r>
          </a:p>
        </p:txBody>
      </p:sp>
      <p:sp>
        <p:nvSpPr>
          <p:cNvPr id="30" name="Shape 3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61" name="Shape 61"/>
          <p:cNvSpPr/>
          <p:nvPr>
            <p:ph type="title"/>
          </p:nvPr>
        </p:nvSpPr>
        <p:spPr>
          <a:xfrm>
            <a:off x="677335" y="414184"/>
            <a:ext cx="8596669" cy="3794432"/>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2" name="Shape 62"/>
          <p:cNvSpPr/>
          <p:nvPr>
            <p:ph type="body" idx="1"/>
          </p:nvPr>
        </p:nvSpPr>
        <p:spPr>
          <a:xfrm>
            <a:off x="677335" y="4208615"/>
            <a:ext cx="8596669" cy="2094532"/>
          </a:xfrm>
          <a:prstGeom prst="rect">
            <a:avLst/>
          </a:prstGeom>
        </p:spPr>
        <p:txBody>
          <a:bodyPr anchor="ct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63" name="Shape 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65" name="Shape 65"/>
          <p:cNvSpPr/>
          <p:nvPr>
            <p:ph type="title"/>
          </p:nvPr>
        </p:nvSpPr>
        <p:spPr>
          <a:xfrm>
            <a:off x="931334" y="609600"/>
            <a:ext cx="8094134" cy="302260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6" name="Shape 66"/>
          <p:cNvSpPr/>
          <p:nvPr>
            <p:ph type="body" idx="1"/>
          </p:nvPr>
        </p:nvSpPr>
        <p:spPr>
          <a:xfrm>
            <a:off x="1366138" y="3632200"/>
            <a:ext cx="7224526" cy="381000"/>
          </a:xfrm>
          <a:prstGeom prst="rect">
            <a:avLst/>
          </a:prstGeom>
        </p:spPr>
        <p:txBody>
          <a:bodyPr anchor="ctr">
            <a:noAutofit/>
          </a:bodyPr>
          <a:lstStyle>
            <a:lvl1pPr marL="0" indent="0">
              <a:buClrTx/>
              <a:buSzTx/>
              <a:buFontTx/>
              <a:buNone/>
              <a:defRPr sz="1600">
                <a:solidFill>
                  <a:srgbClr val="808080"/>
                </a:solidFill>
              </a:defRPr>
            </a:lvl1pPr>
          </a:lstStyle>
          <a:p>
            <a:pPr lvl="0">
              <a:defRPr sz="1800">
                <a:solidFill>
                  <a:srgbClr val="000000"/>
                </a:solidFill>
              </a:defRPr>
            </a:pPr>
            <a:r>
              <a:rPr sz="1600">
                <a:solidFill>
                  <a:srgbClr val="808080"/>
                </a:solidFill>
              </a:rPr>
              <a:t>Click to edit Master text styles</a:t>
            </a:r>
          </a:p>
        </p:txBody>
      </p:sp>
      <p:sp>
        <p:nvSpPr>
          <p:cNvPr id="67" name="Shape 67"/>
          <p:cNvSpPr/>
          <p:nvPr>
            <p:ph type="sldNum" sz="quarter" idx="2"/>
          </p:nvPr>
        </p:nvSpPr>
        <p:spPr>
          <a:prstGeom prst="rect">
            <a:avLst/>
          </a:prstGeom>
        </p:spPr>
        <p:txBody>
          <a:bodyPr/>
          <a:lstStyle/>
          <a:p>
            <a:pPr lvl="0"/>
            <a:fld id="{86CB4B4D-7CA3-9044-876B-883B54F8677D}" type="slidenum"/>
          </a:p>
        </p:txBody>
      </p:sp>
      <p:sp>
        <p:nvSpPr>
          <p:cNvPr id="68" name="Shape 6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69" name="Shape 6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71" name="Shape 71"/>
          <p:cNvSpPr/>
          <p:nvPr>
            <p:ph type="title"/>
          </p:nvPr>
        </p:nvSpPr>
        <p:spPr>
          <a:xfrm>
            <a:off x="677335" y="217488"/>
            <a:ext cx="8596669" cy="4309961"/>
          </a:xfrm>
          <a:prstGeom prst="rect">
            <a:avLst/>
          </a:prstGeom>
        </p:spPr>
        <p:txBody>
          <a:bodyPr anchor="b"/>
          <a:lstStyle>
            <a:lvl1pPr>
              <a:defRPr sz="4400"/>
            </a:lvl1pPr>
          </a:lstStyle>
          <a:p>
            <a:pPr lvl="0">
              <a:defRPr sz="1800">
                <a:solidFill>
                  <a:srgbClr val="000000"/>
                </a:solidFill>
              </a:defRPr>
            </a:pPr>
            <a:r>
              <a:rPr sz="4400">
                <a:solidFill>
                  <a:srgbClr val="5FCBEF"/>
                </a:solidFill>
              </a:rPr>
              <a:t>Click to edit Master title style</a:t>
            </a:r>
          </a:p>
        </p:txBody>
      </p:sp>
      <p:sp>
        <p:nvSpPr>
          <p:cNvPr id="72" name="Shape 72"/>
          <p:cNvSpPr/>
          <p:nvPr>
            <p:ph type="body" idx="1"/>
          </p:nvPr>
        </p:nvSpPr>
        <p:spPr>
          <a:xfrm>
            <a:off x="677335" y="4527448"/>
            <a:ext cx="8596669" cy="2330552"/>
          </a:xfrm>
          <a:prstGeom prst="rect">
            <a:avLst/>
          </a:prstGeom>
        </p:spPr>
        <p:txBody>
          <a:bodyP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75" name="Shape 75"/>
          <p:cNvSpPr/>
          <p:nvPr>
            <p:ph type="title"/>
          </p:nvPr>
        </p:nvSpPr>
        <p:spPr>
          <a:xfrm>
            <a:off x="931334" y="509665"/>
            <a:ext cx="809413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76" name="Shape 76"/>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79" name="Shape 7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81" name="Shape 81"/>
          <p:cNvSpPr/>
          <p:nvPr>
            <p:ph type="title"/>
          </p:nvPr>
        </p:nvSpPr>
        <p:spPr>
          <a:xfrm>
            <a:off x="685798" y="509665"/>
            <a:ext cx="858820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82" name="Shape 82"/>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solidFill>
                  <a:srgbClr val="5FCBEF"/>
                </a:solidFill>
              </a:defRPr>
            </a:lvl1pPr>
          </a:lstStyle>
          <a:p>
            <a:pPr lvl="0">
              <a:defRPr sz="1800">
                <a:solidFill>
                  <a:srgbClr val="000000"/>
                </a:solidFill>
              </a:defRPr>
            </a:pPr>
            <a:r>
              <a:rPr sz="2400">
                <a:solidFill>
                  <a:srgbClr val="5FCBEF"/>
                </a:solidFill>
              </a:rPr>
              <a:t>Click to edit Master text styles</a:t>
            </a:r>
          </a:p>
        </p:txBody>
      </p:sp>
      <p:sp>
        <p:nvSpPr>
          <p:cNvPr id="83" name="Shape 8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5" name="Shape 85"/>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86" name="Shape 86"/>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87" name="Shape 8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defRPr sz="1800">
                <a:solidFill>
                  <a:srgbClr val="000000"/>
                </a:solidFill>
              </a:defRPr>
            </a:pPr>
            <a:r>
              <a:rPr sz="3600">
                <a:solidFill>
                  <a:srgbClr val="5FCBEF"/>
                </a:solidFill>
              </a:rPr>
              <a:t>Click to edit Master title style</a:t>
            </a:r>
          </a:p>
        </p:txBody>
      </p:sp>
      <p:sp>
        <p:nvSpPr>
          <p:cNvPr id="90" name="Shape 90"/>
          <p:cNvSpPr/>
          <p:nvPr>
            <p:ph type="body" idx="1"/>
          </p:nvPr>
        </p:nvSpPr>
        <p:spPr>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91" name="Shape 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33" name="Shape 33"/>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34" name="Shape 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6" name="Shape 36"/>
          <p:cNvSpPr/>
          <p:nvPr>
            <p:ph type="title"/>
          </p:nvPr>
        </p:nvSpPr>
        <p:spPr>
          <a:xfrm>
            <a:off x="677335" y="986366"/>
            <a:ext cx="8596669" cy="3541082"/>
          </a:xfrm>
          <a:prstGeom prst="rect">
            <a:avLst/>
          </a:prstGeom>
        </p:spPr>
        <p:txBody>
          <a:bodyPr anchor="b"/>
          <a:lstStyle>
            <a:lvl1pPr>
              <a:defRPr sz="4000"/>
            </a:lvl1pPr>
          </a:lstStyle>
          <a:p>
            <a:pPr lvl="0">
              <a:defRPr sz="1800">
                <a:solidFill>
                  <a:srgbClr val="000000"/>
                </a:solidFill>
              </a:defRPr>
            </a:pPr>
            <a:r>
              <a:rPr sz="4000">
                <a:solidFill>
                  <a:srgbClr val="5FCBEF"/>
                </a:solidFill>
              </a:rPr>
              <a:t>Click to edit Master title style</a:t>
            </a:r>
          </a:p>
        </p:txBody>
      </p:sp>
      <p:sp>
        <p:nvSpPr>
          <p:cNvPr id="37" name="Shape 37"/>
          <p:cNvSpPr/>
          <p:nvPr>
            <p:ph type="body" idx="1"/>
          </p:nvPr>
        </p:nvSpPr>
        <p:spPr>
          <a:xfrm>
            <a:off x="677335" y="4527448"/>
            <a:ext cx="8596669" cy="2330553"/>
          </a:xfrm>
          <a:prstGeom prst="rect">
            <a:avLst/>
          </a:prstGeom>
        </p:spPr>
        <p:txBody>
          <a:bodyPr/>
          <a:lstStyle>
            <a:lvl1pPr marL="0" indent="0">
              <a:buClrTx/>
              <a:buSzTx/>
              <a:buFontTx/>
              <a:buNone/>
              <a:defRPr sz="2000">
                <a:solidFill>
                  <a:srgbClr val="808080"/>
                </a:solidFill>
              </a:defRPr>
            </a:lvl1pPr>
          </a:lstStyle>
          <a:p>
            <a:pPr lvl="0">
              <a:defRPr sz="1800">
                <a:solidFill>
                  <a:srgbClr val="000000"/>
                </a:solidFill>
              </a:defRPr>
            </a:pPr>
            <a:r>
              <a:rPr sz="2000">
                <a:solidFill>
                  <a:srgbClr val="808080"/>
                </a:solidFill>
              </a:rPr>
              <a:t>Click to edit Master text styles</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Shape 40"/>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1" name="Shape 41"/>
          <p:cNvSpPr/>
          <p:nvPr>
            <p:ph type="body" idx="1"/>
          </p:nvPr>
        </p:nvSpPr>
        <p:spPr>
          <a:xfrm>
            <a:off x="677333" y="2160589"/>
            <a:ext cx="4184036"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42" name="Shape 4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4" name="Shape 44"/>
          <p:cNvSpPr/>
          <p:nvPr>
            <p:ph type="title"/>
          </p:nvPr>
        </p:nvSpPr>
        <p:spPr>
          <a:xfrm>
            <a:off x="677333" y="609600"/>
            <a:ext cx="8596670" cy="1436092"/>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5" name="Shape 45"/>
          <p:cNvSpPr/>
          <p:nvPr>
            <p:ph type="body" idx="1"/>
          </p:nvPr>
        </p:nvSpPr>
        <p:spPr>
          <a:xfrm>
            <a:off x="675744" y="2045691"/>
            <a:ext cx="4185624" cy="69155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Shape 48"/>
          <p:cNvSpPr/>
          <p:nvPr>
            <p:ph type="title"/>
          </p:nvPr>
        </p:nvSpPr>
        <p:spPr>
          <a:xfrm>
            <a:off x="677333" y="609600"/>
            <a:ext cx="8596670" cy="132080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1" name="Shape 5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53" name="Shape 53"/>
          <p:cNvSpPr/>
          <p:nvPr>
            <p:ph type="title"/>
          </p:nvPr>
        </p:nvSpPr>
        <p:spPr>
          <a:xfrm>
            <a:off x="677333" y="0"/>
            <a:ext cx="3854529" cy="2777070"/>
          </a:xfrm>
          <a:prstGeom prst="rect">
            <a:avLst/>
          </a:prstGeom>
        </p:spPr>
        <p:txBody>
          <a:bodyPr anchor="b"/>
          <a:lstStyle>
            <a:lvl1pPr>
              <a:defRPr sz="2000"/>
            </a:lvl1pPr>
          </a:lstStyle>
          <a:p>
            <a:pPr lvl="0">
              <a:defRPr sz="1800">
                <a:solidFill>
                  <a:srgbClr val="000000"/>
                </a:solidFill>
              </a:defRPr>
            </a:pPr>
            <a:r>
              <a:rPr sz="2000">
                <a:solidFill>
                  <a:srgbClr val="5FCBEF"/>
                </a:solidFill>
              </a:rPr>
              <a:t>Click to edit Master title style</a:t>
            </a:r>
          </a:p>
        </p:txBody>
      </p:sp>
      <p:sp>
        <p:nvSpPr>
          <p:cNvPr id="54" name="Shape 54"/>
          <p:cNvSpPr/>
          <p:nvPr>
            <p:ph type="body" idx="1"/>
          </p:nvPr>
        </p:nvSpPr>
        <p:spPr>
          <a:xfrm>
            <a:off x="4760460" y="514923"/>
            <a:ext cx="4513543" cy="6343077"/>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55" name="Shape 5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57" name="Shape 57"/>
          <p:cNvSpPr/>
          <p:nvPr>
            <p:ph type="title"/>
          </p:nvPr>
        </p:nvSpPr>
        <p:spPr>
          <a:xfrm>
            <a:off x="677333" y="4800600"/>
            <a:ext cx="8596668" cy="566738"/>
          </a:xfrm>
          <a:prstGeom prst="rect">
            <a:avLst/>
          </a:prstGeom>
        </p:spPr>
        <p:txBody>
          <a:bodyPr anchor="b"/>
          <a:lstStyle>
            <a:lvl1pPr>
              <a:defRPr sz="2400"/>
            </a:lvl1pPr>
          </a:lstStyle>
          <a:p>
            <a:pPr lvl="0">
              <a:defRPr sz="1800">
                <a:solidFill>
                  <a:srgbClr val="000000"/>
                </a:solidFill>
              </a:defRPr>
            </a:pPr>
            <a:r>
              <a:rPr sz="2400">
                <a:solidFill>
                  <a:srgbClr val="5FCBEF"/>
                </a:solidFill>
              </a:rPr>
              <a:t>Click to edit Master title style</a:t>
            </a:r>
          </a:p>
        </p:txBody>
      </p:sp>
      <p:sp>
        <p:nvSpPr>
          <p:cNvPr id="58" name="Shape 58"/>
          <p:cNvSpPr/>
          <p:nvPr>
            <p:ph type="body" idx="1"/>
          </p:nvPr>
        </p:nvSpPr>
        <p:spPr>
          <a:xfrm>
            <a:off x="677333" y="5367337"/>
            <a:ext cx="8596668" cy="674025"/>
          </a:xfrm>
          <a:prstGeom prst="rect">
            <a:avLst/>
          </a:prstGeom>
        </p:spPr>
        <p:txBody>
          <a:bodyPr/>
          <a:lstStyle>
            <a:lvl1pPr marL="0" indent="0">
              <a:buClrTx/>
              <a:buSzTx/>
              <a:buFontTx/>
              <a:buNone/>
              <a:defRPr sz="1200"/>
            </a:lvl1pPr>
          </a:lstStyle>
          <a:p>
            <a:pPr lvl="0">
              <a:defRPr sz="1800">
                <a:solidFill>
                  <a:srgbClr val="000000"/>
                </a:solidFill>
              </a:defRPr>
            </a:pPr>
            <a:r>
              <a:rPr sz="1200">
                <a:solidFill>
                  <a:srgbClr val="404040"/>
                </a:solidFill>
              </a:rPr>
              <a:t>Click to edit Master text styles</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12"/>
          <p:cNvGrpSpPr/>
          <p:nvPr/>
        </p:nvGrpSpPr>
        <p:grpSpPr>
          <a:xfrm>
            <a:off x="-1" y="-8468"/>
            <a:ext cx="12192002" cy="6866469"/>
            <a:chOff x="0" y="0"/>
            <a:chExt cx="12192000" cy="6866467"/>
          </a:xfrm>
        </p:grpSpPr>
        <p:sp>
          <p:nvSpPr>
            <p:cNvPr id="2" name="Shape 2"/>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3" name="Shape 3"/>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4" name="Shape 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5" name="Shape 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6" name="Shape 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7" name="Shape 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9" name="Shape 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11" name="Shape 1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grpSp>
      <p:sp>
        <p:nvSpPr>
          <p:cNvPr id="13" name="Shape 13"/>
          <p:cNvSpPr/>
          <p:nvPr>
            <p:ph type="title"/>
          </p:nvPr>
        </p:nvSpPr>
        <p:spPr>
          <a:xfrm>
            <a:off x="7967673" y="0"/>
            <a:ext cx="1304744" cy="64706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600">
                <a:solidFill>
                  <a:srgbClr val="5FCBEF"/>
                </a:solidFill>
              </a:rPr>
              <a:t>Click to edit Master title style</a:t>
            </a:r>
          </a:p>
        </p:txBody>
      </p:sp>
      <p:sp>
        <p:nvSpPr>
          <p:cNvPr id="14" name="Shape 14"/>
          <p:cNvSpPr/>
          <p:nvPr>
            <p:ph type="body" idx="1"/>
          </p:nvPr>
        </p:nvSpPr>
        <p:spPr>
          <a:xfrm>
            <a:off x="677335" y="609600"/>
            <a:ext cx="7060150" cy="6248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15" name="Shape 15"/>
          <p:cNvSpPr/>
          <p:nvPr>
            <p:ph type="sldNum" sz="quarter" idx="2"/>
          </p:nvPr>
        </p:nvSpPr>
        <p:spPr>
          <a:xfrm>
            <a:off x="8590663" y="6114704"/>
            <a:ext cx="683340" cy="218441"/>
          </a:xfrm>
          <a:prstGeom prst="rect">
            <a:avLst/>
          </a:prstGeom>
          <a:ln w="12700">
            <a:miter lim="400000"/>
          </a:ln>
        </p:spPr>
        <p:txBody>
          <a:bodyPr lIns="45719" rIns="45719" anchor="ctr">
            <a:spAutoFit/>
          </a:bodyPr>
          <a:lstStyle>
            <a:lvl1pPr algn="r">
              <a:defRPr sz="900">
                <a:solidFill>
                  <a:srgbClr val="5FCBE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spd="med" advClick="1"/>
  <p:txStyles>
    <p:titleStyle>
      <a:lvl1pPr defTabSz="457200">
        <a:defRPr sz="3600">
          <a:solidFill>
            <a:srgbClr val="5FCBEF"/>
          </a:solidFill>
          <a:latin typeface="Trebuchet MS"/>
          <a:ea typeface="Trebuchet MS"/>
          <a:cs typeface="Trebuchet MS"/>
          <a:sym typeface="Trebuchet MS"/>
        </a:defRPr>
      </a:lvl1pPr>
      <a:lvl2pPr defTabSz="457200">
        <a:defRPr sz="3600">
          <a:solidFill>
            <a:srgbClr val="5FCBEF"/>
          </a:solidFill>
          <a:latin typeface="Trebuchet MS"/>
          <a:ea typeface="Trebuchet MS"/>
          <a:cs typeface="Trebuchet MS"/>
          <a:sym typeface="Trebuchet MS"/>
        </a:defRPr>
      </a:lvl2pPr>
      <a:lvl3pPr defTabSz="457200">
        <a:defRPr sz="3600">
          <a:solidFill>
            <a:srgbClr val="5FCBEF"/>
          </a:solidFill>
          <a:latin typeface="Trebuchet MS"/>
          <a:ea typeface="Trebuchet MS"/>
          <a:cs typeface="Trebuchet MS"/>
          <a:sym typeface="Trebuchet MS"/>
        </a:defRPr>
      </a:lvl3pPr>
      <a:lvl4pPr defTabSz="457200">
        <a:defRPr sz="3600">
          <a:solidFill>
            <a:srgbClr val="5FCBEF"/>
          </a:solidFill>
          <a:latin typeface="Trebuchet MS"/>
          <a:ea typeface="Trebuchet MS"/>
          <a:cs typeface="Trebuchet MS"/>
          <a:sym typeface="Trebuchet MS"/>
        </a:defRPr>
      </a:lvl4pPr>
      <a:lvl5pPr defTabSz="457200">
        <a:defRPr sz="3600">
          <a:solidFill>
            <a:srgbClr val="5FCBEF"/>
          </a:solidFill>
          <a:latin typeface="Trebuchet MS"/>
          <a:ea typeface="Trebuchet MS"/>
          <a:cs typeface="Trebuchet MS"/>
          <a:sym typeface="Trebuchet MS"/>
        </a:defRPr>
      </a:lvl5pPr>
      <a:lvl6pPr defTabSz="457200">
        <a:defRPr sz="3600">
          <a:solidFill>
            <a:srgbClr val="5FCBEF"/>
          </a:solidFill>
          <a:latin typeface="Trebuchet MS"/>
          <a:ea typeface="Trebuchet MS"/>
          <a:cs typeface="Trebuchet MS"/>
          <a:sym typeface="Trebuchet MS"/>
        </a:defRPr>
      </a:lvl6pPr>
      <a:lvl7pPr defTabSz="457200">
        <a:defRPr sz="3600">
          <a:solidFill>
            <a:srgbClr val="5FCBEF"/>
          </a:solidFill>
          <a:latin typeface="Trebuchet MS"/>
          <a:ea typeface="Trebuchet MS"/>
          <a:cs typeface="Trebuchet MS"/>
          <a:sym typeface="Trebuchet MS"/>
        </a:defRPr>
      </a:lvl7pPr>
      <a:lvl8pPr defTabSz="457200">
        <a:defRPr sz="3600">
          <a:solidFill>
            <a:srgbClr val="5FCBEF"/>
          </a:solidFill>
          <a:latin typeface="Trebuchet MS"/>
          <a:ea typeface="Trebuchet MS"/>
          <a:cs typeface="Trebuchet MS"/>
          <a:sym typeface="Trebuchet MS"/>
        </a:defRPr>
      </a:lvl8pPr>
      <a:lvl9pPr defTabSz="457200">
        <a:defRPr sz="3600">
          <a:solidFill>
            <a:srgbClr val="5FCBEF"/>
          </a:solidFill>
          <a:latin typeface="Trebuchet MS"/>
          <a:ea typeface="Trebuchet MS"/>
          <a:cs typeface="Trebuchet MS"/>
          <a:sym typeface="Trebuchet MS"/>
        </a:defRPr>
      </a:lvl9pPr>
    </p:titleStyle>
    <p:bodyStyle>
      <a:lvl1pPr marL="342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1pPr>
      <a:lvl2pPr marL="778668" indent="-321468"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2pPr>
      <a:lvl3pPr marL="1208314" indent="-293914"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3pPr>
      <a:lvl4pPr marL="1714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4pPr>
      <a:lvl5pPr marL="21717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5pPr>
      <a:lvl6pPr marL="2628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6pPr>
      <a:lvl7pPr marL="30861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7pPr>
      <a:lvl8pPr marL="35433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8pPr>
      <a:lvl9pPr marL="4000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9pPr>
    </p:bodyStyle>
    <p:otherStyle>
      <a:lvl1pPr algn="r" defTabSz="457200">
        <a:defRPr sz="900">
          <a:solidFill>
            <a:schemeClr val="tx1"/>
          </a:solidFill>
          <a:latin typeface="+mn-lt"/>
          <a:ea typeface="+mn-ea"/>
          <a:cs typeface="+mn-cs"/>
          <a:sym typeface="Trebuchet MS"/>
        </a:defRPr>
      </a:lvl1pPr>
      <a:lvl2pPr indent="457200" algn="r" defTabSz="457200">
        <a:defRPr sz="900">
          <a:solidFill>
            <a:schemeClr val="tx1"/>
          </a:solidFill>
          <a:latin typeface="+mn-lt"/>
          <a:ea typeface="+mn-ea"/>
          <a:cs typeface="+mn-cs"/>
          <a:sym typeface="Trebuchet MS"/>
        </a:defRPr>
      </a:lvl2pPr>
      <a:lvl3pPr indent="914400" algn="r" defTabSz="457200">
        <a:defRPr sz="900">
          <a:solidFill>
            <a:schemeClr val="tx1"/>
          </a:solidFill>
          <a:latin typeface="+mn-lt"/>
          <a:ea typeface="+mn-ea"/>
          <a:cs typeface="+mn-cs"/>
          <a:sym typeface="Trebuchet MS"/>
        </a:defRPr>
      </a:lvl3pPr>
      <a:lvl4pPr indent="1371600" algn="r" defTabSz="457200">
        <a:defRPr sz="900">
          <a:solidFill>
            <a:schemeClr val="tx1"/>
          </a:solidFill>
          <a:latin typeface="+mn-lt"/>
          <a:ea typeface="+mn-ea"/>
          <a:cs typeface="+mn-cs"/>
          <a:sym typeface="Trebuchet MS"/>
        </a:defRPr>
      </a:lvl4pPr>
      <a:lvl5pPr indent="1828800" algn="r" defTabSz="457200">
        <a:defRPr sz="900">
          <a:solidFill>
            <a:schemeClr val="tx1"/>
          </a:solidFill>
          <a:latin typeface="+mn-lt"/>
          <a:ea typeface="+mn-ea"/>
          <a:cs typeface="+mn-cs"/>
          <a:sym typeface="Trebuchet MS"/>
        </a:defRPr>
      </a:lvl5pPr>
      <a:lvl6pPr indent="2286000" algn="r" defTabSz="457200">
        <a:defRPr sz="900">
          <a:solidFill>
            <a:schemeClr val="tx1"/>
          </a:solidFill>
          <a:latin typeface="+mn-lt"/>
          <a:ea typeface="+mn-ea"/>
          <a:cs typeface="+mn-cs"/>
          <a:sym typeface="Trebuchet MS"/>
        </a:defRPr>
      </a:lvl6pPr>
      <a:lvl7pPr indent="2743200" algn="r" defTabSz="457200">
        <a:defRPr sz="900">
          <a:solidFill>
            <a:schemeClr val="tx1"/>
          </a:solidFill>
          <a:latin typeface="+mn-lt"/>
          <a:ea typeface="+mn-ea"/>
          <a:cs typeface="+mn-cs"/>
          <a:sym typeface="Trebuchet MS"/>
        </a:defRPr>
      </a:lvl7pPr>
      <a:lvl8pPr indent="3200400" algn="r" defTabSz="457200">
        <a:defRPr sz="900">
          <a:solidFill>
            <a:schemeClr val="tx1"/>
          </a:solidFill>
          <a:latin typeface="+mn-lt"/>
          <a:ea typeface="+mn-ea"/>
          <a:cs typeface="+mn-cs"/>
          <a:sym typeface="Trebuchet MS"/>
        </a:defRPr>
      </a:lvl8pPr>
      <a:lvl9pPr indent="3657600" algn="r" defTabSz="457200">
        <a:defRPr sz="900">
          <a:solidFill>
            <a:schemeClr val="tx1"/>
          </a:solidFill>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w3schools.com/" TargetMode="External"/><Relationship Id="rId4" Type="http://schemas.openxmlformats.org/officeDocument/2006/relationships/hyperlink" Target="https://validator.w3.org/"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esliefranke.com/files/reference/htmlcheatsheet.html" TargetMode="External"/><Relationship Id="rId3" Type="http://schemas.openxmlformats.org/officeDocument/2006/relationships/hyperlink" Target="http://www.lesliefranke.com/files/reference/csscheatsheet.html" TargetMode="External"/><Relationship Id="rId4" Type="http://schemas.openxmlformats.org/officeDocument/2006/relationships/hyperlink" Target="http://www.w3schools.com/" TargetMode="External"/><Relationship Id="rId5" Type="http://schemas.openxmlformats.org/officeDocument/2006/relationships/hyperlink" Target="https://validator.w3.org/"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alpython.com/blog/python/primer-on-jinja-templating/"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w3schools.com/sq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1507067" y="2404534"/>
            <a:ext cx="7766937" cy="1646303"/>
          </a:xfrm>
          <a:prstGeom prst="rect">
            <a:avLst/>
          </a:prstGeom>
        </p:spPr>
        <p:txBody>
          <a:bodyPr lIns="0" tIns="0" rIns="0" bIns="0">
            <a:normAutofit fontScale="100000" lnSpcReduction="0"/>
          </a:bodyPr>
          <a:lstStyle/>
          <a:p>
            <a:pPr lvl="0" defTabSz="443484">
              <a:defRPr sz="1800">
                <a:solidFill>
                  <a:srgbClr val="000000"/>
                </a:solidFill>
              </a:defRPr>
            </a:pPr>
            <a:r>
              <a:rPr sz="5238">
                <a:solidFill>
                  <a:srgbClr val="5FCBEF"/>
                </a:solidFill>
              </a:rPr>
              <a:t>CS50 Section 9</a:t>
            </a:r>
            <a:br>
              <a:rPr sz="5238">
                <a:solidFill>
                  <a:srgbClr val="5FCBEF"/>
                </a:solidFill>
              </a:rPr>
            </a:br>
            <a:r>
              <a:rPr sz="5238">
                <a:solidFill>
                  <a:srgbClr val="5FCBEF"/>
                </a:solidFill>
              </a:rPr>
              <a:t>Somewhere in Between</a:t>
            </a:r>
          </a:p>
        </p:txBody>
      </p:sp>
      <p:sp>
        <p:nvSpPr>
          <p:cNvPr id="96" name="Shape 96"/>
          <p:cNvSpPr/>
          <p:nvPr>
            <p:ph type="body" idx="1"/>
          </p:nvPr>
        </p:nvSpPr>
        <p:spPr>
          <a:xfrm>
            <a:off x="1507067" y="4050832"/>
            <a:ext cx="7766937" cy="1096900"/>
          </a:xfrm>
          <a:prstGeom prst="rect">
            <a:avLst/>
          </a:prstGeom>
        </p:spPr>
        <p:txBody>
          <a:bodyPr/>
          <a:lstStyle/>
          <a:p>
            <a:pPr lvl="0">
              <a:lnSpc>
                <a:spcPct val="90000"/>
              </a:lnSpc>
              <a:defRPr>
                <a:solidFill>
                  <a:srgbClr val="000000"/>
                </a:solidFill>
              </a:defRPr>
            </a:pPr>
            <a:r>
              <a:rPr>
                <a:solidFill>
                  <a:srgbClr val="808080"/>
                </a:solidFill>
              </a:rPr>
              <a:t>Annaleah Ernst, TF					</a:t>
            </a:r>
            <a:endParaRPr>
              <a:solidFill>
                <a:srgbClr val="808080"/>
              </a:solidFill>
            </a:endParaRPr>
          </a:p>
          <a:p>
            <a:pPr lvl="0">
              <a:lnSpc>
                <a:spcPct val="90000"/>
              </a:lnSpc>
              <a:defRPr>
                <a:solidFill>
                  <a:srgbClr val="000000"/>
                </a:solidFill>
              </a:defRPr>
            </a:pPr>
            <a:r>
              <a:rPr>
                <a:solidFill>
                  <a:srgbClr val="808080"/>
                </a:solidFill>
              </a:rPr>
              <a:t>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SQL – UPDATE syntax</a:t>
            </a:r>
          </a:p>
        </p:txBody>
      </p:sp>
      <p:sp>
        <p:nvSpPr>
          <p:cNvPr id="137" name="Shape 13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To update existing records in the table:</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Notice the WHERE clause; this is SUPER IMPORTANT</a:t>
            </a:r>
            <a:endParaRPr>
              <a:solidFill>
                <a:srgbClr val="404040"/>
              </a:solidFill>
            </a:endParaRPr>
          </a:p>
          <a:p>
            <a:pPr lvl="0">
              <a:defRPr>
                <a:solidFill>
                  <a:srgbClr val="000000"/>
                </a:solidFill>
              </a:defRPr>
            </a:pPr>
            <a:r>
              <a:rPr>
                <a:solidFill>
                  <a:srgbClr val="404040"/>
                </a:solidFill>
              </a:rPr>
              <a:t>The WHERE clause specifies which record or records should be updated</a:t>
            </a:r>
            <a:endParaRPr>
              <a:solidFill>
                <a:srgbClr val="404040"/>
              </a:solidFill>
            </a:endParaRPr>
          </a:p>
          <a:p>
            <a:pPr lvl="0">
              <a:defRPr>
                <a:solidFill>
                  <a:srgbClr val="000000"/>
                </a:solidFill>
              </a:defRPr>
            </a:pPr>
            <a:r>
              <a:rPr>
                <a:solidFill>
                  <a:srgbClr val="404040"/>
                </a:solidFill>
              </a:rPr>
              <a:t> Without the WHERE clause, all records will be updated!</a:t>
            </a:r>
            <a:endParaRPr>
              <a:solidFill>
                <a:srgbClr val="404040"/>
              </a:solidFill>
            </a:endParaRPr>
          </a:p>
          <a:p>
            <a:pPr lvl="0">
              <a:defRPr>
                <a:solidFill>
                  <a:srgbClr val="000000"/>
                </a:solidFill>
              </a:defRPr>
            </a:pPr>
            <a:r>
              <a:rPr>
                <a:solidFill>
                  <a:srgbClr val="404040"/>
                </a:solidFill>
              </a:rPr>
              <a:t>This is usually not what you want</a:t>
            </a:r>
          </a:p>
        </p:txBody>
      </p:sp>
      <p:pic>
        <p:nvPicPr>
          <p:cNvPr id="138" name="image7.png"/>
          <p:cNvPicPr/>
          <p:nvPr/>
        </p:nvPicPr>
        <p:blipFill>
          <a:blip r:embed="rId3">
            <a:extLst/>
          </a:blip>
          <a:stretch>
            <a:fillRect/>
          </a:stretch>
        </p:blipFill>
        <p:spPr>
          <a:xfrm>
            <a:off x="1026944" y="2469694"/>
            <a:ext cx="6877051" cy="1390651"/>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SQL - INSERT INTO syntax</a:t>
            </a:r>
          </a:p>
        </p:txBody>
      </p:sp>
      <p:sp>
        <p:nvSpPr>
          <p:cNvPr id="143" name="Shape 143"/>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Two ways to insert into</a:t>
            </a:r>
            <a:endParaRPr>
              <a:solidFill>
                <a:srgbClr val="404040"/>
              </a:solidFill>
            </a:endParaRPr>
          </a:p>
          <a:p>
            <a:pPr lvl="0">
              <a:defRPr>
                <a:solidFill>
                  <a:srgbClr val="000000"/>
                </a:solidFill>
              </a:defRPr>
            </a:pPr>
            <a:r>
              <a:rPr>
                <a:solidFill>
                  <a:srgbClr val="404040"/>
                </a:solidFill>
              </a:rPr>
              <a:t>Option 1: specify both the column names and the values to be inserted:</a:t>
            </a:r>
            <a:endParaRPr>
              <a:solidFill>
                <a:srgbClr val="404040"/>
              </a:solidFill>
            </a:endParaRPr>
          </a:p>
          <a:p>
            <a:pPr lvl="0">
              <a:defRPr>
                <a:solidFill>
                  <a:srgbClr val="000000"/>
                </a:solidFill>
              </a:defRPr>
            </a:pPr>
            <a:endParaRPr>
              <a:solidFill>
                <a:srgbClr val="404040"/>
              </a:solidFill>
            </a:endParaRPr>
          </a:p>
          <a:p>
            <a:pPr lvl="0" marL="0" indent="0">
              <a:buSzTx/>
              <a:buNone/>
              <a:defRPr>
                <a:solidFill>
                  <a:srgbClr val="000000"/>
                </a:solidFill>
              </a:defRPr>
            </a:pPr>
            <a:endParaRPr>
              <a:solidFill>
                <a:srgbClr val="404040"/>
              </a:solidFill>
            </a:endParaRPr>
          </a:p>
          <a:p>
            <a:pPr lvl="0" marL="0" indent="0">
              <a:buSzTx/>
              <a:buNone/>
              <a:defRPr>
                <a:solidFill>
                  <a:srgbClr val="000000"/>
                </a:solidFill>
              </a:defRPr>
            </a:pPr>
            <a:endParaRPr>
              <a:solidFill>
                <a:srgbClr val="404040"/>
              </a:solidFill>
            </a:endParaRPr>
          </a:p>
          <a:p>
            <a:pPr lvl="0">
              <a:defRPr>
                <a:solidFill>
                  <a:srgbClr val="000000"/>
                </a:solidFill>
              </a:defRPr>
            </a:pPr>
            <a:r>
              <a:rPr>
                <a:solidFill>
                  <a:srgbClr val="404040"/>
                </a:solidFill>
              </a:rPr>
              <a:t>Option 2: don’t specify the column names where the data will be inserted, only their values:</a:t>
            </a:r>
          </a:p>
        </p:txBody>
      </p:sp>
      <p:pic>
        <p:nvPicPr>
          <p:cNvPr id="144" name="image8.png"/>
          <p:cNvPicPr/>
          <p:nvPr/>
        </p:nvPicPr>
        <p:blipFill>
          <a:blip r:embed="rId3">
            <a:extLst/>
          </a:blip>
          <a:stretch>
            <a:fillRect/>
          </a:stretch>
        </p:blipFill>
        <p:spPr>
          <a:xfrm>
            <a:off x="966091" y="4735090"/>
            <a:ext cx="6038851" cy="942976"/>
          </a:xfrm>
          <a:prstGeom prst="rect">
            <a:avLst/>
          </a:prstGeom>
          <a:ln w="12700">
            <a:miter lim="400000"/>
          </a:ln>
        </p:spPr>
      </p:pic>
      <p:pic>
        <p:nvPicPr>
          <p:cNvPr id="145" name="image9.png"/>
          <p:cNvPicPr/>
          <p:nvPr/>
        </p:nvPicPr>
        <p:blipFill>
          <a:blip r:embed="rId4">
            <a:extLst/>
          </a:blip>
          <a:stretch>
            <a:fillRect/>
          </a:stretch>
        </p:blipFill>
        <p:spPr>
          <a:xfrm>
            <a:off x="677333" y="2861257"/>
            <a:ext cx="8867776" cy="942976"/>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SQL – SELECT syntax</a:t>
            </a:r>
          </a:p>
        </p:txBody>
      </p:sp>
      <p:sp>
        <p:nvSpPr>
          <p:cNvPr id="150" name="Shape 15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When selecting particular columns in a database:</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When selecting all columns in a table:</a:t>
            </a:r>
          </a:p>
        </p:txBody>
      </p:sp>
      <p:pic>
        <p:nvPicPr>
          <p:cNvPr id="151" name="image10.png"/>
          <p:cNvPicPr/>
          <p:nvPr/>
        </p:nvPicPr>
        <p:blipFill>
          <a:blip r:embed="rId3">
            <a:extLst/>
          </a:blip>
          <a:stretch>
            <a:fillRect/>
          </a:stretch>
        </p:blipFill>
        <p:spPr>
          <a:xfrm>
            <a:off x="1020678" y="2542843"/>
            <a:ext cx="5410201" cy="962026"/>
          </a:xfrm>
          <a:prstGeom prst="rect">
            <a:avLst/>
          </a:prstGeom>
          <a:ln w="12700">
            <a:miter lim="400000"/>
          </a:ln>
        </p:spPr>
      </p:pic>
      <p:pic>
        <p:nvPicPr>
          <p:cNvPr id="152" name="image11.png"/>
          <p:cNvPicPr/>
          <p:nvPr/>
        </p:nvPicPr>
        <p:blipFill>
          <a:blip r:embed="rId4">
            <a:extLst/>
          </a:blip>
          <a:stretch>
            <a:fillRect/>
          </a:stretch>
        </p:blipFill>
        <p:spPr>
          <a:xfrm>
            <a:off x="1044742" y="4100974"/>
            <a:ext cx="4381501" cy="590551"/>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SQL – DELETE syntax</a:t>
            </a:r>
          </a:p>
        </p:txBody>
      </p:sp>
      <p:sp>
        <p:nvSpPr>
          <p:cNvPr id="157" name="Shape 15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Delete rows in a table:</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Notice the WHERE clause; this is SUPER IMPORTANT</a:t>
            </a:r>
            <a:endParaRPr>
              <a:solidFill>
                <a:srgbClr val="404040"/>
              </a:solidFill>
            </a:endParaRPr>
          </a:p>
          <a:p>
            <a:pPr lvl="0">
              <a:defRPr>
                <a:solidFill>
                  <a:srgbClr val="000000"/>
                </a:solidFill>
              </a:defRPr>
            </a:pPr>
            <a:r>
              <a:rPr>
                <a:solidFill>
                  <a:srgbClr val="404040"/>
                </a:solidFill>
              </a:rPr>
              <a:t>It specifies which record/records should be deleted</a:t>
            </a:r>
            <a:endParaRPr>
              <a:solidFill>
                <a:srgbClr val="404040"/>
              </a:solidFill>
            </a:endParaRPr>
          </a:p>
          <a:p>
            <a:pPr lvl="0">
              <a:defRPr>
                <a:solidFill>
                  <a:srgbClr val="000000"/>
                </a:solidFill>
              </a:defRPr>
            </a:pPr>
            <a:r>
              <a:rPr>
                <a:solidFill>
                  <a:srgbClr val="404040"/>
                </a:solidFill>
              </a:rPr>
              <a:t>Without it, like with UPDATE, </a:t>
            </a:r>
            <a:r>
              <a:rPr u="sng">
                <a:solidFill>
                  <a:srgbClr val="404040"/>
                </a:solidFill>
              </a:rPr>
              <a:t>all</a:t>
            </a:r>
            <a:r>
              <a:rPr>
                <a:solidFill>
                  <a:srgbClr val="404040"/>
                </a:solidFill>
              </a:rPr>
              <a:t> records will be deleted</a:t>
            </a:r>
          </a:p>
        </p:txBody>
      </p:sp>
      <p:pic>
        <p:nvPicPr>
          <p:cNvPr id="158" name="image12.png"/>
          <p:cNvPicPr/>
          <p:nvPr/>
        </p:nvPicPr>
        <p:blipFill>
          <a:blip r:embed="rId3">
            <a:extLst/>
          </a:blip>
          <a:stretch>
            <a:fillRect/>
          </a:stretch>
        </p:blipFill>
        <p:spPr>
          <a:xfrm>
            <a:off x="1038726" y="2471736"/>
            <a:ext cx="5181601" cy="100012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SQL stufffff</a:t>
            </a:r>
          </a:p>
        </p:txBody>
      </p:sp>
      <p:sp>
        <p:nvSpPr>
          <p:cNvPr id="163" name="Shape 163"/>
          <p:cNvSpPr/>
          <p:nvPr>
            <p:ph type="body" idx="1"/>
          </p:nvPr>
        </p:nvSpPr>
        <p:spPr>
          <a:xfrm>
            <a:off x="677333" y="2160589"/>
            <a:ext cx="8596670" cy="4444749"/>
          </a:xfrm>
          <a:prstGeom prst="rect">
            <a:avLst/>
          </a:prstGeom>
        </p:spPr>
        <p:txBody>
          <a:bodyPr/>
          <a:lstStyle/>
          <a:p>
            <a:pPr lvl="0">
              <a:defRPr>
                <a:solidFill>
                  <a:srgbClr val="000000"/>
                </a:solidFill>
              </a:defRPr>
            </a:pPr>
            <a:r>
              <a:rPr>
                <a:solidFill>
                  <a:srgbClr val="404040"/>
                </a:solidFill>
              </a:rPr>
              <a:t>How would I insert a person who name was Al and hometown was Boston into a database called CoolCats that included columns titled Name, City, and Pet. Which do you think is going to be this database’s primary key?</a:t>
            </a:r>
            <a:endParaRPr>
              <a:solidFill>
                <a:srgbClr val="404040"/>
              </a:solidFill>
            </a:endParaRPr>
          </a:p>
          <a:p>
            <a:pPr lvl="1" marL="742950" indent="-285750">
              <a:defRPr>
                <a:solidFill>
                  <a:srgbClr val="000000"/>
                </a:solidFill>
              </a:defRPr>
            </a:pPr>
            <a:r>
              <a:rPr sz="1600"/>
              <a:t>INSERT INTO CoolCats (Name, City)</a:t>
            </a:r>
            <a:br>
              <a:rPr sz="1600"/>
            </a:br>
            <a:r>
              <a:rPr sz="1600"/>
              <a:t>VALUES (‘Al', ‘Boston');</a:t>
            </a:r>
            <a:endParaRPr sz="1600"/>
          </a:p>
          <a:p>
            <a:pPr lvl="0">
              <a:defRPr>
                <a:solidFill>
                  <a:srgbClr val="000000"/>
                </a:solidFill>
              </a:defRPr>
            </a:pPr>
            <a:r>
              <a:rPr>
                <a:solidFill>
                  <a:srgbClr val="404040"/>
                </a:solidFill>
              </a:rPr>
              <a:t> How could I update Al’s row include that he has a pet dog?</a:t>
            </a:r>
            <a:endParaRPr>
              <a:solidFill>
                <a:srgbClr val="404040"/>
              </a:solidFill>
            </a:endParaRPr>
          </a:p>
          <a:p>
            <a:pPr lvl="1" marL="742950" indent="-285750">
              <a:defRPr>
                <a:solidFill>
                  <a:srgbClr val="000000"/>
                </a:solidFill>
              </a:defRPr>
            </a:pPr>
            <a:r>
              <a:rPr sz="1600"/>
              <a:t>UPDATE CoolCats</a:t>
            </a:r>
            <a:br>
              <a:rPr sz="1600"/>
            </a:br>
            <a:r>
              <a:rPr sz="1600"/>
              <a:t>SET Pet=‘dog',</a:t>
            </a:r>
            <a:br>
              <a:rPr sz="1600"/>
            </a:br>
            <a:r>
              <a:rPr sz="1600"/>
              <a:t>WHERE Name='Al';</a:t>
            </a:r>
            <a:endParaRPr sz="1600">
              <a:solidFill>
                <a:srgbClr val="404040"/>
              </a:solidFill>
            </a:endParaRPr>
          </a:p>
          <a:p>
            <a:pPr lvl="0">
              <a:defRPr>
                <a:solidFill>
                  <a:srgbClr val="000000"/>
                </a:solidFill>
              </a:defRPr>
            </a:pPr>
            <a:r>
              <a:rPr>
                <a:solidFill>
                  <a:srgbClr val="404040"/>
                </a:solidFill>
              </a:rPr>
              <a:t>Turns out Al isn’t really a cool cat. How do I delete him from my database?</a:t>
            </a:r>
            <a:endParaRPr>
              <a:solidFill>
                <a:srgbClr val="404040"/>
              </a:solidFill>
            </a:endParaRPr>
          </a:p>
          <a:p>
            <a:pPr lvl="1" marL="742950" indent="-285750">
              <a:defRPr>
                <a:solidFill>
                  <a:srgbClr val="000000"/>
                </a:solidFill>
              </a:defRPr>
            </a:pPr>
            <a:r>
              <a:rPr sz="1600"/>
              <a:t>DELETE FROM CoolCats</a:t>
            </a:r>
            <a:br>
              <a:rPr sz="1600"/>
            </a:br>
            <a:r>
              <a:rPr sz="1600"/>
              <a:t>WHERE Name='Al';</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63">
                                            <p:txEl>
                                              <p:pRg st="1" end="1"/>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6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163">
                                            <p:txEl>
                                              <p:pRg st="3" end="3"/>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6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3"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MVC</a:t>
            </a:r>
          </a:p>
        </p:txBody>
      </p:sp>
      <p:sp>
        <p:nvSpPr>
          <p:cNvPr id="168" name="Shape 168"/>
          <p:cNvSpPr/>
          <p:nvPr>
            <p:ph type="body" idx="1"/>
          </p:nvPr>
        </p:nvSpPr>
        <p:spPr>
          <a:xfrm>
            <a:off x="677333" y="2160589"/>
            <a:ext cx="2799794" cy="3880773"/>
          </a:xfrm>
          <a:prstGeom prst="rect">
            <a:avLst/>
          </a:prstGeom>
        </p:spPr>
        <p:txBody>
          <a:bodyPr/>
          <a:lstStyle/>
          <a:p>
            <a:pPr lvl="0">
              <a:lnSpc>
                <a:spcPct val="90000"/>
              </a:lnSpc>
              <a:defRPr>
                <a:solidFill>
                  <a:srgbClr val="000000"/>
                </a:solidFill>
              </a:defRPr>
            </a:pPr>
            <a:r>
              <a:rPr>
                <a:solidFill>
                  <a:srgbClr val="404040"/>
                </a:solidFill>
              </a:rPr>
              <a:t>Model View Controller</a:t>
            </a:r>
            <a:endParaRPr>
              <a:solidFill>
                <a:srgbClr val="404040"/>
              </a:solidFill>
            </a:endParaRPr>
          </a:p>
          <a:p>
            <a:pPr lvl="0">
              <a:lnSpc>
                <a:spcPct val="90000"/>
              </a:lnSpc>
              <a:defRPr>
                <a:solidFill>
                  <a:srgbClr val="000000"/>
                </a:solidFill>
              </a:defRPr>
            </a:pPr>
            <a:r>
              <a:t>design paradigm for creating software applications</a:t>
            </a:r>
          </a:p>
          <a:p>
            <a:pPr lvl="0">
              <a:lnSpc>
                <a:spcPct val="90000"/>
              </a:lnSpc>
              <a:defRPr>
                <a:solidFill>
                  <a:srgbClr val="000000"/>
                </a:solidFill>
              </a:defRPr>
            </a:pPr>
          </a:p>
          <a:p>
            <a:pPr lvl="0">
              <a:lnSpc>
                <a:spcPct val="90000"/>
              </a:lnSpc>
              <a:defRPr>
                <a:solidFill>
                  <a:srgbClr val="000000"/>
                </a:solidFill>
              </a:defRPr>
            </a:pPr>
          </a:p>
          <a:p>
            <a:pPr lvl="0">
              <a:lnSpc>
                <a:spcPct val="90000"/>
              </a:lnSpc>
              <a:defRPr>
                <a:solidFill>
                  <a:srgbClr val="000000"/>
                </a:solidFill>
              </a:defRPr>
            </a:pPr>
          </a:p>
          <a:p>
            <a:pPr lvl="0" marL="0" indent="0">
              <a:lnSpc>
                <a:spcPct val="90000"/>
              </a:lnSpc>
              <a:buSzTx/>
              <a:buNone/>
              <a:defRPr>
                <a:solidFill>
                  <a:srgbClr val="000000"/>
                </a:solidFill>
              </a:defRPr>
            </a:pPr>
            <a:endParaRPr sz="1200">
              <a:solidFill>
                <a:srgbClr val="404040"/>
              </a:solidFill>
            </a:endParaRPr>
          </a:p>
          <a:p>
            <a:pPr lvl="0">
              <a:lnSpc>
                <a:spcPct val="90000"/>
              </a:lnSpc>
              <a:defRPr>
                <a:solidFill>
                  <a:srgbClr val="000000"/>
                </a:solidFill>
              </a:defRPr>
            </a:pPr>
            <a:endParaRPr sz="1200">
              <a:solidFill>
                <a:srgbClr val="404040"/>
              </a:solidFill>
            </a:endParaRPr>
          </a:p>
          <a:p>
            <a:pPr lvl="0" marL="228600" indent="-228600">
              <a:lnSpc>
                <a:spcPct val="90000"/>
              </a:lnSpc>
              <a:defRPr>
                <a:solidFill>
                  <a:srgbClr val="000000"/>
                </a:solidFill>
              </a:defRPr>
            </a:pPr>
            <a:r>
              <a:rPr sz="1200">
                <a:solidFill>
                  <a:srgbClr val="404040"/>
                </a:solidFill>
              </a:rPr>
              <a:t>Image credit:</a:t>
            </a:r>
            <a:endParaRPr sz="1200">
              <a:solidFill>
                <a:srgbClr val="404040"/>
              </a:solidFill>
            </a:endParaRPr>
          </a:p>
          <a:p>
            <a:pPr lvl="0" marL="228600" indent="-228600">
              <a:lnSpc>
                <a:spcPct val="90000"/>
              </a:lnSpc>
              <a:defRPr>
                <a:solidFill>
                  <a:srgbClr val="000000"/>
                </a:solidFill>
              </a:defRPr>
            </a:pPr>
            <a:r>
              <a:rPr sz="1200">
                <a:solidFill>
                  <a:srgbClr val="404040"/>
                </a:solidFill>
              </a:rPr>
              <a:t>http://symfony.com/legacy/doc/jobeet/1_2/en/04?orm=Propel</a:t>
            </a:r>
          </a:p>
        </p:txBody>
      </p:sp>
      <p:pic>
        <p:nvPicPr>
          <p:cNvPr id="169" name="image13.png"/>
          <p:cNvPicPr/>
          <p:nvPr/>
        </p:nvPicPr>
        <p:blipFill>
          <a:blip r:embed="rId3">
            <a:extLst/>
          </a:blip>
          <a:stretch>
            <a:fillRect/>
          </a:stretch>
        </p:blipFill>
        <p:spPr>
          <a:xfrm>
            <a:off x="3477126" y="1342834"/>
            <a:ext cx="5796877" cy="4357239"/>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MVC (in web design)</a:t>
            </a:r>
          </a:p>
        </p:txBody>
      </p:sp>
      <p:graphicFrame>
        <p:nvGraphicFramePr>
          <p:cNvPr id="174" name="Table 174"/>
          <p:cNvGraphicFramePr/>
          <p:nvPr/>
        </p:nvGraphicFramePr>
        <p:xfrm>
          <a:off x="677860" y="2160588"/>
          <a:ext cx="8596141" cy="324801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96107"/>
                <a:gridCol w="3922295"/>
                <a:gridCol w="3077738"/>
              </a:tblGrid>
              <a:tr h="544817">
                <a:tc>
                  <a:txBody>
                    <a:bodyPr/>
                    <a:lstStyle/>
                    <a:p>
                      <a:pPr lvl="0" algn="l">
                        <a:defRPr b="0" i="0" sz="1800">
                          <a:solidFill>
                            <a:srgbClr val="000000"/>
                          </a:solidFill>
                        </a:defRPr>
                      </a:pPr>
                      <a:r>
                        <a:rPr b="1">
                          <a:solidFill>
                            <a:srgbClr val="FFFFFF"/>
                          </a:solidFill>
                        </a:rPr>
                        <a:t>Component</a:t>
                      </a:r>
                    </a:p>
                  </a:txBody>
                  <a:tcPr marL="45720" marR="45720" marT="45720" marB="45720" anchor="t" anchorCtr="0" horzOverflow="overflow"/>
                </a:tc>
                <a:tc>
                  <a:txBody>
                    <a:bodyPr/>
                    <a:lstStyle/>
                    <a:p>
                      <a:pPr lvl="0" algn="l">
                        <a:defRPr b="0" i="0" sz="1800">
                          <a:solidFill>
                            <a:srgbClr val="000000"/>
                          </a:solidFill>
                        </a:defRPr>
                      </a:pPr>
                      <a:r>
                        <a:rPr b="1">
                          <a:solidFill>
                            <a:srgbClr val="FFFFFF"/>
                          </a:solidFill>
                        </a:rPr>
                        <a:t>Function</a:t>
                      </a:r>
                    </a:p>
                  </a:txBody>
                  <a:tcPr marL="45720" marR="45720" marT="45720" marB="45720" anchor="t" anchorCtr="0" horzOverflow="overflow"/>
                </a:tc>
                <a:tc>
                  <a:txBody>
                    <a:bodyPr/>
                    <a:lstStyle/>
                    <a:p>
                      <a:pPr lvl="0" algn="l">
                        <a:defRPr b="0" i="0" sz="1800">
                          <a:solidFill>
                            <a:srgbClr val="000000"/>
                          </a:solidFill>
                        </a:defRPr>
                      </a:pPr>
                      <a:r>
                        <a:rPr b="1">
                          <a:solidFill>
                            <a:srgbClr val="FFFFFF"/>
                          </a:solidFill>
                        </a:rPr>
                        <a:t>Example</a:t>
                      </a:r>
                    </a:p>
                  </a:txBody>
                  <a:tcPr marL="45720" marR="45720" marT="45720" marB="45720" anchor="t" anchorCtr="0" horzOverflow="overflow"/>
                </a:tc>
              </a:tr>
              <a:tr h="901065">
                <a:tc>
                  <a:txBody>
                    <a:bodyPr/>
                    <a:lstStyle/>
                    <a:p>
                      <a:pPr lvl="0" algn="l">
                        <a:defRPr b="0" i="0" sz="1800"/>
                      </a:pPr>
                      <a:r>
                        <a:rPr b="1" i="1"/>
                        <a:t>Model</a:t>
                      </a:r>
                    </a:p>
                  </a:txBody>
                  <a:tcPr marL="45720" marR="45720" marT="45720" marB="45720" anchor="t" anchorCtr="0" horzOverflow="overflow"/>
                </a:tc>
                <a:tc>
                  <a:txBody>
                    <a:bodyPr/>
                    <a:lstStyle/>
                    <a:p>
                      <a:pPr lvl="0" algn="l">
                        <a:defRPr b="0" i="0" sz="1800"/>
                      </a:pPr>
                      <a:r>
                        <a:rPr b="1" i="1"/>
                        <a:t>-persistent storage of information</a:t>
                      </a:r>
                      <a:endParaRPr b="1" i="1"/>
                    </a:p>
                    <a:p>
                      <a:pPr lvl="0" algn="l">
                        <a:defRPr b="0" i="0" sz="1800"/>
                      </a:pPr>
                      <a:r>
                        <a:rPr b="1" i="1"/>
                        <a:t>-managing and organizing data</a:t>
                      </a:r>
                    </a:p>
                  </a:txBody>
                  <a:tcPr marL="45720" marR="45720" marT="45720" marB="45720" anchor="t" anchorCtr="0" horzOverflow="overflow"/>
                </a:tc>
                <a:tc>
                  <a:txBody>
                    <a:bodyPr/>
                    <a:lstStyle/>
                    <a:p>
                      <a:pPr lvl="0" algn="l">
                        <a:defRPr b="0" i="0" sz="1800"/>
                      </a:pPr>
                      <a:r>
                        <a:rPr b="1" i="1"/>
                        <a:t>-MySQL database</a:t>
                      </a:r>
                      <a:endParaRPr b="1" i="1"/>
                    </a:p>
                    <a:p>
                      <a:pPr lvl="0" algn="l">
                        <a:defRPr b="0" i="0" sz="1800"/>
                      </a:pPr>
                      <a:r>
                        <a:rPr b="1" i="1"/>
                        <a:t>-data files</a:t>
                      </a:r>
                    </a:p>
                  </a:txBody>
                  <a:tcPr marL="45720" marR="45720" marT="45720" marB="45720" anchor="t" anchorCtr="0" horzOverflow="overflow"/>
                </a:tc>
              </a:tr>
              <a:tr h="901065">
                <a:tc>
                  <a:txBody>
                    <a:bodyPr/>
                    <a:lstStyle/>
                    <a:p>
                      <a:pPr lvl="0" algn="l">
                        <a:defRPr b="0" i="0" sz="1800"/>
                      </a:pPr>
                      <a:r>
                        <a:rPr b="1" i="1"/>
                        <a:t>View</a:t>
                      </a:r>
                    </a:p>
                  </a:txBody>
                  <a:tcPr marL="45720" marR="45720" marT="45720" marB="45720" anchor="t" anchorCtr="0" horzOverflow="overflow"/>
                </a:tc>
                <a:tc>
                  <a:txBody>
                    <a:bodyPr/>
                    <a:lstStyle/>
                    <a:p>
                      <a:pPr lvl="0" algn="l">
                        <a:defRPr b="0" i="0" sz="1800"/>
                      </a:pPr>
                      <a:r>
                        <a:rPr b="1" i="1"/>
                        <a:t>-presentation of information to user</a:t>
                      </a:r>
                      <a:endParaRPr b="1" i="1"/>
                    </a:p>
                    <a:p>
                      <a:pPr lvl="0" algn="l">
                        <a:defRPr b="0" i="0" sz="1800"/>
                      </a:pPr>
                      <a:r>
                        <a:rPr b="1" i="1"/>
                        <a:t>-user interface</a:t>
                      </a:r>
                    </a:p>
                  </a:txBody>
                  <a:tcPr marL="45720" marR="45720" marT="45720" marB="45720" anchor="t" anchorCtr="0" horzOverflow="overflow"/>
                </a:tc>
                <a:tc>
                  <a:txBody>
                    <a:bodyPr/>
                    <a:lstStyle/>
                    <a:p>
                      <a:pPr lvl="0" algn="l">
                        <a:defRPr b="0" i="0" sz="1800"/>
                      </a:pPr>
                      <a:r>
                        <a:rPr b="1" i="1"/>
                        <a:t>-HTML</a:t>
                      </a:r>
                      <a:endParaRPr b="1" i="1"/>
                    </a:p>
                    <a:p>
                      <a:pPr lvl="0" algn="l">
                        <a:defRPr b="0" i="0" sz="1800"/>
                      </a:pPr>
                      <a:r>
                        <a:rPr b="1" i="1"/>
                        <a:t>-CSS</a:t>
                      </a:r>
                      <a:endParaRPr b="1" i="1"/>
                    </a:p>
                    <a:p>
                      <a:pPr lvl="0" algn="l">
                        <a:defRPr b="0" i="0" sz="1800"/>
                      </a:pPr>
                      <a:r>
                        <a:rPr b="1" i="1"/>
                        <a:t>-Jinja</a:t>
                      </a:r>
                    </a:p>
                  </a:txBody>
                  <a:tcPr marL="45720" marR="45720" marT="45720" marB="45720" anchor="t" anchorCtr="0" horzOverflow="overflow"/>
                </a:tc>
              </a:tr>
              <a:tr h="901065">
                <a:tc>
                  <a:txBody>
                    <a:bodyPr/>
                    <a:lstStyle/>
                    <a:p>
                      <a:pPr lvl="0" algn="l">
                        <a:defRPr b="0" i="0" sz="1800"/>
                      </a:pPr>
                      <a:r>
                        <a:rPr b="1" i="1"/>
                        <a:t>Controller</a:t>
                      </a:r>
                    </a:p>
                  </a:txBody>
                  <a:tcPr marL="45720" marR="45720" marT="45720" marB="45720" anchor="t" anchorCtr="0" horzOverflow="overflow"/>
                </a:tc>
                <a:tc>
                  <a:txBody>
                    <a:bodyPr/>
                    <a:lstStyle/>
                    <a:p>
                      <a:pPr lvl="0" algn="l">
                        <a:defRPr b="0" i="0" sz="1800"/>
                      </a:pPr>
                      <a:r>
                        <a:rPr b="1" i="1"/>
                        <a:t>-handles user requests</a:t>
                      </a:r>
                      <a:endParaRPr b="1" i="1"/>
                    </a:p>
                    <a:p>
                      <a:pPr lvl="0" algn="l">
                        <a:defRPr b="0" i="0" sz="1800"/>
                      </a:pPr>
                      <a:r>
                        <a:rPr b="1" i="1"/>
                        <a:t>-gets information from the model</a:t>
                      </a:r>
                    </a:p>
                  </a:txBody>
                  <a:tcPr marL="45720" marR="45720" marT="45720" marB="45720" anchor="t" anchorCtr="0" horzOverflow="overflow"/>
                </a:tc>
                <a:tc>
                  <a:txBody>
                    <a:bodyPr/>
                    <a:lstStyle/>
                    <a:p>
                      <a:pPr lvl="0" algn="l">
                        <a:defRPr b="0" i="0" sz="1800"/>
                      </a:pPr>
                      <a:r>
                        <a:rPr b="1" i="1"/>
                        <a:t>-Python</a:t>
                      </a:r>
                    </a:p>
                  </a:txBody>
                  <a:tcPr marL="45720" marR="45720" marT="45720" marB="45720" anchor="t" anchorCtr="0" horzOverflow="overflow"/>
                </a:tc>
              </a:tr>
            </a:tbl>
          </a:graphicData>
        </a:graphic>
      </p:graphicFrame>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a:t>
            </a:r>
          </a:p>
        </p:txBody>
      </p:sp>
      <p:sp>
        <p:nvSpPr>
          <p:cNvPr id="179" name="Shape 179"/>
          <p:cNvSpPr/>
          <p:nvPr>
            <p:ph type="body" idx="1"/>
          </p:nvPr>
        </p:nvSpPr>
        <p:spPr>
          <a:xfrm>
            <a:off x="677333" y="2160589"/>
            <a:ext cx="8596670" cy="3880773"/>
          </a:xfrm>
          <a:prstGeom prst="rect">
            <a:avLst/>
          </a:prstGeom>
        </p:spPr>
        <p:txBody>
          <a:bodyPr/>
          <a:lstStyle/>
          <a:p>
            <a:pPr lvl="0">
              <a:lnSpc>
                <a:spcPct val="90000"/>
              </a:lnSpc>
              <a:defRPr>
                <a:solidFill>
                  <a:srgbClr val="000000"/>
                </a:solidFill>
              </a:defRPr>
            </a:pPr>
            <a:r>
              <a:rPr>
                <a:solidFill>
                  <a:srgbClr val="404040"/>
                </a:solidFill>
              </a:rPr>
              <a:t>HTML: HyperText Markup Language </a:t>
            </a:r>
            <a:endParaRPr>
              <a:solidFill>
                <a:srgbClr val="404040"/>
              </a:solidFill>
            </a:endParaRPr>
          </a:p>
          <a:p>
            <a:pPr lvl="0">
              <a:lnSpc>
                <a:spcPct val="90000"/>
              </a:lnSpc>
              <a:defRPr>
                <a:solidFill>
                  <a:srgbClr val="000000"/>
                </a:solidFill>
              </a:defRPr>
            </a:pPr>
            <a:r>
              <a:rPr>
                <a:solidFill>
                  <a:srgbClr val="404040"/>
                </a:solidFill>
              </a:rPr>
              <a:t>You get to practice and experiment :}</a:t>
            </a:r>
            <a:endParaRPr>
              <a:solidFill>
                <a:srgbClr val="404040"/>
              </a:solidFill>
            </a:endParaRPr>
          </a:p>
          <a:p>
            <a:pPr lvl="1" marL="742950" indent="-285750">
              <a:lnSpc>
                <a:spcPct val="90000"/>
              </a:lnSpc>
              <a:defRPr>
                <a:solidFill>
                  <a:srgbClr val="000000"/>
                </a:solidFill>
              </a:defRPr>
            </a:pPr>
            <a:r>
              <a:rPr sz="1600">
                <a:solidFill>
                  <a:srgbClr val="404040"/>
                </a:solidFill>
              </a:rPr>
              <a:t>Check out </a:t>
            </a:r>
            <a:r>
              <a:rPr sz="1600" u="sng">
                <a:solidFill>
                  <a:srgbClr val="3FCDE7"/>
                </a:solidFill>
                <a:uFill>
                  <a:solidFill>
                    <a:srgbClr val="3FCDE7"/>
                  </a:solidFill>
                </a:uFill>
                <a:hlinkClick r:id="rId3" invalidUrl="" action="" tgtFrame="" tooltip="" history="1" highlightClick="0" endSnd="0"/>
              </a:rPr>
              <a:t>http://www.w3schools.com</a:t>
            </a:r>
            <a:r>
              <a:rPr sz="1600" u="sng">
                <a:solidFill>
                  <a:srgbClr val="3FCDE7"/>
                </a:solidFill>
                <a:uFill>
                  <a:solidFill>
                    <a:srgbClr val="3FCDE7"/>
                  </a:solidFill>
                </a:uFill>
                <a:hlinkClick r:id="rId3" invalidUrl="" action="" tgtFrame="" tooltip="" history="1" highlightClick="0" endSnd="0"/>
              </a:rPr>
              <a:t>/</a:t>
            </a:r>
            <a:r>
              <a:rPr sz="1600">
                <a:solidFill>
                  <a:srgbClr val="404040"/>
                </a:solidFill>
              </a:rPr>
              <a:t> for useful tutorials!</a:t>
            </a:r>
            <a:endParaRPr sz="1600">
              <a:solidFill>
                <a:srgbClr val="404040"/>
              </a:solidFill>
            </a:endParaRPr>
          </a:p>
          <a:p>
            <a:pPr lvl="0">
              <a:lnSpc>
                <a:spcPct val="90000"/>
              </a:lnSpc>
              <a:defRPr>
                <a:solidFill>
                  <a:srgbClr val="000000"/>
                </a:solidFill>
              </a:defRPr>
            </a:pPr>
            <a:r>
              <a:rPr>
                <a:solidFill>
                  <a:srgbClr val="404040"/>
                </a:solidFill>
              </a:rPr>
              <a:t>Best practices</a:t>
            </a:r>
            <a:endParaRPr>
              <a:solidFill>
                <a:srgbClr val="404040"/>
              </a:solidFill>
            </a:endParaRPr>
          </a:p>
          <a:p>
            <a:pPr lvl="1" marL="742950" indent="-285750">
              <a:lnSpc>
                <a:spcPct val="90000"/>
              </a:lnSpc>
              <a:defRPr>
                <a:solidFill>
                  <a:srgbClr val="000000"/>
                </a:solidFill>
              </a:defRPr>
            </a:pPr>
            <a:r>
              <a:rPr sz="1600">
                <a:solidFill>
                  <a:srgbClr val="404040"/>
                </a:solidFill>
              </a:rPr>
              <a:t>Close all tags! </a:t>
            </a:r>
            <a:endParaRPr sz="1600">
              <a:solidFill>
                <a:srgbClr val="404040"/>
              </a:solidFill>
            </a:endParaRPr>
          </a:p>
          <a:p>
            <a:pPr lvl="2" marL="1143000" indent="-228600">
              <a:lnSpc>
                <a:spcPct val="90000"/>
              </a:lnSpc>
              <a:defRPr>
                <a:solidFill>
                  <a:srgbClr val="000000"/>
                </a:solidFill>
              </a:defRPr>
            </a:pPr>
            <a:r>
              <a:rPr sz="1400">
                <a:solidFill>
                  <a:srgbClr val="404040"/>
                </a:solidFill>
              </a:rPr>
              <a:t>Note: real websites often don’t, so if you’re looking at a page’s source for inspiration, be sure not to copy bad habits!</a:t>
            </a:r>
            <a:endParaRPr sz="1400">
              <a:solidFill>
                <a:srgbClr val="404040"/>
              </a:solidFill>
            </a:endParaRPr>
          </a:p>
          <a:p>
            <a:pPr lvl="1" marL="742950" indent="-285750">
              <a:lnSpc>
                <a:spcPct val="90000"/>
              </a:lnSpc>
              <a:defRPr>
                <a:solidFill>
                  <a:srgbClr val="000000"/>
                </a:solidFill>
              </a:defRPr>
            </a:pPr>
            <a:r>
              <a:rPr sz="1600">
                <a:solidFill>
                  <a:srgbClr val="404040"/>
                </a:solidFill>
              </a:rPr>
              <a:t>Validate your page with W3 Validator</a:t>
            </a:r>
            <a:endParaRPr sz="1600">
              <a:solidFill>
                <a:srgbClr val="404040"/>
              </a:solidFill>
            </a:endParaRPr>
          </a:p>
          <a:p>
            <a:pPr lvl="2" marL="1143000" indent="-228600">
              <a:lnSpc>
                <a:spcPct val="90000"/>
              </a:lnSpc>
              <a:defRPr>
                <a:solidFill>
                  <a:srgbClr val="000000"/>
                </a:solidFill>
              </a:defRPr>
            </a:pPr>
            <a:r>
              <a:rPr sz="1400" u="sng">
                <a:solidFill>
                  <a:srgbClr val="3FCDE7"/>
                </a:solidFill>
                <a:uFill>
                  <a:solidFill>
                    <a:srgbClr val="3FCDE7"/>
                  </a:solidFill>
                </a:uFill>
                <a:hlinkClick r:id="rId4" invalidUrl="" action="" tgtFrame="" tooltip="" history="1" highlightClick="0" endSnd="0"/>
              </a:rPr>
              <a:t>https://validator.w3.org</a:t>
            </a:r>
            <a:r>
              <a:rPr sz="1400" u="sng">
                <a:solidFill>
                  <a:srgbClr val="3FCDE7"/>
                </a:solidFill>
                <a:uFill>
                  <a:solidFill>
                    <a:srgbClr val="3FCDE7"/>
                  </a:solidFill>
                </a:uFill>
                <a:hlinkClick r:id="rId4" invalidUrl="" action="" tgtFrame="" tooltip="" history="1" highlightClick="0" endSnd="0"/>
              </a:rPr>
              <a:t>/</a:t>
            </a:r>
            <a:endParaRPr sz="1400">
              <a:solidFill>
                <a:srgbClr val="404040"/>
              </a:solidFill>
            </a:endParaRPr>
          </a:p>
          <a:p>
            <a:pPr lvl="1" marL="742950" indent="-285750">
              <a:lnSpc>
                <a:spcPct val="90000"/>
              </a:lnSpc>
              <a:defRPr>
                <a:solidFill>
                  <a:srgbClr val="000000"/>
                </a:solidFill>
              </a:defRPr>
            </a:pPr>
            <a:r>
              <a:rPr sz="1600">
                <a:solidFill>
                  <a:srgbClr val="404040"/>
                </a:solidFill>
              </a:rPr>
              <a:t>Separate markup (HTML) and style (CSS)</a:t>
            </a:r>
            <a:endParaRPr sz="1600">
              <a:solidFill>
                <a:srgbClr val="404040"/>
              </a:solidFill>
            </a:endParaRPr>
          </a:p>
          <a:p>
            <a:pPr lvl="2" marL="1143000" indent="-228600">
              <a:lnSpc>
                <a:spcPct val="90000"/>
              </a:lnSpc>
              <a:defRPr>
                <a:solidFill>
                  <a:srgbClr val="000000"/>
                </a:solidFill>
              </a:defRPr>
            </a:pPr>
            <a:r>
              <a:rPr sz="1400">
                <a:solidFill>
                  <a:srgbClr val="404040"/>
                </a:solidFill>
              </a:rPr>
              <a:t>MCV (Model View Controller) paradigm to come!</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 </a:t>
            </a:r>
          </a:p>
        </p:txBody>
      </p:sp>
      <p:sp>
        <p:nvSpPr>
          <p:cNvPr id="184" name="Shape 18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CSS: Cascading Style Sheets</a:t>
            </a:r>
            <a:endParaRPr>
              <a:solidFill>
                <a:srgbClr val="404040"/>
              </a:solidFill>
            </a:endParaRPr>
          </a:p>
          <a:p>
            <a:pPr lvl="0">
              <a:defRPr>
                <a:solidFill>
                  <a:srgbClr val="000000"/>
                </a:solidFill>
              </a:defRPr>
            </a:pPr>
            <a:r>
              <a:rPr>
                <a:solidFill>
                  <a:srgbClr val="404040"/>
                </a:solidFill>
              </a:rPr>
              <a:t>Instead of tags, CSS uses attributes</a:t>
            </a:r>
            <a:endParaRPr>
              <a:solidFill>
                <a:srgbClr val="404040"/>
              </a:solidFill>
            </a:endParaRPr>
          </a:p>
          <a:p>
            <a:pPr lvl="1" marL="742950" indent="-285750">
              <a:defRPr>
                <a:solidFill>
                  <a:srgbClr val="000000"/>
                </a:solidFill>
              </a:defRPr>
            </a:pPr>
            <a:r>
              <a:rPr sz="1600">
                <a:solidFill>
                  <a:srgbClr val="404040"/>
                </a:solidFill>
              </a:rPr>
              <a:t>Selectors will be used to match tags with attributes</a:t>
            </a:r>
            <a:endParaRPr sz="1600">
              <a:solidFill>
                <a:srgbClr val="404040"/>
              </a:solidFill>
            </a:endParaRPr>
          </a:p>
          <a:p>
            <a:pPr lvl="1" marL="742950" indent="-285750">
              <a:defRPr>
                <a:solidFill>
                  <a:srgbClr val="000000"/>
                </a:solidFill>
              </a:defRPr>
            </a:pPr>
            <a:r>
              <a:rPr sz="1600">
                <a:solidFill>
                  <a:srgbClr val="404040"/>
                </a:solidFill>
              </a:rPr>
              <a:t>Map to tags</a:t>
            </a:r>
            <a:endParaRPr sz="1600">
              <a:solidFill>
                <a:srgbClr val="404040"/>
              </a:solidFill>
            </a:endParaRPr>
          </a:p>
          <a:p>
            <a:pPr lvl="0">
              <a:defRPr>
                <a:solidFill>
                  <a:srgbClr val="000000"/>
                </a:solidFill>
              </a:defRPr>
            </a:pPr>
            <a:r>
              <a:rPr>
                <a:solidFill>
                  <a:srgbClr val="404040"/>
                </a:solidFill>
              </a:rPr>
              <a:t>Selectors can be</a:t>
            </a:r>
            <a:endParaRPr>
              <a:solidFill>
                <a:srgbClr val="404040"/>
              </a:solidFill>
            </a:endParaRPr>
          </a:p>
          <a:p>
            <a:pPr lvl="1" marL="742950" indent="-285750">
              <a:defRPr>
                <a:solidFill>
                  <a:srgbClr val="000000"/>
                </a:solidFill>
              </a:defRPr>
            </a:pPr>
            <a:r>
              <a:rPr sz="1600">
                <a:solidFill>
                  <a:srgbClr val="404040"/>
                </a:solidFill>
              </a:rPr>
              <a:t>Id: unique</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#&lt;idname&gt; </a:t>
            </a:r>
            <a:r>
              <a:rPr sz="1400">
                <a:solidFill>
                  <a:srgbClr val="404040"/>
                </a:solidFill>
              </a:rPr>
              <a:t>in CSS file</a:t>
            </a:r>
            <a:endParaRPr sz="1400">
              <a:solidFill>
                <a:srgbClr val="404040"/>
              </a:solidFill>
            </a:endParaRPr>
          </a:p>
          <a:p>
            <a:pPr lvl="1" marL="742950" indent="-285750">
              <a:defRPr>
                <a:solidFill>
                  <a:srgbClr val="000000"/>
                </a:solidFill>
              </a:defRPr>
            </a:pPr>
            <a:r>
              <a:rPr sz="1600">
                <a:solidFill>
                  <a:srgbClr val="404040"/>
                </a:solidFill>
              </a:rPr>
              <a:t>Class: can refer to multiple blocks</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.&lt;classname&gt; </a:t>
            </a:r>
            <a:r>
              <a:rPr sz="1400">
                <a:solidFill>
                  <a:srgbClr val="404040"/>
                </a:solidFill>
              </a:rPr>
              <a:t>In CSS file</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 selection code</a:t>
            </a:r>
          </a:p>
        </p:txBody>
      </p:sp>
      <p:sp>
        <p:nvSpPr>
          <p:cNvPr id="189" name="Shape 18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reference a tag directly, such as &lt;p&gt;</a:t>
            </a:r>
            <a:endParaRPr>
              <a:solidFill>
                <a:srgbClr val="404040"/>
              </a:solidFill>
            </a:endParaRPr>
          </a:p>
          <a:p>
            <a:pPr lvl="0">
              <a:defRPr>
                <a:solidFill>
                  <a:srgbClr val="000000"/>
                </a:solidFill>
              </a:defRPr>
            </a:pPr>
            <a:endParaRPr>
              <a:solidFill>
                <a:srgbClr val="404040"/>
              </a:solidFill>
            </a:endParaRPr>
          </a:p>
          <a:p>
            <a:pPr lvl="0" marL="0" indent="0">
              <a:buSzTx/>
              <a:buNone/>
              <a:defRPr>
                <a:solidFill>
                  <a:srgbClr val="000000"/>
                </a:solidFill>
              </a:defRPr>
            </a:pPr>
            <a:endParaRPr>
              <a:solidFill>
                <a:srgbClr val="404040"/>
              </a:solidFill>
            </a:endParaRPr>
          </a:p>
          <a:p>
            <a:pPr lvl="0">
              <a:defRPr>
                <a:solidFill>
                  <a:srgbClr val="000000"/>
                </a:solidFill>
              </a:defRPr>
            </a:pPr>
            <a:r>
              <a:rPr>
                <a:solidFill>
                  <a:srgbClr val="404040"/>
                </a:solidFill>
              </a:rPr>
              <a:t>reference the class, such as &lt;p class=“example”&gt;</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reference its id, such as &lt;p id=“main”&gt;</a:t>
            </a:r>
          </a:p>
        </p:txBody>
      </p:sp>
      <p:pic>
        <p:nvPicPr>
          <p:cNvPr id="190" name="image14.png"/>
          <p:cNvPicPr/>
          <p:nvPr/>
        </p:nvPicPr>
        <p:blipFill>
          <a:blip r:embed="rId3">
            <a:extLst/>
          </a:blip>
          <a:stretch>
            <a:fillRect/>
          </a:stretch>
        </p:blipFill>
        <p:spPr>
          <a:xfrm>
            <a:off x="1068805" y="2511090"/>
            <a:ext cx="2817396" cy="914156"/>
          </a:xfrm>
          <a:prstGeom prst="rect">
            <a:avLst/>
          </a:prstGeom>
          <a:ln w="12700">
            <a:miter lim="400000"/>
          </a:ln>
        </p:spPr>
      </p:pic>
      <p:pic>
        <p:nvPicPr>
          <p:cNvPr id="191" name="image15.png"/>
          <p:cNvPicPr/>
          <p:nvPr/>
        </p:nvPicPr>
        <p:blipFill>
          <a:blip r:embed="rId4">
            <a:extLst/>
          </a:blip>
          <a:stretch>
            <a:fillRect/>
          </a:stretch>
        </p:blipFill>
        <p:spPr>
          <a:xfrm>
            <a:off x="1068805" y="3775747"/>
            <a:ext cx="1838575" cy="812038"/>
          </a:xfrm>
          <a:prstGeom prst="rect">
            <a:avLst/>
          </a:prstGeom>
          <a:ln w="12700">
            <a:miter lim="400000"/>
          </a:ln>
        </p:spPr>
      </p:pic>
      <p:pic>
        <p:nvPicPr>
          <p:cNvPr id="192" name="image16.png"/>
          <p:cNvPicPr/>
          <p:nvPr/>
        </p:nvPicPr>
        <p:blipFill>
          <a:blip r:embed="rId5">
            <a:extLst/>
          </a:blip>
          <a:stretch>
            <a:fillRect/>
          </a:stretch>
        </p:blipFill>
        <p:spPr>
          <a:xfrm>
            <a:off x="1068805" y="5078591"/>
            <a:ext cx="4327167" cy="792821"/>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Agenda</a:t>
            </a:r>
          </a:p>
        </p:txBody>
      </p:sp>
      <p:sp>
        <p:nvSpPr>
          <p:cNvPr id="99" name="Shape 9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Loose ends in Python</a:t>
            </a:r>
            <a:endParaRPr>
              <a:solidFill>
                <a:srgbClr val="404040"/>
              </a:solidFill>
            </a:endParaRPr>
          </a:p>
          <a:p>
            <a:pPr lvl="1" marL="742950" indent="-285750">
              <a:defRPr>
                <a:solidFill>
                  <a:srgbClr val="000000"/>
                </a:solidFill>
              </a:defRPr>
            </a:pPr>
            <a:r>
              <a:rPr sz="1600">
                <a:solidFill>
                  <a:srgbClr val="404040"/>
                </a:solidFill>
              </a:rPr>
              <a:t>Decorators</a:t>
            </a:r>
            <a:endParaRPr sz="1600">
              <a:solidFill>
                <a:srgbClr val="404040"/>
              </a:solidFill>
            </a:endParaRPr>
          </a:p>
          <a:p>
            <a:pPr lvl="0">
              <a:defRPr>
                <a:solidFill>
                  <a:srgbClr val="000000"/>
                </a:solidFill>
              </a:defRPr>
            </a:pPr>
            <a:r>
              <a:rPr>
                <a:solidFill>
                  <a:srgbClr val="404040"/>
                </a:solidFill>
              </a:rPr>
              <a:t>Flask</a:t>
            </a:r>
            <a:endParaRPr>
              <a:solidFill>
                <a:srgbClr val="404040"/>
              </a:solidFill>
            </a:endParaRPr>
          </a:p>
          <a:p>
            <a:pPr lvl="0">
              <a:defRPr>
                <a:solidFill>
                  <a:srgbClr val="000000"/>
                </a:solidFill>
              </a:defRPr>
            </a:pPr>
            <a:r>
              <a:rPr>
                <a:solidFill>
                  <a:srgbClr val="404040"/>
                </a:solidFill>
              </a:rPr>
              <a:t>SQL</a:t>
            </a:r>
            <a:endParaRPr>
              <a:solidFill>
                <a:srgbClr val="404040"/>
              </a:solidFill>
            </a:endParaRPr>
          </a:p>
          <a:p>
            <a:pPr lvl="0">
              <a:defRPr>
                <a:solidFill>
                  <a:srgbClr val="000000"/>
                </a:solidFill>
              </a:defRPr>
            </a:pPr>
            <a:r>
              <a:rPr>
                <a:solidFill>
                  <a:srgbClr val="404040"/>
                </a:solidFill>
              </a:rPr>
              <a:t>Jinja</a:t>
            </a:r>
            <a:endParaRPr>
              <a:solidFill>
                <a:srgbClr val="404040"/>
              </a:solidFill>
            </a:endParaRPr>
          </a:p>
          <a:p>
            <a:pPr lvl="0">
              <a:defRPr>
                <a:solidFill>
                  <a:srgbClr val="000000"/>
                </a:solidFill>
              </a:defRPr>
            </a:pPr>
            <a:r>
              <a:rPr>
                <a:solidFill>
                  <a:srgbClr val="404040"/>
                </a:solidFill>
              </a:rPr>
              <a:t>HTML</a:t>
            </a:r>
            <a:endParaRPr>
              <a:solidFill>
                <a:srgbClr val="404040"/>
              </a:solidFill>
            </a:endParaRPr>
          </a:p>
          <a:p>
            <a:pPr lvl="0">
              <a:defRPr>
                <a:solidFill>
                  <a:srgbClr val="000000"/>
                </a:solidFill>
              </a:defRPr>
            </a:pPr>
            <a:r>
              <a:rPr>
                <a:solidFill>
                  <a:srgbClr val="404040"/>
                </a:solidFill>
              </a:rPr>
              <a:t>MVC</a:t>
            </a:r>
            <a:endParaRPr>
              <a:solidFill>
                <a:srgbClr val="404040"/>
              </a:solidFill>
            </a:endParaRPr>
          </a:p>
          <a:p>
            <a:pPr lvl="1" marL="742950" indent="-285750">
              <a:defRPr>
                <a:solidFill>
                  <a:srgbClr val="000000"/>
                </a:solidFill>
              </a:defRPr>
            </a:pPr>
            <a:r>
              <a:rPr sz="1600">
                <a:solidFill>
                  <a:srgbClr val="404040"/>
                </a:solidFill>
              </a:rPr>
              <a:t>C$50 Finance!</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 Resources</a:t>
            </a:r>
          </a:p>
        </p:txBody>
      </p:sp>
      <p:sp>
        <p:nvSpPr>
          <p:cNvPr id="197" name="Shape 197"/>
          <p:cNvSpPr/>
          <p:nvPr>
            <p:ph type="body" idx="1"/>
          </p:nvPr>
        </p:nvSpPr>
        <p:spPr>
          <a:xfrm>
            <a:off x="677332" y="2160589"/>
            <a:ext cx="8731529" cy="3905982"/>
          </a:xfrm>
          <a:prstGeom prst="rect">
            <a:avLst/>
          </a:prstGeom>
        </p:spPr>
        <p:txBody>
          <a:bodyPr/>
          <a:lstStyle/>
          <a:p>
            <a:pPr lvl="0">
              <a:defRPr>
                <a:solidFill>
                  <a:srgbClr val="000000"/>
                </a:solidFill>
              </a:defRPr>
            </a:pPr>
            <a:r>
              <a:rPr>
                <a:solidFill>
                  <a:srgbClr val="404040"/>
                </a:solidFill>
              </a:rPr>
              <a:t>HTML Cheat Sheet</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2" invalidUrl="" action="" tgtFrame="" tooltip="" history="1" highlightClick="0" endSnd="0"/>
              </a:rPr>
              <a:t>http://</a:t>
            </a:r>
            <a:r>
              <a:rPr sz="1600" u="sng">
                <a:solidFill>
                  <a:srgbClr val="3FCDE7"/>
                </a:solidFill>
                <a:uFill>
                  <a:solidFill>
                    <a:srgbClr val="3FCDE7"/>
                  </a:solidFill>
                </a:uFill>
                <a:hlinkClick r:id="rId2" invalidUrl="" action="" tgtFrame="" tooltip="" history="1" highlightClick="0" endSnd="0"/>
              </a:rPr>
              <a:t>lesliefranke.com/files/reference/htmlcheatsheet.html</a:t>
            </a:r>
            <a:endParaRPr sz="1600">
              <a:solidFill>
                <a:srgbClr val="404040"/>
              </a:solidFill>
            </a:endParaRPr>
          </a:p>
          <a:p>
            <a:pPr lvl="0">
              <a:defRPr>
                <a:solidFill>
                  <a:srgbClr val="000000"/>
                </a:solidFill>
              </a:defRPr>
            </a:pPr>
            <a:r>
              <a:rPr>
                <a:solidFill>
                  <a:srgbClr val="404040"/>
                </a:solidFill>
              </a:rPr>
              <a:t>CSS Cheat Sheet</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3" invalidUrl="" action="" tgtFrame="" tooltip="" history="1" highlightClick="0" endSnd="0"/>
              </a:rPr>
              <a:t>http://</a:t>
            </a:r>
            <a:r>
              <a:rPr sz="1600" u="sng">
                <a:solidFill>
                  <a:srgbClr val="3FCDE7"/>
                </a:solidFill>
                <a:uFill>
                  <a:solidFill>
                    <a:srgbClr val="3FCDE7"/>
                  </a:solidFill>
                </a:uFill>
                <a:hlinkClick r:id="rId3" invalidUrl="" action="" tgtFrame="" tooltip="" history="1" highlightClick="0" endSnd="0"/>
              </a:rPr>
              <a:t>www.lesliefranke.com/files/reference/csscheatsheet.html</a:t>
            </a:r>
            <a:endParaRPr sz="1600">
              <a:solidFill>
                <a:srgbClr val="404040"/>
              </a:solidFill>
            </a:endParaRPr>
          </a:p>
          <a:p>
            <a:pPr lvl="0">
              <a:defRPr>
                <a:solidFill>
                  <a:srgbClr val="000000"/>
                </a:solidFill>
              </a:defRPr>
            </a:pPr>
            <a:r>
              <a:rPr>
                <a:solidFill>
                  <a:srgbClr val="404040"/>
                </a:solidFill>
              </a:rPr>
              <a:t>W3schools (for HTML and CSS tutorials</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4" invalidUrl="" action="" tgtFrame="" tooltip="" history="1" highlightClick="0" endSnd="0"/>
              </a:rPr>
              <a:t>http://www.w3schools.com</a:t>
            </a:r>
            <a:r>
              <a:rPr sz="1600" u="sng">
                <a:solidFill>
                  <a:srgbClr val="3FCDE7"/>
                </a:solidFill>
                <a:uFill>
                  <a:solidFill>
                    <a:srgbClr val="3FCDE7"/>
                  </a:solidFill>
                </a:uFill>
                <a:hlinkClick r:id="rId4" invalidUrl="" action="" tgtFrame="" tooltip="" history="1" highlightClick="0" endSnd="0"/>
              </a:rPr>
              <a:t>/</a:t>
            </a:r>
            <a:endParaRPr sz="1600">
              <a:solidFill>
                <a:srgbClr val="404040"/>
              </a:solidFill>
            </a:endParaRPr>
          </a:p>
          <a:p>
            <a:pPr lvl="0">
              <a:defRPr>
                <a:solidFill>
                  <a:srgbClr val="000000"/>
                </a:solidFill>
              </a:defRPr>
            </a:pPr>
            <a:r>
              <a:rPr>
                <a:solidFill>
                  <a:srgbClr val="404040"/>
                </a:solidFill>
              </a:rPr>
              <a:t>W3validator (run this like you would check50 and style50!)</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5" invalidUrl="" action="" tgtFrame="" tooltip="" history="1" highlightClick="0" endSnd="0"/>
              </a:rPr>
              <a:t>https</a:t>
            </a:r>
            <a:r>
              <a:rPr sz="1600" u="sng">
                <a:solidFill>
                  <a:srgbClr val="3FCDE7"/>
                </a:solidFill>
                <a:uFill>
                  <a:solidFill>
                    <a:srgbClr val="3FCDE7"/>
                  </a:solidFill>
                </a:uFill>
                <a:hlinkClick r:id="rId5" invalidUrl="" action="" tgtFrame="" tooltip="" history="1" highlightClick="0" endSnd="0"/>
              </a:rPr>
              <a:t>://validator.w3.org</a:t>
            </a:r>
            <a:r>
              <a:rPr sz="1600" u="sng">
                <a:solidFill>
                  <a:srgbClr val="3FCDE7"/>
                </a:solidFill>
                <a:uFill>
                  <a:solidFill>
                    <a:srgbClr val="3FCDE7"/>
                  </a:solidFill>
                </a:uFill>
                <a:hlinkClick r:id="rId5" invalidUrl="" action="" tgtFrame="" tooltip="" history="1" highlightClick="0" endSnd="0"/>
              </a:rPr>
              <a:t>/</a:t>
            </a:r>
            <a:endParaRPr sz="1600">
              <a:solidFill>
                <a:srgbClr val="404040"/>
              </a:solidFill>
            </a:endParaRPr>
          </a:p>
          <a:p>
            <a:pPr lvl="0">
              <a:defRPr>
                <a:solidFill>
                  <a:srgbClr val="000000"/>
                </a:solidFill>
              </a:defRPr>
            </a:pPr>
            <a:r>
              <a:rPr>
                <a:solidFill>
                  <a:srgbClr val="404040"/>
                </a:solidFill>
              </a:rPr>
              <a:t>Looking at the source code of pretty webpages, as with Google Chrome’s “Inspect Element” tool (just right click on the interesting part of the webpage)</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Together…</a:t>
            </a:r>
          </a:p>
        </p:txBody>
      </p:sp>
      <p:sp>
        <p:nvSpPr>
          <p:cNvPr id="200" name="Shape 200"/>
          <p:cNvSpPr/>
          <p:nvPr>
            <p:ph type="body" idx="1"/>
          </p:nvPr>
        </p:nvSpPr>
        <p:spPr>
          <a:xfrm>
            <a:off x="677333" y="2160589"/>
            <a:ext cx="8596670" cy="3880773"/>
          </a:xfrm>
          <a:prstGeom prst="rect">
            <a:avLst/>
          </a:prstGeom>
        </p:spPr>
        <p:txBody>
          <a:bodyPr/>
          <a:lstStyle>
            <a:lvl2pPr marL="742950" indent="-285750">
              <a:defRPr sz="1600"/>
            </a:lvl2pPr>
          </a:lstStyle>
          <a:p>
            <a:pPr lvl="0">
              <a:defRPr>
                <a:solidFill>
                  <a:srgbClr val="000000"/>
                </a:solidFill>
              </a:defRPr>
            </a:pPr>
            <a:r>
              <a:rPr>
                <a:solidFill>
                  <a:srgbClr val="404040"/>
                </a:solidFill>
              </a:rPr>
              <a:t>Let’s code up a webpage! Grab your computers and get ready to Google – syntax is the name of the game.</a:t>
            </a:r>
            <a:endParaRPr>
              <a:solidFill>
                <a:srgbClr val="404040"/>
              </a:solidFill>
            </a:endParaRPr>
          </a:p>
          <a:p>
            <a:pPr lvl="1">
              <a:defRPr sz="1800">
                <a:solidFill>
                  <a:srgbClr val="000000"/>
                </a:solidFill>
              </a:defRPr>
            </a:pPr>
            <a:r>
              <a:rPr sz="1600">
                <a:solidFill>
                  <a:srgbClr val="404040"/>
                </a:solidFill>
              </a:rPr>
              <a:t>Check out the attached files for our class website!</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Python: Decorators</a:t>
            </a:r>
          </a:p>
        </p:txBody>
      </p:sp>
      <p:sp>
        <p:nvSpPr>
          <p:cNvPr id="102" name="Shape 10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 decorator is a function that modifies behavior of other functions</a:t>
            </a:r>
            <a:endParaRPr>
              <a:solidFill>
                <a:srgbClr val="404040"/>
              </a:solidFill>
            </a:endParaRPr>
          </a:p>
          <a:p>
            <a:pPr lvl="1" marL="742950" indent="-285750">
              <a:defRPr>
                <a:solidFill>
                  <a:srgbClr val="000000"/>
                </a:solidFill>
              </a:defRPr>
            </a:pPr>
            <a:r>
              <a:rPr sz="1600">
                <a:solidFill>
                  <a:srgbClr val="404040"/>
                </a:solidFill>
              </a:rPr>
              <a:t>adds additional functionality</a:t>
            </a:r>
            <a:endParaRPr sz="1600">
              <a:solidFill>
                <a:srgbClr val="404040"/>
              </a:solidFill>
            </a:endParaRPr>
          </a:p>
          <a:p>
            <a:pPr lvl="0">
              <a:defRPr>
                <a:solidFill>
                  <a:srgbClr val="000000"/>
                </a:solidFill>
              </a:defRPr>
            </a:pPr>
            <a:r>
              <a:rPr>
                <a:solidFill>
                  <a:srgbClr val="404040"/>
                </a:solidFill>
              </a:rPr>
              <a:t>You can use this to change the behavior of functions</a:t>
            </a:r>
            <a:endParaRPr>
              <a:solidFill>
                <a:srgbClr val="404040"/>
              </a:solidFill>
            </a:endParaRPr>
          </a:p>
          <a:p>
            <a:pPr lvl="0">
              <a:defRPr>
                <a:solidFill>
                  <a:srgbClr val="000000"/>
                </a:solidFill>
              </a:defRPr>
            </a:pPr>
            <a:r>
              <a:rPr>
                <a:solidFill>
                  <a:srgbClr val="404040"/>
                </a:solidFill>
              </a:rPr>
              <a:t>EX: </a:t>
            </a:r>
          </a:p>
        </p:txBody>
      </p:sp>
      <p:pic>
        <p:nvPicPr>
          <p:cNvPr id="103" name="image1.png"/>
          <p:cNvPicPr/>
          <p:nvPr/>
        </p:nvPicPr>
        <p:blipFill>
          <a:blip r:embed="rId2">
            <a:extLst/>
          </a:blip>
          <a:stretch>
            <a:fillRect/>
          </a:stretch>
        </p:blipFill>
        <p:spPr>
          <a:xfrm>
            <a:off x="825668" y="5688936"/>
            <a:ext cx="2181226" cy="704851"/>
          </a:xfrm>
          <a:prstGeom prst="rect">
            <a:avLst/>
          </a:prstGeom>
          <a:ln w="12700">
            <a:miter lim="400000"/>
          </a:ln>
        </p:spPr>
      </p:pic>
      <p:pic>
        <p:nvPicPr>
          <p:cNvPr id="104" name="image2.png"/>
          <p:cNvPicPr/>
          <p:nvPr/>
        </p:nvPicPr>
        <p:blipFill>
          <a:blip r:embed="rId3">
            <a:extLst/>
          </a:blip>
          <a:stretch>
            <a:fillRect/>
          </a:stretch>
        </p:blipFill>
        <p:spPr>
          <a:xfrm>
            <a:off x="825668" y="3748549"/>
            <a:ext cx="4019551" cy="2714626"/>
          </a:xfrm>
          <a:prstGeom prst="rect">
            <a:avLst/>
          </a:prstGeom>
          <a:ln w="12700">
            <a:miter lim="400000"/>
          </a:ln>
        </p:spPr>
      </p:pic>
      <p:pic>
        <p:nvPicPr>
          <p:cNvPr id="105" name="image3.png"/>
          <p:cNvPicPr/>
          <p:nvPr/>
        </p:nvPicPr>
        <p:blipFill>
          <a:blip r:embed="rId4">
            <a:extLst/>
          </a:blip>
          <a:stretch>
            <a:fillRect/>
          </a:stretch>
        </p:blipFill>
        <p:spPr>
          <a:xfrm>
            <a:off x="6078535" y="6034549"/>
            <a:ext cx="1962151" cy="428626"/>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Python: Decorators (cont)</a:t>
            </a:r>
          </a:p>
        </p:txBody>
      </p:sp>
      <p:sp>
        <p:nvSpPr>
          <p:cNvPr id="108" name="Shape 108"/>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In the course, we will be using the </a:t>
            </a:r>
            <a:r>
              <a:rPr>
                <a:solidFill>
                  <a:srgbClr val="404040"/>
                </a:solidFill>
                <a:latin typeface="Courier New"/>
                <a:ea typeface="Courier New"/>
                <a:cs typeface="Courier New"/>
                <a:sym typeface="Courier New"/>
              </a:rPr>
              <a:t>@app.route()</a:t>
            </a:r>
            <a:r>
              <a:rPr>
                <a:solidFill>
                  <a:srgbClr val="404040"/>
                </a:solidFill>
              </a:rPr>
              <a:t> decorator</a:t>
            </a:r>
            <a:endParaRPr>
              <a:solidFill>
                <a:srgbClr val="404040"/>
              </a:solidFill>
            </a:endParaRPr>
          </a:p>
          <a:p>
            <a:pPr lvl="1" marL="742950" indent="-285750">
              <a:defRPr>
                <a:solidFill>
                  <a:srgbClr val="000000"/>
                </a:solidFill>
              </a:defRPr>
            </a:pPr>
            <a:r>
              <a:rPr sz="1600">
                <a:solidFill>
                  <a:srgbClr val="404040"/>
                </a:solidFill>
              </a:rPr>
              <a:t>Typically to specify the URL associated with a function and what method applies</a:t>
            </a:r>
            <a:endParaRPr sz="1600">
              <a:solidFill>
                <a:srgbClr val="404040"/>
              </a:solidFill>
            </a:endParaRPr>
          </a:p>
          <a:p>
            <a:pPr lvl="0">
              <a:defRPr>
                <a:solidFill>
                  <a:srgbClr val="000000"/>
                </a:solidFill>
              </a:defRPr>
            </a:pPr>
            <a:r>
              <a:rPr>
                <a:solidFill>
                  <a:srgbClr val="404040"/>
                </a:solidFill>
              </a:rPr>
              <a:t>May also use the </a:t>
            </a:r>
            <a:r>
              <a:rPr>
                <a:solidFill>
                  <a:srgbClr val="404040"/>
                </a:solidFill>
                <a:latin typeface="Courier New"/>
                <a:ea typeface="Courier New"/>
                <a:cs typeface="Courier New"/>
                <a:sym typeface="Courier New"/>
              </a:rPr>
              <a:t>@login-required</a:t>
            </a:r>
            <a:r>
              <a:rPr>
                <a:solidFill>
                  <a:srgbClr val="404040"/>
                </a:solidFill>
              </a:rPr>
              <a:t> decorator</a:t>
            </a:r>
            <a:endParaRPr>
              <a:solidFill>
                <a:srgbClr val="404040"/>
              </a:solidFill>
            </a:endParaRPr>
          </a:p>
          <a:p>
            <a:pPr lvl="1" marL="742950" indent="-285750">
              <a:defRPr>
                <a:solidFill>
                  <a:srgbClr val="000000"/>
                </a:solidFill>
              </a:defRPr>
            </a:pPr>
            <a:r>
              <a:rPr sz="1600">
                <a:solidFill>
                  <a:srgbClr val="404040"/>
                </a:solidFill>
              </a:rPr>
              <a:t>Use this to ensure that certain functions are only available if the user logged in</a:t>
            </a:r>
            <a:endParaRPr sz="1600">
              <a:solidFill>
                <a:srgbClr val="404040"/>
              </a:solidFill>
            </a:endParaRPr>
          </a:p>
          <a:p>
            <a:pPr lvl="1" marL="742950" indent="-285750">
              <a:defRPr>
                <a:solidFill>
                  <a:srgbClr val="000000"/>
                </a:solidFill>
              </a:defRPr>
            </a:pPr>
            <a:r>
              <a:rPr sz="1600">
                <a:solidFill>
                  <a:srgbClr val="404040"/>
                </a:solidFill>
              </a:rPr>
              <a:t>eg, buy()</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Flask</a:t>
            </a:r>
          </a:p>
        </p:txBody>
      </p:sp>
      <p:sp>
        <p:nvSpPr>
          <p:cNvPr id="111" name="Shape 111"/>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Python-based microframework</a:t>
            </a:r>
            <a:endParaRPr>
              <a:solidFill>
                <a:srgbClr val="404040"/>
              </a:solidFill>
            </a:endParaRPr>
          </a:p>
          <a:p>
            <a:pPr lvl="0">
              <a:defRPr>
                <a:solidFill>
                  <a:srgbClr val="000000"/>
                </a:solidFill>
              </a:defRPr>
            </a:pPr>
            <a:r>
              <a:rPr>
                <a:solidFill>
                  <a:srgbClr val="404040"/>
                </a:solidFill>
              </a:rPr>
              <a:t>Automates the process of building simple web-apps</a:t>
            </a:r>
            <a:endParaRPr>
              <a:solidFill>
                <a:srgbClr val="404040"/>
              </a:solidFill>
            </a:endParaRPr>
          </a:p>
          <a:p>
            <a:pPr lvl="0">
              <a:defRPr>
                <a:solidFill>
                  <a:srgbClr val="000000"/>
                </a:solidFill>
              </a:defRPr>
            </a:pPr>
            <a:r>
              <a:rPr>
                <a:solidFill>
                  <a:srgbClr val="404040"/>
                </a:solidFill>
              </a:rPr>
              <a:t>Applications typically written in file called </a:t>
            </a:r>
            <a:r>
              <a:rPr>
                <a:solidFill>
                  <a:srgbClr val="404040"/>
                </a:solidFill>
                <a:latin typeface="Courier New"/>
                <a:ea typeface="Courier New"/>
                <a:cs typeface="Courier New"/>
                <a:sym typeface="Courier New"/>
              </a:rPr>
              <a:t>application.py</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rPr>
              <a:t>Behavior of whole site springs from here</a:t>
            </a:r>
            <a:endParaRPr sz="1600">
              <a:solidFill>
                <a:srgbClr val="404040"/>
              </a:solidFill>
            </a:endParaRPr>
          </a:p>
          <a:p>
            <a:pPr lvl="0">
              <a:defRPr>
                <a:solidFill>
                  <a:srgbClr val="000000"/>
                </a:solidFill>
              </a:defRPr>
            </a:pPr>
            <a:r>
              <a:rPr>
                <a:solidFill>
                  <a:srgbClr val="404040"/>
                </a:solidFill>
              </a:rPr>
              <a:t>For C$50 Finance</a:t>
            </a:r>
            <a:endParaRPr>
              <a:solidFill>
                <a:srgbClr val="404040"/>
              </a:solidFill>
            </a:endParaRPr>
          </a:p>
          <a:p>
            <a:pPr lvl="1" marL="742950" indent="-285750">
              <a:defRPr>
                <a:solidFill>
                  <a:srgbClr val="000000"/>
                </a:solidFill>
              </a:defRPr>
            </a:pPr>
            <a:r>
              <a:rPr sz="1600">
                <a:solidFill>
                  <a:srgbClr val="404040"/>
                </a:solidFill>
              </a:rPr>
              <a:t>Vast majority of your code inside of the </a:t>
            </a:r>
            <a:r>
              <a:rPr sz="1600">
                <a:solidFill>
                  <a:srgbClr val="404040"/>
                </a:solidFill>
                <a:latin typeface="Courier New"/>
                <a:ea typeface="Courier New"/>
                <a:cs typeface="Courier New"/>
                <a:sym typeface="Courier New"/>
              </a:rPr>
              <a:t>application.py</a:t>
            </a:r>
            <a:r>
              <a:rPr sz="1600">
                <a:solidFill>
                  <a:srgbClr val="404040"/>
                </a:solidFill>
              </a:rPr>
              <a:t> file</a:t>
            </a:r>
            <a:endParaRPr sz="1600">
              <a:solidFill>
                <a:srgbClr val="404040"/>
              </a:solidFill>
            </a:endParaRPr>
          </a:p>
          <a:p>
            <a:pPr lvl="1" marL="742950" indent="-285750">
              <a:defRPr>
                <a:solidFill>
                  <a:srgbClr val="000000"/>
                </a:solidFill>
              </a:defRPr>
            </a:pPr>
            <a:r>
              <a:rPr sz="1600">
                <a:solidFill>
                  <a:srgbClr val="404040"/>
                </a:solidFill>
              </a:rPr>
              <a:t>Use this to define routes and behavior</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 simple Flask application.py…</a:t>
            </a:r>
          </a:p>
        </p:txBody>
      </p:sp>
      <p:sp>
        <p:nvSpPr>
          <p:cNvPr id="116" name="Shape 116"/>
          <p:cNvSpPr/>
          <p:nvPr>
            <p:ph type="body" idx="1"/>
          </p:nvPr>
        </p:nvSpPr>
        <p:spPr>
          <a:xfrm>
            <a:off x="1022683" y="2160589"/>
            <a:ext cx="8251319" cy="4601159"/>
          </a:xfrm>
          <a:prstGeom prst="rect">
            <a:avLst/>
          </a:prstGeom>
        </p:spPr>
        <p:txBody>
          <a:bodyPr/>
          <a:lstStyle/>
          <a:p>
            <a:pPr lvl="0">
              <a:defRPr>
                <a:solidFill>
                  <a:srgbClr val="000000"/>
                </a:solidFill>
              </a:defRPr>
            </a:pPr>
            <a:r>
              <a:rPr>
                <a:solidFill>
                  <a:srgbClr val="404040"/>
                </a:solidFill>
              </a:rPr>
              <a:t>To run, from within the directory containing application.py:</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flask run</a:t>
            </a:r>
            <a:endParaRPr sz="1600">
              <a:solidFill>
                <a:srgbClr val="404040"/>
              </a:solidFill>
            </a:endParaRPr>
          </a:p>
          <a:p>
            <a:pPr lvl="0">
              <a:defRPr>
                <a:solidFill>
                  <a:srgbClr val="000000"/>
                </a:solidFill>
              </a:defRPr>
            </a:pPr>
            <a:r>
              <a:rPr>
                <a:solidFill>
                  <a:srgbClr val="404040"/>
                </a:solidFill>
              </a:rPr>
              <a:t>Click on                      in the top left of the IDE and select</a:t>
            </a:r>
            <a:endParaRPr>
              <a:solidFill>
                <a:srgbClr val="404040"/>
              </a:solidFill>
            </a:endParaRPr>
          </a:p>
          <a:p>
            <a:pPr lvl="1" marL="742950" indent="-285750">
              <a:defRPr>
                <a:solidFill>
                  <a:srgbClr val="000000"/>
                </a:solidFill>
              </a:defRPr>
            </a:pPr>
            <a:r>
              <a:rPr sz="1600">
                <a:solidFill>
                  <a:srgbClr val="404040"/>
                </a:solidFill>
              </a:rPr>
              <a:t>Make sure you’ve run </a:t>
            </a:r>
            <a:r>
              <a:rPr sz="1600">
                <a:solidFill>
                  <a:srgbClr val="404040"/>
                </a:solidFill>
                <a:latin typeface="Courier New"/>
                <a:ea typeface="Courier New"/>
                <a:cs typeface="Courier New"/>
                <a:sym typeface="Courier New"/>
              </a:rPr>
              <a:t>update50</a:t>
            </a:r>
            <a:r>
              <a:rPr sz="1600">
                <a:solidFill>
                  <a:srgbClr val="404040"/>
                </a:solidFill>
              </a:rPr>
              <a:t> recently!</a:t>
            </a:r>
            <a:endParaRPr sz="1600">
              <a:solidFill>
                <a:srgbClr val="404040"/>
              </a:solidFill>
              <a:latin typeface="Courier New"/>
              <a:ea typeface="Courier New"/>
              <a:cs typeface="Courier New"/>
              <a:sym typeface="Courier New"/>
            </a:endParaRPr>
          </a:p>
          <a:p>
            <a:pPr lvl="1" marL="742950" indent="-285750">
              <a:defRPr>
                <a:solidFill>
                  <a:srgbClr val="000000"/>
                </a:solidFill>
              </a:defRPr>
            </a:pPr>
            <a:endParaRPr sz="1600">
              <a:solidFill>
                <a:srgbClr val="404040"/>
              </a:solidFill>
              <a:latin typeface="Courier New"/>
              <a:ea typeface="Courier New"/>
              <a:cs typeface="Courier New"/>
              <a:sym typeface="Courier New"/>
            </a:endParaRPr>
          </a:p>
          <a:p>
            <a:pPr lvl="1" marL="742950" indent="-285750">
              <a:defRPr>
                <a:solidFill>
                  <a:srgbClr val="000000"/>
                </a:solidFill>
              </a:defRPr>
            </a:pPr>
            <a:endParaRPr sz="1600">
              <a:solidFill>
                <a:srgbClr val="404040"/>
              </a:solidFill>
              <a:latin typeface="Courier New"/>
              <a:ea typeface="Courier New"/>
              <a:cs typeface="Courier New"/>
              <a:sym typeface="Courier New"/>
            </a:endParaRPr>
          </a:p>
          <a:p>
            <a:pPr lvl="0">
              <a:defRPr>
                <a:solidFill>
                  <a:srgbClr val="000000"/>
                </a:solidFill>
              </a:defRPr>
            </a:pPr>
            <a:endParaRPr>
              <a:solidFill>
                <a:srgbClr val="404040"/>
              </a:solidFill>
              <a:latin typeface="Courier New"/>
              <a:ea typeface="Courier New"/>
              <a:cs typeface="Courier New"/>
              <a:sym typeface="Courier New"/>
            </a:endParaRPr>
          </a:p>
          <a:p>
            <a:pPr lvl="0">
              <a:defRPr>
                <a:solidFill>
                  <a:srgbClr val="000000"/>
                </a:solidFill>
              </a:defRPr>
            </a:pPr>
            <a:endParaRPr>
              <a:solidFill>
                <a:srgbClr val="404040"/>
              </a:solidFill>
              <a:latin typeface="Courier New"/>
              <a:ea typeface="Courier New"/>
              <a:cs typeface="Courier New"/>
              <a:sym typeface="Courier New"/>
            </a:endParaRPr>
          </a:p>
          <a:p>
            <a:pPr lvl="0">
              <a:defRPr>
                <a:solidFill>
                  <a:srgbClr val="000000"/>
                </a:solidFill>
              </a:defRPr>
            </a:pPr>
            <a:endParaRPr>
              <a:solidFill>
                <a:srgbClr val="404040"/>
              </a:solidFill>
              <a:latin typeface="Courier New"/>
              <a:ea typeface="Courier New"/>
              <a:cs typeface="Courier New"/>
              <a:sym typeface="Courier New"/>
            </a:endParaRPr>
          </a:p>
          <a:p>
            <a:pPr lvl="0">
              <a:defRPr>
                <a:solidFill>
                  <a:srgbClr val="000000"/>
                </a:solidFill>
              </a:defRPr>
            </a:pP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rPr>
              <a:t>If you make changes and save, no need to relaunch flask! (though you may want to reload your webpage)</a:t>
            </a:r>
          </a:p>
        </p:txBody>
      </p:sp>
      <p:pic>
        <p:nvPicPr>
          <p:cNvPr id="117" name="image4.png"/>
          <p:cNvPicPr/>
          <p:nvPr/>
        </p:nvPicPr>
        <p:blipFill>
          <a:blip r:embed="rId3">
            <a:extLst/>
          </a:blip>
          <a:stretch>
            <a:fillRect/>
          </a:stretch>
        </p:blipFill>
        <p:spPr>
          <a:xfrm>
            <a:off x="1710239" y="3774411"/>
            <a:ext cx="5210176" cy="2266951"/>
          </a:xfrm>
          <a:prstGeom prst="rect">
            <a:avLst/>
          </a:prstGeom>
          <a:ln w="12700">
            <a:miter lim="400000"/>
          </a:ln>
        </p:spPr>
      </p:pic>
      <p:pic>
        <p:nvPicPr>
          <p:cNvPr id="118" name="image5.png"/>
          <p:cNvPicPr/>
          <p:nvPr/>
        </p:nvPicPr>
        <p:blipFill>
          <a:blip r:embed="rId4">
            <a:extLst/>
          </a:blip>
          <a:stretch>
            <a:fillRect/>
          </a:stretch>
        </p:blipFill>
        <p:spPr>
          <a:xfrm>
            <a:off x="2344402" y="2898777"/>
            <a:ext cx="1343026" cy="352426"/>
          </a:xfrm>
          <a:prstGeom prst="rect">
            <a:avLst/>
          </a:prstGeom>
          <a:ln w="12700">
            <a:miter lim="400000"/>
          </a:ln>
        </p:spPr>
      </p:pic>
      <p:pic>
        <p:nvPicPr>
          <p:cNvPr id="119" name="image6.png"/>
          <p:cNvPicPr/>
          <p:nvPr/>
        </p:nvPicPr>
        <p:blipFill>
          <a:blip r:embed="rId5">
            <a:extLst/>
          </a:blip>
          <a:stretch>
            <a:fillRect/>
          </a:stretch>
        </p:blipFill>
        <p:spPr>
          <a:xfrm>
            <a:off x="7468352" y="2898777"/>
            <a:ext cx="1514476" cy="361951"/>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Jinja</a:t>
            </a:r>
          </a:p>
        </p:txBody>
      </p:sp>
      <p:sp>
        <p:nvSpPr>
          <p:cNvPr id="124" name="Shape 12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Python inspired templating language</a:t>
            </a:r>
            <a:endParaRPr>
              <a:solidFill>
                <a:srgbClr val="404040"/>
              </a:solidFill>
            </a:endParaRPr>
          </a:p>
          <a:p>
            <a:pPr lvl="0">
              <a:defRPr>
                <a:solidFill>
                  <a:srgbClr val="000000"/>
                </a:solidFill>
              </a:defRPr>
            </a:pPr>
            <a:r>
              <a:rPr>
                <a:solidFill>
                  <a:srgbClr val="404040"/>
                </a:solidFill>
              </a:rPr>
              <a:t>Allows us to interweave HTML markup and Python</a:t>
            </a:r>
            <a:endParaRPr>
              <a:solidFill>
                <a:srgbClr val="404040"/>
              </a:solidFill>
            </a:endParaRPr>
          </a:p>
          <a:p>
            <a:pPr lvl="0">
              <a:defRPr>
                <a:solidFill>
                  <a:srgbClr val="000000"/>
                </a:solidFill>
              </a:defRPr>
            </a:pPr>
            <a:r>
              <a:rPr>
                <a:solidFill>
                  <a:srgbClr val="404040"/>
                </a:solidFill>
              </a:rPr>
              <a:t>Simple layout.html page</a:t>
            </a:r>
            <a:endParaRPr>
              <a:solidFill>
                <a:srgbClr val="404040"/>
              </a:solidFill>
            </a:endParaRPr>
          </a:p>
          <a:p>
            <a:pPr lvl="1" marL="742950" indent="-285750">
              <a:defRPr>
                <a:solidFill>
                  <a:srgbClr val="000000"/>
                </a:solidFill>
              </a:defRPr>
            </a:pPr>
            <a:r>
              <a:rPr sz="1600">
                <a:solidFill>
                  <a:srgbClr val="404040"/>
                </a:solidFill>
              </a:rPr>
              <a:t>Some parts will be “fill-ins” using Jinja syntax</a:t>
            </a:r>
            <a:endParaRPr sz="1600">
              <a:solidFill>
                <a:srgbClr val="404040"/>
              </a:solidFill>
            </a:endParaRPr>
          </a:p>
          <a:p>
            <a:pPr lvl="1" marL="742950" indent="-285750">
              <a:defRPr>
                <a:solidFill>
                  <a:srgbClr val="000000"/>
                </a:solidFill>
              </a:defRPr>
            </a:pPr>
            <a:r>
              <a:rPr sz="1600">
                <a:solidFill>
                  <a:srgbClr val="404040"/>
                </a:solidFill>
              </a:rPr>
              <a:t>This is the template for your other pages</a:t>
            </a:r>
            <a:endParaRPr sz="1600">
              <a:solidFill>
                <a:srgbClr val="404040"/>
              </a:solidFill>
            </a:endParaRPr>
          </a:p>
          <a:p>
            <a:pPr lvl="1" marL="742950" indent="-285750">
              <a:defRPr>
                <a:solidFill>
                  <a:srgbClr val="000000"/>
                </a:solidFill>
              </a:defRPr>
            </a:pPr>
            <a:r>
              <a:rPr sz="1600">
                <a:solidFill>
                  <a:srgbClr val="404040"/>
                </a:solidFill>
              </a:rPr>
              <a:t>Other html files will fill in the blanks you left with Jinja</a:t>
            </a:r>
            <a:endParaRPr sz="1600">
              <a:solidFill>
                <a:srgbClr val="404040"/>
              </a:solidFill>
            </a:endParaRPr>
          </a:p>
          <a:p>
            <a:pPr lvl="2" marL="1143000" indent="-228600">
              <a:defRPr>
                <a:solidFill>
                  <a:srgbClr val="000000"/>
                </a:solidFill>
              </a:defRPr>
            </a:pPr>
            <a:r>
              <a:rPr sz="1400">
                <a:solidFill>
                  <a:srgbClr val="404040"/>
                </a:solidFill>
              </a:rPr>
              <a:t>Like code based Mad-Libs!</a:t>
            </a:r>
            <a:endParaRPr sz="1400">
              <a:solidFill>
                <a:srgbClr val="404040"/>
              </a:solidFill>
            </a:endParaRPr>
          </a:p>
          <a:p>
            <a:pPr lvl="0">
              <a:defRPr>
                <a:solidFill>
                  <a:srgbClr val="000000"/>
                </a:solidFill>
              </a:defRPr>
            </a:pPr>
            <a:r>
              <a:rPr u="sng">
                <a:solidFill>
                  <a:srgbClr val="3FCDE7"/>
                </a:solidFill>
                <a:uFill>
                  <a:solidFill>
                    <a:srgbClr val="3FCDE7"/>
                  </a:solidFill>
                </a:uFill>
                <a:hlinkClick r:id="rId2" invalidUrl="" action="" tgtFrame="" tooltip="" history="1" highlightClick="0" endSnd="0"/>
              </a:rPr>
              <a:t>https://realpython.com/blog/python/primer-on-jinja-templating/</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Passing info with HTML</a:t>
            </a:r>
          </a:p>
        </p:txBody>
      </p:sp>
      <p:sp>
        <p:nvSpPr>
          <p:cNvPr id="127" name="Shape 12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Two ways to pass info between Python and html</a:t>
            </a:r>
            <a:endParaRPr>
              <a:solidFill>
                <a:srgbClr val="404040"/>
              </a:solidFill>
            </a:endParaRPr>
          </a:p>
          <a:p>
            <a:pPr lvl="0">
              <a:defRPr>
                <a:solidFill>
                  <a:srgbClr val="000000"/>
                </a:solidFill>
              </a:defRPr>
            </a:pPr>
            <a:r>
              <a:rPr>
                <a:solidFill>
                  <a:srgbClr val="404040"/>
                </a:solidFill>
              </a:rPr>
              <a:t>GET</a:t>
            </a:r>
            <a:endParaRPr>
              <a:solidFill>
                <a:srgbClr val="404040"/>
              </a:solidFill>
            </a:endParaRPr>
          </a:p>
          <a:p>
            <a:pPr lvl="1" marL="742950" indent="-285750">
              <a:defRPr>
                <a:solidFill>
                  <a:srgbClr val="000000"/>
                </a:solidFill>
              </a:defRPr>
            </a:pPr>
            <a:r>
              <a:rPr sz="1600">
                <a:solidFill>
                  <a:srgbClr val="404040"/>
                </a:solidFill>
              </a:rPr>
              <a:t>Information passed via URL</a:t>
            </a:r>
            <a:endParaRPr sz="1600">
              <a:solidFill>
                <a:srgbClr val="404040"/>
              </a:solidFill>
            </a:endParaRPr>
          </a:p>
          <a:p>
            <a:pPr lvl="2" marL="1143000" indent="-228600">
              <a:defRPr>
                <a:solidFill>
                  <a:srgbClr val="000000"/>
                </a:solidFill>
              </a:defRPr>
            </a:pPr>
            <a:r>
              <a:rPr sz="1400">
                <a:solidFill>
                  <a:srgbClr val="404040"/>
                </a:solidFill>
              </a:rPr>
              <a:t>Ex: youtube uses GET to pass information since you want to copy and share URL</a:t>
            </a:r>
            <a:endParaRPr sz="1400">
              <a:solidFill>
                <a:srgbClr val="404040"/>
              </a:solidFill>
            </a:endParaRPr>
          </a:p>
          <a:p>
            <a:pPr lvl="0">
              <a:defRPr>
                <a:solidFill>
                  <a:srgbClr val="000000"/>
                </a:solidFill>
              </a:defRPr>
            </a:pPr>
            <a:r>
              <a:rPr>
                <a:solidFill>
                  <a:srgbClr val="404040"/>
                </a:solidFill>
              </a:rPr>
              <a:t>POST</a:t>
            </a:r>
            <a:endParaRPr>
              <a:solidFill>
                <a:srgbClr val="404040"/>
              </a:solidFill>
            </a:endParaRPr>
          </a:p>
          <a:p>
            <a:pPr lvl="1" marL="742950" indent="-285750">
              <a:defRPr>
                <a:solidFill>
                  <a:srgbClr val="000000"/>
                </a:solidFill>
              </a:defRPr>
            </a:pPr>
            <a:r>
              <a:rPr sz="1600">
                <a:solidFill>
                  <a:srgbClr val="404040"/>
                </a:solidFill>
              </a:rPr>
              <a:t>Passes data in the HTTP message body</a:t>
            </a:r>
            <a:endParaRPr sz="1600">
              <a:solidFill>
                <a:srgbClr val="404040"/>
              </a:solidFill>
            </a:endParaRPr>
          </a:p>
          <a:p>
            <a:pPr lvl="1" marL="742950" indent="-285750">
              <a:defRPr>
                <a:solidFill>
                  <a:srgbClr val="000000"/>
                </a:solidFill>
              </a:defRPr>
            </a:pPr>
            <a:r>
              <a:rPr sz="1600">
                <a:solidFill>
                  <a:srgbClr val="404040"/>
                </a:solidFill>
              </a:rPr>
              <a:t>Consider data to be “hidden” compared to GET requests</a:t>
            </a:r>
            <a:endParaRPr sz="1600">
              <a:solidFill>
                <a:srgbClr val="404040"/>
              </a:solidFill>
            </a:endParaRPr>
          </a:p>
          <a:p>
            <a:pPr lvl="0">
              <a:defRPr>
                <a:solidFill>
                  <a:srgbClr val="000000"/>
                </a:solidFill>
              </a:defRPr>
            </a:pPr>
            <a:r>
              <a:rPr>
                <a:solidFill>
                  <a:srgbClr val="404040"/>
                </a:solidFill>
              </a:rPr>
              <a:t>FYI, neither of these are considered secure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SQL</a:t>
            </a:r>
          </a:p>
        </p:txBody>
      </p:sp>
      <p:sp>
        <p:nvSpPr>
          <p:cNvPr id="132" name="Shape 13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Four basic commands:</a:t>
            </a:r>
            <a:endParaRPr>
              <a:solidFill>
                <a:srgbClr val="404040"/>
              </a:solidFill>
            </a:endParaRPr>
          </a:p>
          <a:p>
            <a:pPr lvl="0">
              <a:defRPr>
                <a:solidFill>
                  <a:srgbClr val="000000"/>
                </a:solidFill>
              </a:defRPr>
            </a:pPr>
            <a:r>
              <a:rPr>
                <a:solidFill>
                  <a:srgbClr val="404040"/>
                </a:solidFill>
              </a:rPr>
              <a:t>UPDATE</a:t>
            </a:r>
            <a:endParaRPr>
              <a:solidFill>
                <a:srgbClr val="404040"/>
              </a:solidFill>
            </a:endParaRPr>
          </a:p>
          <a:p>
            <a:pPr lvl="1" marL="742950" indent="-285750">
              <a:defRPr>
                <a:solidFill>
                  <a:srgbClr val="000000"/>
                </a:solidFill>
              </a:defRPr>
            </a:pPr>
            <a:r>
              <a:rPr sz="1600">
                <a:solidFill>
                  <a:srgbClr val="404040"/>
                </a:solidFill>
              </a:rPr>
              <a:t>Update data in database table</a:t>
            </a:r>
            <a:endParaRPr sz="1600">
              <a:solidFill>
                <a:srgbClr val="404040"/>
              </a:solidFill>
            </a:endParaRPr>
          </a:p>
          <a:p>
            <a:pPr lvl="0">
              <a:defRPr>
                <a:solidFill>
                  <a:srgbClr val="000000"/>
                </a:solidFill>
              </a:defRPr>
            </a:pPr>
            <a:r>
              <a:rPr>
                <a:solidFill>
                  <a:srgbClr val="404040"/>
                </a:solidFill>
              </a:rPr>
              <a:t>INSERT INTO</a:t>
            </a:r>
            <a:endParaRPr>
              <a:solidFill>
                <a:srgbClr val="404040"/>
              </a:solidFill>
            </a:endParaRPr>
          </a:p>
          <a:p>
            <a:pPr lvl="1" marL="742950" indent="-285750">
              <a:defRPr>
                <a:solidFill>
                  <a:srgbClr val="000000"/>
                </a:solidFill>
              </a:defRPr>
            </a:pPr>
            <a:r>
              <a:rPr sz="1600">
                <a:solidFill>
                  <a:srgbClr val="404040"/>
                </a:solidFill>
              </a:rPr>
              <a:t>Insert certain values into a table</a:t>
            </a:r>
            <a:endParaRPr sz="1600">
              <a:solidFill>
                <a:srgbClr val="404040"/>
              </a:solidFill>
            </a:endParaRPr>
          </a:p>
          <a:p>
            <a:pPr lvl="0">
              <a:defRPr>
                <a:solidFill>
                  <a:srgbClr val="000000"/>
                </a:solidFill>
              </a:defRPr>
            </a:pPr>
            <a:r>
              <a:rPr>
                <a:solidFill>
                  <a:srgbClr val="404040"/>
                </a:solidFill>
              </a:rPr>
              <a:t>SELECT</a:t>
            </a:r>
            <a:endParaRPr>
              <a:solidFill>
                <a:srgbClr val="404040"/>
              </a:solidFill>
            </a:endParaRPr>
          </a:p>
          <a:p>
            <a:pPr lvl="1" marL="742950" indent="-285750">
              <a:defRPr>
                <a:solidFill>
                  <a:srgbClr val="000000"/>
                </a:solidFill>
              </a:defRPr>
            </a:pPr>
            <a:r>
              <a:rPr sz="1600">
                <a:solidFill>
                  <a:srgbClr val="404040"/>
                </a:solidFill>
              </a:rPr>
              <a:t>Select values to view</a:t>
            </a:r>
            <a:endParaRPr sz="1600">
              <a:solidFill>
                <a:srgbClr val="404040"/>
              </a:solidFill>
            </a:endParaRPr>
          </a:p>
          <a:p>
            <a:pPr lvl="0">
              <a:defRPr>
                <a:solidFill>
                  <a:srgbClr val="000000"/>
                </a:solidFill>
              </a:defRPr>
            </a:pPr>
            <a:r>
              <a:rPr>
                <a:solidFill>
                  <a:srgbClr val="404040"/>
                </a:solidFill>
              </a:rPr>
              <a:t>DELETE</a:t>
            </a:r>
            <a:endParaRPr>
              <a:solidFill>
                <a:srgbClr val="404040"/>
              </a:solidFill>
            </a:endParaRPr>
          </a:p>
          <a:p>
            <a:pPr lvl="1" marL="742950" indent="-285750">
              <a:defRPr>
                <a:solidFill>
                  <a:srgbClr val="000000"/>
                </a:solidFill>
              </a:defRPr>
            </a:pPr>
            <a:r>
              <a:rPr sz="1600">
                <a:solidFill>
                  <a:srgbClr val="404040"/>
                </a:solidFill>
              </a:rPr>
              <a:t>Delete from table</a:t>
            </a:r>
            <a:endParaRPr sz="1600">
              <a:solidFill>
                <a:srgbClr val="404040"/>
              </a:solidFill>
            </a:endParaRPr>
          </a:p>
          <a:p>
            <a:pPr lvl="0">
              <a:defRPr>
                <a:solidFill>
                  <a:srgbClr val="000000"/>
                </a:solidFill>
              </a:defRPr>
            </a:pPr>
            <a:r>
              <a:rPr>
                <a:solidFill>
                  <a:srgbClr val="404040"/>
                </a:solidFill>
              </a:rPr>
              <a:t>Go to </a:t>
            </a:r>
            <a:r>
              <a:rPr u="sng">
                <a:solidFill>
                  <a:srgbClr val="3FCDE7"/>
                </a:solidFill>
                <a:uFill>
                  <a:solidFill>
                    <a:srgbClr val="3FCDE7"/>
                  </a:solidFill>
                </a:uFill>
                <a:hlinkClick r:id="rId3" invalidUrl="" action="" tgtFrame="" tooltip="" history="1" highlightClick="0" endSnd="0"/>
              </a:rPr>
              <a:t>http://www.w3schools.com/sql</a:t>
            </a:r>
            <a:r>
              <a:rPr u="sng">
                <a:solidFill>
                  <a:srgbClr val="3FCDE7"/>
                </a:solidFill>
                <a:uFill>
                  <a:solidFill>
                    <a:srgbClr val="3FCDE7"/>
                  </a:solidFill>
                </a:uFill>
                <a:hlinkClick r:id="rId3" invalidUrl="" action="" tgtFrame="" tooltip="" history="1" highlightClick="0" endSnd="0"/>
              </a:rPr>
              <a:t>/</a:t>
            </a:r>
            <a:r>
              <a:rPr>
                <a:solidFill>
                  <a:srgbClr val="404040"/>
                </a:solidFill>
              </a:rPr>
              <a:t> for more tutorials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