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2192000" cy="6858000"/>
  <p:notesSz cx="6858000" cy="9144000"/>
  <p:defaultTextStyle>
    <a:lvl1pPr defTabSz="457200">
      <a:defRPr>
        <a:latin typeface="Trebuchet MS"/>
        <a:ea typeface="Trebuchet MS"/>
        <a:cs typeface="Trebuchet MS"/>
        <a:sym typeface="Trebuchet MS"/>
      </a:defRPr>
    </a:lvl1pPr>
    <a:lvl2pPr indent="457200" defTabSz="457200">
      <a:defRPr>
        <a:latin typeface="Trebuchet MS"/>
        <a:ea typeface="Trebuchet MS"/>
        <a:cs typeface="Trebuchet MS"/>
        <a:sym typeface="Trebuchet MS"/>
      </a:defRPr>
    </a:lvl2pPr>
    <a:lvl3pPr indent="914400" defTabSz="457200">
      <a:defRPr>
        <a:latin typeface="Trebuchet MS"/>
        <a:ea typeface="Trebuchet MS"/>
        <a:cs typeface="Trebuchet MS"/>
        <a:sym typeface="Trebuchet MS"/>
      </a:defRPr>
    </a:lvl3pPr>
    <a:lvl4pPr indent="1371600" defTabSz="457200">
      <a:defRPr>
        <a:latin typeface="Trebuchet MS"/>
        <a:ea typeface="Trebuchet MS"/>
        <a:cs typeface="Trebuchet MS"/>
        <a:sym typeface="Trebuchet MS"/>
      </a:defRPr>
    </a:lvl4pPr>
    <a:lvl5pPr indent="1828800" defTabSz="457200">
      <a:defRPr>
        <a:latin typeface="Trebuchet MS"/>
        <a:ea typeface="Trebuchet MS"/>
        <a:cs typeface="Trebuchet MS"/>
        <a:sym typeface="Trebuchet MS"/>
      </a:defRPr>
    </a:lvl5pPr>
    <a:lvl6pPr indent="2286000" defTabSz="457200">
      <a:defRPr>
        <a:latin typeface="Trebuchet MS"/>
        <a:ea typeface="Trebuchet MS"/>
        <a:cs typeface="Trebuchet MS"/>
        <a:sym typeface="Trebuchet MS"/>
      </a:defRPr>
    </a:lvl6pPr>
    <a:lvl7pPr indent="2743200" defTabSz="457200">
      <a:defRPr>
        <a:latin typeface="Trebuchet MS"/>
        <a:ea typeface="Trebuchet MS"/>
        <a:cs typeface="Trebuchet MS"/>
        <a:sym typeface="Trebuchet MS"/>
      </a:defRPr>
    </a:lvl7pPr>
    <a:lvl8pPr indent="3200400" defTabSz="457200">
      <a:defRPr>
        <a:latin typeface="Trebuchet MS"/>
        <a:ea typeface="Trebuchet MS"/>
        <a:cs typeface="Trebuchet MS"/>
        <a:sym typeface="Trebuchet MS"/>
      </a:defRPr>
    </a:lvl8pPr>
    <a:lvl9pPr indent="3657600" defTabSz="457200">
      <a:defRPr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ECF9"/>
          </a:solidFill>
        </a:fill>
      </a:tcStyle>
    </a:wholeTbl>
    <a:band2H>
      <a:tcTxStyle b="def" i="def"/>
      <a:tcStyle>
        <a:tcBdr/>
        <a:fill>
          <a:solidFill>
            <a:srgbClr val="E9F6FC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FCBEF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FCBE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FCBE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EEDF"/>
          </a:solidFill>
        </a:fill>
      </a:tcStyle>
    </a:wholeTbl>
    <a:band2H>
      <a:tcTxStyle b="def" i="def"/>
      <a:tcStyle>
        <a:tcBdr/>
        <a:fill>
          <a:solidFill>
            <a:srgbClr val="E8F6F0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2D0A2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2D0A2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2D0A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ECD"/>
          </a:solidFill>
        </a:fill>
      </a:tcStyle>
    </a:wholeTbl>
    <a:band2H>
      <a:tcTxStyle b="def" i="def"/>
      <a:tcStyle>
        <a:tcBdr/>
        <a:fill>
          <a:solidFill>
            <a:srgbClr val="EEF7E8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D141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D141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D14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FCBEF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FCBE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taff.cs50.net/code/sum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This is just an upper bound – in CS50, we usually use it to describe worst case run time,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but know that in CS124, you may talk about it as and upper bound on best case or average case.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Big O notation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Upper limit of operations as a function of inputs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Generalized – we can ignore constant terms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Remember! Gdb only works on executables so the first thing you need to do is make your program.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Let’s go over the common commands: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gbd ./&lt;program&gt;name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How we get into gdb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It’ll start the gdb prompt, which looks a lot like regular C, but with (gdb)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Break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Can be abbreviated b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Used to set breakpoints – points near code you want to take a closer look 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Often want to just break at main and start debugging from there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Run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Used to start the program running in gdb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Executes the current line and steps to the next one (steps over functions)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This will step to the next line that will be executed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2" marL="10858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Eg, if an if condition is not met, we would skip over its contents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Step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Will step into functions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List shows a few lines of surrounding code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Allows you to remain in the debugger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Print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printf, will show you what a variable equals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Info locals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Special version of print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Shows you all currently available local variables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Runs program to next breakpoint or the end of the program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Breakpoint is where the code stops and then you can start stepping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Disable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Disable breakpoints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Quit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1" marL="6286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Gets you out of gdb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marL="171450" indent="-171450" defTabSz="914400">
              <a:lnSpc>
                <a:spcPct val="100000"/>
              </a:lnSpc>
              <a:buSzPct val="100000"/>
              <a:buFont typeface="Arial"/>
              <a:buChar char="•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Remember: the line you see is the one you haven’t executed yet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On the other end of spectrum…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In cs50, we like to assume that our omega functions are describing the best case..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Though, again, in CS124 you might also talk about lower bounds on an algorithm’s average-case, best-case, and amortized running times.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First, check value stored at middle index of the array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Since 6 &lt; 7, we can throw out the entire bottom half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(Like David did with the phone book)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Next we check the value of what’s stored in the middle index of what’s left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Next we check the value of what’s stored in the middle index of what’s left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// if values[middle] is equal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// values middle &lt; than value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    // update the lower bound to the current middle plus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// else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   // update upper bound to the current middle minus 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What’s the big O of linear search?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Hint: it’s name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If array[i] &gt; array [i+1];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Int temp = array[i+1];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Array[I + 1] = array[i];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Array[i] = temp;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Swaps++;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Merge sort is very different from the previous three sorting algorithms. It is most easily implemented using recursion instead of iteration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If worried your students might be uncomfortable with recursion, here’s a </a:t>
            </a:r>
            <a:r>
              <a:rPr sz="12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sample program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 showing both an iterative and recursive approach to summing integers.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And second, it runs in </a:t>
            </a:r>
            <a:r>
              <a:rPr i="1" sz="1200">
                <a:latin typeface="Calibri"/>
                <a:ea typeface="Calibri"/>
                <a:cs typeface="Calibri"/>
                <a:sym typeface="Calibri"/>
              </a:rPr>
              <a:t>n_log(_n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) time making it significantly faster than the other algorithms. Its power comes from its divide and conquer approach. Think of it like this: whereas the other sorting algorithms take </a:t>
            </a:r>
            <a:r>
              <a:rPr i="1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 comparisons </a:t>
            </a:r>
            <a:r>
              <a:rPr i="1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 times as they traverse an array, merge sort only has to do </a:t>
            </a:r>
            <a:r>
              <a:rPr i="1" sz="12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 comparisons log(n) times since the size of the array is halved each recursive call (think back to the phone book from binary search!)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17" name="Shape 17"/>
            <p:cNvSpPr/>
            <p:nvPr/>
          </p:nvSpPr>
          <p:spPr>
            <a:xfrm>
              <a:off x="-1" y="605"/>
              <a:ext cx="863601" cy="569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8" name="Shape 28"/>
          <p:cNvSpPr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Click to edit Master subtitle style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677335" y="414184"/>
            <a:ext cx="8596669" cy="379443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677335" y="4208615"/>
            <a:ext cx="8596669" cy="209453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Click to edit Master text styles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68" name="Shape 68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677335" y="217488"/>
            <a:ext cx="8596669" cy="43099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677335" y="4527448"/>
            <a:ext cx="8596669" cy="233055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931334" y="509665"/>
            <a:ext cx="8094134" cy="32224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677332" y="3732134"/>
            <a:ext cx="8596670" cy="7953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8" name="Shape 78"/>
          <p:cNvSpPr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79" name="Shape 79"/>
          <p:cNvSpPr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685798" y="509665"/>
            <a:ext cx="8588204" cy="32224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677332" y="3732134"/>
            <a:ext cx="8596670" cy="7953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>
                <a:solidFill>
                  <a:srgbClr val="5FCBE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CBEF"/>
                </a:solidFill>
              </a:rPr>
              <a:t>Click to edit Master text styles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677333" y="609600"/>
            <a:ext cx="8596670" cy="155099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677333" y="2160589"/>
            <a:ext cx="8596670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677333" y="609600"/>
            <a:ext cx="8596670" cy="155099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677333" y="2160589"/>
            <a:ext cx="8596670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677335" y="986366"/>
            <a:ext cx="8596669" cy="35410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77335" y="4527448"/>
            <a:ext cx="8596669" cy="233055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Click to edit Master text styles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677333" y="609600"/>
            <a:ext cx="8596670" cy="155099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677333" y="2160589"/>
            <a:ext cx="4184036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77333" y="609600"/>
            <a:ext cx="8596670" cy="1436092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75744" y="2045691"/>
            <a:ext cx="4185624" cy="69155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677333" y="0"/>
            <a:ext cx="3854529" cy="277707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760460" y="514923"/>
            <a:ext cx="4513543" cy="6343077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" name="Shape 2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" name="Shape 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" name="Shape 6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" name="Shape 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" name="Shape 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" name="Shape 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" name="Shape 1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3" name="Shape 13"/>
          <p:cNvSpPr/>
          <p:nvPr>
            <p:ph type="title"/>
          </p:nvPr>
        </p:nvSpPr>
        <p:spPr>
          <a:xfrm>
            <a:off x="7967673" y="0"/>
            <a:ext cx="1304744" cy="647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77335" y="609600"/>
            <a:ext cx="7060150" cy="624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8590663" y="6114704"/>
            <a:ext cx="68334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5FCBE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1pPr>
      <a:lvl2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2pPr>
      <a:lvl3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3pPr>
      <a:lvl4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4pPr>
      <a:lvl5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5pPr>
      <a:lvl6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6pPr>
      <a:lvl7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7pPr>
      <a:lvl8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8pPr>
      <a:lvl9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1pPr>
      <a:lvl2pPr marL="778668" indent="-321468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2pPr>
      <a:lvl3pPr marL="1208314" indent="-293914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3pPr>
      <a:lvl4pPr marL="17145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4pPr>
      <a:lvl5pPr marL="21717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5pPr>
      <a:lvl6pPr marL="26289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6pPr>
      <a:lvl7pPr marL="30861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7pPr>
      <a:lvl8pPr marL="35433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8pPr>
      <a:lvl9pPr marL="40005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9pPr>
    </p:bodyStyle>
    <p:otherStyle>
      <a:lvl1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1pPr>
      <a:lvl2pPr indent="4572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2pPr>
      <a:lvl3pPr indent="9144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3pPr>
      <a:lvl4pPr indent="13716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4pPr>
      <a:lvl5pPr indent="18288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5pPr>
      <a:lvl6pPr indent="22860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6pPr>
      <a:lvl7pPr indent="27432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7pPr>
      <a:lvl8pPr indent="32004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8pPr>
      <a:lvl9pPr indent="3657600"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443484">
              <a:defRPr sz="1800">
                <a:solidFill>
                  <a:srgbClr val="000000"/>
                </a:solidFill>
              </a:defRPr>
            </a:pPr>
            <a:r>
              <a:rPr sz="5238">
                <a:solidFill>
                  <a:srgbClr val="5FCBEF"/>
                </a:solidFill>
              </a:rPr>
              <a:t>CS50 Section 3</a:t>
            </a:r>
            <a:br>
              <a:rPr sz="5238">
                <a:solidFill>
                  <a:srgbClr val="5FCBEF"/>
                </a:solidFill>
              </a:rPr>
            </a:br>
            <a:r>
              <a:rPr sz="5238">
                <a:solidFill>
                  <a:srgbClr val="5FCBEF"/>
                </a:solidFill>
              </a:rPr>
              <a:t>Somewhere in Between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1507067" y="4050832"/>
            <a:ext cx="7766937" cy="10969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Annaleah Ernst, TF					</a:t>
            </a:r>
            <a:endParaRPr>
              <a:solidFill>
                <a:srgbClr val="808080"/>
              </a:solidFill>
            </a:endParaRPr>
          </a:p>
          <a:p>
            <a:pPr lvl="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	</a:t>
            </a:r>
            <a:endParaRPr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Searching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Linear search – just look at each element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Advantages: doesn’t require array to be sorted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Disadvantage: it’s suuuuper slow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Binary Search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Works for sorted arrays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Check middle of the array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If it’s equal, we’re done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If middle is higher, repeat process on lower half of the list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If middle is lower, repeat on upper half of the list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Is 7 in the array?</a:t>
            </a:r>
          </a:p>
        </p:txBody>
      </p:sp>
      <p:pic>
        <p:nvPicPr>
          <p:cNvPr id="138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155" y="2839200"/>
            <a:ext cx="8963026" cy="178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Finding 7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677333" y="2194561"/>
            <a:ext cx="8596670" cy="4279938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array[3] == 7?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array[3] &lt; 7?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array[3] &gt; 7?</a:t>
            </a:r>
          </a:p>
        </p:txBody>
      </p:sp>
      <p:pic>
        <p:nvPicPr>
          <p:cNvPr id="142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474" y="3586227"/>
            <a:ext cx="8963026" cy="178117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 rot="10800000">
            <a:off x="4589586" y="5560100"/>
            <a:ext cx="812801" cy="1026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046"/>
                </a:moveTo>
                <a:lnTo>
                  <a:pt x="5400" y="13046"/>
                </a:lnTo>
                <a:lnTo>
                  <a:pt x="5400" y="0"/>
                </a:lnTo>
                <a:lnTo>
                  <a:pt x="16200" y="0"/>
                </a:lnTo>
                <a:lnTo>
                  <a:pt x="16200" y="13046"/>
                </a:lnTo>
                <a:lnTo>
                  <a:pt x="21600" y="13046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1" grpId="2"/>
      <p:bldP build="whole" bldLvl="1" animBg="1" rev="0" advAuto="0" spid="14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Finding 7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677333" y="2194561"/>
            <a:ext cx="8596670" cy="4279938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array[5] == 7?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array[5] &lt; 7?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array[5] &gt; 7?</a:t>
            </a:r>
          </a:p>
        </p:txBody>
      </p:sp>
      <p:pic>
        <p:nvPicPr>
          <p:cNvPr id="149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474" y="3586227"/>
            <a:ext cx="8963026" cy="178117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 rot="10800000">
            <a:off x="7210866" y="5488806"/>
            <a:ext cx="812801" cy="1026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046"/>
                </a:moveTo>
                <a:lnTo>
                  <a:pt x="5400" y="13046"/>
                </a:lnTo>
                <a:lnTo>
                  <a:pt x="5400" y="0"/>
                </a:lnTo>
                <a:lnTo>
                  <a:pt x="16200" y="0"/>
                </a:lnTo>
                <a:lnTo>
                  <a:pt x="16200" y="13046"/>
                </a:lnTo>
                <a:lnTo>
                  <a:pt x="21600" y="13046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 flipV="1">
            <a:off x="514475" y="3799840"/>
            <a:ext cx="5012566" cy="1442721"/>
          </a:xfrm>
          <a:prstGeom prst="line">
            <a:avLst/>
          </a:prstGeom>
          <a:ln w="76200">
            <a:solidFill>
              <a:srgbClr val="5FCBEF"/>
            </a:solidFill>
            <a:miter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8" grpId="2"/>
      <p:bldP build="whole" bldLvl="1" animBg="1" rev="0" advAuto="0" spid="15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Finding 7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677333" y="2194561"/>
            <a:ext cx="8596670" cy="4279938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array[4] == 7?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array[4] &lt; 7?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array[4] &gt; 7?</a:t>
            </a:r>
          </a:p>
        </p:txBody>
      </p:sp>
      <p:pic>
        <p:nvPicPr>
          <p:cNvPr id="157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474" y="3586227"/>
            <a:ext cx="8963026" cy="178117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 rot="10800000">
            <a:off x="5887394" y="5488806"/>
            <a:ext cx="812801" cy="1026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046"/>
                </a:moveTo>
                <a:lnTo>
                  <a:pt x="5400" y="13046"/>
                </a:lnTo>
                <a:lnTo>
                  <a:pt x="5400" y="0"/>
                </a:lnTo>
                <a:lnTo>
                  <a:pt x="16200" y="0"/>
                </a:lnTo>
                <a:lnTo>
                  <a:pt x="16200" y="13046"/>
                </a:lnTo>
                <a:lnTo>
                  <a:pt x="21600" y="13046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FCBEF"/>
          </a:solidFill>
          <a:ln w="12700">
            <a:solidFill>
              <a:srgbClr val="4594A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 flipV="1">
            <a:off x="514475" y="3799840"/>
            <a:ext cx="5012566" cy="1442721"/>
          </a:xfrm>
          <a:prstGeom prst="line">
            <a:avLst/>
          </a:prstGeom>
          <a:ln w="76200">
            <a:solidFill>
              <a:srgbClr val="5FCBEF"/>
            </a:solidFill>
            <a:miter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0" name="Shape 160"/>
          <p:cNvSpPr/>
          <p:nvPr/>
        </p:nvSpPr>
        <p:spPr>
          <a:xfrm flipV="1">
            <a:off x="6918959" y="3728720"/>
            <a:ext cx="2448561" cy="1513841"/>
          </a:xfrm>
          <a:prstGeom prst="line">
            <a:avLst/>
          </a:prstGeom>
          <a:ln w="76200">
            <a:solidFill>
              <a:srgbClr val="5FCBEF"/>
            </a:solidFill>
            <a:miter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  <p:bldP build="p" bldLvl="1" animBg="1" rev="0" advAuto="0" spid="15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Your Turn - Binary Search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Implement the iterative version of binary search using the following declaration: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 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sz="1600">
                <a:solidFill>
                  <a:srgbClr val="404040"/>
                </a:solidFill>
              </a:rPr>
              <a:t>: the number we’re searching for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sz="1600">
                <a:solidFill>
                  <a:srgbClr val="404040"/>
                </a:solidFill>
              </a:rPr>
              <a:t>: the (sorted) integer array we are searching though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1600">
                <a:solidFill>
                  <a:srgbClr val="404040"/>
                </a:solidFill>
              </a:rPr>
              <a:t>: the length of </a:t>
            </a: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 need to write main, just the loop of binary search</a:t>
            </a:r>
          </a:p>
        </p:txBody>
      </p:sp>
      <p:pic>
        <p:nvPicPr>
          <p:cNvPr id="166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769" y="2772947"/>
            <a:ext cx="7246020" cy="487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Your Turn – Binary Search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677333" y="1696720"/>
            <a:ext cx="8596670" cy="4344644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Fill in the contents of the while loop for binary search</a:t>
            </a:r>
          </a:p>
        </p:txBody>
      </p:sp>
      <p:pic>
        <p:nvPicPr>
          <p:cNvPr id="170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333" y="2233611"/>
            <a:ext cx="7686676" cy="3914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Binary Search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677333" y="2172621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What is the asymptotic runtime of binary search? (worst case/best case)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O(log(n))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Ω</a:t>
            </a:r>
            <a:r>
              <a:rPr sz="1600">
                <a:solidFill>
                  <a:srgbClr val="404040"/>
                </a:solidFill>
              </a:rPr>
              <a:t>(1)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Sorts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Bubble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Selection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Insertion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Merge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Bubble sort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677333" y="2160588"/>
            <a:ext cx="8596670" cy="4697412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Works on array of size n by…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Iterating over unsorted part of the array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Swapping adjacent items that are out of place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Large elements “bubble” to the top</a:t>
            </a:r>
            <a:endParaRPr sz="14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Move higher elements generally to the right and lower elements generally to the left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Psuedocode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Set swap counter to a non-zero value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Repeat swap counter is 0: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Reset swap counter to 0</a:t>
            </a:r>
            <a:endParaRPr sz="14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Look at each adjacent pair</a:t>
            </a:r>
            <a:endParaRPr sz="1400">
              <a:solidFill>
                <a:srgbClr val="404040"/>
              </a:solidFill>
            </a:endParaRPr>
          </a:p>
          <a:p>
            <a:pPr lvl="3" marL="1600200" indent="-22860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If two adjacent elements are not in order, swap them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The Agenda…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677333" y="2160589"/>
            <a:ext cx="8596670" cy="4397867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Quick recap of last week (and expectations)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Asymptotic Notation (O, </a:t>
            </a:r>
            <a:r>
              <a:rPr>
                <a:solidFill>
                  <a:srgbClr val="404040"/>
                </a:solidFill>
              </a:rPr>
              <a:t>Ω</a:t>
            </a:r>
            <a:r>
              <a:rPr>
                <a:solidFill>
                  <a:srgbClr val="404040"/>
                </a:solidFill>
              </a:rPr>
              <a:t>)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Searches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Binary Search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Sorts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Bubble Sort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Selection Sort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Insertion Sort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Merge Sort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Recursion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Bubble Sort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See pdf for example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Bubble Sort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Worst Case: array in reverse order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bubble each of the n elements all the way across the array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only one gets to destination per pass, so we must do this n times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O runtime for Bubble sort?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O(n^2)</a:t>
            </a:r>
            <a:endParaRPr sz="14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Best case: already sorted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We make no swaps on the first pass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</a:t>
            </a:r>
            <a:r>
              <a:rPr sz="1600">
                <a:solidFill>
                  <a:srgbClr val="404040"/>
                </a:solidFill>
              </a:rPr>
              <a:t>Ω</a:t>
            </a:r>
            <a:r>
              <a:rPr sz="1600">
                <a:solidFill>
                  <a:srgbClr val="404040"/>
                </a:solidFill>
              </a:rPr>
              <a:t> runtime for Bubble sort?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Ω</a:t>
            </a:r>
            <a:r>
              <a:rPr sz="1400">
                <a:solidFill>
                  <a:srgbClr val="404040"/>
                </a:solidFill>
              </a:rPr>
              <a:t>(n)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Your Turn!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677334" y="2160589"/>
            <a:ext cx="3293087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Implement the inner loop of bubble sort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(Swap adjacent elements if out of order)</a:t>
            </a:r>
          </a:p>
        </p:txBody>
      </p:sp>
      <p:pic>
        <p:nvPicPr>
          <p:cNvPr id="193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1613" y="1930400"/>
            <a:ext cx="7197302" cy="4011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Selection Sort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Works on array of size n by…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Removing the smallest element in unsorted part of array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Placing at the head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Psuedocode: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Repeat until no unsorted elements remain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Search unsorted part of the data to find the smallest value</a:t>
            </a:r>
            <a:endParaRPr sz="14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Swap the smallest found value with the first element of the unsorted part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Selection Sort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See pdf for example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Selection Sort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Worst Case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iterat over each of the n elements in the array to find the smallest unsorted elt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only one gets to destination per pass, so we must do this n times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O runtime for Selection sort?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O(n^2)</a:t>
            </a:r>
            <a:endParaRPr sz="1400">
              <a:solidFill>
                <a:srgbClr val="404040"/>
              </a:solidFill>
            </a:endParaRPr>
          </a:p>
          <a:p>
            <a:pPr lvl="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Best case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Exactly the same!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</a:t>
            </a:r>
            <a:r>
              <a:rPr sz="1600">
                <a:solidFill>
                  <a:srgbClr val="404040"/>
                </a:solidFill>
              </a:rPr>
              <a:t>Ω</a:t>
            </a:r>
            <a:r>
              <a:rPr sz="1600">
                <a:solidFill>
                  <a:srgbClr val="404040"/>
                </a:solidFill>
              </a:rPr>
              <a:t> runtime for Bubble sort?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Ω</a:t>
            </a:r>
            <a:r>
              <a:rPr sz="1400">
                <a:solidFill>
                  <a:srgbClr val="404040"/>
                </a:solidFill>
              </a:rPr>
              <a:t>(n^2)</a:t>
            </a:r>
            <a:endParaRPr sz="1400">
              <a:solidFill>
                <a:srgbClr val="404040"/>
              </a:solidFill>
            </a:endParaRPr>
          </a:p>
          <a:p>
            <a:pPr lvl="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Since best case and worst case are the same…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 b="1" sz="1600">
                <a:solidFill>
                  <a:srgbClr val="404040"/>
                </a:solidFill>
              </a:rPr>
              <a:t>ϴ</a:t>
            </a:r>
            <a:r>
              <a:rPr b="1" sz="1600">
                <a:solidFill>
                  <a:srgbClr val="404040"/>
                </a:solidFill>
              </a:rPr>
              <a:t>(n^2)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Your turn!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677334" y="2160589"/>
            <a:ext cx="3882634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Follow the pseudocode to make selection sort</a:t>
            </a:r>
          </a:p>
        </p:txBody>
      </p:sp>
      <p:pic>
        <p:nvPicPr>
          <p:cNvPr id="208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9968" y="1930400"/>
            <a:ext cx="7062122" cy="3982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Insertion Sort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Build your sorted array in place shifting elements as necessary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Pseudocode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Call the first element of the array sorted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Repeat until all elements are sorted: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Look at the next unsorted element</a:t>
            </a:r>
            <a:endParaRPr sz="14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Insert into sorted portion by shifting requisite elements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Insertion Sort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See pdf for example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Insertion Sort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Worst Case: array in reverse order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we have to shift n elements n positions each time we insert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O runtime for Insertion sort?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O(n^2)</a:t>
            </a:r>
            <a:endParaRPr sz="14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Best case: already sorted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Simply keep moving the line between sorted and unsorted as we examine each elt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</a:t>
            </a:r>
            <a:r>
              <a:rPr sz="1600">
                <a:solidFill>
                  <a:srgbClr val="404040"/>
                </a:solidFill>
              </a:rPr>
              <a:t>Ω</a:t>
            </a:r>
            <a:r>
              <a:rPr sz="1600">
                <a:solidFill>
                  <a:srgbClr val="404040"/>
                </a:solidFill>
              </a:rPr>
              <a:t> runtime for Bubble sort?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Ω</a:t>
            </a:r>
            <a:r>
              <a:rPr sz="1400">
                <a:solidFill>
                  <a:srgbClr val="404040"/>
                </a:solidFill>
              </a:rPr>
              <a:t>(n)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Recap &amp; Rules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677334" y="2513596"/>
            <a:ext cx="4184035" cy="4127836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Debugging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help50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eprintf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debug50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Duck Debugging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Arrays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Functions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Scope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Command Line Arguments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ASCII</a:t>
            </a:r>
          </a:p>
        </p:txBody>
      </p:sp>
      <p:sp>
        <p:nvSpPr>
          <p:cNvPr id="103" name="Shape 103"/>
          <p:cNvSpPr/>
          <p:nvPr/>
        </p:nvSpPr>
        <p:spPr>
          <a:xfrm>
            <a:off x="5089969" y="2520533"/>
            <a:ext cx="4184036" cy="352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>
                <a:solidFill>
                  <a:srgbClr val="404040"/>
                </a:solidFill>
              </a:rPr>
              <a:t>Comments</a:t>
            </a:r>
            <a:endParaRPr>
              <a:solidFill>
                <a:srgbClr val="404040"/>
              </a:solidFill>
            </a:endParaRPr>
          </a:p>
          <a:p>
            <a:pPr lvl="0" marL="34290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>
                <a:solidFill>
                  <a:srgbClr val="404040"/>
                </a:solidFill>
              </a:rPr>
              <a:t>Descriptive Variable names</a:t>
            </a:r>
            <a:endParaRPr>
              <a:solidFill>
                <a:srgbClr val="404040"/>
              </a:solidFill>
            </a:endParaRPr>
          </a:p>
          <a:p>
            <a:pPr lvl="0" marL="34290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>
                <a:solidFill>
                  <a:srgbClr val="404040"/>
                </a:solidFill>
              </a:rPr>
              <a:t>No magic numbers!!!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</a:rPr>
              <a:t>#define &lt;NAME&gt; &lt;value&gt;</a:t>
            </a:r>
          </a:p>
        </p:txBody>
      </p:sp>
      <p:sp>
        <p:nvSpPr>
          <p:cNvPr id="104" name="Shape 104"/>
          <p:cNvSpPr/>
          <p:nvPr/>
        </p:nvSpPr>
        <p:spPr>
          <a:xfrm>
            <a:off x="677333" y="1937336"/>
            <a:ext cx="4185624" cy="57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1000"/>
              </a:spcBef>
              <a:defRPr sz="2400">
                <a:solidFill>
                  <a:srgbClr val="4040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Last week…</a:t>
            </a:r>
          </a:p>
        </p:txBody>
      </p:sp>
      <p:sp>
        <p:nvSpPr>
          <p:cNvPr id="105" name="Shape 105"/>
          <p:cNvSpPr/>
          <p:nvPr/>
        </p:nvSpPr>
        <p:spPr>
          <a:xfrm>
            <a:off x="5089971" y="1937336"/>
            <a:ext cx="418561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4040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Style and Design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Your turn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Explain to your neighbor the difference between the three sorts. What are possible tradeoffs?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Recursion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Divide and conquer!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 function that calls itself from within itself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Often used to “elegantly” solve a problem – it’s very pretty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Two cases for recursive functions: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Base case – when triggered, this ends the recursive calls to the function and start returning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Recursive case – we call the function again on a smaller subset of the problem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EX: factorial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Merge Sort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Easiest to implement with recursion!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Runs in O(nlogn)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Power comes from divide and conquer approach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Only has to do n comparisons log(n) times!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The size of the arrays being compared is halved every recursive call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Merge Sort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See pdf for example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Asymptotic Runtimes of Sorts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35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333" y="1774162"/>
            <a:ext cx="9001126" cy="426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GDB (the GNU Debugger)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677334" y="2160589"/>
            <a:ext cx="4184035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Works on executable files, allows you to step through your code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Common commands: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gdb ./&lt;program name&gt;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break &lt;function name&gt;, break &lt;line number&gt;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Set breakpoint at beginning of program: </a:t>
            </a: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break main </a:t>
            </a:r>
            <a:endParaRPr sz="14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run &lt;command line args&gt;</a:t>
            </a:r>
          </a:p>
        </p:txBody>
      </p:sp>
      <p:sp>
        <p:nvSpPr>
          <p:cNvPr id="239" name="Shape 239"/>
          <p:cNvSpPr/>
          <p:nvPr/>
        </p:nvSpPr>
        <p:spPr>
          <a:xfrm>
            <a:off x="5089969" y="2160589"/>
            <a:ext cx="4184036" cy="388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>
                <a:solidFill>
                  <a:srgbClr val="404040"/>
                </a:solidFill>
              </a:rPr>
              <a:t>Common commands, cont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next, n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step, s 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print, p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info locals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continue, c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disable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quit, q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What’s going on here?</a:t>
            </a:r>
          </a:p>
        </p:txBody>
      </p:sp>
      <p:pic>
        <p:nvPicPr>
          <p:cNvPr id="10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717" y="1635760"/>
            <a:ext cx="7155901" cy="2308663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body" idx="1"/>
          </p:nvPr>
        </p:nvSpPr>
        <p:spPr>
          <a:xfrm>
            <a:off x="955039" y="4043679"/>
            <a:ext cx="8318966" cy="293624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 comments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Undescriptive variable names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Magic numbers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Why do we care?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Harder to debug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Harder to understand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Harder to update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A better implementation: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955039" y="4429759"/>
            <a:ext cx="8318966" cy="255016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Comment at top describing the code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Descriptive variable names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 magic numbers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It’s very clear what is going on here</a:t>
            </a:r>
          </a:p>
        </p:txBody>
      </p:sp>
      <p:pic>
        <p:nvPicPr>
          <p:cNvPr id="11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397" y="1744979"/>
            <a:ext cx="8858251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When do we worry (what do we do)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677333" y="2160589"/>
            <a:ext cx="8596670" cy="4545012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Is there a magic number here?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No – starting a counter at 0 makes intuitive sense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What about here?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Yes – what does this 5 signify? I have no idea.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Two solutions: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Use variables if the value will change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Use #define &lt;NAME&gt; &lt;value&gt; for constants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This goes at the top of the file right after you #includes, eg</a:t>
            </a:r>
            <a:endParaRPr sz="14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#define LEN_ALPHA 26</a:t>
            </a:r>
          </a:p>
        </p:txBody>
      </p:sp>
      <p:pic>
        <p:nvPicPr>
          <p:cNvPr id="11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333" y="2470150"/>
            <a:ext cx="5838826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333" y="3690909"/>
            <a:ext cx="5886451" cy="45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6" grpId="1"/>
      <p:bldP build="whole" bldLvl="1" animBg="1" rev="0" advAuto="0" spid="117" grpId="2"/>
      <p:bldP build="whole" bldLvl="1" animBg="1" rev="0" advAuto="0" spid="118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Asymptotic notation – “Big O”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677333" y="2160588"/>
            <a:ext cx="8596670" cy="4402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Describes upper bound on program’s runtime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We usually use it to describe running time with worst case inputs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 method: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Suppress low order terms and constant factors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This is because the limit as n (ie, number of elements to work with) gets very large, the only term that means anything will be the largest order</a:t>
            </a:r>
            <a:endParaRPr sz="14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Some examples to think about: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worst case run time for finding an element in a list of length n?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worst case for (naively) sorting a list?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 would their representative Big O be?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O(n), O(n(^2)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Asymptotic Notation - </a:t>
            </a:r>
            <a:r>
              <a:rPr sz="3600">
                <a:solidFill>
                  <a:srgbClr val="5FCBEF"/>
                </a:solidFill>
              </a:rPr>
              <a:t>Ω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Ω</a:t>
            </a:r>
            <a:r>
              <a:rPr>
                <a:solidFill>
                  <a:srgbClr val="404040"/>
                </a:solidFill>
              </a:rPr>
              <a:t> describes the lower bound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We usually use it to describe best cases</a:t>
            </a:r>
            <a:endParaRPr sz="1600"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Some examples to think about:</a:t>
            </a:r>
            <a:endParaRPr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best case run time for finding an element in a list of length n?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What’s the best case for sorting a list (and making sure it’s sorted)?</a:t>
            </a:r>
            <a:endParaRPr sz="1600">
              <a:solidFill>
                <a:srgbClr val="404040"/>
              </a:solidFill>
            </a:endParaRPr>
          </a:p>
          <a:p>
            <a:pPr lvl="1" marL="742950" indent="-28575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What would their representative </a:t>
            </a:r>
            <a:r>
              <a:rPr sz="1600">
                <a:solidFill>
                  <a:srgbClr val="404040"/>
                </a:solidFill>
              </a:rPr>
              <a:t>Ω </a:t>
            </a:r>
            <a:r>
              <a:rPr sz="1600">
                <a:solidFill>
                  <a:srgbClr val="404040"/>
                </a:solidFill>
              </a:rPr>
              <a:t>be?</a:t>
            </a:r>
            <a:endParaRPr sz="1600">
              <a:solidFill>
                <a:srgbClr val="404040"/>
              </a:solidFill>
            </a:endParaRPr>
          </a:p>
          <a:p>
            <a:pPr lvl="2" marL="1143000" indent="-228600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Ω</a:t>
            </a:r>
            <a:r>
              <a:rPr sz="1400">
                <a:solidFill>
                  <a:srgbClr val="404040"/>
                </a:solidFill>
              </a:rPr>
              <a:t>(1), </a:t>
            </a:r>
            <a:r>
              <a:rPr sz="1400">
                <a:solidFill>
                  <a:srgbClr val="404040"/>
                </a:solidFill>
              </a:rPr>
              <a:t>Ω</a:t>
            </a:r>
            <a:r>
              <a:rPr sz="1400">
                <a:solidFill>
                  <a:srgbClr val="404040"/>
                </a:solidFill>
              </a:rPr>
              <a:t>(n)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More on Asymptotics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677334" y="2160589"/>
            <a:ext cx="4465755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Asymptotic runtime gets more and more important as n goes to infinity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Rate of growth gets really significant</a:t>
            </a:r>
          </a:p>
        </p:txBody>
      </p:sp>
      <p:pic>
        <p:nvPicPr>
          <p:cNvPr id="132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9990" y="1655535"/>
            <a:ext cx="3757112" cy="4890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5FCBEF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rgbClr val="5FCBE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5FCBEF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rgbClr val="5FCBE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