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lvl1pPr defTabSz="457200">
      <a:defRPr>
        <a:latin typeface="Trebuchet MS"/>
        <a:ea typeface="Trebuchet MS"/>
        <a:cs typeface="Trebuchet MS"/>
        <a:sym typeface="Trebuchet MS"/>
      </a:defRPr>
    </a:lvl1pPr>
    <a:lvl2pPr indent="457200" defTabSz="457200">
      <a:defRPr>
        <a:latin typeface="Trebuchet MS"/>
        <a:ea typeface="Trebuchet MS"/>
        <a:cs typeface="Trebuchet MS"/>
        <a:sym typeface="Trebuchet MS"/>
      </a:defRPr>
    </a:lvl2pPr>
    <a:lvl3pPr indent="914400" defTabSz="457200">
      <a:defRPr>
        <a:latin typeface="Trebuchet MS"/>
        <a:ea typeface="Trebuchet MS"/>
        <a:cs typeface="Trebuchet MS"/>
        <a:sym typeface="Trebuchet MS"/>
      </a:defRPr>
    </a:lvl3pPr>
    <a:lvl4pPr indent="1371600" defTabSz="457200">
      <a:defRPr>
        <a:latin typeface="Trebuchet MS"/>
        <a:ea typeface="Trebuchet MS"/>
        <a:cs typeface="Trebuchet MS"/>
        <a:sym typeface="Trebuchet MS"/>
      </a:defRPr>
    </a:lvl4pPr>
    <a:lvl5pPr indent="1828800" defTabSz="457200">
      <a:defRPr>
        <a:latin typeface="Trebuchet MS"/>
        <a:ea typeface="Trebuchet MS"/>
        <a:cs typeface="Trebuchet MS"/>
        <a:sym typeface="Trebuchet MS"/>
      </a:defRPr>
    </a:lvl5pPr>
    <a:lvl6pPr indent="2286000" defTabSz="457200">
      <a:defRPr>
        <a:latin typeface="Trebuchet MS"/>
        <a:ea typeface="Trebuchet MS"/>
        <a:cs typeface="Trebuchet MS"/>
        <a:sym typeface="Trebuchet MS"/>
      </a:defRPr>
    </a:lvl6pPr>
    <a:lvl7pPr indent="2743200" defTabSz="457200">
      <a:defRPr>
        <a:latin typeface="Trebuchet MS"/>
        <a:ea typeface="Trebuchet MS"/>
        <a:cs typeface="Trebuchet MS"/>
        <a:sym typeface="Trebuchet MS"/>
      </a:defRPr>
    </a:lvl7pPr>
    <a:lvl8pPr indent="3200400" defTabSz="457200">
      <a:defRPr>
        <a:latin typeface="Trebuchet MS"/>
        <a:ea typeface="Trebuchet MS"/>
        <a:cs typeface="Trebuchet MS"/>
        <a:sym typeface="Trebuchet MS"/>
      </a:defRPr>
    </a:lvl8pPr>
    <a:lvl9pPr indent="3657600" defTabSz="457200">
      <a:defRPr>
        <a:latin typeface="Trebuchet MS"/>
        <a:ea typeface="Trebuchet MS"/>
        <a:cs typeface="Trebuchet M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1ECF9"/>
          </a:solidFill>
        </a:fill>
      </a:tcStyle>
    </a:wholeTbl>
    <a:band2H>
      <a:tcTxStyle b="def" i="def"/>
      <a:tcStyle>
        <a:tcBdr/>
        <a:fill>
          <a:solidFill>
            <a:srgbClr val="E9F6FC"/>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FCBEF"/>
          </a:solidFill>
        </a:fill>
      </a:tcStyle>
    </a:firstRow>
  </a:tblStyle>
  <a:tblStyle styleId="{C7B018BB-80A7-4F77-B60F-C8B233D01FF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EDF"/>
          </a:solidFill>
        </a:fill>
      </a:tcStyle>
    </a:wholeTbl>
    <a:band2H>
      <a:tcTxStyle b="def" i="def"/>
      <a:tcStyle>
        <a:tcBdr/>
        <a:fill>
          <a:solidFill>
            <a:srgbClr val="E8F6F0"/>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2D0A2"/>
          </a:solidFill>
        </a:fill>
      </a:tcStyle>
    </a:firstRow>
  </a:tblStyle>
  <a:tblStyle styleId="{EEE7283C-3CF3-47DC-8721-378D4A62B228}"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EECD"/>
          </a:solidFill>
        </a:fill>
      </a:tcStyle>
    </a:wholeTbl>
    <a:band2H>
      <a:tcTxStyle b="def" i="def"/>
      <a:tcStyle>
        <a:tcBdr/>
        <a:fill>
          <a:solidFill>
            <a:srgbClr val="EEF7E8"/>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6D141"/>
          </a:solidFill>
        </a:fill>
      </a:tcStyle>
    </a:firstRow>
  </a:tblStyle>
  <a:tblStyle styleId="{CF821DB8-F4EB-4A41-A1BA-3FCAFE7338EE}" styleName="">
    <a:tblBg/>
    <a:wholeTbl>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FCBEF"/>
          </a:solidFill>
        </a:fill>
      </a:tcStyle>
    </a:firstCol>
    <a:lastRow>
      <a:tcTxStyle b="on" i="on">
        <a:font>
          <a:latin typeface="Trebuchet MS"/>
          <a:ea typeface="Trebuchet MS"/>
          <a:cs typeface="Trebuchet MS"/>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FCBEF"/>
          </a:solidFill>
        </a:fill>
      </a:tcStyle>
    </a:firstRow>
  </a:tblStyle>
  <a:tblStyle styleId="{33BA23B1-9221-436E-865A-0063620EA4FD}" styleName="">
    <a:tblBg/>
    <a:wholeTbl>
      <a:tcTxStyle b="on" i="on">
        <a:font>
          <a:latin typeface="Trebuchet MS"/>
          <a:ea typeface="Trebuchet MS"/>
          <a:cs typeface="Trebuchet MS"/>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rebuchet MS"/>
          <a:ea typeface="Trebuchet MS"/>
          <a:cs typeface="Trebuchet MS"/>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rebuchet MS"/>
          <a:ea typeface="Trebuchet MS"/>
          <a:cs typeface="Trebuchet MS"/>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lvl="0"/>
          </a:p>
        </p:txBody>
      </p:sp>
      <p:sp>
        <p:nvSpPr>
          <p:cNvPr id="93" name="Shape 93"/>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lvl="0"/>
          </a:p>
        </p:txBody>
      </p:sp>
      <p:sp>
        <p:nvSpPr>
          <p:cNvPr id="117" name="Shape 11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lvl="0">
              <a:defRPr sz="1800"/>
            </a:pPr>
            <a:r>
              <a:rPr sz="1200"/>
              <a:t>get some suggestions on the board, draw up a list of features of a student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Let’s start with base ten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What is 235667 equivalent to writing?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2*10^5 + 3*10^4 + …</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Now binary binary. What is 0100111 equivalent to writing?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lvl="0"/>
          </a:p>
        </p:txBody>
      </p:sp>
      <p:sp>
        <p:nvSpPr>
          <p:cNvPr id="178" name="Shape 17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First line: creates 3 variables</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Next three lines: create variables to store the addresses of our first three variables.</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Z = x * y	// so z = 16</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X *= y	// so x = 16</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Y = *ptr_x	// so y is equal to the value stored at the x_ptr: treat the thing stored at x_ptr like an address and go to it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*ptr_x = x * y  // we go to what prt_x is pointing at, and there we save the value 256</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Ptr_x = ptr_y  // change the val of ptr_x to ptr_y…uh oh, we lost a pointer!</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X = ptrptr      // goes to value at address at ptr_y and address ptr_z and multiplies them , the stores them at x</a:t>
            </a:r>
            <a:endParaRPr sz="12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lvl="0"/>
          </a:p>
        </p:txBody>
      </p:sp>
      <p:sp>
        <p:nvSpPr>
          <p:cNvPr id="184" name="Shape 184"/>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But wait a minute…different data types have different sizes, so how does this work??</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Well, it turns out the computer is pretty smart. That’s why it’s important that we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lvl="0"/>
          </a:p>
        </p:txBody>
      </p:sp>
      <p:sp>
        <p:nvSpPr>
          <p:cNvPr id="196" name="Shape 196"/>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Say, for example, main called a function called sum</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Stack frame sum would be on top of main</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If we want to get at main again, we have to pop sum off by returning</a:t>
            </a: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Variables are protected from other functions and localized by scope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lvl="0"/>
          </a:p>
        </p:txBody>
      </p:sp>
      <p:sp>
        <p:nvSpPr>
          <p:cNvPr id="201" name="Shape 201"/>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Whenever your program needs fresh storage at run time that must outlast the current function, it can call malloc(), passing it the number of bytes needed. Since the sizes of data types vary from system to system, C provides the sizeof()operator for determining the size of a particular type.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 Note that sizeof() is considered an </a:t>
            </a:r>
            <a:r>
              <a:rPr b="1" sz="1200">
                <a:latin typeface="Calibri"/>
                <a:ea typeface="Calibri"/>
                <a:cs typeface="Calibri"/>
                <a:sym typeface="Calibri"/>
              </a:rPr>
              <a:t>operator</a:t>
            </a:r>
            <a:r>
              <a:rPr sz="1200">
                <a:latin typeface="Calibri"/>
                <a:ea typeface="Calibri"/>
                <a:cs typeface="Calibri"/>
                <a:sym typeface="Calibri"/>
              </a:rPr>
              <a:t> not a function because it takes any kind of data type and returns the appropriate size, whereas a function must specify what type of argument it takes.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lvl="0"/>
          </a:p>
        </p:txBody>
      </p:sp>
      <p:sp>
        <p:nvSpPr>
          <p:cNvPr id="218" name="Shape 218"/>
          <p:cNvSpPr/>
          <p:nvPr>
            <p:ph type="body" sz="quarter" idx="1"/>
          </p:nvPr>
        </p:nvSpPr>
        <p:spPr>
          <a:prstGeom prst="rect">
            <a:avLst/>
          </a:prstGeom>
        </p:spPr>
        <p:txBody>
          <a:bodyPr/>
          <a:lstStyle/>
          <a:p>
            <a:pPr lvl="0" defTabSz="914400">
              <a:lnSpc>
                <a:spcPct val="100000"/>
              </a:lnSpc>
              <a:defRPr sz="1800"/>
            </a:pPr>
            <a:r>
              <a:rPr sz="1200">
                <a:latin typeface="Calibri"/>
                <a:ea typeface="Calibri"/>
                <a:cs typeface="Calibri"/>
                <a:sym typeface="Calibri"/>
              </a:rPr>
              <a:t>Fopen opens a file called &lt;name of file&gt; in &lt;mode&gt;: “r” is read only, “w” is write, etc</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Fread reads &lt;num elts&gt; elements of data that are &lt;size&gt; long from the file indicated by &lt;file pointer&gt; and stores them at the address pointed to by &lt;storage pointer&gt;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Fwrite writes &lt;num elts&gt; of data, each size bytes long, to the file pointed to by &lt;file pointer&gt;, getting them from the location given by &lt;const info ptr&gt;</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Fgets reads in at most one less than size chars from the stream and stores them in the buffer pointed to by s. Reading stops after EOF or new line (though a new line will be stored in the buffer). Terminating null byte is stored after the last character in the buffer</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Fputs write string to stream without terminating null byte.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Fgetc reads the next char from stream and returns it as an unsigned char, or EOF on end of file/error. Fgetc advances the file pointer to point to the next char in the file.</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a:p>
            <a:pPr lvl="0" defTabSz="914400">
              <a:lnSpc>
                <a:spcPct val="100000"/>
              </a:lnSpc>
              <a:defRPr sz="1800"/>
            </a:pPr>
            <a:r>
              <a:rPr sz="1200">
                <a:latin typeface="Calibri"/>
                <a:ea typeface="Calibri"/>
                <a:cs typeface="Calibri"/>
                <a:sym typeface="Calibri"/>
              </a:rPr>
              <a:t>Fputc writes the char c to the file stream (and advances the file point in doing so)</a:t>
            </a:r>
            <a:endParaRPr sz="1200">
              <a:latin typeface="Calibri"/>
              <a:ea typeface="Calibri"/>
              <a:cs typeface="Calibri"/>
              <a:sym typeface="Calibri"/>
            </a:endParaRPr>
          </a:p>
          <a:p>
            <a:pPr lvl="0" defTabSz="914400">
              <a:lnSpc>
                <a:spcPct val="100000"/>
              </a:lnSpc>
              <a:defRPr sz="1800"/>
            </a:pPr>
            <a:endParaRPr sz="1200">
              <a:latin typeface="Calibri"/>
              <a:ea typeface="Calibri"/>
              <a:cs typeface="Calibri"/>
              <a:sym typeface="Calibri"/>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grpSp>
        <p:nvGrpSpPr>
          <p:cNvPr id="27" name="Group 27"/>
          <p:cNvGrpSpPr/>
          <p:nvPr/>
        </p:nvGrpSpPr>
        <p:grpSpPr>
          <a:xfrm>
            <a:off x="-1" y="-8468"/>
            <a:ext cx="12192002" cy="6866469"/>
            <a:chOff x="0" y="0"/>
            <a:chExt cx="12192000" cy="6866467"/>
          </a:xfrm>
        </p:grpSpPr>
        <p:sp>
          <p:nvSpPr>
            <p:cNvPr id="17" name="Shape 17"/>
            <p:cNvSpPr/>
            <p:nvPr/>
          </p:nvSpPr>
          <p:spPr>
            <a:xfrm>
              <a:off x="-1" y="605"/>
              <a:ext cx="863601" cy="56980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2"/>
                  </a:moveTo>
                  <a:lnTo>
                    <a:pt x="21600" y="0"/>
                  </a:lnTo>
                  <a:lnTo>
                    <a:pt x="21600" y="64"/>
                  </a:lnTo>
                  <a:lnTo>
                    <a:pt x="0" y="21600"/>
                  </a:lnTo>
                  <a:lnTo>
                    <a:pt x="0" y="32"/>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sp>
          <p:nvSpPr>
            <p:cNvPr id="18" name="Shape 18"/>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n-lt"/>
                  <a:ea typeface="+mn-ea"/>
                  <a:cs typeface="+mn-cs"/>
                  <a:sym typeface="Helvetica"/>
                </a:defRPr>
              </a:pPr>
            </a:p>
          </p:txBody>
        </p:sp>
        <p:sp>
          <p:nvSpPr>
            <p:cNvPr id="19" name="Shape 19"/>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n-lt"/>
                  <a:ea typeface="+mn-ea"/>
                  <a:cs typeface="+mn-cs"/>
                  <a:sym typeface="Helvetica"/>
                </a:defRPr>
              </a:pPr>
            </a:p>
          </p:txBody>
        </p:sp>
        <p:sp>
          <p:nvSpPr>
            <p:cNvPr id="20" name="Shape 20"/>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21" name="Shape 21"/>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22" name="Shape 22"/>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23" name="Shape 23"/>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24" name="Shape 24"/>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25" name="Shape 25"/>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26" name="Shape 26"/>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grpSp>
      <p:sp>
        <p:nvSpPr>
          <p:cNvPr id="28" name="Shape 28"/>
          <p:cNvSpPr/>
          <p:nvPr>
            <p:ph type="title"/>
          </p:nvPr>
        </p:nvSpPr>
        <p:spPr>
          <a:xfrm>
            <a:off x="1507067" y="2404534"/>
            <a:ext cx="7766937" cy="1646303"/>
          </a:xfrm>
          <a:prstGeom prst="rect">
            <a:avLst/>
          </a:prstGeom>
        </p:spPr>
        <p:txBody>
          <a:bodyPr anchor="b">
            <a:noAutofit/>
          </a:bodyPr>
          <a:lstStyle>
            <a:lvl1pPr algn="r">
              <a:defRPr sz="5400"/>
            </a:lvl1pPr>
          </a:lstStyle>
          <a:p>
            <a:pPr lvl="0">
              <a:defRPr sz="1800">
                <a:solidFill>
                  <a:srgbClr val="000000"/>
                </a:solidFill>
              </a:defRPr>
            </a:pPr>
            <a:r>
              <a:rPr sz="5400">
                <a:solidFill>
                  <a:srgbClr val="5FCBEF"/>
                </a:solidFill>
              </a:rPr>
              <a:t>Click to edit Master title style</a:t>
            </a:r>
          </a:p>
        </p:txBody>
      </p:sp>
      <p:sp>
        <p:nvSpPr>
          <p:cNvPr id="29" name="Shape 29"/>
          <p:cNvSpPr/>
          <p:nvPr>
            <p:ph type="body" idx="1"/>
          </p:nvPr>
        </p:nvSpPr>
        <p:spPr>
          <a:xfrm>
            <a:off x="1507067" y="4050832"/>
            <a:ext cx="7766937" cy="1096901"/>
          </a:xfrm>
          <a:prstGeom prst="rect">
            <a:avLst/>
          </a:prstGeom>
        </p:spPr>
        <p:txBody>
          <a:bodyPr/>
          <a:lstStyle>
            <a:lvl1pPr marL="0" indent="0" algn="r">
              <a:buClrTx/>
              <a:buSzTx/>
              <a:buFontTx/>
              <a:buNone/>
              <a:defRPr>
                <a:solidFill>
                  <a:srgbClr val="808080"/>
                </a:solidFill>
              </a:defRPr>
            </a:lvl1pPr>
          </a:lstStyle>
          <a:p>
            <a:pPr lvl="0">
              <a:defRPr>
                <a:solidFill>
                  <a:srgbClr val="000000"/>
                </a:solidFill>
              </a:defRPr>
            </a:pPr>
            <a:r>
              <a:rPr>
                <a:solidFill>
                  <a:srgbClr val="808080"/>
                </a:solidFill>
              </a:rPr>
              <a:t>Click to edit Master subtitle style</a:t>
            </a:r>
          </a:p>
        </p:txBody>
      </p:sp>
      <p:sp>
        <p:nvSpPr>
          <p:cNvPr id="30" name="Shape 3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Caption">
    <p:spTree>
      <p:nvGrpSpPr>
        <p:cNvPr id="1" name=""/>
        <p:cNvGrpSpPr/>
        <p:nvPr/>
      </p:nvGrpSpPr>
      <p:grpSpPr>
        <a:xfrm>
          <a:off x="0" y="0"/>
          <a:ext cx="0" cy="0"/>
          <a:chOff x="0" y="0"/>
          <a:chExt cx="0" cy="0"/>
        </a:xfrm>
      </p:grpSpPr>
      <p:sp>
        <p:nvSpPr>
          <p:cNvPr id="61" name="Shape 61"/>
          <p:cNvSpPr/>
          <p:nvPr>
            <p:ph type="title"/>
          </p:nvPr>
        </p:nvSpPr>
        <p:spPr>
          <a:xfrm>
            <a:off x="677335" y="414184"/>
            <a:ext cx="8596669" cy="3794432"/>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2" name="Shape 62"/>
          <p:cNvSpPr/>
          <p:nvPr>
            <p:ph type="body" idx="1"/>
          </p:nvPr>
        </p:nvSpPr>
        <p:spPr>
          <a:xfrm>
            <a:off x="677335" y="4208615"/>
            <a:ext cx="8596669" cy="2094532"/>
          </a:xfrm>
          <a:prstGeom prst="rect">
            <a:avLst/>
          </a:prstGeom>
        </p:spPr>
        <p:txBody>
          <a:bodyPr anchor="ct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63" name="Shape 6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Quote with Caption">
    <p:spTree>
      <p:nvGrpSpPr>
        <p:cNvPr id="1" name=""/>
        <p:cNvGrpSpPr/>
        <p:nvPr/>
      </p:nvGrpSpPr>
      <p:grpSpPr>
        <a:xfrm>
          <a:off x="0" y="0"/>
          <a:ext cx="0" cy="0"/>
          <a:chOff x="0" y="0"/>
          <a:chExt cx="0" cy="0"/>
        </a:xfrm>
      </p:grpSpPr>
      <p:sp>
        <p:nvSpPr>
          <p:cNvPr id="65" name="Shape 65"/>
          <p:cNvSpPr/>
          <p:nvPr>
            <p:ph type="title"/>
          </p:nvPr>
        </p:nvSpPr>
        <p:spPr>
          <a:xfrm>
            <a:off x="931334" y="609600"/>
            <a:ext cx="8094134" cy="302260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66" name="Shape 66"/>
          <p:cNvSpPr/>
          <p:nvPr>
            <p:ph type="body" idx="1"/>
          </p:nvPr>
        </p:nvSpPr>
        <p:spPr>
          <a:xfrm>
            <a:off x="1366138" y="3632200"/>
            <a:ext cx="7224526" cy="381000"/>
          </a:xfrm>
          <a:prstGeom prst="rect">
            <a:avLst/>
          </a:prstGeom>
        </p:spPr>
        <p:txBody>
          <a:bodyPr anchor="ctr">
            <a:noAutofit/>
          </a:bodyPr>
          <a:lstStyle>
            <a:lvl1pPr marL="0" indent="0">
              <a:buClrTx/>
              <a:buSzTx/>
              <a:buFontTx/>
              <a:buNone/>
              <a:defRPr sz="1600">
                <a:solidFill>
                  <a:srgbClr val="808080"/>
                </a:solidFill>
              </a:defRPr>
            </a:lvl1pPr>
          </a:lstStyle>
          <a:p>
            <a:pPr lvl="0">
              <a:defRPr sz="1800">
                <a:solidFill>
                  <a:srgbClr val="000000"/>
                </a:solidFill>
              </a:defRPr>
            </a:pPr>
            <a:r>
              <a:rPr sz="1600">
                <a:solidFill>
                  <a:srgbClr val="808080"/>
                </a:solidFill>
              </a:rPr>
              <a:t>Click to edit Master text styles</a:t>
            </a:r>
          </a:p>
        </p:txBody>
      </p:sp>
      <p:sp>
        <p:nvSpPr>
          <p:cNvPr id="67" name="Shape 67"/>
          <p:cNvSpPr/>
          <p:nvPr>
            <p:ph type="sldNum" sz="quarter" idx="2"/>
          </p:nvPr>
        </p:nvSpPr>
        <p:spPr>
          <a:prstGeom prst="rect">
            <a:avLst/>
          </a:prstGeom>
        </p:spPr>
        <p:txBody>
          <a:bodyPr/>
          <a:lstStyle/>
          <a:p>
            <a:pPr lvl="0"/>
            <a:fld id="{86CB4B4D-7CA3-9044-876B-883B54F8677D}" type="slidenum"/>
          </a:p>
        </p:txBody>
      </p:sp>
      <p:sp>
        <p:nvSpPr>
          <p:cNvPr id="68" name="Shape 6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69" name="Shape 6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Name Card">
    <p:spTree>
      <p:nvGrpSpPr>
        <p:cNvPr id="1" name=""/>
        <p:cNvGrpSpPr/>
        <p:nvPr/>
      </p:nvGrpSpPr>
      <p:grpSpPr>
        <a:xfrm>
          <a:off x="0" y="0"/>
          <a:ext cx="0" cy="0"/>
          <a:chOff x="0" y="0"/>
          <a:chExt cx="0" cy="0"/>
        </a:xfrm>
      </p:grpSpPr>
      <p:sp>
        <p:nvSpPr>
          <p:cNvPr id="71" name="Shape 71"/>
          <p:cNvSpPr/>
          <p:nvPr>
            <p:ph type="title"/>
          </p:nvPr>
        </p:nvSpPr>
        <p:spPr>
          <a:xfrm>
            <a:off x="677335" y="217488"/>
            <a:ext cx="8596669" cy="4309961"/>
          </a:xfrm>
          <a:prstGeom prst="rect">
            <a:avLst/>
          </a:prstGeom>
        </p:spPr>
        <p:txBody>
          <a:bodyPr anchor="b"/>
          <a:lstStyle>
            <a:lvl1pPr>
              <a:defRPr sz="4400"/>
            </a:lvl1pPr>
          </a:lstStyle>
          <a:p>
            <a:pPr lvl="0">
              <a:defRPr sz="1800">
                <a:solidFill>
                  <a:srgbClr val="000000"/>
                </a:solidFill>
              </a:defRPr>
            </a:pPr>
            <a:r>
              <a:rPr sz="4400">
                <a:solidFill>
                  <a:srgbClr val="5FCBEF"/>
                </a:solidFill>
              </a:rPr>
              <a:t>Click to edit Master title style</a:t>
            </a:r>
          </a:p>
        </p:txBody>
      </p:sp>
      <p:sp>
        <p:nvSpPr>
          <p:cNvPr id="72" name="Shape 72"/>
          <p:cNvSpPr/>
          <p:nvPr>
            <p:ph type="body" idx="1"/>
          </p:nvPr>
        </p:nvSpPr>
        <p:spPr>
          <a:xfrm>
            <a:off x="677335" y="4527448"/>
            <a:ext cx="8596669" cy="2330552"/>
          </a:xfrm>
          <a:prstGeom prst="rect">
            <a:avLst/>
          </a:prstGeom>
        </p:spPr>
        <p:txBody>
          <a:bodyPr/>
          <a:lstStyle>
            <a:lvl1pPr marL="0" indent="0">
              <a:buClrTx/>
              <a:buSzTx/>
              <a:buFontTx/>
              <a:buNone/>
            </a:lvl1pPr>
          </a:lstStyle>
          <a:p>
            <a:pPr lvl="0">
              <a:defRPr>
                <a:solidFill>
                  <a:srgbClr val="000000"/>
                </a:solidFill>
              </a:defRPr>
            </a:pPr>
            <a:r>
              <a:rPr>
                <a:solidFill>
                  <a:srgbClr val="404040"/>
                </a:solidFill>
              </a:rPr>
              <a:t>Click to edit Master text styles</a:t>
            </a:r>
          </a:p>
        </p:txBody>
      </p:sp>
      <p:sp>
        <p:nvSpPr>
          <p:cNvPr id="73" name="Shape 7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Name Card">
    <p:spTree>
      <p:nvGrpSpPr>
        <p:cNvPr id="1" name=""/>
        <p:cNvGrpSpPr/>
        <p:nvPr/>
      </p:nvGrpSpPr>
      <p:grpSpPr>
        <a:xfrm>
          <a:off x="0" y="0"/>
          <a:ext cx="0" cy="0"/>
          <a:chOff x="0" y="0"/>
          <a:chExt cx="0" cy="0"/>
        </a:xfrm>
      </p:grpSpPr>
      <p:sp>
        <p:nvSpPr>
          <p:cNvPr id="75" name="Shape 75"/>
          <p:cNvSpPr/>
          <p:nvPr>
            <p:ph type="title"/>
          </p:nvPr>
        </p:nvSpPr>
        <p:spPr>
          <a:xfrm>
            <a:off x="931334" y="509665"/>
            <a:ext cx="809413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76" name="Shape 76"/>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nvSpPr>
        <p:spPr>
          <a:xfrm>
            <a:off x="541869" y="469465"/>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
        <p:nvSpPr>
          <p:cNvPr id="79" name="Shape 79"/>
          <p:cNvSpPr/>
          <p:nvPr/>
        </p:nvSpPr>
        <p:spPr>
          <a:xfrm>
            <a:off x="8893010" y="2565643"/>
            <a:ext cx="609601" cy="1226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8000">
                <a:solidFill>
                  <a:srgbClr val="9FE0F5"/>
                </a:solidFill>
                <a:latin typeface="Arial"/>
                <a:ea typeface="Arial"/>
                <a:cs typeface="Arial"/>
                <a:sym typeface="Arial"/>
              </a:defRPr>
            </a:lvl1pPr>
          </a:lstStyle>
          <a:p>
            <a:pPr lvl="0">
              <a:defRPr sz="1800">
                <a:solidFill>
                  <a:srgbClr val="000000"/>
                </a:solidFill>
              </a:defRPr>
            </a:pPr>
            <a:r>
              <a:rPr sz="8000">
                <a:solidFill>
                  <a:srgbClr val="9FE0F5"/>
                </a:solidFill>
              </a:rPr>
              <a: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rue or False">
    <p:spTree>
      <p:nvGrpSpPr>
        <p:cNvPr id="1" name=""/>
        <p:cNvGrpSpPr/>
        <p:nvPr/>
      </p:nvGrpSpPr>
      <p:grpSpPr>
        <a:xfrm>
          <a:off x="0" y="0"/>
          <a:ext cx="0" cy="0"/>
          <a:chOff x="0" y="0"/>
          <a:chExt cx="0" cy="0"/>
        </a:xfrm>
      </p:grpSpPr>
      <p:sp>
        <p:nvSpPr>
          <p:cNvPr id="81" name="Shape 81"/>
          <p:cNvSpPr/>
          <p:nvPr>
            <p:ph type="title"/>
          </p:nvPr>
        </p:nvSpPr>
        <p:spPr>
          <a:xfrm>
            <a:off x="685798" y="509665"/>
            <a:ext cx="8588204" cy="3222470"/>
          </a:xfrm>
          <a:prstGeom prst="rect">
            <a:avLst/>
          </a:prstGeom>
        </p:spPr>
        <p:txBody>
          <a:bodyPr/>
          <a:lstStyle>
            <a:lvl1pPr>
              <a:defRPr sz="4400"/>
            </a:lvl1pPr>
          </a:lstStyle>
          <a:p>
            <a:pPr lvl="0">
              <a:defRPr sz="1800">
                <a:solidFill>
                  <a:srgbClr val="000000"/>
                </a:solidFill>
              </a:defRPr>
            </a:pPr>
            <a:r>
              <a:rPr sz="4400">
                <a:solidFill>
                  <a:srgbClr val="5FCBEF"/>
                </a:solidFill>
              </a:rPr>
              <a:t>Click to edit Master title style</a:t>
            </a:r>
          </a:p>
        </p:txBody>
      </p:sp>
      <p:sp>
        <p:nvSpPr>
          <p:cNvPr id="82" name="Shape 82"/>
          <p:cNvSpPr/>
          <p:nvPr>
            <p:ph type="body" idx="1"/>
          </p:nvPr>
        </p:nvSpPr>
        <p:spPr>
          <a:xfrm>
            <a:off x="677332" y="3732134"/>
            <a:ext cx="8596670" cy="795315"/>
          </a:xfrm>
          <a:prstGeom prst="rect">
            <a:avLst/>
          </a:prstGeom>
        </p:spPr>
        <p:txBody>
          <a:bodyPr anchor="b">
            <a:noAutofit/>
          </a:bodyPr>
          <a:lstStyle>
            <a:lvl1pPr marL="0" indent="0">
              <a:buClrTx/>
              <a:buSzTx/>
              <a:buFontTx/>
              <a:buNone/>
              <a:defRPr sz="2400">
                <a:solidFill>
                  <a:srgbClr val="5FCBEF"/>
                </a:solidFill>
              </a:defRPr>
            </a:lvl1pPr>
          </a:lstStyle>
          <a:p>
            <a:pPr lvl="0">
              <a:defRPr sz="1800">
                <a:solidFill>
                  <a:srgbClr val="000000"/>
                </a:solidFill>
              </a:defRPr>
            </a:pPr>
            <a:r>
              <a:rPr sz="2400">
                <a:solidFill>
                  <a:srgbClr val="5FCBEF"/>
                </a:solidFill>
              </a:rPr>
              <a:t>Click to edit Master text styles</a:t>
            </a:r>
          </a:p>
        </p:txBody>
      </p:sp>
      <p:sp>
        <p:nvSpPr>
          <p:cNvPr id="83" name="Shape 8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85" name="Shape 85"/>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86" name="Shape 86"/>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87" name="Shape 8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3600">
                <a:solidFill>
                  <a:srgbClr val="5FCBEF"/>
                </a:solidFill>
              </a:rPr>
              <a:t>Click to edit Master title style</a:t>
            </a:r>
          </a:p>
        </p:txBody>
      </p:sp>
      <p:sp>
        <p:nvSpPr>
          <p:cNvPr id="90" name="Shape 90"/>
          <p:cNvSpPr/>
          <p:nvPr>
            <p:ph type="body" idx="1"/>
          </p:nvPr>
        </p:nvSpPr>
        <p:spPr>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91" name="Shape 9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32" name="Shape 32"/>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33" name="Shape 33"/>
          <p:cNvSpPr/>
          <p:nvPr>
            <p:ph type="body" idx="1"/>
          </p:nvPr>
        </p:nvSpPr>
        <p:spPr>
          <a:xfrm>
            <a:off x="677333" y="2160589"/>
            <a:ext cx="8596670"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34" name="Shape 3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6" name="Shape 36"/>
          <p:cNvSpPr/>
          <p:nvPr>
            <p:ph type="title"/>
          </p:nvPr>
        </p:nvSpPr>
        <p:spPr>
          <a:xfrm>
            <a:off x="677335" y="986366"/>
            <a:ext cx="8596669" cy="3541082"/>
          </a:xfrm>
          <a:prstGeom prst="rect">
            <a:avLst/>
          </a:prstGeom>
        </p:spPr>
        <p:txBody>
          <a:bodyPr anchor="b"/>
          <a:lstStyle>
            <a:lvl1pPr>
              <a:defRPr sz="4000"/>
            </a:lvl1pPr>
          </a:lstStyle>
          <a:p>
            <a:pPr lvl="0">
              <a:defRPr sz="1800">
                <a:solidFill>
                  <a:srgbClr val="000000"/>
                </a:solidFill>
              </a:defRPr>
            </a:pPr>
            <a:r>
              <a:rPr sz="4000">
                <a:solidFill>
                  <a:srgbClr val="5FCBEF"/>
                </a:solidFill>
              </a:rPr>
              <a:t>Click to edit Master title style</a:t>
            </a:r>
          </a:p>
        </p:txBody>
      </p:sp>
      <p:sp>
        <p:nvSpPr>
          <p:cNvPr id="37" name="Shape 37"/>
          <p:cNvSpPr/>
          <p:nvPr>
            <p:ph type="body" idx="1"/>
          </p:nvPr>
        </p:nvSpPr>
        <p:spPr>
          <a:xfrm>
            <a:off x="677335" y="4527448"/>
            <a:ext cx="8596669" cy="2330553"/>
          </a:xfrm>
          <a:prstGeom prst="rect">
            <a:avLst/>
          </a:prstGeom>
        </p:spPr>
        <p:txBody>
          <a:bodyPr/>
          <a:lstStyle>
            <a:lvl1pPr marL="0" indent="0">
              <a:buClrTx/>
              <a:buSzTx/>
              <a:buFontTx/>
              <a:buNone/>
              <a:defRPr sz="2000">
                <a:solidFill>
                  <a:srgbClr val="808080"/>
                </a:solidFill>
              </a:defRPr>
            </a:lvl1pPr>
          </a:lstStyle>
          <a:p>
            <a:pPr lvl="0">
              <a:defRPr sz="1800">
                <a:solidFill>
                  <a:srgbClr val="000000"/>
                </a:solidFill>
              </a:defRPr>
            </a:pPr>
            <a:r>
              <a:rPr sz="2000">
                <a:solidFill>
                  <a:srgbClr val="808080"/>
                </a:solidFill>
              </a:rPr>
              <a:t>Click to edit Master text styles</a:t>
            </a:r>
          </a:p>
        </p:txBody>
      </p:sp>
      <p:sp>
        <p:nvSpPr>
          <p:cNvPr id="38" name="Shape 3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0" name="Shape 40"/>
          <p:cNvSpPr/>
          <p:nvPr>
            <p:ph type="title"/>
          </p:nvPr>
        </p:nvSpPr>
        <p:spPr>
          <a:xfrm>
            <a:off x="677333" y="609600"/>
            <a:ext cx="8596670" cy="155099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1" name="Shape 41"/>
          <p:cNvSpPr/>
          <p:nvPr>
            <p:ph type="body" idx="1"/>
          </p:nvPr>
        </p:nvSpPr>
        <p:spPr>
          <a:xfrm>
            <a:off x="677333" y="2160589"/>
            <a:ext cx="4184036" cy="4697411"/>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42" name="Shape 4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4" name="Shape 44"/>
          <p:cNvSpPr/>
          <p:nvPr>
            <p:ph type="title"/>
          </p:nvPr>
        </p:nvSpPr>
        <p:spPr>
          <a:xfrm>
            <a:off x="677333" y="609600"/>
            <a:ext cx="8596670" cy="1436092"/>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5" name="Shape 45"/>
          <p:cNvSpPr/>
          <p:nvPr>
            <p:ph type="body" idx="1"/>
          </p:nvPr>
        </p:nvSpPr>
        <p:spPr>
          <a:xfrm>
            <a:off x="675744" y="2045691"/>
            <a:ext cx="4185624" cy="691555"/>
          </a:xfrm>
          <a:prstGeom prst="rect">
            <a:avLst/>
          </a:prstGeom>
        </p:spPr>
        <p:txBody>
          <a:bodyPr anchor="b">
            <a:noAutofit/>
          </a:bodyPr>
          <a:lstStyle>
            <a:lvl1pPr marL="0" indent="0">
              <a:buClrTx/>
              <a:buSzTx/>
              <a:buFontTx/>
              <a:buNone/>
              <a:defRPr sz="2400"/>
            </a:lvl1pPr>
          </a:lstStyle>
          <a:p>
            <a:pPr lvl="0">
              <a:defRPr sz="1800">
                <a:solidFill>
                  <a:srgbClr val="000000"/>
                </a:solidFill>
              </a:defRPr>
            </a:pPr>
            <a:r>
              <a:rPr sz="2400">
                <a:solidFill>
                  <a:srgbClr val="404040"/>
                </a:solidFill>
              </a:rPr>
              <a:t>Click to edit Master text styles</a:t>
            </a:r>
          </a:p>
        </p:txBody>
      </p:sp>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8" name="Shape 48"/>
          <p:cNvSpPr/>
          <p:nvPr>
            <p:ph type="title"/>
          </p:nvPr>
        </p:nvSpPr>
        <p:spPr>
          <a:xfrm>
            <a:off x="677333" y="609600"/>
            <a:ext cx="8596670" cy="1320800"/>
          </a:xfrm>
          <a:prstGeom prst="rect">
            <a:avLst/>
          </a:prstGeom>
        </p:spPr>
        <p:txBody>
          <a:bodyPr anchor="t"/>
          <a:lstStyle/>
          <a:p>
            <a:pPr lvl="0">
              <a:defRPr sz="1800">
                <a:solidFill>
                  <a:srgbClr val="000000"/>
                </a:solidFill>
              </a:defRPr>
            </a:pPr>
            <a:r>
              <a:rPr sz="3600">
                <a:solidFill>
                  <a:srgbClr val="5FCBEF"/>
                </a:solidFill>
              </a:rPr>
              <a:t>Click to edit Master title style</a:t>
            </a:r>
          </a:p>
        </p:txBody>
      </p:sp>
      <p:sp>
        <p:nvSpPr>
          <p:cNvPr id="49" name="Shape 4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51" name="Shape 5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53" name="Shape 53"/>
          <p:cNvSpPr/>
          <p:nvPr>
            <p:ph type="title"/>
          </p:nvPr>
        </p:nvSpPr>
        <p:spPr>
          <a:xfrm>
            <a:off x="677333" y="0"/>
            <a:ext cx="3854529" cy="2777070"/>
          </a:xfrm>
          <a:prstGeom prst="rect">
            <a:avLst/>
          </a:prstGeom>
        </p:spPr>
        <p:txBody>
          <a:bodyPr anchor="b"/>
          <a:lstStyle>
            <a:lvl1pPr>
              <a:defRPr sz="2000"/>
            </a:lvl1pPr>
          </a:lstStyle>
          <a:p>
            <a:pPr lvl="0">
              <a:defRPr sz="1800">
                <a:solidFill>
                  <a:srgbClr val="000000"/>
                </a:solidFill>
              </a:defRPr>
            </a:pPr>
            <a:r>
              <a:rPr sz="2000">
                <a:solidFill>
                  <a:srgbClr val="5FCBEF"/>
                </a:solidFill>
              </a:rPr>
              <a:t>Click to edit Master title style</a:t>
            </a:r>
          </a:p>
        </p:txBody>
      </p:sp>
      <p:sp>
        <p:nvSpPr>
          <p:cNvPr id="54" name="Shape 54"/>
          <p:cNvSpPr/>
          <p:nvPr>
            <p:ph type="body" idx="1"/>
          </p:nvPr>
        </p:nvSpPr>
        <p:spPr>
          <a:xfrm>
            <a:off x="4760460" y="514923"/>
            <a:ext cx="4513543" cy="6343077"/>
          </a:xfrm>
          <a:prstGeom prst="rect">
            <a:avLst/>
          </a:prstGeom>
        </p:spPr>
        <p:txBody>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55" name="Shape 5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7" name="Shape 57"/>
          <p:cNvSpPr/>
          <p:nvPr>
            <p:ph type="title"/>
          </p:nvPr>
        </p:nvSpPr>
        <p:spPr>
          <a:xfrm>
            <a:off x="677333" y="4800600"/>
            <a:ext cx="8596668" cy="566738"/>
          </a:xfrm>
          <a:prstGeom prst="rect">
            <a:avLst/>
          </a:prstGeom>
        </p:spPr>
        <p:txBody>
          <a:bodyPr anchor="b"/>
          <a:lstStyle>
            <a:lvl1pPr>
              <a:defRPr sz="2400"/>
            </a:lvl1pPr>
          </a:lstStyle>
          <a:p>
            <a:pPr lvl="0">
              <a:defRPr sz="1800">
                <a:solidFill>
                  <a:srgbClr val="000000"/>
                </a:solidFill>
              </a:defRPr>
            </a:pPr>
            <a:r>
              <a:rPr sz="2400">
                <a:solidFill>
                  <a:srgbClr val="5FCBEF"/>
                </a:solidFill>
              </a:rPr>
              <a:t>Click to edit Master title style</a:t>
            </a:r>
          </a:p>
        </p:txBody>
      </p:sp>
      <p:sp>
        <p:nvSpPr>
          <p:cNvPr id="58" name="Shape 58"/>
          <p:cNvSpPr/>
          <p:nvPr>
            <p:ph type="body" idx="1"/>
          </p:nvPr>
        </p:nvSpPr>
        <p:spPr>
          <a:xfrm>
            <a:off x="677333" y="5367337"/>
            <a:ext cx="8596668" cy="67402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404040"/>
                </a:solidFill>
              </a:rPr>
              <a:t>Click to edit Master text styles</a:t>
            </a:r>
          </a:p>
        </p:txBody>
      </p:sp>
      <p:sp>
        <p:nvSpPr>
          <p:cNvPr id="59" name="Shape 5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12" name="Group 12"/>
          <p:cNvGrpSpPr/>
          <p:nvPr/>
        </p:nvGrpSpPr>
        <p:grpSpPr>
          <a:xfrm>
            <a:off x="-1" y="-8468"/>
            <a:ext cx="12192002" cy="6866469"/>
            <a:chOff x="0" y="0"/>
            <a:chExt cx="12192000" cy="6866467"/>
          </a:xfrm>
        </p:grpSpPr>
        <p:sp>
          <p:nvSpPr>
            <p:cNvPr id="2" name="Shape 2"/>
            <p:cNvSpPr/>
            <p:nvPr/>
          </p:nvSpPr>
          <p:spPr>
            <a:xfrm>
              <a:off x="9371012" y="8466"/>
              <a:ext cx="1219201" cy="6858002"/>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n-lt"/>
                  <a:ea typeface="+mn-ea"/>
                  <a:cs typeface="+mn-cs"/>
                  <a:sym typeface="Helvetica"/>
                </a:defRPr>
              </a:pPr>
            </a:p>
          </p:txBody>
        </p:sp>
        <p:sp>
          <p:nvSpPr>
            <p:cNvPr id="3" name="Shape 3"/>
            <p:cNvSpPr/>
            <p:nvPr/>
          </p:nvSpPr>
          <p:spPr>
            <a:xfrm flipH="1">
              <a:off x="7425267" y="3689879"/>
              <a:ext cx="4763559" cy="3176588"/>
            </a:xfrm>
            <a:prstGeom prst="line">
              <a:avLst/>
            </a:prstGeom>
            <a:noFill/>
            <a:ln w="9525" cap="rnd">
              <a:solidFill>
                <a:srgbClr val="5FCBEF">
                  <a:alpha val="70000"/>
                </a:srgbClr>
              </a:solidFill>
              <a:prstDash val="solid"/>
              <a:bevel/>
            </a:ln>
            <a:effectLst/>
          </p:spPr>
          <p:txBody>
            <a:bodyPr wrap="square" lIns="0" tIns="0" rIns="0" bIns="0" numCol="1" anchor="t">
              <a:noAutofit/>
            </a:bodyPr>
            <a:lstStyle/>
            <a:p>
              <a:pPr lvl="0">
                <a:defRPr sz="1200">
                  <a:latin typeface="+mn-lt"/>
                  <a:ea typeface="+mn-ea"/>
                  <a:cs typeface="+mn-cs"/>
                  <a:sym typeface="Helvetica"/>
                </a:defRPr>
              </a:pPr>
            </a:p>
          </p:txBody>
        </p:sp>
        <p:sp>
          <p:nvSpPr>
            <p:cNvPr id="4" name="Shape 4"/>
            <p:cNvSpPr/>
            <p:nvPr/>
          </p:nvSpPr>
          <p:spPr>
            <a:xfrm>
              <a:off x="9181476" y="0"/>
              <a:ext cx="300735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rgbClr val="5FCBEF">
                <a:alpha val="36000"/>
              </a:srgbClr>
            </a:solidFill>
            <a:ln w="12700" cap="flat">
              <a:noFill/>
              <a:miter lim="400000"/>
            </a:ln>
            <a:effectLst/>
          </p:spPr>
          <p:txBody>
            <a:bodyPr wrap="square" lIns="0" tIns="0" rIns="0" bIns="0" numCol="1" anchor="t">
              <a:noAutofit/>
            </a:bodyPr>
            <a:lstStyle/>
            <a:p>
              <a:pPr lvl="0"/>
            </a:p>
          </p:txBody>
        </p:sp>
        <p:sp>
          <p:nvSpPr>
            <p:cNvPr id="5" name="Shape 5"/>
            <p:cNvSpPr/>
            <p:nvPr/>
          </p:nvSpPr>
          <p:spPr>
            <a:xfrm>
              <a:off x="9603441" y="0"/>
              <a:ext cx="2588560"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rgbClr val="5FCBEF">
                <a:alpha val="20000"/>
              </a:srgbClr>
            </a:solidFill>
            <a:ln w="12700" cap="flat">
              <a:noFill/>
              <a:miter lim="400000"/>
            </a:ln>
            <a:effectLst/>
          </p:spPr>
          <p:txBody>
            <a:bodyPr wrap="square" lIns="0" tIns="0" rIns="0" bIns="0" numCol="1" anchor="t">
              <a:noAutofit/>
            </a:bodyPr>
            <a:lstStyle/>
            <a:p>
              <a:pPr lvl="0"/>
            </a:p>
          </p:txBody>
        </p:sp>
        <p:sp>
          <p:nvSpPr>
            <p:cNvPr id="6" name="Shape 6"/>
            <p:cNvSpPr/>
            <p:nvPr/>
          </p:nvSpPr>
          <p:spPr>
            <a:xfrm>
              <a:off x="8932333" y="3056466"/>
              <a:ext cx="3259668" cy="3810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7" name="Shape 7"/>
            <p:cNvSpPr/>
            <p:nvPr/>
          </p:nvSpPr>
          <p:spPr>
            <a:xfrm>
              <a:off x="9334500" y="0"/>
              <a:ext cx="2854327"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17B0E4">
                <a:alpha val="50000"/>
              </a:srgbClr>
            </a:solidFill>
            <a:ln w="12700" cap="flat">
              <a:noFill/>
              <a:miter lim="400000"/>
            </a:ln>
            <a:effectLst/>
          </p:spPr>
          <p:txBody>
            <a:bodyPr wrap="square" lIns="0" tIns="0" rIns="0" bIns="0" numCol="1" anchor="t">
              <a:noAutofit/>
            </a:bodyPr>
            <a:lstStyle/>
            <a:p>
              <a:pPr lvl="0"/>
            </a:p>
          </p:txBody>
        </p:sp>
        <p:sp>
          <p:nvSpPr>
            <p:cNvPr id="8" name="Shape 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2E83C3">
                <a:alpha val="70000"/>
              </a:srgbClr>
            </a:solidFill>
            <a:ln w="12700" cap="flat">
              <a:noFill/>
              <a:miter lim="400000"/>
            </a:ln>
            <a:effectLst/>
          </p:spPr>
          <p:txBody>
            <a:bodyPr wrap="square" lIns="0" tIns="0" rIns="0" bIns="0" numCol="1" anchor="t">
              <a:noAutofit/>
            </a:bodyPr>
            <a:lstStyle/>
            <a:p>
              <a:pPr lvl="0"/>
            </a:p>
          </p:txBody>
        </p:sp>
        <p:sp>
          <p:nvSpPr>
            <p:cNvPr id="9" name="Shape 9"/>
            <p:cNvSpPr/>
            <p:nvPr/>
          </p:nvSpPr>
          <p:spPr>
            <a:xfrm>
              <a:off x="10938999"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rgbClr val="236292">
                <a:alpha val="80000"/>
              </a:srgbClr>
            </a:solidFill>
            <a:ln w="12700" cap="flat">
              <a:noFill/>
              <a:miter lim="400000"/>
            </a:ln>
            <a:effectLst/>
          </p:spPr>
          <p:txBody>
            <a:bodyPr wrap="square" lIns="0" tIns="0" rIns="0" bIns="0" numCol="1" anchor="t">
              <a:noAutofit/>
            </a:bodyPr>
            <a:lstStyle/>
            <a:p>
              <a:pPr lvl="0"/>
            </a:p>
          </p:txBody>
        </p:sp>
        <p:sp>
          <p:nvSpPr>
            <p:cNvPr id="10" name="Shape 1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rgbClr val="17B0E4">
                <a:alpha val="66000"/>
              </a:srgbClr>
            </a:solidFill>
            <a:ln w="12700" cap="flat">
              <a:noFill/>
              <a:miter lim="400000"/>
            </a:ln>
            <a:effectLst/>
          </p:spPr>
          <p:txBody>
            <a:bodyPr wrap="square" lIns="0" tIns="0" rIns="0" bIns="0" numCol="1" anchor="t">
              <a:noAutofit/>
            </a:bodyPr>
            <a:lstStyle/>
            <a:p>
              <a:pPr lvl="0"/>
            </a:p>
          </p:txBody>
        </p:sp>
        <p:sp>
          <p:nvSpPr>
            <p:cNvPr id="11" name="Shape 11"/>
            <p:cNvSpPr/>
            <p:nvPr/>
          </p:nvSpPr>
          <p:spPr>
            <a:xfrm>
              <a:off x="-1" y="4021666"/>
              <a:ext cx="448734" cy="2844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rgbClr val="5FCBEF">
                <a:alpha val="70000"/>
              </a:srgbClr>
            </a:solidFill>
            <a:ln w="12700" cap="flat">
              <a:noFill/>
              <a:miter lim="400000"/>
            </a:ln>
            <a:effectLst/>
          </p:spPr>
          <p:txBody>
            <a:bodyPr wrap="square" lIns="0" tIns="0" rIns="0" bIns="0" numCol="1" anchor="t">
              <a:noAutofit/>
            </a:bodyPr>
            <a:lstStyle/>
            <a:p>
              <a:pPr lvl="0"/>
            </a:p>
          </p:txBody>
        </p:sp>
      </p:grpSp>
      <p:sp>
        <p:nvSpPr>
          <p:cNvPr id="13" name="Shape 13"/>
          <p:cNvSpPr/>
          <p:nvPr>
            <p:ph type="title"/>
          </p:nvPr>
        </p:nvSpPr>
        <p:spPr>
          <a:xfrm>
            <a:off x="7967673" y="0"/>
            <a:ext cx="1304744" cy="647065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lvl="0">
              <a:defRPr sz="1800">
                <a:solidFill>
                  <a:srgbClr val="000000"/>
                </a:solidFill>
              </a:defRPr>
            </a:pPr>
            <a:r>
              <a:rPr sz="3600">
                <a:solidFill>
                  <a:srgbClr val="5FCBEF"/>
                </a:solidFill>
              </a:rPr>
              <a:t>Click to edit Master title style</a:t>
            </a:r>
          </a:p>
        </p:txBody>
      </p:sp>
      <p:sp>
        <p:nvSpPr>
          <p:cNvPr id="14" name="Shape 14"/>
          <p:cNvSpPr/>
          <p:nvPr>
            <p:ph type="body" idx="1"/>
          </p:nvPr>
        </p:nvSpPr>
        <p:spPr>
          <a:xfrm>
            <a:off x="677335" y="609600"/>
            <a:ext cx="7060150" cy="6248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a:solidFill>
                  <a:srgbClr val="000000"/>
                </a:solidFill>
              </a:defRPr>
            </a:pPr>
            <a:r>
              <a:rPr>
                <a:solidFill>
                  <a:srgbClr val="404040"/>
                </a:solidFill>
              </a:rPr>
              <a:t>Click to edit Master text styles</a:t>
            </a:r>
            <a:endParaRPr>
              <a:solidFill>
                <a:srgbClr val="404040"/>
              </a:solidFill>
            </a:endParaRPr>
          </a:p>
          <a:p>
            <a:pPr lvl="1">
              <a:defRPr>
                <a:solidFill>
                  <a:srgbClr val="000000"/>
                </a:solidFill>
              </a:defRPr>
            </a:pPr>
            <a:r>
              <a:rPr>
                <a:solidFill>
                  <a:srgbClr val="404040"/>
                </a:solidFill>
              </a:rPr>
              <a:t>Second level</a:t>
            </a:r>
            <a:endParaRPr>
              <a:solidFill>
                <a:srgbClr val="404040"/>
              </a:solidFill>
            </a:endParaRPr>
          </a:p>
          <a:p>
            <a:pPr lvl="2">
              <a:defRPr>
                <a:solidFill>
                  <a:srgbClr val="000000"/>
                </a:solidFill>
              </a:defRPr>
            </a:pPr>
            <a:r>
              <a:rPr>
                <a:solidFill>
                  <a:srgbClr val="404040"/>
                </a:solidFill>
              </a:rPr>
              <a:t>Third level</a:t>
            </a:r>
            <a:endParaRPr>
              <a:solidFill>
                <a:srgbClr val="404040"/>
              </a:solidFill>
            </a:endParaRPr>
          </a:p>
          <a:p>
            <a:pPr lvl="3">
              <a:defRPr>
                <a:solidFill>
                  <a:srgbClr val="000000"/>
                </a:solidFill>
              </a:defRPr>
            </a:pPr>
            <a:r>
              <a:rPr>
                <a:solidFill>
                  <a:srgbClr val="404040"/>
                </a:solidFill>
              </a:rPr>
              <a:t>Fourth level</a:t>
            </a:r>
            <a:endParaRPr>
              <a:solidFill>
                <a:srgbClr val="404040"/>
              </a:solidFill>
            </a:endParaRPr>
          </a:p>
          <a:p>
            <a:pPr lvl="4">
              <a:defRPr>
                <a:solidFill>
                  <a:srgbClr val="000000"/>
                </a:solidFill>
              </a:defRPr>
            </a:pPr>
            <a:r>
              <a:rPr>
                <a:solidFill>
                  <a:srgbClr val="404040"/>
                </a:solidFill>
              </a:rPr>
              <a:t>Fifth level</a:t>
            </a:r>
          </a:p>
        </p:txBody>
      </p:sp>
      <p:sp>
        <p:nvSpPr>
          <p:cNvPr id="15" name="Shape 15"/>
          <p:cNvSpPr/>
          <p:nvPr>
            <p:ph type="sldNum" sz="quarter" idx="2"/>
          </p:nvPr>
        </p:nvSpPr>
        <p:spPr>
          <a:xfrm>
            <a:off x="8590663" y="6114704"/>
            <a:ext cx="683340" cy="218441"/>
          </a:xfrm>
          <a:prstGeom prst="rect">
            <a:avLst/>
          </a:prstGeom>
          <a:ln w="12700">
            <a:miter lim="400000"/>
          </a:ln>
        </p:spPr>
        <p:txBody>
          <a:bodyPr lIns="45719" rIns="45719" anchor="ctr">
            <a:spAutoFit/>
          </a:bodyPr>
          <a:lstStyle>
            <a:lvl1pPr algn="r">
              <a:defRPr sz="900">
                <a:solidFill>
                  <a:srgbClr val="5FCBEF"/>
                </a:solidFill>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spd="med" advClick="1"/>
  <p:txStyles>
    <p:titleStyle>
      <a:lvl1pPr defTabSz="457200">
        <a:defRPr sz="3600">
          <a:solidFill>
            <a:srgbClr val="5FCBEF"/>
          </a:solidFill>
          <a:latin typeface="Trebuchet MS"/>
          <a:ea typeface="Trebuchet MS"/>
          <a:cs typeface="Trebuchet MS"/>
          <a:sym typeface="Trebuchet MS"/>
        </a:defRPr>
      </a:lvl1pPr>
      <a:lvl2pPr defTabSz="457200">
        <a:defRPr sz="3600">
          <a:solidFill>
            <a:srgbClr val="5FCBEF"/>
          </a:solidFill>
          <a:latin typeface="Trebuchet MS"/>
          <a:ea typeface="Trebuchet MS"/>
          <a:cs typeface="Trebuchet MS"/>
          <a:sym typeface="Trebuchet MS"/>
        </a:defRPr>
      </a:lvl2pPr>
      <a:lvl3pPr defTabSz="457200">
        <a:defRPr sz="3600">
          <a:solidFill>
            <a:srgbClr val="5FCBEF"/>
          </a:solidFill>
          <a:latin typeface="Trebuchet MS"/>
          <a:ea typeface="Trebuchet MS"/>
          <a:cs typeface="Trebuchet MS"/>
          <a:sym typeface="Trebuchet MS"/>
        </a:defRPr>
      </a:lvl3pPr>
      <a:lvl4pPr defTabSz="457200">
        <a:defRPr sz="3600">
          <a:solidFill>
            <a:srgbClr val="5FCBEF"/>
          </a:solidFill>
          <a:latin typeface="Trebuchet MS"/>
          <a:ea typeface="Trebuchet MS"/>
          <a:cs typeface="Trebuchet MS"/>
          <a:sym typeface="Trebuchet MS"/>
        </a:defRPr>
      </a:lvl4pPr>
      <a:lvl5pPr defTabSz="457200">
        <a:defRPr sz="3600">
          <a:solidFill>
            <a:srgbClr val="5FCBEF"/>
          </a:solidFill>
          <a:latin typeface="Trebuchet MS"/>
          <a:ea typeface="Trebuchet MS"/>
          <a:cs typeface="Trebuchet MS"/>
          <a:sym typeface="Trebuchet MS"/>
        </a:defRPr>
      </a:lvl5pPr>
      <a:lvl6pPr defTabSz="457200">
        <a:defRPr sz="3600">
          <a:solidFill>
            <a:srgbClr val="5FCBEF"/>
          </a:solidFill>
          <a:latin typeface="Trebuchet MS"/>
          <a:ea typeface="Trebuchet MS"/>
          <a:cs typeface="Trebuchet MS"/>
          <a:sym typeface="Trebuchet MS"/>
        </a:defRPr>
      </a:lvl6pPr>
      <a:lvl7pPr defTabSz="457200">
        <a:defRPr sz="3600">
          <a:solidFill>
            <a:srgbClr val="5FCBEF"/>
          </a:solidFill>
          <a:latin typeface="Trebuchet MS"/>
          <a:ea typeface="Trebuchet MS"/>
          <a:cs typeface="Trebuchet MS"/>
          <a:sym typeface="Trebuchet MS"/>
        </a:defRPr>
      </a:lvl7pPr>
      <a:lvl8pPr defTabSz="457200">
        <a:defRPr sz="3600">
          <a:solidFill>
            <a:srgbClr val="5FCBEF"/>
          </a:solidFill>
          <a:latin typeface="Trebuchet MS"/>
          <a:ea typeface="Trebuchet MS"/>
          <a:cs typeface="Trebuchet MS"/>
          <a:sym typeface="Trebuchet MS"/>
        </a:defRPr>
      </a:lvl8pPr>
      <a:lvl9pPr defTabSz="457200">
        <a:defRPr sz="3600">
          <a:solidFill>
            <a:srgbClr val="5FCBEF"/>
          </a:solidFill>
          <a:latin typeface="Trebuchet MS"/>
          <a:ea typeface="Trebuchet MS"/>
          <a:cs typeface="Trebuchet MS"/>
          <a:sym typeface="Trebuchet MS"/>
        </a:defRPr>
      </a:lvl9pPr>
    </p:titleStyle>
    <p:bodyStyle>
      <a:lvl1pPr marL="342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1pPr>
      <a:lvl2pPr marL="778668" indent="-321468"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2pPr>
      <a:lvl3pPr marL="1208314" indent="-293914"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3pPr>
      <a:lvl4pPr marL="1714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4pPr>
      <a:lvl5pPr marL="21717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5pPr>
      <a:lvl6pPr marL="26289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6pPr>
      <a:lvl7pPr marL="30861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7pPr>
      <a:lvl8pPr marL="35433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8pPr>
      <a:lvl9pPr marL="4000500" indent="-342900" defTabSz="457200">
        <a:spcBef>
          <a:spcPts val="1000"/>
        </a:spcBef>
        <a:buClr>
          <a:srgbClr val="5FCBEF"/>
        </a:buClr>
        <a:buSzPct val="80000"/>
        <a:buFont typeface="Wingdings 3"/>
        <a:buChar char=""/>
        <a:defRPr>
          <a:solidFill>
            <a:srgbClr val="404040"/>
          </a:solidFill>
          <a:latin typeface="Trebuchet MS"/>
          <a:ea typeface="Trebuchet MS"/>
          <a:cs typeface="Trebuchet MS"/>
          <a:sym typeface="Trebuchet MS"/>
        </a:defRPr>
      </a:lvl9pPr>
    </p:bodyStyle>
    <p:otherStyle>
      <a:lvl1pPr algn="r" defTabSz="457200">
        <a:defRPr sz="900">
          <a:solidFill>
            <a:schemeClr val="tx1"/>
          </a:solidFill>
          <a:latin typeface="+mn-lt"/>
          <a:ea typeface="+mn-ea"/>
          <a:cs typeface="+mn-cs"/>
          <a:sym typeface="Trebuchet MS"/>
        </a:defRPr>
      </a:lvl1pPr>
      <a:lvl2pPr indent="457200" algn="r" defTabSz="457200">
        <a:defRPr sz="900">
          <a:solidFill>
            <a:schemeClr val="tx1"/>
          </a:solidFill>
          <a:latin typeface="+mn-lt"/>
          <a:ea typeface="+mn-ea"/>
          <a:cs typeface="+mn-cs"/>
          <a:sym typeface="Trebuchet MS"/>
        </a:defRPr>
      </a:lvl2pPr>
      <a:lvl3pPr indent="914400" algn="r" defTabSz="457200">
        <a:defRPr sz="900">
          <a:solidFill>
            <a:schemeClr val="tx1"/>
          </a:solidFill>
          <a:latin typeface="+mn-lt"/>
          <a:ea typeface="+mn-ea"/>
          <a:cs typeface="+mn-cs"/>
          <a:sym typeface="Trebuchet MS"/>
        </a:defRPr>
      </a:lvl3pPr>
      <a:lvl4pPr indent="1371600" algn="r" defTabSz="457200">
        <a:defRPr sz="900">
          <a:solidFill>
            <a:schemeClr val="tx1"/>
          </a:solidFill>
          <a:latin typeface="+mn-lt"/>
          <a:ea typeface="+mn-ea"/>
          <a:cs typeface="+mn-cs"/>
          <a:sym typeface="Trebuchet MS"/>
        </a:defRPr>
      </a:lvl4pPr>
      <a:lvl5pPr indent="1828800" algn="r" defTabSz="457200">
        <a:defRPr sz="900">
          <a:solidFill>
            <a:schemeClr val="tx1"/>
          </a:solidFill>
          <a:latin typeface="+mn-lt"/>
          <a:ea typeface="+mn-ea"/>
          <a:cs typeface="+mn-cs"/>
          <a:sym typeface="Trebuchet MS"/>
        </a:defRPr>
      </a:lvl5pPr>
      <a:lvl6pPr indent="2286000" algn="r" defTabSz="457200">
        <a:defRPr sz="900">
          <a:solidFill>
            <a:schemeClr val="tx1"/>
          </a:solidFill>
          <a:latin typeface="+mn-lt"/>
          <a:ea typeface="+mn-ea"/>
          <a:cs typeface="+mn-cs"/>
          <a:sym typeface="Trebuchet MS"/>
        </a:defRPr>
      </a:lvl6pPr>
      <a:lvl7pPr indent="2743200" algn="r" defTabSz="457200">
        <a:defRPr sz="900">
          <a:solidFill>
            <a:schemeClr val="tx1"/>
          </a:solidFill>
          <a:latin typeface="+mn-lt"/>
          <a:ea typeface="+mn-ea"/>
          <a:cs typeface="+mn-cs"/>
          <a:sym typeface="Trebuchet MS"/>
        </a:defRPr>
      </a:lvl7pPr>
      <a:lvl8pPr indent="3200400" algn="r" defTabSz="457200">
        <a:defRPr sz="900">
          <a:solidFill>
            <a:schemeClr val="tx1"/>
          </a:solidFill>
          <a:latin typeface="+mn-lt"/>
          <a:ea typeface="+mn-ea"/>
          <a:cs typeface="+mn-cs"/>
          <a:sym typeface="Trebuchet MS"/>
        </a:defRPr>
      </a:lvl8pPr>
      <a:lvl9pPr indent="3657600" algn="r" defTabSz="457200">
        <a:defRPr sz="900">
          <a:solidFill>
            <a:schemeClr val="tx1"/>
          </a:solidFill>
          <a:latin typeface="+mn-lt"/>
          <a:ea typeface="+mn-ea"/>
          <a:cs typeface="+mn-cs"/>
          <a:sym typeface="Trebuchet M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tudy.cs50.net/"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xfrm>
            <a:off x="1507067" y="2404534"/>
            <a:ext cx="7766937" cy="1646303"/>
          </a:xfrm>
          <a:prstGeom prst="rect">
            <a:avLst/>
          </a:prstGeom>
        </p:spPr>
        <p:txBody>
          <a:bodyPr lIns="0" tIns="0" rIns="0" bIns="0">
            <a:normAutofit fontScale="100000" lnSpcReduction="0"/>
          </a:bodyPr>
          <a:lstStyle/>
          <a:p>
            <a:pPr lvl="0" defTabSz="443484">
              <a:defRPr sz="1800">
                <a:solidFill>
                  <a:srgbClr val="000000"/>
                </a:solidFill>
              </a:defRPr>
            </a:pPr>
            <a:r>
              <a:rPr sz="5238">
                <a:solidFill>
                  <a:srgbClr val="5FCBEF"/>
                </a:solidFill>
              </a:rPr>
              <a:t>CS50 Section 4</a:t>
            </a:r>
            <a:br>
              <a:rPr sz="5238">
                <a:solidFill>
                  <a:srgbClr val="5FCBEF"/>
                </a:solidFill>
              </a:rPr>
            </a:br>
            <a:r>
              <a:rPr sz="5238">
                <a:solidFill>
                  <a:srgbClr val="5FCBEF"/>
                </a:solidFill>
              </a:rPr>
              <a:t>Somewhere in Between</a:t>
            </a:r>
          </a:p>
        </p:txBody>
      </p:sp>
      <p:sp>
        <p:nvSpPr>
          <p:cNvPr id="96" name="Shape 96"/>
          <p:cNvSpPr/>
          <p:nvPr>
            <p:ph type="body" idx="1"/>
          </p:nvPr>
        </p:nvSpPr>
        <p:spPr>
          <a:xfrm>
            <a:off x="1507067" y="4050832"/>
            <a:ext cx="7766937" cy="1096900"/>
          </a:xfrm>
          <a:prstGeom prst="rect">
            <a:avLst/>
          </a:prstGeom>
        </p:spPr>
        <p:txBody>
          <a:bodyPr/>
          <a:lstStyle/>
          <a:p>
            <a:pPr lvl="0">
              <a:lnSpc>
                <a:spcPct val="90000"/>
              </a:lnSpc>
              <a:defRPr>
                <a:solidFill>
                  <a:srgbClr val="000000"/>
                </a:solidFill>
              </a:defRPr>
            </a:pPr>
            <a:r>
              <a:rPr>
                <a:solidFill>
                  <a:srgbClr val="808080"/>
                </a:solidFill>
              </a:rPr>
              <a:t>Annaleah Ernst, TF					</a:t>
            </a:r>
            <a:endParaRPr>
              <a:solidFill>
                <a:srgbClr val="808080"/>
              </a:solidFill>
            </a:endParaRPr>
          </a:p>
          <a:p>
            <a:pPr lvl="0">
              <a:lnSpc>
                <a:spcPct val="90000"/>
              </a:lnSpc>
              <a:defRPr>
                <a:solidFill>
                  <a:srgbClr val="000000"/>
                </a:solidFill>
              </a:defRPr>
            </a:pPr>
            <a:r>
              <a:rPr>
                <a:solidFill>
                  <a:srgbClr val="808080"/>
                </a:solidFill>
              </a:rPr>
              <a:t>					</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Hexadecimal – base 16</a:t>
            </a:r>
          </a:p>
        </p:txBody>
      </p:sp>
      <p:sp>
        <p:nvSpPr>
          <p:cNvPr id="131" name="Shape 131"/>
          <p:cNvSpPr/>
          <p:nvPr>
            <p:ph type="body" idx="1"/>
          </p:nvPr>
        </p:nvSpPr>
        <p:spPr>
          <a:xfrm>
            <a:off x="677333" y="1810068"/>
            <a:ext cx="8596670" cy="3880773"/>
          </a:xfrm>
          <a:prstGeom prst="rect">
            <a:avLst/>
          </a:prstGeom>
        </p:spPr>
        <p:txBody>
          <a:bodyPr/>
          <a:lstStyle/>
          <a:p>
            <a:pPr lvl="0">
              <a:defRPr>
                <a:solidFill>
                  <a:srgbClr val="000000"/>
                </a:solidFill>
              </a:defRPr>
            </a:pPr>
            <a:r>
              <a:rPr>
                <a:solidFill>
                  <a:srgbClr val="404040"/>
                </a:solidFill>
              </a:rPr>
              <a:t>As computer scientists, sometimes we want to see what the computer sees</a:t>
            </a:r>
            <a:endParaRPr>
              <a:solidFill>
                <a:srgbClr val="404040"/>
              </a:solidFill>
            </a:endParaRPr>
          </a:p>
          <a:p>
            <a:pPr lvl="0">
              <a:defRPr>
                <a:solidFill>
                  <a:srgbClr val="000000"/>
                </a:solidFill>
              </a:defRPr>
            </a:pPr>
            <a:r>
              <a:rPr>
                <a:solidFill>
                  <a:srgbClr val="404040"/>
                </a:solidFill>
              </a:rPr>
              <a:t>Looking at long binary strings is tedious, so we often use hexadecimal</a:t>
            </a:r>
            <a:endParaRPr>
              <a:solidFill>
                <a:srgbClr val="404040"/>
              </a:solidFill>
            </a:endParaRPr>
          </a:p>
          <a:p>
            <a:pPr lvl="0">
              <a:defRPr>
                <a:solidFill>
                  <a:srgbClr val="000000"/>
                </a:solidFill>
              </a:defRPr>
            </a:pPr>
            <a:r>
              <a:rPr>
                <a:solidFill>
                  <a:srgbClr val="404040"/>
                </a:solidFill>
              </a:rPr>
              <a:t>Convenient for converting from binary</a:t>
            </a:r>
            <a:endParaRPr>
              <a:solidFill>
                <a:srgbClr val="404040"/>
              </a:solidFill>
            </a:endParaRPr>
          </a:p>
          <a:p>
            <a:pPr lvl="1" marL="742950" indent="-285750">
              <a:defRPr>
                <a:solidFill>
                  <a:srgbClr val="000000"/>
                </a:solidFill>
              </a:defRPr>
            </a:pPr>
            <a:r>
              <a:rPr sz="1600">
                <a:solidFill>
                  <a:srgbClr val="404040"/>
                </a:solidFill>
              </a:rPr>
              <a:t>Each group of four bits is able to make 16 different combinations</a:t>
            </a:r>
            <a:endParaRPr sz="1600">
              <a:solidFill>
                <a:srgbClr val="404040"/>
              </a:solidFill>
            </a:endParaRPr>
          </a:p>
          <a:p>
            <a:pPr lvl="1" marL="742950" indent="-285750">
              <a:defRPr>
                <a:solidFill>
                  <a:srgbClr val="000000"/>
                </a:solidFill>
              </a:defRPr>
            </a:pPr>
            <a:r>
              <a:rPr sz="1600">
                <a:solidFill>
                  <a:srgbClr val="404040"/>
                </a:solidFill>
              </a:rPr>
              <a:t>Each group of four bits maps onto a single hexadecimal digit</a:t>
            </a:r>
          </a:p>
        </p:txBody>
      </p:sp>
      <p:pic>
        <p:nvPicPr>
          <p:cNvPr id="132" name="image5.png"/>
          <p:cNvPicPr/>
          <p:nvPr/>
        </p:nvPicPr>
        <p:blipFill>
          <a:blip r:embed="rId3">
            <a:extLst/>
          </a:blip>
          <a:stretch>
            <a:fillRect/>
          </a:stretch>
        </p:blipFill>
        <p:spPr>
          <a:xfrm>
            <a:off x="677333" y="3810687"/>
            <a:ext cx="8503921" cy="2765374"/>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Hexidecimal</a:t>
            </a:r>
          </a:p>
        </p:txBody>
      </p:sp>
      <p:sp>
        <p:nvSpPr>
          <p:cNvPr id="137" name="Shape 137"/>
          <p:cNvSpPr/>
          <p:nvPr>
            <p:ph type="body" idx="1"/>
          </p:nvPr>
        </p:nvSpPr>
        <p:spPr>
          <a:xfrm>
            <a:off x="677333" y="2160589"/>
            <a:ext cx="8713411" cy="3880773"/>
          </a:xfrm>
          <a:prstGeom prst="rect">
            <a:avLst/>
          </a:prstGeom>
        </p:spPr>
        <p:txBody>
          <a:bodyPr/>
          <a:lstStyle/>
          <a:p>
            <a:pPr lvl="0">
              <a:defRPr>
                <a:solidFill>
                  <a:srgbClr val="000000"/>
                </a:solidFill>
              </a:defRPr>
            </a:pPr>
            <a:r>
              <a:rPr>
                <a:solidFill>
                  <a:srgbClr val="404040"/>
                </a:solidFill>
              </a:rPr>
              <a:t>Just like binary or decimal notation, hexadecimal has “places”</a:t>
            </a:r>
            <a:endParaRPr>
              <a:solidFill>
                <a:srgbClr val="404040"/>
              </a:solidFill>
            </a:endParaRPr>
          </a:p>
          <a:p>
            <a:pPr lvl="1" marL="742950" indent="-285750">
              <a:defRPr>
                <a:solidFill>
                  <a:srgbClr val="000000"/>
                </a:solidFill>
              </a:defRPr>
            </a:pPr>
            <a:r>
              <a:rPr sz="1600">
                <a:solidFill>
                  <a:srgbClr val="404040"/>
                </a:solidFill>
              </a:rPr>
              <a:t>Remember elementary school: the 1’s place, 10’s place, 100’s place, etc</a:t>
            </a:r>
            <a:endParaRPr sz="1600">
              <a:solidFill>
                <a:srgbClr val="404040"/>
              </a:solidFill>
            </a:endParaRPr>
          </a:p>
          <a:p>
            <a:pPr lvl="1" marL="742950" indent="-285750">
              <a:defRPr>
                <a:solidFill>
                  <a:srgbClr val="000000"/>
                </a:solidFill>
              </a:defRPr>
            </a:pPr>
            <a:r>
              <a:rPr sz="1600">
                <a:solidFill>
                  <a:srgbClr val="404040"/>
                </a:solidFill>
              </a:rPr>
              <a:t>We can rephrase that as having a 10</a:t>
            </a:r>
            <a:r>
              <a:rPr baseline="30000" sz="1600">
                <a:solidFill>
                  <a:srgbClr val="404040"/>
                </a:solidFill>
              </a:rPr>
              <a:t>0</a:t>
            </a:r>
            <a:r>
              <a:rPr sz="1600">
                <a:solidFill>
                  <a:srgbClr val="404040"/>
                </a:solidFill>
              </a:rPr>
              <a:t>’s place, 10</a:t>
            </a:r>
            <a:r>
              <a:rPr baseline="30000" sz="1600">
                <a:solidFill>
                  <a:srgbClr val="404040"/>
                </a:solidFill>
              </a:rPr>
              <a:t>1</a:t>
            </a:r>
            <a:r>
              <a:rPr sz="1600">
                <a:solidFill>
                  <a:srgbClr val="404040"/>
                </a:solidFill>
              </a:rPr>
              <a:t>’s place, 10</a:t>
            </a:r>
            <a:r>
              <a:rPr baseline="30000" sz="1600">
                <a:solidFill>
                  <a:srgbClr val="404040"/>
                </a:solidFill>
              </a:rPr>
              <a:t>2</a:t>
            </a:r>
            <a:r>
              <a:rPr sz="1600">
                <a:solidFill>
                  <a:srgbClr val="404040"/>
                </a:solidFill>
              </a:rPr>
              <a:t>’s place, and so on</a:t>
            </a:r>
            <a:endParaRPr sz="1600">
              <a:solidFill>
                <a:srgbClr val="404040"/>
              </a:solidFill>
            </a:endParaRPr>
          </a:p>
          <a:p>
            <a:pPr lvl="0">
              <a:defRPr>
                <a:solidFill>
                  <a:srgbClr val="000000"/>
                </a:solidFill>
              </a:defRPr>
            </a:pPr>
            <a:r>
              <a:rPr>
                <a:solidFill>
                  <a:srgbClr val="404040"/>
                </a:solidFill>
              </a:rPr>
              <a:t>Instead of being powers of ten or powers of two, hexadecimal has powers of 16</a:t>
            </a:r>
            <a:endParaRPr>
              <a:solidFill>
                <a:srgbClr val="404040"/>
              </a:solidFill>
            </a:endParaRPr>
          </a:p>
          <a:p>
            <a:pPr lvl="1" marL="742950" indent="-285750">
              <a:defRPr>
                <a:solidFill>
                  <a:srgbClr val="000000"/>
                </a:solidFill>
              </a:defRPr>
            </a:pPr>
            <a:r>
              <a:rPr sz="1600">
                <a:solidFill>
                  <a:srgbClr val="404040"/>
                </a:solidFill>
              </a:rPr>
              <a:t>So we have a 16</a:t>
            </a:r>
            <a:r>
              <a:rPr baseline="30000" sz="1600">
                <a:solidFill>
                  <a:srgbClr val="404040"/>
                </a:solidFill>
              </a:rPr>
              <a:t>0</a:t>
            </a:r>
            <a:r>
              <a:rPr sz="1600">
                <a:solidFill>
                  <a:srgbClr val="404040"/>
                </a:solidFill>
              </a:rPr>
              <a:t>’s place, 16</a:t>
            </a:r>
            <a:r>
              <a:rPr baseline="30000" sz="1600">
                <a:solidFill>
                  <a:srgbClr val="404040"/>
                </a:solidFill>
              </a:rPr>
              <a:t>1</a:t>
            </a:r>
            <a:r>
              <a:rPr sz="1600">
                <a:solidFill>
                  <a:srgbClr val="404040"/>
                </a:solidFill>
              </a:rPr>
              <a:t>’s place, 16</a:t>
            </a:r>
            <a:r>
              <a:rPr baseline="30000" sz="1600">
                <a:solidFill>
                  <a:srgbClr val="404040"/>
                </a:solidFill>
              </a:rPr>
              <a:t>2</a:t>
            </a:r>
            <a:r>
              <a:rPr sz="1600">
                <a:solidFill>
                  <a:srgbClr val="404040"/>
                </a:solidFill>
              </a:rPr>
              <a:t>’s place, etc…</a:t>
            </a:r>
            <a:endParaRPr sz="1600">
              <a:solidFill>
                <a:srgbClr val="404040"/>
              </a:solidFill>
            </a:endParaRPr>
          </a:p>
          <a:p>
            <a:pPr lvl="0">
              <a:defRPr>
                <a:solidFill>
                  <a:srgbClr val="000000"/>
                </a:solidFill>
              </a:defRPr>
            </a:pPr>
            <a:r>
              <a:rPr>
                <a:solidFill>
                  <a:srgbClr val="404040"/>
                </a:solidFill>
              </a:rPr>
              <a:t>How do we tell if a number is hexadecimal?</a:t>
            </a:r>
            <a:endParaRPr>
              <a:solidFill>
                <a:srgbClr val="404040"/>
              </a:solidFill>
            </a:endParaRPr>
          </a:p>
          <a:p>
            <a:pPr lvl="1" marL="742950" indent="-285750">
              <a:defRPr>
                <a:solidFill>
                  <a:srgbClr val="000000"/>
                </a:solidFill>
              </a:defRPr>
            </a:pPr>
            <a:r>
              <a:rPr sz="1600">
                <a:solidFill>
                  <a:srgbClr val="404040"/>
                </a:solidFill>
              </a:rPr>
              <a:t>Preceded by 0x</a:t>
            </a:r>
          </a:p>
        </p:txBody>
      </p:sp>
      <p:graphicFrame>
        <p:nvGraphicFramePr>
          <p:cNvPr id="138" name="Table 138"/>
          <p:cNvGraphicFramePr/>
          <p:nvPr/>
        </p:nvGraphicFramePr>
        <p:xfrm>
          <a:off x="3294743" y="4876798"/>
          <a:ext cx="2619829" cy="78487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654957"/>
                <a:gridCol w="654957"/>
                <a:gridCol w="654957"/>
                <a:gridCol w="654957"/>
              </a:tblGrid>
              <a:tr h="365760">
                <a:tc>
                  <a:txBody>
                    <a:bodyPr/>
                    <a:lstStyle/>
                    <a:p>
                      <a:pPr lvl="0" algn="l">
                        <a:defRPr b="0" i="0" sz="1800">
                          <a:solidFill>
                            <a:srgbClr val="000000"/>
                          </a:solidFill>
                        </a:defRPr>
                      </a:pPr>
                      <a:r>
                        <a:rPr b="1">
                          <a:solidFill>
                            <a:srgbClr val="FFFFFF"/>
                          </a:solidFill>
                        </a:rPr>
                        <a:t>16</a:t>
                      </a:r>
                      <a:r>
                        <a:rPr b="1" baseline="30000">
                          <a:solidFill>
                            <a:srgbClr val="FFFFFF"/>
                          </a:solidFill>
                        </a:rPr>
                        <a:t>3</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16</a:t>
                      </a:r>
                      <a:r>
                        <a:rPr b="1" baseline="30000">
                          <a:solidFill>
                            <a:srgbClr val="FFFFFF"/>
                          </a:solidFill>
                        </a:rPr>
                        <a:t>2</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16</a:t>
                      </a:r>
                      <a:r>
                        <a:rPr b="1" baseline="30000">
                          <a:solidFill>
                            <a:srgbClr val="FFFFFF"/>
                          </a:solidFill>
                        </a:rPr>
                        <a:t>1</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16</a:t>
                      </a:r>
                      <a:r>
                        <a:rPr b="1" baseline="30000">
                          <a:solidFill>
                            <a:srgbClr val="FFFFFF"/>
                          </a:solidFill>
                        </a:rPr>
                        <a:t>0</a:t>
                      </a:r>
                    </a:p>
                  </a:txBody>
                  <a:tcPr marL="45720" marR="45720" marT="45720" marB="45720" anchor="t" anchorCtr="0" horzOverflow="overflow"/>
                </a:tc>
              </a:tr>
              <a:tr h="365760">
                <a:tc>
                  <a:txBody>
                    <a:bodyPr/>
                    <a:lstStyle/>
                    <a:p>
                      <a:pPr lvl="0" algn="l">
                        <a:defRPr b="0" i="0" sz="1800"/>
                      </a:pPr>
                      <a:r>
                        <a:rPr b="1" i="1"/>
                        <a:t>2</a:t>
                      </a:r>
                    </a:p>
                  </a:txBody>
                  <a:tcPr marL="45720" marR="45720" marT="45720" marB="45720" anchor="t" anchorCtr="0" horzOverflow="overflow"/>
                </a:tc>
                <a:tc>
                  <a:txBody>
                    <a:bodyPr/>
                    <a:lstStyle/>
                    <a:p>
                      <a:pPr lvl="0" algn="l">
                        <a:defRPr b="0" i="0" sz="1800"/>
                      </a:pPr>
                      <a:r>
                        <a:rPr b="1" i="1"/>
                        <a:t>a</a:t>
                      </a:r>
                    </a:p>
                  </a:txBody>
                  <a:tcPr marL="45720" marR="45720" marT="45720" marB="45720" anchor="t" anchorCtr="0" horzOverflow="overflow"/>
                </a:tc>
                <a:tc>
                  <a:txBody>
                    <a:bodyPr/>
                    <a:lstStyle/>
                    <a:p>
                      <a:pPr lvl="0" algn="l">
                        <a:defRPr b="0" i="0" sz="1800"/>
                      </a:pPr>
                      <a:r>
                        <a:rPr b="1" i="1"/>
                        <a:t>5</a:t>
                      </a:r>
                    </a:p>
                  </a:txBody>
                  <a:tcPr marL="45720" marR="45720" marT="45720" marB="45720" anchor="t" anchorCtr="0" horzOverflow="overflow"/>
                </a:tc>
                <a:tc>
                  <a:txBody>
                    <a:bodyPr/>
                    <a:lstStyle/>
                    <a:p>
                      <a:pPr lvl="0" algn="l">
                        <a:defRPr b="0" i="0" sz="1800"/>
                      </a:pPr>
                      <a:r>
                        <a:rPr b="1" i="1"/>
                        <a:t>f</a:t>
                      </a:r>
                    </a:p>
                  </a:txBody>
                  <a:tcPr marL="45720" marR="45720" marT="45720" marB="45720" anchor="t" anchorCtr="0" horzOverflow="overflow"/>
                </a:tc>
              </a:tr>
            </a:tbl>
          </a:graphicData>
        </a:graphic>
      </p:graphicFrame>
      <p:graphicFrame>
        <p:nvGraphicFramePr>
          <p:cNvPr id="139" name="Table 139"/>
          <p:cNvGraphicFramePr/>
          <p:nvPr/>
        </p:nvGraphicFramePr>
        <p:xfrm>
          <a:off x="2677885" y="5242557"/>
          <a:ext cx="537030" cy="39243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537029"/>
              </a:tblGrid>
              <a:tr h="370840">
                <a:tc>
                  <a:txBody>
                    <a:bodyPr/>
                    <a:lstStyle/>
                    <a:p>
                      <a:pPr lvl="0" algn="l">
                        <a:defRPr b="0" i="0" sz="1800"/>
                      </a:pPr>
                      <a:r>
                        <a:rPr b="1"/>
                        <a:t>0x</a:t>
                      </a:r>
                    </a:p>
                  </a:txBody>
                  <a:tcPr marL="45720" marR="45720" marT="45720" marB="45720" anchor="t" anchorCtr="0" horzOverflow="overflow">
                    <a:lnB w="38100">
                      <a:solidFill>
                        <a:srgbClr val="FFFFFF"/>
                      </a:solidFill>
                    </a:lnB>
                    <a:solidFill>
                      <a:srgbClr val="DFF5FC"/>
                    </a:solidFill>
                  </a:tcPr>
                </a:tc>
              </a:tr>
            </a:tbl>
          </a:graphicData>
        </a:graphic>
      </p:graphicFrame>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3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137">
                                            <p:txEl>
                                              <p:pRg st="6" end="6"/>
                                            </p:txEl>
                                          </p:spTgt>
                                        </p:tgtEl>
                                        <p:attrNameLst>
                                          <p:attrName>style.visibility</p:attrName>
                                        </p:attrNameLst>
                                      </p:cBhvr>
                                      <p:to>
                                        <p:strVal val="visible"/>
                                      </p:to>
                                    </p:set>
                                  </p:childTnLst>
                                </p:cTn>
                              </p:par>
                            </p:childTnLst>
                          </p:cTn>
                        </p:par>
                        <p:par>
                          <p:cTn id="11" fill="hold">
                            <p:stCondLst>
                              <p:cond delay="0"/>
                            </p:stCondLst>
                            <p:childTnLst>
                              <p:par>
                                <p:cTn id="12" nodeType="afterEffect" presetClass="entr" presetSubtype="0" presetID="1" grpId="2" fill="hold">
                                  <p:stCondLst>
                                    <p:cond delay="0"/>
                                  </p:stCondLst>
                                  <p:iterate type="el" backwards="0">
                                    <p:tmAbs val="0"/>
                                  </p:iterate>
                                  <p:childTnLst>
                                    <p:set>
                                      <p:cBhvr>
                                        <p:cTn id="13" fill="hold"/>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2"/>
      <p:bldP build="p" bldLvl="5" animBg="1" rev="0" advAuto="0" spid="137"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Binary to Hex</a:t>
            </a:r>
          </a:p>
        </p:txBody>
      </p:sp>
      <p:pic>
        <p:nvPicPr>
          <p:cNvPr id="142" name="image6.png"/>
          <p:cNvPicPr/>
          <p:nvPr/>
        </p:nvPicPr>
        <p:blipFill>
          <a:blip r:embed="rId2">
            <a:extLst/>
          </a:blip>
          <a:stretch>
            <a:fillRect/>
          </a:stretch>
        </p:blipFill>
        <p:spPr>
          <a:xfrm>
            <a:off x="602442" y="2096452"/>
            <a:ext cx="8671560" cy="622794"/>
          </a:xfrm>
          <a:prstGeom prst="rect">
            <a:avLst/>
          </a:prstGeom>
          <a:ln w="12700">
            <a:miter lim="400000"/>
          </a:ln>
        </p:spPr>
      </p:pic>
      <p:pic>
        <p:nvPicPr>
          <p:cNvPr id="143" name="image7.png"/>
          <p:cNvPicPr/>
          <p:nvPr/>
        </p:nvPicPr>
        <p:blipFill>
          <a:blip r:embed="rId3">
            <a:extLst/>
          </a:blip>
          <a:stretch>
            <a:fillRect/>
          </a:stretch>
        </p:blipFill>
        <p:spPr>
          <a:xfrm>
            <a:off x="222780" y="3189782"/>
            <a:ext cx="9600432" cy="431533"/>
          </a:xfrm>
          <a:prstGeom prst="rect">
            <a:avLst/>
          </a:prstGeom>
          <a:ln w="12700">
            <a:miter lim="400000"/>
          </a:ln>
        </p:spPr>
      </p:pic>
      <p:sp>
        <p:nvSpPr>
          <p:cNvPr id="144" name="Shape 144"/>
          <p:cNvSpPr/>
          <p:nvPr/>
        </p:nvSpPr>
        <p:spPr>
          <a:xfrm>
            <a:off x="8846456" y="3939451"/>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0000"/>
                </a:solidFill>
              </a:defRPr>
            </a:lvl1pPr>
          </a:lstStyle>
          <a:p>
            <a:pPr lvl="0">
              <a:defRPr sz="1800">
                <a:solidFill>
                  <a:srgbClr val="000000"/>
                </a:solidFill>
              </a:defRPr>
            </a:pPr>
            <a:r>
              <a:rPr sz="3200">
                <a:solidFill>
                  <a:srgbClr val="FF0000"/>
                </a:solidFill>
              </a:rPr>
              <a:t>13</a:t>
            </a:r>
          </a:p>
        </p:txBody>
      </p:sp>
      <p:sp>
        <p:nvSpPr>
          <p:cNvPr id="145" name="Shape 145"/>
          <p:cNvSpPr/>
          <p:nvPr/>
        </p:nvSpPr>
        <p:spPr>
          <a:xfrm>
            <a:off x="5210628" y="3939451"/>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0000"/>
                </a:solidFill>
              </a:defRPr>
            </a:lvl1pPr>
          </a:lstStyle>
          <a:p>
            <a:pPr lvl="0">
              <a:defRPr sz="1800">
                <a:solidFill>
                  <a:srgbClr val="000000"/>
                </a:solidFill>
              </a:defRPr>
            </a:pPr>
            <a:r>
              <a:rPr sz="3200">
                <a:solidFill>
                  <a:srgbClr val="FF0000"/>
                </a:solidFill>
              </a:rPr>
              <a:t>11</a:t>
            </a:r>
          </a:p>
        </p:txBody>
      </p:sp>
      <p:sp>
        <p:nvSpPr>
          <p:cNvPr id="146" name="Shape 146"/>
          <p:cNvSpPr/>
          <p:nvPr/>
        </p:nvSpPr>
        <p:spPr>
          <a:xfrm>
            <a:off x="2754085" y="3932192"/>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0000"/>
                </a:solidFill>
              </a:defRPr>
            </a:lvl1pPr>
          </a:lstStyle>
          <a:p>
            <a:pPr lvl="0">
              <a:defRPr sz="1800">
                <a:solidFill>
                  <a:srgbClr val="000000"/>
                </a:solidFill>
              </a:defRPr>
            </a:pPr>
            <a:r>
              <a:rPr sz="3200">
                <a:solidFill>
                  <a:srgbClr val="FF0000"/>
                </a:solidFill>
              </a:rPr>
              <a:t>10</a:t>
            </a:r>
          </a:p>
        </p:txBody>
      </p:sp>
      <p:sp>
        <p:nvSpPr>
          <p:cNvPr id="147" name="Shape 147"/>
          <p:cNvSpPr/>
          <p:nvPr/>
        </p:nvSpPr>
        <p:spPr>
          <a:xfrm>
            <a:off x="7641770" y="4568950"/>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3</a:t>
            </a:r>
          </a:p>
        </p:txBody>
      </p:sp>
      <p:sp>
        <p:nvSpPr>
          <p:cNvPr id="148" name="Shape 148"/>
          <p:cNvSpPr/>
          <p:nvPr/>
        </p:nvSpPr>
        <p:spPr>
          <a:xfrm>
            <a:off x="6437084" y="4568950"/>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9</a:t>
            </a:r>
          </a:p>
        </p:txBody>
      </p:sp>
      <p:sp>
        <p:nvSpPr>
          <p:cNvPr id="149" name="Shape 149"/>
          <p:cNvSpPr/>
          <p:nvPr/>
        </p:nvSpPr>
        <p:spPr>
          <a:xfrm>
            <a:off x="5232398" y="4576207"/>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B</a:t>
            </a:r>
          </a:p>
        </p:txBody>
      </p:sp>
      <p:sp>
        <p:nvSpPr>
          <p:cNvPr id="150" name="Shape 150"/>
          <p:cNvSpPr/>
          <p:nvPr/>
        </p:nvSpPr>
        <p:spPr>
          <a:xfrm>
            <a:off x="4005941" y="4577920"/>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2</a:t>
            </a:r>
          </a:p>
        </p:txBody>
      </p:sp>
      <p:sp>
        <p:nvSpPr>
          <p:cNvPr id="151" name="Shape 151"/>
          <p:cNvSpPr/>
          <p:nvPr/>
        </p:nvSpPr>
        <p:spPr>
          <a:xfrm>
            <a:off x="2775856" y="4568949"/>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A</a:t>
            </a:r>
          </a:p>
        </p:txBody>
      </p:sp>
      <p:sp>
        <p:nvSpPr>
          <p:cNvPr id="152" name="Shape 152"/>
          <p:cNvSpPr/>
          <p:nvPr/>
        </p:nvSpPr>
        <p:spPr>
          <a:xfrm>
            <a:off x="1545772" y="4568947"/>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6</a:t>
            </a:r>
          </a:p>
        </p:txBody>
      </p:sp>
      <p:sp>
        <p:nvSpPr>
          <p:cNvPr id="153" name="Shape 153"/>
          <p:cNvSpPr/>
          <p:nvPr/>
        </p:nvSpPr>
        <p:spPr>
          <a:xfrm>
            <a:off x="341086" y="4568947"/>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4</a:t>
            </a:r>
          </a:p>
        </p:txBody>
      </p:sp>
      <p:sp>
        <p:nvSpPr>
          <p:cNvPr id="154" name="Shape 154"/>
          <p:cNvSpPr/>
          <p:nvPr/>
        </p:nvSpPr>
        <p:spPr>
          <a:xfrm>
            <a:off x="8868227" y="4591899"/>
            <a:ext cx="914401"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D</a:t>
            </a:r>
          </a:p>
        </p:txBody>
      </p:sp>
      <p:sp>
        <p:nvSpPr>
          <p:cNvPr id="155" name="Shape 155"/>
          <p:cNvSpPr/>
          <p:nvPr/>
        </p:nvSpPr>
        <p:spPr>
          <a:xfrm>
            <a:off x="3381826" y="5607899"/>
            <a:ext cx="2743203"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lvl1pPr>
          </a:lstStyle>
          <a:p>
            <a:pPr lvl="0">
              <a:defRPr sz="1800"/>
            </a:pPr>
            <a:r>
              <a:rPr sz="3200"/>
              <a:t>0x46A2B93D</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2" fill="hold">
                                  <p:stCondLst>
                                    <p:cond delay="0"/>
                                  </p:stCondLst>
                                  <p:iterate type="el" backwards="0">
                                    <p:tmAbs val="0"/>
                                  </p:iterate>
                                  <p:childTnLst>
                                    <p:set>
                                      <p:cBhvr>
                                        <p:cTn id="10" fill="hold"/>
                                        <p:tgtEl>
                                          <p:spTgt spid="1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3" fill="hold">
                                  <p:stCondLst>
                                    <p:cond delay="0"/>
                                  </p:stCondLst>
                                  <p:iterate type="el" backwards="0">
                                    <p:tmAbs val="0"/>
                                  </p:iterate>
                                  <p:childTnLst>
                                    <p:set>
                                      <p:cBhvr>
                                        <p:cTn id="14" fill="hold"/>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presetClass="entr" presetSubtype="0" presetID="1" grpId="4" fill="hold">
                                  <p:stCondLst>
                                    <p:cond delay="0"/>
                                  </p:stCondLst>
                                  <p:iterate type="el" backwards="0">
                                    <p:tmAbs val="0"/>
                                  </p:iterate>
                                  <p:childTnLst>
                                    <p:set>
                                      <p:cBhvr>
                                        <p:cTn id="18" fill="hold"/>
                                        <p:tgtEl>
                                          <p:spTgt spid="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presetClass="entr" presetSubtype="0" presetID="1" grpId="5" fill="hold">
                                  <p:stCondLst>
                                    <p:cond delay="0"/>
                                  </p:stCondLst>
                                  <p:iterate type="el" backwards="0">
                                    <p:tmAbs val="0"/>
                                  </p:iterate>
                                  <p:childTnLst>
                                    <p:set>
                                      <p:cBhvr>
                                        <p:cTn id="22" fill="hold"/>
                                        <p:tgtEl>
                                          <p:spTgt spid="1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0" presetID="1" grpId="6" fill="hold">
                                  <p:stCondLst>
                                    <p:cond delay="0"/>
                                  </p:stCondLst>
                                  <p:iterate type="el" backwards="0">
                                    <p:tmAbs val="0"/>
                                  </p:iterate>
                                  <p:childTnLst>
                                    <p:set>
                                      <p:cBhvr>
                                        <p:cTn id="26" fill="hold"/>
                                        <p:tgtEl>
                                          <p:spTgt spid="1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0" presetID="1" grpId="7" fill="hold">
                                  <p:stCondLst>
                                    <p:cond delay="0"/>
                                  </p:stCondLst>
                                  <p:iterate type="el" backwards="0">
                                    <p:tmAbs val="0"/>
                                  </p:iterate>
                                  <p:childTnLst>
                                    <p:set>
                                      <p:cBhvr>
                                        <p:cTn id="30" fill="hold"/>
                                        <p:tgtEl>
                                          <p:spTgt spid="1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1" grpId="8" fill="hold">
                                  <p:stCondLst>
                                    <p:cond delay="0"/>
                                  </p:stCondLst>
                                  <p:iterate type="el" backwards="0">
                                    <p:tmAbs val="0"/>
                                  </p:iterate>
                                  <p:childTnLst>
                                    <p:set>
                                      <p:cBhvr>
                                        <p:cTn id="34" fill="hold"/>
                                        <p:tgtEl>
                                          <p:spTgt spid="1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presetClass="entr" presetSubtype="0" presetID="1" grpId="9" fill="hold">
                                  <p:stCondLst>
                                    <p:cond delay="0"/>
                                  </p:stCondLst>
                                  <p:iterate type="el" backwards="0">
                                    <p:tmAbs val="0"/>
                                  </p:iterate>
                                  <p:childTnLst>
                                    <p:set>
                                      <p:cBhvr>
                                        <p:cTn id="38" fill="hold"/>
                                        <p:tgtEl>
                                          <p:spTgt spid="1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presetClass="entr" presetSubtype="0" presetID="1" grpId="10" fill="hold">
                                  <p:stCondLst>
                                    <p:cond delay="0"/>
                                  </p:stCondLst>
                                  <p:iterate type="el" backwards="0">
                                    <p:tmAbs val="0"/>
                                  </p:iterate>
                                  <p:childTnLst>
                                    <p:set>
                                      <p:cBhvr>
                                        <p:cTn id="42" fill="hold"/>
                                        <p:tgtEl>
                                          <p:spTgt spid="1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0" presetID="1" grpId="11" fill="hold">
                                  <p:stCondLst>
                                    <p:cond delay="0"/>
                                  </p:stCondLst>
                                  <p:iterate type="el" backwards="0">
                                    <p:tmAbs val="0"/>
                                  </p:iterate>
                                  <p:childTnLst>
                                    <p:set>
                                      <p:cBhvr>
                                        <p:cTn id="46" fill="hold"/>
                                        <p:tgtEl>
                                          <p:spTgt spid="1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presetClass="entr" presetSubtype="0" presetID="1" grpId="12" fill="hold">
                                  <p:stCondLst>
                                    <p:cond delay="0"/>
                                  </p:stCondLst>
                                  <p:iterate type="el" backwards="0">
                                    <p:tmAbs val="0"/>
                                  </p:iterate>
                                  <p:childTnLst>
                                    <p:set>
                                      <p:cBhvr>
                                        <p:cTn id="50" fill="hold"/>
                                        <p:tgtEl>
                                          <p:spTgt spid="1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presetClass="entr" presetSubtype="0" presetID="1" grpId="13" fill="hold">
                                  <p:stCondLst>
                                    <p:cond delay="0"/>
                                  </p:stCondLst>
                                  <p:iterate type="el" backwards="0">
                                    <p:tmAbs val="0"/>
                                  </p:iterate>
                                  <p:childTnLst>
                                    <p:set>
                                      <p:cBhvr>
                                        <p:cTn id="54" fill="hold"/>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7"/>
      <p:bldP build="whole" bldLvl="1" animBg="1" rev="0" advAuto="0" spid="143" grpId="1"/>
      <p:bldP build="whole" bldLvl="1" animBg="1" rev="0" advAuto="0" spid="148" grpId="5"/>
      <p:bldP build="whole" bldLvl="1" animBg="1" rev="0" advAuto="0" spid="147" grpId="4"/>
      <p:bldP build="whole" bldLvl="1" animBg="1" rev="0" advAuto="0" spid="152" grpId="11"/>
      <p:bldP build="whole" bldLvl="1" animBg="1" rev="0" advAuto="0" spid="151" grpId="10"/>
      <p:bldP build="whole" bldLvl="1" animBg="1" rev="0" advAuto="0" spid="155" grpId="13"/>
      <p:bldP build="whole" bldLvl="1" animBg="1" rev="0" advAuto="0" spid="154" grpId="3"/>
      <p:bldP build="whole" bldLvl="1" animBg="1" rev="0" advAuto="0" spid="144" grpId="2"/>
      <p:bldP build="whole" bldLvl="1" animBg="1" rev="0" advAuto="0" spid="146" grpId="9"/>
      <p:bldP build="whole" bldLvl="1" animBg="1" rev="0" advAuto="0" spid="145" grpId="6"/>
      <p:bldP build="whole" bldLvl="1" animBg="1" rev="0" advAuto="0" spid="150" grpId="8"/>
      <p:bldP build="whole" bldLvl="1" animBg="1" rev="0" advAuto="0" spid="153" grpId="12"/>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Base Questions</a:t>
            </a:r>
          </a:p>
        </p:txBody>
      </p:sp>
      <p:sp>
        <p:nvSpPr>
          <p:cNvPr id="158" name="Shape 158"/>
          <p:cNvSpPr/>
          <p:nvPr>
            <p:ph type="body" idx="1"/>
          </p:nvPr>
        </p:nvSpPr>
        <p:spPr>
          <a:xfrm>
            <a:off x="677333" y="1930400"/>
            <a:ext cx="8596670" cy="4927600"/>
          </a:xfrm>
          <a:prstGeom prst="rect">
            <a:avLst/>
          </a:prstGeom>
        </p:spPr>
        <p:txBody>
          <a:bodyPr/>
          <a:lstStyle/>
          <a:p>
            <a:pPr lvl="0">
              <a:defRPr>
                <a:solidFill>
                  <a:srgbClr val="000000"/>
                </a:solidFill>
              </a:defRPr>
            </a:pPr>
            <a:r>
              <a:rPr>
                <a:solidFill>
                  <a:srgbClr val="404040"/>
                </a:solidFill>
              </a:rPr>
              <a:t>What is 111111</a:t>
            </a:r>
            <a:r>
              <a:rPr baseline="-25000">
                <a:solidFill>
                  <a:srgbClr val="404040"/>
                </a:solidFill>
              </a:rPr>
              <a:t>2</a:t>
            </a:r>
            <a:r>
              <a:rPr>
                <a:solidFill>
                  <a:srgbClr val="404040"/>
                </a:solidFill>
              </a:rPr>
              <a:t> in hexadecimal?</a:t>
            </a:r>
            <a:endParaRPr>
              <a:solidFill>
                <a:srgbClr val="404040"/>
              </a:solidFill>
            </a:endParaRPr>
          </a:p>
          <a:p>
            <a:pPr lvl="1" marL="742950" indent="-285750">
              <a:defRPr>
                <a:solidFill>
                  <a:srgbClr val="000000"/>
                </a:solidFill>
              </a:defRPr>
            </a:pPr>
            <a:r>
              <a:rPr sz="1600">
                <a:solidFill>
                  <a:srgbClr val="404040"/>
                </a:solidFill>
              </a:rPr>
              <a:t>Divide into 4 bit sections: 0011 1111</a:t>
            </a:r>
            <a:endParaRPr sz="1600">
              <a:solidFill>
                <a:srgbClr val="404040"/>
              </a:solidFill>
            </a:endParaRPr>
          </a:p>
          <a:p>
            <a:pPr lvl="1" marL="742950" indent="-285750">
              <a:defRPr>
                <a:solidFill>
                  <a:srgbClr val="000000"/>
                </a:solidFill>
              </a:defRPr>
            </a:pPr>
            <a:r>
              <a:rPr sz="1600">
                <a:solidFill>
                  <a:srgbClr val="404040"/>
                </a:solidFill>
              </a:rPr>
              <a:t>Convert each section into base 16 value: 3 f</a:t>
            </a:r>
            <a:endParaRPr sz="1600">
              <a:solidFill>
                <a:srgbClr val="404040"/>
              </a:solidFill>
            </a:endParaRPr>
          </a:p>
          <a:p>
            <a:pPr lvl="1" marL="742950" indent="-285750">
              <a:defRPr>
                <a:solidFill>
                  <a:srgbClr val="000000"/>
                </a:solidFill>
              </a:defRPr>
            </a:pPr>
            <a:r>
              <a:rPr sz="1600">
                <a:solidFill>
                  <a:srgbClr val="404040"/>
                </a:solidFill>
              </a:rPr>
              <a:t>0x3f</a:t>
            </a:r>
            <a:endParaRPr sz="1600">
              <a:solidFill>
                <a:srgbClr val="404040"/>
              </a:solidFill>
            </a:endParaRPr>
          </a:p>
          <a:p>
            <a:pPr lvl="0">
              <a:defRPr>
                <a:solidFill>
                  <a:srgbClr val="000000"/>
                </a:solidFill>
              </a:defRPr>
            </a:pPr>
            <a:r>
              <a:rPr>
                <a:solidFill>
                  <a:srgbClr val="404040"/>
                </a:solidFill>
              </a:rPr>
              <a:t>What is 0xA5 in binary?</a:t>
            </a:r>
            <a:endParaRPr>
              <a:solidFill>
                <a:srgbClr val="404040"/>
              </a:solidFill>
            </a:endParaRPr>
          </a:p>
          <a:p>
            <a:pPr lvl="1" marL="742950" indent="-285750">
              <a:defRPr>
                <a:solidFill>
                  <a:srgbClr val="000000"/>
                </a:solidFill>
              </a:defRPr>
            </a:pPr>
            <a:r>
              <a:rPr sz="1600">
                <a:solidFill>
                  <a:srgbClr val="404040"/>
                </a:solidFill>
              </a:rPr>
              <a:t>Reverse the above process: A</a:t>
            </a:r>
            <a:r>
              <a:rPr baseline="-25000" sz="1600">
                <a:solidFill>
                  <a:srgbClr val="404040"/>
                </a:solidFill>
              </a:rPr>
              <a:t>16</a:t>
            </a:r>
            <a:r>
              <a:rPr sz="1600">
                <a:solidFill>
                  <a:srgbClr val="404040"/>
                </a:solidFill>
              </a:rPr>
              <a:t> = 10</a:t>
            </a:r>
            <a:r>
              <a:rPr baseline="-25000" sz="1600">
                <a:solidFill>
                  <a:srgbClr val="404040"/>
                </a:solidFill>
              </a:rPr>
              <a:t>10</a:t>
            </a:r>
            <a:r>
              <a:rPr sz="1600">
                <a:solidFill>
                  <a:srgbClr val="404040"/>
                </a:solidFill>
              </a:rPr>
              <a:t> = 1010</a:t>
            </a:r>
            <a:r>
              <a:rPr baseline="-25000" sz="1600">
                <a:solidFill>
                  <a:srgbClr val="404040"/>
                </a:solidFill>
              </a:rPr>
              <a:t>2</a:t>
            </a:r>
            <a:r>
              <a:rPr sz="1600">
                <a:solidFill>
                  <a:srgbClr val="404040"/>
                </a:solidFill>
              </a:rPr>
              <a:t> , 5</a:t>
            </a:r>
            <a:r>
              <a:rPr baseline="-25000" sz="1600">
                <a:solidFill>
                  <a:srgbClr val="404040"/>
                </a:solidFill>
              </a:rPr>
              <a:t>16</a:t>
            </a:r>
            <a:r>
              <a:rPr sz="1600">
                <a:solidFill>
                  <a:srgbClr val="404040"/>
                </a:solidFill>
              </a:rPr>
              <a:t> = 5</a:t>
            </a:r>
            <a:r>
              <a:rPr baseline="-25000" sz="1600">
                <a:solidFill>
                  <a:srgbClr val="404040"/>
                </a:solidFill>
              </a:rPr>
              <a:t>10</a:t>
            </a:r>
            <a:r>
              <a:rPr sz="1600">
                <a:solidFill>
                  <a:srgbClr val="404040"/>
                </a:solidFill>
              </a:rPr>
              <a:t> = 0101</a:t>
            </a:r>
            <a:r>
              <a:rPr baseline="-25000" sz="1600">
                <a:solidFill>
                  <a:srgbClr val="404040"/>
                </a:solidFill>
              </a:rPr>
              <a:t>2</a:t>
            </a:r>
            <a:endParaRPr sz="1600">
              <a:solidFill>
                <a:srgbClr val="404040"/>
              </a:solidFill>
            </a:endParaRPr>
          </a:p>
          <a:p>
            <a:pPr lvl="1" marL="742950" indent="-285750">
              <a:defRPr>
                <a:solidFill>
                  <a:srgbClr val="000000"/>
                </a:solidFill>
              </a:defRPr>
            </a:pPr>
            <a:r>
              <a:rPr sz="1600">
                <a:solidFill>
                  <a:srgbClr val="404040"/>
                </a:solidFill>
              </a:rPr>
              <a:t>10100101</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presetClass="entr" presetSubtype="0" presetID="1" grpId="1" fill="hold">
                                  <p:stCondLst>
                                    <p:cond delay="0"/>
                                  </p:stCondLst>
                                  <p:iterate type="el" backwards="0">
                                    <p:tmAbs val="0"/>
                                  </p:iterate>
                                  <p:childTnLst>
                                    <p:set>
                                      <p:cBhvr>
                                        <p:cTn id="10" fill="hold"/>
                                        <p:tgtEl>
                                          <p:spTgt spid="1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158">
                                            <p:txEl>
                                              <p:pRg st="3" end="3"/>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158">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nodeType="clickEffect" presetClass="entr" presetSubtype="0" presetID="1" grpId="1" fill="hold">
                                  <p:stCondLst>
                                    <p:cond delay="0"/>
                                  </p:stCondLst>
                                  <p:iterate type="el" backwards="0">
                                    <p:tmAbs val="0"/>
                                  </p:iterate>
                                  <p:childTnLst>
                                    <p:set>
                                      <p:cBhvr>
                                        <p:cTn id="21" fill="hold"/>
                                        <p:tgtEl>
                                          <p:spTgt spid="158">
                                            <p:txEl>
                                              <p:pRg st="5" end="5"/>
                                            </p:txEl>
                                          </p:spTgt>
                                        </p:tgtEl>
                                        <p:attrNameLst>
                                          <p:attrName>style.visibility</p:attrName>
                                        </p:attrNameLst>
                                      </p:cBhvr>
                                      <p:to>
                                        <p:strVal val="visible"/>
                                      </p:to>
                                    </p:set>
                                  </p:childTnLst>
                                </p:cTn>
                              </p:par>
                            </p:childTnLst>
                          </p:cTn>
                        </p:par>
                        <p:par>
                          <p:cTn id="22" fill="hold">
                            <p:stCondLst>
                              <p:cond delay="0"/>
                            </p:stCondLst>
                            <p:childTnLst>
                              <p:par>
                                <p:cTn id="23" nodeType="afterEffect" presetClass="entr" presetSubtype="0" presetID="1" grpId="1" fill="hold">
                                  <p:stCondLst>
                                    <p:cond delay="0"/>
                                  </p:stCondLst>
                                  <p:iterate type="el" backwards="0">
                                    <p:tmAbs val="0"/>
                                  </p:iterate>
                                  <p:childTnLst>
                                    <p:set>
                                      <p:cBhvr>
                                        <p:cTn id="24" fill="hold"/>
                                        <p:tgtEl>
                                          <p:spTgt spid="15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8"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Pointers</a:t>
            </a:r>
          </a:p>
        </p:txBody>
      </p:sp>
      <p:sp>
        <p:nvSpPr>
          <p:cNvPr id="161" name="Shape 161"/>
          <p:cNvSpPr/>
          <p:nvPr>
            <p:ph type="body" idx="1"/>
          </p:nvPr>
        </p:nvSpPr>
        <p:spPr>
          <a:xfrm>
            <a:off x="677332" y="2184400"/>
            <a:ext cx="8843662" cy="1698171"/>
          </a:xfrm>
          <a:prstGeom prst="rect">
            <a:avLst/>
          </a:prstGeom>
        </p:spPr>
        <p:txBody>
          <a:bodyPr/>
          <a:lstStyle/>
          <a:p>
            <a:pPr lvl="0">
              <a:defRPr>
                <a:solidFill>
                  <a:srgbClr val="000000"/>
                </a:solidFill>
              </a:defRPr>
            </a:pPr>
            <a:r>
              <a:rPr>
                <a:solidFill>
                  <a:srgbClr val="404040"/>
                </a:solidFill>
              </a:rPr>
              <a:t>Recall that computers have to store data in hardware, and we need to access it</a:t>
            </a:r>
            <a:endParaRPr>
              <a:solidFill>
                <a:srgbClr val="404040"/>
              </a:solidFill>
            </a:endParaRPr>
          </a:p>
          <a:p>
            <a:pPr lvl="0">
              <a:defRPr>
                <a:solidFill>
                  <a:srgbClr val="000000"/>
                </a:solidFill>
              </a:defRPr>
            </a:pPr>
            <a:r>
              <a:rPr>
                <a:solidFill>
                  <a:srgbClr val="404040"/>
                </a:solidFill>
              </a:rPr>
              <a:t>Every variable in memory has an address </a:t>
            </a:r>
            <a:endParaRPr>
              <a:solidFill>
                <a:srgbClr val="404040"/>
              </a:solidFill>
            </a:endParaRPr>
          </a:p>
          <a:p>
            <a:pPr lvl="1" marL="742950" indent="-285750">
              <a:defRPr>
                <a:solidFill>
                  <a:srgbClr val="000000"/>
                </a:solidFill>
              </a:defRPr>
            </a:pPr>
            <a:r>
              <a:rPr sz="1600">
                <a:solidFill>
                  <a:srgbClr val="404040"/>
                </a:solidFill>
              </a:rPr>
              <a:t>Think about arrays and how we use the index as an address</a:t>
            </a:r>
            <a:endParaRPr sz="1600">
              <a:solidFill>
                <a:srgbClr val="404040"/>
              </a:solidFill>
            </a:endParaRPr>
          </a:p>
          <a:p>
            <a:pPr lvl="0">
              <a:defRPr>
                <a:solidFill>
                  <a:srgbClr val="000000"/>
                </a:solidFill>
              </a:defRPr>
            </a:pPr>
            <a:r>
              <a:rPr>
                <a:solidFill>
                  <a:srgbClr val="404040"/>
                </a:solidFill>
              </a:rPr>
              <a:t>A pointer’s value </a:t>
            </a:r>
            <a:r>
              <a:rPr i="1">
                <a:solidFill>
                  <a:srgbClr val="404040"/>
                </a:solidFill>
              </a:rPr>
              <a:t>is</a:t>
            </a:r>
            <a:r>
              <a:rPr>
                <a:solidFill>
                  <a:srgbClr val="404040"/>
                </a:solidFill>
              </a:rPr>
              <a:t> an address</a:t>
            </a:r>
          </a:p>
        </p:txBody>
      </p:sp>
      <p:sp>
        <p:nvSpPr>
          <p:cNvPr id="162" name="Shape 162"/>
          <p:cNvSpPr/>
          <p:nvPr/>
        </p:nvSpPr>
        <p:spPr>
          <a:xfrm>
            <a:off x="677333" y="3829380"/>
            <a:ext cx="8596670" cy="442241"/>
          </a:xfrm>
          <a:prstGeom prst="rect">
            <a:avLst/>
          </a:prstGeom>
          <a:ln w="12700">
            <a:miter lim="400000"/>
          </a:ln>
          <a:extLst>
            <a:ext uri="{C572A759-6A51-4108-AA02-DFA0A04FC94B}">
              <ma14:wrappingTextBoxFlag xmlns:ma14="http://schemas.microsoft.com/office/mac/drawingml/2011/main" val="1"/>
            </a:ext>
          </a:extLst>
        </p:spPr>
        <p:txBody>
          <a:bodyPr lIns="0" tIns="0" rIns="0" bIns="0" numCol="2">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Int x = 50;</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Int* ptr = &amp;x;</a:t>
            </a:r>
          </a:p>
        </p:txBody>
      </p:sp>
      <p:pic>
        <p:nvPicPr>
          <p:cNvPr id="163" name="image8.png"/>
          <p:cNvPicPr/>
          <p:nvPr/>
        </p:nvPicPr>
        <p:blipFill>
          <a:blip r:embed="rId2">
            <a:extLst/>
          </a:blip>
          <a:stretch>
            <a:fillRect/>
          </a:stretch>
        </p:blipFill>
        <p:spPr>
          <a:xfrm>
            <a:off x="5259304" y="4295685"/>
            <a:ext cx="1504951" cy="1847851"/>
          </a:xfrm>
          <a:prstGeom prst="rect">
            <a:avLst/>
          </a:prstGeom>
          <a:ln w="12700">
            <a:miter lim="400000"/>
          </a:ln>
        </p:spPr>
      </p:pic>
      <p:pic>
        <p:nvPicPr>
          <p:cNvPr id="164" name="image9.png"/>
          <p:cNvPicPr/>
          <p:nvPr/>
        </p:nvPicPr>
        <p:blipFill>
          <a:blip r:embed="rId3">
            <a:extLst/>
          </a:blip>
          <a:stretch>
            <a:fillRect/>
          </a:stretch>
        </p:blipFill>
        <p:spPr>
          <a:xfrm>
            <a:off x="980572" y="4295685"/>
            <a:ext cx="1447801" cy="1847851"/>
          </a:xfrm>
          <a:prstGeom prst="rect">
            <a:avLst/>
          </a:prstGeom>
          <a:ln w="12700">
            <a:miter lim="400000"/>
          </a:ln>
        </p:spPr>
      </p:pic>
      <p:sp>
        <p:nvSpPr>
          <p:cNvPr id="165" name="Shape 165"/>
          <p:cNvSpPr/>
          <p:nvPr/>
        </p:nvSpPr>
        <p:spPr>
          <a:xfrm>
            <a:off x="1242322" y="4948316"/>
            <a:ext cx="8278674" cy="1640841"/>
          </a:xfrm>
          <a:prstGeom prst="rect">
            <a:avLst/>
          </a:prstGeom>
          <a:ln w="12700">
            <a:miter lim="400000"/>
          </a:ln>
          <a:extLst>
            <a:ext uri="{C572A759-6A51-4108-AA02-DFA0A04FC94B}">
              <ma14:wrappingTextBoxFlag xmlns:ma14="http://schemas.microsoft.com/office/mac/drawingml/2011/main" val="1"/>
            </a:ext>
          </a:extLst>
        </p:spPr>
        <p:txBody>
          <a:bodyPr lIns="0" tIns="0" rIns="0" bIns="0" numCol="2">
            <a:spAutoFit/>
          </a:bodyPr>
          <a:lstStyle/>
          <a:p>
            <a:pPr lvl="0">
              <a:spcBef>
                <a:spcPts val="1000"/>
              </a:spcBef>
            </a:pPr>
            <a:r>
              <a:rPr sz="4800">
                <a:solidFill>
                  <a:srgbClr val="FFFFFF"/>
                </a:solidFill>
              </a:rPr>
              <a:t>50</a:t>
            </a:r>
            <a:endParaRPr>
              <a:solidFill>
                <a:srgbClr val="404040"/>
              </a:solidFill>
            </a:endParaRPr>
          </a:p>
          <a:p>
            <a:pPr lvl="0">
              <a:spcBef>
                <a:spcPts val="1000"/>
              </a:spcBef>
            </a:pPr>
            <a:r>
              <a:rPr sz="4800">
                <a:solidFill>
                  <a:srgbClr val="FFFFFF"/>
                </a:solidFill>
              </a:rPr>
              <a:t> 0x3</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Pointers</a:t>
            </a:r>
          </a:p>
        </p:txBody>
      </p:sp>
      <p:sp>
        <p:nvSpPr>
          <p:cNvPr id="168" name="Shape 168"/>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Referencing</a:t>
            </a:r>
            <a:endParaRPr>
              <a:solidFill>
                <a:srgbClr val="404040"/>
              </a:solidFill>
            </a:endParaRPr>
          </a:p>
          <a:p>
            <a:pPr lvl="1" marL="742950" indent="-285750">
              <a:defRPr>
                <a:solidFill>
                  <a:srgbClr val="000000"/>
                </a:solidFill>
              </a:defRPr>
            </a:pPr>
            <a:r>
              <a:rPr sz="1600">
                <a:solidFill>
                  <a:srgbClr val="404040"/>
                </a:solidFill>
              </a:rPr>
              <a:t>Get and work with the address of a variable (versus its value)</a:t>
            </a:r>
            <a:endParaRPr sz="1600">
              <a:solidFill>
                <a:srgbClr val="404040"/>
              </a:solidFill>
            </a:endParaRPr>
          </a:p>
          <a:p>
            <a:pPr lvl="1" marL="742950" indent="-285750">
              <a:defRPr>
                <a:solidFill>
                  <a:srgbClr val="000000"/>
                </a:solidFill>
              </a:defRPr>
            </a:pPr>
            <a:r>
              <a:rPr sz="1600">
                <a:solidFill>
                  <a:srgbClr val="404040"/>
                </a:solidFill>
              </a:rPr>
              <a:t>Passing by reference means you’re passing a variable by its address</a:t>
            </a:r>
            <a:endParaRPr sz="1600">
              <a:solidFill>
                <a:srgbClr val="404040"/>
              </a:solidFill>
            </a:endParaRPr>
          </a:p>
          <a:p>
            <a:pPr lvl="1" marL="742950" indent="-285750">
              <a:defRPr>
                <a:solidFill>
                  <a:srgbClr val="000000"/>
                </a:solidFill>
              </a:defRPr>
            </a:pPr>
            <a:r>
              <a:rPr sz="1600">
                <a:solidFill>
                  <a:srgbClr val="404040"/>
                </a:solidFill>
              </a:rPr>
              <a:t>Get the address of a variable: </a:t>
            </a:r>
            <a:r>
              <a:rPr sz="1600">
                <a:solidFill>
                  <a:srgbClr val="404040"/>
                </a:solidFill>
                <a:latin typeface="Courier New"/>
                <a:ea typeface="Courier New"/>
                <a:cs typeface="Courier New"/>
                <a:sym typeface="Courier New"/>
              </a:rPr>
              <a:t>&amp;&lt;variable name&gt; </a:t>
            </a:r>
            <a:endParaRPr sz="1600">
              <a:solidFill>
                <a:srgbClr val="404040"/>
              </a:solidFill>
            </a:endParaRPr>
          </a:p>
          <a:p>
            <a:pPr lvl="0">
              <a:defRPr>
                <a:solidFill>
                  <a:srgbClr val="000000"/>
                </a:solidFill>
              </a:defRPr>
            </a:pPr>
            <a:r>
              <a:rPr>
                <a:solidFill>
                  <a:srgbClr val="404040"/>
                </a:solidFill>
              </a:rPr>
              <a:t>Dereferencing</a:t>
            </a:r>
            <a:endParaRPr>
              <a:solidFill>
                <a:srgbClr val="404040"/>
              </a:solidFill>
            </a:endParaRPr>
          </a:p>
          <a:p>
            <a:pPr lvl="1" marL="742950" indent="-285750">
              <a:defRPr>
                <a:solidFill>
                  <a:srgbClr val="000000"/>
                </a:solidFill>
              </a:defRPr>
            </a:pPr>
            <a:r>
              <a:rPr sz="1600">
                <a:solidFill>
                  <a:srgbClr val="404040"/>
                </a:solidFill>
              </a:rPr>
              <a:t>Use an address to get an actual value</a:t>
            </a:r>
            <a:endParaRPr sz="1600">
              <a:solidFill>
                <a:srgbClr val="404040"/>
              </a:solidFill>
            </a:endParaRPr>
          </a:p>
          <a:p>
            <a:pPr lvl="1" marL="742950" indent="-285750">
              <a:defRPr>
                <a:solidFill>
                  <a:srgbClr val="000000"/>
                </a:solidFill>
              </a:defRPr>
            </a:pPr>
            <a:r>
              <a:rPr sz="1600">
                <a:solidFill>
                  <a:srgbClr val="404040"/>
                </a:solidFill>
              </a:rPr>
              <a:t>We use this to get the value the address is pointing to</a:t>
            </a:r>
            <a:endParaRPr sz="1600">
              <a:solidFill>
                <a:srgbClr val="404040"/>
              </a:solidFill>
            </a:endParaRPr>
          </a:p>
          <a:p>
            <a:pPr lvl="1" marL="742950" indent="-285750">
              <a:defRPr>
                <a:solidFill>
                  <a:srgbClr val="000000"/>
                </a:solidFill>
              </a:defRPr>
            </a:pPr>
            <a:r>
              <a:rPr sz="1600">
                <a:solidFill>
                  <a:srgbClr val="404040"/>
                </a:solidFill>
              </a:rPr>
              <a:t>Go to the value held at address: </a:t>
            </a:r>
            <a:r>
              <a:rPr sz="1600">
                <a:solidFill>
                  <a:srgbClr val="404040"/>
                </a:solidFill>
                <a:latin typeface="Courier New"/>
                <a:ea typeface="Courier New"/>
                <a:cs typeface="Courier New"/>
                <a:sym typeface="Courier New"/>
              </a:rPr>
              <a:t>*&lt;pointer name&gt;</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Pointers</a:t>
            </a:r>
          </a:p>
        </p:txBody>
      </p:sp>
      <p:sp>
        <p:nvSpPr>
          <p:cNvPr id="171" name="Shape 171"/>
          <p:cNvSpPr/>
          <p:nvPr>
            <p:ph type="body" idx="1"/>
          </p:nvPr>
        </p:nvSpPr>
        <p:spPr>
          <a:xfrm>
            <a:off x="677333" y="2160589"/>
            <a:ext cx="8596670" cy="3880773"/>
          </a:xfrm>
          <a:prstGeom prst="rect">
            <a:avLst/>
          </a:prstGeom>
        </p:spPr>
        <p:txBody>
          <a:bodyPr/>
          <a:lstStyle/>
          <a:p>
            <a:pPr lvl="0"/>
          </a:p>
        </p:txBody>
      </p:sp>
      <p:pic>
        <p:nvPicPr>
          <p:cNvPr id="172" name="image10.png"/>
          <p:cNvPicPr/>
          <p:nvPr/>
        </p:nvPicPr>
        <p:blipFill>
          <a:blip r:embed="rId2">
            <a:extLst/>
          </a:blip>
          <a:stretch>
            <a:fillRect/>
          </a:stretch>
        </p:blipFill>
        <p:spPr>
          <a:xfrm>
            <a:off x="346517" y="2160589"/>
            <a:ext cx="9258301" cy="3314701"/>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a:t>
            </a:r>
          </a:p>
        </p:txBody>
      </p:sp>
      <p:sp>
        <p:nvSpPr>
          <p:cNvPr id="175" name="Shape 175"/>
          <p:cNvSpPr/>
          <p:nvPr>
            <p:ph type="body" idx="1"/>
          </p:nvPr>
        </p:nvSpPr>
        <p:spPr>
          <a:xfrm>
            <a:off x="677334" y="2160589"/>
            <a:ext cx="4380244" cy="3880773"/>
          </a:xfrm>
          <a:prstGeom prst="rect">
            <a:avLst/>
          </a:prstGeom>
        </p:spPr>
        <p:txBody>
          <a:bodyPr/>
          <a:lstStyle/>
          <a:p>
            <a:pPr lvl="0">
              <a:defRPr>
                <a:solidFill>
                  <a:srgbClr val="000000"/>
                </a:solidFill>
              </a:defRPr>
            </a:pPr>
            <a:r>
              <a:rPr>
                <a:solidFill>
                  <a:srgbClr val="404040"/>
                </a:solidFill>
              </a:rPr>
              <a:t>Sketch out what this code does on a piece of paper</a:t>
            </a:r>
            <a:endParaRPr>
              <a:solidFill>
                <a:srgbClr val="404040"/>
              </a:solidFill>
            </a:endParaRPr>
          </a:p>
          <a:p>
            <a:pPr lvl="0">
              <a:defRPr>
                <a:solidFill>
                  <a:srgbClr val="000000"/>
                </a:solidFill>
              </a:defRPr>
            </a:pPr>
            <a:r>
              <a:rPr>
                <a:solidFill>
                  <a:srgbClr val="404040"/>
                </a:solidFill>
              </a:rPr>
              <a:t>Ie, tell me what each of these lines do in concrete terms.</a:t>
            </a:r>
            <a:endParaRPr>
              <a:solidFill>
                <a:srgbClr val="404040"/>
              </a:solidFill>
            </a:endParaRPr>
          </a:p>
          <a:p>
            <a:pPr lvl="0">
              <a:defRPr>
                <a:solidFill>
                  <a:srgbClr val="000000"/>
                </a:solidFill>
              </a:defRPr>
            </a:pPr>
            <a:r>
              <a:rPr>
                <a:solidFill>
                  <a:srgbClr val="404040"/>
                </a:solidFill>
              </a:rPr>
              <a:t>What does each term equal after each step?</a:t>
            </a:r>
          </a:p>
        </p:txBody>
      </p:sp>
      <p:pic>
        <p:nvPicPr>
          <p:cNvPr id="176" name="image11.png"/>
          <p:cNvPicPr/>
          <p:nvPr/>
        </p:nvPicPr>
        <p:blipFill>
          <a:blip r:embed="rId3">
            <a:extLst/>
          </a:blip>
          <a:srcRect l="0" t="0" r="38607" b="0"/>
          <a:stretch>
            <a:fillRect/>
          </a:stretch>
        </p:blipFill>
        <p:spPr>
          <a:xfrm>
            <a:off x="5612819" y="2105486"/>
            <a:ext cx="3783430" cy="3990976"/>
          </a:xfrm>
          <a:prstGeom prst="rect">
            <a:avLst/>
          </a:prstGeom>
          <a:ln w="12700">
            <a:miter lim="400000"/>
          </a:ln>
        </p:spPr>
      </p:pic>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Pointer and arrays</a:t>
            </a:r>
          </a:p>
        </p:txBody>
      </p:sp>
      <p:sp>
        <p:nvSpPr>
          <p:cNvPr id="181" name="Shape 181"/>
          <p:cNvSpPr/>
          <p:nvPr>
            <p:ph type="body" idx="1"/>
          </p:nvPr>
        </p:nvSpPr>
        <p:spPr>
          <a:xfrm>
            <a:off x="677333" y="2160589"/>
            <a:ext cx="8596670" cy="4300370"/>
          </a:xfrm>
          <a:prstGeom prst="rect">
            <a:avLst/>
          </a:prstGeom>
        </p:spPr>
        <p:txBody>
          <a:bodyPr/>
          <a:lstStyle/>
          <a:p>
            <a:pPr lvl="0">
              <a:defRPr>
                <a:solidFill>
                  <a:srgbClr val="000000"/>
                </a:solidFill>
              </a:defRPr>
            </a:pPr>
            <a:r>
              <a:rPr>
                <a:solidFill>
                  <a:srgbClr val="404040"/>
                </a:solidFill>
              </a:rPr>
              <a:t>Under the hood, an array is treated like a pointer to the first element</a:t>
            </a:r>
            <a:endParaRPr>
              <a:solidFill>
                <a:srgbClr val="404040"/>
              </a:solidFill>
            </a:endParaRPr>
          </a:p>
          <a:p>
            <a:pPr lvl="0">
              <a:defRPr>
                <a:solidFill>
                  <a:srgbClr val="000000"/>
                </a:solidFill>
              </a:defRPr>
            </a:pPr>
            <a:r>
              <a:rPr>
                <a:solidFill>
                  <a:srgbClr val="404040"/>
                </a:solidFill>
              </a:rPr>
              <a:t>Add the index to initial address to go to the next element	</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int array[3];</a:t>
            </a:r>
            <a:endParaRPr>
              <a:solidFill>
                <a:srgbClr val="404040"/>
              </a:solidFill>
            </a:endParaRPr>
          </a:p>
          <a:p>
            <a:pPr lvl="0">
              <a:defRPr>
                <a:solidFill>
                  <a:srgbClr val="000000"/>
                </a:solidFill>
              </a:defRPr>
            </a:pPr>
            <a:r>
              <a:rPr>
                <a:solidFill>
                  <a:srgbClr val="404040"/>
                </a:solidFill>
              </a:rPr>
              <a:t>*array = 1;</a:t>
            </a:r>
            <a:endParaRPr>
              <a:solidFill>
                <a:srgbClr val="404040"/>
              </a:solidFill>
            </a:endParaRPr>
          </a:p>
          <a:p>
            <a:pPr lvl="0">
              <a:defRPr>
                <a:solidFill>
                  <a:srgbClr val="000000"/>
                </a:solidFill>
              </a:defRPr>
            </a:pPr>
            <a:r>
              <a:rPr>
                <a:solidFill>
                  <a:srgbClr val="404040"/>
                </a:solidFill>
              </a:rPr>
              <a:t>*(array + 1) = 2;</a:t>
            </a:r>
            <a:endParaRPr>
              <a:solidFill>
                <a:srgbClr val="404040"/>
              </a:solidFill>
            </a:endParaRPr>
          </a:p>
          <a:p>
            <a:pPr lvl="0">
              <a:defRPr>
                <a:solidFill>
                  <a:srgbClr val="000000"/>
                </a:solidFill>
              </a:defRPr>
            </a:pPr>
            <a:r>
              <a:rPr>
                <a:solidFill>
                  <a:srgbClr val="404040"/>
                </a:solidFill>
              </a:rPr>
              <a:t>*(array + 2) = 3;</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Based on what we now know why do you think arrays are zero indexed?</a:t>
            </a:r>
          </a:p>
        </p:txBody>
      </p:sp>
      <p:pic>
        <p:nvPicPr>
          <p:cNvPr id="182" name="image12.png"/>
          <p:cNvPicPr/>
          <p:nvPr/>
        </p:nvPicPr>
        <p:blipFill>
          <a:blip r:embed="rId3">
            <a:extLst/>
          </a:blip>
          <a:stretch>
            <a:fillRect/>
          </a:stretch>
        </p:blipFill>
        <p:spPr>
          <a:xfrm>
            <a:off x="3746834" y="3361282"/>
            <a:ext cx="4000501" cy="1647826"/>
          </a:xfrm>
          <a:prstGeom prst="rect">
            <a:avLst/>
          </a:prstGeom>
          <a:ln w="12700">
            <a:miter lim="400000"/>
          </a:ln>
        </p:spPr>
      </p:pic>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Sizes of data types</a:t>
            </a:r>
          </a:p>
        </p:txBody>
      </p:sp>
      <p:graphicFrame>
        <p:nvGraphicFramePr>
          <p:cNvPr id="187" name="Table 187"/>
          <p:cNvGraphicFramePr/>
          <p:nvPr/>
        </p:nvGraphicFramePr>
        <p:xfrm>
          <a:off x="677862" y="2160588"/>
          <a:ext cx="8596313" cy="274704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98156"/>
                <a:gridCol w="4298156"/>
              </a:tblGrid>
              <a:tr h="370840">
                <a:tc>
                  <a:txBody>
                    <a:bodyPr/>
                    <a:lstStyle/>
                    <a:p>
                      <a:pPr lvl="0" algn="l">
                        <a:defRPr b="0" i="0" sz="1800">
                          <a:solidFill>
                            <a:srgbClr val="000000"/>
                          </a:solidFill>
                        </a:defRPr>
                      </a:pPr>
                      <a:r>
                        <a:rPr b="1">
                          <a:solidFill>
                            <a:srgbClr val="FFFFFF"/>
                          </a:solidFill>
                        </a:rPr>
                        <a:t>Data Type</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Size (bytes)</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int</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4</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float</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4</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double</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8</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long long</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8</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char </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1</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string (char*)</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8 (on 64 bit architecture)</a:t>
                      </a:r>
                    </a:p>
                  </a:txBody>
                  <a:tcPr marL="45720" marR="45720" marT="45720" marB="45720" anchor="t" anchorCtr="0" horzOverflow="overflow"/>
                </a:tc>
              </a:tr>
            </a:tbl>
          </a:graphicData>
        </a:graphic>
      </p:graphicFrame>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The Agenda…</a:t>
            </a:r>
          </a:p>
        </p:txBody>
      </p:sp>
      <p:sp>
        <p:nvSpPr>
          <p:cNvPr id="99" name="Shape 99"/>
          <p:cNvSpPr/>
          <p:nvPr>
            <p:ph type="body" idx="1"/>
          </p:nvPr>
        </p:nvSpPr>
        <p:spPr>
          <a:xfrm>
            <a:off x="677333" y="2160589"/>
            <a:ext cx="8596670" cy="4397867"/>
          </a:xfrm>
          <a:prstGeom prst="rect">
            <a:avLst/>
          </a:prstGeom>
        </p:spPr>
        <p:txBody>
          <a:bodyPr/>
          <a:lstStyle/>
          <a:p>
            <a:pPr lvl="0">
              <a:defRPr>
                <a:solidFill>
                  <a:srgbClr val="000000"/>
                </a:solidFill>
              </a:defRPr>
            </a:pPr>
            <a:r>
              <a:rPr>
                <a:solidFill>
                  <a:srgbClr val="404040"/>
                </a:solidFill>
              </a:rPr>
              <a:t>Reeeeally quick recap</a:t>
            </a:r>
            <a:endParaRPr>
              <a:solidFill>
                <a:srgbClr val="404040"/>
              </a:solidFill>
            </a:endParaRPr>
          </a:p>
          <a:p>
            <a:pPr lvl="0">
              <a:defRPr>
                <a:solidFill>
                  <a:srgbClr val="000000"/>
                </a:solidFill>
              </a:defRPr>
            </a:pPr>
            <a:r>
              <a:rPr>
                <a:solidFill>
                  <a:srgbClr val="404040"/>
                </a:solidFill>
              </a:rPr>
              <a:t>Hexadecimal</a:t>
            </a:r>
            <a:endParaRPr>
              <a:solidFill>
                <a:srgbClr val="404040"/>
              </a:solidFill>
            </a:endParaRPr>
          </a:p>
          <a:p>
            <a:pPr lvl="0">
              <a:defRPr>
                <a:solidFill>
                  <a:srgbClr val="000000"/>
                </a:solidFill>
              </a:defRPr>
            </a:pPr>
            <a:r>
              <a:rPr>
                <a:solidFill>
                  <a:srgbClr val="404040"/>
                </a:solidFill>
              </a:rPr>
              <a:t>Structs</a:t>
            </a:r>
            <a:endParaRPr>
              <a:solidFill>
                <a:srgbClr val="404040"/>
              </a:solidFill>
            </a:endParaRPr>
          </a:p>
          <a:p>
            <a:pPr lvl="0">
              <a:defRPr>
                <a:solidFill>
                  <a:srgbClr val="000000"/>
                </a:solidFill>
              </a:defRPr>
            </a:pPr>
            <a:r>
              <a:rPr>
                <a:solidFill>
                  <a:srgbClr val="404040"/>
                </a:solidFill>
              </a:rPr>
              <a:t>Pointers</a:t>
            </a:r>
            <a:endParaRPr>
              <a:solidFill>
                <a:srgbClr val="404040"/>
              </a:solidFill>
            </a:endParaRPr>
          </a:p>
          <a:p>
            <a:pPr lvl="0">
              <a:defRPr>
                <a:solidFill>
                  <a:srgbClr val="000000"/>
                </a:solidFill>
              </a:defRPr>
            </a:pPr>
            <a:r>
              <a:rPr>
                <a:solidFill>
                  <a:srgbClr val="404040"/>
                </a:solidFill>
              </a:rPr>
              <a:t>Memory Management</a:t>
            </a:r>
            <a:endParaRPr>
              <a:solidFill>
                <a:srgbClr val="404040"/>
              </a:solidFill>
            </a:endParaRPr>
          </a:p>
          <a:p>
            <a:pPr lvl="1" marL="742950" indent="-285750">
              <a:defRPr>
                <a:solidFill>
                  <a:srgbClr val="000000"/>
                </a:solidFill>
              </a:defRPr>
            </a:pPr>
            <a:r>
              <a:rPr sz="1600">
                <a:solidFill>
                  <a:srgbClr val="404040"/>
                </a:solidFill>
              </a:rPr>
              <a:t>Stack</a:t>
            </a:r>
            <a:endParaRPr sz="1600">
              <a:solidFill>
                <a:srgbClr val="404040"/>
              </a:solidFill>
            </a:endParaRPr>
          </a:p>
          <a:p>
            <a:pPr lvl="1" marL="742950" indent="-285750">
              <a:defRPr>
                <a:solidFill>
                  <a:srgbClr val="000000"/>
                </a:solidFill>
              </a:defRPr>
            </a:pPr>
            <a:r>
              <a:rPr sz="1600">
                <a:solidFill>
                  <a:srgbClr val="404040"/>
                </a:solidFill>
              </a:rPr>
              <a:t>Heap</a:t>
            </a:r>
            <a:endParaRPr sz="1600">
              <a:solidFill>
                <a:srgbClr val="404040"/>
              </a:solidFill>
            </a:endParaRPr>
          </a:p>
          <a:p>
            <a:pPr lvl="1" marL="742950" indent="-285750">
              <a:defRPr>
                <a:solidFill>
                  <a:srgbClr val="000000"/>
                </a:solidFill>
              </a:defRPr>
            </a:pPr>
            <a:r>
              <a:rPr sz="1600">
                <a:solidFill>
                  <a:srgbClr val="404040"/>
                </a:solidFill>
              </a:rPr>
              <a:t>malloc()</a:t>
            </a:r>
            <a:endParaRPr sz="1600">
              <a:solidFill>
                <a:srgbClr val="404040"/>
              </a:solidFill>
            </a:endParaRPr>
          </a:p>
          <a:p>
            <a:pPr lvl="0">
              <a:defRPr>
                <a:solidFill>
                  <a:srgbClr val="000000"/>
                </a:solidFill>
              </a:defRPr>
            </a:pPr>
            <a:r>
              <a:rPr>
                <a:solidFill>
                  <a:srgbClr val="404040"/>
                </a:solidFill>
              </a:rPr>
              <a:t>Command Line Redirection</a:t>
            </a:r>
            <a:endParaRPr>
              <a:solidFill>
                <a:srgbClr val="404040"/>
              </a:solidFill>
            </a:endParaRPr>
          </a:p>
          <a:p>
            <a:pPr lvl="0">
              <a:defRPr>
                <a:solidFill>
                  <a:srgbClr val="000000"/>
                </a:solidFill>
              </a:defRPr>
            </a:pPr>
            <a:r>
              <a:rPr>
                <a:solidFill>
                  <a:srgbClr val="404040"/>
                </a:solidFill>
              </a:rPr>
              <a:t>File I/O</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Memory Management</a:t>
            </a:r>
          </a:p>
        </p:txBody>
      </p:sp>
      <p:sp>
        <p:nvSpPr>
          <p:cNvPr id="190" name="Shape 19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Two basic regions of memory</a:t>
            </a:r>
            <a:endParaRPr>
              <a:solidFill>
                <a:srgbClr val="404040"/>
              </a:solidFill>
            </a:endParaRPr>
          </a:p>
          <a:p>
            <a:pPr lvl="1" marL="742950" indent="-285750">
              <a:defRPr>
                <a:solidFill>
                  <a:srgbClr val="000000"/>
                </a:solidFill>
              </a:defRPr>
            </a:pPr>
            <a:r>
              <a:rPr sz="1600">
                <a:solidFill>
                  <a:srgbClr val="404040"/>
                </a:solidFill>
              </a:rPr>
              <a:t>Heap</a:t>
            </a:r>
            <a:endParaRPr sz="1600">
              <a:solidFill>
                <a:srgbClr val="404040"/>
              </a:solidFill>
            </a:endParaRPr>
          </a:p>
          <a:p>
            <a:pPr lvl="1" marL="742950" indent="-285750">
              <a:defRPr>
                <a:solidFill>
                  <a:srgbClr val="000000"/>
                </a:solidFill>
              </a:defRPr>
            </a:pPr>
            <a:r>
              <a:rPr sz="1600">
                <a:solidFill>
                  <a:srgbClr val="404040"/>
                </a:solidFill>
              </a:rPr>
              <a:t>Stack</a:t>
            </a:r>
          </a:p>
        </p:txBody>
      </p:sp>
      <p:pic>
        <p:nvPicPr>
          <p:cNvPr id="191" name="image13.png"/>
          <p:cNvPicPr/>
          <p:nvPr/>
        </p:nvPicPr>
        <p:blipFill>
          <a:blip r:embed="rId2">
            <a:extLst/>
          </a:blip>
          <a:stretch>
            <a:fillRect/>
          </a:stretch>
        </p:blipFill>
        <p:spPr>
          <a:xfrm>
            <a:off x="5756859" y="446171"/>
            <a:ext cx="3228976" cy="6134101"/>
          </a:xfrm>
          <a:prstGeom prst="rect">
            <a:avLst/>
          </a:prstGeom>
          <a:ln w="12700">
            <a:miter lim="400000"/>
          </a:ln>
        </p:spPr>
      </p:pic>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Memory – The Stack</a:t>
            </a:r>
          </a:p>
        </p:txBody>
      </p:sp>
      <p:sp>
        <p:nvSpPr>
          <p:cNvPr id="194" name="Shape 194"/>
          <p:cNvSpPr/>
          <p:nvPr>
            <p:ph type="body" idx="1"/>
          </p:nvPr>
        </p:nvSpPr>
        <p:spPr>
          <a:xfrm>
            <a:off x="677333" y="1930400"/>
            <a:ext cx="8596670" cy="4831347"/>
          </a:xfrm>
          <a:prstGeom prst="rect">
            <a:avLst/>
          </a:prstGeom>
        </p:spPr>
        <p:txBody>
          <a:bodyPr/>
          <a:lstStyle/>
          <a:p>
            <a:pPr lvl="0">
              <a:defRPr>
                <a:solidFill>
                  <a:srgbClr val="000000"/>
                </a:solidFill>
              </a:defRPr>
            </a:pPr>
            <a:r>
              <a:rPr>
                <a:solidFill>
                  <a:srgbClr val="404040"/>
                </a:solidFill>
              </a:rPr>
              <a:t>Contiguous block of memory set aside when program starts running</a:t>
            </a:r>
            <a:endParaRPr>
              <a:solidFill>
                <a:srgbClr val="404040"/>
              </a:solidFill>
            </a:endParaRPr>
          </a:p>
          <a:p>
            <a:pPr lvl="0">
              <a:defRPr>
                <a:solidFill>
                  <a:srgbClr val="000000"/>
                </a:solidFill>
              </a:defRPr>
            </a:pPr>
            <a:r>
              <a:rPr>
                <a:solidFill>
                  <a:srgbClr val="404040"/>
                </a:solidFill>
              </a:rPr>
              <a:t>LIFO data structure</a:t>
            </a:r>
            <a:endParaRPr>
              <a:solidFill>
                <a:srgbClr val="404040"/>
              </a:solidFill>
            </a:endParaRPr>
          </a:p>
          <a:p>
            <a:pPr lvl="0">
              <a:defRPr>
                <a:solidFill>
                  <a:srgbClr val="000000"/>
                </a:solidFill>
              </a:defRPr>
            </a:pPr>
            <a:r>
              <a:rPr>
                <a:solidFill>
                  <a:srgbClr val="404040"/>
                </a:solidFill>
              </a:rPr>
              <a:t>Each function gets its own stack frame</a:t>
            </a:r>
            <a:endParaRPr>
              <a:solidFill>
                <a:srgbClr val="404040"/>
              </a:solidFill>
            </a:endParaRPr>
          </a:p>
          <a:p>
            <a:pPr lvl="1" marL="742950" indent="-285750">
              <a:defRPr>
                <a:solidFill>
                  <a:srgbClr val="000000"/>
                </a:solidFill>
              </a:defRPr>
            </a:pPr>
            <a:r>
              <a:rPr sz="1600">
                <a:solidFill>
                  <a:srgbClr val="404040"/>
                </a:solidFill>
              </a:rPr>
              <a:t>Metadata</a:t>
            </a:r>
            <a:endParaRPr sz="1600">
              <a:solidFill>
                <a:srgbClr val="404040"/>
              </a:solidFill>
            </a:endParaRPr>
          </a:p>
          <a:p>
            <a:pPr lvl="1" marL="742950" indent="-285750">
              <a:defRPr>
                <a:solidFill>
                  <a:srgbClr val="000000"/>
                </a:solidFill>
              </a:defRPr>
            </a:pPr>
            <a:r>
              <a:rPr sz="1600">
                <a:solidFill>
                  <a:srgbClr val="404040"/>
                </a:solidFill>
              </a:rPr>
              <a:t>Variables held in read only memory</a:t>
            </a:r>
            <a:endParaRPr sz="1600">
              <a:solidFill>
                <a:srgbClr val="404040"/>
              </a:solidFill>
            </a:endParaRPr>
          </a:p>
          <a:p>
            <a:pPr lvl="1" marL="742950" indent="-285750">
              <a:defRPr>
                <a:solidFill>
                  <a:srgbClr val="000000"/>
                </a:solidFill>
              </a:defRPr>
            </a:pPr>
            <a:r>
              <a:rPr sz="1600">
                <a:solidFill>
                  <a:srgbClr val="404040"/>
                </a:solidFill>
              </a:rPr>
              <a:t>Local variable</a:t>
            </a:r>
            <a:endParaRPr sz="1600">
              <a:solidFill>
                <a:srgbClr val="404040"/>
              </a:solidFill>
            </a:endParaRPr>
          </a:p>
          <a:p>
            <a:pPr lvl="0">
              <a:defRPr>
                <a:solidFill>
                  <a:srgbClr val="000000"/>
                </a:solidFill>
              </a:defRPr>
            </a:pPr>
            <a:r>
              <a:rPr>
                <a:solidFill>
                  <a:srgbClr val="404040"/>
                </a:solidFill>
              </a:rPr>
              <a:t>When we call a function we </a:t>
            </a:r>
            <a:r>
              <a:rPr i="1">
                <a:solidFill>
                  <a:srgbClr val="404040"/>
                </a:solidFill>
              </a:rPr>
              <a:t>push</a:t>
            </a:r>
            <a:r>
              <a:rPr>
                <a:solidFill>
                  <a:srgbClr val="404040"/>
                </a:solidFill>
              </a:rPr>
              <a:t> it on top of the stack</a:t>
            </a:r>
            <a:endParaRPr>
              <a:solidFill>
                <a:srgbClr val="404040"/>
              </a:solidFill>
            </a:endParaRPr>
          </a:p>
          <a:p>
            <a:pPr lvl="0">
              <a:defRPr>
                <a:solidFill>
                  <a:srgbClr val="000000"/>
                </a:solidFill>
              </a:defRPr>
            </a:pPr>
            <a:r>
              <a:rPr>
                <a:solidFill>
                  <a:srgbClr val="404040"/>
                </a:solidFill>
              </a:rPr>
              <a:t>To get at the contents of earlier frames, we need to </a:t>
            </a:r>
            <a:r>
              <a:rPr i="1">
                <a:solidFill>
                  <a:srgbClr val="404040"/>
                </a:solidFill>
              </a:rPr>
              <a:t>pop</a:t>
            </a:r>
            <a:r>
              <a:rPr>
                <a:solidFill>
                  <a:srgbClr val="404040"/>
                </a:solidFill>
              </a:rPr>
              <a:t> it off</a:t>
            </a:r>
            <a:endParaRPr>
              <a:solidFill>
                <a:srgbClr val="404040"/>
              </a:solidFill>
            </a:endParaRPr>
          </a:p>
          <a:p>
            <a:pPr lvl="1" marL="742950" indent="-285750">
              <a:defRPr>
                <a:solidFill>
                  <a:srgbClr val="000000"/>
                </a:solidFill>
              </a:defRPr>
            </a:pPr>
            <a:r>
              <a:rPr sz="1600">
                <a:solidFill>
                  <a:srgbClr val="404040"/>
                </a:solidFill>
              </a:rPr>
              <a:t>Ie, we need to return</a:t>
            </a:r>
            <a:endParaRPr sz="1600">
              <a:solidFill>
                <a:srgbClr val="404040"/>
              </a:solidFill>
            </a:endParaRPr>
          </a:p>
          <a:p>
            <a:pPr lvl="0">
              <a:defRPr>
                <a:solidFill>
                  <a:srgbClr val="000000"/>
                </a:solidFill>
              </a:defRPr>
            </a:pPr>
            <a:r>
              <a:rPr>
                <a:solidFill>
                  <a:srgbClr val="404040"/>
                </a:solidFill>
              </a:rPr>
              <a:t>Size of stack frame largely dependent on local variables</a:t>
            </a:r>
            <a:endParaRPr>
              <a:solidFill>
                <a:srgbClr val="404040"/>
              </a:solidFill>
            </a:endParaRPr>
          </a:p>
          <a:p>
            <a:pPr lvl="0">
              <a:defRPr>
                <a:solidFill>
                  <a:srgbClr val="000000"/>
                </a:solidFill>
              </a:defRPr>
            </a:pPr>
            <a:endParaRPr>
              <a:solidFill>
                <a:srgbClr val="404040"/>
              </a:solidFill>
            </a:endParaRPr>
          </a:p>
          <a:p>
            <a:pPr lvl="0">
              <a:defRPr>
                <a:solidFill>
                  <a:srgbClr val="000000"/>
                </a:solidFill>
              </a:defRPr>
            </a:pPr>
            <a:r>
              <a:rPr>
                <a:solidFill>
                  <a:srgbClr val="404040"/>
                </a:solidFill>
              </a:rPr>
              <a:t>What if we don’t know the number of variables/sizes?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4"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Memory – The Heap</a:t>
            </a:r>
          </a:p>
        </p:txBody>
      </p:sp>
      <p:sp>
        <p:nvSpPr>
          <p:cNvPr id="199" name="Shape 199"/>
          <p:cNvSpPr/>
          <p:nvPr>
            <p:ph type="body" idx="1"/>
          </p:nvPr>
        </p:nvSpPr>
        <p:spPr>
          <a:xfrm>
            <a:off x="677333" y="2160589"/>
            <a:ext cx="8887771" cy="4300370"/>
          </a:xfrm>
          <a:prstGeom prst="rect">
            <a:avLst/>
          </a:prstGeom>
        </p:spPr>
        <p:txBody>
          <a:bodyPr/>
          <a:lstStyle/>
          <a:p>
            <a:pPr lvl="0">
              <a:defRPr>
                <a:solidFill>
                  <a:srgbClr val="000000"/>
                </a:solidFill>
              </a:defRPr>
            </a:pPr>
            <a:r>
              <a:rPr>
                <a:solidFill>
                  <a:srgbClr val="404040"/>
                </a:solidFill>
              </a:rPr>
              <a:t>We use the heap for memory allocated at runtime </a:t>
            </a:r>
            <a:endParaRPr>
              <a:solidFill>
                <a:srgbClr val="404040"/>
              </a:solidFill>
            </a:endParaRPr>
          </a:p>
          <a:p>
            <a:pPr lvl="1" marL="742950" indent="-285750">
              <a:defRPr>
                <a:solidFill>
                  <a:srgbClr val="000000"/>
                </a:solidFill>
              </a:defRPr>
            </a:pPr>
            <a:r>
              <a:rPr sz="1600">
                <a:solidFill>
                  <a:srgbClr val="404040"/>
                </a:solidFill>
              </a:rPr>
              <a:t>dynamically allocated memory</a:t>
            </a:r>
            <a:endParaRPr sz="1600">
              <a:solidFill>
                <a:srgbClr val="404040"/>
              </a:solidFill>
            </a:endParaRPr>
          </a:p>
          <a:p>
            <a:pPr lvl="0">
              <a:defRPr>
                <a:solidFill>
                  <a:srgbClr val="000000"/>
                </a:solidFill>
              </a:defRPr>
            </a:pPr>
            <a:r>
              <a:rPr>
                <a:solidFill>
                  <a:srgbClr val="404040"/>
                </a:solidFill>
              </a:rPr>
              <a:t>Region of unused memory that can be allocated with a call to malloc()</a:t>
            </a:r>
            <a:endParaRPr>
              <a:solidFill>
                <a:srgbClr val="404040"/>
              </a:solidFill>
            </a:endParaRPr>
          </a:p>
          <a:p>
            <a:pPr lvl="0">
              <a:defRPr>
                <a:solidFill>
                  <a:srgbClr val="000000"/>
                </a:solidFill>
              </a:defRPr>
            </a:pPr>
            <a:r>
              <a:rPr>
                <a:solidFill>
                  <a:srgbClr val="404040"/>
                </a:solidFill>
              </a:rPr>
              <a:t>Use malloc() to allocate memory on the heap</a:t>
            </a:r>
            <a:endParaRPr>
              <a:solidFill>
                <a:srgbClr val="404040"/>
              </a:solidFill>
            </a:endParaRPr>
          </a:p>
          <a:p>
            <a:pPr lvl="0">
              <a:defRPr>
                <a:solidFill>
                  <a:srgbClr val="000000"/>
                </a:solidFill>
              </a:defRPr>
            </a:pPr>
            <a:r>
              <a:rPr>
                <a:solidFill>
                  <a:srgbClr val="404040"/>
                </a:solidFill>
              </a:rPr>
              <a:t>malloc() allows us to give our pointers something to point to, eg</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Memory – malloc()</a:t>
            </a:r>
          </a:p>
        </p:txBody>
      </p:sp>
      <p:sp>
        <p:nvSpPr>
          <p:cNvPr id="204" name="Shape 204"/>
          <p:cNvSpPr/>
          <p:nvPr>
            <p:ph type="body" idx="1"/>
          </p:nvPr>
        </p:nvSpPr>
        <p:spPr>
          <a:xfrm>
            <a:off x="677333" y="2160589"/>
            <a:ext cx="8596670" cy="4337489"/>
          </a:xfrm>
          <a:prstGeom prst="rect">
            <a:avLst/>
          </a:prstGeom>
        </p:spPr>
        <p:txBody>
          <a:bodyPr/>
          <a:lstStyle/>
          <a:p>
            <a:pPr lvl="0">
              <a:defRPr>
                <a:solidFill>
                  <a:srgbClr val="000000"/>
                </a:solidFill>
              </a:defRPr>
            </a:pPr>
            <a:r>
              <a:rPr>
                <a:solidFill>
                  <a:srgbClr val="404040"/>
                </a:solidFill>
              </a:rPr>
              <a:t>Give out pointers some persistent memory to point to, eg</a:t>
            </a:r>
            <a:endParaRPr>
              <a:solidFill>
                <a:srgbClr val="404040"/>
              </a:solidFill>
            </a:endParaRPr>
          </a:p>
          <a:p>
            <a:pPr lvl="1" marL="742950" indent="-285750">
              <a:defRPr>
                <a:solidFill>
                  <a:srgbClr val="000000"/>
                </a:solidFill>
              </a:defRPr>
            </a:pPr>
            <a:r>
              <a:rPr sz="1600">
                <a:solidFill>
                  <a:srgbClr val="404040"/>
                </a:solidFill>
              </a:rPr>
              <a:t>Creates a space for 4 bytes on the heap</a:t>
            </a:r>
            <a:endParaRPr sz="1600">
              <a:solidFill>
                <a:srgbClr val="404040"/>
              </a:solidFill>
            </a:endParaRPr>
          </a:p>
          <a:p>
            <a:pPr lvl="1" marL="742950" indent="-285750">
              <a:defRPr>
                <a:solidFill>
                  <a:srgbClr val="000000"/>
                </a:solidFill>
              </a:defRPr>
            </a:pPr>
            <a:r>
              <a:rPr sz="1600">
                <a:solidFill>
                  <a:srgbClr val="404040"/>
                </a:solidFill>
              </a:rPr>
              <a:t>Returns a pointer to this space</a:t>
            </a:r>
            <a:endParaRPr sz="1600">
              <a:solidFill>
                <a:srgbClr val="404040"/>
              </a:solidFill>
            </a:endParaRPr>
          </a:p>
          <a:p>
            <a:pPr lvl="1" marL="742950" indent="-285750">
              <a:defRPr>
                <a:solidFill>
                  <a:srgbClr val="000000"/>
                </a:solidFill>
              </a:defRPr>
            </a:pPr>
            <a:r>
              <a:rPr sz="1600">
                <a:solidFill>
                  <a:srgbClr val="404040"/>
                </a:solidFill>
              </a:rPr>
              <a:t>This space can be passed between functions!!!!</a:t>
            </a:r>
            <a:endParaRPr sz="1600">
              <a:solidFill>
                <a:srgbClr val="404040"/>
              </a:solidFill>
            </a:endParaRPr>
          </a:p>
          <a:p>
            <a:pPr lvl="2" marL="1143000" indent="-228600">
              <a:defRPr>
                <a:solidFill>
                  <a:srgbClr val="000000"/>
                </a:solidFill>
              </a:defRPr>
            </a:pPr>
            <a:r>
              <a:rPr sz="1400">
                <a:solidFill>
                  <a:srgbClr val="404040"/>
                </a:solidFill>
              </a:rPr>
              <a:t>Unlike stack variables, it won’t be lost when a function returns.</a:t>
            </a:r>
            <a:endParaRPr sz="1400">
              <a:solidFill>
                <a:srgbClr val="404040"/>
              </a:solidFill>
            </a:endParaRPr>
          </a:p>
          <a:p>
            <a:pPr lvl="1" marL="742950" indent="-285750">
              <a:defRPr>
                <a:solidFill>
                  <a:srgbClr val="000000"/>
                </a:solidFill>
              </a:defRPr>
            </a:pPr>
            <a:r>
              <a:rPr sz="1600">
                <a:solidFill>
                  <a:srgbClr val="404040"/>
                </a:solidFill>
              </a:rPr>
              <a:t>Important to check for NULL pointer on call to </a:t>
            </a:r>
            <a:r>
              <a:rPr sz="1600">
                <a:solidFill>
                  <a:srgbClr val="404040"/>
                </a:solidFill>
                <a:latin typeface="Courier New"/>
                <a:ea typeface="Courier New"/>
                <a:cs typeface="Courier New"/>
                <a:sym typeface="Courier New"/>
              </a:rPr>
              <a:t>malloc()</a:t>
            </a:r>
            <a:endParaRPr sz="1600">
              <a:solidFill>
                <a:srgbClr val="404040"/>
              </a:solidFill>
              <a:latin typeface="Courier New"/>
              <a:ea typeface="Courier New"/>
              <a:cs typeface="Courier New"/>
              <a:sym typeface="Courier New"/>
            </a:endParaRPr>
          </a:p>
          <a:p>
            <a:pPr lvl="0">
              <a:defRPr>
                <a:solidFill>
                  <a:srgbClr val="000000"/>
                </a:solidFill>
              </a:defRPr>
            </a:pPr>
            <a:r>
              <a:rPr>
                <a:solidFill>
                  <a:srgbClr val="404040"/>
                </a:solidFill>
              </a:rPr>
              <a:t>All calls to </a:t>
            </a:r>
            <a:r>
              <a:rPr>
                <a:solidFill>
                  <a:srgbClr val="404040"/>
                </a:solidFill>
                <a:latin typeface="Courier New"/>
                <a:ea typeface="Courier New"/>
                <a:cs typeface="Courier New"/>
                <a:sym typeface="Courier New"/>
              </a:rPr>
              <a:t>malloc() </a:t>
            </a:r>
            <a:r>
              <a:rPr>
                <a:solidFill>
                  <a:srgbClr val="404040"/>
                </a:solidFill>
              </a:rPr>
              <a:t>MUST be accompanied by a call to </a:t>
            </a:r>
            <a:r>
              <a:rPr>
                <a:solidFill>
                  <a:srgbClr val="404040"/>
                </a:solidFill>
                <a:latin typeface="Courier New"/>
                <a:ea typeface="Courier New"/>
                <a:cs typeface="Courier New"/>
                <a:sym typeface="Courier New"/>
              </a:rPr>
              <a:t>free()</a:t>
            </a:r>
            <a:r>
              <a:rPr>
                <a:solidFill>
                  <a:srgbClr val="404040"/>
                </a:solidFill>
              </a:rPr>
              <a:t> later in the program, eg</a:t>
            </a:r>
            <a:endParaRPr>
              <a:solidFill>
                <a:srgbClr val="404040"/>
              </a:solidFill>
            </a:endParaRPr>
          </a:p>
          <a:p>
            <a:pPr lvl="1" marL="742950" indent="-285750">
              <a:defRPr>
                <a:solidFill>
                  <a:srgbClr val="000000"/>
                </a:solidFill>
              </a:defRPr>
            </a:pPr>
            <a:r>
              <a:rPr sz="1600">
                <a:solidFill>
                  <a:srgbClr val="404040"/>
                </a:solidFill>
              </a:rPr>
              <a:t> </a:t>
            </a:r>
            <a:endParaRPr sz="1600">
              <a:solidFill>
                <a:srgbClr val="404040"/>
              </a:solidFill>
            </a:endParaRPr>
          </a:p>
          <a:p>
            <a:pPr lvl="1" marL="742950" indent="-285750">
              <a:defRPr>
                <a:solidFill>
                  <a:srgbClr val="000000"/>
                </a:solidFill>
              </a:defRPr>
            </a:pPr>
            <a:r>
              <a:rPr sz="1600">
                <a:solidFill>
                  <a:srgbClr val="404040"/>
                </a:solidFill>
              </a:rPr>
              <a:t>All malloc()’d memory should be freed (but only once) and only malloc()’d memory should be free()’d.</a:t>
            </a:r>
            <a:endParaRPr sz="1600">
              <a:solidFill>
                <a:srgbClr val="404040"/>
              </a:solidFill>
            </a:endParaRPr>
          </a:p>
          <a:p>
            <a:pPr lvl="1" marL="742950" indent="-285750">
              <a:defRPr>
                <a:solidFill>
                  <a:srgbClr val="000000"/>
                </a:solidFill>
              </a:defRPr>
            </a:pPr>
            <a:r>
              <a:rPr sz="1600">
                <a:solidFill>
                  <a:srgbClr val="404040"/>
                </a:solidFill>
              </a:rPr>
              <a:t>Otherwise, we get memory leaks </a:t>
            </a:r>
          </a:p>
        </p:txBody>
      </p:sp>
      <p:pic>
        <p:nvPicPr>
          <p:cNvPr id="205" name="image14.png"/>
          <p:cNvPicPr/>
          <p:nvPr/>
        </p:nvPicPr>
        <p:blipFill>
          <a:blip r:embed="rId2">
            <a:extLst/>
          </a:blip>
          <a:stretch>
            <a:fillRect/>
          </a:stretch>
        </p:blipFill>
        <p:spPr>
          <a:xfrm>
            <a:off x="5967002" y="2544347"/>
            <a:ext cx="4791076" cy="447676"/>
          </a:xfrm>
          <a:prstGeom prst="rect">
            <a:avLst/>
          </a:prstGeom>
          <a:ln w="12700">
            <a:miter lim="400000"/>
          </a:ln>
        </p:spPr>
      </p:pic>
      <p:pic>
        <p:nvPicPr>
          <p:cNvPr id="206" name="image15.png"/>
          <p:cNvPicPr/>
          <p:nvPr/>
        </p:nvPicPr>
        <p:blipFill>
          <a:blip r:embed="rId3">
            <a:extLst/>
          </a:blip>
          <a:stretch>
            <a:fillRect/>
          </a:stretch>
        </p:blipFill>
        <p:spPr>
          <a:xfrm>
            <a:off x="1501499" y="5081587"/>
            <a:ext cx="1676401" cy="352426"/>
          </a:xfrm>
          <a:prstGeom prst="rect">
            <a:avLst/>
          </a:prstGeom>
          <a:ln w="12700">
            <a:miter lim="400000"/>
          </a:ln>
        </p:spPr>
      </p:pic>
      <p:pic>
        <p:nvPicPr>
          <p:cNvPr id="207" name="image16.png"/>
          <p:cNvPicPr/>
          <p:nvPr/>
        </p:nvPicPr>
        <p:blipFill>
          <a:blip r:embed="rId4">
            <a:extLst/>
          </a:blip>
          <a:stretch>
            <a:fillRect/>
          </a:stretch>
        </p:blipFill>
        <p:spPr>
          <a:xfrm>
            <a:off x="5967002" y="2992022"/>
            <a:ext cx="2762251" cy="723901"/>
          </a:xfrm>
          <a:prstGeom prst="rect">
            <a:avLst/>
          </a:prstGeom>
          <a:ln w="12700">
            <a:miter lim="400000"/>
          </a:ln>
        </p:spPr>
      </p:pic>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Redirection</a:t>
            </a:r>
          </a:p>
        </p:txBody>
      </p:sp>
      <p:sp>
        <p:nvSpPr>
          <p:cNvPr id="210" name="Shape 210"/>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At the command line, we can use redirection commands to control output</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&gt;</a:t>
            </a:r>
            <a:r>
              <a:rPr>
                <a:solidFill>
                  <a:srgbClr val="404040"/>
                </a:solidFill>
              </a:rPr>
              <a:t> - output of program to file instead of stdout</a:t>
            </a:r>
            <a:endParaRPr>
              <a:solidFill>
                <a:srgbClr val="404040"/>
              </a:solidFill>
            </a:endParaRPr>
          </a:p>
          <a:p>
            <a:pPr lvl="1" marL="742950" indent="-285750">
              <a:defRPr>
                <a:solidFill>
                  <a:srgbClr val="000000"/>
                </a:solidFill>
              </a:defRPr>
            </a:pPr>
            <a:r>
              <a:rPr sz="1600">
                <a:solidFill>
                  <a:srgbClr val="404040"/>
                </a:solidFill>
              </a:rPr>
              <a:t>Eg, </a:t>
            </a:r>
            <a:r>
              <a:rPr sz="1600">
                <a:solidFill>
                  <a:srgbClr val="404040"/>
                </a:solidFill>
                <a:latin typeface="Courier New"/>
                <a:ea typeface="Courier New"/>
                <a:cs typeface="Courier New"/>
                <a:sym typeface="Courier New"/>
              </a:rPr>
              <a:t>./hello &gt; output.txt</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&gt;&gt;</a:t>
            </a:r>
            <a:r>
              <a:rPr sz="1600">
                <a:solidFill>
                  <a:srgbClr val="404040"/>
                </a:solidFill>
              </a:rPr>
              <a:t> - append to output file instead of writing over data</a:t>
            </a:r>
            <a:endParaRPr sz="1600">
              <a:solidFill>
                <a:srgbClr val="404040"/>
              </a:solidFill>
            </a:endParaRPr>
          </a:p>
          <a:p>
            <a:pPr lvl="1" marL="742950" indent="-285750">
              <a:defRPr>
                <a:solidFill>
                  <a:srgbClr val="000000"/>
                </a:solidFill>
              </a:defRPr>
            </a:pPr>
            <a:r>
              <a:rPr sz="1600">
                <a:solidFill>
                  <a:srgbClr val="404040"/>
                </a:solidFill>
                <a:latin typeface="Courier New"/>
                <a:ea typeface="Courier New"/>
                <a:cs typeface="Courier New"/>
                <a:sym typeface="Courier New"/>
              </a:rPr>
              <a:t>2&gt;</a:t>
            </a:r>
            <a:r>
              <a:rPr sz="1600">
                <a:solidFill>
                  <a:srgbClr val="404040"/>
                </a:solidFill>
              </a:rPr>
              <a:t> - only print error messages to file</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&lt;</a:t>
            </a:r>
            <a:r>
              <a:rPr>
                <a:solidFill>
                  <a:srgbClr val="404040"/>
                </a:solidFill>
              </a:rPr>
              <a:t> - input; use contents of file as some input to a program</a:t>
            </a:r>
            <a:endParaRPr>
              <a:solidFill>
                <a:srgbClr val="404040"/>
              </a:solidFill>
            </a:endParaRPr>
          </a:p>
          <a:p>
            <a:pPr lvl="1" marL="742950" indent="-285750">
              <a:defRPr>
                <a:solidFill>
                  <a:srgbClr val="000000"/>
                </a:solidFill>
              </a:defRPr>
            </a:pPr>
            <a:r>
              <a:rPr sz="1600">
                <a:solidFill>
                  <a:srgbClr val="404040"/>
                </a:solidFill>
              </a:rPr>
              <a:t>Eg, </a:t>
            </a:r>
            <a:r>
              <a:rPr sz="1600">
                <a:solidFill>
                  <a:srgbClr val="404040"/>
                </a:solidFill>
                <a:latin typeface="Courier New"/>
                <a:ea typeface="Courier New"/>
                <a:cs typeface="Courier New"/>
                <a:sym typeface="Courier New"/>
              </a:rPr>
              <a:t>./hello &lt; input.txt</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a:t>
            </a:r>
            <a:r>
              <a:rPr>
                <a:solidFill>
                  <a:srgbClr val="404040"/>
                </a:solidFill>
              </a:rPr>
              <a:t> - pipe; take output of one program and use it as input in another</a:t>
            </a:r>
            <a:endParaRPr>
              <a:solidFill>
                <a:srgbClr val="404040"/>
              </a:solidFill>
            </a:endParaRPr>
          </a:p>
          <a:p>
            <a:pPr lvl="1" marL="742950" indent="-285750">
              <a:defRPr>
                <a:solidFill>
                  <a:srgbClr val="000000"/>
                </a:solidFill>
              </a:defRPr>
            </a:pPr>
            <a:r>
              <a:rPr sz="1600">
                <a:solidFill>
                  <a:srgbClr val="404040"/>
                </a:solidFill>
              </a:rPr>
              <a:t>Eg. </a:t>
            </a:r>
            <a:r>
              <a:rPr sz="1600">
                <a:solidFill>
                  <a:srgbClr val="404040"/>
                </a:solidFill>
                <a:latin typeface="Courier New"/>
                <a:ea typeface="Courier New"/>
                <a:cs typeface="Courier New"/>
                <a:sym typeface="Courier New"/>
              </a:rPr>
              <a:t>A | B</a:t>
            </a:r>
            <a:endParaRPr sz="1600">
              <a:solidFill>
                <a:srgbClr val="404040"/>
              </a:solidFill>
            </a:endParaRPr>
          </a:p>
          <a:p>
            <a:pPr lvl="1" marL="742950" indent="-285750">
              <a:defRPr>
                <a:solidFill>
                  <a:srgbClr val="000000"/>
                </a:solidFill>
              </a:defRPr>
            </a:pPr>
            <a:r>
              <a:rPr sz="1600">
                <a:solidFill>
                  <a:srgbClr val="404040"/>
                </a:solidFill>
              </a:rPr>
              <a:t>Output of a A becomes the input of B</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File I/O</a:t>
            </a:r>
          </a:p>
        </p:txBody>
      </p:sp>
      <p:sp>
        <p:nvSpPr>
          <p:cNvPr id="213" name="Shape 213"/>
          <p:cNvSpPr/>
          <p:nvPr>
            <p:ph type="body" idx="1"/>
          </p:nvPr>
        </p:nvSpPr>
        <p:spPr>
          <a:xfrm>
            <a:off x="790460" y="2292936"/>
            <a:ext cx="8370414" cy="3662696"/>
          </a:xfrm>
          <a:prstGeom prst="rect">
            <a:avLst/>
          </a:prstGeom>
        </p:spPr>
        <p:txBody>
          <a:bodyPr/>
          <a:lstStyle/>
          <a:p>
            <a:pPr lvl="0">
              <a:defRPr>
                <a:solidFill>
                  <a:srgbClr val="000000"/>
                </a:solidFill>
              </a:defRPr>
            </a:pPr>
            <a:r>
              <a:rPr>
                <a:solidFill>
                  <a:srgbClr val="404040"/>
                </a:solidFill>
              </a:rPr>
              <a:t>So far, we’ve been printing output to stdout (think </a:t>
            </a:r>
            <a:r>
              <a:rPr>
                <a:solidFill>
                  <a:srgbClr val="404040"/>
                </a:solidFill>
                <a:latin typeface="Courier New"/>
                <a:ea typeface="Courier New"/>
                <a:cs typeface="Courier New"/>
                <a:sym typeface="Courier New"/>
              </a:rPr>
              <a:t>printf()</a:t>
            </a:r>
            <a:r>
              <a:rPr>
                <a:solidFill>
                  <a:srgbClr val="404040"/>
                </a:solidFill>
              </a:rPr>
              <a:t>), and getting input by prompting the user (think </a:t>
            </a:r>
            <a:r>
              <a:rPr>
                <a:solidFill>
                  <a:srgbClr val="404040"/>
                </a:solidFill>
                <a:latin typeface="Courier New"/>
                <a:ea typeface="Courier New"/>
                <a:cs typeface="Courier New"/>
                <a:sym typeface="Courier New"/>
              </a:rPr>
              <a:t>get_string()</a:t>
            </a:r>
            <a:r>
              <a:rPr>
                <a:solidFill>
                  <a:srgbClr val="404040"/>
                </a:solidFill>
              </a:rPr>
              <a:t>)</a:t>
            </a:r>
            <a:endParaRPr>
              <a:solidFill>
                <a:srgbClr val="404040"/>
              </a:solidFill>
            </a:endParaRPr>
          </a:p>
          <a:p>
            <a:pPr lvl="0">
              <a:defRPr>
                <a:solidFill>
                  <a:srgbClr val="000000"/>
                </a:solidFill>
              </a:defRPr>
            </a:pPr>
            <a:r>
              <a:rPr>
                <a:solidFill>
                  <a:srgbClr val="404040"/>
                </a:solidFill>
              </a:rPr>
              <a:t>It’s just as easy to read and write files!</a:t>
            </a:r>
            <a:endParaRPr>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fopen()</a:t>
            </a:r>
            <a:r>
              <a:rPr>
                <a:solidFill>
                  <a:srgbClr val="404040"/>
                </a:solidFill>
              </a:rPr>
              <a:t> - creates a FILE pointer to a FILE struct</a:t>
            </a:r>
            <a:endParaRPr>
              <a:solidFill>
                <a:srgbClr val="404040"/>
              </a:solidFill>
            </a:endParaRPr>
          </a:p>
          <a:p>
            <a:pPr lvl="1" marL="742950" indent="-285750">
              <a:defRPr>
                <a:solidFill>
                  <a:srgbClr val="000000"/>
                </a:solidFill>
              </a:defRPr>
            </a:pPr>
            <a:r>
              <a:rPr sz="1600">
                <a:solidFill>
                  <a:srgbClr val="404040"/>
                </a:solidFill>
              </a:rPr>
              <a:t>Reference gets passed to </a:t>
            </a:r>
            <a:r>
              <a:rPr sz="1600">
                <a:solidFill>
                  <a:srgbClr val="404040"/>
                </a:solidFill>
                <a:latin typeface="Courier New"/>
                <a:ea typeface="Courier New"/>
                <a:cs typeface="Courier New"/>
                <a:sym typeface="Courier New"/>
              </a:rPr>
              <a:t>fread()</a:t>
            </a:r>
            <a:r>
              <a:rPr sz="1600">
                <a:solidFill>
                  <a:srgbClr val="404040"/>
                </a:solidFill>
              </a:rPr>
              <a:t> and </a:t>
            </a:r>
            <a:r>
              <a:rPr sz="1600">
                <a:solidFill>
                  <a:srgbClr val="404040"/>
                </a:solidFill>
                <a:latin typeface="Courier New"/>
                <a:ea typeface="Courier New"/>
                <a:cs typeface="Courier New"/>
                <a:sym typeface="Courier New"/>
              </a:rPr>
              <a:t>fwrite()</a:t>
            </a:r>
            <a:endParaRPr sz="1600">
              <a:solidFill>
                <a:srgbClr val="404040"/>
              </a:solidFill>
            </a:endParaRPr>
          </a:p>
          <a:p>
            <a:pPr lvl="0">
              <a:defRPr>
                <a:solidFill>
                  <a:srgbClr val="000000"/>
                </a:solidFill>
              </a:defRPr>
            </a:pPr>
            <a:r>
              <a:rPr>
                <a:solidFill>
                  <a:srgbClr val="404040"/>
                </a:solidFill>
                <a:latin typeface="Courier New"/>
                <a:ea typeface="Courier New"/>
                <a:cs typeface="Courier New"/>
                <a:sym typeface="Courier New"/>
              </a:rPr>
              <a:t>fclose() </a:t>
            </a:r>
            <a:r>
              <a:rPr>
                <a:solidFill>
                  <a:srgbClr val="404040"/>
                </a:solidFill>
              </a:rPr>
              <a:t>– gets rid of this pointer and prevents memory leaks </a:t>
            </a:r>
            <a:endParaRPr>
              <a:solidFill>
                <a:srgbClr val="404040"/>
              </a:solidFill>
            </a:endParaRPr>
          </a:p>
          <a:p>
            <a:pPr lvl="1" marL="742950" indent="-285750">
              <a:defRPr>
                <a:solidFill>
                  <a:srgbClr val="000000"/>
                </a:solidFill>
              </a:defRPr>
            </a:pPr>
            <a:r>
              <a:rPr sz="1600">
                <a:solidFill>
                  <a:srgbClr val="404040"/>
                </a:solidFill>
              </a:rPr>
              <a:t>We’ll talk more about leaks in memory management</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File I/O - Commands</a:t>
            </a:r>
          </a:p>
        </p:txBody>
      </p:sp>
      <p:sp>
        <p:nvSpPr>
          <p:cNvPr id="216" name="Shape 216"/>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FILE* fopen(&lt;name of file&gt;, &lt;mode&gt;)</a:t>
            </a:r>
            <a:endParaRPr>
              <a:solidFill>
                <a:srgbClr val="404040"/>
              </a:solidFill>
            </a:endParaRPr>
          </a:p>
          <a:p>
            <a:pPr lvl="0">
              <a:defRPr>
                <a:solidFill>
                  <a:srgbClr val="000000"/>
                </a:solidFill>
              </a:defRPr>
            </a:pPr>
            <a:r>
              <a:rPr>
                <a:solidFill>
                  <a:srgbClr val="404040"/>
                </a:solidFill>
              </a:rPr>
              <a:t>fread(&lt;storage ptr&gt;,&lt;elt size&gt;,&lt;number of elts&gt;,&lt;file* stream&gt;)</a:t>
            </a:r>
            <a:endParaRPr>
              <a:solidFill>
                <a:srgbClr val="404040"/>
              </a:solidFill>
            </a:endParaRPr>
          </a:p>
          <a:p>
            <a:pPr lvl="0">
              <a:defRPr>
                <a:solidFill>
                  <a:srgbClr val="000000"/>
                </a:solidFill>
              </a:defRPr>
            </a:pPr>
            <a:r>
              <a:rPr>
                <a:solidFill>
                  <a:srgbClr val="404040"/>
                </a:solidFill>
              </a:rPr>
              <a:t>fwrite(&lt;cont info ptr&gt;,&lt;elt size&gt;,&lt;number of elts&gt;,&lt;file* stream&gt;)</a:t>
            </a:r>
            <a:endParaRPr>
              <a:solidFill>
                <a:srgbClr val="404040"/>
              </a:solidFill>
            </a:endParaRPr>
          </a:p>
          <a:p>
            <a:pPr lvl="0">
              <a:defRPr>
                <a:solidFill>
                  <a:srgbClr val="000000"/>
                </a:solidFill>
              </a:defRPr>
            </a:pPr>
            <a:r>
              <a:rPr>
                <a:solidFill>
                  <a:srgbClr val="404040"/>
                </a:solidFill>
              </a:rPr>
              <a:t>fgets(&lt;storage ptr&gt;, &lt;int size of string&gt;, &lt;file* stream&gt;)</a:t>
            </a:r>
            <a:endParaRPr>
              <a:solidFill>
                <a:srgbClr val="404040"/>
              </a:solidFill>
            </a:endParaRPr>
          </a:p>
          <a:p>
            <a:pPr lvl="0">
              <a:defRPr>
                <a:solidFill>
                  <a:srgbClr val="000000"/>
                </a:solidFill>
              </a:defRPr>
            </a:pPr>
            <a:r>
              <a:rPr>
                <a:solidFill>
                  <a:srgbClr val="404040"/>
                </a:solidFill>
              </a:rPr>
              <a:t>fputs(&lt;const char array&gt;,&lt;file* stream&gt;)</a:t>
            </a:r>
            <a:endParaRPr>
              <a:solidFill>
                <a:srgbClr val="404040"/>
              </a:solidFill>
            </a:endParaRPr>
          </a:p>
          <a:p>
            <a:pPr lvl="0">
              <a:defRPr>
                <a:solidFill>
                  <a:srgbClr val="000000"/>
                </a:solidFill>
              </a:defRPr>
            </a:pPr>
            <a:r>
              <a:rPr>
                <a:solidFill>
                  <a:srgbClr val="404040"/>
                </a:solidFill>
              </a:rPr>
              <a:t>char fgetc(&lt;file pointer&gt;)</a:t>
            </a:r>
            <a:endParaRPr>
              <a:solidFill>
                <a:srgbClr val="404040"/>
              </a:solidFill>
            </a:endParaRPr>
          </a:p>
          <a:p>
            <a:pPr lvl="0">
              <a:defRPr>
                <a:solidFill>
                  <a:srgbClr val="000000"/>
                </a:solidFill>
              </a:defRPr>
            </a:pPr>
            <a:r>
              <a:rPr>
                <a:solidFill>
                  <a:srgbClr val="404040"/>
                </a:solidFill>
              </a:rPr>
              <a:t>fputc(&lt;char c&gt;, &lt;file* stream&gt;)</a:t>
            </a:r>
            <a:endParaRPr>
              <a:solidFill>
                <a:srgbClr val="404040"/>
              </a:solidFill>
            </a:endParaRPr>
          </a:p>
          <a:p>
            <a:pPr lvl="0">
              <a:defRPr>
                <a:solidFill>
                  <a:srgbClr val="000000"/>
                </a:solidFill>
              </a:defRPr>
            </a:pPr>
            <a:r>
              <a:rPr>
                <a:solidFill>
                  <a:srgbClr val="404040"/>
                </a:solidFill>
              </a:rPr>
              <a:t>fclose(&lt;file pointer&gt;)</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hape 220"/>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File I/O - Structure</a:t>
            </a:r>
          </a:p>
        </p:txBody>
      </p:sp>
      <p:sp>
        <p:nvSpPr>
          <p:cNvPr id="221" name="Shape 221"/>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Open file in appropriate mode (read, write, append)</a:t>
            </a:r>
            <a:endParaRPr>
              <a:solidFill>
                <a:srgbClr val="404040"/>
              </a:solidFill>
            </a:endParaRPr>
          </a:p>
          <a:p>
            <a:pPr lvl="0">
              <a:defRPr>
                <a:solidFill>
                  <a:srgbClr val="000000"/>
                </a:solidFill>
              </a:defRPr>
            </a:pPr>
            <a:r>
              <a:rPr>
                <a:solidFill>
                  <a:srgbClr val="404040"/>
                </a:solidFill>
              </a:rPr>
              <a:t>Check to make sure it opened</a:t>
            </a:r>
            <a:endParaRPr>
              <a:solidFill>
                <a:srgbClr val="404040"/>
              </a:solidFill>
            </a:endParaRPr>
          </a:p>
          <a:p>
            <a:pPr lvl="0">
              <a:defRPr>
                <a:solidFill>
                  <a:srgbClr val="000000"/>
                </a:solidFill>
              </a:defRPr>
            </a:pPr>
            <a:r>
              <a:rPr>
                <a:solidFill>
                  <a:srgbClr val="404040"/>
                </a:solidFill>
              </a:rPr>
              <a:t>&lt;code&gt;</a:t>
            </a:r>
            <a:endParaRPr>
              <a:solidFill>
                <a:srgbClr val="404040"/>
              </a:solidFill>
            </a:endParaRPr>
          </a:p>
          <a:p>
            <a:pPr lvl="0">
              <a:defRPr>
                <a:solidFill>
                  <a:srgbClr val="000000"/>
                </a:solidFill>
              </a:defRPr>
            </a:pPr>
            <a:r>
              <a:rPr>
                <a:solidFill>
                  <a:srgbClr val="404040"/>
                </a:solidFill>
              </a:rPr>
              <a:t>Before the program ends, close the file</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File I/O</a:t>
            </a:r>
          </a:p>
        </p:txBody>
      </p:sp>
      <p:pic>
        <p:nvPicPr>
          <p:cNvPr id="224" name="image17.png"/>
          <p:cNvPicPr/>
          <p:nvPr/>
        </p:nvPicPr>
        <p:blipFill>
          <a:blip r:embed="rId2">
            <a:extLst/>
          </a:blip>
          <a:stretch>
            <a:fillRect/>
          </a:stretch>
        </p:blipFill>
        <p:spPr>
          <a:xfrm>
            <a:off x="4223084" y="188685"/>
            <a:ext cx="4677734" cy="6466115"/>
          </a:xfrm>
          <a:prstGeom prst="rect">
            <a:avLst/>
          </a:prstGeom>
          <a:ln w="12700">
            <a:miter lim="400000"/>
          </a:ln>
        </p:spPr>
      </p:pic>
      <p:sp>
        <p:nvSpPr>
          <p:cNvPr id="225" name="Shape 225"/>
          <p:cNvSpPr/>
          <p:nvPr/>
        </p:nvSpPr>
        <p:spPr>
          <a:xfrm>
            <a:off x="829734" y="2312989"/>
            <a:ext cx="3306838" cy="388077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342900" indent="-342900">
              <a:spcBef>
                <a:spcPts val="1000"/>
              </a:spcBef>
              <a:buClr>
                <a:srgbClr val="5FCBEF"/>
              </a:buClr>
              <a:buSzPct val="80000"/>
              <a:buFont typeface="Wingdings 3"/>
              <a:buChar char=""/>
            </a:pPr>
            <a:r>
              <a:rPr>
                <a:solidFill>
                  <a:srgbClr val="404040"/>
                </a:solidFill>
              </a:rPr>
              <a:t>Open file in appropriate mode (read, write, append)</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Check to make sure it opened</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&lt;code&gt;</a:t>
            </a:r>
            <a:endParaRPr>
              <a:solidFill>
                <a:srgbClr val="404040"/>
              </a:solidFill>
            </a:endParaRPr>
          </a:p>
          <a:p>
            <a:pPr lvl="0" marL="342900" indent="-342900">
              <a:spcBef>
                <a:spcPts val="1000"/>
              </a:spcBef>
              <a:buClr>
                <a:srgbClr val="5FCBEF"/>
              </a:buClr>
              <a:buSzPct val="80000"/>
              <a:buFont typeface="Wingdings 3"/>
              <a:buChar char=""/>
            </a:pPr>
            <a:r>
              <a:rPr>
                <a:solidFill>
                  <a:srgbClr val="404040"/>
                </a:solidFill>
              </a:rPr>
              <a:t>Before the program ends, close the file</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Your turn - iohello.c</a:t>
            </a:r>
          </a:p>
        </p:txBody>
      </p:sp>
      <p:sp>
        <p:nvSpPr>
          <p:cNvPr id="228" name="Shape 228"/>
          <p:cNvSpPr/>
          <p:nvPr>
            <p:ph type="body" idx="1"/>
          </p:nvPr>
        </p:nvSpPr>
        <p:spPr>
          <a:xfrm>
            <a:off x="677333" y="2160589"/>
            <a:ext cx="8596670" cy="3880773"/>
          </a:xfrm>
          <a:prstGeom prst="rect">
            <a:avLst/>
          </a:prstGeom>
        </p:spPr>
        <p:txBody>
          <a:bodyPr/>
          <a:lstStyle>
            <a:lvl2pPr marL="742950" indent="-285750">
              <a:defRPr sz="1600"/>
            </a:lvl2pPr>
          </a:lstStyle>
          <a:p>
            <a:pPr lvl="0">
              <a:defRPr>
                <a:solidFill>
                  <a:srgbClr val="000000"/>
                </a:solidFill>
              </a:defRPr>
            </a:pPr>
            <a:r>
              <a:rPr>
                <a:solidFill>
                  <a:srgbClr val="404040"/>
                </a:solidFill>
              </a:rPr>
              <a:t>Use what we just learned about file I/O to write a textfile called hello.txt that contains the words: “hello, world!”</a:t>
            </a:r>
            <a:endParaRPr>
              <a:solidFill>
                <a:srgbClr val="404040"/>
              </a:solidFill>
            </a:endParaRPr>
          </a:p>
          <a:p>
            <a:pPr lvl="1">
              <a:defRPr sz="1800">
                <a:solidFill>
                  <a:srgbClr val="000000"/>
                </a:solidFill>
              </a:defRPr>
            </a:pPr>
            <a:r>
              <a:rPr sz="1600">
                <a:solidFill>
                  <a:srgbClr val="404040"/>
                </a:solidFill>
              </a:rPr>
              <a:t>How could we have done this with redirection?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Recap</a:t>
            </a:r>
          </a:p>
        </p:txBody>
      </p:sp>
      <p:sp>
        <p:nvSpPr>
          <p:cNvPr id="102" name="Shape 10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Asymptotic notation</a:t>
            </a:r>
            <a:endParaRPr>
              <a:solidFill>
                <a:srgbClr val="404040"/>
              </a:solidFill>
            </a:endParaRPr>
          </a:p>
          <a:p>
            <a:pPr lvl="1" marL="742950" indent="-285750">
              <a:defRPr>
                <a:solidFill>
                  <a:srgbClr val="000000"/>
                </a:solidFill>
              </a:defRPr>
            </a:pPr>
            <a:r>
              <a:rPr sz="1600">
                <a:solidFill>
                  <a:srgbClr val="404040"/>
                </a:solidFill>
              </a:rPr>
              <a:t>Big O notation</a:t>
            </a:r>
            <a:endParaRPr sz="1600">
              <a:solidFill>
                <a:srgbClr val="404040"/>
              </a:solidFill>
            </a:endParaRPr>
          </a:p>
          <a:p>
            <a:pPr lvl="2" marL="1143000" indent="-228600">
              <a:defRPr>
                <a:solidFill>
                  <a:srgbClr val="000000"/>
                </a:solidFill>
              </a:defRPr>
            </a:pPr>
            <a:r>
              <a:rPr sz="1400">
                <a:solidFill>
                  <a:srgbClr val="404040"/>
                </a:solidFill>
              </a:rPr>
              <a:t>What’s the big O of the four sorts we talked about last week?</a:t>
            </a:r>
            <a:endParaRPr sz="1400">
              <a:solidFill>
                <a:srgbClr val="404040"/>
              </a:solidFill>
            </a:endParaRPr>
          </a:p>
          <a:p>
            <a:pPr lvl="1" marL="742950" indent="-285750">
              <a:defRPr>
                <a:solidFill>
                  <a:srgbClr val="000000"/>
                </a:solidFill>
              </a:defRPr>
            </a:pPr>
            <a:r>
              <a:rPr sz="1600">
                <a:solidFill>
                  <a:srgbClr val="404040"/>
                </a:solidFill>
              </a:rPr>
              <a:t>Ω notation</a:t>
            </a:r>
            <a:endParaRPr sz="1600">
              <a:solidFill>
                <a:srgbClr val="404040"/>
              </a:solidFill>
            </a:endParaRPr>
          </a:p>
          <a:p>
            <a:pPr lvl="2" marL="1143000" indent="-228600">
              <a:defRPr>
                <a:solidFill>
                  <a:srgbClr val="000000"/>
                </a:solidFill>
              </a:defRPr>
            </a:pPr>
            <a:r>
              <a:rPr sz="1400">
                <a:solidFill>
                  <a:srgbClr val="404040"/>
                </a:solidFill>
              </a:rPr>
              <a:t>What’s the Ω of the four sorts from last week</a:t>
            </a:r>
            <a:endParaRPr sz="1400">
              <a:solidFill>
                <a:srgbClr val="404040"/>
              </a:solidFill>
            </a:endParaRPr>
          </a:p>
          <a:p>
            <a:pPr lvl="1" marL="742950" indent="-285750">
              <a:defRPr>
                <a:solidFill>
                  <a:srgbClr val="000000"/>
                </a:solidFill>
              </a:defRPr>
            </a:pPr>
            <a:r>
              <a:rPr sz="1600">
                <a:solidFill>
                  <a:srgbClr val="404040"/>
                </a:solidFill>
              </a:rPr>
              <a:t>Θ notation</a:t>
            </a:r>
            <a:endParaRPr sz="1600">
              <a:solidFill>
                <a:srgbClr val="404040"/>
              </a:solidFill>
            </a:endParaRPr>
          </a:p>
          <a:p>
            <a:pPr lvl="2" marL="1143000" indent="-228600">
              <a:defRPr>
                <a:solidFill>
                  <a:srgbClr val="000000"/>
                </a:solidFill>
              </a:defRPr>
            </a:pPr>
            <a:r>
              <a:rPr sz="1400">
                <a:solidFill>
                  <a:srgbClr val="404040"/>
                </a:solidFill>
              </a:rPr>
              <a:t>What even is this?</a:t>
            </a:r>
            <a:endParaRPr sz="1400">
              <a:solidFill>
                <a:srgbClr val="404040"/>
              </a:solidFill>
            </a:endParaRPr>
          </a:p>
          <a:p>
            <a:pPr lvl="3" marL="1600200" indent="-228600">
              <a:defRPr>
                <a:solidFill>
                  <a:srgbClr val="000000"/>
                </a:solidFill>
              </a:defRPr>
            </a:pPr>
            <a:r>
              <a:rPr sz="1200">
                <a:solidFill>
                  <a:srgbClr val="404040"/>
                </a:solidFill>
              </a:rPr>
              <a:t>It’s when the O and Ω functions are the same</a:t>
            </a:r>
            <a:endParaRPr sz="1200">
              <a:solidFill>
                <a:srgbClr val="404040"/>
              </a:solidFill>
            </a:endParaRPr>
          </a:p>
          <a:p>
            <a:pPr lvl="2" marL="1143000" indent="-228600">
              <a:defRPr>
                <a:solidFill>
                  <a:srgbClr val="000000"/>
                </a:solidFill>
              </a:defRPr>
            </a:pPr>
            <a:r>
              <a:rPr sz="1400">
                <a:solidFill>
                  <a:srgbClr val="404040"/>
                </a:solidFill>
              </a:rPr>
              <a:t>Which of our sorts have a theta function?</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Recap</a:t>
            </a:r>
          </a:p>
        </p:txBody>
      </p:sp>
      <p:sp>
        <p:nvSpPr>
          <p:cNvPr id="105" name="Shape 105"/>
          <p:cNvSpPr/>
          <p:nvPr>
            <p:ph type="body" idx="1"/>
          </p:nvPr>
        </p:nvSpPr>
        <p:spPr>
          <a:xfrm>
            <a:off x="677333" y="2160589"/>
            <a:ext cx="8596670" cy="3880773"/>
          </a:xfrm>
          <a:prstGeom prst="rect">
            <a:avLst/>
          </a:prstGeom>
        </p:spPr>
        <p:txBody>
          <a:bodyPr/>
          <a:lstStyle/>
          <a:p>
            <a:pPr lvl="0"/>
          </a:p>
        </p:txBody>
      </p:sp>
      <p:pic>
        <p:nvPicPr>
          <p:cNvPr id="106" name="image1.png"/>
          <p:cNvPicPr/>
          <p:nvPr/>
        </p:nvPicPr>
        <p:blipFill>
          <a:blip r:embed="rId2">
            <a:extLst/>
          </a:blip>
          <a:stretch>
            <a:fillRect/>
          </a:stretch>
        </p:blipFill>
        <p:spPr>
          <a:xfrm>
            <a:off x="470342" y="2075842"/>
            <a:ext cx="9010651" cy="4295776"/>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Sizes of data types</a:t>
            </a:r>
          </a:p>
        </p:txBody>
      </p:sp>
      <p:graphicFrame>
        <p:nvGraphicFramePr>
          <p:cNvPr id="109" name="Table 109"/>
          <p:cNvGraphicFramePr/>
          <p:nvPr/>
        </p:nvGraphicFramePr>
        <p:xfrm>
          <a:off x="677862" y="2160588"/>
          <a:ext cx="8596313" cy="274704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4298156"/>
                <a:gridCol w="4298156"/>
              </a:tblGrid>
              <a:tr h="370840">
                <a:tc>
                  <a:txBody>
                    <a:bodyPr/>
                    <a:lstStyle/>
                    <a:p>
                      <a:pPr lvl="0" algn="l">
                        <a:defRPr b="0" i="0" sz="1800">
                          <a:solidFill>
                            <a:srgbClr val="000000"/>
                          </a:solidFill>
                        </a:defRPr>
                      </a:pPr>
                      <a:r>
                        <a:rPr b="1">
                          <a:solidFill>
                            <a:srgbClr val="FFFFFF"/>
                          </a:solidFill>
                        </a:rPr>
                        <a:t>Data Type</a:t>
                      </a:r>
                    </a:p>
                  </a:txBody>
                  <a:tcPr marL="45720" marR="45720" marT="45720" marB="45720" anchor="t" anchorCtr="0" horzOverflow="overflow"/>
                </a:tc>
                <a:tc>
                  <a:txBody>
                    <a:bodyPr/>
                    <a:lstStyle/>
                    <a:p>
                      <a:pPr lvl="0" algn="l">
                        <a:defRPr b="0" i="0" sz="1800">
                          <a:solidFill>
                            <a:srgbClr val="000000"/>
                          </a:solidFill>
                        </a:defRPr>
                      </a:pPr>
                      <a:r>
                        <a:rPr b="1">
                          <a:solidFill>
                            <a:srgbClr val="FFFFFF"/>
                          </a:solidFill>
                        </a:rPr>
                        <a:t>Size (bytes)</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int</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4</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float</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4</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double</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8</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long long</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8</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char </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1</a:t>
                      </a:r>
                    </a:p>
                  </a:txBody>
                  <a:tcPr marL="45720" marR="45720" marT="45720" marB="45720" anchor="t" anchorCtr="0" horzOverflow="overflow"/>
                </a:tc>
              </a:tr>
              <a:tr h="370840">
                <a:tc>
                  <a:txBody>
                    <a:bodyPr/>
                    <a:lstStyle/>
                    <a:p>
                      <a:pPr lvl="0" algn="l">
                        <a:defRPr b="0" i="0" sz="1800"/>
                      </a:pPr>
                      <a:r>
                        <a:rPr b="1" i="1">
                          <a:latin typeface="Courier New"/>
                          <a:ea typeface="Courier New"/>
                          <a:cs typeface="Courier New"/>
                          <a:sym typeface="Courier New"/>
                        </a:rPr>
                        <a:t>string (char*)</a:t>
                      </a:r>
                    </a:p>
                  </a:txBody>
                  <a:tcPr marL="45720" marR="45720" marT="45720" marB="45720" anchor="t" anchorCtr="0" horzOverflow="overflow"/>
                </a:tc>
                <a:tc>
                  <a:txBody>
                    <a:bodyPr/>
                    <a:lstStyle/>
                    <a:p>
                      <a:pPr lvl="0" algn="l">
                        <a:defRPr b="0" i="0" sz="1800"/>
                      </a:pPr>
                      <a:r>
                        <a:rPr b="1" i="1">
                          <a:latin typeface="Courier New"/>
                          <a:ea typeface="Courier New"/>
                          <a:cs typeface="Courier New"/>
                          <a:sym typeface="Courier New"/>
                        </a:rPr>
                        <a:t>???</a:t>
                      </a:r>
                    </a:p>
                  </a:txBody>
                  <a:tcPr marL="45720" marR="45720" marT="45720" marB="45720" anchor="t" anchorCtr="0" horzOverflow="overflow"/>
                </a:tc>
              </a:tr>
            </a:tbl>
          </a:graphicData>
        </a:graphic>
      </p:graphicFrame>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1"/>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Recap</a:t>
            </a:r>
          </a:p>
        </p:txBody>
      </p:sp>
      <p:sp>
        <p:nvSpPr>
          <p:cNvPr id="112" name="Shape 112"/>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Recursion</a:t>
            </a:r>
            <a:endParaRPr>
              <a:solidFill>
                <a:srgbClr val="404040"/>
              </a:solidFill>
            </a:endParaRPr>
          </a:p>
          <a:p>
            <a:pPr lvl="1" marL="742950" indent="-285750">
              <a:defRPr>
                <a:solidFill>
                  <a:srgbClr val="000000"/>
                </a:solidFill>
              </a:defRPr>
            </a:pPr>
            <a:r>
              <a:rPr sz="1600">
                <a:solidFill>
                  <a:srgbClr val="404040"/>
                </a:solidFill>
              </a:rPr>
              <a:t>Function calls itself from within itself</a:t>
            </a:r>
            <a:endParaRPr sz="1600">
              <a:solidFill>
                <a:srgbClr val="404040"/>
              </a:solidFill>
            </a:endParaRPr>
          </a:p>
          <a:p>
            <a:pPr lvl="1" marL="742950" indent="-285750">
              <a:defRPr>
                <a:solidFill>
                  <a:srgbClr val="000000"/>
                </a:solidFill>
              </a:defRPr>
            </a:pPr>
            <a:r>
              <a:rPr sz="1600">
                <a:solidFill>
                  <a:srgbClr val="404040"/>
                </a:solidFill>
              </a:rPr>
              <a:t>HIGHLY RECOMMEND you look at recursion on CS50 Study</a:t>
            </a:r>
            <a:endParaRPr sz="1600">
              <a:solidFill>
                <a:srgbClr val="404040"/>
              </a:solidFill>
            </a:endParaRPr>
          </a:p>
          <a:p>
            <a:pPr lvl="1" marL="742950" indent="-285750">
              <a:defRPr>
                <a:solidFill>
                  <a:srgbClr val="000000"/>
                </a:solidFill>
              </a:defRPr>
            </a:pPr>
            <a:r>
              <a:rPr sz="1600" u="sng">
                <a:solidFill>
                  <a:srgbClr val="3FCDE7"/>
                </a:solidFill>
                <a:uFill>
                  <a:solidFill>
                    <a:srgbClr val="3FCDE7"/>
                  </a:solidFill>
                </a:uFill>
                <a:hlinkClick r:id="rId2" invalidUrl="" action="" tgtFrame="" tooltip="" history="1" highlightClick="0" endSnd="0"/>
              </a:rPr>
              <a:t>https://</a:t>
            </a:r>
            <a:r>
              <a:rPr sz="1600" u="sng">
                <a:solidFill>
                  <a:srgbClr val="3FCDE7"/>
                </a:solidFill>
                <a:uFill>
                  <a:solidFill>
                    <a:srgbClr val="3FCDE7"/>
                  </a:solidFill>
                </a:uFill>
                <a:hlinkClick r:id="rId2" invalidUrl="" action="" tgtFrame="" tooltip="" history="1" highlightClick="0" endSnd="0"/>
              </a:rPr>
              <a:t>study.cs50.net/</a:t>
            </a:r>
            <a:endParaRPr sz="1600">
              <a:solidFill>
                <a:srgbClr val="404040"/>
              </a:solidFill>
            </a:endParaRPr>
          </a:p>
          <a:p>
            <a:pPr lvl="1" marL="742950" indent="-285750">
              <a:defRPr>
                <a:solidFill>
                  <a:srgbClr val="000000"/>
                </a:solidFill>
              </a:defRPr>
            </a:pPr>
            <a:r>
              <a:rPr sz="1600">
                <a:solidFill>
                  <a:srgbClr val="404040"/>
                </a:solidFill>
              </a:rPr>
              <a:t>If you have questions, let me know, we can make time</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Data Structures</a:t>
            </a:r>
          </a:p>
        </p:txBody>
      </p:sp>
      <p:sp>
        <p:nvSpPr>
          <p:cNvPr id="115" name="Shape 115"/>
          <p:cNvSpPr/>
          <p:nvPr>
            <p:ph type="body" idx="1"/>
          </p:nvPr>
        </p:nvSpPr>
        <p:spPr>
          <a:xfrm>
            <a:off x="677333" y="2160589"/>
            <a:ext cx="8596670" cy="3880773"/>
          </a:xfrm>
          <a:prstGeom prst="rect">
            <a:avLst/>
          </a:prstGeom>
        </p:spPr>
        <p:txBody>
          <a:bodyPr/>
          <a:lstStyle/>
          <a:p>
            <a:pPr lvl="0">
              <a:defRPr>
                <a:solidFill>
                  <a:srgbClr val="000000"/>
                </a:solidFill>
              </a:defRPr>
            </a:pPr>
            <a:r>
              <a:rPr>
                <a:solidFill>
                  <a:srgbClr val="404040"/>
                </a:solidFill>
              </a:rPr>
              <a:t>What have we learned about so far</a:t>
            </a:r>
            <a:endParaRPr>
              <a:solidFill>
                <a:srgbClr val="404040"/>
              </a:solidFill>
            </a:endParaRPr>
          </a:p>
          <a:p>
            <a:pPr lvl="1" marL="742950" indent="-285750">
              <a:defRPr>
                <a:solidFill>
                  <a:srgbClr val="000000"/>
                </a:solidFill>
              </a:defRPr>
            </a:pPr>
            <a:r>
              <a:rPr sz="1600">
                <a:solidFill>
                  <a:srgbClr val="404040"/>
                </a:solidFill>
              </a:rPr>
              <a:t>Arrays</a:t>
            </a:r>
            <a:endParaRPr sz="1600">
              <a:solidFill>
                <a:srgbClr val="404040"/>
              </a:solidFill>
            </a:endParaRPr>
          </a:p>
          <a:p>
            <a:pPr lvl="0">
              <a:defRPr>
                <a:solidFill>
                  <a:srgbClr val="000000"/>
                </a:solidFill>
              </a:defRPr>
            </a:pPr>
            <a:r>
              <a:rPr>
                <a:solidFill>
                  <a:srgbClr val="404040"/>
                </a:solidFill>
              </a:rPr>
              <a:t>Why do we use arrays?</a:t>
            </a:r>
            <a:endParaRPr>
              <a:solidFill>
                <a:srgbClr val="404040"/>
              </a:solidFill>
            </a:endParaRPr>
          </a:p>
          <a:p>
            <a:pPr lvl="1" marL="742950" indent="-285750">
              <a:defRPr>
                <a:solidFill>
                  <a:srgbClr val="000000"/>
                </a:solidFill>
              </a:defRPr>
            </a:pPr>
            <a:r>
              <a:rPr sz="1600">
                <a:solidFill>
                  <a:srgbClr val="404040"/>
                </a:solidFill>
              </a:rPr>
              <a:t>Store a bunch of things of the same data type</a:t>
            </a:r>
            <a:endParaRPr sz="1600">
              <a:solidFill>
                <a:srgbClr val="404040"/>
              </a:solidFill>
            </a:endParaRPr>
          </a:p>
          <a:p>
            <a:pPr lvl="0">
              <a:defRPr>
                <a:solidFill>
                  <a:srgbClr val="000000"/>
                </a:solidFill>
              </a:defRPr>
            </a:pPr>
            <a:r>
              <a:rPr>
                <a:solidFill>
                  <a:srgbClr val="404040"/>
                </a:solidFill>
              </a:rPr>
              <a:t>What are some limitations of arrays?</a:t>
            </a:r>
            <a:endParaRPr>
              <a:solidFill>
                <a:srgbClr val="404040"/>
              </a:solidFill>
            </a:endParaRPr>
          </a:p>
          <a:p>
            <a:pPr lvl="1" marL="742950" indent="-285750">
              <a:defRPr>
                <a:solidFill>
                  <a:srgbClr val="000000"/>
                </a:solidFill>
              </a:defRPr>
            </a:pPr>
            <a:r>
              <a:rPr sz="1600">
                <a:solidFill>
                  <a:srgbClr val="404040"/>
                </a:solidFill>
              </a:rPr>
              <a:t>Can only store data of one data type</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15">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15">
                                            <p:txEl>
                                              <p:pRg st="0" end="0"/>
                                            </p:txEl>
                                          </p:spTgt>
                                        </p:tgtEl>
                                        <p:attrNameLst>
                                          <p:attrName>style.visibility</p:attrName>
                                        </p:attrNameLst>
                                      </p:cBhvr>
                                      <p:to>
                                        <p:strVal val="visible"/>
                                      </p:to>
                                    </p:set>
                                  </p:childTnLst>
                                </p:cTn>
                              </p:par>
                              <p:par>
                                <p:cTn id="9" presetClass="entr" presetSubtype="0" presetID="1" grpId="1" fill="hold">
                                  <p:stCondLst>
                                    <p:cond delay="0"/>
                                  </p:stCondLst>
                                  <p:iterate type="el" backwards="0">
                                    <p:tmAbs val="0"/>
                                  </p:iterate>
                                  <p:childTnLst>
                                    <p:set>
                                      <p:cBhvr>
                                        <p:cTn id="10" fill="hold"/>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 grpId="1" fill="hold">
                                  <p:stCondLst>
                                    <p:cond delay="0"/>
                                  </p:stCondLst>
                                  <p:iterate type="el" backwards="0">
                                    <p:tmAbs val="0"/>
                                  </p:iterate>
                                  <p:childTnLst>
                                    <p:set>
                                      <p:cBhvr>
                                        <p:cTn id="14" fill="hold"/>
                                        <p:tgtEl>
                                          <p:spTgt spid="115">
                                            <p:txEl>
                                              <p:pRg st="2" end="2"/>
                                            </p:txEl>
                                          </p:spTgt>
                                        </p:tgtEl>
                                        <p:attrNameLst>
                                          <p:attrName>style.visibility</p:attrName>
                                        </p:attrNameLst>
                                      </p:cBhvr>
                                      <p:to>
                                        <p:strVal val="visible"/>
                                      </p:to>
                                    </p:set>
                                  </p:childTnLst>
                                </p:cTn>
                              </p:par>
                              <p:par>
                                <p:cTn id="15" presetClass="entr" presetSubtype="0" presetID="1" grpId="1" fill="hold">
                                  <p:stCondLst>
                                    <p:cond delay="0"/>
                                  </p:stCondLst>
                                  <p:iterate type="el" backwards="0">
                                    <p:tmAbs val="0"/>
                                  </p:iterate>
                                  <p:childTnLst>
                                    <p:set>
                                      <p:cBhvr>
                                        <p:cTn id="16" fill="hold"/>
                                        <p:tgtEl>
                                          <p:spTgt spid="1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0" presetID="1" grpId="1" fill="hold">
                                  <p:stCondLst>
                                    <p:cond delay="0"/>
                                  </p:stCondLst>
                                  <p:iterate type="el" backwards="0">
                                    <p:tmAbs val="0"/>
                                  </p:iterate>
                                  <p:childTnLst>
                                    <p:set>
                                      <p:cBhvr>
                                        <p:cTn id="20" fill="hold"/>
                                        <p:tgtEl>
                                          <p:spTgt spid="115">
                                            <p:txEl>
                                              <p:pRg st="4" end="4"/>
                                            </p:txEl>
                                          </p:spTgt>
                                        </p:tgtEl>
                                        <p:attrNameLst>
                                          <p:attrName>style.visibility</p:attrName>
                                        </p:attrNameLst>
                                      </p:cBhvr>
                                      <p:to>
                                        <p:strVal val="visible"/>
                                      </p:to>
                                    </p:set>
                                  </p:childTnLst>
                                </p:cTn>
                              </p:par>
                              <p:par>
                                <p:cTn id="21" presetClass="entr" presetSubtype="0" presetID="1" grpId="1" fill="hold">
                                  <p:stCondLst>
                                    <p:cond delay="0"/>
                                  </p:stCondLst>
                                  <p:iterate type="el" backwards="0">
                                    <p:tmAbs val="0"/>
                                  </p:iterate>
                                  <p:childTnLst>
                                    <p:set>
                                      <p:cBhvr>
                                        <p:cTn id="22" fill="hold"/>
                                        <p:tgtEl>
                                          <p:spTgt spid="11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5"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Structs</a:t>
            </a:r>
          </a:p>
        </p:txBody>
      </p:sp>
      <p:sp>
        <p:nvSpPr>
          <p:cNvPr id="120" name="Shape 120"/>
          <p:cNvSpPr/>
          <p:nvPr>
            <p:ph type="body" idx="1"/>
          </p:nvPr>
        </p:nvSpPr>
        <p:spPr>
          <a:xfrm>
            <a:off x="677333" y="2160589"/>
            <a:ext cx="8596670" cy="1148670"/>
          </a:xfrm>
          <a:prstGeom prst="rect">
            <a:avLst/>
          </a:prstGeom>
        </p:spPr>
        <p:txBody>
          <a:bodyPr/>
          <a:lstStyle/>
          <a:p>
            <a:pPr lvl="0">
              <a:defRPr>
                <a:solidFill>
                  <a:srgbClr val="000000"/>
                </a:solidFill>
              </a:defRPr>
            </a:pPr>
            <a:r>
              <a:rPr>
                <a:solidFill>
                  <a:srgbClr val="404040"/>
                </a:solidFill>
              </a:rPr>
              <a:t>Allow us to create out own data type to hold data of different type</a:t>
            </a:r>
            <a:endParaRPr>
              <a:solidFill>
                <a:srgbClr val="404040"/>
              </a:solidFill>
            </a:endParaRPr>
          </a:p>
          <a:p>
            <a:pPr lvl="1" marL="742950" indent="-285750">
              <a:defRPr>
                <a:solidFill>
                  <a:srgbClr val="000000"/>
                </a:solidFill>
              </a:defRPr>
            </a:pPr>
            <a:r>
              <a:rPr sz="1600">
                <a:solidFill>
                  <a:srgbClr val="404040"/>
                </a:solidFill>
              </a:rPr>
              <a:t>Recall the student struct from lecture</a:t>
            </a:r>
            <a:endParaRPr sz="1600">
              <a:solidFill>
                <a:srgbClr val="404040"/>
              </a:solidFill>
            </a:endParaRPr>
          </a:p>
          <a:p>
            <a:pPr lvl="1" marL="742950" indent="-285750">
              <a:defRPr>
                <a:solidFill>
                  <a:srgbClr val="000000"/>
                </a:solidFill>
              </a:defRPr>
            </a:pPr>
            <a:r>
              <a:rPr sz="1600">
                <a:solidFill>
                  <a:srgbClr val="404040"/>
                </a:solidFill>
              </a:rPr>
              <a:t>What’s the difference between these two structs?</a:t>
            </a:r>
          </a:p>
        </p:txBody>
      </p:sp>
      <p:pic>
        <p:nvPicPr>
          <p:cNvPr id="121" name="image2.png"/>
          <p:cNvPicPr/>
          <p:nvPr/>
        </p:nvPicPr>
        <p:blipFill>
          <a:blip r:embed="rId2">
            <a:extLst/>
          </a:blip>
          <a:stretch>
            <a:fillRect/>
          </a:stretch>
        </p:blipFill>
        <p:spPr>
          <a:xfrm>
            <a:off x="1212840" y="3362786"/>
            <a:ext cx="2362201" cy="1476376"/>
          </a:xfrm>
          <a:prstGeom prst="rect">
            <a:avLst/>
          </a:prstGeom>
          <a:ln w="12700">
            <a:miter lim="400000"/>
          </a:ln>
        </p:spPr>
      </p:pic>
      <p:pic>
        <p:nvPicPr>
          <p:cNvPr id="122" name="image3.png"/>
          <p:cNvPicPr/>
          <p:nvPr/>
        </p:nvPicPr>
        <p:blipFill>
          <a:blip r:embed="rId3">
            <a:extLst/>
          </a:blip>
          <a:stretch>
            <a:fillRect/>
          </a:stretch>
        </p:blipFill>
        <p:spPr>
          <a:xfrm>
            <a:off x="5369481" y="3362786"/>
            <a:ext cx="2384200" cy="1462428"/>
          </a:xfrm>
          <a:prstGeom prst="rect">
            <a:avLst/>
          </a:prstGeom>
          <a:ln w="12700">
            <a:miter lim="400000"/>
          </a:ln>
        </p:spPr>
      </p:pic>
      <p:sp>
        <p:nvSpPr>
          <p:cNvPr id="123" name="Shape 123"/>
          <p:cNvSpPr/>
          <p:nvPr/>
        </p:nvSpPr>
        <p:spPr>
          <a:xfrm>
            <a:off x="677333" y="4954589"/>
            <a:ext cx="8596670" cy="1504268"/>
          </a:xfrm>
          <a:prstGeom prst="rect">
            <a:avLst/>
          </a:prstGeom>
          <a:ln w="12700">
            <a:miter lim="400000"/>
          </a:ln>
          <a:extLst>
            <a:ext uri="{C572A759-6A51-4108-AA02-DFA0A04FC94B}">
              <ma14:wrappingTextBoxFlag xmlns:ma14="http://schemas.microsoft.com/office/mac/drawingml/2011/main" val="1"/>
            </a:ext>
          </a:extLst>
        </p:spPr>
        <p:txBody>
          <a:bodyPr lIns="0" tIns="0" rIns="0" bIns="0" numCol="2">
            <a:normAutofit fontScale="100000" lnSpcReduction="0"/>
          </a:bodyPr>
          <a:lstStyle/>
          <a:p>
            <a:pPr lvl="1" marL="742950" indent="-285750">
              <a:spcBef>
                <a:spcPts val="1000"/>
              </a:spcBef>
              <a:buClr>
                <a:srgbClr val="5FCBEF"/>
              </a:buClr>
              <a:buSzPct val="80000"/>
              <a:buFont typeface="Wingdings 3"/>
              <a:buChar char=""/>
            </a:pPr>
            <a:r>
              <a:rPr sz="1600">
                <a:solidFill>
                  <a:srgbClr val="404040"/>
                </a:solidFill>
              </a:rPr>
              <a:t>This creates a new type called student</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To declare:</a:t>
            </a:r>
            <a:endParaRPr sz="1600">
              <a:solidFill>
                <a:srgbClr val="404040"/>
              </a:solidFill>
            </a:endParaRPr>
          </a:p>
          <a:p>
            <a:pPr lvl="2" marL="1143000" indent="-228600">
              <a:spcBef>
                <a:spcPts val="1000"/>
              </a:spcBef>
              <a:buClr>
                <a:srgbClr val="5FCBEF"/>
              </a:buClr>
              <a:buSzPct val="80000"/>
              <a:buFont typeface="Wingdings 3"/>
              <a:buChar char=""/>
            </a:pPr>
            <a:r>
              <a:rPr sz="1400">
                <a:solidFill>
                  <a:srgbClr val="404040"/>
                </a:solidFill>
                <a:latin typeface="Courier New"/>
                <a:ea typeface="Courier New"/>
                <a:cs typeface="Courier New"/>
                <a:sym typeface="Courier New"/>
              </a:rPr>
              <a:t>student stu_1;</a:t>
            </a:r>
            <a:endParaRPr sz="1400">
              <a:solidFill>
                <a:srgbClr val="404040"/>
              </a:solidFill>
              <a:latin typeface="Courier New"/>
              <a:ea typeface="Courier New"/>
              <a:cs typeface="Courier New"/>
              <a:sym typeface="Courier New"/>
            </a:endParaRPr>
          </a:p>
          <a:p>
            <a:pPr lvl="1" marL="742950" indent="-285750">
              <a:spcBef>
                <a:spcPts val="1000"/>
              </a:spcBef>
              <a:buClr>
                <a:srgbClr val="5FCBEF"/>
              </a:buClr>
              <a:buSzPct val="80000"/>
              <a:buFont typeface="Wingdings 3"/>
              <a:buChar char=""/>
            </a:pPr>
            <a:r>
              <a:rPr sz="1600">
                <a:solidFill>
                  <a:srgbClr val="404040"/>
                </a:solidFill>
              </a:rPr>
              <a:t>This creates a structure called student</a:t>
            </a:r>
            <a:endParaRPr sz="1600">
              <a:solidFill>
                <a:srgbClr val="404040"/>
              </a:solidFill>
            </a:endParaRPr>
          </a:p>
          <a:p>
            <a:pPr lvl="1" marL="742950" indent="-285750">
              <a:spcBef>
                <a:spcPts val="1000"/>
              </a:spcBef>
              <a:buClr>
                <a:srgbClr val="5FCBEF"/>
              </a:buClr>
              <a:buSzPct val="80000"/>
              <a:buFont typeface="Wingdings 3"/>
              <a:buChar char=""/>
            </a:pPr>
            <a:r>
              <a:rPr sz="1600">
                <a:solidFill>
                  <a:srgbClr val="404040"/>
                </a:solidFill>
              </a:rPr>
              <a:t>To declare:</a:t>
            </a:r>
            <a:endParaRPr sz="1600">
              <a:solidFill>
                <a:srgbClr val="404040"/>
              </a:solidFill>
            </a:endParaRPr>
          </a:p>
          <a:p>
            <a:pPr lvl="2" marL="1143000" indent="-228600">
              <a:spcBef>
                <a:spcPts val="1000"/>
              </a:spcBef>
              <a:buClr>
                <a:srgbClr val="5FCBEF"/>
              </a:buClr>
              <a:buSzPct val="80000"/>
              <a:buFont typeface="Wingdings 3"/>
              <a:buChar char=""/>
            </a:pPr>
            <a:r>
              <a:rPr sz="1400">
                <a:solidFill>
                  <a:srgbClr val="404040"/>
                </a:solidFill>
                <a:latin typeface="Courier New"/>
                <a:ea typeface="Courier New"/>
                <a:cs typeface="Courier New"/>
                <a:sym typeface="Courier New"/>
              </a:rPr>
              <a:t>struct student stu_1;</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22"/>
                                        </p:tgtEl>
                                        <p:attrNameLst>
                                          <p:attrName>style.visibility</p:attrName>
                                        </p:attrNameLst>
                                      </p:cBhvr>
                                      <p:to>
                                        <p:strVal val="visible"/>
                                      </p:to>
                                    </p:set>
                                  </p:childTnLst>
                                </p:cTn>
                              </p:par>
                            </p:childTnLst>
                          </p:cTn>
                        </p:par>
                        <p:par>
                          <p:cTn id="7" fill="hold">
                            <p:stCondLst>
                              <p:cond delay="0"/>
                            </p:stCondLst>
                            <p:childTnLst>
                              <p:par>
                                <p:cTn id="8" nodeType="afterEffect" presetClass="entr" presetSubtype="0" presetID="1" grpId="2" fill="hold">
                                  <p:stCondLst>
                                    <p:cond delay="0"/>
                                  </p:stCondLst>
                                  <p:iterate type="el" backwards="0">
                                    <p:tmAbs val="0"/>
                                  </p:iterate>
                                  <p:childTnLst>
                                    <p:set>
                                      <p:cBhvr>
                                        <p:cTn id="9" fill="hold"/>
                                        <p:tgtEl>
                                          <p:spTgt spid="1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nodeType="clickEffect" presetClass="entr" presetSubtype="0" presetID="1" grpId="3" fill="hold">
                                  <p:stCondLst>
                                    <p:cond delay="0"/>
                                  </p:stCondLst>
                                  <p:iterate type="el" backwards="0">
                                    <p:tmAbs val="0"/>
                                  </p:iterate>
                                  <p:childTnLst>
                                    <p:set>
                                      <p:cBhvr>
                                        <p:cTn id="13" fill="hold"/>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 grpId="2"/>
      <p:bldP build="whole" bldLvl="1" animBg="1" rev="0" advAuto="0" spid="122" grpId="1"/>
      <p:bldP build="whole" bldLvl="1" animBg="1" rev="0" advAuto="0" spid="123" grpId="3"/>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xfrm>
            <a:off x="677333" y="609600"/>
            <a:ext cx="8596670" cy="1320800"/>
          </a:xfrm>
          <a:prstGeom prst="rect">
            <a:avLst/>
          </a:prstGeom>
        </p:spPr>
        <p:txBody>
          <a:bodyPr/>
          <a:lstStyle/>
          <a:p>
            <a:pPr lvl="0">
              <a:defRPr sz="1800">
                <a:solidFill>
                  <a:srgbClr val="000000"/>
                </a:solidFill>
              </a:defRPr>
            </a:pPr>
            <a:r>
              <a:rPr sz="3600">
                <a:solidFill>
                  <a:srgbClr val="5FCBEF"/>
                </a:solidFill>
              </a:rPr>
              <a:t>Structs: creating and accessing</a:t>
            </a:r>
          </a:p>
        </p:txBody>
      </p:sp>
      <p:sp>
        <p:nvSpPr>
          <p:cNvPr id="126" name="Shape 126"/>
          <p:cNvSpPr/>
          <p:nvPr>
            <p:ph type="body" idx="1"/>
          </p:nvPr>
        </p:nvSpPr>
        <p:spPr>
          <a:xfrm>
            <a:off x="677333" y="2160589"/>
            <a:ext cx="7617581" cy="3880773"/>
          </a:xfrm>
          <a:prstGeom prst="rect">
            <a:avLst/>
          </a:prstGeom>
        </p:spPr>
        <p:txBody>
          <a:bodyPr/>
          <a:lstStyle/>
          <a:p>
            <a:pPr lvl="0">
              <a:defRPr>
                <a:solidFill>
                  <a:srgbClr val="000000"/>
                </a:solidFill>
              </a:defRPr>
            </a:pPr>
            <a:r>
              <a:rPr>
                <a:solidFill>
                  <a:srgbClr val="404040"/>
                </a:solidFill>
              </a:rPr>
              <a:t>Declare using the struct name as the variable type </a:t>
            </a:r>
            <a:endParaRPr>
              <a:solidFill>
                <a:srgbClr val="404040"/>
              </a:solidFill>
            </a:endParaRPr>
          </a:p>
          <a:p>
            <a:pPr lvl="0">
              <a:defRPr>
                <a:solidFill>
                  <a:srgbClr val="000000"/>
                </a:solidFill>
              </a:defRPr>
            </a:pPr>
            <a:r>
              <a:rPr>
                <a:solidFill>
                  <a:srgbClr val="404040"/>
                </a:solidFill>
              </a:rPr>
              <a:t>Access using the . operator</a:t>
            </a:r>
          </a:p>
        </p:txBody>
      </p:sp>
      <p:pic>
        <p:nvPicPr>
          <p:cNvPr id="127" name="image2.png"/>
          <p:cNvPicPr/>
          <p:nvPr/>
        </p:nvPicPr>
        <p:blipFill>
          <a:blip r:embed="rId2">
            <a:extLst/>
          </a:blip>
          <a:stretch>
            <a:fillRect/>
          </a:stretch>
        </p:blipFill>
        <p:spPr>
          <a:xfrm>
            <a:off x="849983" y="3252125"/>
            <a:ext cx="2362201" cy="1476376"/>
          </a:xfrm>
          <a:prstGeom prst="rect">
            <a:avLst/>
          </a:prstGeom>
          <a:ln w="12700">
            <a:miter lim="400000"/>
          </a:ln>
        </p:spPr>
      </p:pic>
      <p:pic>
        <p:nvPicPr>
          <p:cNvPr id="128" name="image4.png"/>
          <p:cNvPicPr/>
          <p:nvPr/>
        </p:nvPicPr>
        <p:blipFill>
          <a:blip r:embed="rId3">
            <a:extLst/>
          </a:blip>
          <a:stretch>
            <a:fillRect/>
          </a:stretch>
        </p:blipFill>
        <p:spPr>
          <a:xfrm>
            <a:off x="4395349" y="3563727"/>
            <a:ext cx="3202878" cy="853169"/>
          </a:xfrm>
          <a:prstGeom prst="rect">
            <a:avLst/>
          </a:prstGeom>
          <a:ln w="12700">
            <a:miter lim="400000"/>
          </a:ln>
        </p:spPr>
      </p:pic>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5FCBEF"/>
      </a:accent1>
      <a:accent2>
        <a:srgbClr val="2E83C3"/>
      </a:accent2>
      <a:accent3>
        <a:srgbClr val="42D0A2"/>
      </a:accent3>
      <a:accent4>
        <a:srgbClr val="2E946B"/>
      </a:accent4>
      <a:accent5>
        <a:srgbClr val="42B051"/>
      </a:accent5>
      <a:accent6>
        <a:srgbClr val="96D14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5FCBEF"/>
          </a:solidFill>
          <a:prstDash val="solid"/>
          <a:bevel/>
        </a:ln>
        <a:effectLst>
          <a:outerShdw sx="100000" sy="100000" kx="0" ky="0" algn="b" rotWithShape="0" blurRad="38100" dist="254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rgbClr val="5FCBEF"/>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