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Lst>
  <p:sldSz cx="12192000" cy="6858000"/>
  <p:notesSz cx="6858000" cy="9144000"/>
  <p:defaultTextStyle>
    <a:lvl1pPr defTabSz="457200">
      <a:defRPr>
        <a:latin typeface="Trebuchet MS"/>
        <a:ea typeface="Trebuchet MS"/>
        <a:cs typeface="Trebuchet MS"/>
        <a:sym typeface="Trebuchet MS"/>
      </a:defRPr>
    </a:lvl1pPr>
    <a:lvl2pPr indent="457200" defTabSz="457200">
      <a:defRPr>
        <a:latin typeface="Trebuchet MS"/>
        <a:ea typeface="Trebuchet MS"/>
        <a:cs typeface="Trebuchet MS"/>
        <a:sym typeface="Trebuchet MS"/>
      </a:defRPr>
    </a:lvl2pPr>
    <a:lvl3pPr indent="914400" defTabSz="457200">
      <a:defRPr>
        <a:latin typeface="Trebuchet MS"/>
        <a:ea typeface="Trebuchet MS"/>
        <a:cs typeface="Trebuchet MS"/>
        <a:sym typeface="Trebuchet MS"/>
      </a:defRPr>
    </a:lvl3pPr>
    <a:lvl4pPr indent="1371600" defTabSz="457200">
      <a:defRPr>
        <a:latin typeface="Trebuchet MS"/>
        <a:ea typeface="Trebuchet MS"/>
        <a:cs typeface="Trebuchet MS"/>
        <a:sym typeface="Trebuchet MS"/>
      </a:defRPr>
    </a:lvl4pPr>
    <a:lvl5pPr indent="1828800" defTabSz="457200">
      <a:defRPr>
        <a:latin typeface="Trebuchet MS"/>
        <a:ea typeface="Trebuchet MS"/>
        <a:cs typeface="Trebuchet MS"/>
        <a:sym typeface="Trebuchet MS"/>
      </a:defRPr>
    </a:lvl5pPr>
    <a:lvl6pPr indent="2286000" defTabSz="457200">
      <a:defRPr>
        <a:latin typeface="Trebuchet MS"/>
        <a:ea typeface="Trebuchet MS"/>
        <a:cs typeface="Trebuchet MS"/>
        <a:sym typeface="Trebuchet MS"/>
      </a:defRPr>
    </a:lvl6pPr>
    <a:lvl7pPr indent="2743200" defTabSz="457200">
      <a:defRPr>
        <a:latin typeface="Trebuchet MS"/>
        <a:ea typeface="Trebuchet MS"/>
        <a:cs typeface="Trebuchet MS"/>
        <a:sym typeface="Trebuchet MS"/>
      </a:defRPr>
    </a:lvl7pPr>
    <a:lvl8pPr indent="3200400" defTabSz="457200">
      <a:defRPr>
        <a:latin typeface="Trebuchet MS"/>
        <a:ea typeface="Trebuchet MS"/>
        <a:cs typeface="Trebuchet MS"/>
        <a:sym typeface="Trebuchet MS"/>
      </a:defRPr>
    </a:lvl8pPr>
    <a:lvl9pPr indent="3657600" defTabSz="457200">
      <a:defRPr>
        <a:latin typeface="Trebuchet MS"/>
        <a:ea typeface="Trebuchet MS"/>
        <a:cs typeface="Trebuchet MS"/>
        <a:sym typeface="Trebuchet M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Trebuchet MS"/>
          <a:ea typeface="Trebuchet MS"/>
          <a:cs typeface="Trebuchet MS"/>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1ECF9"/>
          </a:solidFill>
        </a:fill>
      </a:tcStyle>
    </a:wholeTbl>
    <a:band2H>
      <a:tcTxStyle b="def" i="def"/>
      <a:tcStyle>
        <a:tcBdr/>
        <a:fill>
          <a:solidFill>
            <a:srgbClr val="E9F6FC"/>
          </a:solidFill>
        </a:fill>
      </a:tcStyle>
    </a:band2H>
    <a:firstCol>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FCBEF"/>
          </a:solidFill>
        </a:fill>
      </a:tcStyle>
    </a:firstCol>
    <a:lastRow>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FCBEF"/>
          </a:solidFill>
        </a:fill>
      </a:tcStyle>
    </a:lastRow>
    <a:firstRow>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FCBEF"/>
          </a:solidFill>
        </a:fill>
      </a:tcStyle>
    </a:firstRow>
  </a:tblStyle>
  <a:tblStyle styleId="{C7B018BB-80A7-4F77-B60F-C8B233D01FF8}" styleName="">
    <a:tblBg/>
    <a:wholeTbl>
      <a:tcTxStyle b="on" i="on">
        <a:font>
          <a:latin typeface="Trebuchet MS"/>
          <a:ea typeface="Trebuchet MS"/>
          <a:cs typeface="Trebuchet MS"/>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DEEDF"/>
          </a:solidFill>
        </a:fill>
      </a:tcStyle>
    </a:wholeTbl>
    <a:band2H>
      <a:tcTxStyle b="def" i="def"/>
      <a:tcStyle>
        <a:tcBdr/>
        <a:fill>
          <a:solidFill>
            <a:srgbClr val="E8F6F0"/>
          </a:solidFill>
        </a:fill>
      </a:tcStyle>
    </a:band2H>
    <a:firstCol>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2D0A2"/>
          </a:solidFill>
        </a:fill>
      </a:tcStyle>
    </a:firstCol>
    <a:lastRow>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2D0A2"/>
          </a:solidFill>
        </a:fill>
      </a:tcStyle>
    </a:lastRow>
    <a:firstRow>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2D0A2"/>
          </a:solidFill>
        </a:fill>
      </a:tcStyle>
    </a:firstRow>
  </a:tblStyle>
  <a:tblStyle styleId="{EEE7283C-3CF3-47DC-8721-378D4A62B228}" styleName="">
    <a:tblBg/>
    <a:wholeTbl>
      <a:tcTxStyle b="on" i="on">
        <a:font>
          <a:latin typeface="Trebuchet MS"/>
          <a:ea typeface="Trebuchet MS"/>
          <a:cs typeface="Trebuchet MS"/>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CEECD"/>
          </a:solidFill>
        </a:fill>
      </a:tcStyle>
    </a:wholeTbl>
    <a:band2H>
      <a:tcTxStyle b="def" i="def"/>
      <a:tcStyle>
        <a:tcBdr/>
        <a:fill>
          <a:solidFill>
            <a:srgbClr val="EEF7E8"/>
          </a:solidFill>
        </a:fill>
      </a:tcStyle>
    </a:band2H>
    <a:firstCol>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6D141"/>
          </a:solidFill>
        </a:fill>
      </a:tcStyle>
    </a:firstCol>
    <a:lastRow>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6D141"/>
          </a:solidFill>
        </a:fill>
      </a:tcStyle>
    </a:lastRow>
    <a:firstRow>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6D141"/>
          </a:solidFill>
        </a:fill>
      </a:tcStyle>
    </a:firstRow>
  </a:tblStyle>
  <a:tblStyle styleId="{CF821DB8-F4EB-4A41-A1BA-3FCAFE7338EE}" styleName="">
    <a:tblBg/>
    <a:wholeTbl>
      <a:tcTxStyle b="on" i="on">
        <a:font>
          <a:latin typeface="Trebuchet MS"/>
          <a:ea typeface="Trebuchet MS"/>
          <a:cs typeface="Trebuchet MS"/>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Trebuchet MS"/>
          <a:ea typeface="Trebuchet MS"/>
          <a:cs typeface="Trebuchet MS"/>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FCBEF"/>
          </a:solidFill>
        </a:fill>
      </a:tcStyle>
    </a:firstCol>
    <a:lastRow>
      <a:tcTxStyle b="on" i="on">
        <a:font>
          <a:latin typeface="Trebuchet MS"/>
          <a:ea typeface="Trebuchet MS"/>
          <a:cs typeface="Trebuchet MS"/>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Trebuchet MS"/>
          <a:ea typeface="Trebuchet MS"/>
          <a:cs typeface="Trebuchet MS"/>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5FCBEF"/>
          </a:solidFill>
        </a:fill>
      </a:tcStyle>
    </a:firstRow>
  </a:tblStyle>
  <a:tblStyle styleId="{33BA23B1-9221-436E-865A-0063620EA4FD}" styleName="">
    <a:tblBg/>
    <a:wholeTbl>
      <a:tcTxStyle b="on" i="on">
        <a:font>
          <a:latin typeface="Trebuchet MS"/>
          <a:ea typeface="Trebuchet MS"/>
          <a:cs typeface="Trebuchet MS"/>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Trebuchet MS"/>
          <a:ea typeface="Trebuchet MS"/>
          <a:cs typeface="Trebuchet MS"/>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Trebuchet MS"/>
          <a:ea typeface="Trebuchet MS"/>
          <a:cs typeface="Trebuchet MS"/>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Trebuchet MS"/>
          <a:ea typeface="Trebuchet MS"/>
          <a:cs typeface="Trebuchet MS"/>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Trebuchet MS"/>
          <a:ea typeface="Trebuchet MS"/>
          <a:cs typeface="Trebuchet MS"/>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p:nvPr>
            <p:ph type="sldImg"/>
          </p:nvPr>
        </p:nvSpPr>
        <p:spPr>
          <a:xfrm>
            <a:off x="1143000" y="685800"/>
            <a:ext cx="4572000" cy="3429000"/>
          </a:xfrm>
          <a:prstGeom prst="rect">
            <a:avLst/>
          </a:prstGeom>
        </p:spPr>
        <p:txBody>
          <a:bodyPr/>
          <a:lstStyle/>
          <a:p>
            <a:pPr lvl="0"/>
          </a:p>
        </p:txBody>
      </p:sp>
      <p:sp>
        <p:nvSpPr>
          <p:cNvPr id="93" name="Shape 93"/>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 name="Shape 100"/>
          <p:cNvSpPr/>
          <p:nvPr>
            <p:ph type="sldImg"/>
          </p:nvPr>
        </p:nvSpPr>
        <p:spPr>
          <a:prstGeom prst="rect">
            <a:avLst/>
          </a:prstGeom>
        </p:spPr>
        <p:txBody>
          <a:bodyPr/>
          <a:lstStyle/>
          <a:p>
            <a:pPr lvl="0"/>
          </a:p>
        </p:txBody>
      </p:sp>
      <p:sp>
        <p:nvSpPr>
          <p:cNvPr id="101" name="Shape 101"/>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lvl="0">
              <a:defRPr sz="1800"/>
            </a:pPr>
            <a:r>
              <a:rPr sz="1200"/>
              <a:t>Re- feeback: I will try to talk slower!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Shape 112"/>
          <p:cNvSpPr/>
          <p:nvPr>
            <p:ph type="sldImg"/>
          </p:nvPr>
        </p:nvSpPr>
        <p:spPr>
          <a:prstGeom prst="rect">
            <a:avLst/>
          </a:prstGeom>
        </p:spPr>
        <p:txBody>
          <a:bodyPr/>
          <a:lstStyle/>
          <a:p>
            <a:pPr lvl="0"/>
          </a:p>
        </p:txBody>
      </p:sp>
      <p:sp>
        <p:nvSpPr>
          <p:cNvPr id="113" name="Shape 113"/>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Let’s start with base ten</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What is 235667 equivalent to writing?</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2*10^5 + 3*10^4 + …</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Now binary binary. What is 0100111 equivalent to writing?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sldImg"/>
          </p:nvPr>
        </p:nvSpPr>
        <p:spPr>
          <a:prstGeom prst="rect">
            <a:avLst/>
          </a:prstGeom>
        </p:spPr>
        <p:txBody>
          <a:bodyPr/>
          <a:lstStyle/>
          <a:p>
            <a:pPr lvl="0"/>
          </a:p>
        </p:txBody>
      </p:sp>
      <p:sp>
        <p:nvSpPr>
          <p:cNvPr id="150" name="Shape 150"/>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Here’s a block of memory</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What are it’s values? (trick question: it’s uninitialized)</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What are it’s addresses?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sldImg"/>
          </p:nvPr>
        </p:nvSpPr>
        <p:spPr>
          <a:prstGeom prst="rect">
            <a:avLst/>
          </a:prstGeom>
        </p:spPr>
        <p:txBody>
          <a:bodyPr/>
          <a:lstStyle/>
          <a:p>
            <a:pPr lvl="0"/>
          </a:p>
        </p:txBody>
      </p:sp>
      <p:sp>
        <p:nvSpPr>
          <p:cNvPr id="182" name="Shape 182"/>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Why?</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A and b are copies of x and y</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They fall out of scope when the function returns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Shape 231"/>
          <p:cNvSpPr/>
          <p:nvPr>
            <p:ph type="sldImg"/>
          </p:nvPr>
        </p:nvSpPr>
        <p:spPr>
          <a:prstGeom prst="rect">
            <a:avLst/>
          </a:prstGeom>
        </p:spPr>
        <p:txBody>
          <a:bodyPr/>
          <a:lstStyle/>
          <a:p>
            <a:pPr lvl="0"/>
          </a:p>
        </p:txBody>
      </p:sp>
      <p:sp>
        <p:nvSpPr>
          <p:cNvPr id="232" name="Shape 232"/>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lvl="0">
              <a:defRPr sz="1800"/>
            </a:pPr>
            <a:r>
              <a:rPr sz="1200"/>
              <a:t>Draw out some binary trees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Shape 237"/>
          <p:cNvSpPr/>
          <p:nvPr>
            <p:ph type="sldImg"/>
          </p:nvPr>
        </p:nvSpPr>
        <p:spPr>
          <a:prstGeom prst="rect">
            <a:avLst/>
          </a:prstGeom>
        </p:spPr>
        <p:txBody>
          <a:bodyPr/>
          <a:lstStyle/>
          <a:p>
            <a:pPr lvl="0"/>
          </a:p>
        </p:txBody>
      </p:sp>
      <p:sp>
        <p:nvSpPr>
          <p:cNvPr id="238" name="Shape 238"/>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We'll refer to node 1 as the </a:t>
            </a:r>
            <a:r>
              <a:rPr b="1" sz="1200">
                <a:latin typeface="Calibri"/>
                <a:ea typeface="Calibri"/>
                <a:cs typeface="Calibri"/>
                <a:sym typeface="Calibri"/>
              </a:rPr>
              <a:t>root node</a:t>
            </a:r>
            <a:r>
              <a:rPr sz="1200">
                <a:latin typeface="Calibri"/>
                <a:ea typeface="Calibri"/>
                <a:cs typeface="Calibri"/>
                <a:sym typeface="Calibri"/>
              </a:rPr>
              <a:t>, and external nodes like 5, 6, 7, 8, and 9 as </a:t>
            </a:r>
            <a:r>
              <a:rPr b="1" sz="1200">
                <a:latin typeface="Calibri"/>
                <a:ea typeface="Calibri"/>
                <a:cs typeface="Calibri"/>
                <a:sym typeface="Calibri"/>
              </a:rPr>
              <a:t>leaves</a:t>
            </a:r>
            <a:r>
              <a:rPr sz="1200">
                <a:latin typeface="Calibri"/>
                <a:ea typeface="Calibri"/>
                <a:cs typeface="Calibri"/>
                <a:sym typeface="Calibri"/>
              </a:rPr>
              <a:t>.</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It's also convention to use the following terms to describe relationships between nodes:</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nodes 2 and 3 are </a:t>
            </a:r>
            <a:r>
              <a:rPr b="1" sz="1200">
                <a:latin typeface="Calibri"/>
                <a:ea typeface="Calibri"/>
                <a:cs typeface="Calibri"/>
                <a:sym typeface="Calibri"/>
              </a:rPr>
              <a:t>siblings</a:t>
            </a:r>
            <a:r>
              <a:rPr sz="1200">
                <a:latin typeface="Calibri"/>
                <a:ea typeface="Calibri"/>
                <a:cs typeface="Calibri"/>
                <a:sym typeface="Calibri"/>
              </a:rPr>
              <a:t> of each other</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nodes 5, 6, and 7 are </a:t>
            </a:r>
            <a:r>
              <a:rPr b="1" sz="1200">
                <a:latin typeface="Calibri"/>
                <a:ea typeface="Calibri"/>
                <a:cs typeface="Calibri"/>
                <a:sym typeface="Calibri"/>
              </a:rPr>
              <a:t>children</a:t>
            </a:r>
            <a:r>
              <a:rPr sz="1200">
                <a:latin typeface="Calibri"/>
                <a:ea typeface="Calibri"/>
                <a:cs typeface="Calibri"/>
                <a:sym typeface="Calibri"/>
              </a:rPr>
              <a:t> of node 3</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node 2 is the </a:t>
            </a:r>
            <a:r>
              <a:rPr b="1" sz="1200">
                <a:latin typeface="Calibri"/>
                <a:ea typeface="Calibri"/>
                <a:cs typeface="Calibri"/>
                <a:sym typeface="Calibri"/>
              </a:rPr>
              <a:t>parent</a:t>
            </a:r>
            <a:r>
              <a:rPr sz="1200">
                <a:latin typeface="Calibri"/>
                <a:ea typeface="Calibri"/>
                <a:cs typeface="Calibri"/>
                <a:sym typeface="Calibri"/>
              </a:rPr>
              <a:t> of node 4</a:t>
            </a:r>
            <a:endParaRPr sz="1200">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7" name="Shape 247"/>
          <p:cNvSpPr/>
          <p:nvPr>
            <p:ph type="sldImg"/>
          </p:nvPr>
        </p:nvSpPr>
        <p:spPr>
          <a:prstGeom prst="rect">
            <a:avLst/>
          </a:prstGeom>
        </p:spPr>
        <p:txBody>
          <a:bodyPr/>
          <a:lstStyle/>
          <a:p>
            <a:pPr lvl="0"/>
          </a:p>
        </p:txBody>
      </p:sp>
      <p:sp>
        <p:nvSpPr>
          <p:cNvPr id="248" name="Shape 248"/>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A </a:t>
            </a:r>
            <a:r>
              <a:rPr b="1" sz="1200">
                <a:latin typeface="Calibri"/>
                <a:ea typeface="Calibri"/>
                <a:cs typeface="Calibri"/>
                <a:sym typeface="Calibri"/>
              </a:rPr>
              <a:t>trie</a:t>
            </a:r>
            <a:r>
              <a:rPr sz="1200">
                <a:latin typeface="Calibri"/>
                <a:ea typeface="Calibri"/>
                <a:cs typeface="Calibri"/>
                <a:sym typeface="Calibri"/>
              </a:rPr>
              <a:t> is another type of tree structure. The word “trie” comes from the word “retrieval,” but is usually pronounced like “try.” For our purposes, the nodes in a trie are arrays. We might use a trie to store a dictionary of words, as this diagram suggests.</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In this trie, each index in the array stands for a letter of the alphabet. Each of those indices also points to another array of letters. In the above, we’re storing the names of famous scientists, e.g. Mendel, Mendeleev, Pavlov, Pasteur, and Turing. The </a:t>
            </a:r>
            <a:r>
              <a:rPr b="1" sz="1200">
                <a:latin typeface="Calibri"/>
                <a:ea typeface="Calibri"/>
                <a:cs typeface="Calibri"/>
                <a:sym typeface="Calibri"/>
              </a:rPr>
              <a:t>Δ </a:t>
            </a:r>
            <a:r>
              <a:rPr sz="1200">
                <a:latin typeface="Calibri"/>
                <a:ea typeface="Calibri"/>
                <a:cs typeface="Calibri"/>
                <a:sym typeface="Calibri"/>
              </a:rPr>
              <a:t>symbol denotes the end of a name. We have to keep track of where words end so that if one word actually contains another word (e.g. Mendeleev and Mendel), we know that both words exist. In code, the </a:t>
            </a:r>
            <a:r>
              <a:rPr b="1" sz="1200">
                <a:latin typeface="Calibri"/>
                <a:ea typeface="Calibri"/>
                <a:cs typeface="Calibri"/>
                <a:sym typeface="Calibri"/>
              </a:rPr>
              <a:t>Δ </a:t>
            </a:r>
            <a:r>
              <a:rPr sz="1200">
                <a:latin typeface="Calibri"/>
                <a:ea typeface="Calibri"/>
                <a:cs typeface="Calibri"/>
                <a:sym typeface="Calibri"/>
              </a:rPr>
              <a:t>symbol could be a Boolean flag in each node.</a:t>
            </a:r>
            <a:endParaRPr sz="1200">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Shape 255"/>
          <p:cNvSpPr/>
          <p:nvPr>
            <p:ph type="sldImg"/>
          </p:nvPr>
        </p:nvSpPr>
        <p:spPr>
          <a:prstGeom prst="rect">
            <a:avLst/>
          </a:prstGeom>
        </p:spPr>
        <p:txBody>
          <a:bodyPr/>
          <a:lstStyle/>
          <a:p>
            <a:pPr lvl="0"/>
          </a:p>
        </p:txBody>
      </p:sp>
      <p:sp>
        <p:nvSpPr>
          <p:cNvPr id="256" name="Shape 256"/>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Fopen opens a file called &lt;name of file&gt; in &lt;mode&gt;: “r” is read only, “w” is write, etc</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Fread reads &lt;num elts&gt; elements of data that are &lt;size&gt; long from the file indicated by &lt;file pointer&gt; and stores them at the address pointed to by &lt;storage pointer&gt;</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Fwrite writes &lt;num elts&gt; of data, each size bytes long, to the file pointed to by &lt;file pointer&gt;, getting them from the location given by &lt;const info ptr&gt;</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Fgets reads in at most one less than size chars from the stream and stores them in the buffer pointed to by s. Reading stops after EOF or new line (though a new line will be stored in the buffer). Terminating null byte is stored after the last character in the buffer</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Fputs write string to stream without terminating null byte.</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Fgetc reads the next char from stream and returns it as an unsigned char, or EOF on end of file/error. Fgetc advances the file pointer to point to the next char in the file.</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Fputc writes the char c to the file stream (and advances the file point in doing so)</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grpSp>
        <p:nvGrpSpPr>
          <p:cNvPr id="27" name="Group 27"/>
          <p:cNvGrpSpPr/>
          <p:nvPr/>
        </p:nvGrpSpPr>
        <p:grpSpPr>
          <a:xfrm>
            <a:off x="-1" y="-8468"/>
            <a:ext cx="12192002" cy="6866469"/>
            <a:chOff x="0" y="0"/>
            <a:chExt cx="12192000" cy="6866467"/>
          </a:xfrm>
        </p:grpSpPr>
        <p:sp>
          <p:nvSpPr>
            <p:cNvPr id="17" name="Shape 17"/>
            <p:cNvSpPr/>
            <p:nvPr/>
          </p:nvSpPr>
          <p:spPr>
            <a:xfrm>
              <a:off x="-1" y="605"/>
              <a:ext cx="863601" cy="56980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2"/>
                  </a:moveTo>
                  <a:lnTo>
                    <a:pt x="21600" y="0"/>
                  </a:lnTo>
                  <a:lnTo>
                    <a:pt x="21600" y="64"/>
                  </a:lnTo>
                  <a:lnTo>
                    <a:pt x="0" y="21600"/>
                  </a:lnTo>
                  <a:lnTo>
                    <a:pt x="0" y="32"/>
                  </a:lnTo>
                  <a:close/>
                </a:path>
              </a:pathLst>
            </a:custGeom>
            <a:solidFill>
              <a:srgbClr val="5FCBEF">
                <a:alpha val="70000"/>
              </a:srgbClr>
            </a:solidFill>
            <a:ln w="12700" cap="flat">
              <a:noFill/>
              <a:miter lim="400000"/>
            </a:ln>
            <a:effectLst/>
          </p:spPr>
          <p:txBody>
            <a:bodyPr wrap="square" lIns="0" tIns="0" rIns="0" bIns="0" numCol="1" anchor="t">
              <a:noAutofit/>
            </a:bodyPr>
            <a:lstStyle/>
            <a:p>
              <a:pPr lvl="0"/>
            </a:p>
          </p:txBody>
        </p:sp>
        <p:sp>
          <p:nvSpPr>
            <p:cNvPr id="18" name="Shape 18"/>
            <p:cNvSpPr/>
            <p:nvPr/>
          </p:nvSpPr>
          <p:spPr>
            <a:xfrm>
              <a:off x="9371012" y="8466"/>
              <a:ext cx="1219201" cy="6858002"/>
            </a:xfrm>
            <a:prstGeom prst="line">
              <a:avLst/>
            </a:prstGeom>
            <a:noFill/>
            <a:ln w="9525" cap="rnd">
              <a:solidFill>
                <a:srgbClr val="5FCBEF">
                  <a:alpha val="70000"/>
                </a:srgbClr>
              </a:solidFill>
              <a:prstDash val="solid"/>
              <a:bevel/>
            </a:ln>
            <a:effectLst/>
          </p:spPr>
          <p:txBody>
            <a:bodyPr wrap="square" lIns="0" tIns="0" rIns="0" bIns="0" numCol="1" anchor="t">
              <a:noAutofit/>
            </a:bodyPr>
            <a:lstStyle/>
            <a:p>
              <a:pPr lvl="0">
                <a:defRPr sz="1200">
                  <a:latin typeface="+mj-lt"/>
                  <a:ea typeface="+mj-ea"/>
                  <a:cs typeface="+mj-cs"/>
                  <a:sym typeface="Helvetica"/>
                </a:defRPr>
              </a:pPr>
            </a:p>
          </p:txBody>
        </p:sp>
        <p:sp>
          <p:nvSpPr>
            <p:cNvPr id="19" name="Shape 19"/>
            <p:cNvSpPr/>
            <p:nvPr/>
          </p:nvSpPr>
          <p:spPr>
            <a:xfrm flipH="1">
              <a:off x="7425267" y="3689879"/>
              <a:ext cx="4763559" cy="3176588"/>
            </a:xfrm>
            <a:prstGeom prst="line">
              <a:avLst/>
            </a:prstGeom>
            <a:noFill/>
            <a:ln w="9525" cap="rnd">
              <a:solidFill>
                <a:srgbClr val="5FCBEF">
                  <a:alpha val="70000"/>
                </a:srgbClr>
              </a:solidFill>
              <a:prstDash val="solid"/>
              <a:bevel/>
            </a:ln>
            <a:effectLst/>
          </p:spPr>
          <p:txBody>
            <a:bodyPr wrap="square" lIns="0" tIns="0" rIns="0" bIns="0" numCol="1" anchor="t">
              <a:noAutofit/>
            </a:bodyPr>
            <a:lstStyle/>
            <a:p>
              <a:pPr lvl="0">
                <a:defRPr sz="1200">
                  <a:latin typeface="+mj-lt"/>
                  <a:ea typeface="+mj-ea"/>
                  <a:cs typeface="+mj-cs"/>
                  <a:sym typeface="Helvetica"/>
                </a:defRPr>
              </a:pPr>
            </a:p>
          </p:txBody>
        </p:sp>
        <p:sp>
          <p:nvSpPr>
            <p:cNvPr id="20" name="Shape 20"/>
            <p:cNvSpPr/>
            <p:nvPr/>
          </p:nvSpPr>
          <p:spPr>
            <a:xfrm>
              <a:off x="9181476" y="0"/>
              <a:ext cx="300735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rgbClr val="5FCBEF">
                <a:alpha val="36000"/>
              </a:srgbClr>
            </a:solidFill>
            <a:ln w="12700" cap="flat">
              <a:noFill/>
              <a:miter lim="400000"/>
            </a:ln>
            <a:effectLst/>
          </p:spPr>
          <p:txBody>
            <a:bodyPr wrap="square" lIns="0" tIns="0" rIns="0" bIns="0" numCol="1" anchor="t">
              <a:noAutofit/>
            </a:bodyPr>
            <a:lstStyle/>
            <a:p>
              <a:pPr lvl="0"/>
            </a:p>
          </p:txBody>
        </p:sp>
        <p:sp>
          <p:nvSpPr>
            <p:cNvPr id="21" name="Shape 21"/>
            <p:cNvSpPr/>
            <p:nvPr/>
          </p:nvSpPr>
          <p:spPr>
            <a:xfrm>
              <a:off x="9603441" y="0"/>
              <a:ext cx="258856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rgbClr val="5FCBEF">
                <a:alpha val="20000"/>
              </a:srgbClr>
            </a:solidFill>
            <a:ln w="12700" cap="flat">
              <a:noFill/>
              <a:miter lim="400000"/>
            </a:ln>
            <a:effectLst/>
          </p:spPr>
          <p:txBody>
            <a:bodyPr wrap="square" lIns="0" tIns="0" rIns="0" bIns="0" numCol="1" anchor="t">
              <a:noAutofit/>
            </a:bodyPr>
            <a:lstStyle/>
            <a:p>
              <a:pPr lvl="0"/>
            </a:p>
          </p:txBody>
        </p:sp>
        <p:sp>
          <p:nvSpPr>
            <p:cNvPr id="22" name="Shape 22"/>
            <p:cNvSpPr/>
            <p:nvPr/>
          </p:nvSpPr>
          <p:spPr>
            <a:xfrm>
              <a:off x="8932333" y="3056466"/>
              <a:ext cx="3259668" cy="3810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17B0E4">
                <a:alpha val="66000"/>
              </a:srgbClr>
            </a:solidFill>
            <a:ln w="12700" cap="flat">
              <a:noFill/>
              <a:miter lim="400000"/>
            </a:ln>
            <a:effectLst/>
          </p:spPr>
          <p:txBody>
            <a:bodyPr wrap="square" lIns="0" tIns="0" rIns="0" bIns="0" numCol="1" anchor="t">
              <a:noAutofit/>
            </a:bodyPr>
            <a:lstStyle/>
            <a:p>
              <a:pPr lvl="0"/>
            </a:p>
          </p:txBody>
        </p:sp>
        <p:sp>
          <p:nvSpPr>
            <p:cNvPr id="23" name="Shape 23"/>
            <p:cNvSpPr/>
            <p:nvPr/>
          </p:nvSpPr>
          <p:spPr>
            <a:xfrm>
              <a:off x="9334500" y="0"/>
              <a:ext cx="2854327"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17B0E4">
                <a:alpha val="50000"/>
              </a:srgbClr>
            </a:solidFill>
            <a:ln w="12700" cap="flat">
              <a:noFill/>
              <a:miter lim="400000"/>
            </a:ln>
            <a:effectLst/>
          </p:spPr>
          <p:txBody>
            <a:bodyPr wrap="square" lIns="0" tIns="0" rIns="0" bIns="0" numCol="1" anchor="t">
              <a:noAutofit/>
            </a:bodyPr>
            <a:lstStyle/>
            <a:p>
              <a:pPr lvl="0"/>
            </a:p>
          </p:txBody>
        </p:sp>
        <p:sp>
          <p:nvSpPr>
            <p:cNvPr id="24" name="Shape 24"/>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2E83C3">
                <a:alpha val="70000"/>
              </a:srgbClr>
            </a:solidFill>
            <a:ln w="12700" cap="flat">
              <a:noFill/>
              <a:miter lim="400000"/>
            </a:ln>
            <a:effectLst/>
          </p:spPr>
          <p:txBody>
            <a:bodyPr wrap="square" lIns="0" tIns="0" rIns="0" bIns="0" numCol="1" anchor="t">
              <a:noAutofit/>
            </a:bodyPr>
            <a:lstStyle/>
            <a:p>
              <a:pPr lvl="0"/>
            </a:p>
          </p:txBody>
        </p:sp>
        <p:sp>
          <p:nvSpPr>
            <p:cNvPr id="25" name="Shape 25"/>
            <p:cNvSpPr/>
            <p:nvPr/>
          </p:nvSpPr>
          <p:spPr>
            <a:xfrm>
              <a:off x="10938999" y="0"/>
              <a:ext cx="1249826"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rgbClr val="236292">
                <a:alpha val="80000"/>
              </a:srgbClr>
            </a:solidFill>
            <a:ln w="12700" cap="flat">
              <a:noFill/>
              <a:miter lim="400000"/>
            </a:ln>
            <a:effectLst/>
          </p:spPr>
          <p:txBody>
            <a:bodyPr wrap="square" lIns="0" tIns="0" rIns="0" bIns="0" numCol="1" anchor="t">
              <a:noAutofit/>
            </a:bodyPr>
            <a:lstStyle/>
            <a:p>
              <a:pPr lvl="0"/>
            </a:p>
          </p:txBody>
        </p:sp>
        <p:sp>
          <p:nvSpPr>
            <p:cNvPr id="26" name="Shape 26"/>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17B0E4">
                <a:alpha val="66000"/>
              </a:srgbClr>
            </a:solidFill>
            <a:ln w="12700" cap="flat">
              <a:noFill/>
              <a:miter lim="400000"/>
            </a:ln>
            <a:effectLst/>
          </p:spPr>
          <p:txBody>
            <a:bodyPr wrap="square" lIns="0" tIns="0" rIns="0" bIns="0" numCol="1" anchor="t">
              <a:noAutofit/>
            </a:bodyPr>
            <a:lstStyle/>
            <a:p>
              <a:pPr lvl="0"/>
            </a:p>
          </p:txBody>
        </p:sp>
      </p:grpSp>
      <p:sp>
        <p:nvSpPr>
          <p:cNvPr id="28" name="Shape 28"/>
          <p:cNvSpPr/>
          <p:nvPr>
            <p:ph type="title"/>
          </p:nvPr>
        </p:nvSpPr>
        <p:spPr>
          <a:xfrm>
            <a:off x="1507067" y="2404534"/>
            <a:ext cx="7766937" cy="1646303"/>
          </a:xfrm>
          <a:prstGeom prst="rect">
            <a:avLst/>
          </a:prstGeom>
        </p:spPr>
        <p:txBody>
          <a:bodyPr anchor="b">
            <a:noAutofit/>
          </a:bodyPr>
          <a:lstStyle>
            <a:lvl1pPr algn="r">
              <a:defRPr sz="5400"/>
            </a:lvl1pPr>
          </a:lstStyle>
          <a:p>
            <a:pPr lvl="0">
              <a:defRPr sz="1800">
                <a:solidFill>
                  <a:srgbClr val="000000"/>
                </a:solidFill>
              </a:defRPr>
            </a:pPr>
            <a:r>
              <a:rPr sz="5400">
                <a:solidFill>
                  <a:srgbClr val="5FCBEF"/>
                </a:solidFill>
              </a:rPr>
              <a:t>Click to edit Master title style</a:t>
            </a:r>
          </a:p>
        </p:txBody>
      </p:sp>
      <p:sp>
        <p:nvSpPr>
          <p:cNvPr id="29" name="Shape 29"/>
          <p:cNvSpPr/>
          <p:nvPr>
            <p:ph type="body" idx="1"/>
          </p:nvPr>
        </p:nvSpPr>
        <p:spPr>
          <a:xfrm>
            <a:off x="1507067" y="4050832"/>
            <a:ext cx="7766937" cy="1096901"/>
          </a:xfrm>
          <a:prstGeom prst="rect">
            <a:avLst/>
          </a:prstGeom>
        </p:spPr>
        <p:txBody>
          <a:bodyPr/>
          <a:lstStyle>
            <a:lvl1pPr marL="0" indent="0" algn="r">
              <a:buClrTx/>
              <a:buSzTx/>
              <a:buFontTx/>
              <a:buNone/>
              <a:defRPr>
                <a:solidFill>
                  <a:srgbClr val="808080"/>
                </a:solidFill>
              </a:defRPr>
            </a:lvl1pPr>
          </a:lstStyle>
          <a:p>
            <a:pPr lvl="0">
              <a:defRPr>
                <a:solidFill>
                  <a:srgbClr val="000000"/>
                </a:solidFill>
              </a:defRPr>
            </a:pPr>
            <a:r>
              <a:rPr>
                <a:solidFill>
                  <a:srgbClr val="808080"/>
                </a:solidFill>
              </a:rPr>
              <a:t>Click to edit Master subtitle style</a:t>
            </a:r>
          </a:p>
        </p:txBody>
      </p:sp>
      <p:sp>
        <p:nvSpPr>
          <p:cNvPr id="30" name="Shape 30"/>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Caption">
    <p:spTree>
      <p:nvGrpSpPr>
        <p:cNvPr id="1" name=""/>
        <p:cNvGrpSpPr/>
        <p:nvPr/>
      </p:nvGrpSpPr>
      <p:grpSpPr>
        <a:xfrm>
          <a:off x="0" y="0"/>
          <a:ext cx="0" cy="0"/>
          <a:chOff x="0" y="0"/>
          <a:chExt cx="0" cy="0"/>
        </a:xfrm>
      </p:grpSpPr>
      <p:sp>
        <p:nvSpPr>
          <p:cNvPr id="61" name="Shape 61"/>
          <p:cNvSpPr/>
          <p:nvPr>
            <p:ph type="title"/>
          </p:nvPr>
        </p:nvSpPr>
        <p:spPr>
          <a:xfrm>
            <a:off x="677335" y="414184"/>
            <a:ext cx="8596669" cy="3794432"/>
          </a:xfrm>
          <a:prstGeom prst="rect">
            <a:avLst/>
          </a:prstGeom>
        </p:spPr>
        <p:txBody>
          <a:bodyPr/>
          <a:lstStyle>
            <a:lvl1pPr>
              <a:defRPr sz="4400"/>
            </a:lvl1pPr>
          </a:lstStyle>
          <a:p>
            <a:pPr lvl="0">
              <a:defRPr sz="1800">
                <a:solidFill>
                  <a:srgbClr val="000000"/>
                </a:solidFill>
              </a:defRPr>
            </a:pPr>
            <a:r>
              <a:rPr sz="4400">
                <a:solidFill>
                  <a:srgbClr val="5FCBEF"/>
                </a:solidFill>
              </a:rPr>
              <a:t>Click to edit Master title style</a:t>
            </a:r>
          </a:p>
        </p:txBody>
      </p:sp>
      <p:sp>
        <p:nvSpPr>
          <p:cNvPr id="62" name="Shape 62"/>
          <p:cNvSpPr/>
          <p:nvPr>
            <p:ph type="body" idx="1"/>
          </p:nvPr>
        </p:nvSpPr>
        <p:spPr>
          <a:xfrm>
            <a:off x="677335" y="4208615"/>
            <a:ext cx="8596669" cy="2094532"/>
          </a:xfrm>
          <a:prstGeom prst="rect">
            <a:avLst/>
          </a:prstGeom>
        </p:spPr>
        <p:txBody>
          <a:bodyPr anchor="ctr"/>
          <a:lstStyle>
            <a:lvl1pPr marL="0" indent="0">
              <a:buClrTx/>
              <a:buSzTx/>
              <a:buFontTx/>
              <a:buNone/>
            </a:lvl1pPr>
          </a:lstStyle>
          <a:p>
            <a:pPr lvl="0">
              <a:defRPr>
                <a:solidFill>
                  <a:srgbClr val="000000"/>
                </a:solidFill>
              </a:defRPr>
            </a:pPr>
            <a:r>
              <a:rPr>
                <a:solidFill>
                  <a:srgbClr val="404040"/>
                </a:solidFill>
              </a:rPr>
              <a:t>Click to edit Master text styles</a:t>
            </a:r>
          </a:p>
        </p:txBody>
      </p:sp>
      <p:sp>
        <p:nvSpPr>
          <p:cNvPr id="63" name="Shape 6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Quote with Caption">
    <p:spTree>
      <p:nvGrpSpPr>
        <p:cNvPr id="1" name=""/>
        <p:cNvGrpSpPr/>
        <p:nvPr/>
      </p:nvGrpSpPr>
      <p:grpSpPr>
        <a:xfrm>
          <a:off x="0" y="0"/>
          <a:ext cx="0" cy="0"/>
          <a:chOff x="0" y="0"/>
          <a:chExt cx="0" cy="0"/>
        </a:xfrm>
      </p:grpSpPr>
      <p:sp>
        <p:nvSpPr>
          <p:cNvPr id="65" name="Shape 65"/>
          <p:cNvSpPr/>
          <p:nvPr>
            <p:ph type="title"/>
          </p:nvPr>
        </p:nvSpPr>
        <p:spPr>
          <a:xfrm>
            <a:off x="931334" y="609600"/>
            <a:ext cx="8094134" cy="3022600"/>
          </a:xfrm>
          <a:prstGeom prst="rect">
            <a:avLst/>
          </a:prstGeom>
        </p:spPr>
        <p:txBody>
          <a:bodyPr/>
          <a:lstStyle>
            <a:lvl1pPr>
              <a:defRPr sz="4400"/>
            </a:lvl1pPr>
          </a:lstStyle>
          <a:p>
            <a:pPr lvl="0">
              <a:defRPr sz="1800">
                <a:solidFill>
                  <a:srgbClr val="000000"/>
                </a:solidFill>
              </a:defRPr>
            </a:pPr>
            <a:r>
              <a:rPr sz="4400">
                <a:solidFill>
                  <a:srgbClr val="5FCBEF"/>
                </a:solidFill>
              </a:rPr>
              <a:t>Click to edit Master title style</a:t>
            </a:r>
          </a:p>
        </p:txBody>
      </p:sp>
      <p:sp>
        <p:nvSpPr>
          <p:cNvPr id="66" name="Shape 66"/>
          <p:cNvSpPr/>
          <p:nvPr>
            <p:ph type="body" idx="1"/>
          </p:nvPr>
        </p:nvSpPr>
        <p:spPr>
          <a:xfrm>
            <a:off x="1366138" y="3632200"/>
            <a:ext cx="7224526" cy="381000"/>
          </a:xfrm>
          <a:prstGeom prst="rect">
            <a:avLst/>
          </a:prstGeom>
        </p:spPr>
        <p:txBody>
          <a:bodyPr anchor="ctr">
            <a:noAutofit/>
          </a:bodyPr>
          <a:lstStyle>
            <a:lvl1pPr marL="0" indent="0">
              <a:buClrTx/>
              <a:buSzTx/>
              <a:buFontTx/>
              <a:buNone/>
              <a:defRPr sz="1600">
                <a:solidFill>
                  <a:srgbClr val="808080"/>
                </a:solidFill>
              </a:defRPr>
            </a:lvl1pPr>
          </a:lstStyle>
          <a:p>
            <a:pPr lvl="0">
              <a:defRPr sz="1800">
                <a:solidFill>
                  <a:srgbClr val="000000"/>
                </a:solidFill>
              </a:defRPr>
            </a:pPr>
            <a:r>
              <a:rPr sz="1600">
                <a:solidFill>
                  <a:srgbClr val="808080"/>
                </a:solidFill>
              </a:rPr>
              <a:t>Click to edit Master text styles</a:t>
            </a:r>
          </a:p>
        </p:txBody>
      </p:sp>
      <p:sp>
        <p:nvSpPr>
          <p:cNvPr id="67" name="Shape 67"/>
          <p:cNvSpPr/>
          <p:nvPr>
            <p:ph type="sldNum" sz="quarter" idx="2"/>
          </p:nvPr>
        </p:nvSpPr>
        <p:spPr>
          <a:prstGeom prst="rect">
            <a:avLst/>
          </a:prstGeom>
        </p:spPr>
        <p:txBody>
          <a:bodyPr/>
          <a:lstStyle/>
          <a:p>
            <a:pPr lvl="0"/>
            <a:fld id="{86CB4B4D-7CA3-9044-876B-883B54F8677D}" type="slidenum"/>
          </a:p>
        </p:txBody>
      </p:sp>
      <p:sp>
        <p:nvSpPr>
          <p:cNvPr id="68" name="Shape 68"/>
          <p:cNvSpPr/>
          <p:nvPr/>
        </p:nvSpPr>
        <p:spPr>
          <a:xfrm>
            <a:off x="541869" y="469465"/>
            <a:ext cx="609601" cy="122660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8000">
                <a:solidFill>
                  <a:srgbClr val="9FE0F5"/>
                </a:solidFill>
                <a:latin typeface="Arial"/>
                <a:ea typeface="Arial"/>
                <a:cs typeface="Arial"/>
                <a:sym typeface="Arial"/>
              </a:defRPr>
            </a:lvl1pPr>
          </a:lstStyle>
          <a:p>
            <a:pPr lvl="0">
              <a:defRPr sz="1800">
                <a:solidFill>
                  <a:srgbClr val="000000"/>
                </a:solidFill>
              </a:defRPr>
            </a:pPr>
            <a:r>
              <a:rPr sz="8000">
                <a:solidFill>
                  <a:srgbClr val="9FE0F5"/>
                </a:solidFill>
              </a:rPr>
              <a:t>“</a:t>
            </a:r>
          </a:p>
        </p:txBody>
      </p:sp>
      <p:sp>
        <p:nvSpPr>
          <p:cNvPr id="69" name="Shape 69"/>
          <p:cNvSpPr/>
          <p:nvPr/>
        </p:nvSpPr>
        <p:spPr>
          <a:xfrm>
            <a:off x="8893010" y="2565643"/>
            <a:ext cx="609601" cy="122660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8000">
                <a:solidFill>
                  <a:srgbClr val="9FE0F5"/>
                </a:solidFill>
                <a:latin typeface="Arial"/>
                <a:ea typeface="Arial"/>
                <a:cs typeface="Arial"/>
                <a:sym typeface="Arial"/>
              </a:defRPr>
            </a:lvl1pPr>
          </a:lstStyle>
          <a:p>
            <a:pPr lvl="0">
              <a:defRPr sz="1800">
                <a:solidFill>
                  <a:srgbClr val="000000"/>
                </a:solidFill>
              </a:defRPr>
            </a:pPr>
            <a:r>
              <a:rPr sz="8000">
                <a:solidFill>
                  <a:srgbClr val="9FE0F5"/>
                </a:solidFill>
              </a:rPr>
              <a:t>”</a:t>
            </a:r>
          </a:p>
        </p:txBody>
      </p:sp>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Name Card">
    <p:spTree>
      <p:nvGrpSpPr>
        <p:cNvPr id="1" name=""/>
        <p:cNvGrpSpPr/>
        <p:nvPr/>
      </p:nvGrpSpPr>
      <p:grpSpPr>
        <a:xfrm>
          <a:off x="0" y="0"/>
          <a:ext cx="0" cy="0"/>
          <a:chOff x="0" y="0"/>
          <a:chExt cx="0" cy="0"/>
        </a:xfrm>
      </p:grpSpPr>
      <p:sp>
        <p:nvSpPr>
          <p:cNvPr id="71" name="Shape 71"/>
          <p:cNvSpPr/>
          <p:nvPr>
            <p:ph type="title"/>
          </p:nvPr>
        </p:nvSpPr>
        <p:spPr>
          <a:xfrm>
            <a:off x="677335" y="217488"/>
            <a:ext cx="8596669" cy="4309961"/>
          </a:xfrm>
          <a:prstGeom prst="rect">
            <a:avLst/>
          </a:prstGeom>
        </p:spPr>
        <p:txBody>
          <a:bodyPr anchor="b"/>
          <a:lstStyle>
            <a:lvl1pPr>
              <a:defRPr sz="4400"/>
            </a:lvl1pPr>
          </a:lstStyle>
          <a:p>
            <a:pPr lvl="0">
              <a:defRPr sz="1800">
                <a:solidFill>
                  <a:srgbClr val="000000"/>
                </a:solidFill>
              </a:defRPr>
            </a:pPr>
            <a:r>
              <a:rPr sz="4400">
                <a:solidFill>
                  <a:srgbClr val="5FCBEF"/>
                </a:solidFill>
              </a:rPr>
              <a:t>Click to edit Master title style</a:t>
            </a:r>
          </a:p>
        </p:txBody>
      </p:sp>
      <p:sp>
        <p:nvSpPr>
          <p:cNvPr id="72" name="Shape 72"/>
          <p:cNvSpPr/>
          <p:nvPr>
            <p:ph type="body" idx="1"/>
          </p:nvPr>
        </p:nvSpPr>
        <p:spPr>
          <a:xfrm>
            <a:off x="677335" y="4527448"/>
            <a:ext cx="8596669" cy="2330552"/>
          </a:xfrm>
          <a:prstGeom prst="rect">
            <a:avLst/>
          </a:prstGeom>
        </p:spPr>
        <p:txBody>
          <a:bodyPr/>
          <a:lstStyle>
            <a:lvl1pPr marL="0" indent="0">
              <a:buClrTx/>
              <a:buSzTx/>
              <a:buFontTx/>
              <a:buNone/>
            </a:lvl1pPr>
          </a:lstStyle>
          <a:p>
            <a:pPr lvl="0">
              <a:defRPr>
                <a:solidFill>
                  <a:srgbClr val="000000"/>
                </a:solidFill>
              </a:defRPr>
            </a:pPr>
            <a:r>
              <a:rPr>
                <a:solidFill>
                  <a:srgbClr val="404040"/>
                </a:solidFill>
              </a:rPr>
              <a:t>Click to edit Master text styles</a:t>
            </a:r>
          </a:p>
        </p:txBody>
      </p:sp>
      <p:sp>
        <p:nvSpPr>
          <p:cNvPr id="73" name="Shape 7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Quote Name Card">
    <p:spTree>
      <p:nvGrpSpPr>
        <p:cNvPr id="1" name=""/>
        <p:cNvGrpSpPr/>
        <p:nvPr/>
      </p:nvGrpSpPr>
      <p:grpSpPr>
        <a:xfrm>
          <a:off x="0" y="0"/>
          <a:ext cx="0" cy="0"/>
          <a:chOff x="0" y="0"/>
          <a:chExt cx="0" cy="0"/>
        </a:xfrm>
      </p:grpSpPr>
      <p:sp>
        <p:nvSpPr>
          <p:cNvPr id="75" name="Shape 75"/>
          <p:cNvSpPr/>
          <p:nvPr>
            <p:ph type="title"/>
          </p:nvPr>
        </p:nvSpPr>
        <p:spPr>
          <a:xfrm>
            <a:off x="931334" y="509665"/>
            <a:ext cx="8094134" cy="3222470"/>
          </a:xfrm>
          <a:prstGeom prst="rect">
            <a:avLst/>
          </a:prstGeom>
        </p:spPr>
        <p:txBody>
          <a:bodyPr/>
          <a:lstStyle>
            <a:lvl1pPr>
              <a:defRPr sz="4400"/>
            </a:lvl1pPr>
          </a:lstStyle>
          <a:p>
            <a:pPr lvl="0">
              <a:defRPr sz="1800">
                <a:solidFill>
                  <a:srgbClr val="000000"/>
                </a:solidFill>
              </a:defRPr>
            </a:pPr>
            <a:r>
              <a:rPr sz="4400">
                <a:solidFill>
                  <a:srgbClr val="5FCBEF"/>
                </a:solidFill>
              </a:rPr>
              <a:t>Click to edit Master title style</a:t>
            </a:r>
          </a:p>
        </p:txBody>
      </p:sp>
      <p:sp>
        <p:nvSpPr>
          <p:cNvPr id="76" name="Shape 76"/>
          <p:cNvSpPr/>
          <p:nvPr>
            <p:ph type="body" idx="1"/>
          </p:nvPr>
        </p:nvSpPr>
        <p:spPr>
          <a:xfrm>
            <a:off x="677332" y="3732134"/>
            <a:ext cx="8596670" cy="795315"/>
          </a:xfrm>
          <a:prstGeom prst="rect">
            <a:avLst/>
          </a:prstGeom>
        </p:spPr>
        <p:txBody>
          <a:bodyPr anchor="b">
            <a:noAutofit/>
          </a:bodyPr>
          <a:lstStyle>
            <a:lvl1pPr marL="0" indent="0">
              <a:buClrTx/>
              <a:buSzTx/>
              <a:buFontTx/>
              <a:buNone/>
              <a:defRPr sz="2400"/>
            </a:lvl1pPr>
          </a:lstStyle>
          <a:p>
            <a:pPr lvl="0">
              <a:defRPr sz="1800">
                <a:solidFill>
                  <a:srgbClr val="000000"/>
                </a:solidFill>
              </a:defRPr>
            </a:pPr>
            <a:r>
              <a:rPr sz="2400">
                <a:solidFill>
                  <a:srgbClr val="404040"/>
                </a:solidFill>
              </a:rPr>
              <a:t>Click to edit Master text styles</a:t>
            </a:r>
          </a:p>
        </p:txBody>
      </p:sp>
      <p:sp>
        <p:nvSpPr>
          <p:cNvPr id="77" name="Shape 77"/>
          <p:cNvSpPr/>
          <p:nvPr>
            <p:ph type="sldNum" sz="quarter" idx="2"/>
          </p:nvPr>
        </p:nvSpPr>
        <p:spPr>
          <a:prstGeom prst="rect">
            <a:avLst/>
          </a:prstGeom>
        </p:spPr>
        <p:txBody>
          <a:bodyPr/>
          <a:lstStyle/>
          <a:p>
            <a:pPr lvl="0"/>
            <a:fld id="{86CB4B4D-7CA3-9044-876B-883B54F8677D}" type="slidenum"/>
          </a:p>
        </p:txBody>
      </p:sp>
      <p:sp>
        <p:nvSpPr>
          <p:cNvPr id="78" name="Shape 78"/>
          <p:cNvSpPr/>
          <p:nvPr/>
        </p:nvSpPr>
        <p:spPr>
          <a:xfrm>
            <a:off x="541869" y="469465"/>
            <a:ext cx="609601" cy="122660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8000">
                <a:solidFill>
                  <a:srgbClr val="9FE0F5"/>
                </a:solidFill>
                <a:latin typeface="Arial"/>
                <a:ea typeface="Arial"/>
                <a:cs typeface="Arial"/>
                <a:sym typeface="Arial"/>
              </a:defRPr>
            </a:lvl1pPr>
          </a:lstStyle>
          <a:p>
            <a:pPr lvl="0">
              <a:defRPr sz="1800">
                <a:solidFill>
                  <a:srgbClr val="000000"/>
                </a:solidFill>
              </a:defRPr>
            </a:pPr>
            <a:r>
              <a:rPr sz="8000">
                <a:solidFill>
                  <a:srgbClr val="9FE0F5"/>
                </a:solidFill>
              </a:rPr>
              <a:t>“</a:t>
            </a:r>
          </a:p>
        </p:txBody>
      </p:sp>
      <p:sp>
        <p:nvSpPr>
          <p:cNvPr id="79" name="Shape 79"/>
          <p:cNvSpPr/>
          <p:nvPr/>
        </p:nvSpPr>
        <p:spPr>
          <a:xfrm>
            <a:off x="8893010" y="2565643"/>
            <a:ext cx="609601" cy="122660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8000">
                <a:solidFill>
                  <a:srgbClr val="9FE0F5"/>
                </a:solidFill>
                <a:latin typeface="Arial"/>
                <a:ea typeface="Arial"/>
                <a:cs typeface="Arial"/>
                <a:sym typeface="Arial"/>
              </a:defRPr>
            </a:lvl1pPr>
          </a:lstStyle>
          <a:p>
            <a:pPr lvl="0">
              <a:defRPr sz="1800">
                <a:solidFill>
                  <a:srgbClr val="000000"/>
                </a:solidFill>
              </a:defRPr>
            </a:pPr>
            <a:r>
              <a:rPr sz="8000">
                <a:solidFill>
                  <a:srgbClr val="9FE0F5"/>
                </a:solidFill>
              </a:rPr>
              <a:t>”</a:t>
            </a:r>
          </a:p>
        </p:txBody>
      </p:sp>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rue or False">
    <p:spTree>
      <p:nvGrpSpPr>
        <p:cNvPr id="1" name=""/>
        <p:cNvGrpSpPr/>
        <p:nvPr/>
      </p:nvGrpSpPr>
      <p:grpSpPr>
        <a:xfrm>
          <a:off x="0" y="0"/>
          <a:ext cx="0" cy="0"/>
          <a:chOff x="0" y="0"/>
          <a:chExt cx="0" cy="0"/>
        </a:xfrm>
      </p:grpSpPr>
      <p:sp>
        <p:nvSpPr>
          <p:cNvPr id="81" name="Shape 81"/>
          <p:cNvSpPr/>
          <p:nvPr>
            <p:ph type="title"/>
          </p:nvPr>
        </p:nvSpPr>
        <p:spPr>
          <a:xfrm>
            <a:off x="685798" y="509665"/>
            <a:ext cx="8588204" cy="3222470"/>
          </a:xfrm>
          <a:prstGeom prst="rect">
            <a:avLst/>
          </a:prstGeom>
        </p:spPr>
        <p:txBody>
          <a:bodyPr/>
          <a:lstStyle>
            <a:lvl1pPr>
              <a:defRPr sz="4400"/>
            </a:lvl1pPr>
          </a:lstStyle>
          <a:p>
            <a:pPr lvl="0">
              <a:defRPr sz="1800">
                <a:solidFill>
                  <a:srgbClr val="000000"/>
                </a:solidFill>
              </a:defRPr>
            </a:pPr>
            <a:r>
              <a:rPr sz="4400">
                <a:solidFill>
                  <a:srgbClr val="5FCBEF"/>
                </a:solidFill>
              </a:rPr>
              <a:t>Click to edit Master title style</a:t>
            </a:r>
          </a:p>
        </p:txBody>
      </p:sp>
      <p:sp>
        <p:nvSpPr>
          <p:cNvPr id="82" name="Shape 82"/>
          <p:cNvSpPr/>
          <p:nvPr>
            <p:ph type="body" idx="1"/>
          </p:nvPr>
        </p:nvSpPr>
        <p:spPr>
          <a:xfrm>
            <a:off x="677332" y="3732134"/>
            <a:ext cx="8596670" cy="795315"/>
          </a:xfrm>
          <a:prstGeom prst="rect">
            <a:avLst/>
          </a:prstGeom>
        </p:spPr>
        <p:txBody>
          <a:bodyPr anchor="b">
            <a:noAutofit/>
          </a:bodyPr>
          <a:lstStyle>
            <a:lvl1pPr marL="0" indent="0">
              <a:buClrTx/>
              <a:buSzTx/>
              <a:buFontTx/>
              <a:buNone/>
              <a:defRPr sz="2400">
                <a:solidFill>
                  <a:srgbClr val="5FCBEF"/>
                </a:solidFill>
              </a:defRPr>
            </a:lvl1pPr>
          </a:lstStyle>
          <a:p>
            <a:pPr lvl="0">
              <a:defRPr sz="1800">
                <a:solidFill>
                  <a:srgbClr val="000000"/>
                </a:solidFill>
              </a:defRPr>
            </a:pPr>
            <a:r>
              <a:rPr sz="2400">
                <a:solidFill>
                  <a:srgbClr val="5FCBEF"/>
                </a:solidFill>
              </a:rPr>
              <a:t>Click to edit Master text styles</a:t>
            </a:r>
          </a:p>
        </p:txBody>
      </p:sp>
      <p:sp>
        <p:nvSpPr>
          <p:cNvPr id="83" name="Shape 8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85" name="Shape 85"/>
          <p:cNvSpPr/>
          <p:nvPr>
            <p:ph type="title"/>
          </p:nvPr>
        </p:nvSpPr>
        <p:spPr>
          <a:xfrm>
            <a:off x="677333" y="609600"/>
            <a:ext cx="8596670" cy="1550990"/>
          </a:xfrm>
          <a:prstGeom prst="rect">
            <a:avLst/>
          </a:prstGeom>
        </p:spPr>
        <p:txBody>
          <a:bodyPr anchor="t"/>
          <a:lstStyle/>
          <a:p>
            <a:pPr lvl="0">
              <a:defRPr sz="1800">
                <a:solidFill>
                  <a:srgbClr val="000000"/>
                </a:solidFill>
              </a:defRPr>
            </a:pPr>
            <a:r>
              <a:rPr sz="3600">
                <a:solidFill>
                  <a:srgbClr val="5FCBEF"/>
                </a:solidFill>
              </a:rPr>
              <a:t>Click to edit Master title style</a:t>
            </a:r>
          </a:p>
        </p:txBody>
      </p:sp>
      <p:sp>
        <p:nvSpPr>
          <p:cNvPr id="86" name="Shape 86"/>
          <p:cNvSpPr/>
          <p:nvPr>
            <p:ph type="body" idx="1"/>
          </p:nvPr>
        </p:nvSpPr>
        <p:spPr>
          <a:xfrm>
            <a:off x="677333" y="2160589"/>
            <a:ext cx="8596670" cy="4697411"/>
          </a:xfrm>
          <a:prstGeom prst="rect">
            <a:avLst/>
          </a:prstGeom>
        </p:spPr>
        <p:txBody>
          <a:bodyPr/>
          <a:lstStyle/>
          <a:p>
            <a:pPr lvl="0">
              <a:defRPr>
                <a:solidFill>
                  <a:srgbClr val="000000"/>
                </a:solidFill>
              </a:defRPr>
            </a:pPr>
            <a:r>
              <a:rPr>
                <a:solidFill>
                  <a:srgbClr val="404040"/>
                </a:solidFill>
              </a:rPr>
              <a:t>Click to edit Master text styles</a:t>
            </a:r>
            <a:endParaRPr>
              <a:solidFill>
                <a:srgbClr val="404040"/>
              </a:solidFill>
            </a:endParaRPr>
          </a:p>
          <a:p>
            <a:pPr lvl="1">
              <a:defRPr>
                <a:solidFill>
                  <a:srgbClr val="000000"/>
                </a:solidFill>
              </a:defRPr>
            </a:pPr>
            <a:r>
              <a:rPr>
                <a:solidFill>
                  <a:srgbClr val="404040"/>
                </a:solidFill>
              </a:rPr>
              <a:t>Second level</a:t>
            </a:r>
            <a:endParaRPr>
              <a:solidFill>
                <a:srgbClr val="404040"/>
              </a:solidFill>
            </a:endParaRPr>
          </a:p>
          <a:p>
            <a:pPr lvl="2">
              <a:defRPr>
                <a:solidFill>
                  <a:srgbClr val="000000"/>
                </a:solidFill>
              </a:defRPr>
            </a:pPr>
            <a:r>
              <a:rPr>
                <a:solidFill>
                  <a:srgbClr val="404040"/>
                </a:solidFill>
              </a:rPr>
              <a:t>Third level</a:t>
            </a:r>
            <a:endParaRPr>
              <a:solidFill>
                <a:srgbClr val="404040"/>
              </a:solidFill>
            </a:endParaRPr>
          </a:p>
          <a:p>
            <a:pPr lvl="3">
              <a:defRPr>
                <a:solidFill>
                  <a:srgbClr val="000000"/>
                </a:solidFill>
              </a:defRPr>
            </a:pPr>
            <a:r>
              <a:rPr>
                <a:solidFill>
                  <a:srgbClr val="404040"/>
                </a:solidFill>
              </a:rPr>
              <a:t>Fourth level</a:t>
            </a:r>
            <a:endParaRPr>
              <a:solidFill>
                <a:srgbClr val="404040"/>
              </a:solidFill>
            </a:endParaRPr>
          </a:p>
          <a:p>
            <a:pPr lvl="4">
              <a:defRPr>
                <a:solidFill>
                  <a:srgbClr val="000000"/>
                </a:solidFill>
              </a:defRPr>
            </a:pPr>
            <a:r>
              <a:rPr>
                <a:solidFill>
                  <a:srgbClr val="404040"/>
                </a:solidFill>
              </a:rPr>
              <a:t>Fifth level</a:t>
            </a:r>
          </a:p>
        </p:txBody>
      </p:sp>
      <p:sp>
        <p:nvSpPr>
          <p:cNvPr id="87" name="Shape 8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89" name="Shape 89"/>
          <p:cNvSpPr/>
          <p:nvPr>
            <p:ph type="title"/>
          </p:nvPr>
        </p:nvSpPr>
        <p:spPr>
          <a:prstGeom prst="rect">
            <a:avLst/>
          </a:prstGeom>
        </p:spPr>
        <p:txBody>
          <a:bodyPr/>
          <a:lstStyle/>
          <a:p>
            <a:pPr lvl="0">
              <a:defRPr sz="1800">
                <a:solidFill>
                  <a:srgbClr val="000000"/>
                </a:solidFill>
              </a:defRPr>
            </a:pPr>
            <a:r>
              <a:rPr sz="3600">
                <a:solidFill>
                  <a:srgbClr val="5FCBEF"/>
                </a:solidFill>
              </a:rPr>
              <a:t>Click to edit Master title style</a:t>
            </a:r>
          </a:p>
        </p:txBody>
      </p:sp>
      <p:sp>
        <p:nvSpPr>
          <p:cNvPr id="90" name="Shape 90"/>
          <p:cNvSpPr/>
          <p:nvPr>
            <p:ph type="body" idx="1"/>
          </p:nvPr>
        </p:nvSpPr>
        <p:spPr>
          <a:prstGeom prst="rect">
            <a:avLst/>
          </a:prstGeom>
        </p:spPr>
        <p:txBody>
          <a:bodyPr/>
          <a:lstStyle/>
          <a:p>
            <a:pPr lvl="0">
              <a:defRPr>
                <a:solidFill>
                  <a:srgbClr val="000000"/>
                </a:solidFill>
              </a:defRPr>
            </a:pPr>
            <a:r>
              <a:rPr>
                <a:solidFill>
                  <a:srgbClr val="404040"/>
                </a:solidFill>
              </a:rPr>
              <a:t>Click to edit Master text styles</a:t>
            </a:r>
            <a:endParaRPr>
              <a:solidFill>
                <a:srgbClr val="404040"/>
              </a:solidFill>
            </a:endParaRPr>
          </a:p>
          <a:p>
            <a:pPr lvl="1">
              <a:defRPr>
                <a:solidFill>
                  <a:srgbClr val="000000"/>
                </a:solidFill>
              </a:defRPr>
            </a:pPr>
            <a:r>
              <a:rPr>
                <a:solidFill>
                  <a:srgbClr val="404040"/>
                </a:solidFill>
              </a:rPr>
              <a:t>Second level</a:t>
            </a:r>
            <a:endParaRPr>
              <a:solidFill>
                <a:srgbClr val="404040"/>
              </a:solidFill>
            </a:endParaRPr>
          </a:p>
          <a:p>
            <a:pPr lvl="2">
              <a:defRPr>
                <a:solidFill>
                  <a:srgbClr val="000000"/>
                </a:solidFill>
              </a:defRPr>
            </a:pPr>
            <a:r>
              <a:rPr>
                <a:solidFill>
                  <a:srgbClr val="404040"/>
                </a:solidFill>
              </a:rPr>
              <a:t>Third level</a:t>
            </a:r>
            <a:endParaRPr>
              <a:solidFill>
                <a:srgbClr val="404040"/>
              </a:solidFill>
            </a:endParaRPr>
          </a:p>
          <a:p>
            <a:pPr lvl="3">
              <a:defRPr>
                <a:solidFill>
                  <a:srgbClr val="000000"/>
                </a:solidFill>
              </a:defRPr>
            </a:pPr>
            <a:r>
              <a:rPr>
                <a:solidFill>
                  <a:srgbClr val="404040"/>
                </a:solidFill>
              </a:rPr>
              <a:t>Fourth level</a:t>
            </a:r>
            <a:endParaRPr>
              <a:solidFill>
                <a:srgbClr val="404040"/>
              </a:solidFill>
            </a:endParaRPr>
          </a:p>
          <a:p>
            <a:pPr lvl="4">
              <a:defRPr>
                <a:solidFill>
                  <a:srgbClr val="000000"/>
                </a:solidFill>
              </a:defRPr>
            </a:pPr>
            <a:r>
              <a:rPr>
                <a:solidFill>
                  <a:srgbClr val="404040"/>
                </a:solidFill>
              </a:rPr>
              <a:t>Fifth level</a:t>
            </a:r>
          </a:p>
        </p:txBody>
      </p:sp>
      <p:sp>
        <p:nvSpPr>
          <p:cNvPr id="91" name="Shape 91"/>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32" name="Shape 32"/>
          <p:cNvSpPr/>
          <p:nvPr>
            <p:ph type="title"/>
          </p:nvPr>
        </p:nvSpPr>
        <p:spPr>
          <a:xfrm>
            <a:off x="677333" y="609600"/>
            <a:ext cx="8596670" cy="1550990"/>
          </a:xfrm>
          <a:prstGeom prst="rect">
            <a:avLst/>
          </a:prstGeom>
        </p:spPr>
        <p:txBody>
          <a:bodyPr anchor="t"/>
          <a:lstStyle/>
          <a:p>
            <a:pPr lvl="0">
              <a:defRPr sz="1800">
                <a:solidFill>
                  <a:srgbClr val="000000"/>
                </a:solidFill>
              </a:defRPr>
            </a:pPr>
            <a:r>
              <a:rPr sz="3600">
                <a:solidFill>
                  <a:srgbClr val="5FCBEF"/>
                </a:solidFill>
              </a:rPr>
              <a:t>Click to edit Master title style</a:t>
            </a:r>
          </a:p>
        </p:txBody>
      </p:sp>
      <p:sp>
        <p:nvSpPr>
          <p:cNvPr id="33" name="Shape 33"/>
          <p:cNvSpPr/>
          <p:nvPr>
            <p:ph type="body" idx="1"/>
          </p:nvPr>
        </p:nvSpPr>
        <p:spPr>
          <a:xfrm>
            <a:off x="677333" y="2160589"/>
            <a:ext cx="8596670" cy="4697411"/>
          </a:xfrm>
          <a:prstGeom prst="rect">
            <a:avLst/>
          </a:prstGeom>
        </p:spPr>
        <p:txBody>
          <a:bodyPr/>
          <a:lstStyle/>
          <a:p>
            <a:pPr lvl="0">
              <a:defRPr>
                <a:solidFill>
                  <a:srgbClr val="000000"/>
                </a:solidFill>
              </a:defRPr>
            </a:pPr>
            <a:r>
              <a:rPr>
                <a:solidFill>
                  <a:srgbClr val="404040"/>
                </a:solidFill>
              </a:rPr>
              <a:t>Click to edit Master text styles</a:t>
            </a:r>
            <a:endParaRPr>
              <a:solidFill>
                <a:srgbClr val="404040"/>
              </a:solidFill>
            </a:endParaRPr>
          </a:p>
          <a:p>
            <a:pPr lvl="1">
              <a:defRPr>
                <a:solidFill>
                  <a:srgbClr val="000000"/>
                </a:solidFill>
              </a:defRPr>
            </a:pPr>
            <a:r>
              <a:rPr>
                <a:solidFill>
                  <a:srgbClr val="404040"/>
                </a:solidFill>
              </a:rPr>
              <a:t>Second level</a:t>
            </a:r>
            <a:endParaRPr>
              <a:solidFill>
                <a:srgbClr val="404040"/>
              </a:solidFill>
            </a:endParaRPr>
          </a:p>
          <a:p>
            <a:pPr lvl="2">
              <a:defRPr>
                <a:solidFill>
                  <a:srgbClr val="000000"/>
                </a:solidFill>
              </a:defRPr>
            </a:pPr>
            <a:r>
              <a:rPr>
                <a:solidFill>
                  <a:srgbClr val="404040"/>
                </a:solidFill>
              </a:rPr>
              <a:t>Third level</a:t>
            </a:r>
            <a:endParaRPr>
              <a:solidFill>
                <a:srgbClr val="404040"/>
              </a:solidFill>
            </a:endParaRPr>
          </a:p>
          <a:p>
            <a:pPr lvl="3">
              <a:defRPr>
                <a:solidFill>
                  <a:srgbClr val="000000"/>
                </a:solidFill>
              </a:defRPr>
            </a:pPr>
            <a:r>
              <a:rPr>
                <a:solidFill>
                  <a:srgbClr val="404040"/>
                </a:solidFill>
              </a:rPr>
              <a:t>Fourth level</a:t>
            </a:r>
            <a:endParaRPr>
              <a:solidFill>
                <a:srgbClr val="404040"/>
              </a:solidFill>
            </a:endParaRPr>
          </a:p>
          <a:p>
            <a:pPr lvl="4">
              <a:defRPr>
                <a:solidFill>
                  <a:srgbClr val="000000"/>
                </a:solidFill>
              </a:defRPr>
            </a:pPr>
            <a:r>
              <a:rPr>
                <a:solidFill>
                  <a:srgbClr val="404040"/>
                </a:solidFill>
              </a:rPr>
              <a:t>Fifth level</a:t>
            </a:r>
          </a:p>
        </p:txBody>
      </p:sp>
      <p:sp>
        <p:nvSpPr>
          <p:cNvPr id="34" name="Shape 3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36" name="Shape 36"/>
          <p:cNvSpPr/>
          <p:nvPr>
            <p:ph type="title"/>
          </p:nvPr>
        </p:nvSpPr>
        <p:spPr>
          <a:xfrm>
            <a:off x="677335" y="986366"/>
            <a:ext cx="8596669" cy="3541082"/>
          </a:xfrm>
          <a:prstGeom prst="rect">
            <a:avLst/>
          </a:prstGeom>
        </p:spPr>
        <p:txBody>
          <a:bodyPr anchor="b"/>
          <a:lstStyle>
            <a:lvl1pPr>
              <a:defRPr sz="4000"/>
            </a:lvl1pPr>
          </a:lstStyle>
          <a:p>
            <a:pPr lvl="0">
              <a:defRPr sz="1800">
                <a:solidFill>
                  <a:srgbClr val="000000"/>
                </a:solidFill>
              </a:defRPr>
            </a:pPr>
            <a:r>
              <a:rPr sz="4000">
                <a:solidFill>
                  <a:srgbClr val="5FCBEF"/>
                </a:solidFill>
              </a:rPr>
              <a:t>Click to edit Master title style</a:t>
            </a:r>
          </a:p>
        </p:txBody>
      </p:sp>
      <p:sp>
        <p:nvSpPr>
          <p:cNvPr id="37" name="Shape 37"/>
          <p:cNvSpPr/>
          <p:nvPr>
            <p:ph type="body" idx="1"/>
          </p:nvPr>
        </p:nvSpPr>
        <p:spPr>
          <a:xfrm>
            <a:off x="677335" y="4527448"/>
            <a:ext cx="8596669" cy="2330553"/>
          </a:xfrm>
          <a:prstGeom prst="rect">
            <a:avLst/>
          </a:prstGeom>
        </p:spPr>
        <p:txBody>
          <a:bodyPr/>
          <a:lstStyle>
            <a:lvl1pPr marL="0" indent="0">
              <a:buClrTx/>
              <a:buSzTx/>
              <a:buFontTx/>
              <a:buNone/>
              <a:defRPr sz="2000">
                <a:solidFill>
                  <a:srgbClr val="808080"/>
                </a:solidFill>
              </a:defRPr>
            </a:lvl1pPr>
          </a:lstStyle>
          <a:p>
            <a:pPr lvl="0">
              <a:defRPr sz="1800">
                <a:solidFill>
                  <a:srgbClr val="000000"/>
                </a:solidFill>
              </a:defRPr>
            </a:pPr>
            <a:r>
              <a:rPr sz="2000">
                <a:solidFill>
                  <a:srgbClr val="808080"/>
                </a:solidFill>
              </a:rPr>
              <a:t>Click to edit Master text styles</a:t>
            </a:r>
          </a:p>
        </p:txBody>
      </p:sp>
      <p:sp>
        <p:nvSpPr>
          <p:cNvPr id="38" name="Shape 3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40" name="Shape 40"/>
          <p:cNvSpPr/>
          <p:nvPr>
            <p:ph type="title"/>
          </p:nvPr>
        </p:nvSpPr>
        <p:spPr>
          <a:xfrm>
            <a:off x="677333" y="609600"/>
            <a:ext cx="8596670" cy="1550990"/>
          </a:xfrm>
          <a:prstGeom prst="rect">
            <a:avLst/>
          </a:prstGeom>
        </p:spPr>
        <p:txBody>
          <a:bodyPr anchor="t"/>
          <a:lstStyle/>
          <a:p>
            <a:pPr lvl="0">
              <a:defRPr sz="1800">
                <a:solidFill>
                  <a:srgbClr val="000000"/>
                </a:solidFill>
              </a:defRPr>
            </a:pPr>
            <a:r>
              <a:rPr sz="3600">
                <a:solidFill>
                  <a:srgbClr val="5FCBEF"/>
                </a:solidFill>
              </a:rPr>
              <a:t>Click to edit Master title style</a:t>
            </a:r>
          </a:p>
        </p:txBody>
      </p:sp>
      <p:sp>
        <p:nvSpPr>
          <p:cNvPr id="41" name="Shape 41"/>
          <p:cNvSpPr/>
          <p:nvPr>
            <p:ph type="body" idx="1"/>
          </p:nvPr>
        </p:nvSpPr>
        <p:spPr>
          <a:xfrm>
            <a:off x="677333" y="2160589"/>
            <a:ext cx="4184036" cy="4697411"/>
          </a:xfrm>
          <a:prstGeom prst="rect">
            <a:avLst/>
          </a:prstGeom>
        </p:spPr>
        <p:txBody>
          <a:bodyPr/>
          <a:lstStyle/>
          <a:p>
            <a:pPr lvl="0">
              <a:defRPr>
                <a:solidFill>
                  <a:srgbClr val="000000"/>
                </a:solidFill>
              </a:defRPr>
            </a:pPr>
            <a:r>
              <a:rPr>
                <a:solidFill>
                  <a:srgbClr val="404040"/>
                </a:solidFill>
              </a:rPr>
              <a:t>Click to edit Master text styles</a:t>
            </a:r>
            <a:endParaRPr>
              <a:solidFill>
                <a:srgbClr val="404040"/>
              </a:solidFill>
            </a:endParaRPr>
          </a:p>
          <a:p>
            <a:pPr lvl="1">
              <a:defRPr>
                <a:solidFill>
                  <a:srgbClr val="000000"/>
                </a:solidFill>
              </a:defRPr>
            </a:pPr>
            <a:r>
              <a:rPr>
                <a:solidFill>
                  <a:srgbClr val="404040"/>
                </a:solidFill>
              </a:rPr>
              <a:t>Second level</a:t>
            </a:r>
            <a:endParaRPr>
              <a:solidFill>
                <a:srgbClr val="404040"/>
              </a:solidFill>
            </a:endParaRPr>
          </a:p>
          <a:p>
            <a:pPr lvl="2">
              <a:defRPr>
                <a:solidFill>
                  <a:srgbClr val="000000"/>
                </a:solidFill>
              </a:defRPr>
            </a:pPr>
            <a:r>
              <a:rPr>
                <a:solidFill>
                  <a:srgbClr val="404040"/>
                </a:solidFill>
              </a:rPr>
              <a:t>Third level</a:t>
            </a:r>
            <a:endParaRPr>
              <a:solidFill>
                <a:srgbClr val="404040"/>
              </a:solidFill>
            </a:endParaRPr>
          </a:p>
          <a:p>
            <a:pPr lvl="3">
              <a:defRPr>
                <a:solidFill>
                  <a:srgbClr val="000000"/>
                </a:solidFill>
              </a:defRPr>
            </a:pPr>
            <a:r>
              <a:rPr>
                <a:solidFill>
                  <a:srgbClr val="404040"/>
                </a:solidFill>
              </a:rPr>
              <a:t>Fourth level</a:t>
            </a:r>
            <a:endParaRPr>
              <a:solidFill>
                <a:srgbClr val="404040"/>
              </a:solidFill>
            </a:endParaRPr>
          </a:p>
          <a:p>
            <a:pPr lvl="4">
              <a:defRPr>
                <a:solidFill>
                  <a:srgbClr val="000000"/>
                </a:solidFill>
              </a:defRPr>
            </a:pPr>
            <a:r>
              <a:rPr>
                <a:solidFill>
                  <a:srgbClr val="404040"/>
                </a:solidFill>
              </a:rPr>
              <a:t>Fifth level</a:t>
            </a:r>
          </a:p>
        </p:txBody>
      </p:sp>
      <p:sp>
        <p:nvSpPr>
          <p:cNvPr id="42" name="Shape 4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4" name="Shape 44"/>
          <p:cNvSpPr/>
          <p:nvPr>
            <p:ph type="title"/>
          </p:nvPr>
        </p:nvSpPr>
        <p:spPr>
          <a:xfrm>
            <a:off x="677333" y="609600"/>
            <a:ext cx="8596670" cy="1436092"/>
          </a:xfrm>
          <a:prstGeom prst="rect">
            <a:avLst/>
          </a:prstGeom>
        </p:spPr>
        <p:txBody>
          <a:bodyPr anchor="t"/>
          <a:lstStyle/>
          <a:p>
            <a:pPr lvl="0">
              <a:defRPr sz="1800">
                <a:solidFill>
                  <a:srgbClr val="000000"/>
                </a:solidFill>
              </a:defRPr>
            </a:pPr>
            <a:r>
              <a:rPr sz="3600">
                <a:solidFill>
                  <a:srgbClr val="5FCBEF"/>
                </a:solidFill>
              </a:rPr>
              <a:t>Click to edit Master title style</a:t>
            </a:r>
          </a:p>
        </p:txBody>
      </p:sp>
      <p:sp>
        <p:nvSpPr>
          <p:cNvPr id="45" name="Shape 45"/>
          <p:cNvSpPr/>
          <p:nvPr>
            <p:ph type="body" idx="1"/>
          </p:nvPr>
        </p:nvSpPr>
        <p:spPr>
          <a:xfrm>
            <a:off x="675744" y="2045691"/>
            <a:ext cx="4185624" cy="691555"/>
          </a:xfrm>
          <a:prstGeom prst="rect">
            <a:avLst/>
          </a:prstGeom>
        </p:spPr>
        <p:txBody>
          <a:bodyPr anchor="b">
            <a:noAutofit/>
          </a:bodyPr>
          <a:lstStyle>
            <a:lvl1pPr marL="0" indent="0">
              <a:buClrTx/>
              <a:buSzTx/>
              <a:buFontTx/>
              <a:buNone/>
              <a:defRPr sz="2400"/>
            </a:lvl1pPr>
          </a:lstStyle>
          <a:p>
            <a:pPr lvl="0">
              <a:defRPr sz="1800">
                <a:solidFill>
                  <a:srgbClr val="000000"/>
                </a:solidFill>
              </a:defRPr>
            </a:pPr>
            <a:r>
              <a:rPr sz="2400">
                <a:solidFill>
                  <a:srgbClr val="404040"/>
                </a:solidFill>
              </a:rPr>
              <a:t>Click to edit Master text styles</a:t>
            </a:r>
          </a:p>
        </p:txBody>
      </p:sp>
      <p:sp>
        <p:nvSpPr>
          <p:cNvPr id="46" name="Shape 4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48" name="Shape 48"/>
          <p:cNvSpPr/>
          <p:nvPr>
            <p:ph type="title"/>
          </p:nvPr>
        </p:nvSpPr>
        <p:spPr>
          <a:xfrm>
            <a:off x="677333" y="609600"/>
            <a:ext cx="8596670" cy="1320800"/>
          </a:xfrm>
          <a:prstGeom prst="rect">
            <a:avLst/>
          </a:prstGeom>
        </p:spPr>
        <p:txBody>
          <a:bodyPr anchor="t"/>
          <a:lstStyle/>
          <a:p>
            <a:pPr lvl="0">
              <a:defRPr sz="1800">
                <a:solidFill>
                  <a:srgbClr val="000000"/>
                </a:solidFill>
              </a:defRPr>
            </a:pPr>
            <a:r>
              <a:rPr sz="3600">
                <a:solidFill>
                  <a:srgbClr val="5FCBEF"/>
                </a:solidFill>
              </a:rPr>
              <a:t>Click to edit Master title style</a:t>
            </a:r>
          </a:p>
        </p:txBody>
      </p:sp>
      <p:sp>
        <p:nvSpPr>
          <p:cNvPr id="49" name="Shape 4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51" name="Shape 51"/>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53" name="Shape 53"/>
          <p:cNvSpPr/>
          <p:nvPr>
            <p:ph type="title"/>
          </p:nvPr>
        </p:nvSpPr>
        <p:spPr>
          <a:xfrm>
            <a:off x="677333" y="0"/>
            <a:ext cx="3854529" cy="2777070"/>
          </a:xfrm>
          <a:prstGeom prst="rect">
            <a:avLst/>
          </a:prstGeom>
        </p:spPr>
        <p:txBody>
          <a:bodyPr anchor="b"/>
          <a:lstStyle>
            <a:lvl1pPr>
              <a:defRPr sz="2000"/>
            </a:lvl1pPr>
          </a:lstStyle>
          <a:p>
            <a:pPr lvl="0">
              <a:defRPr sz="1800">
                <a:solidFill>
                  <a:srgbClr val="000000"/>
                </a:solidFill>
              </a:defRPr>
            </a:pPr>
            <a:r>
              <a:rPr sz="2000">
                <a:solidFill>
                  <a:srgbClr val="5FCBEF"/>
                </a:solidFill>
              </a:rPr>
              <a:t>Click to edit Master title style</a:t>
            </a:r>
          </a:p>
        </p:txBody>
      </p:sp>
      <p:sp>
        <p:nvSpPr>
          <p:cNvPr id="54" name="Shape 54"/>
          <p:cNvSpPr/>
          <p:nvPr>
            <p:ph type="body" idx="1"/>
          </p:nvPr>
        </p:nvSpPr>
        <p:spPr>
          <a:xfrm>
            <a:off x="4760460" y="514923"/>
            <a:ext cx="4513543" cy="6343077"/>
          </a:xfrm>
          <a:prstGeom prst="rect">
            <a:avLst/>
          </a:prstGeom>
        </p:spPr>
        <p:txBody>
          <a:bodyPr/>
          <a:lstStyle/>
          <a:p>
            <a:pPr lvl="0">
              <a:defRPr>
                <a:solidFill>
                  <a:srgbClr val="000000"/>
                </a:solidFill>
              </a:defRPr>
            </a:pPr>
            <a:r>
              <a:rPr>
                <a:solidFill>
                  <a:srgbClr val="404040"/>
                </a:solidFill>
              </a:rPr>
              <a:t>Click to edit Master text styles</a:t>
            </a:r>
            <a:endParaRPr>
              <a:solidFill>
                <a:srgbClr val="404040"/>
              </a:solidFill>
            </a:endParaRPr>
          </a:p>
          <a:p>
            <a:pPr lvl="1">
              <a:defRPr>
                <a:solidFill>
                  <a:srgbClr val="000000"/>
                </a:solidFill>
              </a:defRPr>
            </a:pPr>
            <a:r>
              <a:rPr>
                <a:solidFill>
                  <a:srgbClr val="404040"/>
                </a:solidFill>
              </a:rPr>
              <a:t>Second level</a:t>
            </a:r>
            <a:endParaRPr>
              <a:solidFill>
                <a:srgbClr val="404040"/>
              </a:solidFill>
            </a:endParaRPr>
          </a:p>
          <a:p>
            <a:pPr lvl="2">
              <a:defRPr>
                <a:solidFill>
                  <a:srgbClr val="000000"/>
                </a:solidFill>
              </a:defRPr>
            </a:pPr>
            <a:r>
              <a:rPr>
                <a:solidFill>
                  <a:srgbClr val="404040"/>
                </a:solidFill>
              </a:rPr>
              <a:t>Third level</a:t>
            </a:r>
            <a:endParaRPr>
              <a:solidFill>
                <a:srgbClr val="404040"/>
              </a:solidFill>
            </a:endParaRPr>
          </a:p>
          <a:p>
            <a:pPr lvl="3">
              <a:defRPr>
                <a:solidFill>
                  <a:srgbClr val="000000"/>
                </a:solidFill>
              </a:defRPr>
            </a:pPr>
            <a:r>
              <a:rPr>
                <a:solidFill>
                  <a:srgbClr val="404040"/>
                </a:solidFill>
              </a:rPr>
              <a:t>Fourth level</a:t>
            </a:r>
            <a:endParaRPr>
              <a:solidFill>
                <a:srgbClr val="404040"/>
              </a:solidFill>
            </a:endParaRPr>
          </a:p>
          <a:p>
            <a:pPr lvl="4">
              <a:defRPr>
                <a:solidFill>
                  <a:srgbClr val="000000"/>
                </a:solidFill>
              </a:defRPr>
            </a:pPr>
            <a:r>
              <a:rPr>
                <a:solidFill>
                  <a:srgbClr val="404040"/>
                </a:solidFill>
              </a:rPr>
              <a:t>Fifth level</a:t>
            </a:r>
          </a:p>
        </p:txBody>
      </p:sp>
      <p:sp>
        <p:nvSpPr>
          <p:cNvPr id="55" name="Shape 5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57" name="Shape 57"/>
          <p:cNvSpPr/>
          <p:nvPr>
            <p:ph type="title"/>
          </p:nvPr>
        </p:nvSpPr>
        <p:spPr>
          <a:xfrm>
            <a:off x="677333" y="4800600"/>
            <a:ext cx="8596668" cy="566738"/>
          </a:xfrm>
          <a:prstGeom prst="rect">
            <a:avLst/>
          </a:prstGeom>
        </p:spPr>
        <p:txBody>
          <a:bodyPr anchor="b"/>
          <a:lstStyle>
            <a:lvl1pPr>
              <a:defRPr sz="2400"/>
            </a:lvl1pPr>
          </a:lstStyle>
          <a:p>
            <a:pPr lvl="0">
              <a:defRPr sz="1800">
                <a:solidFill>
                  <a:srgbClr val="000000"/>
                </a:solidFill>
              </a:defRPr>
            </a:pPr>
            <a:r>
              <a:rPr sz="2400">
                <a:solidFill>
                  <a:srgbClr val="5FCBEF"/>
                </a:solidFill>
              </a:rPr>
              <a:t>Click to edit Master title style</a:t>
            </a:r>
          </a:p>
        </p:txBody>
      </p:sp>
      <p:sp>
        <p:nvSpPr>
          <p:cNvPr id="58" name="Shape 58"/>
          <p:cNvSpPr/>
          <p:nvPr>
            <p:ph type="body" idx="1"/>
          </p:nvPr>
        </p:nvSpPr>
        <p:spPr>
          <a:xfrm>
            <a:off x="677333" y="5367337"/>
            <a:ext cx="8596668" cy="674025"/>
          </a:xfrm>
          <a:prstGeom prst="rect">
            <a:avLst/>
          </a:prstGeom>
        </p:spPr>
        <p:txBody>
          <a:bodyPr/>
          <a:lstStyle>
            <a:lvl1pPr marL="0" indent="0">
              <a:buClrTx/>
              <a:buSzTx/>
              <a:buFontTx/>
              <a:buNone/>
              <a:defRPr sz="1200"/>
            </a:lvl1pPr>
          </a:lstStyle>
          <a:p>
            <a:pPr lvl="0">
              <a:defRPr sz="1800">
                <a:solidFill>
                  <a:srgbClr val="000000"/>
                </a:solidFill>
              </a:defRPr>
            </a:pPr>
            <a:r>
              <a:rPr sz="1200">
                <a:solidFill>
                  <a:srgbClr val="404040"/>
                </a:solidFill>
              </a:rPr>
              <a:t>Click to edit Master text styles</a:t>
            </a:r>
          </a:p>
        </p:txBody>
      </p:sp>
      <p:sp>
        <p:nvSpPr>
          <p:cNvPr id="59" name="Shape 5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grpSp>
        <p:nvGrpSpPr>
          <p:cNvPr id="12" name="Group 12"/>
          <p:cNvGrpSpPr/>
          <p:nvPr/>
        </p:nvGrpSpPr>
        <p:grpSpPr>
          <a:xfrm>
            <a:off x="-1" y="-8468"/>
            <a:ext cx="12192002" cy="6866469"/>
            <a:chOff x="0" y="0"/>
            <a:chExt cx="12192000" cy="6866467"/>
          </a:xfrm>
        </p:grpSpPr>
        <p:sp>
          <p:nvSpPr>
            <p:cNvPr id="2" name="Shape 2"/>
            <p:cNvSpPr/>
            <p:nvPr/>
          </p:nvSpPr>
          <p:spPr>
            <a:xfrm>
              <a:off x="9371012" y="8466"/>
              <a:ext cx="1219201" cy="6858002"/>
            </a:xfrm>
            <a:prstGeom prst="line">
              <a:avLst/>
            </a:prstGeom>
            <a:noFill/>
            <a:ln w="9525" cap="rnd">
              <a:solidFill>
                <a:srgbClr val="5FCBEF">
                  <a:alpha val="70000"/>
                </a:srgbClr>
              </a:solidFill>
              <a:prstDash val="solid"/>
              <a:bevel/>
            </a:ln>
            <a:effectLst/>
          </p:spPr>
          <p:txBody>
            <a:bodyPr wrap="square" lIns="0" tIns="0" rIns="0" bIns="0" numCol="1" anchor="t">
              <a:noAutofit/>
            </a:bodyPr>
            <a:lstStyle/>
            <a:p>
              <a:pPr lvl="0">
                <a:defRPr sz="1200">
                  <a:latin typeface="+mj-lt"/>
                  <a:ea typeface="+mj-ea"/>
                  <a:cs typeface="+mj-cs"/>
                  <a:sym typeface="Helvetica"/>
                </a:defRPr>
              </a:pPr>
            </a:p>
          </p:txBody>
        </p:sp>
        <p:sp>
          <p:nvSpPr>
            <p:cNvPr id="3" name="Shape 3"/>
            <p:cNvSpPr/>
            <p:nvPr/>
          </p:nvSpPr>
          <p:spPr>
            <a:xfrm flipH="1">
              <a:off x="7425267" y="3689879"/>
              <a:ext cx="4763559" cy="3176588"/>
            </a:xfrm>
            <a:prstGeom prst="line">
              <a:avLst/>
            </a:prstGeom>
            <a:noFill/>
            <a:ln w="9525" cap="rnd">
              <a:solidFill>
                <a:srgbClr val="5FCBEF">
                  <a:alpha val="70000"/>
                </a:srgbClr>
              </a:solidFill>
              <a:prstDash val="solid"/>
              <a:bevel/>
            </a:ln>
            <a:effectLst/>
          </p:spPr>
          <p:txBody>
            <a:bodyPr wrap="square" lIns="0" tIns="0" rIns="0" bIns="0" numCol="1" anchor="t">
              <a:noAutofit/>
            </a:bodyPr>
            <a:lstStyle/>
            <a:p>
              <a:pPr lvl="0">
                <a:defRPr sz="1200">
                  <a:latin typeface="+mj-lt"/>
                  <a:ea typeface="+mj-ea"/>
                  <a:cs typeface="+mj-cs"/>
                  <a:sym typeface="Helvetica"/>
                </a:defRPr>
              </a:pPr>
            </a:p>
          </p:txBody>
        </p:sp>
        <p:sp>
          <p:nvSpPr>
            <p:cNvPr id="4" name="Shape 4"/>
            <p:cNvSpPr/>
            <p:nvPr/>
          </p:nvSpPr>
          <p:spPr>
            <a:xfrm>
              <a:off x="9181476" y="0"/>
              <a:ext cx="300735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rgbClr val="5FCBEF">
                <a:alpha val="36000"/>
              </a:srgbClr>
            </a:solidFill>
            <a:ln w="12700" cap="flat">
              <a:noFill/>
              <a:miter lim="400000"/>
            </a:ln>
            <a:effectLst/>
          </p:spPr>
          <p:txBody>
            <a:bodyPr wrap="square" lIns="0" tIns="0" rIns="0" bIns="0" numCol="1" anchor="t">
              <a:noAutofit/>
            </a:bodyPr>
            <a:lstStyle/>
            <a:p>
              <a:pPr lvl="0"/>
            </a:p>
          </p:txBody>
        </p:sp>
        <p:sp>
          <p:nvSpPr>
            <p:cNvPr id="5" name="Shape 5"/>
            <p:cNvSpPr/>
            <p:nvPr/>
          </p:nvSpPr>
          <p:spPr>
            <a:xfrm>
              <a:off x="9603441" y="0"/>
              <a:ext cx="258856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rgbClr val="5FCBEF">
                <a:alpha val="20000"/>
              </a:srgbClr>
            </a:solidFill>
            <a:ln w="12700" cap="flat">
              <a:noFill/>
              <a:miter lim="400000"/>
            </a:ln>
            <a:effectLst/>
          </p:spPr>
          <p:txBody>
            <a:bodyPr wrap="square" lIns="0" tIns="0" rIns="0" bIns="0" numCol="1" anchor="t">
              <a:noAutofit/>
            </a:bodyPr>
            <a:lstStyle/>
            <a:p>
              <a:pPr lvl="0"/>
            </a:p>
          </p:txBody>
        </p:sp>
        <p:sp>
          <p:nvSpPr>
            <p:cNvPr id="6" name="Shape 6"/>
            <p:cNvSpPr/>
            <p:nvPr/>
          </p:nvSpPr>
          <p:spPr>
            <a:xfrm>
              <a:off x="8932333" y="3056466"/>
              <a:ext cx="3259668" cy="3810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17B0E4">
                <a:alpha val="66000"/>
              </a:srgbClr>
            </a:solidFill>
            <a:ln w="12700" cap="flat">
              <a:noFill/>
              <a:miter lim="400000"/>
            </a:ln>
            <a:effectLst/>
          </p:spPr>
          <p:txBody>
            <a:bodyPr wrap="square" lIns="0" tIns="0" rIns="0" bIns="0" numCol="1" anchor="t">
              <a:noAutofit/>
            </a:bodyPr>
            <a:lstStyle/>
            <a:p>
              <a:pPr lvl="0"/>
            </a:p>
          </p:txBody>
        </p:sp>
        <p:sp>
          <p:nvSpPr>
            <p:cNvPr id="7" name="Shape 7"/>
            <p:cNvSpPr/>
            <p:nvPr/>
          </p:nvSpPr>
          <p:spPr>
            <a:xfrm>
              <a:off x="9334500" y="0"/>
              <a:ext cx="2854327"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17B0E4">
                <a:alpha val="50000"/>
              </a:srgbClr>
            </a:solidFill>
            <a:ln w="12700" cap="flat">
              <a:noFill/>
              <a:miter lim="400000"/>
            </a:ln>
            <a:effectLst/>
          </p:spPr>
          <p:txBody>
            <a:bodyPr wrap="square" lIns="0" tIns="0" rIns="0" bIns="0" numCol="1" anchor="t">
              <a:noAutofit/>
            </a:bodyPr>
            <a:lstStyle/>
            <a:p>
              <a:pPr lvl="0"/>
            </a:p>
          </p:txBody>
        </p:sp>
        <p:sp>
          <p:nvSpPr>
            <p:cNvPr id="8" name="Shape 8"/>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2E83C3">
                <a:alpha val="70000"/>
              </a:srgbClr>
            </a:solidFill>
            <a:ln w="12700" cap="flat">
              <a:noFill/>
              <a:miter lim="400000"/>
            </a:ln>
            <a:effectLst/>
          </p:spPr>
          <p:txBody>
            <a:bodyPr wrap="square" lIns="0" tIns="0" rIns="0" bIns="0" numCol="1" anchor="t">
              <a:noAutofit/>
            </a:bodyPr>
            <a:lstStyle/>
            <a:p>
              <a:pPr lvl="0"/>
            </a:p>
          </p:txBody>
        </p:sp>
        <p:sp>
          <p:nvSpPr>
            <p:cNvPr id="9" name="Shape 9"/>
            <p:cNvSpPr/>
            <p:nvPr/>
          </p:nvSpPr>
          <p:spPr>
            <a:xfrm>
              <a:off x="10938999" y="0"/>
              <a:ext cx="1249826"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rgbClr val="236292">
                <a:alpha val="80000"/>
              </a:srgbClr>
            </a:solidFill>
            <a:ln w="12700" cap="flat">
              <a:noFill/>
              <a:miter lim="400000"/>
            </a:ln>
            <a:effectLst/>
          </p:spPr>
          <p:txBody>
            <a:bodyPr wrap="square" lIns="0" tIns="0" rIns="0" bIns="0" numCol="1" anchor="t">
              <a:noAutofit/>
            </a:bodyPr>
            <a:lstStyle/>
            <a:p>
              <a:pPr lvl="0"/>
            </a:p>
          </p:txBody>
        </p:sp>
        <p:sp>
          <p:nvSpPr>
            <p:cNvPr id="10" name="Shape 10"/>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17B0E4">
                <a:alpha val="66000"/>
              </a:srgbClr>
            </a:solidFill>
            <a:ln w="12700" cap="flat">
              <a:noFill/>
              <a:miter lim="400000"/>
            </a:ln>
            <a:effectLst/>
          </p:spPr>
          <p:txBody>
            <a:bodyPr wrap="square" lIns="0" tIns="0" rIns="0" bIns="0" numCol="1" anchor="t">
              <a:noAutofit/>
            </a:bodyPr>
            <a:lstStyle/>
            <a:p>
              <a:pPr lvl="0"/>
            </a:p>
          </p:txBody>
        </p:sp>
        <p:sp>
          <p:nvSpPr>
            <p:cNvPr id="11" name="Shape 11"/>
            <p:cNvSpPr/>
            <p:nvPr/>
          </p:nvSpPr>
          <p:spPr>
            <a:xfrm>
              <a:off x="-1" y="4021666"/>
              <a:ext cx="448734" cy="2844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rgbClr val="5FCBEF">
                <a:alpha val="70000"/>
              </a:srgbClr>
            </a:solidFill>
            <a:ln w="12700" cap="flat">
              <a:noFill/>
              <a:miter lim="400000"/>
            </a:ln>
            <a:effectLst/>
          </p:spPr>
          <p:txBody>
            <a:bodyPr wrap="square" lIns="0" tIns="0" rIns="0" bIns="0" numCol="1" anchor="t">
              <a:noAutofit/>
            </a:bodyPr>
            <a:lstStyle/>
            <a:p>
              <a:pPr lvl="0"/>
            </a:p>
          </p:txBody>
        </p:sp>
      </p:grpSp>
      <p:sp>
        <p:nvSpPr>
          <p:cNvPr id="13" name="Shape 13"/>
          <p:cNvSpPr/>
          <p:nvPr>
            <p:ph type="title"/>
          </p:nvPr>
        </p:nvSpPr>
        <p:spPr>
          <a:xfrm>
            <a:off x="7967673" y="0"/>
            <a:ext cx="1304744" cy="647065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lvl="0">
              <a:defRPr sz="1800">
                <a:solidFill>
                  <a:srgbClr val="000000"/>
                </a:solidFill>
              </a:defRPr>
            </a:pPr>
            <a:r>
              <a:rPr sz="3600">
                <a:solidFill>
                  <a:srgbClr val="5FCBEF"/>
                </a:solidFill>
              </a:rPr>
              <a:t>Click to edit Master title style</a:t>
            </a:r>
          </a:p>
        </p:txBody>
      </p:sp>
      <p:sp>
        <p:nvSpPr>
          <p:cNvPr id="14" name="Shape 14"/>
          <p:cNvSpPr/>
          <p:nvPr>
            <p:ph type="body" idx="1"/>
          </p:nvPr>
        </p:nvSpPr>
        <p:spPr>
          <a:xfrm>
            <a:off x="677335" y="609600"/>
            <a:ext cx="7060150" cy="62484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lvl="0">
              <a:defRPr>
                <a:solidFill>
                  <a:srgbClr val="000000"/>
                </a:solidFill>
              </a:defRPr>
            </a:pPr>
            <a:r>
              <a:rPr>
                <a:solidFill>
                  <a:srgbClr val="404040"/>
                </a:solidFill>
              </a:rPr>
              <a:t>Click to edit Master text styles</a:t>
            </a:r>
            <a:endParaRPr>
              <a:solidFill>
                <a:srgbClr val="404040"/>
              </a:solidFill>
            </a:endParaRPr>
          </a:p>
          <a:p>
            <a:pPr lvl="1">
              <a:defRPr>
                <a:solidFill>
                  <a:srgbClr val="000000"/>
                </a:solidFill>
              </a:defRPr>
            </a:pPr>
            <a:r>
              <a:rPr>
                <a:solidFill>
                  <a:srgbClr val="404040"/>
                </a:solidFill>
              </a:rPr>
              <a:t>Second level</a:t>
            </a:r>
            <a:endParaRPr>
              <a:solidFill>
                <a:srgbClr val="404040"/>
              </a:solidFill>
            </a:endParaRPr>
          </a:p>
          <a:p>
            <a:pPr lvl="2">
              <a:defRPr>
                <a:solidFill>
                  <a:srgbClr val="000000"/>
                </a:solidFill>
              </a:defRPr>
            </a:pPr>
            <a:r>
              <a:rPr>
                <a:solidFill>
                  <a:srgbClr val="404040"/>
                </a:solidFill>
              </a:rPr>
              <a:t>Third level</a:t>
            </a:r>
            <a:endParaRPr>
              <a:solidFill>
                <a:srgbClr val="404040"/>
              </a:solidFill>
            </a:endParaRPr>
          </a:p>
          <a:p>
            <a:pPr lvl="3">
              <a:defRPr>
                <a:solidFill>
                  <a:srgbClr val="000000"/>
                </a:solidFill>
              </a:defRPr>
            </a:pPr>
            <a:r>
              <a:rPr>
                <a:solidFill>
                  <a:srgbClr val="404040"/>
                </a:solidFill>
              </a:rPr>
              <a:t>Fourth level</a:t>
            </a:r>
            <a:endParaRPr>
              <a:solidFill>
                <a:srgbClr val="404040"/>
              </a:solidFill>
            </a:endParaRPr>
          </a:p>
          <a:p>
            <a:pPr lvl="4">
              <a:defRPr>
                <a:solidFill>
                  <a:srgbClr val="000000"/>
                </a:solidFill>
              </a:defRPr>
            </a:pPr>
            <a:r>
              <a:rPr>
                <a:solidFill>
                  <a:srgbClr val="404040"/>
                </a:solidFill>
              </a:rPr>
              <a:t>Fifth level</a:t>
            </a:r>
          </a:p>
        </p:txBody>
      </p:sp>
      <p:sp>
        <p:nvSpPr>
          <p:cNvPr id="15" name="Shape 15"/>
          <p:cNvSpPr/>
          <p:nvPr>
            <p:ph type="sldNum" sz="quarter" idx="2"/>
          </p:nvPr>
        </p:nvSpPr>
        <p:spPr>
          <a:xfrm>
            <a:off x="8590663" y="6114704"/>
            <a:ext cx="683340" cy="218441"/>
          </a:xfrm>
          <a:prstGeom prst="rect">
            <a:avLst/>
          </a:prstGeom>
          <a:ln w="12700">
            <a:miter lim="400000"/>
          </a:ln>
        </p:spPr>
        <p:txBody>
          <a:bodyPr lIns="45719" rIns="45719" anchor="ctr">
            <a:spAutoFit/>
          </a:bodyPr>
          <a:lstStyle>
            <a:lvl1pPr algn="r">
              <a:defRPr sz="900">
                <a:solidFill>
                  <a:srgbClr val="5FCBEF"/>
                </a:solidFill>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spd="med" advClick="1"/>
  <p:txStyles>
    <p:titleStyle>
      <a:lvl1pPr defTabSz="457200">
        <a:defRPr sz="3600">
          <a:solidFill>
            <a:srgbClr val="5FCBEF"/>
          </a:solidFill>
          <a:latin typeface="Trebuchet MS"/>
          <a:ea typeface="Trebuchet MS"/>
          <a:cs typeface="Trebuchet MS"/>
          <a:sym typeface="Trebuchet MS"/>
        </a:defRPr>
      </a:lvl1pPr>
      <a:lvl2pPr defTabSz="457200">
        <a:defRPr sz="3600">
          <a:solidFill>
            <a:srgbClr val="5FCBEF"/>
          </a:solidFill>
          <a:latin typeface="Trebuchet MS"/>
          <a:ea typeface="Trebuchet MS"/>
          <a:cs typeface="Trebuchet MS"/>
          <a:sym typeface="Trebuchet MS"/>
        </a:defRPr>
      </a:lvl2pPr>
      <a:lvl3pPr defTabSz="457200">
        <a:defRPr sz="3600">
          <a:solidFill>
            <a:srgbClr val="5FCBEF"/>
          </a:solidFill>
          <a:latin typeface="Trebuchet MS"/>
          <a:ea typeface="Trebuchet MS"/>
          <a:cs typeface="Trebuchet MS"/>
          <a:sym typeface="Trebuchet MS"/>
        </a:defRPr>
      </a:lvl3pPr>
      <a:lvl4pPr defTabSz="457200">
        <a:defRPr sz="3600">
          <a:solidFill>
            <a:srgbClr val="5FCBEF"/>
          </a:solidFill>
          <a:latin typeface="Trebuchet MS"/>
          <a:ea typeface="Trebuchet MS"/>
          <a:cs typeface="Trebuchet MS"/>
          <a:sym typeface="Trebuchet MS"/>
        </a:defRPr>
      </a:lvl4pPr>
      <a:lvl5pPr defTabSz="457200">
        <a:defRPr sz="3600">
          <a:solidFill>
            <a:srgbClr val="5FCBEF"/>
          </a:solidFill>
          <a:latin typeface="Trebuchet MS"/>
          <a:ea typeface="Trebuchet MS"/>
          <a:cs typeface="Trebuchet MS"/>
          <a:sym typeface="Trebuchet MS"/>
        </a:defRPr>
      </a:lvl5pPr>
      <a:lvl6pPr defTabSz="457200">
        <a:defRPr sz="3600">
          <a:solidFill>
            <a:srgbClr val="5FCBEF"/>
          </a:solidFill>
          <a:latin typeface="Trebuchet MS"/>
          <a:ea typeface="Trebuchet MS"/>
          <a:cs typeface="Trebuchet MS"/>
          <a:sym typeface="Trebuchet MS"/>
        </a:defRPr>
      </a:lvl6pPr>
      <a:lvl7pPr defTabSz="457200">
        <a:defRPr sz="3600">
          <a:solidFill>
            <a:srgbClr val="5FCBEF"/>
          </a:solidFill>
          <a:latin typeface="Trebuchet MS"/>
          <a:ea typeface="Trebuchet MS"/>
          <a:cs typeface="Trebuchet MS"/>
          <a:sym typeface="Trebuchet MS"/>
        </a:defRPr>
      </a:lvl7pPr>
      <a:lvl8pPr defTabSz="457200">
        <a:defRPr sz="3600">
          <a:solidFill>
            <a:srgbClr val="5FCBEF"/>
          </a:solidFill>
          <a:latin typeface="Trebuchet MS"/>
          <a:ea typeface="Trebuchet MS"/>
          <a:cs typeface="Trebuchet MS"/>
          <a:sym typeface="Trebuchet MS"/>
        </a:defRPr>
      </a:lvl8pPr>
      <a:lvl9pPr defTabSz="457200">
        <a:defRPr sz="3600">
          <a:solidFill>
            <a:srgbClr val="5FCBEF"/>
          </a:solidFill>
          <a:latin typeface="Trebuchet MS"/>
          <a:ea typeface="Trebuchet MS"/>
          <a:cs typeface="Trebuchet MS"/>
          <a:sym typeface="Trebuchet MS"/>
        </a:defRPr>
      </a:lvl9pPr>
    </p:titleStyle>
    <p:bodyStyle>
      <a:lvl1pPr marL="342900" indent="-342900"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1pPr>
      <a:lvl2pPr marL="778668" indent="-321468"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2pPr>
      <a:lvl3pPr marL="1208314" indent="-293914"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3pPr>
      <a:lvl4pPr marL="1714500" indent="-342900"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4pPr>
      <a:lvl5pPr marL="2171700" indent="-342900"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5pPr>
      <a:lvl6pPr marL="2628900" indent="-342900"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6pPr>
      <a:lvl7pPr marL="3086100" indent="-342900"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7pPr>
      <a:lvl8pPr marL="3543300" indent="-342900"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8pPr>
      <a:lvl9pPr marL="4000500" indent="-342900"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9pPr>
    </p:bodyStyle>
    <p:otherStyle>
      <a:lvl1pPr algn="r" defTabSz="457200">
        <a:defRPr sz="900">
          <a:solidFill>
            <a:schemeClr val="tx1"/>
          </a:solidFill>
          <a:latin typeface="+mn-lt"/>
          <a:ea typeface="+mn-ea"/>
          <a:cs typeface="+mn-cs"/>
          <a:sym typeface="Trebuchet MS"/>
        </a:defRPr>
      </a:lvl1pPr>
      <a:lvl2pPr indent="457200" algn="r" defTabSz="457200">
        <a:defRPr sz="900">
          <a:solidFill>
            <a:schemeClr val="tx1"/>
          </a:solidFill>
          <a:latin typeface="+mn-lt"/>
          <a:ea typeface="+mn-ea"/>
          <a:cs typeface="+mn-cs"/>
          <a:sym typeface="Trebuchet MS"/>
        </a:defRPr>
      </a:lvl2pPr>
      <a:lvl3pPr indent="914400" algn="r" defTabSz="457200">
        <a:defRPr sz="900">
          <a:solidFill>
            <a:schemeClr val="tx1"/>
          </a:solidFill>
          <a:latin typeface="+mn-lt"/>
          <a:ea typeface="+mn-ea"/>
          <a:cs typeface="+mn-cs"/>
          <a:sym typeface="Trebuchet MS"/>
        </a:defRPr>
      </a:lvl3pPr>
      <a:lvl4pPr indent="1371600" algn="r" defTabSz="457200">
        <a:defRPr sz="900">
          <a:solidFill>
            <a:schemeClr val="tx1"/>
          </a:solidFill>
          <a:latin typeface="+mn-lt"/>
          <a:ea typeface="+mn-ea"/>
          <a:cs typeface="+mn-cs"/>
          <a:sym typeface="Trebuchet MS"/>
        </a:defRPr>
      </a:lvl4pPr>
      <a:lvl5pPr indent="1828800" algn="r" defTabSz="457200">
        <a:defRPr sz="900">
          <a:solidFill>
            <a:schemeClr val="tx1"/>
          </a:solidFill>
          <a:latin typeface="+mn-lt"/>
          <a:ea typeface="+mn-ea"/>
          <a:cs typeface="+mn-cs"/>
          <a:sym typeface="Trebuchet MS"/>
        </a:defRPr>
      </a:lvl5pPr>
      <a:lvl6pPr indent="2286000" algn="r" defTabSz="457200">
        <a:defRPr sz="900">
          <a:solidFill>
            <a:schemeClr val="tx1"/>
          </a:solidFill>
          <a:latin typeface="+mn-lt"/>
          <a:ea typeface="+mn-ea"/>
          <a:cs typeface="+mn-cs"/>
          <a:sym typeface="Trebuchet MS"/>
        </a:defRPr>
      </a:lvl6pPr>
      <a:lvl7pPr indent="2743200" algn="r" defTabSz="457200">
        <a:defRPr sz="900">
          <a:solidFill>
            <a:schemeClr val="tx1"/>
          </a:solidFill>
          <a:latin typeface="+mn-lt"/>
          <a:ea typeface="+mn-ea"/>
          <a:cs typeface="+mn-cs"/>
          <a:sym typeface="Trebuchet MS"/>
        </a:defRPr>
      </a:lvl7pPr>
      <a:lvl8pPr indent="3200400" algn="r" defTabSz="457200">
        <a:defRPr sz="900">
          <a:solidFill>
            <a:schemeClr val="tx1"/>
          </a:solidFill>
          <a:latin typeface="+mn-lt"/>
          <a:ea typeface="+mn-ea"/>
          <a:cs typeface="+mn-cs"/>
          <a:sym typeface="Trebuchet MS"/>
        </a:defRPr>
      </a:lvl8pPr>
      <a:lvl9pPr indent="3657600" algn="r" defTabSz="457200">
        <a:defRPr sz="900">
          <a:solidFill>
            <a:schemeClr val="tx1"/>
          </a:solidFill>
          <a:latin typeface="+mn-lt"/>
          <a:ea typeface="+mn-ea"/>
          <a:cs typeface="+mn-cs"/>
          <a:sym typeface="Trebuchet M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 name="Shape 95"/>
          <p:cNvSpPr/>
          <p:nvPr>
            <p:ph type="title"/>
          </p:nvPr>
        </p:nvSpPr>
        <p:spPr>
          <a:xfrm>
            <a:off x="1507067" y="2404534"/>
            <a:ext cx="7766937" cy="1646303"/>
          </a:xfrm>
          <a:prstGeom prst="rect">
            <a:avLst/>
          </a:prstGeom>
        </p:spPr>
        <p:txBody>
          <a:bodyPr lIns="0" tIns="0" rIns="0" bIns="0">
            <a:normAutofit fontScale="100000" lnSpcReduction="0"/>
          </a:bodyPr>
          <a:lstStyle/>
          <a:p>
            <a:pPr lvl="0" defTabSz="443484">
              <a:defRPr sz="1800">
                <a:solidFill>
                  <a:srgbClr val="000000"/>
                </a:solidFill>
              </a:defRPr>
            </a:pPr>
            <a:r>
              <a:rPr sz="5238">
                <a:solidFill>
                  <a:srgbClr val="5FCBEF"/>
                </a:solidFill>
              </a:rPr>
              <a:t>CS50 Test Review</a:t>
            </a:r>
            <a:br>
              <a:rPr sz="5238">
                <a:solidFill>
                  <a:srgbClr val="5FCBEF"/>
                </a:solidFill>
              </a:rPr>
            </a:br>
            <a:r>
              <a:rPr sz="5238">
                <a:solidFill>
                  <a:srgbClr val="5FCBEF"/>
                </a:solidFill>
              </a:rPr>
              <a:t>Somewhere in Between</a:t>
            </a:r>
          </a:p>
        </p:txBody>
      </p:sp>
      <p:sp>
        <p:nvSpPr>
          <p:cNvPr id="96" name="Shape 96"/>
          <p:cNvSpPr/>
          <p:nvPr>
            <p:ph type="body" idx="1"/>
          </p:nvPr>
        </p:nvSpPr>
        <p:spPr>
          <a:xfrm>
            <a:off x="1507067" y="4050832"/>
            <a:ext cx="7766937" cy="1096900"/>
          </a:xfrm>
          <a:prstGeom prst="rect">
            <a:avLst/>
          </a:prstGeom>
        </p:spPr>
        <p:txBody>
          <a:bodyPr/>
          <a:lstStyle/>
          <a:p>
            <a:pPr lvl="0">
              <a:lnSpc>
                <a:spcPct val="90000"/>
              </a:lnSpc>
              <a:defRPr>
                <a:solidFill>
                  <a:srgbClr val="000000"/>
                </a:solidFill>
              </a:defRPr>
            </a:pPr>
            <a:r>
              <a:rPr>
                <a:solidFill>
                  <a:srgbClr val="808080"/>
                </a:solidFill>
              </a:rPr>
              <a:t>Annaleah Ernst, TF					</a:t>
            </a:r>
            <a:endParaRPr>
              <a:solidFill>
                <a:srgbClr val="808080"/>
              </a:solidFill>
            </a:endParaRPr>
          </a:p>
          <a:p>
            <a:pPr lvl="0">
              <a:lnSpc>
                <a:spcPct val="90000"/>
              </a:lnSpc>
              <a:defRPr>
                <a:solidFill>
                  <a:srgbClr val="000000"/>
                </a:solidFill>
              </a:defRPr>
            </a:pPr>
            <a:r>
              <a:rPr>
                <a:solidFill>
                  <a:srgbClr val="808080"/>
                </a:solidFill>
              </a:rPr>
              <a:t>					</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Scope</a:t>
            </a:r>
          </a:p>
        </p:txBody>
      </p:sp>
      <p:sp>
        <p:nvSpPr>
          <p:cNvPr id="128" name="Shape 128"/>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The area in which the program has access to a variable</a:t>
            </a:r>
            <a:endParaRPr>
              <a:solidFill>
                <a:srgbClr val="404040"/>
              </a:solidFill>
            </a:endParaRPr>
          </a:p>
          <a:p>
            <a:pPr lvl="0">
              <a:defRPr>
                <a:solidFill>
                  <a:srgbClr val="000000"/>
                </a:solidFill>
              </a:defRPr>
            </a:pPr>
            <a:r>
              <a:rPr>
                <a:solidFill>
                  <a:srgbClr val="404040"/>
                </a:solidFill>
              </a:rPr>
              <a:t>“What happens in braces stays in braces”</a:t>
            </a:r>
            <a:endParaRPr>
              <a:solidFill>
                <a:srgbClr val="404040"/>
              </a:solidFill>
            </a:endParaRPr>
          </a:p>
          <a:p>
            <a:pPr lvl="0">
              <a:defRPr>
                <a:solidFill>
                  <a:srgbClr val="000000"/>
                </a:solidFill>
              </a:defRPr>
            </a:pPr>
            <a:r>
              <a:rPr>
                <a:solidFill>
                  <a:srgbClr val="404040"/>
                </a:solidFill>
              </a:rPr>
              <a:t>Global</a:t>
            </a:r>
            <a:endParaRPr>
              <a:solidFill>
                <a:srgbClr val="404040"/>
              </a:solidFill>
            </a:endParaRPr>
          </a:p>
          <a:p>
            <a:pPr lvl="1" marL="742950" indent="-285750">
              <a:defRPr>
                <a:solidFill>
                  <a:srgbClr val="000000"/>
                </a:solidFill>
              </a:defRPr>
            </a:pPr>
            <a:r>
              <a:rPr sz="1600">
                <a:solidFill>
                  <a:srgbClr val="404040"/>
                </a:solidFill>
              </a:rPr>
              <a:t>Entire program has access</a:t>
            </a:r>
            <a:endParaRPr sz="1600">
              <a:solidFill>
                <a:srgbClr val="404040"/>
              </a:solidFill>
            </a:endParaRPr>
          </a:p>
          <a:p>
            <a:pPr lvl="1" marL="742950" indent="-285750">
              <a:defRPr>
                <a:solidFill>
                  <a:srgbClr val="000000"/>
                </a:solidFill>
              </a:defRPr>
            </a:pPr>
            <a:r>
              <a:rPr sz="1600">
                <a:solidFill>
                  <a:srgbClr val="404040"/>
                </a:solidFill>
              </a:rPr>
              <a:t>Exists for entire duration of program</a:t>
            </a:r>
            <a:endParaRPr sz="1600">
              <a:solidFill>
                <a:srgbClr val="404040"/>
              </a:solidFill>
            </a:endParaRPr>
          </a:p>
          <a:p>
            <a:pPr lvl="0">
              <a:defRPr>
                <a:solidFill>
                  <a:srgbClr val="000000"/>
                </a:solidFill>
              </a:defRPr>
            </a:pPr>
            <a:r>
              <a:rPr>
                <a:solidFill>
                  <a:srgbClr val="404040"/>
                </a:solidFill>
              </a:rPr>
              <a:t>Local</a:t>
            </a:r>
            <a:endParaRPr>
              <a:solidFill>
                <a:srgbClr val="404040"/>
              </a:solidFill>
            </a:endParaRPr>
          </a:p>
          <a:p>
            <a:pPr lvl="1" marL="742950" indent="-285750">
              <a:defRPr>
                <a:solidFill>
                  <a:srgbClr val="000000"/>
                </a:solidFill>
              </a:defRPr>
            </a:pPr>
            <a:r>
              <a:rPr sz="1600">
                <a:solidFill>
                  <a:srgbClr val="404040"/>
                </a:solidFill>
              </a:rPr>
              <a:t>Confined to region of code </a:t>
            </a:r>
            <a:endParaRPr sz="1600">
              <a:solidFill>
                <a:srgbClr val="404040"/>
              </a:solidFill>
            </a:endParaRPr>
          </a:p>
          <a:p>
            <a:pPr lvl="1" marL="742950" indent="-285750">
              <a:defRPr>
                <a:solidFill>
                  <a:srgbClr val="000000"/>
                </a:solidFill>
              </a:defRPr>
            </a:pPr>
            <a:r>
              <a:rPr sz="1600">
                <a:solidFill>
                  <a:srgbClr val="404040"/>
                </a:solidFill>
              </a:rPr>
              <a:t>eg a function, a loop, etc</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Your turn! Scope.c</a:t>
            </a:r>
          </a:p>
        </p:txBody>
      </p:sp>
      <p:sp>
        <p:nvSpPr>
          <p:cNvPr id="131" name="Shape 131"/>
          <p:cNvSpPr/>
          <p:nvPr>
            <p:ph type="body" idx="1"/>
          </p:nvPr>
        </p:nvSpPr>
        <p:spPr>
          <a:xfrm>
            <a:off x="677334" y="2160589"/>
            <a:ext cx="3942792" cy="3880773"/>
          </a:xfrm>
          <a:prstGeom prst="rect">
            <a:avLst/>
          </a:prstGeom>
        </p:spPr>
        <p:txBody>
          <a:bodyPr/>
          <a:lstStyle/>
          <a:p>
            <a:pPr lvl="0">
              <a:defRPr>
                <a:solidFill>
                  <a:srgbClr val="000000"/>
                </a:solidFill>
              </a:defRPr>
            </a:pPr>
            <a:r>
              <a:rPr>
                <a:solidFill>
                  <a:srgbClr val="404040"/>
                </a:solidFill>
              </a:rPr>
              <a:t>What does this program output?</a:t>
            </a:r>
            <a:endParaRPr>
              <a:solidFill>
                <a:srgbClr val="404040"/>
              </a:solidFill>
            </a:endParaRPr>
          </a:p>
          <a:p>
            <a:pPr lvl="1" marL="742950" indent="-285750">
              <a:defRPr>
                <a:solidFill>
                  <a:srgbClr val="000000"/>
                </a:solidFill>
              </a:defRPr>
            </a:pPr>
            <a:r>
              <a:rPr sz="1600">
                <a:solidFill>
                  <a:srgbClr val="404040"/>
                </a:solidFill>
              </a:rPr>
              <a:t>8 </a:t>
            </a:r>
            <a:endParaRPr sz="1600">
              <a:solidFill>
                <a:srgbClr val="404040"/>
              </a:solidFill>
            </a:endParaRPr>
          </a:p>
          <a:p>
            <a:pPr lvl="1" marL="742950" indent="-285750">
              <a:defRPr>
                <a:solidFill>
                  <a:srgbClr val="000000"/>
                </a:solidFill>
              </a:defRPr>
            </a:pPr>
            <a:r>
              <a:rPr sz="1600">
                <a:solidFill>
                  <a:srgbClr val="404040"/>
                </a:solidFill>
              </a:rPr>
              <a:t>3</a:t>
            </a:r>
          </a:p>
        </p:txBody>
      </p:sp>
      <p:pic>
        <p:nvPicPr>
          <p:cNvPr id="132" name="image1.png"/>
          <p:cNvPicPr/>
          <p:nvPr/>
        </p:nvPicPr>
        <p:blipFill>
          <a:blip r:embed="rId2">
            <a:extLst/>
          </a:blip>
          <a:stretch>
            <a:fillRect/>
          </a:stretch>
        </p:blipFill>
        <p:spPr>
          <a:xfrm>
            <a:off x="6070432" y="481263"/>
            <a:ext cx="3371851" cy="5943601"/>
          </a:xfrm>
          <a:prstGeom prst="rect">
            <a:avLst/>
          </a:prstGeom>
          <a:ln w="12700">
            <a:miter lim="400000"/>
          </a:ln>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1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presetClass="entr" presetSubtype="0" presetID="1" grpId="1" fill="hold">
                                  <p:stCondLst>
                                    <p:cond delay="0"/>
                                  </p:stCondLst>
                                  <p:iterate type="el" backwards="0">
                                    <p:tmAbs val="0"/>
                                  </p:iterate>
                                  <p:childTnLst>
                                    <p:set>
                                      <p:cBhvr>
                                        <p:cTn id="10" fill="hold"/>
                                        <p:tgtEl>
                                          <p:spTgt spid="131">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31" grpId="1"/>
    </p:bldLst>
  </p:timing>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Switches</a:t>
            </a:r>
          </a:p>
        </p:txBody>
      </p:sp>
      <p:sp>
        <p:nvSpPr>
          <p:cNvPr id="135" name="Shape 135"/>
          <p:cNvSpPr/>
          <p:nvPr>
            <p:ph type="body" idx="1"/>
          </p:nvPr>
        </p:nvSpPr>
        <p:spPr>
          <a:xfrm>
            <a:off x="677333" y="2160589"/>
            <a:ext cx="3281057" cy="3880773"/>
          </a:xfrm>
          <a:prstGeom prst="rect">
            <a:avLst/>
          </a:prstGeom>
        </p:spPr>
        <p:txBody>
          <a:bodyPr/>
          <a:lstStyle/>
          <a:p>
            <a:pPr lvl="0">
              <a:defRPr>
                <a:solidFill>
                  <a:srgbClr val="000000"/>
                </a:solidFill>
              </a:defRPr>
            </a:pPr>
            <a:r>
              <a:rPr>
                <a:solidFill>
                  <a:srgbClr val="404040"/>
                </a:solidFill>
              </a:rPr>
              <a:t>Value of variable is either an int or a char in this syntax</a:t>
            </a:r>
          </a:p>
        </p:txBody>
      </p:sp>
      <p:pic>
        <p:nvPicPr>
          <p:cNvPr id="136" name="image2.png"/>
          <p:cNvPicPr/>
          <p:nvPr/>
        </p:nvPicPr>
        <p:blipFill>
          <a:blip r:embed="rId2">
            <a:extLst/>
          </a:blip>
          <a:stretch>
            <a:fillRect/>
          </a:stretch>
        </p:blipFill>
        <p:spPr>
          <a:xfrm>
            <a:off x="4079707" y="1957309"/>
            <a:ext cx="6848515" cy="4084054"/>
          </a:xfrm>
          <a:prstGeom prst="rect">
            <a:avLst/>
          </a:prstGeom>
          <a:ln w="12700">
            <a:miter lim="400000"/>
          </a:ln>
        </p:spPr>
      </p:pic>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Switches</a:t>
            </a:r>
          </a:p>
        </p:txBody>
      </p:sp>
      <p:sp>
        <p:nvSpPr>
          <p:cNvPr id="139" name="Shape 139"/>
          <p:cNvSpPr/>
          <p:nvPr>
            <p:ph type="body" idx="1"/>
          </p:nvPr>
        </p:nvSpPr>
        <p:spPr>
          <a:xfrm>
            <a:off x="677333" y="2160589"/>
            <a:ext cx="8596670" cy="3880773"/>
          </a:xfrm>
          <a:prstGeom prst="rect">
            <a:avLst/>
          </a:prstGeom>
        </p:spPr>
        <p:txBody>
          <a:bodyPr/>
          <a:lstStyle/>
          <a:p>
            <a:pPr lvl="0"/>
          </a:p>
        </p:txBody>
      </p:sp>
      <p:pic>
        <p:nvPicPr>
          <p:cNvPr id="140" name="image3.png"/>
          <p:cNvPicPr/>
          <p:nvPr/>
        </p:nvPicPr>
        <p:blipFill>
          <a:blip r:embed="rId2">
            <a:extLst/>
          </a:blip>
          <a:stretch>
            <a:fillRect/>
          </a:stretch>
        </p:blipFill>
        <p:spPr>
          <a:xfrm>
            <a:off x="677333" y="1930400"/>
            <a:ext cx="5219701" cy="4076700"/>
          </a:xfrm>
          <a:prstGeom prst="rect">
            <a:avLst/>
          </a:prstGeom>
          <a:ln w="12700">
            <a:miter lim="400000"/>
          </a:ln>
        </p:spPr>
      </p:pic>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Your Turn! Switch.c</a:t>
            </a:r>
          </a:p>
        </p:txBody>
      </p:sp>
      <p:sp>
        <p:nvSpPr>
          <p:cNvPr id="143" name="Shape 143"/>
          <p:cNvSpPr/>
          <p:nvPr>
            <p:ph type="body" idx="1"/>
          </p:nvPr>
        </p:nvSpPr>
        <p:spPr>
          <a:xfrm>
            <a:off x="677333" y="2160589"/>
            <a:ext cx="3690131" cy="3880773"/>
          </a:xfrm>
          <a:prstGeom prst="rect">
            <a:avLst/>
          </a:prstGeom>
        </p:spPr>
        <p:txBody>
          <a:bodyPr/>
          <a:lstStyle/>
          <a:p>
            <a:pPr lvl="0">
              <a:defRPr>
                <a:solidFill>
                  <a:srgbClr val="000000"/>
                </a:solidFill>
              </a:defRPr>
            </a:pPr>
            <a:r>
              <a:rPr>
                <a:solidFill>
                  <a:srgbClr val="404040"/>
                </a:solidFill>
              </a:rPr>
              <a:t>Write a piece of code that uses a switch statement to check the first letter of the first command line argument a user inputs</a:t>
            </a:r>
            <a:endParaRPr>
              <a:solidFill>
                <a:srgbClr val="404040"/>
              </a:solidFill>
            </a:endParaRPr>
          </a:p>
          <a:p>
            <a:pPr lvl="0">
              <a:defRPr>
                <a:solidFill>
                  <a:srgbClr val="000000"/>
                </a:solidFill>
              </a:defRPr>
            </a:pPr>
            <a:r>
              <a:rPr>
                <a:solidFill>
                  <a:srgbClr val="404040"/>
                </a:solidFill>
              </a:rPr>
              <a:t>If the letter is is equal to upper or lower case A , print “It is the first letter” </a:t>
            </a:r>
            <a:endParaRPr>
              <a:solidFill>
                <a:srgbClr val="404040"/>
              </a:solidFill>
            </a:endParaRPr>
          </a:p>
          <a:p>
            <a:pPr lvl="0">
              <a:defRPr>
                <a:solidFill>
                  <a:srgbClr val="000000"/>
                </a:solidFill>
              </a:defRPr>
            </a:pPr>
            <a:r>
              <a:rPr>
                <a:solidFill>
                  <a:srgbClr val="404040"/>
                </a:solidFill>
              </a:rPr>
              <a:t>Else print “It’s not the first letter”</a:t>
            </a:r>
          </a:p>
        </p:txBody>
      </p:sp>
      <p:pic>
        <p:nvPicPr>
          <p:cNvPr id="144" name="image4.png"/>
          <p:cNvPicPr/>
          <p:nvPr/>
        </p:nvPicPr>
        <p:blipFill>
          <a:blip r:embed="rId2">
            <a:extLst/>
          </a:blip>
          <a:stretch>
            <a:fillRect/>
          </a:stretch>
        </p:blipFill>
        <p:spPr>
          <a:xfrm>
            <a:off x="4367462" y="1335505"/>
            <a:ext cx="7151078" cy="5310438"/>
          </a:xfrm>
          <a:prstGeom prst="rect">
            <a:avLst/>
          </a:prstGeom>
          <a:ln w="12700">
            <a:miter lim="400000"/>
          </a:ln>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1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4" grpId="1"/>
    </p:bld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Pointers - Memory</a:t>
            </a:r>
          </a:p>
        </p:txBody>
      </p:sp>
      <p:sp>
        <p:nvSpPr>
          <p:cNvPr id="147" name="Shape 147"/>
          <p:cNvSpPr/>
          <p:nvPr>
            <p:ph type="body" idx="1"/>
          </p:nvPr>
        </p:nvSpPr>
        <p:spPr>
          <a:xfrm>
            <a:off x="677333" y="2160589"/>
            <a:ext cx="8596670" cy="3880773"/>
          </a:xfrm>
          <a:prstGeom prst="rect">
            <a:avLst/>
          </a:prstGeom>
        </p:spPr>
        <p:txBody>
          <a:bodyPr/>
          <a:lstStyle/>
          <a:p>
            <a:pPr lvl="0"/>
          </a:p>
        </p:txBody>
      </p:sp>
      <p:pic>
        <p:nvPicPr>
          <p:cNvPr id="148" name="image5.png"/>
          <p:cNvPicPr/>
          <p:nvPr/>
        </p:nvPicPr>
        <p:blipFill>
          <a:blip r:embed="rId3">
            <a:extLst/>
          </a:blip>
          <a:stretch>
            <a:fillRect/>
          </a:stretch>
        </p:blipFill>
        <p:spPr>
          <a:xfrm>
            <a:off x="677333" y="1428546"/>
            <a:ext cx="7401678" cy="5122649"/>
          </a:xfrm>
          <a:prstGeom prst="rect">
            <a:avLst/>
          </a:prstGeom>
          <a:ln w="12700">
            <a:miter lim="400000"/>
          </a:ln>
        </p:spPr>
      </p:pic>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Creating Pointers </a:t>
            </a:r>
          </a:p>
        </p:txBody>
      </p:sp>
      <p:sp>
        <p:nvSpPr>
          <p:cNvPr id="153" name="Shape 153"/>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&lt;type&gt;* &lt;variable name&gt;;</a:t>
            </a:r>
            <a:endParaRPr>
              <a:solidFill>
                <a:srgbClr val="404040"/>
              </a:solidFill>
            </a:endParaRPr>
          </a:p>
          <a:p>
            <a:pPr lvl="0">
              <a:defRPr>
                <a:solidFill>
                  <a:srgbClr val="000000"/>
                </a:solidFill>
              </a:defRPr>
            </a:pPr>
            <a:endParaRPr>
              <a:solidFill>
                <a:srgbClr val="404040"/>
              </a:solidFill>
            </a:endParaRPr>
          </a:p>
          <a:p>
            <a:pPr lvl="0">
              <a:defRPr>
                <a:solidFill>
                  <a:srgbClr val="000000"/>
                </a:solidFill>
              </a:defRPr>
            </a:pPr>
            <a:endParaRPr>
              <a:solidFill>
                <a:srgbClr val="404040"/>
              </a:solidFill>
            </a:endParaRPr>
          </a:p>
          <a:p>
            <a:pPr lvl="0">
              <a:defRPr>
                <a:solidFill>
                  <a:srgbClr val="000000"/>
                </a:solidFill>
              </a:defRPr>
            </a:pPr>
            <a:endParaRPr>
              <a:solidFill>
                <a:srgbClr val="404040"/>
              </a:solidFill>
            </a:endParaRPr>
          </a:p>
          <a:p>
            <a:pPr lvl="0">
              <a:defRPr>
                <a:solidFill>
                  <a:srgbClr val="000000"/>
                </a:solidFill>
              </a:defRPr>
            </a:pPr>
            <a:endParaRPr>
              <a:solidFill>
                <a:srgbClr val="404040"/>
              </a:solidFill>
            </a:endParaRPr>
          </a:p>
          <a:p>
            <a:pPr lvl="0">
              <a:defRPr>
                <a:solidFill>
                  <a:srgbClr val="000000"/>
                </a:solidFill>
              </a:defRPr>
            </a:pPr>
            <a:r>
              <a:rPr>
                <a:solidFill>
                  <a:srgbClr val="404040"/>
                </a:solidFill>
              </a:rPr>
              <a:t>What are these pointing at right now?</a:t>
            </a:r>
          </a:p>
        </p:txBody>
      </p:sp>
      <p:pic>
        <p:nvPicPr>
          <p:cNvPr id="154" name="image6.png"/>
          <p:cNvPicPr/>
          <p:nvPr/>
        </p:nvPicPr>
        <p:blipFill>
          <a:blip r:embed="rId2">
            <a:extLst/>
          </a:blip>
          <a:stretch>
            <a:fillRect/>
          </a:stretch>
        </p:blipFill>
        <p:spPr>
          <a:xfrm>
            <a:off x="1200375" y="2689678"/>
            <a:ext cx="3419476" cy="1333501"/>
          </a:xfrm>
          <a:prstGeom prst="rect">
            <a:avLst/>
          </a:prstGeom>
          <a:ln w="12700">
            <a:miter lim="400000"/>
          </a:ln>
        </p:spPr>
      </p:pic>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Defining Pointers</a:t>
            </a:r>
          </a:p>
        </p:txBody>
      </p:sp>
      <p:sp>
        <p:nvSpPr>
          <p:cNvPr id="157" name="Shape 157"/>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Either:</a:t>
            </a:r>
            <a:endParaRPr>
              <a:solidFill>
                <a:srgbClr val="404040"/>
              </a:solidFill>
            </a:endParaRPr>
          </a:p>
          <a:p>
            <a:pPr lvl="1" marL="742950" indent="-285750">
              <a:defRPr>
                <a:solidFill>
                  <a:srgbClr val="000000"/>
                </a:solidFill>
              </a:defRPr>
            </a:pPr>
            <a:r>
              <a:rPr sz="1600">
                <a:solidFill>
                  <a:srgbClr val="404040"/>
                </a:solidFill>
              </a:rPr>
              <a:t>&lt;type&gt;* &lt;pointer name&gt; = &amp;&lt;variable of type&gt;;</a:t>
            </a:r>
            <a:endParaRPr sz="1600">
              <a:solidFill>
                <a:srgbClr val="404040"/>
              </a:solidFill>
            </a:endParaRPr>
          </a:p>
          <a:p>
            <a:pPr lvl="1" marL="742950" indent="-285750">
              <a:defRPr>
                <a:solidFill>
                  <a:srgbClr val="000000"/>
                </a:solidFill>
              </a:defRPr>
            </a:pPr>
            <a:r>
              <a:rPr sz="1600">
                <a:solidFill>
                  <a:srgbClr val="404040"/>
                </a:solidFill>
              </a:rPr>
              <a:t>&lt;type&gt;* &lt;pointer name&gt; = malloc(sizeof(&lt;type&gt;));</a:t>
            </a:r>
          </a:p>
        </p:txBody>
      </p:sp>
      <p:pic>
        <p:nvPicPr>
          <p:cNvPr id="158" name="image7.png"/>
          <p:cNvPicPr/>
          <p:nvPr/>
        </p:nvPicPr>
        <p:blipFill>
          <a:blip r:embed="rId2">
            <a:extLst/>
          </a:blip>
          <a:stretch>
            <a:fillRect/>
          </a:stretch>
        </p:blipFill>
        <p:spPr>
          <a:xfrm>
            <a:off x="1655458" y="3381828"/>
            <a:ext cx="5233387" cy="3136447"/>
          </a:xfrm>
          <a:prstGeom prst="rect">
            <a:avLst/>
          </a:prstGeom>
          <a:ln w="12700">
            <a:miter lim="400000"/>
          </a:ln>
        </p:spPr>
      </p:pic>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Referencing and Dereferencing</a:t>
            </a:r>
          </a:p>
        </p:txBody>
      </p:sp>
      <p:sp>
        <p:nvSpPr>
          <p:cNvPr id="161" name="Shape 161"/>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Referencing (ie, address of)</a:t>
            </a:r>
            <a:endParaRPr>
              <a:solidFill>
                <a:srgbClr val="404040"/>
              </a:solidFill>
            </a:endParaRPr>
          </a:p>
          <a:p>
            <a:pPr lvl="1" marL="742950" indent="-285750">
              <a:defRPr>
                <a:solidFill>
                  <a:srgbClr val="000000"/>
                </a:solidFill>
              </a:defRPr>
            </a:pPr>
            <a:r>
              <a:rPr sz="1600">
                <a:solidFill>
                  <a:srgbClr val="404040"/>
                </a:solidFill>
              </a:rPr>
              <a:t>&amp;&lt;variable name&gt;</a:t>
            </a:r>
            <a:endParaRPr sz="1600">
              <a:solidFill>
                <a:srgbClr val="404040"/>
              </a:solidFill>
            </a:endParaRPr>
          </a:p>
          <a:p>
            <a:pPr lvl="0">
              <a:defRPr>
                <a:solidFill>
                  <a:srgbClr val="000000"/>
                </a:solidFill>
              </a:defRPr>
            </a:pPr>
            <a:r>
              <a:rPr>
                <a:solidFill>
                  <a:srgbClr val="404040"/>
                </a:solidFill>
              </a:rPr>
              <a:t>Dereferencing (ie, go to address)</a:t>
            </a:r>
            <a:endParaRPr>
              <a:solidFill>
                <a:srgbClr val="404040"/>
              </a:solidFill>
            </a:endParaRPr>
          </a:p>
          <a:p>
            <a:pPr lvl="1" marL="742950" indent="-285750">
              <a:defRPr>
                <a:solidFill>
                  <a:srgbClr val="000000"/>
                </a:solidFill>
              </a:defRPr>
            </a:pPr>
            <a:r>
              <a:rPr sz="1600">
                <a:solidFill>
                  <a:srgbClr val="404040"/>
                </a:solidFill>
              </a:rPr>
              <a:t>*&lt;point name&gt; </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Your turn! Under the hood</a:t>
            </a:r>
          </a:p>
        </p:txBody>
      </p:sp>
      <p:sp>
        <p:nvSpPr>
          <p:cNvPr id="164" name="Shape 164"/>
          <p:cNvSpPr/>
          <p:nvPr>
            <p:ph type="body" idx="1"/>
          </p:nvPr>
        </p:nvSpPr>
        <p:spPr>
          <a:xfrm>
            <a:off x="3080083" y="2160589"/>
            <a:ext cx="6193919" cy="3880773"/>
          </a:xfrm>
          <a:prstGeom prst="rect">
            <a:avLst/>
          </a:prstGeom>
        </p:spPr>
        <p:txBody>
          <a:bodyPr/>
          <a:lstStyle/>
          <a:p>
            <a:pPr lvl="0">
              <a:defRPr>
                <a:solidFill>
                  <a:srgbClr val="000000"/>
                </a:solidFill>
              </a:defRPr>
            </a:pPr>
            <a:r>
              <a:rPr>
                <a:solidFill>
                  <a:srgbClr val="404040"/>
                </a:solidFill>
              </a:rPr>
              <a:t>Fill in the table below based on this snippit of code.</a:t>
            </a:r>
            <a:endParaRPr>
              <a:solidFill>
                <a:srgbClr val="404040"/>
              </a:solidFill>
            </a:endParaRPr>
          </a:p>
          <a:p>
            <a:pPr lvl="0">
              <a:defRPr>
                <a:solidFill>
                  <a:srgbClr val="000000"/>
                </a:solidFill>
              </a:defRPr>
            </a:pPr>
            <a:r>
              <a:rPr>
                <a:solidFill>
                  <a:srgbClr val="404040"/>
                </a:solidFill>
              </a:rPr>
              <a:t>Feel free to make up addresses if you don’t think they should be the same</a:t>
            </a:r>
          </a:p>
        </p:txBody>
      </p:sp>
      <p:pic>
        <p:nvPicPr>
          <p:cNvPr id="165" name="image8.png"/>
          <p:cNvPicPr/>
          <p:nvPr/>
        </p:nvPicPr>
        <p:blipFill>
          <a:blip r:embed="rId2">
            <a:extLst/>
          </a:blip>
          <a:stretch>
            <a:fillRect/>
          </a:stretch>
        </p:blipFill>
        <p:spPr>
          <a:xfrm>
            <a:off x="3225465" y="3537456"/>
            <a:ext cx="6192696" cy="2503906"/>
          </a:xfrm>
          <a:prstGeom prst="rect">
            <a:avLst/>
          </a:prstGeom>
          <a:ln w="12700">
            <a:miter lim="400000"/>
          </a:ln>
        </p:spPr>
      </p:pic>
      <p:pic>
        <p:nvPicPr>
          <p:cNvPr id="166" name="image9.png"/>
          <p:cNvPicPr/>
          <p:nvPr/>
        </p:nvPicPr>
        <p:blipFill>
          <a:blip r:embed="rId3">
            <a:extLst/>
          </a:blip>
          <a:stretch>
            <a:fillRect/>
          </a:stretch>
        </p:blipFill>
        <p:spPr>
          <a:xfrm>
            <a:off x="393700" y="2508756"/>
            <a:ext cx="2362200" cy="1028701"/>
          </a:xfrm>
          <a:prstGeom prst="rect">
            <a:avLst/>
          </a:prstGeom>
          <a:ln w="12700">
            <a:miter lim="400000"/>
          </a:ln>
        </p:spPr>
      </p:pic>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 name="Shape 98"/>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Non-Exhaustive Topics</a:t>
            </a:r>
          </a:p>
        </p:txBody>
      </p:sp>
      <p:sp>
        <p:nvSpPr>
          <p:cNvPr id="99" name="Shape 99"/>
          <p:cNvSpPr/>
          <p:nvPr>
            <p:ph type="body" idx="1"/>
          </p:nvPr>
        </p:nvSpPr>
        <p:spPr>
          <a:xfrm>
            <a:off x="677333" y="2160589"/>
            <a:ext cx="8596670" cy="4168023"/>
          </a:xfrm>
          <a:prstGeom prst="rect">
            <a:avLst/>
          </a:prstGeom>
        </p:spPr>
        <p:txBody>
          <a:bodyPr/>
          <a:lstStyle/>
          <a:p>
            <a:pPr lvl="0">
              <a:defRPr>
                <a:solidFill>
                  <a:srgbClr val="000000"/>
                </a:solidFill>
              </a:defRPr>
            </a:pPr>
            <a:r>
              <a:rPr>
                <a:solidFill>
                  <a:srgbClr val="404040"/>
                </a:solidFill>
              </a:rPr>
              <a:t>Binary. ASCII. Algorithms. Pseudocode. Source code. Compiler. Object code. Scratch. Statements. Boolean expressions. Conditions. Loops. Variables. Functions. Arrays. Threads. Events. </a:t>
            </a:r>
            <a:endParaRPr>
              <a:solidFill>
                <a:srgbClr val="404040"/>
              </a:solidFill>
            </a:endParaRPr>
          </a:p>
          <a:p>
            <a:pPr lvl="0">
              <a:defRPr>
                <a:solidFill>
                  <a:srgbClr val="000000"/>
                </a:solidFill>
              </a:defRPr>
            </a:pPr>
            <a:r>
              <a:rPr>
                <a:solidFill>
                  <a:srgbClr val="404040"/>
                </a:solidFill>
              </a:rPr>
              <a:t>Linux. C. Compiling. Libraries. Types. Standard output. </a:t>
            </a:r>
            <a:endParaRPr>
              <a:solidFill>
                <a:srgbClr val="404040"/>
              </a:solidFill>
            </a:endParaRPr>
          </a:p>
          <a:p>
            <a:pPr lvl="0">
              <a:defRPr>
                <a:solidFill>
                  <a:srgbClr val="000000"/>
                </a:solidFill>
              </a:defRPr>
            </a:pPr>
            <a:r>
              <a:rPr>
                <a:solidFill>
                  <a:srgbClr val="404040"/>
                </a:solidFill>
              </a:rPr>
              <a:t>Casting. Imprecision. Switches. Scope. Strings. Arrays. Cryptography. </a:t>
            </a:r>
            <a:endParaRPr>
              <a:solidFill>
                <a:srgbClr val="404040"/>
              </a:solidFill>
            </a:endParaRPr>
          </a:p>
          <a:p>
            <a:pPr lvl="0">
              <a:defRPr>
                <a:solidFill>
                  <a:srgbClr val="000000"/>
                </a:solidFill>
              </a:defRPr>
            </a:pPr>
            <a:r>
              <a:rPr>
                <a:solidFill>
                  <a:srgbClr val="404040"/>
                </a:solidFill>
              </a:rPr>
              <a:t>Command-line arguments. Searching. Sorting. Bubble sort. Selection sort. Insertion sort. O. </a:t>
            </a:r>
            <a:r>
              <a:rPr>
                <a:solidFill>
                  <a:srgbClr val="404040"/>
                </a:solidFill>
              </a:rPr>
              <a:t>Ω.Θ. </a:t>
            </a:r>
            <a:r>
              <a:rPr>
                <a:solidFill>
                  <a:srgbClr val="404040"/>
                </a:solidFill>
              </a:rPr>
              <a:t>Recursion. Merge Sort. </a:t>
            </a:r>
            <a:endParaRPr>
              <a:solidFill>
                <a:srgbClr val="404040"/>
              </a:solidFill>
            </a:endParaRPr>
          </a:p>
          <a:p>
            <a:pPr lvl="0">
              <a:defRPr>
                <a:solidFill>
                  <a:srgbClr val="000000"/>
                </a:solidFill>
              </a:defRPr>
            </a:pPr>
            <a:r>
              <a:rPr>
                <a:solidFill>
                  <a:srgbClr val="404040"/>
                </a:solidFill>
              </a:rPr>
              <a:t>Stack. Debugging. File I/O. Hexadecimal. Strings. Pointers. Dynamic memory allocation. </a:t>
            </a:r>
            <a:endParaRPr>
              <a:solidFill>
                <a:srgbClr val="404040"/>
              </a:solidFill>
            </a:endParaRPr>
          </a:p>
          <a:p>
            <a:pPr lvl="0">
              <a:defRPr>
                <a:solidFill>
                  <a:srgbClr val="000000"/>
                </a:solidFill>
              </a:defRPr>
            </a:pPr>
            <a:r>
              <a:rPr>
                <a:solidFill>
                  <a:srgbClr val="404040"/>
                </a:solidFill>
              </a:rPr>
              <a:t>Heap. Buffer overflow. Linked lists. </a:t>
            </a:r>
            <a:endParaRPr>
              <a:solidFill>
                <a:srgbClr val="404040"/>
              </a:solidFill>
            </a:endParaRPr>
          </a:p>
          <a:p>
            <a:pPr lvl="0">
              <a:defRPr>
                <a:solidFill>
                  <a:srgbClr val="000000"/>
                </a:solidFill>
              </a:defRPr>
            </a:pPr>
            <a:r>
              <a:rPr>
                <a:solidFill>
                  <a:srgbClr val="404040"/>
                </a:solidFill>
              </a:rPr>
              <a:t>Hash tables. Tries. Trees. Stacks. Queues.</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Pointer Arithmetic</a:t>
            </a:r>
          </a:p>
        </p:txBody>
      </p:sp>
      <p:sp>
        <p:nvSpPr>
          <p:cNvPr id="169" name="Shape 169"/>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What happens when I add or subtract the value</a:t>
            </a:r>
            <a:r>
              <a:rPr>
                <a:solidFill>
                  <a:srgbClr val="FF0000"/>
                </a:solidFill>
              </a:rPr>
              <a:t> n </a:t>
            </a:r>
            <a:r>
              <a:rPr>
                <a:solidFill>
                  <a:srgbClr val="404040"/>
                </a:solidFill>
              </a:rPr>
              <a:t>from a pointer?</a:t>
            </a:r>
            <a:endParaRPr>
              <a:solidFill>
                <a:srgbClr val="404040"/>
              </a:solidFill>
            </a:endParaRPr>
          </a:p>
          <a:p>
            <a:pPr lvl="1" marL="742950" indent="-285750">
              <a:defRPr>
                <a:solidFill>
                  <a:srgbClr val="000000"/>
                </a:solidFill>
              </a:defRPr>
            </a:pPr>
            <a:r>
              <a:rPr sz="1600">
                <a:solidFill>
                  <a:srgbClr val="404040"/>
                </a:solidFill>
              </a:rPr>
              <a:t>Adjusts pointer by </a:t>
            </a:r>
            <a:r>
              <a:rPr sz="1600">
                <a:solidFill>
                  <a:srgbClr val="FF0000"/>
                </a:solidFill>
              </a:rPr>
              <a:t>n * sizeof(&lt;pointer type&gt;) </a:t>
            </a:r>
            <a:r>
              <a:rPr sz="1600">
                <a:solidFill>
                  <a:srgbClr val="404040"/>
                </a:solidFill>
              </a:rPr>
              <a:t>bytes</a:t>
            </a:r>
            <a:endParaRPr sz="1600">
              <a:solidFill>
                <a:srgbClr val="404040"/>
              </a:solidFill>
            </a:endParaRPr>
          </a:p>
          <a:p>
            <a:pPr lvl="0">
              <a:defRPr>
                <a:solidFill>
                  <a:srgbClr val="000000"/>
                </a:solidFill>
              </a:defRPr>
            </a:pPr>
            <a:r>
              <a:rPr>
                <a:solidFill>
                  <a:srgbClr val="404040"/>
                </a:solidFill>
              </a:rPr>
              <a:t>Recall that that’s basically how an array works:</a:t>
            </a:r>
            <a:endParaRPr>
              <a:solidFill>
                <a:srgbClr val="404040"/>
              </a:solidFill>
            </a:endParaRPr>
          </a:p>
          <a:p>
            <a:pPr lvl="0">
              <a:defRPr>
                <a:solidFill>
                  <a:srgbClr val="000000"/>
                </a:solidFill>
              </a:defRPr>
            </a:pPr>
            <a:r>
              <a:rPr>
                <a:solidFill>
                  <a:srgbClr val="404040"/>
                </a:solidFill>
              </a:rPr>
              <a:t>Array[1] = *(array + 1) </a:t>
            </a:r>
            <a:endParaRPr>
              <a:solidFill>
                <a:srgbClr val="404040"/>
              </a:solidFill>
            </a:endParaRPr>
          </a:p>
          <a:p>
            <a:pPr lvl="1" marL="742950" indent="-285750">
              <a:defRPr>
                <a:solidFill>
                  <a:srgbClr val="000000"/>
                </a:solidFill>
              </a:defRPr>
            </a:pPr>
            <a:r>
              <a:rPr sz="1600">
                <a:solidFill>
                  <a:srgbClr val="404040"/>
                </a:solidFill>
              </a:rPr>
              <a:t>which is equivalent to *(array + 1 * sizeof(&lt;array type&gt;))</a:t>
            </a:r>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Your turn! Pointer Math</a:t>
            </a:r>
          </a:p>
        </p:txBody>
      </p:sp>
      <p:sp>
        <p:nvSpPr>
          <p:cNvPr id="172" name="Shape 172"/>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What happens when I add or subtract the value</a:t>
            </a:r>
            <a:r>
              <a:rPr>
                <a:solidFill>
                  <a:srgbClr val="FF0000"/>
                </a:solidFill>
              </a:rPr>
              <a:t> n </a:t>
            </a:r>
            <a:r>
              <a:rPr>
                <a:solidFill>
                  <a:srgbClr val="404040"/>
                </a:solidFill>
              </a:rPr>
              <a:t>from a pointer?</a:t>
            </a:r>
            <a:endParaRPr>
              <a:solidFill>
                <a:srgbClr val="404040"/>
              </a:solidFill>
            </a:endParaRPr>
          </a:p>
          <a:p>
            <a:pPr lvl="1" marL="742950" indent="-285750">
              <a:defRPr>
                <a:solidFill>
                  <a:srgbClr val="000000"/>
                </a:solidFill>
              </a:defRPr>
            </a:pPr>
            <a:r>
              <a:rPr sz="1600">
                <a:solidFill>
                  <a:srgbClr val="404040"/>
                </a:solidFill>
              </a:rPr>
              <a:t>Adjusts pointer by </a:t>
            </a:r>
            <a:r>
              <a:rPr sz="1600">
                <a:solidFill>
                  <a:srgbClr val="FF0000"/>
                </a:solidFill>
              </a:rPr>
              <a:t>n * sizeof(&lt;pointer type&gt;) </a:t>
            </a:r>
            <a:r>
              <a:rPr sz="1600">
                <a:solidFill>
                  <a:srgbClr val="404040"/>
                </a:solidFill>
              </a:rPr>
              <a:t>bytes</a:t>
            </a:r>
            <a:endParaRPr sz="1600">
              <a:solidFill>
                <a:srgbClr val="404040"/>
              </a:solidFill>
            </a:endParaRPr>
          </a:p>
          <a:p>
            <a:pPr lvl="0">
              <a:defRPr>
                <a:solidFill>
                  <a:srgbClr val="000000"/>
                </a:solidFill>
              </a:defRPr>
            </a:pPr>
            <a:r>
              <a:rPr>
                <a:solidFill>
                  <a:srgbClr val="404040"/>
                </a:solidFill>
              </a:rPr>
              <a:t>Based on this, fill in this chart. Assume &amp;x = 0x04</a:t>
            </a:r>
          </a:p>
        </p:txBody>
      </p:sp>
      <p:graphicFrame>
        <p:nvGraphicFramePr>
          <p:cNvPr id="173" name="Table 173"/>
          <p:cNvGraphicFramePr/>
          <p:nvPr/>
        </p:nvGraphicFramePr>
        <p:xfrm>
          <a:off x="769257" y="3883781"/>
          <a:ext cx="8128000" cy="1569740"/>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2709333"/>
                <a:gridCol w="2709333"/>
                <a:gridCol w="2709333"/>
              </a:tblGrid>
              <a:tr h="370840">
                <a:tc>
                  <a:txBody>
                    <a:bodyPr/>
                    <a:lstStyle/>
                    <a:p>
                      <a:pPr lvl="0" algn="ctr">
                        <a:defRPr b="0" i="0" sz="1800">
                          <a:solidFill>
                            <a:srgbClr val="000000"/>
                          </a:solidFill>
                        </a:defRPr>
                      </a:pPr>
                      <a:r>
                        <a:rPr b="1">
                          <a:solidFill>
                            <a:srgbClr val="FFFFFF"/>
                          </a:solidFill>
                          <a:latin typeface="Courier New"/>
                          <a:ea typeface="Courier New"/>
                          <a:cs typeface="Courier New"/>
                          <a:sym typeface="Courier New"/>
                        </a:rPr>
                        <a:t/>
                      </a:r>
                    </a:p>
                  </a:txBody>
                  <a:tcPr marL="45720" marR="45720" marT="45720" marB="45720" anchor="t" anchorCtr="0" horzOverflow="overflow"/>
                </a:tc>
                <a:tc>
                  <a:txBody>
                    <a:bodyPr/>
                    <a:lstStyle/>
                    <a:p>
                      <a:pPr lvl="0" algn="ctr">
                        <a:defRPr b="0" i="0" sz="1800">
                          <a:solidFill>
                            <a:srgbClr val="000000"/>
                          </a:solidFill>
                        </a:defRPr>
                      </a:pPr>
                      <a:r>
                        <a:rPr b="1">
                          <a:solidFill>
                            <a:srgbClr val="FFFFFF"/>
                          </a:solidFill>
                          <a:latin typeface="Courier New"/>
                          <a:ea typeface="Courier New"/>
                          <a:cs typeface="Courier New"/>
                          <a:sym typeface="Courier New"/>
                        </a:rPr>
                        <a:t>x</a:t>
                      </a:r>
                    </a:p>
                  </a:txBody>
                  <a:tcPr marL="45720" marR="45720" marT="45720" marB="45720" anchor="t" anchorCtr="0" horzOverflow="overflow"/>
                </a:tc>
                <a:tc>
                  <a:txBody>
                    <a:bodyPr/>
                    <a:lstStyle/>
                    <a:p>
                      <a:pPr lvl="0" algn="ctr">
                        <a:defRPr b="0" i="0" sz="1800">
                          <a:solidFill>
                            <a:srgbClr val="000000"/>
                          </a:solidFill>
                        </a:defRPr>
                      </a:pPr>
                      <a:r>
                        <a:rPr b="1">
                          <a:solidFill>
                            <a:srgbClr val="FFFFFF"/>
                          </a:solidFill>
                          <a:latin typeface="Courier New"/>
                          <a:ea typeface="Courier New"/>
                          <a:cs typeface="Courier New"/>
                          <a:sym typeface="Courier New"/>
                        </a:rPr>
                        <a:t>y</a:t>
                      </a:r>
                    </a:p>
                  </a:txBody>
                  <a:tcPr marL="45720" marR="45720" marT="45720" marB="45720" anchor="t" anchorCtr="0" horzOverflow="overflow"/>
                </a:tc>
              </a:tr>
              <a:tr h="370840">
                <a:tc>
                  <a:txBody>
                    <a:bodyPr/>
                    <a:lstStyle/>
                    <a:p>
                      <a:pPr lvl="0" algn="ctr">
                        <a:defRPr b="0" i="0" sz="1800">
                          <a:solidFill>
                            <a:srgbClr val="000000"/>
                          </a:solidFill>
                        </a:defRPr>
                      </a:pPr>
                      <a:r>
                        <a:rPr b="1" i="1">
                          <a:solidFill>
                            <a:srgbClr val="FFFFFF"/>
                          </a:solidFill>
                          <a:latin typeface="Courier New"/>
                          <a:ea typeface="Courier New"/>
                          <a:cs typeface="Courier New"/>
                          <a:sym typeface="Courier New"/>
                        </a:rPr>
                        <a:t>int x = 5;</a:t>
                      </a:r>
                    </a:p>
                  </a:txBody>
                  <a:tcPr marL="45720" marR="45720" marT="45720" marB="45720" anchor="t" anchorCtr="0" horzOverflow="overflow"/>
                </a:tc>
                <a:tc>
                  <a:txBody>
                    <a:bodyPr/>
                    <a:lstStyle/>
                    <a:p>
                      <a:pPr lvl="0" algn="ctr">
                        <a:defRPr b="0" i="0" sz="1800"/>
                      </a:pPr>
                      <a:r>
                        <a:rPr b="1" i="1">
                          <a:latin typeface="Courier New"/>
                          <a:ea typeface="Courier New"/>
                          <a:cs typeface="Courier New"/>
                          <a:sym typeface="Courier New"/>
                        </a:rPr>
                        <a:t>5</a:t>
                      </a:r>
                    </a:p>
                  </a:txBody>
                  <a:tcPr marL="45720" marR="45720" marT="45720" marB="45720" anchor="t" anchorCtr="0" horzOverflow="overflow"/>
                </a:tc>
                <a:tc>
                  <a:txBody>
                    <a:bodyPr/>
                    <a:lstStyle/>
                    <a:p>
                      <a:pPr lvl="0" algn="ctr">
                        <a:defRPr b="0" i="0" sz="1800"/>
                      </a:pPr>
                      <a:r>
                        <a:rPr b="1" i="1">
                          <a:latin typeface="Courier New"/>
                          <a:ea typeface="Courier New"/>
                          <a:cs typeface="Courier New"/>
                          <a:sym typeface="Courier New"/>
                        </a:rPr>
                        <a:t>NULL</a:t>
                      </a:r>
                    </a:p>
                  </a:txBody>
                  <a:tcPr marL="45720" marR="45720" marT="45720" marB="45720" anchor="t" anchorCtr="0" horzOverflow="overflow"/>
                </a:tc>
              </a:tr>
              <a:tr h="370840">
                <a:tc>
                  <a:txBody>
                    <a:bodyPr/>
                    <a:lstStyle/>
                    <a:p>
                      <a:pPr lvl="0" algn="ctr">
                        <a:defRPr b="0" i="0" sz="1800">
                          <a:solidFill>
                            <a:srgbClr val="000000"/>
                          </a:solidFill>
                        </a:defRPr>
                      </a:pPr>
                      <a:r>
                        <a:rPr b="1" i="1">
                          <a:solidFill>
                            <a:srgbClr val="FFFFFF"/>
                          </a:solidFill>
                          <a:latin typeface="Courier New"/>
                          <a:ea typeface="Courier New"/>
                          <a:cs typeface="Courier New"/>
                          <a:sym typeface="Courier New"/>
                        </a:rPr>
                        <a:t>int *y = &amp;x;</a:t>
                      </a:r>
                    </a:p>
                  </a:txBody>
                  <a:tcPr marL="45720" marR="45720" marT="45720" marB="45720" anchor="t" anchorCtr="0" horzOverflow="overflow"/>
                </a:tc>
                <a:tc>
                  <a:txBody>
                    <a:bodyPr/>
                    <a:lstStyle/>
                    <a:p>
                      <a:pPr lvl="0" algn="ctr">
                        <a:defRPr b="0" i="0" sz="1800"/>
                      </a:pPr>
                      <a:r>
                        <a:rPr b="1" i="1">
                          <a:latin typeface="Courier New"/>
                          <a:ea typeface="Courier New"/>
                          <a:cs typeface="Courier New"/>
                          <a:sym typeface="Courier New"/>
                        </a:rPr>
                        <a:t>5</a:t>
                      </a:r>
                    </a:p>
                  </a:txBody>
                  <a:tcPr marL="45720" marR="45720" marT="45720" marB="45720" anchor="t" anchorCtr="0" horzOverflow="overflow"/>
                </a:tc>
                <a:tc>
                  <a:txBody>
                    <a:bodyPr/>
                    <a:lstStyle/>
                    <a:p>
                      <a:pPr lvl="0" algn="ctr">
                        <a:defRPr b="0" i="0" sz="1800"/>
                      </a:pPr>
                      <a:r>
                        <a:rPr b="1" i="1">
                          <a:latin typeface="Courier New"/>
                          <a:ea typeface="Courier New"/>
                          <a:cs typeface="Courier New"/>
                          <a:sym typeface="Courier New"/>
                        </a:rPr>
                        <a:t>0x04</a:t>
                      </a:r>
                    </a:p>
                  </a:txBody>
                  <a:tcPr marL="45720" marR="45720" marT="45720" marB="45720" anchor="t" anchorCtr="0" horzOverflow="overflow"/>
                </a:tc>
              </a:tr>
              <a:tr h="370840">
                <a:tc>
                  <a:txBody>
                    <a:bodyPr/>
                    <a:lstStyle/>
                    <a:p>
                      <a:pPr lvl="0" algn="ctr">
                        <a:defRPr b="0" i="0" sz="1800">
                          <a:solidFill>
                            <a:srgbClr val="000000"/>
                          </a:solidFill>
                        </a:defRPr>
                      </a:pPr>
                      <a:r>
                        <a:rPr b="1" i="1">
                          <a:solidFill>
                            <a:srgbClr val="FFFFFF"/>
                          </a:solidFill>
                          <a:latin typeface="Courier New"/>
                          <a:ea typeface="Courier New"/>
                          <a:cs typeface="Courier New"/>
                          <a:sym typeface="Courier New"/>
                        </a:rPr>
                        <a:t>y += 1;</a:t>
                      </a:r>
                    </a:p>
                  </a:txBody>
                  <a:tcPr marL="45720" marR="45720" marT="45720" marB="45720" anchor="t" anchorCtr="0" horzOverflow="overflow"/>
                </a:tc>
                <a:tc>
                  <a:txBody>
                    <a:bodyPr/>
                    <a:lstStyle/>
                    <a:p>
                      <a:pPr lvl="0" algn="ctr">
                        <a:defRPr b="0" i="0" sz="1800"/>
                      </a:pPr>
                      <a:r>
                        <a:rPr b="1" i="1">
                          <a:latin typeface="Courier New"/>
                          <a:ea typeface="Courier New"/>
                          <a:cs typeface="Courier New"/>
                          <a:sym typeface="Courier New"/>
                        </a:rPr>
                        <a:t>5</a:t>
                      </a:r>
                    </a:p>
                  </a:txBody>
                  <a:tcPr marL="45720" marR="45720" marT="45720" marB="45720" anchor="t" anchorCtr="0" horzOverflow="overflow"/>
                </a:tc>
                <a:tc>
                  <a:txBody>
                    <a:bodyPr/>
                    <a:lstStyle/>
                    <a:p>
                      <a:pPr lvl="0" algn="ctr">
                        <a:defRPr b="0" i="0" sz="1800"/>
                      </a:pPr>
                      <a:r>
                        <a:rPr b="1" i="1">
                          <a:latin typeface="Courier New"/>
                          <a:ea typeface="Courier New"/>
                          <a:cs typeface="Courier New"/>
                          <a:sym typeface="Courier New"/>
                        </a:rPr>
                        <a:t>0x08</a:t>
                      </a:r>
                    </a:p>
                  </a:txBody>
                  <a:tcPr marL="45720" marR="45720" marT="45720" marB="45720" anchor="t" anchorCtr="0" horzOverflow="overflow"/>
                </a:tc>
              </a:tr>
            </a:tbl>
          </a:graphicData>
        </a:graphic>
      </p:graphicFrame>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Pointers – Passing by Reference</a:t>
            </a:r>
          </a:p>
        </p:txBody>
      </p:sp>
      <p:sp>
        <p:nvSpPr>
          <p:cNvPr id="176" name="Shape 176"/>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Remember how we want to avoid global variables?</a:t>
            </a:r>
            <a:endParaRPr>
              <a:solidFill>
                <a:srgbClr val="404040"/>
              </a:solidFill>
            </a:endParaRPr>
          </a:p>
          <a:p>
            <a:pPr lvl="0">
              <a:defRPr>
                <a:solidFill>
                  <a:srgbClr val="000000"/>
                </a:solidFill>
              </a:defRPr>
            </a:pPr>
            <a:r>
              <a:rPr>
                <a:solidFill>
                  <a:srgbClr val="404040"/>
                </a:solidFill>
              </a:rPr>
              <a:t>We can do that by passing by reference</a:t>
            </a:r>
            <a:endParaRPr>
              <a:solidFill>
                <a:srgbClr val="404040"/>
              </a:solidFill>
            </a:endParaRPr>
          </a:p>
          <a:p>
            <a:pPr lvl="0">
              <a:defRPr>
                <a:solidFill>
                  <a:srgbClr val="000000"/>
                </a:solidFill>
              </a:defRPr>
            </a:pPr>
            <a:r>
              <a:rPr>
                <a:solidFill>
                  <a:srgbClr val="404040"/>
                </a:solidFill>
              </a:rPr>
              <a:t>To explore, let’s look at this buggy swap function</a:t>
            </a:r>
          </a:p>
        </p:txBody>
      </p:sp>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Buggy_swap.c</a:t>
            </a:r>
          </a:p>
        </p:txBody>
      </p:sp>
      <p:sp>
        <p:nvSpPr>
          <p:cNvPr id="179" name="Shape 179"/>
          <p:cNvSpPr/>
          <p:nvPr>
            <p:ph type="body" idx="1"/>
          </p:nvPr>
        </p:nvSpPr>
        <p:spPr>
          <a:xfrm>
            <a:off x="677333" y="2160589"/>
            <a:ext cx="4760942" cy="3880773"/>
          </a:xfrm>
          <a:prstGeom prst="rect">
            <a:avLst/>
          </a:prstGeom>
        </p:spPr>
        <p:txBody>
          <a:bodyPr/>
          <a:lstStyle/>
          <a:p>
            <a:pPr lvl="0">
              <a:defRPr>
                <a:solidFill>
                  <a:srgbClr val="000000"/>
                </a:solidFill>
              </a:defRPr>
            </a:pPr>
            <a:r>
              <a:rPr>
                <a:solidFill>
                  <a:srgbClr val="404040"/>
                </a:solidFill>
              </a:rPr>
              <a:t>What happens when I run this program?</a:t>
            </a:r>
            <a:endParaRPr>
              <a:solidFill>
                <a:srgbClr val="404040"/>
              </a:solidFill>
            </a:endParaRPr>
          </a:p>
          <a:p>
            <a:pPr lvl="0">
              <a:defRPr>
                <a:solidFill>
                  <a:srgbClr val="000000"/>
                </a:solidFill>
              </a:defRPr>
            </a:pPr>
            <a:r>
              <a:rPr>
                <a:solidFill>
                  <a:srgbClr val="404040"/>
                </a:solidFill>
              </a:rPr>
              <a:t>How could knowing pointers help with this?</a:t>
            </a:r>
          </a:p>
        </p:txBody>
      </p:sp>
      <p:pic>
        <p:nvPicPr>
          <p:cNvPr id="180" name="image10.png"/>
          <p:cNvPicPr/>
          <p:nvPr/>
        </p:nvPicPr>
        <p:blipFill>
          <a:blip r:embed="rId3">
            <a:extLst/>
          </a:blip>
          <a:stretch>
            <a:fillRect/>
          </a:stretch>
        </p:blipFill>
        <p:spPr>
          <a:xfrm>
            <a:off x="5583404" y="252913"/>
            <a:ext cx="5019676" cy="6448426"/>
          </a:xfrm>
          <a:prstGeom prst="rect">
            <a:avLst/>
          </a:prstGeom>
          <a:ln w="12700">
            <a:miter lim="400000"/>
          </a:ln>
        </p:spPr>
      </p:pic>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Swap.c</a:t>
            </a:r>
          </a:p>
        </p:txBody>
      </p:sp>
      <p:sp>
        <p:nvSpPr>
          <p:cNvPr id="185" name="Shape 185"/>
          <p:cNvSpPr/>
          <p:nvPr>
            <p:ph type="body" idx="1"/>
          </p:nvPr>
        </p:nvSpPr>
        <p:spPr>
          <a:xfrm>
            <a:off x="677333" y="2160589"/>
            <a:ext cx="4604531" cy="3880773"/>
          </a:xfrm>
          <a:prstGeom prst="rect">
            <a:avLst/>
          </a:prstGeom>
        </p:spPr>
        <p:txBody>
          <a:bodyPr/>
          <a:lstStyle/>
          <a:p>
            <a:pPr lvl="0">
              <a:defRPr>
                <a:solidFill>
                  <a:srgbClr val="000000"/>
                </a:solidFill>
              </a:defRPr>
            </a:pPr>
            <a:r>
              <a:rPr>
                <a:solidFill>
                  <a:srgbClr val="404040"/>
                </a:solidFill>
              </a:rPr>
              <a:t>What if we passed our swap function the addresses of the variables we want to swap?</a:t>
            </a:r>
            <a:endParaRPr>
              <a:solidFill>
                <a:srgbClr val="404040"/>
              </a:solidFill>
            </a:endParaRPr>
          </a:p>
          <a:p>
            <a:pPr lvl="0">
              <a:defRPr>
                <a:solidFill>
                  <a:srgbClr val="000000"/>
                </a:solidFill>
              </a:defRPr>
            </a:pPr>
            <a:r>
              <a:rPr>
                <a:solidFill>
                  <a:srgbClr val="404040"/>
                </a:solidFill>
              </a:rPr>
              <a:t>Still passing a copy of information, but this time, we’re passing a copy of an address – the data the address points to is still the same</a:t>
            </a:r>
            <a:endParaRPr>
              <a:solidFill>
                <a:srgbClr val="404040"/>
              </a:solidFill>
            </a:endParaRPr>
          </a:p>
          <a:p>
            <a:pPr lvl="0">
              <a:defRPr>
                <a:solidFill>
                  <a:srgbClr val="000000"/>
                </a:solidFill>
              </a:defRPr>
            </a:pPr>
            <a:r>
              <a:rPr>
                <a:solidFill>
                  <a:srgbClr val="404040"/>
                </a:solidFill>
              </a:rPr>
              <a:t>This is how we avoid using global variables (which are bad) and still get the results we want from another function</a:t>
            </a:r>
            <a:endParaRPr>
              <a:solidFill>
                <a:srgbClr val="404040"/>
              </a:solidFill>
            </a:endParaRPr>
          </a:p>
          <a:p>
            <a:pPr lvl="0">
              <a:defRPr>
                <a:solidFill>
                  <a:srgbClr val="000000"/>
                </a:solidFill>
              </a:defRPr>
            </a:pPr>
            <a:r>
              <a:rPr>
                <a:solidFill>
                  <a:srgbClr val="404040"/>
                </a:solidFill>
              </a:rPr>
              <a:t>This is called passing by reference</a:t>
            </a:r>
          </a:p>
        </p:txBody>
      </p:sp>
      <p:pic>
        <p:nvPicPr>
          <p:cNvPr id="186" name="image11.png"/>
          <p:cNvPicPr/>
          <p:nvPr/>
        </p:nvPicPr>
        <p:blipFill>
          <a:blip r:embed="rId2">
            <a:extLst/>
          </a:blip>
          <a:stretch>
            <a:fillRect/>
          </a:stretch>
        </p:blipFill>
        <p:spPr>
          <a:xfrm>
            <a:off x="5396140" y="311830"/>
            <a:ext cx="5216002" cy="6201247"/>
          </a:xfrm>
          <a:prstGeom prst="rect">
            <a:avLst/>
          </a:prstGeom>
          <a:ln w="12700">
            <a:miter lim="400000"/>
          </a:ln>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185">
                                            <p:txEl>
                                              <p:pRg st="1" end="1"/>
                                            </p:txEl>
                                          </p:spTgt>
                                        </p:tgtEl>
                                        <p:attrNameLst>
                                          <p:attrName>style.visibility</p:attrName>
                                        </p:attrNameLst>
                                      </p:cBhvr>
                                      <p:to>
                                        <p:strVal val="visible"/>
                                      </p:to>
                                    </p:set>
                                  </p:childTnLst>
                                </p:cTn>
                              </p:par>
                            </p:childTnLst>
                          </p:cTn>
                        </p:par>
                        <p:par>
                          <p:cTn id="7" fill="hold">
                            <p:stCondLst>
                              <p:cond delay="0"/>
                            </p:stCondLst>
                            <p:childTnLst>
                              <p:par>
                                <p:cTn id="8" nodeType="afterEffect" presetClass="entr" presetSubtype="0" presetID="1" grpId="1" fill="hold">
                                  <p:stCondLst>
                                    <p:cond delay="0"/>
                                  </p:stCondLst>
                                  <p:iterate type="el" backwards="0">
                                    <p:tmAbs val="0"/>
                                  </p:iterate>
                                  <p:childTnLst>
                                    <p:set>
                                      <p:cBhvr>
                                        <p:cTn id="9" fill="hold"/>
                                        <p:tgtEl>
                                          <p:spTgt spid="185">
                                            <p:txEl>
                                              <p:pRg st="2" end="2"/>
                                            </p:txEl>
                                          </p:spTgt>
                                        </p:tgtEl>
                                        <p:attrNameLst>
                                          <p:attrName>style.visibility</p:attrName>
                                        </p:attrNameLst>
                                      </p:cBhvr>
                                      <p:to>
                                        <p:strVal val="visible"/>
                                      </p:to>
                                    </p:set>
                                  </p:childTnLst>
                                </p:cTn>
                              </p:par>
                            </p:childTnLst>
                          </p:cTn>
                        </p:par>
                        <p:par>
                          <p:cTn id="10" fill="hold">
                            <p:stCondLst>
                              <p:cond delay="0"/>
                            </p:stCondLst>
                            <p:childTnLst>
                              <p:par>
                                <p:cTn id="11" nodeType="afterEffect" presetClass="entr" presetSubtype="0" presetID="1" grpId="1" fill="hold">
                                  <p:stCondLst>
                                    <p:cond delay="0"/>
                                  </p:stCondLst>
                                  <p:iterate type="el" backwards="0">
                                    <p:tmAbs val="0"/>
                                  </p:iterate>
                                  <p:childTnLst>
                                    <p:set>
                                      <p:cBhvr>
                                        <p:cTn id="12" fill="hold"/>
                                        <p:tgtEl>
                                          <p:spTgt spid="185">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5" grpId="1"/>
    </p:bldLst>
  </p:timing>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Memory</a:t>
            </a:r>
          </a:p>
        </p:txBody>
      </p:sp>
      <p:sp>
        <p:nvSpPr>
          <p:cNvPr id="189" name="Shape 189"/>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stack: block of memory set aside when a program starts running </a:t>
            </a:r>
            <a:endParaRPr>
              <a:solidFill>
                <a:srgbClr val="404040"/>
              </a:solidFill>
            </a:endParaRPr>
          </a:p>
          <a:p>
            <a:pPr lvl="1" marL="742950" indent="-285750">
              <a:defRPr>
                <a:solidFill>
                  <a:srgbClr val="000000"/>
                </a:solidFill>
              </a:defRPr>
            </a:pPr>
            <a:r>
              <a:rPr sz="1600">
                <a:solidFill>
                  <a:srgbClr val="404040"/>
                </a:solidFill>
              </a:rPr>
              <a:t>each function gets its own stack frame </a:t>
            </a:r>
            <a:endParaRPr sz="1600">
              <a:solidFill>
                <a:srgbClr val="404040"/>
              </a:solidFill>
            </a:endParaRPr>
          </a:p>
          <a:p>
            <a:pPr lvl="1" marL="742950" indent="-285750">
              <a:defRPr>
                <a:solidFill>
                  <a:srgbClr val="000000"/>
                </a:solidFill>
              </a:defRPr>
            </a:pPr>
            <a:r>
              <a:rPr sz="1600">
                <a:solidFill>
                  <a:srgbClr val="404040"/>
                </a:solidFill>
              </a:rPr>
              <a:t>stack overflow: when the stack runs out of space, results in a program crash</a:t>
            </a:r>
            <a:endParaRPr sz="1600">
              <a:solidFill>
                <a:srgbClr val="404040"/>
              </a:solidFill>
            </a:endParaRPr>
          </a:p>
          <a:p>
            <a:pPr lvl="0">
              <a:defRPr>
                <a:solidFill>
                  <a:srgbClr val="000000"/>
                </a:solidFill>
              </a:defRPr>
            </a:pPr>
            <a:r>
              <a:rPr>
                <a:solidFill>
                  <a:srgbClr val="404040"/>
                </a:solidFill>
              </a:rPr>
              <a:t>heap: region of unused memory that can be dynamically allocated using malloc (and realloc, etc.) </a:t>
            </a:r>
            <a:endParaRPr>
              <a:solidFill>
                <a:srgbClr val="404040"/>
              </a:solidFill>
            </a:endParaRPr>
          </a:p>
          <a:p>
            <a:pPr lvl="1" marL="742950" indent="-285750">
              <a:defRPr>
                <a:solidFill>
                  <a:srgbClr val="000000"/>
                </a:solidFill>
              </a:defRPr>
            </a:pPr>
            <a:r>
              <a:rPr sz="1600">
                <a:solidFill>
                  <a:srgbClr val="404040"/>
                </a:solidFill>
              </a:rPr>
              <a:t>ALWAYS free ALL dynamically allocated memory to avoid leaks</a:t>
            </a:r>
          </a:p>
        </p:txBody>
      </p:sp>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Recursion</a:t>
            </a:r>
          </a:p>
        </p:txBody>
      </p:sp>
      <p:sp>
        <p:nvSpPr>
          <p:cNvPr id="192" name="Shape 192"/>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a programming concept whereby a function calls itself </a:t>
            </a:r>
            <a:endParaRPr>
              <a:solidFill>
                <a:srgbClr val="404040"/>
              </a:solidFill>
            </a:endParaRPr>
          </a:p>
          <a:p>
            <a:pPr lvl="1" marL="742950" indent="-285750">
              <a:defRPr>
                <a:solidFill>
                  <a:srgbClr val="000000"/>
                </a:solidFill>
              </a:defRPr>
            </a:pPr>
            <a:r>
              <a:rPr sz="1600">
                <a:solidFill>
                  <a:srgbClr val="404040"/>
                </a:solidFill>
              </a:rPr>
              <a:t>don’t forget to include a base case! </a:t>
            </a:r>
            <a:endParaRPr sz="1600">
              <a:solidFill>
                <a:srgbClr val="404040"/>
              </a:solidFill>
            </a:endParaRPr>
          </a:p>
          <a:p>
            <a:pPr lvl="0">
              <a:defRPr>
                <a:solidFill>
                  <a:srgbClr val="000000"/>
                </a:solidFill>
              </a:defRPr>
            </a:pPr>
            <a:r>
              <a:rPr>
                <a:solidFill>
                  <a:srgbClr val="404040"/>
                </a:solidFill>
              </a:rPr>
              <a:t>pros:  </a:t>
            </a:r>
            <a:endParaRPr>
              <a:solidFill>
                <a:srgbClr val="404040"/>
              </a:solidFill>
            </a:endParaRPr>
          </a:p>
          <a:p>
            <a:pPr lvl="1" marL="742950" indent="-285750">
              <a:defRPr>
                <a:solidFill>
                  <a:srgbClr val="000000"/>
                </a:solidFill>
              </a:defRPr>
            </a:pPr>
            <a:r>
              <a:rPr sz="1600">
                <a:solidFill>
                  <a:srgbClr val="404040"/>
                </a:solidFill>
              </a:rPr>
              <a:t>can lead to more concise, elegant code </a:t>
            </a:r>
            <a:endParaRPr sz="1600">
              <a:solidFill>
                <a:srgbClr val="404040"/>
              </a:solidFill>
            </a:endParaRPr>
          </a:p>
          <a:p>
            <a:pPr lvl="1" marL="742950" indent="-285750">
              <a:defRPr>
                <a:solidFill>
                  <a:srgbClr val="000000"/>
                </a:solidFill>
              </a:defRPr>
            </a:pPr>
            <a:r>
              <a:rPr sz="1600">
                <a:solidFill>
                  <a:srgbClr val="404040"/>
                </a:solidFill>
              </a:rPr>
              <a:t>some algorithms lend themselves to recursion ■ e.g., merge sort</a:t>
            </a:r>
            <a:endParaRPr sz="1600">
              <a:solidFill>
                <a:srgbClr val="404040"/>
              </a:solidFill>
            </a:endParaRPr>
          </a:p>
          <a:p>
            <a:pPr lvl="0">
              <a:defRPr>
                <a:solidFill>
                  <a:srgbClr val="000000"/>
                </a:solidFill>
              </a:defRPr>
            </a:pPr>
            <a:r>
              <a:rPr>
                <a:solidFill>
                  <a:srgbClr val="404040"/>
                </a:solidFill>
              </a:rPr>
              <a:t>Cons</a:t>
            </a:r>
            <a:endParaRPr>
              <a:solidFill>
                <a:srgbClr val="404040"/>
              </a:solidFill>
            </a:endParaRPr>
          </a:p>
          <a:p>
            <a:pPr lvl="1" marL="742950" indent="-285750">
              <a:defRPr>
                <a:solidFill>
                  <a:srgbClr val="000000"/>
                </a:solidFill>
              </a:defRPr>
            </a:pPr>
            <a:r>
              <a:rPr sz="1600">
                <a:solidFill>
                  <a:srgbClr val="404040"/>
                </a:solidFill>
              </a:rPr>
              <a:t>Can lead to buffer overflow if there’s an error with the base case</a:t>
            </a:r>
          </a:p>
        </p:txBody>
      </p:sp>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Search and Sort Run Times</a:t>
            </a:r>
          </a:p>
        </p:txBody>
      </p:sp>
      <p:sp>
        <p:nvSpPr>
          <p:cNvPr id="195" name="Shape 195"/>
          <p:cNvSpPr/>
          <p:nvPr>
            <p:ph type="body" idx="1"/>
          </p:nvPr>
        </p:nvSpPr>
        <p:spPr>
          <a:xfrm>
            <a:off x="677333" y="2160589"/>
            <a:ext cx="8596670" cy="3880773"/>
          </a:xfrm>
          <a:prstGeom prst="rect">
            <a:avLst/>
          </a:prstGeom>
        </p:spPr>
        <p:txBody>
          <a:bodyPr/>
          <a:lstStyle/>
          <a:p>
            <a:pPr lvl="0"/>
          </a:p>
        </p:txBody>
      </p:sp>
      <p:pic>
        <p:nvPicPr>
          <p:cNvPr id="196" name="image12.png"/>
          <p:cNvPicPr/>
          <p:nvPr/>
        </p:nvPicPr>
        <p:blipFill>
          <a:blip r:embed="rId2">
            <a:extLst/>
          </a:blip>
          <a:stretch>
            <a:fillRect/>
          </a:stretch>
        </p:blipFill>
        <p:spPr>
          <a:xfrm>
            <a:off x="470342" y="2075842"/>
            <a:ext cx="9010651" cy="4295776"/>
          </a:xfrm>
          <a:prstGeom prst="rect">
            <a:avLst/>
          </a:prstGeom>
          <a:ln w="12700">
            <a:miter lim="400000"/>
          </a:ln>
        </p:spPr>
      </p:pic>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Structs</a:t>
            </a:r>
          </a:p>
        </p:txBody>
      </p:sp>
      <p:sp>
        <p:nvSpPr>
          <p:cNvPr id="199" name="Shape 199"/>
          <p:cNvSpPr/>
          <p:nvPr>
            <p:ph type="body" idx="1"/>
          </p:nvPr>
        </p:nvSpPr>
        <p:spPr>
          <a:xfrm>
            <a:off x="677333" y="2160589"/>
            <a:ext cx="8596670" cy="1148670"/>
          </a:xfrm>
          <a:prstGeom prst="rect">
            <a:avLst/>
          </a:prstGeom>
        </p:spPr>
        <p:txBody>
          <a:bodyPr/>
          <a:lstStyle/>
          <a:p>
            <a:pPr lvl="0">
              <a:defRPr>
                <a:solidFill>
                  <a:srgbClr val="000000"/>
                </a:solidFill>
              </a:defRPr>
            </a:pPr>
            <a:r>
              <a:rPr>
                <a:solidFill>
                  <a:srgbClr val="404040"/>
                </a:solidFill>
              </a:rPr>
              <a:t>Allow us to create out own data type to hold data of different type</a:t>
            </a:r>
            <a:endParaRPr>
              <a:solidFill>
                <a:srgbClr val="404040"/>
              </a:solidFill>
            </a:endParaRPr>
          </a:p>
          <a:p>
            <a:pPr lvl="1" marL="742950" indent="-285750">
              <a:defRPr>
                <a:solidFill>
                  <a:srgbClr val="000000"/>
                </a:solidFill>
              </a:defRPr>
            </a:pPr>
            <a:r>
              <a:rPr sz="1600">
                <a:solidFill>
                  <a:srgbClr val="404040"/>
                </a:solidFill>
              </a:rPr>
              <a:t>Recall the student struct from lecture</a:t>
            </a:r>
            <a:endParaRPr sz="1600">
              <a:solidFill>
                <a:srgbClr val="404040"/>
              </a:solidFill>
            </a:endParaRPr>
          </a:p>
          <a:p>
            <a:pPr lvl="1" marL="742950" indent="-285750">
              <a:defRPr>
                <a:solidFill>
                  <a:srgbClr val="000000"/>
                </a:solidFill>
              </a:defRPr>
            </a:pPr>
            <a:r>
              <a:rPr sz="1600">
                <a:solidFill>
                  <a:srgbClr val="404040"/>
                </a:solidFill>
              </a:rPr>
              <a:t>What’s the difference between these two structs?</a:t>
            </a:r>
          </a:p>
        </p:txBody>
      </p:sp>
      <p:pic>
        <p:nvPicPr>
          <p:cNvPr id="200" name="image13.png"/>
          <p:cNvPicPr/>
          <p:nvPr/>
        </p:nvPicPr>
        <p:blipFill>
          <a:blip r:embed="rId2">
            <a:extLst/>
          </a:blip>
          <a:stretch>
            <a:fillRect/>
          </a:stretch>
        </p:blipFill>
        <p:spPr>
          <a:xfrm>
            <a:off x="1212840" y="3362786"/>
            <a:ext cx="2362201" cy="1476376"/>
          </a:xfrm>
          <a:prstGeom prst="rect">
            <a:avLst/>
          </a:prstGeom>
          <a:ln w="12700">
            <a:miter lim="400000"/>
          </a:ln>
        </p:spPr>
      </p:pic>
      <p:pic>
        <p:nvPicPr>
          <p:cNvPr id="201" name="image14.png"/>
          <p:cNvPicPr/>
          <p:nvPr/>
        </p:nvPicPr>
        <p:blipFill>
          <a:blip r:embed="rId3">
            <a:extLst/>
          </a:blip>
          <a:stretch>
            <a:fillRect/>
          </a:stretch>
        </p:blipFill>
        <p:spPr>
          <a:xfrm>
            <a:off x="5369481" y="3362786"/>
            <a:ext cx="2384200" cy="1462428"/>
          </a:xfrm>
          <a:prstGeom prst="rect">
            <a:avLst/>
          </a:prstGeom>
          <a:ln w="12700">
            <a:miter lim="400000"/>
          </a:ln>
        </p:spPr>
      </p:pic>
      <p:sp>
        <p:nvSpPr>
          <p:cNvPr id="202" name="Shape 202"/>
          <p:cNvSpPr/>
          <p:nvPr/>
        </p:nvSpPr>
        <p:spPr>
          <a:xfrm>
            <a:off x="677333" y="4954589"/>
            <a:ext cx="8596670" cy="1504268"/>
          </a:xfrm>
          <a:prstGeom prst="rect">
            <a:avLst/>
          </a:prstGeom>
          <a:ln w="12700">
            <a:miter lim="400000"/>
          </a:ln>
          <a:extLst>
            <a:ext uri="{C572A759-6A51-4108-AA02-DFA0A04FC94B}">
              <ma14:wrappingTextBoxFlag xmlns:ma14="http://schemas.microsoft.com/office/mac/drawingml/2011/main" val="1"/>
            </a:ext>
          </a:extLst>
        </p:spPr>
        <p:txBody>
          <a:bodyPr lIns="0" tIns="0" rIns="0" bIns="0" numCol="2">
            <a:normAutofit fontScale="100000" lnSpcReduction="0"/>
          </a:bodyPr>
          <a:lstStyle/>
          <a:p>
            <a:pPr lvl="1" marL="742950" indent="-285750">
              <a:spcBef>
                <a:spcPts val="1000"/>
              </a:spcBef>
              <a:buClr>
                <a:srgbClr val="5FCBEF"/>
              </a:buClr>
              <a:buSzPct val="80000"/>
              <a:buFont typeface="Wingdings 3"/>
              <a:buChar char=""/>
            </a:pPr>
            <a:r>
              <a:rPr sz="1600">
                <a:solidFill>
                  <a:srgbClr val="404040"/>
                </a:solidFill>
              </a:rPr>
              <a:t>This creates a new type called student</a:t>
            </a:r>
            <a:endParaRPr sz="1600">
              <a:solidFill>
                <a:srgbClr val="404040"/>
              </a:solidFill>
            </a:endParaRPr>
          </a:p>
          <a:p>
            <a:pPr lvl="1" marL="742950" indent="-285750">
              <a:spcBef>
                <a:spcPts val="1000"/>
              </a:spcBef>
              <a:buClr>
                <a:srgbClr val="5FCBEF"/>
              </a:buClr>
              <a:buSzPct val="80000"/>
              <a:buFont typeface="Wingdings 3"/>
              <a:buChar char=""/>
            </a:pPr>
            <a:r>
              <a:rPr sz="1600">
                <a:solidFill>
                  <a:srgbClr val="404040"/>
                </a:solidFill>
              </a:rPr>
              <a:t>To declare:</a:t>
            </a:r>
            <a:endParaRPr sz="1600">
              <a:solidFill>
                <a:srgbClr val="404040"/>
              </a:solidFill>
            </a:endParaRPr>
          </a:p>
          <a:p>
            <a:pPr lvl="2" marL="1143000" indent="-228600">
              <a:spcBef>
                <a:spcPts val="1000"/>
              </a:spcBef>
              <a:buClr>
                <a:srgbClr val="5FCBEF"/>
              </a:buClr>
              <a:buSzPct val="80000"/>
              <a:buFont typeface="Wingdings 3"/>
              <a:buChar char=""/>
            </a:pPr>
            <a:r>
              <a:rPr sz="1400">
                <a:solidFill>
                  <a:srgbClr val="404040"/>
                </a:solidFill>
                <a:latin typeface="Courier New"/>
                <a:ea typeface="Courier New"/>
                <a:cs typeface="Courier New"/>
                <a:sym typeface="Courier New"/>
              </a:rPr>
              <a:t>student stu_1;</a:t>
            </a:r>
            <a:endParaRPr sz="1400">
              <a:solidFill>
                <a:srgbClr val="404040"/>
              </a:solidFill>
              <a:latin typeface="Courier New"/>
              <a:ea typeface="Courier New"/>
              <a:cs typeface="Courier New"/>
              <a:sym typeface="Courier New"/>
            </a:endParaRPr>
          </a:p>
          <a:p>
            <a:pPr lvl="1" marL="742950" indent="-285750">
              <a:spcBef>
                <a:spcPts val="1000"/>
              </a:spcBef>
              <a:buClr>
                <a:srgbClr val="5FCBEF"/>
              </a:buClr>
              <a:buSzPct val="80000"/>
              <a:buFont typeface="Wingdings 3"/>
              <a:buChar char=""/>
            </a:pPr>
            <a:r>
              <a:rPr sz="1600">
                <a:solidFill>
                  <a:srgbClr val="404040"/>
                </a:solidFill>
              </a:rPr>
              <a:t>This creates a structure called student</a:t>
            </a:r>
            <a:endParaRPr sz="1600">
              <a:solidFill>
                <a:srgbClr val="404040"/>
              </a:solidFill>
            </a:endParaRPr>
          </a:p>
          <a:p>
            <a:pPr lvl="1" marL="742950" indent="-285750">
              <a:spcBef>
                <a:spcPts val="1000"/>
              </a:spcBef>
              <a:buClr>
                <a:srgbClr val="5FCBEF"/>
              </a:buClr>
              <a:buSzPct val="80000"/>
              <a:buFont typeface="Wingdings 3"/>
              <a:buChar char=""/>
            </a:pPr>
            <a:r>
              <a:rPr sz="1600">
                <a:solidFill>
                  <a:srgbClr val="404040"/>
                </a:solidFill>
              </a:rPr>
              <a:t>To declare:</a:t>
            </a:r>
            <a:endParaRPr sz="1600">
              <a:solidFill>
                <a:srgbClr val="404040"/>
              </a:solidFill>
            </a:endParaRPr>
          </a:p>
          <a:p>
            <a:pPr lvl="2" marL="1143000" indent="-228600">
              <a:spcBef>
                <a:spcPts val="1000"/>
              </a:spcBef>
              <a:buClr>
                <a:srgbClr val="5FCBEF"/>
              </a:buClr>
              <a:buSzPct val="80000"/>
              <a:buFont typeface="Wingdings 3"/>
              <a:buChar char=""/>
            </a:pPr>
            <a:r>
              <a:rPr sz="1400">
                <a:solidFill>
                  <a:srgbClr val="404040"/>
                </a:solidFill>
                <a:latin typeface="Courier New"/>
                <a:ea typeface="Courier New"/>
                <a:cs typeface="Courier New"/>
                <a:sym typeface="Courier New"/>
              </a:rPr>
              <a:t>struct student stu_1;</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201"/>
                                        </p:tgtEl>
                                        <p:attrNameLst>
                                          <p:attrName>style.visibility</p:attrName>
                                        </p:attrNameLst>
                                      </p:cBhvr>
                                      <p:to>
                                        <p:strVal val="visible"/>
                                      </p:to>
                                    </p:set>
                                  </p:childTnLst>
                                </p:cTn>
                              </p:par>
                            </p:childTnLst>
                          </p:cTn>
                        </p:par>
                        <p:par>
                          <p:cTn id="7" fill="hold">
                            <p:stCondLst>
                              <p:cond delay="0"/>
                            </p:stCondLst>
                            <p:childTnLst>
                              <p:par>
                                <p:cTn id="8" nodeType="afterEffect" presetClass="entr" presetSubtype="0" presetID="1" grpId="2" fill="hold">
                                  <p:stCondLst>
                                    <p:cond delay="0"/>
                                  </p:stCondLst>
                                  <p:iterate type="el" backwards="0">
                                    <p:tmAbs val="0"/>
                                  </p:iterate>
                                  <p:childTnLst>
                                    <p:set>
                                      <p:cBhvr>
                                        <p:cTn id="9" fill="hold"/>
                                        <p:tgtEl>
                                          <p:spTgt spid="1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1" grpId="1"/>
      <p:bldP build="whole" bldLvl="1" animBg="1" rev="0" advAuto="0" spid="199" grpId="2"/>
    </p:bldLst>
  </p:timing>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Shape 204"/>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Structs: creating and accessing</a:t>
            </a:r>
          </a:p>
        </p:txBody>
      </p:sp>
      <p:sp>
        <p:nvSpPr>
          <p:cNvPr id="205" name="Shape 205"/>
          <p:cNvSpPr/>
          <p:nvPr>
            <p:ph type="body" idx="1"/>
          </p:nvPr>
        </p:nvSpPr>
        <p:spPr>
          <a:xfrm>
            <a:off x="677333" y="2160589"/>
            <a:ext cx="3930762" cy="3880773"/>
          </a:xfrm>
          <a:prstGeom prst="rect">
            <a:avLst/>
          </a:prstGeom>
        </p:spPr>
        <p:txBody>
          <a:bodyPr/>
          <a:lstStyle/>
          <a:p>
            <a:pPr lvl="0">
              <a:defRPr>
                <a:solidFill>
                  <a:srgbClr val="000000"/>
                </a:solidFill>
              </a:defRPr>
            </a:pPr>
            <a:r>
              <a:rPr>
                <a:solidFill>
                  <a:srgbClr val="404040"/>
                </a:solidFill>
              </a:rPr>
              <a:t>Declare using the struct name as the variable type </a:t>
            </a:r>
            <a:endParaRPr>
              <a:solidFill>
                <a:srgbClr val="404040"/>
              </a:solidFill>
            </a:endParaRPr>
          </a:p>
          <a:p>
            <a:pPr lvl="0">
              <a:defRPr>
                <a:solidFill>
                  <a:srgbClr val="000000"/>
                </a:solidFill>
              </a:defRPr>
            </a:pPr>
            <a:r>
              <a:rPr>
                <a:solidFill>
                  <a:srgbClr val="404040"/>
                </a:solidFill>
              </a:rPr>
              <a:t>Access using the . operator</a:t>
            </a:r>
          </a:p>
        </p:txBody>
      </p:sp>
      <p:pic>
        <p:nvPicPr>
          <p:cNvPr id="206" name="image15.png"/>
          <p:cNvPicPr/>
          <p:nvPr/>
        </p:nvPicPr>
        <p:blipFill>
          <a:blip r:embed="rId2">
            <a:extLst/>
          </a:blip>
          <a:stretch>
            <a:fillRect/>
          </a:stretch>
        </p:blipFill>
        <p:spPr>
          <a:xfrm>
            <a:off x="1003883" y="3510424"/>
            <a:ext cx="2676526" cy="1181101"/>
          </a:xfrm>
          <a:prstGeom prst="rect">
            <a:avLst/>
          </a:prstGeom>
          <a:ln w="12700">
            <a:miter lim="400000"/>
          </a:ln>
        </p:spPr>
      </p:pic>
      <p:sp>
        <p:nvSpPr>
          <p:cNvPr id="207" name="Shape 207"/>
          <p:cNvSpPr/>
          <p:nvPr/>
        </p:nvSpPr>
        <p:spPr>
          <a:xfrm>
            <a:off x="4975667" y="2160589"/>
            <a:ext cx="3930762" cy="388077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marL="342900" indent="-342900">
              <a:spcBef>
                <a:spcPts val="1000"/>
              </a:spcBef>
              <a:buClr>
                <a:srgbClr val="5FCBEF"/>
              </a:buClr>
              <a:buSzPct val="80000"/>
              <a:buFont typeface="Wingdings 3"/>
              <a:buChar char=""/>
              <a:defRPr>
                <a:solidFill>
                  <a:srgbClr val="404040"/>
                </a:solidFill>
              </a:defRPr>
            </a:lvl1pPr>
          </a:lstStyle>
          <a:p>
            <a:pPr lvl="0">
              <a:defRPr>
                <a:solidFill>
                  <a:srgbClr val="000000"/>
                </a:solidFill>
              </a:defRPr>
            </a:pPr>
            <a:r>
              <a:rPr>
                <a:solidFill>
                  <a:srgbClr val="404040"/>
                </a:solidFill>
              </a:rPr>
              <a:t>If we have a pointer to a struct, use the arrow notation</a:t>
            </a:r>
          </a:p>
        </p:txBody>
      </p:sp>
      <p:pic>
        <p:nvPicPr>
          <p:cNvPr id="208" name="image16.png"/>
          <p:cNvPicPr/>
          <p:nvPr/>
        </p:nvPicPr>
        <p:blipFill>
          <a:blip r:embed="rId3">
            <a:extLst/>
          </a:blip>
          <a:stretch>
            <a:fillRect/>
          </a:stretch>
        </p:blipFill>
        <p:spPr>
          <a:xfrm>
            <a:off x="4934644" y="3543508"/>
            <a:ext cx="4957345" cy="1148018"/>
          </a:xfrm>
          <a:prstGeom prst="rect">
            <a:avLst/>
          </a:prstGeom>
          <a:ln w="12700">
            <a:miter lim="400000"/>
          </a:ln>
        </p:spPr>
      </p:pic>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 name="Shape 103"/>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Non-Exhaustive Topics</a:t>
            </a:r>
          </a:p>
        </p:txBody>
      </p:sp>
      <p:sp>
        <p:nvSpPr>
          <p:cNvPr id="104" name="Shape 104"/>
          <p:cNvSpPr/>
          <p:nvPr>
            <p:ph type="body" idx="1"/>
          </p:nvPr>
        </p:nvSpPr>
        <p:spPr>
          <a:xfrm>
            <a:off x="581080" y="1679324"/>
            <a:ext cx="8596670" cy="3987550"/>
          </a:xfrm>
          <a:prstGeom prst="rect">
            <a:avLst/>
          </a:prstGeom>
        </p:spPr>
        <p:txBody>
          <a:bodyPr lIns="0" tIns="0" rIns="0" bIns="0" numCol="2"/>
          <a:lstStyle/>
          <a:p>
            <a:pPr lvl="0">
              <a:defRPr>
                <a:solidFill>
                  <a:srgbClr val="000000"/>
                </a:solidFill>
              </a:defRPr>
            </a:pPr>
            <a:r>
              <a:rPr>
                <a:solidFill>
                  <a:srgbClr val="404040"/>
                </a:solidFill>
              </a:rPr>
              <a:t>Data Types and Sizes</a:t>
            </a:r>
            <a:endParaRPr>
              <a:solidFill>
                <a:srgbClr val="404040"/>
              </a:solidFill>
            </a:endParaRPr>
          </a:p>
          <a:p>
            <a:pPr lvl="0">
              <a:defRPr>
                <a:solidFill>
                  <a:srgbClr val="000000"/>
                </a:solidFill>
              </a:defRPr>
            </a:pPr>
            <a:r>
              <a:rPr>
                <a:solidFill>
                  <a:srgbClr val="404040"/>
                </a:solidFill>
              </a:rPr>
              <a:t>Binary and Hex</a:t>
            </a:r>
            <a:endParaRPr>
              <a:solidFill>
                <a:srgbClr val="404040"/>
              </a:solidFill>
            </a:endParaRPr>
          </a:p>
          <a:p>
            <a:pPr lvl="0">
              <a:defRPr>
                <a:solidFill>
                  <a:srgbClr val="000000"/>
                </a:solidFill>
              </a:defRPr>
            </a:pPr>
            <a:r>
              <a:rPr>
                <a:solidFill>
                  <a:srgbClr val="404040"/>
                </a:solidFill>
              </a:rPr>
              <a:t>ASCII (Math)</a:t>
            </a:r>
            <a:endParaRPr>
              <a:solidFill>
                <a:srgbClr val="404040"/>
              </a:solidFill>
            </a:endParaRPr>
          </a:p>
          <a:p>
            <a:pPr lvl="0">
              <a:defRPr>
                <a:solidFill>
                  <a:srgbClr val="000000"/>
                </a:solidFill>
              </a:defRPr>
            </a:pPr>
            <a:r>
              <a:rPr>
                <a:solidFill>
                  <a:srgbClr val="404040"/>
                </a:solidFill>
              </a:rPr>
              <a:t>Floating Point Imprecision</a:t>
            </a:r>
            <a:endParaRPr>
              <a:solidFill>
                <a:srgbClr val="404040"/>
              </a:solidFill>
            </a:endParaRPr>
          </a:p>
          <a:p>
            <a:pPr lvl="0">
              <a:defRPr>
                <a:solidFill>
                  <a:srgbClr val="000000"/>
                </a:solidFill>
              </a:defRPr>
            </a:pPr>
            <a:r>
              <a:rPr>
                <a:solidFill>
                  <a:srgbClr val="404040"/>
                </a:solidFill>
              </a:rPr>
              <a:t>Pointers</a:t>
            </a:r>
            <a:endParaRPr>
              <a:solidFill>
                <a:srgbClr val="404040"/>
              </a:solidFill>
            </a:endParaRPr>
          </a:p>
          <a:p>
            <a:pPr lvl="0">
              <a:defRPr>
                <a:solidFill>
                  <a:srgbClr val="000000"/>
                </a:solidFill>
              </a:defRPr>
            </a:pPr>
            <a:r>
              <a:rPr>
                <a:solidFill>
                  <a:srgbClr val="404040"/>
                </a:solidFill>
              </a:rPr>
              <a:t>Scope</a:t>
            </a:r>
            <a:endParaRPr>
              <a:solidFill>
                <a:srgbClr val="404040"/>
              </a:solidFill>
            </a:endParaRPr>
          </a:p>
          <a:p>
            <a:pPr lvl="0">
              <a:defRPr>
                <a:solidFill>
                  <a:srgbClr val="000000"/>
                </a:solidFill>
              </a:defRPr>
            </a:pPr>
            <a:r>
              <a:rPr>
                <a:solidFill>
                  <a:srgbClr val="404040"/>
                </a:solidFill>
              </a:rPr>
              <a:t>Switches</a:t>
            </a:r>
            <a:endParaRPr>
              <a:solidFill>
                <a:srgbClr val="404040"/>
              </a:solidFill>
            </a:endParaRPr>
          </a:p>
          <a:p>
            <a:pPr lvl="0">
              <a:defRPr>
                <a:solidFill>
                  <a:srgbClr val="000000"/>
                </a:solidFill>
              </a:defRPr>
            </a:pPr>
            <a:r>
              <a:rPr>
                <a:solidFill>
                  <a:srgbClr val="404040"/>
                </a:solidFill>
              </a:rPr>
              <a:t>Pointers </a:t>
            </a:r>
            <a:endParaRPr>
              <a:solidFill>
                <a:srgbClr val="404040"/>
              </a:solidFill>
            </a:endParaRPr>
          </a:p>
          <a:p>
            <a:pPr lvl="0">
              <a:defRPr>
                <a:solidFill>
                  <a:srgbClr val="000000"/>
                </a:solidFill>
              </a:defRPr>
            </a:pPr>
            <a:r>
              <a:rPr>
                <a:solidFill>
                  <a:srgbClr val="404040"/>
                </a:solidFill>
              </a:rPr>
              <a:t>Memory</a:t>
            </a:r>
            <a:endParaRPr>
              <a:solidFill>
                <a:srgbClr val="404040"/>
              </a:solidFill>
            </a:endParaRPr>
          </a:p>
          <a:p>
            <a:pPr lvl="0">
              <a:defRPr>
                <a:solidFill>
                  <a:srgbClr val="000000"/>
                </a:solidFill>
              </a:defRPr>
            </a:pPr>
            <a:r>
              <a:rPr>
                <a:solidFill>
                  <a:srgbClr val="404040"/>
                </a:solidFill>
              </a:rPr>
              <a:t>Recursion</a:t>
            </a:r>
            <a:endParaRPr>
              <a:solidFill>
                <a:srgbClr val="404040"/>
              </a:solidFill>
            </a:endParaRPr>
          </a:p>
          <a:p>
            <a:pPr lvl="0">
              <a:defRPr>
                <a:solidFill>
                  <a:srgbClr val="000000"/>
                </a:solidFill>
              </a:defRPr>
            </a:pPr>
            <a:r>
              <a:rPr>
                <a:solidFill>
                  <a:srgbClr val="404040"/>
                </a:solidFill>
              </a:rPr>
              <a:t>Structs</a:t>
            </a:r>
            <a:endParaRPr>
              <a:solidFill>
                <a:srgbClr val="404040"/>
              </a:solidFill>
            </a:endParaRPr>
          </a:p>
          <a:p>
            <a:pPr lvl="0">
              <a:defRPr>
                <a:solidFill>
                  <a:srgbClr val="000000"/>
                </a:solidFill>
              </a:defRPr>
            </a:pPr>
            <a:r>
              <a:rPr>
                <a:solidFill>
                  <a:srgbClr val="404040"/>
                </a:solidFill>
              </a:rPr>
              <a:t>Linked Lists</a:t>
            </a:r>
            <a:endParaRPr>
              <a:solidFill>
                <a:srgbClr val="404040"/>
              </a:solidFill>
            </a:endParaRPr>
          </a:p>
          <a:p>
            <a:pPr lvl="0">
              <a:defRPr>
                <a:solidFill>
                  <a:srgbClr val="000000"/>
                </a:solidFill>
              </a:defRPr>
            </a:pPr>
            <a:r>
              <a:rPr>
                <a:solidFill>
                  <a:srgbClr val="404040"/>
                </a:solidFill>
              </a:rPr>
              <a:t>Hash Tables</a:t>
            </a:r>
            <a:endParaRPr>
              <a:solidFill>
                <a:srgbClr val="404040"/>
              </a:solidFill>
            </a:endParaRPr>
          </a:p>
          <a:p>
            <a:pPr lvl="0">
              <a:defRPr>
                <a:solidFill>
                  <a:srgbClr val="000000"/>
                </a:solidFill>
              </a:defRPr>
            </a:pPr>
            <a:r>
              <a:rPr>
                <a:solidFill>
                  <a:srgbClr val="404040"/>
                </a:solidFill>
              </a:rPr>
              <a:t>Trees and Tries</a:t>
            </a:r>
            <a:endParaRPr>
              <a:solidFill>
                <a:srgbClr val="404040"/>
              </a:solidFill>
            </a:endParaRPr>
          </a:p>
          <a:p>
            <a:pPr lvl="0">
              <a:defRPr>
                <a:solidFill>
                  <a:srgbClr val="000000"/>
                </a:solidFill>
              </a:defRPr>
            </a:pPr>
            <a:r>
              <a:rPr>
                <a:solidFill>
                  <a:srgbClr val="404040"/>
                </a:solidFill>
              </a:rPr>
              <a:t>Files I/O</a:t>
            </a:r>
          </a:p>
        </p:txBody>
      </p:sp>
    </p:spTree>
  </p:cSld>
  <p:clrMapOvr>
    <a:masterClrMapping/>
  </p:clrMapOvr>
  <p:transitio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Linked List</a:t>
            </a:r>
          </a:p>
        </p:txBody>
      </p:sp>
      <p:sp>
        <p:nvSpPr>
          <p:cNvPr id="211" name="Shape 211"/>
          <p:cNvSpPr/>
          <p:nvPr>
            <p:ph type="body" idx="1"/>
          </p:nvPr>
        </p:nvSpPr>
        <p:spPr>
          <a:xfrm>
            <a:off x="677333" y="2160589"/>
            <a:ext cx="6469426" cy="3880773"/>
          </a:xfrm>
          <a:prstGeom prst="rect">
            <a:avLst/>
          </a:prstGeom>
        </p:spPr>
        <p:txBody>
          <a:bodyPr/>
          <a:lstStyle/>
          <a:p>
            <a:pPr lvl="0">
              <a:defRPr>
                <a:solidFill>
                  <a:srgbClr val="000000"/>
                </a:solidFill>
              </a:defRPr>
            </a:pPr>
            <a:r>
              <a:rPr>
                <a:solidFill>
                  <a:srgbClr val="404040"/>
                </a:solidFill>
              </a:rPr>
              <a:t>Uses a recursive datatype</a:t>
            </a:r>
            <a:endParaRPr>
              <a:solidFill>
                <a:srgbClr val="404040"/>
              </a:solidFill>
            </a:endParaRPr>
          </a:p>
          <a:p>
            <a:pPr lvl="1" marL="742950" indent="-285750">
              <a:defRPr>
                <a:solidFill>
                  <a:srgbClr val="000000"/>
                </a:solidFill>
              </a:defRPr>
            </a:pPr>
            <a:r>
              <a:rPr sz="1600">
                <a:solidFill>
                  <a:srgbClr val="404040"/>
                </a:solidFill>
              </a:rPr>
              <a:t>A struct that points to anther version of itself</a:t>
            </a:r>
            <a:endParaRPr sz="1600">
              <a:solidFill>
                <a:srgbClr val="404040"/>
              </a:solidFill>
            </a:endParaRPr>
          </a:p>
          <a:p>
            <a:pPr lvl="0">
              <a:defRPr>
                <a:solidFill>
                  <a:srgbClr val="000000"/>
                </a:solidFill>
              </a:defRPr>
            </a:pPr>
            <a:r>
              <a:rPr>
                <a:solidFill>
                  <a:srgbClr val="404040"/>
                </a:solidFill>
              </a:rPr>
              <a:t>How do we search a linked list?</a:t>
            </a:r>
            <a:endParaRPr>
              <a:solidFill>
                <a:srgbClr val="404040"/>
              </a:solidFill>
            </a:endParaRPr>
          </a:p>
          <a:p>
            <a:pPr lvl="0">
              <a:defRPr>
                <a:solidFill>
                  <a:srgbClr val="000000"/>
                </a:solidFill>
              </a:defRPr>
            </a:pPr>
            <a:r>
              <a:rPr>
                <a:solidFill>
                  <a:srgbClr val="404040"/>
                </a:solidFill>
              </a:rPr>
              <a:t>How do we insert into a linked list?</a:t>
            </a:r>
            <a:endParaRPr>
              <a:solidFill>
                <a:srgbClr val="404040"/>
              </a:solidFill>
            </a:endParaRPr>
          </a:p>
          <a:p>
            <a:pPr lvl="0">
              <a:defRPr>
                <a:solidFill>
                  <a:srgbClr val="000000"/>
                </a:solidFill>
              </a:defRPr>
            </a:pPr>
            <a:r>
              <a:rPr>
                <a:solidFill>
                  <a:srgbClr val="404040"/>
                </a:solidFill>
              </a:rPr>
              <a:t>What are advantages and disadvantages of this data structure?</a:t>
            </a:r>
          </a:p>
        </p:txBody>
      </p:sp>
      <p:pic>
        <p:nvPicPr>
          <p:cNvPr id="212" name="image17.png"/>
          <p:cNvPicPr/>
          <p:nvPr/>
        </p:nvPicPr>
        <p:blipFill>
          <a:blip r:embed="rId2">
            <a:extLst/>
          </a:blip>
          <a:stretch>
            <a:fillRect/>
          </a:stretch>
        </p:blipFill>
        <p:spPr>
          <a:xfrm>
            <a:off x="9589168" y="1919721"/>
            <a:ext cx="1094875" cy="1382279"/>
          </a:xfrm>
          <a:prstGeom prst="rect">
            <a:avLst/>
          </a:prstGeom>
          <a:ln w="12700">
            <a:miter lim="400000"/>
          </a:ln>
        </p:spPr>
      </p:pic>
      <p:pic>
        <p:nvPicPr>
          <p:cNvPr id="213" name="image18.png"/>
          <p:cNvPicPr/>
          <p:nvPr/>
        </p:nvPicPr>
        <p:blipFill>
          <a:blip r:embed="rId3">
            <a:extLst/>
          </a:blip>
          <a:stretch>
            <a:fillRect/>
          </a:stretch>
        </p:blipFill>
        <p:spPr>
          <a:xfrm>
            <a:off x="677333" y="4803378"/>
            <a:ext cx="8067583" cy="1468173"/>
          </a:xfrm>
          <a:prstGeom prst="rect">
            <a:avLst/>
          </a:prstGeom>
          <a:ln w="12700">
            <a:miter lim="400000"/>
          </a:ln>
        </p:spPr>
      </p:pic>
      <p:pic>
        <p:nvPicPr>
          <p:cNvPr id="214" name="image19.png"/>
          <p:cNvPicPr/>
          <p:nvPr/>
        </p:nvPicPr>
        <p:blipFill>
          <a:blip r:embed="rId4">
            <a:extLst/>
          </a:blip>
          <a:stretch>
            <a:fillRect/>
          </a:stretch>
        </p:blipFill>
        <p:spPr>
          <a:xfrm>
            <a:off x="6168852" y="1795264"/>
            <a:ext cx="3105151" cy="1571626"/>
          </a:xfrm>
          <a:prstGeom prst="rect">
            <a:avLst/>
          </a:prstGeom>
          <a:ln w="12700">
            <a:miter lim="400000"/>
          </a:ln>
        </p:spPr>
      </p:pic>
    </p:spTree>
  </p:cSld>
  <p:clrMapOvr>
    <a:masterClrMapping/>
  </p:clrMapOvr>
  <p:transitio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hape 216"/>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Stacks</a:t>
            </a:r>
          </a:p>
        </p:txBody>
      </p:sp>
      <p:sp>
        <p:nvSpPr>
          <p:cNvPr id="217" name="Shape 217"/>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first-in, last-out (FILO) </a:t>
            </a:r>
            <a:endParaRPr>
              <a:solidFill>
                <a:srgbClr val="404040"/>
              </a:solidFill>
            </a:endParaRPr>
          </a:p>
          <a:p>
            <a:pPr lvl="0">
              <a:defRPr>
                <a:solidFill>
                  <a:srgbClr val="000000"/>
                </a:solidFill>
              </a:defRPr>
            </a:pPr>
            <a:r>
              <a:rPr>
                <a:solidFill>
                  <a:srgbClr val="404040"/>
                </a:solidFill>
              </a:rPr>
              <a:t>elements are successively pushed down as other items are added </a:t>
            </a:r>
            <a:endParaRPr>
              <a:solidFill>
                <a:srgbClr val="404040"/>
              </a:solidFill>
            </a:endParaRPr>
          </a:p>
          <a:p>
            <a:pPr lvl="0">
              <a:defRPr>
                <a:solidFill>
                  <a:srgbClr val="000000"/>
                </a:solidFill>
              </a:defRPr>
            </a:pPr>
            <a:r>
              <a:rPr>
                <a:solidFill>
                  <a:srgbClr val="404040"/>
                </a:solidFill>
              </a:rPr>
              <a:t>elements are pushed on and popped off </a:t>
            </a:r>
            <a:endParaRPr>
              <a:solidFill>
                <a:srgbClr val="404040"/>
              </a:solidFill>
            </a:endParaRPr>
          </a:p>
          <a:p>
            <a:pPr lvl="0">
              <a:defRPr>
                <a:solidFill>
                  <a:srgbClr val="000000"/>
                </a:solidFill>
              </a:defRPr>
            </a:pPr>
            <a:r>
              <a:rPr>
                <a:solidFill>
                  <a:srgbClr val="404040"/>
                </a:solidFill>
              </a:rPr>
              <a:t>keep track of both the size and capacity </a:t>
            </a:r>
            <a:endParaRPr>
              <a:solidFill>
                <a:srgbClr val="404040"/>
              </a:solidFill>
            </a:endParaRPr>
          </a:p>
          <a:p>
            <a:pPr lvl="1" marL="742950" indent="-285750">
              <a:defRPr>
                <a:solidFill>
                  <a:srgbClr val="000000"/>
                </a:solidFill>
              </a:defRPr>
            </a:pPr>
            <a:r>
              <a:rPr sz="1600">
                <a:solidFill>
                  <a:srgbClr val="404040"/>
                </a:solidFill>
              </a:rPr>
              <a:t>you need not keep track of capacity if you use a linked list rather than an array</a:t>
            </a:r>
          </a:p>
        </p:txBody>
      </p:sp>
    </p:spTree>
  </p:cSld>
  <p:clrMapOvr>
    <a:masterClrMapping/>
  </p:clrMapOvr>
  <p:transitio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Shape 219"/>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Queues</a:t>
            </a:r>
          </a:p>
        </p:txBody>
      </p:sp>
      <p:sp>
        <p:nvSpPr>
          <p:cNvPr id="220" name="Shape 220"/>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first-in, first-out (FIFO) </a:t>
            </a:r>
            <a:endParaRPr>
              <a:solidFill>
                <a:srgbClr val="404040"/>
              </a:solidFill>
            </a:endParaRPr>
          </a:p>
          <a:p>
            <a:pPr lvl="0">
              <a:defRPr>
                <a:solidFill>
                  <a:srgbClr val="000000"/>
                </a:solidFill>
              </a:defRPr>
            </a:pPr>
            <a:r>
              <a:rPr>
                <a:solidFill>
                  <a:srgbClr val="404040"/>
                </a:solidFill>
              </a:rPr>
              <a:t>picture a line! </a:t>
            </a:r>
            <a:endParaRPr>
              <a:solidFill>
                <a:srgbClr val="404040"/>
              </a:solidFill>
            </a:endParaRPr>
          </a:p>
          <a:p>
            <a:pPr lvl="0">
              <a:defRPr>
                <a:solidFill>
                  <a:srgbClr val="000000"/>
                </a:solidFill>
              </a:defRPr>
            </a:pPr>
            <a:r>
              <a:rPr>
                <a:solidFill>
                  <a:srgbClr val="404040"/>
                </a:solidFill>
              </a:rPr>
              <a:t>elements are enqueued and dequeued </a:t>
            </a:r>
            <a:endParaRPr>
              <a:solidFill>
                <a:srgbClr val="404040"/>
              </a:solidFill>
            </a:endParaRPr>
          </a:p>
          <a:p>
            <a:pPr lvl="0">
              <a:defRPr>
                <a:solidFill>
                  <a:srgbClr val="000000"/>
                </a:solidFill>
              </a:defRPr>
            </a:pPr>
            <a:r>
              <a:rPr>
                <a:solidFill>
                  <a:srgbClr val="404040"/>
                </a:solidFill>
              </a:rPr>
              <a:t>keep track of the size, capacity, and head </a:t>
            </a:r>
            <a:endParaRPr>
              <a:solidFill>
                <a:srgbClr val="404040"/>
              </a:solidFill>
            </a:endParaRPr>
          </a:p>
          <a:p>
            <a:pPr lvl="1" marL="742950" indent="-285750">
              <a:defRPr>
                <a:solidFill>
                  <a:srgbClr val="000000"/>
                </a:solidFill>
              </a:defRPr>
            </a:pPr>
            <a:r>
              <a:rPr sz="1600">
                <a:solidFill>
                  <a:srgbClr val="404040"/>
                </a:solidFill>
              </a:rPr>
              <a:t>you need not keep track of capacity if you use a linked list rather than an array</a:t>
            </a:r>
          </a:p>
        </p:txBody>
      </p:sp>
    </p:spTree>
  </p:cSld>
  <p:clrMapOvr>
    <a:masterClrMapping/>
  </p:clrMapOvr>
  <p:transitio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Shape 222"/>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Hash Table</a:t>
            </a:r>
          </a:p>
        </p:txBody>
      </p:sp>
      <p:sp>
        <p:nvSpPr>
          <p:cNvPr id="223" name="Shape 223"/>
          <p:cNvSpPr/>
          <p:nvPr>
            <p:ph type="body" idx="1"/>
          </p:nvPr>
        </p:nvSpPr>
        <p:spPr>
          <a:xfrm>
            <a:off x="677333" y="1600200"/>
            <a:ext cx="8596670" cy="4441164"/>
          </a:xfrm>
          <a:prstGeom prst="rect">
            <a:avLst/>
          </a:prstGeom>
        </p:spPr>
        <p:txBody>
          <a:bodyPr/>
          <a:lstStyle/>
          <a:p>
            <a:pPr lvl="0">
              <a:defRPr>
                <a:solidFill>
                  <a:srgbClr val="000000"/>
                </a:solidFill>
              </a:defRPr>
            </a:pPr>
            <a:r>
              <a:rPr>
                <a:solidFill>
                  <a:srgbClr val="404040"/>
                </a:solidFill>
              </a:rPr>
              <a:t>data structure where the position of each element is decided by a hash function </a:t>
            </a:r>
            <a:endParaRPr>
              <a:solidFill>
                <a:srgbClr val="404040"/>
              </a:solidFill>
            </a:endParaRPr>
          </a:p>
          <a:p>
            <a:pPr lvl="0">
              <a:defRPr>
                <a:solidFill>
                  <a:srgbClr val="000000"/>
                </a:solidFill>
              </a:defRPr>
            </a:pPr>
            <a:r>
              <a:rPr>
                <a:solidFill>
                  <a:srgbClr val="404040"/>
                </a:solidFill>
              </a:rPr>
              <a:t>What makes a good hash function?</a:t>
            </a:r>
          </a:p>
        </p:txBody>
      </p:sp>
      <p:pic>
        <p:nvPicPr>
          <p:cNvPr id="224" name="image20.png"/>
          <p:cNvPicPr/>
          <p:nvPr/>
        </p:nvPicPr>
        <p:blipFill>
          <a:blip r:embed="rId2">
            <a:extLst/>
          </a:blip>
          <a:stretch>
            <a:fillRect/>
          </a:stretch>
        </p:blipFill>
        <p:spPr>
          <a:xfrm>
            <a:off x="2114762" y="2875547"/>
            <a:ext cx="6431921" cy="3486401"/>
          </a:xfrm>
          <a:prstGeom prst="rect">
            <a:avLst/>
          </a:prstGeom>
          <a:ln w="12700">
            <a:miter lim="400000"/>
          </a:ln>
        </p:spPr>
      </p:pic>
    </p:spTree>
  </p:cSld>
  <p:clrMapOvr>
    <a:masterClrMapping/>
  </p:clrMapOvr>
  <p:transitio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Shape 226"/>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Hash Table</a:t>
            </a:r>
          </a:p>
        </p:txBody>
      </p:sp>
      <p:sp>
        <p:nvSpPr>
          <p:cNvPr id="227" name="Shape 227"/>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What do we do when there are collisions?</a:t>
            </a:r>
            <a:endParaRPr>
              <a:solidFill>
                <a:srgbClr val="404040"/>
              </a:solidFill>
            </a:endParaRPr>
          </a:p>
          <a:p>
            <a:pPr lvl="0">
              <a:defRPr>
                <a:solidFill>
                  <a:srgbClr val="000000"/>
                </a:solidFill>
              </a:defRPr>
            </a:pPr>
            <a:r>
              <a:rPr>
                <a:solidFill>
                  <a:srgbClr val="404040"/>
                </a:solidFill>
              </a:rPr>
              <a:t>Linear probing – we could look for nearby empty slots</a:t>
            </a:r>
            <a:endParaRPr>
              <a:solidFill>
                <a:srgbClr val="404040"/>
              </a:solidFill>
            </a:endParaRPr>
          </a:p>
          <a:p>
            <a:pPr lvl="0">
              <a:defRPr>
                <a:solidFill>
                  <a:srgbClr val="000000"/>
                </a:solidFill>
              </a:defRPr>
            </a:pPr>
            <a:r>
              <a:rPr>
                <a:solidFill>
                  <a:srgbClr val="404040"/>
                </a:solidFill>
              </a:rPr>
              <a:t>Separate chaining – we could make each bucket a linked list and insert at the head of that</a:t>
            </a:r>
          </a:p>
        </p:txBody>
      </p:sp>
    </p:spTree>
  </p:cSld>
  <p:clrMapOvr>
    <a:masterClrMapping/>
  </p:clrMapOvr>
  <p:transitio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Shape 229"/>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Trees and Tries</a:t>
            </a:r>
          </a:p>
        </p:txBody>
      </p:sp>
      <p:sp>
        <p:nvSpPr>
          <p:cNvPr id="230" name="Shape 230"/>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tree: a data structure in which data is organized hierarchically </a:t>
            </a:r>
            <a:endParaRPr>
              <a:solidFill>
                <a:srgbClr val="404040"/>
              </a:solidFill>
            </a:endParaRPr>
          </a:p>
          <a:p>
            <a:pPr lvl="1" marL="742950" indent="-285750">
              <a:defRPr>
                <a:solidFill>
                  <a:srgbClr val="000000"/>
                </a:solidFill>
              </a:defRPr>
            </a:pPr>
            <a:r>
              <a:rPr sz="1600">
                <a:solidFill>
                  <a:srgbClr val="404040"/>
                </a:solidFill>
              </a:rPr>
              <a:t>e.g., binary search tree </a:t>
            </a:r>
            <a:endParaRPr sz="1600">
              <a:solidFill>
                <a:srgbClr val="404040"/>
              </a:solidFill>
            </a:endParaRPr>
          </a:p>
          <a:p>
            <a:pPr lvl="0">
              <a:defRPr>
                <a:solidFill>
                  <a:srgbClr val="000000"/>
                </a:solidFill>
              </a:defRPr>
            </a:pPr>
            <a:r>
              <a:rPr>
                <a:solidFill>
                  <a:srgbClr val="404040"/>
                </a:solidFill>
              </a:rPr>
              <a:t>trie: special kind of tree that behaves like a multi-level hash table</a:t>
            </a:r>
          </a:p>
        </p:txBody>
      </p:sp>
    </p:spTree>
  </p:cSld>
  <p:clrMapOvr>
    <a:masterClrMapping/>
  </p:clrMapOvr>
  <p:transitio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Shape 234"/>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Tree</a:t>
            </a:r>
          </a:p>
        </p:txBody>
      </p:sp>
      <p:sp>
        <p:nvSpPr>
          <p:cNvPr id="235" name="Shape 235"/>
          <p:cNvSpPr/>
          <p:nvPr>
            <p:ph type="body" idx="1"/>
          </p:nvPr>
        </p:nvSpPr>
        <p:spPr>
          <a:xfrm>
            <a:off x="677334" y="2160589"/>
            <a:ext cx="4339834" cy="3880773"/>
          </a:xfrm>
          <a:prstGeom prst="rect">
            <a:avLst/>
          </a:prstGeom>
        </p:spPr>
        <p:txBody>
          <a:bodyPr/>
          <a:lstStyle/>
          <a:p>
            <a:pPr lvl="0">
              <a:defRPr>
                <a:solidFill>
                  <a:srgbClr val="000000"/>
                </a:solidFill>
              </a:defRPr>
            </a:pPr>
            <a:r>
              <a:rPr>
                <a:solidFill>
                  <a:srgbClr val="404040"/>
                </a:solidFill>
              </a:rPr>
              <a:t>This is the general structure for a tree</a:t>
            </a:r>
            <a:endParaRPr>
              <a:solidFill>
                <a:srgbClr val="404040"/>
              </a:solidFill>
            </a:endParaRPr>
          </a:p>
          <a:p>
            <a:pPr lvl="0">
              <a:defRPr>
                <a:solidFill>
                  <a:srgbClr val="000000"/>
                </a:solidFill>
              </a:defRPr>
            </a:pPr>
            <a:r>
              <a:rPr>
                <a:solidFill>
                  <a:srgbClr val="404040"/>
                </a:solidFill>
              </a:rPr>
              <a:t>However, randomly arranged like this, it’s not very helpful</a:t>
            </a:r>
            <a:endParaRPr>
              <a:solidFill>
                <a:srgbClr val="404040"/>
              </a:solidFill>
            </a:endParaRPr>
          </a:p>
          <a:p>
            <a:pPr lvl="0">
              <a:defRPr>
                <a:solidFill>
                  <a:srgbClr val="000000"/>
                </a:solidFill>
              </a:defRPr>
            </a:pPr>
            <a:r>
              <a:rPr>
                <a:solidFill>
                  <a:srgbClr val="404040"/>
                </a:solidFill>
              </a:rPr>
              <a:t>Ideally we want balanced trees – trees that have the same number of levels to the leaves.</a:t>
            </a:r>
          </a:p>
        </p:txBody>
      </p:sp>
      <p:pic>
        <p:nvPicPr>
          <p:cNvPr id="236" name="image21.png"/>
          <p:cNvPicPr/>
          <p:nvPr/>
        </p:nvPicPr>
        <p:blipFill>
          <a:blip r:embed="rId3">
            <a:extLst/>
          </a:blip>
          <a:stretch>
            <a:fillRect/>
          </a:stretch>
        </p:blipFill>
        <p:spPr>
          <a:xfrm>
            <a:off x="5344995" y="1930400"/>
            <a:ext cx="4734460" cy="3904247"/>
          </a:xfrm>
          <a:prstGeom prst="rect">
            <a:avLst/>
          </a:prstGeom>
          <a:ln w="12700">
            <a:miter lim="400000"/>
          </a:ln>
        </p:spPr>
      </p:pic>
    </p:spTree>
  </p:cSld>
  <p:clrMapOvr>
    <a:masterClrMapping/>
  </p:clrMapOvr>
  <p:transitio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Shape 240"/>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Binary Tree</a:t>
            </a:r>
          </a:p>
        </p:txBody>
      </p:sp>
      <p:sp>
        <p:nvSpPr>
          <p:cNvPr id="241" name="Shape 241"/>
          <p:cNvSpPr/>
          <p:nvPr>
            <p:ph type="body" idx="1"/>
          </p:nvPr>
        </p:nvSpPr>
        <p:spPr>
          <a:xfrm>
            <a:off x="677333" y="2160589"/>
            <a:ext cx="3894668" cy="3880773"/>
          </a:xfrm>
          <a:prstGeom prst="rect">
            <a:avLst/>
          </a:prstGeom>
        </p:spPr>
        <p:txBody>
          <a:bodyPr/>
          <a:lstStyle/>
          <a:p>
            <a:pPr lvl="0">
              <a:defRPr>
                <a:solidFill>
                  <a:srgbClr val="000000"/>
                </a:solidFill>
              </a:defRPr>
            </a:pPr>
            <a:r>
              <a:rPr>
                <a:solidFill>
                  <a:srgbClr val="404040"/>
                </a:solidFill>
              </a:rPr>
              <a:t>Enter the binary tree</a:t>
            </a:r>
          </a:p>
        </p:txBody>
      </p:sp>
      <p:pic>
        <p:nvPicPr>
          <p:cNvPr id="242" name="image22.png"/>
          <p:cNvPicPr/>
          <p:nvPr/>
        </p:nvPicPr>
        <p:blipFill>
          <a:blip r:embed="rId2">
            <a:extLst/>
          </a:blip>
          <a:stretch>
            <a:fillRect/>
          </a:stretch>
        </p:blipFill>
        <p:spPr>
          <a:xfrm>
            <a:off x="4572000" y="1428970"/>
            <a:ext cx="5770896" cy="4919191"/>
          </a:xfrm>
          <a:prstGeom prst="rect">
            <a:avLst/>
          </a:prstGeom>
          <a:ln w="12700">
            <a:miter lim="400000"/>
          </a:ln>
        </p:spPr>
      </p:pic>
    </p:spTree>
  </p:cSld>
  <p:clrMapOvr>
    <a:masterClrMapping/>
  </p:clrMapOvr>
  <p:transitio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4" name="Shape 244"/>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Tries</a:t>
            </a:r>
          </a:p>
        </p:txBody>
      </p:sp>
      <p:sp>
        <p:nvSpPr>
          <p:cNvPr id="245" name="Shape 245"/>
          <p:cNvSpPr/>
          <p:nvPr>
            <p:ph type="body" idx="1"/>
          </p:nvPr>
        </p:nvSpPr>
        <p:spPr>
          <a:xfrm>
            <a:off x="677333" y="2160589"/>
            <a:ext cx="3690131" cy="3880773"/>
          </a:xfrm>
          <a:prstGeom prst="rect">
            <a:avLst/>
          </a:prstGeom>
        </p:spPr>
        <p:txBody>
          <a:bodyPr/>
          <a:lstStyle/>
          <a:p>
            <a:pPr lvl="0">
              <a:defRPr>
                <a:solidFill>
                  <a:srgbClr val="000000"/>
                </a:solidFill>
              </a:defRPr>
            </a:pPr>
            <a:r>
              <a:rPr>
                <a:solidFill>
                  <a:srgbClr val="404040"/>
                </a:solidFill>
              </a:rPr>
              <a:t>pro: provide constant time lookup (in theory) </a:t>
            </a:r>
            <a:endParaRPr>
              <a:solidFill>
                <a:srgbClr val="404040"/>
              </a:solidFill>
            </a:endParaRPr>
          </a:p>
          <a:p>
            <a:pPr lvl="0">
              <a:defRPr>
                <a:solidFill>
                  <a:srgbClr val="000000"/>
                </a:solidFill>
              </a:defRPr>
            </a:pPr>
            <a:r>
              <a:rPr>
                <a:solidFill>
                  <a:srgbClr val="404040"/>
                </a:solidFill>
              </a:rPr>
              <a:t>con: use large amounts of memory!</a:t>
            </a:r>
          </a:p>
        </p:txBody>
      </p:sp>
      <p:pic>
        <p:nvPicPr>
          <p:cNvPr id="246" name="image23.png"/>
          <p:cNvPicPr/>
          <p:nvPr/>
        </p:nvPicPr>
        <p:blipFill>
          <a:blip r:embed="rId3">
            <a:extLst/>
          </a:blip>
          <a:stretch>
            <a:fillRect/>
          </a:stretch>
        </p:blipFill>
        <p:spPr>
          <a:xfrm>
            <a:off x="4367462" y="1032858"/>
            <a:ext cx="5990725" cy="5383233"/>
          </a:xfrm>
          <a:prstGeom prst="rect">
            <a:avLst/>
          </a:prstGeom>
          <a:ln w="12700">
            <a:miter lim="400000"/>
          </a:ln>
        </p:spPr>
      </p:pic>
    </p:spTree>
  </p:cSld>
  <p:clrMapOvr>
    <a:masterClrMapping/>
  </p:clrMapOvr>
  <p:transitio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0" name="Shape 250"/>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File I/O</a:t>
            </a:r>
          </a:p>
        </p:txBody>
      </p:sp>
      <p:sp>
        <p:nvSpPr>
          <p:cNvPr id="251" name="Shape 251"/>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Not something we directly addressed last section, but do take a look over the various file i/o things we learned in class</a:t>
            </a:r>
            <a:endParaRPr>
              <a:solidFill>
                <a:srgbClr val="404040"/>
              </a:solidFill>
            </a:endParaRPr>
          </a:p>
          <a:p>
            <a:pPr lvl="0">
              <a:defRPr>
                <a:solidFill>
                  <a:srgbClr val="000000"/>
                </a:solidFill>
              </a:defRPr>
            </a:pPr>
            <a:r>
              <a:rPr>
                <a:solidFill>
                  <a:srgbClr val="404040"/>
                </a:solidFill>
              </a:rPr>
              <a:t>Every time we open a file, close the file!</a:t>
            </a:r>
            <a:endParaRPr>
              <a:solidFill>
                <a:srgbClr val="404040"/>
              </a:solidFill>
            </a:endParaRPr>
          </a:p>
          <a:p>
            <a:pPr lvl="1" marL="742950" indent="-285750">
              <a:defRPr>
                <a:solidFill>
                  <a:srgbClr val="000000"/>
                </a:solidFill>
              </a:defRPr>
            </a:pPr>
            <a:r>
              <a:rPr sz="1600">
                <a:solidFill>
                  <a:srgbClr val="404040"/>
                </a:solidFill>
              </a:rPr>
              <a:t>Analogous to malloc() and free.</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 name="Shape 106"/>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Data Types and Sizes</a:t>
            </a:r>
          </a:p>
        </p:txBody>
      </p:sp>
      <p:sp>
        <p:nvSpPr>
          <p:cNvPr id="107" name="Shape 107"/>
          <p:cNvSpPr/>
          <p:nvPr>
            <p:ph type="body" idx="1"/>
          </p:nvPr>
        </p:nvSpPr>
        <p:spPr>
          <a:xfrm>
            <a:off x="677334" y="2160589"/>
            <a:ext cx="4184035" cy="3880773"/>
          </a:xfrm>
          <a:prstGeom prst="rect">
            <a:avLst/>
          </a:prstGeom>
        </p:spPr>
        <p:txBody>
          <a:bodyPr/>
          <a:lstStyle/>
          <a:p>
            <a:pPr lvl="0">
              <a:defRPr>
                <a:solidFill>
                  <a:srgbClr val="000000"/>
                </a:solidFill>
              </a:defRPr>
            </a:pPr>
            <a:r>
              <a:rPr>
                <a:solidFill>
                  <a:srgbClr val="404040"/>
                </a:solidFill>
                <a:latin typeface="Courier New"/>
                <a:ea typeface="Courier New"/>
                <a:cs typeface="Courier New"/>
                <a:sym typeface="Courier New"/>
              </a:rPr>
              <a:t>char</a:t>
            </a:r>
            <a:r>
              <a:rPr>
                <a:solidFill>
                  <a:srgbClr val="404040"/>
                </a:solidFill>
              </a:rPr>
              <a:t> </a:t>
            </a:r>
            <a:endParaRPr>
              <a:solidFill>
                <a:srgbClr val="404040"/>
              </a:solidFill>
            </a:endParaRPr>
          </a:p>
          <a:p>
            <a:pPr lvl="1" marL="742950" indent="-285750">
              <a:defRPr>
                <a:solidFill>
                  <a:srgbClr val="000000"/>
                </a:solidFill>
              </a:defRPr>
            </a:pPr>
            <a:r>
              <a:rPr sz="1600">
                <a:solidFill>
                  <a:srgbClr val="404040"/>
                </a:solidFill>
              </a:rPr>
              <a:t>1 byte </a:t>
            </a:r>
            <a:endParaRPr sz="1600">
              <a:solidFill>
                <a:srgbClr val="404040"/>
              </a:solidFill>
            </a:endParaRPr>
          </a:p>
          <a:p>
            <a:pPr lvl="0">
              <a:defRPr>
                <a:solidFill>
                  <a:srgbClr val="000000"/>
                </a:solidFill>
              </a:defRPr>
            </a:pPr>
            <a:r>
              <a:rPr>
                <a:solidFill>
                  <a:srgbClr val="404040"/>
                </a:solidFill>
                <a:latin typeface="Courier New"/>
                <a:ea typeface="Courier New"/>
                <a:cs typeface="Courier New"/>
                <a:sym typeface="Courier New"/>
              </a:rPr>
              <a:t>int</a:t>
            </a:r>
            <a:r>
              <a:rPr>
                <a:solidFill>
                  <a:srgbClr val="404040"/>
                </a:solidFill>
              </a:rPr>
              <a:t> </a:t>
            </a:r>
            <a:endParaRPr>
              <a:solidFill>
                <a:srgbClr val="404040"/>
              </a:solidFill>
            </a:endParaRPr>
          </a:p>
          <a:p>
            <a:pPr lvl="1" marL="742950" indent="-285750">
              <a:defRPr>
                <a:solidFill>
                  <a:srgbClr val="000000"/>
                </a:solidFill>
              </a:defRPr>
            </a:pPr>
            <a:r>
              <a:rPr sz="1600">
                <a:solidFill>
                  <a:srgbClr val="404040"/>
                </a:solidFill>
              </a:rPr>
              <a:t>4 bytes </a:t>
            </a:r>
            <a:endParaRPr sz="1600">
              <a:solidFill>
                <a:srgbClr val="404040"/>
              </a:solidFill>
            </a:endParaRPr>
          </a:p>
          <a:p>
            <a:pPr lvl="0">
              <a:defRPr>
                <a:solidFill>
                  <a:srgbClr val="000000"/>
                </a:solidFill>
              </a:defRPr>
            </a:pPr>
            <a:r>
              <a:rPr>
                <a:solidFill>
                  <a:srgbClr val="404040"/>
                </a:solidFill>
                <a:latin typeface="Courier New"/>
                <a:ea typeface="Courier New"/>
                <a:cs typeface="Courier New"/>
                <a:sym typeface="Courier New"/>
              </a:rPr>
              <a:t>long long</a:t>
            </a:r>
            <a:endParaRPr>
              <a:solidFill>
                <a:srgbClr val="404040"/>
              </a:solidFill>
              <a:latin typeface="Courier New"/>
              <a:ea typeface="Courier New"/>
              <a:cs typeface="Courier New"/>
              <a:sym typeface="Courier New"/>
            </a:endParaRPr>
          </a:p>
          <a:p>
            <a:pPr lvl="1" marL="742950" indent="-285750">
              <a:defRPr>
                <a:solidFill>
                  <a:srgbClr val="000000"/>
                </a:solidFill>
              </a:defRPr>
            </a:pPr>
            <a:r>
              <a:rPr sz="1600">
                <a:solidFill>
                  <a:srgbClr val="404040"/>
                </a:solidFill>
              </a:rPr>
              <a:t>8 bytes </a:t>
            </a:r>
          </a:p>
        </p:txBody>
      </p:sp>
      <p:sp>
        <p:nvSpPr>
          <p:cNvPr id="108" name="Shape 108"/>
          <p:cNvSpPr/>
          <p:nvPr/>
        </p:nvSpPr>
        <p:spPr>
          <a:xfrm>
            <a:off x="5089969" y="2160589"/>
            <a:ext cx="4184036" cy="388077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marL="342900" indent="-342900">
              <a:spcBef>
                <a:spcPts val="1000"/>
              </a:spcBef>
              <a:buClr>
                <a:srgbClr val="5FCBEF"/>
              </a:buClr>
              <a:buSzPct val="80000"/>
              <a:buFont typeface="Wingdings 3"/>
              <a:buChar char=""/>
            </a:pPr>
            <a:r>
              <a:rPr>
                <a:solidFill>
                  <a:srgbClr val="404040"/>
                </a:solidFill>
                <a:latin typeface="Courier New"/>
                <a:ea typeface="Courier New"/>
                <a:cs typeface="Courier New"/>
                <a:sym typeface="Courier New"/>
              </a:rPr>
              <a:t>float</a:t>
            </a:r>
            <a:r>
              <a:rPr>
                <a:solidFill>
                  <a:srgbClr val="404040"/>
                </a:solidFill>
              </a:rPr>
              <a:t> </a:t>
            </a:r>
            <a:endParaRPr>
              <a:solidFill>
                <a:srgbClr val="404040"/>
              </a:solidFill>
            </a:endParaRPr>
          </a:p>
          <a:p>
            <a:pPr lvl="1" marL="742950" indent="-285750">
              <a:spcBef>
                <a:spcPts val="1000"/>
              </a:spcBef>
              <a:buClr>
                <a:srgbClr val="5FCBEF"/>
              </a:buClr>
              <a:buSzPct val="80000"/>
              <a:buFont typeface="Wingdings 3"/>
              <a:buChar char=""/>
            </a:pPr>
            <a:r>
              <a:rPr sz="1600">
                <a:solidFill>
                  <a:srgbClr val="404040"/>
                </a:solidFill>
              </a:rPr>
              <a:t>4 bytes </a:t>
            </a:r>
            <a:endParaRPr sz="1600">
              <a:solidFill>
                <a:srgbClr val="404040"/>
              </a:solidFill>
            </a:endParaRPr>
          </a:p>
          <a:p>
            <a:pPr lvl="0" marL="342900" indent="-342900">
              <a:spcBef>
                <a:spcPts val="1000"/>
              </a:spcBef>
              <a:buClr>
                <a:srgbClr val="5FCBEF"/>
              </a:buClr>
              <a:buSzPct val="80000"/>
              <a:buFont typeface="Wingdings 3"/>
              <a:buChar char=""/>
            </a:pPr>
            <a:r>
              <a:rPr>
                <a:solidFill>
                  <a:srgbClr val="404040"/>
                </a:solidFill>
                <a:latin typeface="Courier New"/>
                <a:ea typeface="Courier New"/>
                <a:cs typeface="Courier New"/>
                <a:sym typeface="Courier New"/>
              </a:rPr>
              <a:t>double</a:t>
            </a:r>
            <a:r>
              <a:rPr>
                <a:solidFill>
                  <a:srgbClr val="404040"/>
                </a:solidFill>
              </a:rPr>
              <a:t> </a:t>
            </a:r>
            <a:endParaRPr>
              <a:solidFill>
                <a:srgbClr val="404040"/>
              </a:solidFill>
            </a:endParaRPr>
          </a:p>
          <a:p>
            <a:pPr lvl="1" marL="742950" indent="-285750">
              <a:spcBef>
                <a:spcPts val="1000"/>
              </a:spcBef>
              <a:buClr>
                <a:srgbClr val="5FCBEF"/>
              </a:buClr>
              <a:buSzPct val="80000"/>
              <a:buFont typeface="Wingdings 3"/>
              <a:buChar char=""/>
            </a:pPr>
            <a:r>
              <a:rPr sz="1600">
                <a:solidFill>
                  <a:srgbClr val="404040"/>
                </a:solidFill>
              </a:rPr>
              <a:t>8 bytes </a:t>
            </a:r>
            <a:endParaRPr sz="1600">
              <a:solidFill>
                <a:srgbClr val="404040"/>
              </a:solidFill>
            </a:endParaRPr>
          </a:p>
          <a:p>
            <a:pPr lvl="0" marL="342900" indent="-342900">
              <a:spcBef>
                <a:spcPts val="1000"/>
              </a:spcBef>
              <a:buClr>
                <a:srgbClr val="5FCBEF"/>
              </a:buClr>
              <a:buSzPct val="80000"/>
              <a:buFont typeface="Wingdings 3"/>
              <a:buChar char=""/>
            </a:pPr>
            <a:r>
              <a:rPr>
                <a:solidFill>
                  <a:srgbClr val="404040"/>
                </a:solidFill>
                <a:latin typeface="Courier New"/>
                <a:ea typeface="Courier New"/>
                <a:cs typeface="Courier New"/>
                <a:sym typeface="Courier New"/>
              </a:rPr>
              <a:t>&lt;type&gt; * </a:t>
            </a:r>
            <a:endParaRPr>
              <a:solidFill>
                <a:srgbClr val="404040"/>
              </a:solidFill>
            </a:endParaRPr>
          </a:p>
          <a:p>
            <a:pPr lvl="1" marL="742950" indent="-285750">
              <a:spcBef>
                <a:spcPts val="1000"/>
              </a:spcBef>
              <a:buClr>
                <a:srgbClr val="5FCBEF"/>
              </a:buClr>
              <a:buSzPct val="80000"/>
              <a:buFont typeface="Wingdings 3"/>
              <a:buChar char=""/>
            </a:pPr>
            <a:r>
              <a:rPr sz="1600">
                <a:solidFill>
                  <a:srgbClr val="404040"/>
                </a:solidFill>
                <a:latin typeface="Courier New"/>
                <a:ea typeface="Courier New"/>
                <a:cs typeface="Courier New"/>
                <a:sym typeface="Courier New"/>
              </a:rPr>
              <a:t>pointer</a:t>
            </a:r>
            <a:endParaRPr sz="1600">
              <a:solidFill>
                <a:srgbClr val="404040"/>
              </a:solidFill>
            </a:endParaRPr>
          </a:p>
          <a:p>
            <a:pPr lvl="1" marL="742950" indent="-285750">
              <a:spcBef>
                <a:spcPts val="1000"/>
              </a:spcBef>
              <a:buClr>
                <a:srgbClr val="5FCBEF"/>
              </a:buClr>
              <a:buSzPct val="80000"/>
              <a:buFont typeface="Wingdings 3"/>
              <a:buChar char=""/>
            </a:pPr>
            <a:r>
              <a:rPr sz="1600">
                <a:solidFill>
                  <a:srgbClr val="404040"/>
                </a:solidFill>
              </a:rPr>
              <a:t>8 bytes (64 bit architecture)</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107">
                                            <p:txEl>
                                              <p:pRg st="1" end="1"/>
                                            </p:txEl>
                                          </p:spTgt>
                                        </p:tgtEl>
                                        <p:attrNameLst>
                                          <p:attrName>style.visibility</p:attrName>
                                        </p:attrNameLst>
                                      </p:cBhvr>
                                      <p:to>
                                        <p:strVal val="visible"/>
                                      </p:to>
                                    </p:set>
                                  </p:childTnLst>
                                </p:cTn>
                              </p:par>
                            </p:childTnLst>
                          </p:cTn>
                        </p:par>
                        <p:par>
                          <p:cTn id="7" fill="hold">
                            <p:stCondLst>
                              <p:cond delay="0"/>
                            </p:stCondLst>
                            <p:childTnLst>
                              <p:par>
                                <p:cTn id="8" nodeType="afterEffect" presetClass="entr" presetSubtype="0" presetID="1" grpId="1" fill="hold">
                                  <p:stCondLst>
                                    <p:cond delay="0"/>
                                  </p:stCondLst>
                                  <p:iterate type="el" backwards="0">
                                    <p:tmAbs val="0"/>
                                  </p:iterate>
                                  <p:childTnLst>
                                    <p:set>
                                      <p:cBhvr>
                                        <p:cTn id="9" fill="hold"/>
                                        <p:tgtEl>
                                          <p:spTgt spid="107">
                                            <p:txEl>
                                              <p:pRg st="2" end="2"/>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nodeType="clickEffect" presetClass="entr" presetSubtype="0" presetID="1" grpId="1" fill="hold">
                                  <p:stCondLst>
                                    <p:cond delay="0"/>
                                  </p:stCondLst>
                                  <p:iterate type="el" backwards="0">
                                    <p:tmAbs val="0"/>
                                  </p:iterate>
                                  <p:childTnLst>
                                    <p:set>
                                      <p:cBhvr>
                                        <p:cTn id="13" fill="hold"/>
                                        <p:tgtEl>
                                          <p:spTgt spid="107">
                                            <p:txEl>
                                              <p:pRg st="3" end="3"/>
                                            </p:txEl>
                                          </p:spTgt>
                                        </p:tgtEl>
                                        <p:attrNameLst>
                                          <p:attrName>style.visibility</p:attrName>
                                        </p:attrNameLst>
                                      </p:cBhvr>
                                      <p:to>
                                        <p:strVal val="visible"/>
                                      </p:to>
                                    </p:set>
                                  </p:childTnLst>
                                </p:cTn>
                              </p:par>
                            </p:childTnLst>
                          </p:cTn>
                        </p:par>
                        <p:par>
                          <p:cTn id="14" fill="hold">
                            <p:stCondLst>
                              <p:cond delay="0"/>
                            </p:stCondLst>
                            <p:childTnLst>
                              <p:par>
                                <p:cTn id="15" nodeType="afterEffect" presetClass="entr" presetSubtype="0" presetID="1" grpId="1" fill="hold">
                                  <p:stCondLst>
                                    <p:cond delay="0"/>
                                  </p:stCondLst>
                                  <p:iterate type="el" backwards="0">
                                    <p:tmAbs val="0"/>
                                  </p:iterate>
                                  <p:childTnLst>
                                    <p:set>
                                      <p:cBhvr>
                                        <p:cTn id="16" fill="hold"/>
                                        <p:tgtEl>
                                          <p:spTgt spid="10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presetClass="entr" presetSubtype="0" presetID="1" grpId="1" fill="hold">
                                  <p:stCondLst>
                                    <p:cond delay="0"/>
                                  </p:stCondLst>
                                  <p:iterate type="el" backwards="0">
                                    <p:tmAbs val="0"/>
                                  </p:iterate>
                                  <p:childTnLst>
                                    <p:set>
                                      <p:cBhvr>
                                        <p:cTn id="20" fill="hold"/>
                                        <p:tgtEl>
                                          <p:spTgt spid="10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1" grpId="2" fill="hold">
                                  <p:stCondLst>
                                    <p:cond delay="0"/>
                                  </p:stCondLst>
                                  <p:iterate type="el" backwards="0">
                                    <p:tmAbs val="0"/>
                                  </p:iterate>
                                  <p:childTnLst>
                                    <p:set>
                                      <p:cBhvr>
                                        <p:cTn id="24" fill="hold"/>
                                        <p:tgtEl>
                                          <p:spTgt spid="108">
                                            <p:txEl>
                                              <p:pRg st="1" end="1"/>
                                            </p:txEl>
                                          </p:spTgt>
                                        </p:tgtEl>
                                        <p:attrNameLst>
                                          <p:attrName>style.visibility</p:attrName>
                                        </p:attrNameLst>
                                      </p:cBhvr>
                                      <p:to>
                                        <p:strVal val="visible"/>
                                      </p:to>
                                    </p:set>
                                  </p:childTnLst>
                                </p:cTn>
                              </p:par>
                            </p:childTnLst>
                          </p:cTn>
                        </p:par>
                        <p:par>
                          <p:cTn id="25" fill="hold">
                            <p:stCondLst>
                              <p:cond delay="0"/>
                            </p:stCondLst>
                            <p:childTnLst>
                              <p:par>
                                <p:cTn id="26" nodeType="afterEffect" presetClass="entr" presetSubtype="0" presetID="1" grpId="2" fill="hold">
                                  <p:stCondLst>
                                    <p:cond delay="0"/>
                                  </p:stCondLst>
                                  <p:iterate type="el" backwards="0">
                                    <p:tmAbs val="0"/>
                                  </p:iterate>
                                  <p:childTnLst>
                                    <p:set>
                                      <p:cBhvr>
                                        <p:cTn id="27" fill="hold"/>
                                        <p:tgtEl>
                                          <p:spTgt spid="108">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nodeType="clickEffect" presetClass="entr" presetSubtype="0" presetID="1" grpId="2" fill="hold">
                                  <p:stCondLst>
                                    <p:cond delay="0"/>
                                  </p:stCondLst>
                                  <p:iterate type="el" backwards="0">
                                    <p:tmAbs val="0"/>
                                  </p:iterate>
                                  <p:childTnLst>
                                    <p:set>
                                      <p:cBhvr>
                                        <p:cTn id="31" fill="hold"/>
                                        <p:tgtEl>
                                          <p:spTgt spid="108">
                                            <p:txEl>
                                              <p:pRg st="3" end="3"/>
                                            </p:txEl>
                                          </p:spTgt>
                                        </p:tgtEl>
                                        <p:attrNameLst>
                                          <p:attrName>style.visibility</p:attrName>
                                        </p:attrNameLst>
                                      </p:cBhvr>
                                      <p:to>
                                        <p:strVal val="visible"/>
                                      </p:to>
                                    </p:set>
                                  </p:childTnLst>
                                </p:cTn>
                              </p:par>
                            </p:childTnLst>
                          </p:cTn>
                        </p:par>
                        <p:par>
                          <p:cTn id="32" fill="hold">
                            <p:stCondLst>
                              <p:cond delay="0"/>
                            </p:stCondLst>
                            <p:childTnLst>
                              <p:par>
                                <p:cTn id="33" nodeType="afterEffect" presetClass="entr" presetSubtype="0" presetID="1" grpId="2" fill="hold">
                                  <p:stCondLst>
                                    <p:cond delay="0"/>
                                  </p:stCondLst>
                                  <p:iterate type="el" backwards="0">
                                    <p:tmAbs val="0"/>
                                  </p:iterate>
                                  <p:childTnLst>
                                    <p:set>
                                      <p:cBhvr>
                                        <p:cTn id="34" fill="hold"/>
                                        <p:tgtEl>
                                          <p:spTgt spid="108">
                                            <p:txEl>
                                              <p:pRg st="4" end="4"/>
                                            </p:txEl>
                                          </p:spTgt>
                                        </p:tgtEl>
                                        <p:attrNameLst>
                                          <p:attrName>style.visibility</p:attrName>
                                        </p:attrNameLst>
                                      </p:cBhvr>
                                      <p:to>
                                        <p:strVal val="visible"/>
                                      </p:to>
                                    </p:set>
                                  </p:childTnLst>
                                </p:cTn>
                              </p:par>
                            </p:childTnLst>
                          </p:cTn>
                        </p:par>
                        <p:par>
                          <p:cTn id="35" fill="hold">
                            <p:stCondLst>
                              <p:cond delay="0"/>
                            </p:stCondLst>
                            <p:childTnLst>
                              <p:par>
                                <p:cTn id="36" nodeType="afterEffect" presetClass="entr" presetSubtype="0" presetID="1" grpId="2" fill="hold">
                                  <p:stCondLst>
                                    <p:cond delay="0"/>
                                  </p:stCondLst>
                                  <p:iterate type="el" backwards="0">
                                    <p:tmAbs val="0"/>
                                  </p:iterate>
                                  <p:childTnLst>
                                    <p:set>
                                      <p:cBhvr>
                                        <p:cTn id="37" fill="hold"/>
                                        <p:tgtEl>
                                          <p:spTgt spid="108">
                                            <p:txEl>
                                              <p:pRg st="5" end="5"/>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nodeType="clickEffect" presetClass="entr" presetSubtype="0" presetID="1" grpId="2" fill="hold">
                                  <p:stCondLst>
                                    <p:cond delay="0"/>
                                  </p:stCondLst>
                                  <p:iterate type="el" backwards="0">
                                    <p:tmAbs val="0"/>
                                  </p:iterate>
                                  <p:childTnLst>
                                    <p:set>
                                      <p:cBhvr>
                                        <p:cTn id="41" fill="hold"/>
                                        <p:tgtEl>
                                          <p:spTgt spid="108">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08" grpId="2"/>
      <p:bldP build="p" bldLvl="5" animBg="1" rev="0" advAuto="0" spid="107" grpId="1"/>
    </p:bldLst>
  </p:timing>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3" name="Shape 253"/>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File I/O - Commands</a:t>
            </a:r>
          </a:p>
        </p:txBody>
      </p:sp>
      <p:sp>
        <p:nvSpPr>
          <p:cNvPr id="254" name="Shape 254"/>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FILE* fopen(&lt;name of file&gt;, &lt;mode&gt;)</a:t>
            </a:r>
            <a:endParaRPr>
              <a:solidFill>
                <a:srgbClr val="404040"/>
              </a:solidFill>
            </a:endParaRPr>
          </a:p>
          <a:p>
            <a:pPr lvl="0">
              <a:defRPr>
                <a:solidFill>
                  <a:srgbClr val="000000"/>
                </a:solidFill>
              </a:defRPr>
            </a:pPr>
            <a:r>
              <a:rPr>
                <a:solidFill>
                  <a:srgbClr val="404040"/>
                </a:solidFill>
              </a:rPr>
              <a:t>fread(&lt;storage ptr&gt;,&lt;elt size&gt;,&lt;number of elts&gt;,&lt;file* stream&gt;)</a:t>
            </a:r>
            <a:endParaRPr>
              <a:solidFill>
                <a:srgbClr val="404040"/>
              </a:solidFill>
            </a:endParaRPr>
          </a:p>
          <a:p>
            <a:pPr lvl="0">
              <a:defRPr>
                <a:solidFill>
                  <a:srgbClr val="000000"/>
                </a:solidFill>
              </a:defRPr>
            </a:pPr>
            <a:r>
              <a:rPr>
                <a:solidFill>
                  <a:srgbClr val="404040"/>
                </a:solidFill>
              </a:rPr>
              <a:t>fwrite(&lt;cont info ptr&gt;,&lt;elt size&gt;,&lt;number of elts&gt;,&lt;file* stream&gt;)</a:t>
            </a:r>
            <a:endParaRPr>
              <a:solidFill>
                <a:srgbClr val="404040"/>
              </a:solidFill>
            </a:endParaRPr>
          </a:p>
          <a:p>
            <a:pPr lvl="0">
              <a:defRPr>
                <a:solidFill>
                  <a:srgbClr val="000000"/>
                </a:solidFill>
              </a:defRPr>
            </a:pPr>
            <a:r>
              <a:rPr>
                <a:solidFill>
                  <a:srgbClr val="404040"/>
                </a:solidFill>
              </a:rPr>
              <a:t>fgets(&lt;storage ptr&gt;, &lt;int size of string&gt;, &lt;file* stream&gt;)</a:t>
            </a:r>
            <a:endParaRPr>
              <a:solidFill>
                <a:srgbClr val="404040"/>
              </a:solidFill>
            </a:endParaRPr>
          </a:p>
          <a:p>
            <a:pPr lvl="0">
              <a:defRPr>
                <a:solidFill>
                  <a:srgbClr val="000000"/>
                </a:solidFill>
              </a:defRPr>
            </a:pPr>
            <a:r>
              <a:rPr>
                <a:solidFill>
                  <a:srgbClr val="404040"/>
                </a:solidFill>
              </a:rPr>
              <a:t>fputs(&lt;const char array&gt;,&lt;file* stream&gt;)</a:t>
            </a:r>
            <a:endParaRPr>
              <a:solidFill>
                <a:srgbClr val="404040"/>
              </a:solidFill>
            </a:endParaRPr>
          </a:p>
          <a:p>
            <a:pPr lvl="0">
              <a:defRPr>
                <a:solidFill>
                  <a:srgbClr val="000000"/>
                </a:solidFill>
              </a:defRPr>
            </a:pPr>
            <a:r>
              <a:rPr>
                <a:solidFill>
                  <a:srgbClr val="404040"/>
                </a:solidFill>
              </a:rPr>
              <a:t>char fgetc(&lt;file pointer&gt;)</a:t>
            </a:r>
            <a:endParaRPr>
              <a:solidFill>
                <a:srgbClr val="404040"/>
              </a:solidFill>
            </a:endParaRPr>
          </a:p>
          <a:p>
            <a:pPr lvl="0">
              <a:defRPr>
                <a:solidFill>
                  <a:srgbClr val="000000"/>
                </a:solidFill>
              </a:defRPr>
            </a:pPr>
            <a:r>
              <a:rPr>
                <a:solidFill>
                  <a:srgbClr val="404040"/>
                </a:solidFill>
              </a:rPr>
              <a:t>fputc(&lt;char c&gt;, &lt;file* stream&gt;)</a:t>
            </a:r>
            <a:endParaRPr>
              <a:solidFill>
                <a:srgbClr val="404040"/>
              </a:solidFill>
            </a:endParaRPr>
          </a:p>
          <a:p>
            <a:pPr lvl="0">
              <a:defRPr>
                <a:solidFill>
                  <a:srgbClr val="000000"/>
                </a:solidFill>
              </a:defRPr>
            </a:pPr>
            <a:r>
              <a:rPr>
                <a:solidFill>
                  <a:srgbClr val="404040"/>
                </a:solidFill>
              </a:rPr>
              <a:t>fclose(&lt;file pointer&gt;)</a:t>
            </a:r>
          </a:p>
        </p:txBody>
      </p:sp>
    </p:spTree>
  </p:cSld>
  <p:clrMapOvr>
    <a:masterClrMapping/>
  </p:clrMapOvr>
  <p:transitio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Shape 258"/>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Previous Quiz Questions to Study</a:t>
            </a:r>
          </a:p>
        </p:txBody>
      </p:sp>
      <p:sp>
        <p:nvSpPr>
          <p:cNvPr id="259" name="Shape 259"/>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2015: Quiz 0</a:t>
            </a:r>
            <a:endParaRPr>
              <a:solidFill>
                <a:srgbClr val="404040"/>
              </a:solidFill>
            </a:endParaRPr>
          </a:p>
          <a:p>
            <a:pPr lvl="1" marL="742950" indent="-285750">
              <a:defRPr>
                <a:solidFill>
                  <a:srgbClr val="000000"/>
                </a:solidFill>
              </a:defRPr>
            </a:pPr>
            <a:r>
              <a:rPr sz="1600">
                <a:solidFill>
                  <a:srgbClr val="404040"/>
                </a:solidFill>
              </a:rPr>
              <a:t>8, 17, 18, 23</a:t>
            </a:r>
            <a:endParaRPr sz="1600">
              <a:solidFill>
                <a:srgbClr val="404040"/>
              </a:solidFill>
            </a:endParaRPr>
          </a:p>
          <a:p>
            <a:pPr lvl="0">
              <a:defRPr>
                <a:solidFill>
                  <a:srgbClr val="000000"/>
                </a:solidFill>
              </a:defRPr>
            </a:pPr>
            <a:r>
              <a:rPr>
                <a:solidFill>
                  <a:srgbClr val="404040"/>
                </a:solidFill>
              </a:rPr>
              <a:t>2014: Quiz 0</a:t>
            </a:r>
            <a:endParaRPr>
              <a:solidFill>
                <a:srgbClr val="404040"/>
              </a:solidFill>
            </a:endParaRPr>
          </a:p>
          <a:p>
            <a:pPr lvl="1" marL="742950" indent="-285750">
              <a:defRPr>
                <a:solidFill>
                  <a:srgbClr val="000000"/>
                </a:solidFill>
              </a:defRPr>
            </a:pPr>
            <a:r>
              <a:rPr sz="1600">
                <a:solidFill>
                  <a:srgbClr val="404040"/>
                </a:solidFill>
              </a:rPr>
              <a:t>24</a:t>
            </a:r>
            <a:endParaRPr sz="1600">
              <a:solidFill>
                <a:srgbClr val="404040"/>
              </a:solidFill>
            </a:endParaRPr>
          </a:p>
          <a:p>
            <a:pPr lvl="0">
              <a:defRPr>
                <a:solidFill>
                  <a:srgbClr val="000000"/>
                </a:solidFill>
              </a:defRPr>
            </a:pPr>
            <a:r>
              <a:rPr>
                <a:solidFill>
                  <a:srgbClr val="404040"/>
                </a:solidFill>
              </a:rPr>
              <a:t>2014: Quiz 1</a:t>
            </a:r>
            <a:endParaRPr>
              <a:solidFill>
                <a:srgbClr val="404040"/>
              </a:solidFill>
            </a:endParaRPr>
          </a:p>
          <a:p>
            <a:pPr lvl="1" marL="742950" indent="-285750">
              <a:defRPr>
                <a:solidFill>
                  <a:srgbClr val="000000"/>
                </a:solidFill>
              </a:defRPr>
            </a:pPr>
            <a:r>
              <a:rPr sz="1600">
                <a:solidFill>
                  <a:srgbClr val="404040"/>
                </a:solidFill>
              </a:rPr>
              <a:t>27</a:t>
            </a:r>
            <a:endParaRPr sz="1600">
              <a:solidFill>
                <a:srgbClr val="404040"/>
              </a:solidFill>
            </a:endParaRPr>
          </a:p>
          <a:p>
            <a:pPr lvl="0">
              <a:defRPr>
                <a:solidFill>
                  <a:srgbClr val="000000"/>
                </a:solidFill>
              </a:defRPr>
            </a:pPr>
            <a:r>
              <a:rPr>
                <a:solidFill>
                  <a:srgbClr val="404040"/>
                </a:solidFill>
              </a:rPr>
              <a:t>2013: Quiz 0</a:t>
            </a:r>
            <a:endParaRPr>
              <a:solidFill>
                <a:srgbClr val="404040"/>
              </a:solidFill>
            </a:endParaRPr>
          </a:p>
          <a:p>
            <a:pPr lvl="1" marL="742950" indent="-285750">
              <a:defRPr>
                <a:solidFill>
                  <a:srgbClr val="000000"/>
                </a:solidFill>
              </a:defRPr>
            </a:pPr>
            <a:r>
              <a:rPr sz="1600">
                <a:solidFill>
                  <a:srgbClr val="404040"/>
                </a:solidFill>
              </a:rPr>
              <a:t>0, 1, 2, 12, 17, 20, 22</a:t>
            </a:r>
            <a:endParaRPr sz="1600">
              <a:solidFill>
                <a:srgbClr val="404040"/>
              </a:solidFill>
            </a:endParaRPr>
          </a:p>
          <a:p>
            <a:pPr lvl="0">
              <a:defRPr>
                <a:solidFill>
                  <a:srgbClr val="000000"/>
                </a:solidFill>
              </a:defRPr>
            </a:pPr>
            <a:r>
              <a:rPr>
                <a:solidFill>
                  <a:srgbClr val="404040"/>
                </a:solidFill>
              </a:rPr>
              <a:t>2013: Quiz 1</a:t>
            </a:r>
            <a:endParaRPr>
              <a:solidFill>
                <a:srgbClr val="404040"/>
              </a:solidFill>
            </a:endParaRPr>
          </a:p>
          <a:p>
            <a:pPr lvl="1" marL="742950" indent="-285750">
              <a:defRPr>
                <a:solidFill>
                  <a:srgbClr val="000000"/>
                </a:solidFill>
              </a:defRPr>
            </a:pPr>
            <a:r>
              <a:rPr sz="1600">
                <a:solidFill>
                  <a:srgbClr val="404040"/>
                </a:solidFill>
              </a:rPr>
              <a:t>8, 21, 22</a:t>
            </a:r>
          </a:p>
        </p:txBody>
      </p:sp>
    </p:spTree>
  </p:cSld>
  <p:clrMapOvr>
    <a:masterClrMapping/>
  </p:clrMapOvr>
  <p:transitio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Shape 261"/>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2015: Quiz 0, Problem 8</a:t>
            </a:r>
          </a:p>
        </p:txBody>
      </p:sp>
      <p:sp>
        <p:nvSpPr>
          <p:cNvPr id="262" name="Shape 262"/>
          <p:cNvSpPr/>
          <p:nvPr>
            <p:ph type="body" idx="1"/>
          </p:nvPr>
        </p:nvSpPr>
        <p:spPr>
          <a:xfrm>
            <a:off x="677333" y="2160589"/>
            <a:ext cx="8596670" cy="3880773"/>
          </a:xfrm>
          <a:prstGeom prst="rect">
            <a:avLst/>
          </a:prstGeom>
        </p:spPr>
        <p:txBody>
          <a:bodyPr/>
          <a:lstStyle/>
          <a:p>
            <a:pPr lvl="0"/>
          </a:p>
        </p:txBody>
      </p:sp>
      <p:pic>
        <p:nvPicPr>
          <p:cNvPr id="263" name="image24.png"/>
          <p:cNvPicPr/>
          <p:nvPr/>
        </p:nvPicPr>
        <p:blipFill>
          <a:blip r:embed="rId2">
            <a:extLst/>
          </a:blip>
          <a:stretch>
            <a:fillRect/>
          </a:stretch>
        </p:blipFill>
        <p:spPr>
          <a:xfrm>
            <a:off x="998980" y="2160589"/>
            <a:ext cx="7953376" cy="1685926"/>
          </a:xfrm>
          <a:prstGeom prst="rect">
            <a:avLst/>
          </a:prstGeom>
          <a:ln w="12700">
            <a:miter lim="400000"/>
          </a:ln>
        </p:spPr>
      </p:pic>
    </p:spTree>
  </p:cSld>
  <p:clrMapOvr>
    <a:masterClrMapping/>
  </p:clrMapOvr>
  <p:transitio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Shape 265"/>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2015: Quiz 0, Problem 17</a:t>
            </a:r>
          </a:p>
        </p:txBody>
      </p:sp>
      <p:sp>
        <p:nvSpPr>
          <p:cNvPr id="266" name="Shape 266"/>
          <p:cNvSpPr/>
          <p:nvPr>
            <p:ph type="body" idx="1"/>
          </p:nvPr>
        </p:nvSpPr>
        <p:spPr>
          <a:xfrm>
            <a:off x="677333" y="2160589"/>
            <a:ext cx="8596670" cy="3880773"/>
          </a:xfrm>
          <a:prstGeom prst="rect">
            <a:avLst/>
          </a:prstGeom>
        </p:spPr>
        <p:txBody>
          <a:bodyPr/>
          <a:lstStyle/>
          <a:p>
            <a:pPr lvl="0"/>
          </a:p>
        </p:txBody>
      </p:sp>
      <p:pic>
        <p:nvPicPr>
          <p:cNvPr id="267" name="image25.png"/>
          <p:cNvPicPr/>
          <p:nvPr/>
        </p:nvPicPr>
        <p:blipFill>
          <a:blip r:embed="rId2">
            <a:extLst/>
          </a:blip>
          <a:stretch>
            <a:fillRect/>
          </a:stretch>
        </p:blipFill>
        <p:spPr>
          <a:xfrm>
            <a:off x="965642" y="2193262"/>
            <a:ext cx="8020051" cy="3848101"/>
          </a:xfrm>
          <a:prstGeom prst="rect">
            <a:avLst/>
          </a:prstGeom>
          <a:ln w="12700">
            <a:miter lim="400000"/>
          </a:ln>
        </p:spPr>
      </p:pic>
    </p:spTree>
  </p:cSld>
  <p:clrMapOvr>
    <a:masterClrMapping/>
  </p:clrMapOvr>
  <p:transitio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Shape 269"/>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2015: Quiz 0, Problem 18</a:t>
            </a:r>
          </a:p>
        </p:txBody>
      </p:sp>
      <p:sp>
        <p:nvSpPr>
          <p:cNvPr id="270" name="Shape 270"/>
          <p:cNvSpPr/>
          <p:nvPr>
            <p:ph type="body" idx="1"/>
          </p:nvPr>
        </p:nvSpPr>
        <p:spPr>
          <a:xfrm>
            <a:off x="677333" y="2160589"/>
            <a:ext cx="8596670" cy="3880773"/>
          </a:xfrm>
          <a:prstGeom prst="rect">
            <a:avLst/>
          </a:prstGeom>
        </p:spPr>
        <p:txBody>
          <a:bodyPr/>
          <a:lstStyle/>
          <a:p>
            <a:pPr lvl="0"/>
          </a:p>
        </p:txBody>
      </p:sp>
      <p:pic>
        <p:nvPicPr>
          <p:cNvPr id="271" name="image26.png"/>
          <p:cNvPicPr/>
          <p:nvPr/>
        </p:nvPicPr>
        <p:blipFill>
          <a:blip r:embed="rId2">
            <a:extLst/>
          </a:blip>
          <a:stretch>
            <a:fillRect/>
          </a:stretch>
        </p:blipFill>
        <p:spPr>
          <a:xfrm>
            <a:off x="941830" y="2160589"/>
            <a:ext cx="8067676" cy="4019551"/>
          </a:xfrm>
          <a:prstGeom prst="rect">
            <a:avLst/>
          </a:prstGeom>
          <a:ln w="12700">
            <a:miter lim="400000"/>
          </a:ln>
        </p:spPr>
      </p:pic>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 name="Shape 110"/>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Binary and Hex</a:t>
            </a:r>
          </a:p>
        </p:txBody>
      </p:sp>
      <p:sp>
        <p:nvSpPr>
          <p:cNvPr id="111" name="Shape 111"/>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What is binary notation? </a:t>
            </a:r>
            <a:endParaRPr>
              <a:solidFill>
                <a:srgbClr val="404040"/>
              </a:solidFill>
            </a:endParaRPr>
          </a:p>
          <a:p>
            <a:pPr lvl="1" marL="742950" indent="-285750">
              <a:defRPr>
                <a:solidFill>
                  <a:srgbClr val="000000"/>
                </a:solidFill>
              </a:defRPr>
            </a:pPr>
            <a:r>
              <a:rPr sz="1600">
                <a:solidFill>
                  <a:srgbClr val="404040"/>
                </a:solidFill>
              </a:rPr>
              <a:t>Base 2, 1 0</a:t>
            </a:r>
            <a:endParaRPr sz="1600">
              <a:solidFill>
                <a:srgbClr val="404040"/>
              </a:solidFill>
            </a:endParaRPr>
          </a:p>
          <a:p>
            <a:pPr lvl="0">
              <a:defRPr>
                <a:solidFill>
                  <a:srgbClr val="000000"/>
                </a:solidFill>
              </a:defRPr>
            </a:pPr>
            <a:r>
              <a:rPr>
                <a:solidFill>
                  <a:srgbClr val="404040"/>
                </a:solidFill>
              </a:rPr>
              <a:t>What about hexadecimal?</a:t>
            </a:r>
            <a:endParaRPr>
              <a:solidFill>
                <a:srgbClr val="404040"/>
              </a:solidFill>
            </a:endParaRPr>
          </a:p>
          <a:p>
            <a:pPr lvl="1" marL="742950" indent="-285750">
              <a:defRPr>
                <a:solidFill>
                  <a:srgbClr val="000000"/>
                </a:solidFill>
              </a:defRPr>
            </a:pPr>
            <a:r>
              <a:rPr sz="1600">
                <a:solidFill>
                  <a:srgbClr val="404040"/>
                </a:solidFill>
              </a:rPr>
              <a:t>Base 16 (denoted by 0x at the front)</a:t>
            </a:r>
            <a:endParaRPr sz="1600">
              <a:solidFill>
                <a:srgbClr val="404040"/>
              </a:solidFill>
            </a:endParaRPr>
          </a:p>
          <a:p>
            <a:pPr lvl="1" marL="742950" indent="-285750">
              <a:defRPr>
                <a:solidFill>
                  <a:srgbClr val="000000"/>
                </a:solidFill>
              </a:defRPr>
            </a:pPr>
            <a:r>
              <a:rPr sz="1600">
                <a:solidFill>
                  <a:srgbClr val="404040"/>
                </a:solidFill>
              </a:rPr>
              <a:t>0 1 2 3 4 5 6 7 8 9 a b c d e f, where f = decimal 15</a:t>
            </a:r>
            <a:endParaRPr sz="1600">
              <a:solidFill>
                <a:srgbClr val="404040"/>
              </a:solidFill>
            </a:endParaRPr>
          </a:p>
          <a:p>
            <a:pPr lvl="0">
              <a:defRPr>
                <a:solidFill>
                  <a:srgbClr val="000000"/>
                </a:solidFill>
              </a:defRPr>
            </a:pPr>
            <a:r>
              <a:rPr>
                <a:solidFill>
                  <a:srgbClr val="404040"/>
                </a:solidFill>
              </a:rPr>
              <a:t>What do we mean by different bases?</a:t>
            </a:r>
            <a:endParaRPr>
              <a:solidFill>
                <a:srgbClr val="404040"/>
              </a:solidFill>
            </a:endParaRPr>
          </a:p>
          <a:p>
            <a:pPr lvl="1" marL="742950" indent="-285750">
              <a:defRPr>
                <a:solidFill>
                  <a:srgbClr val="000000"/>
                </a:solidFill>
              </a:defRPr>
            </a:pPr>
            <a:r>
              <a:rPr sz="1600">
                <a:solidFill>
                  <a:srgbClr val="404040"/>
                </a:solidFill>
              </a:rPr>
              <a:t>Ex: base 10: What is 356 equivalent to?</a:t>
            </a:r>
            <a:endParaRPr sz="1600">
              <a:solidFill>
                <a:srgbClr val="404040"/>
              </a:solidFill>
            </a:endParaRPr>
          </a:p>
          <a:p>
            <a:pPr lvl="2" marL="1143000" indent="-228600">
              <a:defRPr>
                <a:solidFill>
                  <a:srgbClr val="000000"/>
                </a:solidFill>
              </a:defRPr>
            </a:pPr>
            <a:r>
              <a:rPr sz="1400">
                <a:solidFill>
                  <a:srgbClr val="404040"/>
                </a:solidFill>
              </a:rPr>
              <a:t>3 * 10</a:t>
            </a:r>
            <a:r>
              <a:rPr baseline="30000" sz="1400">
                <a:solidFill>
                  <a:srgbClr val="404040"/>
                </a:solidFill>
              </a:rPr>
              <a:t>2</a:t>
            </a:r>
            <a:r>
              <a:rPr sz="1400">
                <a:solidFill>
                  <a:srgbClr val="404040"/>
                </a:solidFill>
              </a:rPr>
              <a:t> + 5 * 10</a:t>
            </a:r>
            <a:r>
              <a:rPr baseline="30000" sz="1400">
                <a:solidFill>
                  <a:srgbClr val="404040"/>
                </a:solidFill>
              </a:rPr>
              <a:t>1</a:t>
            </a:r>
            <a:r>
              <a:rPr sz="1400">
                <a:solidFill>
                  <a:srgbClr val="404040"/>
                </a:solidFill>
              </a:rPr>
              <a:t> + 6 * 10</a:t>
            </a:r>
            <a:r>
              <a:rPr baseline="30000" sz="1400">
                <a:solidFill>
                  <a:srgbClr val="404040"/>
                </a:solidFill>
              </a:rPr>
              <a:t>0</a:t>
            </a:r>
            <a:endParaRPr sz="1400">
              <a:solidFill>
                <a:srgbClr val="404040"/>
              </a:solidFill>
            </a:endParaRPr>
          </a:p>
          <a:p>
            <a:pPr lvl="1" marL="742950" indent="-285750">
              <a:defRPr>
                <a:solidFill>
                  <a:srgbClr val="000000"/>
                </a:solidFill>
              </a:defRPr>
            </a:pPr>
            <a:r>
              <a:rPr sz="1600">
                <a:solidFill>
                  <a:srgbClr val="404040"/>
                </a:solidFill>
              </a:rPr>
              <a:t>Same thing applies to binary (base 2) and hex (base sixteen)</a:t>
            </a:r>
            <a:endParaRPr sz="1600">
              <a:solidFill>
                <a:srgbClr val="404040"/>
              </a:solidFill>
            </a:endParaRPr>
          </a:p>
          <a:p>
            <a:pPr lvl="2" marL="1143000" indent="-228600">
              <a:defRPr>
                <a:solidFill>
                  <a:srgbClr val="000000"/>
                </a:solidFill>
              </a:defRPr>
            </a:pPr>
            <a:r>
              <a:rPr sz="1400">
                <a:solidFill>
                  <a:srgbClr val="404040"/>
                </a:solidFill>
              </a:rPr>
              <a:t>&lt;Value at place&gt; * &lt;base&gt;</a:t>
            </a:r>
            <a:r>
              <a:rPr baseline="30000" sz="1400">
                <a:solidFill>
                  <a:srgbClr val="404040"/>
                </a:solidFill>
              </a:rPr>
              <a:t>&lt;place&gt;</a:t>
            </a:r>
            <a:r>
              <a:rPr sz="1400">
                <a:solidFill>
                  <a:srgbClr val="404040"/>
                </a:solidFill>
              </a:rPr>
              <a:t> + … + &lt;Value at place&gt; * &lt;base&gt;</a:t>
            </a:r>
            <a:r>
              <a:rPr baseline="30000" sz="1400">
                <a:solidFill>
                  <a:srgbClr val="404040"/>
                </a:solidFill>
              </a:rPr>
              <a:t>&lt;1&gt;</a:t>
            </a:r>
            <a:r>
              <a:rPr sz="1400">
                <a:solidFill>
                  <a:srgbClr val="404040"/>
                </a:solidFill>
              </a:rPr>
              <a:t> </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111">
                                            <p:txEl>
                                              <p:pRg st="1" end="1"/>
                                            </p:txEl>
                                          </p:spTgt>
                                        </p:tgtEl>
                                        <p:attrNameLst>
                                          <p:attrName>style.visibility</p:attrName>
                                        </p:attrNameLst>
                                      </p:cBhvr>
                                      <p:to>
                                        <p:strVal val="visible"/>
                                      </p:to>
                                    </p:set>
                                  </p:childTnLst>
                                </p:cTn>
                              </p:par>
                            </p:childTnLst>
                          </p:cTn>
                        </p:par>
                        <p:par>
                          <p:cTn id="7" fill="hold">
                            <p:stCondLst>
                              <p:cond delay="0"/>
                            </p:stCondLst>
                            <p:childTnLst>
                              <p:par>
                                <p:cTn id="8" nodeType="afterEffect" presetClass="entr" presetSubtype="0" presetID="1" grpId="1" fill="hold">
                                  <p:stCondLst>
                                    <p:cond delay="0"/>
                                  </p:stCondLst>
                                  <p:iterate type="el" backwards="0">
                                    <p:tmAbs val="0"/>
                                  </p:iterate>
                                  <p:childTnLst>
                                    <p:set>
                                      <p:cBhvr>
                                        <p:cTn id="9" fill="hold"/>
                                        <p:tgtEl>
                                          <p:spTgt spid="111">
                                            <p:txEl>
                                              <p:pRg st="2" end="2"/>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nodeType="clickEffect" presetClass="entr" presetSubtype="0" presetID="1" grpId="1" fill="hold">
                                  <p:stCondLst>
                                    <p:cond delay="0"/>
                                  </p:stCondLst>
                                  <p:iterate type="el" backwards="0">
                                    <p:tmAbs val="0"/>
                                  </p:iterate>
                                  <p:childTnLst>
                                    <p:set>
                                      <p:cBhvr>
                                        <p:cTn id="13" fill="hold"/>
                                        <p:tgtEl>
                                          <p:spTgt spid="111">
                                            <p:txEl>
                                              <p:pRg st="3" end="3"/>
                                            </p:txEl>
                                          </p:spTgt>
                                        </p:tgtEl>
                                        <p:attrNameLst>
                                          <p:attrName>style.visibility</p:attrName>
                                        </p:attrNameLst>
                                      </p:cBhvr>
                                      <p:to>
                                        <p:strVal val="visible"/>
                                      </p:to>
                                    </p:set>
                                  </p:childTnLst>
                                </p:cTn>
                              </p:par>
                            </p:childTnLst>
                          </p:cTn>
                        </p:par>
                        <p:par>
                          <p:cTn id="14" fill="hold">
                            <p:stCondLst>
                              <p:cond delay="0"/>
                            </p:stCondLst>
                            <p:childTnLst>
                              <p:par>
                                <p:cTn id="15" nodeType="afterEffect" presetClass="entr" presetSubtype="0" presetID="1" grpId="1" fill="hold">
                                  <p:stCondLst>
                                    <p:cond delay="0"/>
                                  </p:stCondLst>
                                  <p:iterate type="el" backwards="0">
                                    <p:tmAbs val="0"/>
                                  </p:iterate>
                                  <p:childTnLst>
                                    <p:set>
                                      <p:cBhvr>
                                        <p:cTn id="16" fill="hold"/>
                                        <p:tgtEl>
                                          <p:spTgt spid="111">
                                            <p:txEl>
                                              <p:pRg st="4" end="4"/>
                                            </p:txEl>
                                          </p:spTgt>
                                        </p:tgtEl>
                                        <p:attrNameLst>
                                          <p:attrName>style.visibility</p:attrName>
                                        </p:attrNameLst>
                                      </p:cBhvr>
                                      <p:to>
                                        <p:strVal val="visible"/>
                                      </p:to>
                                    </p:set>
                                  </p:childTnLst>
                                </p:cTn>
                              </p:par>
                            </p:childTnLst>
                          </p:cTn>
                        </p:par>
                        <p:par>
                          <p:cTn id="17" fill="hold">
                            <p:stCondLst>
                              <p:cond delay="0"/>
                            </p:stCondLst>
                            <p:childTnLst>
                              <p:par>
                                <p:cTn id="18" nodeType="afterEffect" presetClass="entr" presetSubtype="0" presetID="1" grpId="1" fill="hold">
                                  <p:stCondLst>
                                    <p:cond delay="0"/>
                                  </p:stCondLst>
                                  <p:iterate type="el" backwards="0">
                                    <p:tmAbs val="0"/>
                                  </p:iterate>
                                  <p:childTnLst>
                                    <p:set>
                                      <p:cBhvr>
                                        <p:cTn id="19" fill="hold"/>
                                        <p:tgtEl>
                                          <p:spTgt spid="111">
                                            <p:txEl>
                                              <p:pRg st="5" end="5"/>
                                            </p:txEl>
                                          </p:spTgt>
                                        </p:tgtEl>
                                        <p:attrNameLst>
                                          <p:attrName>style.visibility</p:attrName>
                                        </p:attrNameLst>
                                      </p:cBhvr>
                                      <p:to>
                                        <p:strVal val="visible"/>
                                      </p:to>
                                    </p:set>
                                  </p:childTnLst>
                                </p:cTn>
                              </p:par>
                            </p:childTnLst>
                          </p:cTn>
                        </p:par>
                        <p:par>
                          <p:cTn id="20" fill="hold">
                            <p:stCondLst>
                              <p:cond delay="0"/>
                            </p:stCondLst>
                            <p:childTnLst>
                              <p:par>
                                <p:cTn id="21" nodeType="afterEffect" presetClass="entr" presetSubtype="0" presetID="1" grpId="1" fill="hold">
                                  <p:stCondLst>
                                    <p:cond delay="0"/>
                                  </p:stCondLst>
                                  <p:iterate type="el" backwards="0">
                                    <p:tmAbs val="0"/>
                                  </p:iterate>
                                  <p:childTnLst>
                                    <p:set>
                                      <p:cBhvr>
                                        <p:cTn id="22" fill="hold"/>
                                        <p:tgtEl>
                                          <p:spTgt spid="11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presetClass="entr" presetSubtype="0" presetID="1" grpId="1" fill="hold">
                                  <p:stCondLst>
                                    <p:cond delay="0"/>
                                  </p:stCondLst>
                                  <p:iterate type="el" backwards="0">
                                    <p:tmAbs val="0"/>
                                  </p:iterate>
                                  <p:childTnLst>
                                    <p:set>
                                      <p:cBhvr>
                                        <p:cTn id="26" fill="hold"/>
                                        <p:tgtEl>
                                          <p:spTgt spid="11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nodeType="clickEffect" presetClass="entr" presetSubtype="0" presetID="1" grpId="1" fill="hold">
                                  <p:stCondLst>
                                    <p:cond delay="0"/>
                                  </p:stCondLst>
                                  <p:iterate type="el" backwards="0">
                                    <p:tmAbs val="0"/>
                                  </p:iterate>
                                  <p:childTnLst>
                                    <p:set>
                                      <p:cBhvr>
                                        <p:cTn id="30" fill="hold"/>
                                        <p:tgtEl>
                                          <p:spTgt spid="111">
                                            <p:txEl>
                                              <p:pRg st="8" end="8"/>
                                            </p:txEl>
                                          </p:spTgt>
                                        </p:tgtEl>
                                        <p:attrNameLst>
                                          <p:attrName>style.visibility</p:attrName>
                                        </p:attrNameLst>
                                      </p:cBhvr>
                                      <p:to>
                                        <p:strVal val="visible"/>
                                      </p:to>
                                    </p:set>
                                  </p:childTnLst>
                                </p:cTn>
                              </p:par>
                            </p:childTnLst>
                          </p:cTn>
                        </p:par>
                        <p:par>
                          <p:cTn id="31" fill="hold">
                            <p:stCondLst>
                              <p:cond delay="0"/>
                            </p:stCondLst>
                            <p:childTnLst>
                              <p:par>
                                <p:cTn id="32" nodeType="afterEffect" presetClass="entr" presetSubtype="0" presetID="1" grpId="1" fill="hold">
                                  <p:stCondLst>
                                    <p:cond delay="0"/>
                                  </p:stCondLst>
                                  <p:iterate type="el" backwards="0">
                                    <p:tmAbs val="0"/>
                                  </p:iterate>
                                  <p:childTnLst>
                                    <p:set>
                                      <p:cBhvr>
                                        <p:cTn id="33" fill="hold"/>
                                        <p:tgtEl>
                                          <p:spTgt spid="111">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11" grpId="1"/>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Shape 115"/>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Your turn! CS 32</a:t>
            </a:r>
            <a:r>
              <a:rPr baseline="-25000" sz="3600">
                <a:solidFill>
                  <a:srgbClr val="5FCBEF"/>
                </a:solidFill>
              </a:rPr>
              <a:t>?</a:t>
            </a:r>
          </a:p>
        </p:txBody>
      </p:sp>
      <p:sp>
        <p:nvSpPr>
          <p:cNvPr id="116" name="Shape 116"/>
          <p:cNvSpPr/>
          <p:nvPr>
            <p:ph type="body" idx="1"/>
          </p:nvPr>
        </p:nvSpPr>
        <p:spPr>
          <a:xfrm>
            <a:off x="677333" y="1930400"/>
            <a:ext cx="8596670" cy="4927600"/>
          </a:xfrm>
          <a:prstGeom prst="rect">
            <a:avLst/>
          </a:prstGeom>
        </p:spPr>
        <p:txBody>
          <a:bodyPr/>
          <a:lstStyle/>
          <a:p>
            <a:pPr lvl="0">
              <a:defRPr>
                <a:solidFill>
                  <a:srgbClr val="000000"/>
                </a:solidFill>
              </a:defRPr>
            </a:pPr>
            <a:r>
              <a:rPr>
                <a:solidFill>
                  <a:srgbClr val="404040"/>
                </a:solidFill>
              </a:rPr>
              <a:t>What is 50</a:t>
            </a:r>
            <a:r>
              <a:rPr baseline="-25000">
                <a:solidFill>
                  <a:srgbClr val="404040"/>
                </a:solidFill>
              </a:rPr>
              <a:t>10</a:t>
            </a:r>
            <a:r>
              <a:rPr>
                <a:solidFill>
                  <a:srgbClr val="404040"/>
                </a:solidFill>
              </a:rPr>
              <a:t> in binary?</a:t>
            </a:r>
            <a:endParaRPr>
              <a:solidFill>
                <a:srgbClr val="404040"/>
              </a:solidFill>
            </a:endParaRPr>
          </a:p>
          <a:p>
            <a:pPr lvl="1" marL="742950" indent="-285750">
              <a:defRPr>
                <a:solidFill>
                  <a:srgbClr val="000000"/>
                </a:solidFill>
              </a:defRPr>
            </a:pPr>
            <a:r>
              <a:rPr sz="1600">
                <a:solidFill>
                  <a:srgbClr val="404040"/>
                </a:solidFill>
              </a:rPr>
              <a:t>1*2</a:t>
            </a:r>
            <a:r>
              <a:rPr baseline="30000" sz="1600">
                <a:solidFill>
                  <a:srgbClr val="404040"/>
                </a:solidFill>
              </a:rPr>
              <a:t>5</a:t>
            </a:r>
            <a:r>
              <a:rPr sz="1600">
                <a:solidFill>
                  <a:srgbClr val="404040"/>
                </a:solidFill>
              </a:rPr>
              <a:t> + 1*2</a:t>
            </a:r>
            <a:r>
              <a:rPr baseline="30000" sz="1600">
                <a:solidFill>
                  <a:srgbClr val="404040"/>
                </a:solidFill>
              </a:rPr>
              <a:t>4</a:t>
            </a:r>
            <a:r>
              <a:rPr sz="1600">
                <a:solidFill>
                  <a:srgbClr val="404040"/>
                </a:solidFill>
              </a:rPr>
              <a:t> + 0*2</a:t>
            </a:r>
            <a:r>
              <a:rPr baseline="30000" sz="1600">
                <a:solidFill>
                  <a:srgbClr val="404040"/>
                </a:solidFill>
              </a:rPr>
              <a:t>3</a:t>
            </a:r>
            <a:r>
              <a:rPr sz="1600">
                <a:solidFill>
                  <a:srgbClr val="404040"/>
                </a:solidFill>
              </a:rPr>
              <a:t> + 0*2</a:t>
            </a:r>
            <a:r>
              <a:rPr baseline="30000" sz="1600">
                <a:solidFill>
                  <a:srgbClr val="404040"/>
                </a:solidFill>
              </a:rPr>
              <a:t>2 </a:t>
            </a:r>
            <a:r>
              <a:rPr sz="1600">
                <a:solidFill>
                  <a:srgbClr val="404040"/>
                </a:solidFill>
              </a:rPr>
              <a:t>+ 1*2</a:t>
            </a:r>
            <a:r>
              <a:rPr baseline="30000" sz="1600">
                <a:solidFill>
                  <a:srgbClr val="404040"/>
                </a:solidFill>
              </a:rPr>
              <a:t>1</a:t>
            </a:r>
            <a:r>
              <a:rPr sz="1600">
                <a:solidFill>
                  <a:srgbClr val="404040"/>
                </a:solidFill>
              </a:rPr>
              <a:t> + 0*2</a:t>
            </a:r>
            <a:r>
              <a:rPr baseline="30000" sz="1600">
                <a:solidFill>
                  <a:srgbClr val="404040"/>
                </a:solidFill>
              </a:rPr>
              <a:t>0</a:t>
            </a:r>
            <a:r>
              <a:rPr sz="1600">
                <a:solidFill>
                  <a:srgbClr val="404040"/>
                </a:solidFill>
              </a:rPr>
              <a:t> -&gt; 110010</a:t>
            </a:r>
            <a:endParaRPr sz="1600">
              <a:solidFill>
                <a:srgbClr val="404040"/>
              </a:solidFill>
            </a:endParaRPr>
          </a:p>
          <a:p>
            <a:pPr lvl="0">
              <a:defRPr>
                <a:solidFill>
                  <a:srgbClr val="000000"/>
                </a:solidFill>
              </a:defRPr>
            </a:pPr>
            <a:r>
              <a:rPr>
                <a:solidFill>
                  <a:srgbClr val="404040"/>
                </a:solidFill>
              </a:rPr>
              <a:t>What is 101010</a:t>
            </a:r>
            <a:r>
              <a:rPr baseline="-25000">
                <a:solidFill>
                  <a:srgbClr val="404040"/>
                </a:solidFill>
              </a:rPr>
              <a:t>2</a:t>
            </a:r>
            <a:r>
              <a:rPr>
                <a:solidFill>
                  <a:srgbClr val="404040"/>
                </a:solidFill>
              </a:rPr>
              <a:t> in decimal?</a:t>
            </a:r>
            <a:endParaRPr>
              <a:solidFill>
                <a:srgbClr val="404040"/>
              </a:solidFill>
            </a:endParaRPr>
          </a:p>
          <a:p>
            <a:pPr lvl="1" marL="742950" indent="-285750">
              <a:defRPr>
                <a:solidFill>
                  <a:srgbClr val="000000"/>
                </a:solidFill>
              </a:defRPr>
            </a:pPr>
            <a:r>
              <a:rPr sz="1600">
                <a:solidFill>
                  <a:srgbClr val="404040"/>
                </a:solidFill>
              </a:rPr>
              <a:t>1*2</a:t>
            </a:r>
            <a:r>
              <a:rPr baseline="30000" sz="1600">
                <a:solidFill>
                  <a:srgbClr val="404040"/>
                </a:solidFill>
              </a:rPr>
              <a:t>5</a:t>
            </a:r>
            <a:r>
              <a:rPr sz="1600">
                <a:solidFill>
                  <a:srgbClr val="404040"/>
                </a:solidFill>
              </a:rPr>
              <a:t> + 0*2</a:t>
            </a:r>
            <a:r>
              <a:rPr baseline="30000" sz="1600">
                <a:solidFill>
                  <a:srgbClr val="404040"/>
                </a:solidFill>
              </a:rPr>
              <a:t>4</a:t>
            </a:r>
            <a:r>
              <a:rPr sz="1600">
                <a:solidFill>
                  <a:srgbClr val="404040"/>
                </a:solidFill>
              </a:rPr>
              <a:t> + 1*2</a:t>
            </a:r>
            <a:r>
              <a:rPr baseline="30000" sz="1600">
                <a:solidFill>
                  <a:srgbClr val="404040"/>
                </a:solidFill>
              </a:rPr>
              <a:t>3</a:t>
            </a:r>
            <a:r>
              <a:rPr sz="1600">
                <a:solidFill>
                  <a:srgbClr val="404040"/>
                </a:solidFill>
              </a:rPr>
              <a:t> + 0*2</a:t>
            </a:r>
            <a:r>
              <a:rPr baseline="30000" sz="1600">
                <a:solidFill>
                  <a:srgbClr val="404040"/>
                </a:solidFill>
              </a:rPr>
              <a:t>2 </a:t>
            </a:r>
            <a:r>
              <a:rPr sz="1600">
                <a:solidFill>
                  <a:srgbClr val="404040"/>
                </a:solidFill>
              </a:rPr>
              <a:t>+ 1*2</a:t>
            </a:r>
            <a:r>
              <a:rPr baseline="30000" sz="1600">
                <a:solidFill>
                  <a:srgbClr val="404040"/>
                </a:solidFill>
              </a:rPr>
              <a:t>1</a:t>
            </a:r>
            <a:r>
              <a:rPr sz="1600">
                <a:solidFill>
                  <a:srgbClr val="404040"/>
                </a:solidFill>
              </a:rPr>
              <a:t> + 0*2</a:t>
            </a:r>
            <a:r>
              <a:rPr baseline="30000" sz="1600">
                <a:solidFill>
                  <a:srgbClr val="404040"/>
                </a:solidFill>
              </a:rPr>
              <a:t>0</a:t>
            </a:r>
            <a:r>
              <a:rPr sz="1600">
                <a:solidFill>
                  <a:srgbClr val="404040"/>
                </a:solidFill>
              </a:rPr>
              <a:t> -&gt; 42</a:t>
            </a:r>
            <a:endParaRPr sz="1600">
              <a:solidFill>
                <a:srgbClr val="404040"/>
              </a:solidFill>
            </a:endParaRPr>
          </a:p>
          <a:p>
            <a:pPr lvl="0">
              <a:defRPr>
                <a:solidFill>
                  <a:srgbClr val="000000"/>
                </a:solidFill>
              </a:defRPr>
            </a:pPr>
            <a:r>
              <a:rPr>
                <a:solidFill>
                  <a:srgbClr val="404040"/>
                </a:solidFill>
              </a:rPr>
              <a:t>What is 111111</a:t>
            </a:r>
            <a:r>
              <a:rPr baseline="-25000">
                <a:solidFill>
                  <a:srgbClr val="404040"/>
                </a:solidFill>
              </a:rPr>
              <a:t>2</a:t>
            </a:r>
            <a:r>
              <a:rPr>
                <a:solidFill>
                  <a:srgbClr val="404040"/>
                </a:solidFill>
              </a:rPr>
              <a:t> in hexadecimal?</a:t>
            </a:r>
            <a:endParaRPr>
              <a:solidFill>
                <a:srgbClr val="404040"/>
              </a:solidFill>
            </a:endParaRPr>
          </a:p>
          <a:p>
            <a:pPr lvl="1" marL="742950" indent="-285750">
              <a:defRPr>
                <a:solidFill>
                  <a:srgbClr val="000000"/>
                </a:solidFill>
              </a:defRPr>
            </a:pPr>
            <a:r>
              <a:rPr sz="1600">
                <a:solidFill>
                  <a:srgbClr val="404040"/>
                </a:solidFill>
              </a:rPr>
              <a:t>Divide into 4 bit sections: 0011 1111</a:t>
            </a:r>
            <a:endParaRPr sz="1600">
              <a:solidFill>
                <a:srgbClr val="404040"/>
              </a:solidFill>
            </a:endParaRPr>
          </a:p>
          <a:p>
            <a:pPr lvl="1" marL="742950" indent="-285750">
              <a:defRPr>
                <a:solidFill>
                  <a:srgbClr val="000000"/>
                </a:solidFill>
              </a:defRPr>
            </a:pPr>
            <a:r>
              <a:rPr sz="1600">
                <a:solidFill>
                  <a:srgbClr val="404040"/>
                </a:solidFill>
              </a:rPr>
              <a:t>Convert each section into base 16 value: 3 f</a:t>
            </a:r>
            <a:endParaRPr sz="1600">
              <a:solidFill>
                <a:srgbClr val="404040"/>
              </a:solidFill>
            </a:endParaRPr>
          </a:p>
          <a:p>
            <a:pPr lvl="1" marL="742950" indent="-285750">
              <a:defRPr>
                <a:solidFill>
                  <a:srgbClr val="000000"/>
                </a:solidFill>
              </a:defRPr>
            </a:pPr>
            <a:r>
              <a:rPr sz="1600">
                <a:solidFill>
                  <a:srgbClr val="404040"/>
                </a:solidFill>
              </a:rPr>
              <a:t>0x3f</a:t>
            </a:r>
            <a:endParaRPr sz="1600">
              <a:solidFill>
                <a:srgbClr val="404040"/>
              </a:solidFill>
            </a:endParaRPr>
          </a:p>
          <a:p>
            <a:pPr lvl="0">
              <a:defRPr>
                <a:solidFill>
                  <a:srgbClr val="000000"/>
                </a:solidFill>
              </a:defRPr>
            </a:pPr>
            <a:r>
              <a:rPr>
                <a:solidFill>
                  <a:srgbClr val="404040"/>
                </a:solidFill>
              </a:rPr>
              <a:t>What is 0xA5 in binary?</a:t>
            </a:r>
            <a:endParaRPr>
              <a:solidFill>
                <a:srgbClr val="404040"/>
              </a:solidFill>
            </a:endParaRPr>
          </a:p>
          <a:p>
            <a:pPr lvl="1" marL="742950" indent="-285750">
              <a:defRPr>
                <a:solidFill>
                  <a:srgbClr val="000000"/>
                </a:solidFill>
              </a:defRPr>
            </a:pPr>
            <a:r>
              <a:rPr sz="1600">
                <a:solidFill>
                  <a:srgbClr val="404040"/>
                </a:solidFill>
              </a:rPr>
              <a:t>Reverse the above process: A</a:t>
            </a:r>
            <a:r>
              <a:rPr baseline="-25000" sz="1600">
                <a:solidFill>
                  <a:srgbClr val="404040"/>
                </a:solidFill>
              </a:rPr>
              <a:t>16</a:t>
            </a:r>
            <a:r>
              <a:rPr sz="1600">
                <a:solidFill>
                  <a:srgbClr val="404040"/>
                </a:solidFill>
              </a:rPr>
              <a:t> = 10</a:t>
            </a:r>
            <a:r>
              <a:rPr baseline="-25000" sz="1600">
                <a:solidFill>
                  <a:srgbClr val="404040"/>
                </a:solidFill>
              </a:rPr>
              <a:t>10</a:t>
            </a:r>
            <a:r>
              <a:rPr sz="1600">
                <a:solidFill>
                  <a:srgbClr val="404040"/>
                </a:solidFill>
              </a:rPr>
              <a:t> = 1010</a:t>
            </a:r>
            <a:r>
              <a:rPr baseline="-25000" sz="1600">
                <a:solidFill>
                  <a:srgbClr val="404040"/>
                </a:solidFill>
              </a:rPr>
              <a:t>2</a:t>
            </a:r>
            <a:r>
              <a:rPr sz="1600">
                <a:solidFill>
                  <a:srgbClr val="404040"/>
                </a:solidFill>
              </a:rPr>
              <a:t> , 5</a:t>
            </a:r>
            <a:r>
              <a:rPr baseline="-25000" sz="1600">
                <a:solidFill>
                  <a:srgbClr val="404040"/>
                </a:solidFill>
              </a:rPr>
              <a:t>16</a:t>
            </a:r>
            <a:r>
              <a:rPr sz="1600">
                <a:solidFill>
                  <a:srgbClr val="404040"/>
                </a:solidFill>
              </a:rPr>
              <a:t> = 5</a:t>
            </a:r>
            <a:r>
              <a:rPr baseline="-25000" sz="1600">
                <a:solidFill>
                  <a:srgbClr val="404040"/>
                </a:solidFill>
              </a:rPr>
              <a:t>10</a:t>
            </a:r>
            <a:r>
              <a:rPr sz="1600">
                <a:solidFill>
                  <a:srgbClr val="404040"/>
                </a:solidFill>
              </a:rPr>
              <a:t> = 0101</a:t>
            </a:r>
            <a:r>
              <a:rPr baseline="-25000" sz="1600">
                <a:solidFill>
                  <a:srgbClr val="404040"/>
                </a:solidFill>
              </a:rPr>
              <a:t>2</a:t>
            </a:r>
            <a:endParaRPr sz="1600">
              <a:solidFill>
                <a:srgbClr val="404040"/>
              </a:solidFill>
            </a:endParaRPr>
          </a:p>
          <a:p>
            <a:pPr lvl="1" marL="742950" indent="-285750">
              <a:defRPr>
                <a:solidFill>
                  <a:srgbClr val="000000"/>
                </a:solidFill>
              </a:defRPr>
            </a:pPr>
            <a:r>
              <a:rPr sz="1600">
                <a:solidFill>
                  <a:srgbClr val="404040"/>
                </a:solidFill>
              </a:rPr>
              <a:t>10100101</a:t>
            </a:r>
            <a:endParaRPr sz="1600">
              <a:solidFill>
                <a:srgbClr val="404040"/>
              </a:solidFill>
            </a:endParaRPr>
          </a:p>
          <a:p>
            <a:pPr lvl="0">
              <a:defRPr>
                <a:solidFill>
                  <a:srgbClr val="000000"/>
                </a:solidFill>
              </a:defRPr>
            </a:pPr>
            <a:r>
              <a:rPr>
                <a:solidFill>
                  <a:srgbClr val="404040"/>
                </a:solidFill>
              </a:rPr>
              <a:t>If the title of this slide says CS 50</a:t>
            </a:r>
            <a:r>
              <a:rPr baseline="-25000">
                <a:solidFill>
                  <a:srgbClr val="404040"/>
                </a:solidFill>
              </a:rPr>
              <a:t>10</a:t>
            </a:r>
            <a:r>
              <a:rPr>
                <a:solidFill>
                  <a:srgbClr val="404040"/>
                </a:solidFill>
              </a:rPr>
              <a:t>, what base is it currently in?</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116">
                                            <p:txEl>
                                              <p:pRg st="1" end="1"/>
                                            </p:txEl>
                                          </p:spTgt>
                                        </p:tgtEl>
                                        <p:attrNameLst>
                                          <p:attrName>style.visibility</p:attrName>
                                        </p:attrNameLst>
                                      </p:cBhvr>
                                      <p:to>
                                        <p:strVal val="visible"/>
                                      </p:to>
                                    </p:set>
                                  </p:childTnLst>
                                </p:cTn>
                              </p:par>
                            </p:childTnLst>
                          </p:cTn>
                        </p:par>
                        <p:par>
                          <p:cTn id="7" fill="hold">
                            <p:stCondLst>
                              <p:cond delay="0"/>
                            </p:stCondLst>
                            <p:childTnLst>
                              <p:par>
                                <p:cTn id="8" nodeType="afterEffect" presetClass="entr" presetSubtype="0" presetID="1" grpId="1" fill="hold">
                                  <p:stCondLst>
                                    <p:cond delay="0"/>
                                  </p:stCondLst>
                                  <p:iterate type="el" backwards="0">
                                    <p:tmAbs val="0"/>
                                  </p:iterate>
                                  <p:childTnLst>
                                    <p:set>
                                      <p:cBhvr>
                                        <p:cTn id="9" fill="hold"/>
                                        <p:tgtEl>
                                          <p:spTgt spid="116">
                                            <p:txEl>
                                              <p:pRg st="2" end="2"/>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nodeType="clickEffect" presetClass="entr" presetSubtype="0" presetID="1" grpId="1" fill="hold">
                                  <p:stCondLst>
                                    <p:cond delay="0"/>
                                  </p:stCondLst>
                                  <p:iterate type="el" backwards="0">
                                    <p:tmAbs val="0"/>
                                  </p:iterate>
                                  <p:childTnLst>
                                    <p:set>
                                      <p:cBhvr>
                                        <p:cTn id="13" fill="hold"/>
                                        <p:tgtEl>
                                          <p:spTgt spid="116">
                                            <p:txEl>
                                              <p:pRg st="3" end="3"/>
                                            </p:txEl>
                                          </p:spTgt>
                                        </p:tgtEl>
                                        <p:attrNameLst>
                                          <p:attrName>style.visibility</p:attrName>
                                        </p:attrNameLst>
                                      </p:cBhvr>
                                      <p:to>
                                        <p:strVal val="visible"/>
                                      </p:to>
                                    </p:set>
                                  </p:childTnLst>
                                </p:cTn>
                              </p:par>
                            </p:childTnLst>
                          </p:cTn>
                        </p:par>
                        <p:par>
                          <p:cTn id="14" fill="hold">
                            <p:stCondLst>
                              <p:cond delay="0"/>
                            </p:stCondLst>
                            <p:childTnLst>
                              <p:par>
                                <p:cTn id="15" nodeType="afterEffect" presetClass="entr" presetSubtype="0" presetID="1" grpId="1" fill="hold">
                                  <p:stCondLst>
                                    <p:cond delay="0"/>
                                  </p:stCondLst>
                                  <p:iterate type="el" backwards="0">
                                    <p:tmAbs val="0"/>
                                  </p:iterate>
                                  <p:childTnLst>
                                    <p:set>
                                      <p:cBhvr>
                                        <p:cTn id="16" fill="hold"/>
                                        <p:tgtEl>
                                          <p:spTgt spid="11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presetClass="entr" presetSubtype="0" presetID="1" grpId="1" fill="hold">
                                  <p:stCondLst>
                                    <p:cond delay="0"/>
                                  </p:stCondLst>
                                  <p:iterate type="el" backwards="0">
                                    <p:tmAbs val="0"/>
                                  </p:iterate>
                                  <p:childTnLst>
                                    <p:set>
                                      <p:cBhvr>
                                        <p:cTn id="20" fill="hold"/>
                                        <p:tgtEl>
                                          <p:spTgt spid="11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1" grpId="1" fill="hold">
                                  <p:stCondLst>
                                    <p:cond delay="0"/>
                                  </p:stCondLst>
                                  <p:iterate type="el" backwards="0">
                                    <p:tmAbs val="0"/>
                                  </p:iterate>
                                  <p:childTnLst>
                                    <p:set>
                                      <p:cBhvr>
                                        <p:cTn id="24" fill="hold"/>
                                        <p:tgtEl>
                                          <p:spTgt spid="11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presetClass="entr" presetSubtype="0" presetID="1" grpId="1" fill="hold">
                                  <p:stCondLst>
                                    <p:cond delay="0"/>
                                  </p:stCondLst>
                                  <p:iterate type="el" backwards="0">
                                    <p:tmAbs val="0"/>
                                  </p:iterate>
                                  <p:childTnLst>
                                    <p:set>
                                      <p:cBhvr>
                                        <p:cTn id="28" fill="hold"/>
                                        <p:tgtEl>
                                          <p:spTgt spid="116">
                                            <p:txEl>
                                              <p:pRg st="7" end="7"/>
                                            </p:txEl>
                                          </p:spTgt>
                                        </p:tgtEl>
                                        <p:attrNameLst>
                                          <p:attrName>style.visibility</p:attrName>
                                        </p:attrNameLst>
                                      </p:cBhvr>
                                      <p:to>
                                        <p:strVal val="visible"/>
                                      </p:to>
                                    </p:set>
                                  </p:childTnLst>
                                </p:cTn>
                              </p:par>
                            </p:childTnLst>
                          </p:cTn>
                        </p:par>
                        <p:par>
                          <p:cTn id="29" fill="hold">
                            <p:stCondLst>
                              <p:cond delay="0"/>
                            </p:stCondLst>
                            <p:childTnLst>
                              <p:par>
                                <p:cTn id="30" nodeType="afterEffect" presetClass="entr" presetSubtype="0" presetID="1" grpId="1" fill="hold">
                                  <p:stCondLst>
                                    <p:cond delay="0"/>
                                  </p:stCondLst>
                                  <p:iterate type="el" backwards="0">
                                    <p:tmAbs val="0"/>
                                  </p:iterate>
                                  <p:childTnLst>
                                    <p:set>
                                      <p:cBhvr>
                                        <p:cTn id="31" fill="hold"/>
                                        <p:tgtEl>
                                          <p:spTgt spid="116">
                                            <p:txEl>
                                              <p:pRg st="8" end="8"/>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nodeType="clickEffect" presetClass="entr" presetSubtype="0" presetID="1" grpId="1" fill="hold">
                                  <p:stCondLst>
                                    <p:cond delay="0"/>
                                  </p:stCondLst>
                                  <p:iterate type="el" backwards="0">
                                    <p:tmAbs val="0"/>
                                  </p:iterate>
                                  <p:childTnLst>
                                    <p:set>
                                      <p:cBhvr>
                                        <p:cTn id="35" fill="hold"/>
                                        <p:tgtEl>
                                          <p:spTgt spid="116">
                                            <p:txEl>
                                              <p:pRg st="9" end="9"/>
                                            </p:txEl>
                                          </p:spTgt>
                                        </p:tgtEl>
                                        <p:attrNameLst>
                                          <p:attrName>style.visibility</p:attrName>
                                        </p:attrNameLst>
                                      </p:cBhvr>
                                      <p:to>
                                        <p:strVal val="visible"/>
                                      </p:to>
                                    </p:set>
                                  </p:childTnLst>
                                </p:cTn>
                              </p:par>
                            </p:childTnLst>
                          </p:cTn>
                        </p:par>
                        <p:par>
                          <p:cTn id="36" fill="hold">
                            <p:stCondLst>
                              <p:cond delay="0"/>
                            </p:stCondLst>
                            <p:childTnLst>
                              <p:par>
                                <p:cTn id="37" nodeType="afterEffect" presetClass="entr" presetSubtype="0" presetID="1" grpId="1" fill="hold">
                                  <p:stCondLst>
                                    <p:cond delay="0"/>
                                  </p:stCondLst>
                                  <p:iterate type="el" backwards="0">
                                    <p:tmAbs val="0"/>
                                  </p:iterate>
                                  <p:childTnLst>
                                    <p:set>
                                      <p:cBhvr>
                                        <p:cTn id="38" fill="hold"/>
                                        <p:tgtEl>
                                          <p:spTgt spid="116">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nodeType="clickEffect" presetClass="entr" presetSubtype="0" presetID="1" grpId="1" fill="hold">
                                  <p:stCondLst>
                                    <p:cond delay="0"/>
                                  </p:stCondLst>
                                  <p:iterate type="el" backwards="0">
                                    <p:tmAbs val="0"/>
                                  </p:iterate>
                                  <p:childTnLst>
                                    <p:set>
                                      <p:cBhvr>
                                        <p:cTn id="42" fill="hold"/>
                                        <p:tgtEl>
                                          <p:spTgt spid="116">
                                            <p:txEl>
                                              <p:pRg st="11" end="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16" grpId="1"/>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 name="Shape 118"/>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ASCII</a:t>
            </a:r>
          </a:p>
        </p:txBody>
      </p:sp>
      <p:sp>
        <p:nvSpPr>
          <p:cNvPr id="119" name="Shape 119"/>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At a fundamental level, chars are just numbers </a:t>
            </a:r>
            <a:endParaRPr>
              <a:solidFill>
                <a:srgbClr val="404040"/>
              </a:solidFill>
            </a:endParaRPr>
          </a:p>
          <a:p>
            <a:pPr lvl="0">
              <a:defRPr>
                <a:solidFill>
                  <a:srgbClr val="000000"/>
                </a:solidFill>
              </a:defRPr>
            </a:pPr>
            <a:r>
              <a:rPr>
                <a:solidFill>
                  <a:srgbClr val="404040"/>
                </a:solidFill>
              </a:rPr>
              <a:t>They get treated like chars depending on how we use them</a:t>
            </a:r>
            <a:endParaRPr>
              <a:solidFill>
                <a:srgbClr val="404040"/>
              </a:solidFill>
            </a:endParaRPr>
          </a:p>
          <a:p>
            <a:pPr lvl="0">
              <a:defRPr>
                <a:solidFill>
                  <a:srgbClr val="000000"/>
                </a:solidFill>
              </a:defRPr>
            </a:pPr>
            <a:r>
              <a:rPr>
                <a:solidFill>
                  <a:srgbClr val="404040"/>
                </a:solidFill>
              </a:rPr>
              <a:t>ASCII value maps them to chars</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Your Turn! ACII Math</a:t>
            </a:r>
          </a:p>
        </p:txBody>
      </p:sp>
      <p:sp>
        <p:nvSpPr>
          <p:cNvPr id="122" name="Shape 122"/>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What will the following print out?</a:t>
            </a:r>
            <a:endParaRPr>
              <a:solidFill>
                <a:srgbClr val="404040"/>
              </a:solidFill>
            </a:endParaRPr>
          </a:p>
          <a:p>
            <a:pPr lvl="0">
              <a:defRPr>
                <a:solidFill>
                  <a:srgbClr val="000000"/>
                </a:solidFill>
              </a:defRPr>
            </a:pPr>
            <a:r>
              <a:rPr>
                <a:solidFill>
                  <a:srgbClr val="404040"/>
                </a:solidFill>
                <a:latin typeface="Courier New"/>
                <a:ea typeface="Courier New"/>
                <a:cs typeface="Courier New"/>
                <a:sym typeface="Courier New"/>
              </a:rPr>
              <a:t>int first = 65;</a:t>
            </a:r>
            <a:endParaRPr>
              <a:solidFill>
                <a:srgbClr val="404040"/>
              </a:solidFill>
              <a:latin typeface="Courier New"/>
              <a:ea typeface="Courier New"/>
              <a:cs typeface="Courier New"/>
              <a:sym typeface="Courier New"/>
            </a:endParaRPr>
          </a:p>
          <a:p>
            <a:pPr lvl="0">
              <a:defRPr>
                <a:solidFill>
                  <a:srgbClr val="000000"/>
                </a:solidFill>
              </a:defRPr>
            </a:pPr>
            <a:r>
              <a:rPr>
                <a:solidFill>
                  <a:srgbClr val="404040"/>
                </a:solidFill>
                <a:latin typeface="Courier New"/>
                <a:ea typeface="Courier New"/>
                <a:cs typeface="Courier New"/>
                <a:sym typeface="Courier New"/>
              </a:rPr>
              <a:t>int second = ‘A’ + 1;</a:t>
            </a:r>
            <a:endParaRPr>
              <a:solidFill>
                <a:srgbClr val="404040"/>
              </a:solidFill>
              <a:latin typeface="Courier New"/>
              <a:ea typeface="Courier New"/>
              <a:cs typeface="Courier New"/>
              <a:sym typeface="Courier New"/>
            </a:endParaRPr>
          </a:p>
          <a:p>
            <a:pPr lvl="0">
              <a:defRPr>
                <a:solidFill>
                  <a:srgbClr val="000000"/>
                </a:solidFill>
              </a:defRPr>
            </a:pPr>
            <a:r>
              <a:rPr>
                <a:solidFill>
                  <a:srgbClr val="404040"/>
                </a:solidFill>
                <a:latin typeface="Courier New"/>
                <a:ea typeface="Courier New"/>
                <a:cs typeface="Courier New"/>
                <a:sym typeface="Courier New"/>
              </a:rPr>
              <a:t>char third = ‘D’ – 1;</a:t>
            </a:r>
            <a:endParaRPr>
              <a:solidFill>
                <a:srgbClr val="404040"/>
              </a:solidFill>
              <a:latin typeface="Courier New"/>
              <a:ea typeface="Courier New"/>
              <a:cs typeface="Courier New"/>
              <a:sym typeface="Courier New"/>
            </a:endParaRPr>
          </a:p>
          <a:p>
            <a:pPr lvl="0">
              <a:defRPr>
                <a:solidFill>
                  <a:srgbClr val="000000"/>
                </a:solidFill>
              </a:defRPr>
            </a:pPr>
            <a:r>
              <a:rPr>
                <a:solidFill>
                  <a:srgbClr val="404040"/>
                </a:solidFill>
                <a:latin typeface="Courier New"/>
                <a:ea typeface="Courier New"/>
                <a:cs typeface="Courier New"/>
                <a:sym typeface="Courier New"/>
              </a:rPr>
              <a:t>char fourth = 68;</a:t>
            </a:r>
            <a:endParaRPr>
              <a:solidFill>
                <a:srgbClr val="404040"/>
              </a:solidFill>
              <a:latin typeface="Courier New"/>
              <a:ea typeface="Courier New"/>
              <a:cs typeface="Courier New"/>
              <a:sym typeface="Courier New"/>
            </a:endParaRPr>
          </a:p>
          <a:p>
            <a:pPr lvl="0">
              <a:defRPr>
                <a:solidFill>
                  <a:srgbClr val="000000"/>
                </a:solidFill>
              </a:defRPr>
            </a:pPr>
            <a:r>
              <a:rPr>
                <a:solidFill>
                  <a:srgbClr val="404040"/>
                </a:solidFill>
                <a:latin typeface="Courier New"/>
                <a:ea typeface="Courier New"/>
                <a:cs typeface="Courier New"/>
                <a:sym typeface="Courier New"/>
              </a:rPr>
              <a:t>Printf(“%c, %c, %c, %c”, first, second, third, fourth);</a:t>
            </a:r>
            <a:endParaRPr>
              <a:solidFill>
                <a:srgbClr val="404040"/>
              </a:solidFill>
              <a:latin typeface="Courier New"/>
              <a:ea typeface="Courier New"/>
              <a:cs typeface="Courier New"/>
              <a:sym typeface="Courier New"/>
            </a:endParaRPr>
          </a:p>
          <a:p>
            <a:pPr lvl="0">
              <a:defRPr>
                <a:solidFill>
                  <a:srgbClr val="000000"/>
                </a:solidFill>
              </a:defRPr>
            </a:pPr>
            <a:endParaRPr>
              <a:solidFill>
                <a:srgbClr val="404040"/>
              </a:solidFill>
              <a:latin typeface="Courier New"/>
              <a:ea typeface="Courier New"/>
              <a:cs typeface="Courier New"/>
              <a:sym typeface="Courier New"/>
            </a:endParaRPr>
          </a:p>
          <a:p>
            <a:pPr lvl="0">
              <a:defRPr>
                <a:solidFill>
                  <a:srgbClr val="000000"/>
                </a:solidFill>
              </a:defRPr>
            </a:pPr>
            <a:r>
              <a:rPr>
                <a:solidFill>
                  <a:srgbClr val="404040"/>
                </a:solidFill>
                <a:latin typeface="Courier New"/>
                <a:ea typeface="Courier New"/>
                <a:cs typeface="Courier New"/>
                <a:sym typeface="Courier New"/>
              </a:rPr>
              <a:t>A B C D</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1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2"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Floating Point Imprecision</a:t>
            </a:r>
          </a:p>
        </p:txBody>
      </p:sp>
      <p:sp>
        <p:nvSpPr>
          <p:cNvPr id="125" name="Shape 125"/>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Infinitely many real numbers</a:t>
            </a:r>
            <a:endParaRPr>
              <a:solidFill>
                <a:srgbClr val="404040"/>
              </a:solidFill>
            </a:endParaRPr>
          </a:p>
          <a:p>
            <a:pPr lvl="0">
              <a:defRPr>
                <a:solidFill>
                  <a:srgbClr val="000000"/>
                </a:solidFill>
              </a:defRPr>
            </a:pPr>
            <a:r>
              <a:rPr>
                <a:solidFill>
                  <a:srgbClr val="404040"/>
                </a:solidFill>
              </a:rPr>
              <a:t>Finite bits</a:t>
            </a:r>
            <a:endParaRPr>
              <a:solidFill>
                <a:srgbClr val="404040"/>
              </a:solidFill>
            </a:endParaRPr>
          </a:p>
          <a:p>
            <a:pPr lvl="0">
              <a:defRPr>
                <a:solidFill>
                  <a:srgbClr val="000000"/>
                </a:solidFill>
              </a:defRPr>
            </a:pPr>
            <a:r>
              <a:rPr>
                <a:solidFill>
                  <a:srgbClr val="404040"/>
                </a:solidFill>
              </a:rPr>
              <a:t>-&gt; imprecision</a:t>
            </a:r>
            <a:endParaRPr>
              <a:solidFill>
                <a:srgbClr val="404040"/>
              </a:solidFill>
            </a:endParaRPr>
          </a:p>
          <a:p>
            <a:pPr lvl="0">
              <a:defRPr>
                <a:solidFill>
                  <a:srgbClr val="000000"/>
                </a:solidFill>
              </a:defRPr>
            </a:pPr>
            <a:r>
              <a:rPr>
                <a:solidFill>
                  <a:srgbClr val="404040"/>
                </a:solidFill>
              </a:rPr>
              <a:t>Just something to be aware of – use ints where possible, since they are designed in hardware and are not imprecise.</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5FCBEF"/>
      </a:accent1>
      <a:accent2>
        <a:srgbClr val="2E83C3"/>
      </a:accent2>
      <a:accent3>
        <a:srgbClr val="42D0A2"/>
      </a:accent3>
      <a:accent4>
        <a:srgbClr val="2E946B"/>
      </a:accent4>
      <a:accent5>
        <a:srgbClr val="42B051"/>
      </a:accent5>
      <a:accent6>
        <a:srgbClr val="96D141"/>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rgbClr val="5FCBEF"/>
          </a:solidFill>
          <a:prstDash val="solid"/>
          <a:bevel/>
        </a:ln>
        <a:effectLst>
          <a:outerShdw sx="100000" sy="100000" kx="0" ky="0" algn="b" rotWithShape="0" blurRad="38100" dist="25400" dir="54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rnd">
          <a:solidFill>
            <a:srgbClr val="5FCBEF"/>
          </a:solidFill>
          <a:prstDash val="solid"/>
          <a:bevel/>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5FCBEF"/>
      </a:accent1>
      <a:accent2>
        <a:srgbClr val="2E83C3"/>
      </a:accent2>
      <a:accent3>
        <a:srgbClr val="42D0A2"/>
      </a:accent3>
      <a:accent4>
        <a:srgbClr val="2E946B"/>
      </a:accent4>
      <a:accent5>
        <a:srgbClr val="42B051"/>
      </a:accent5>
      <a:accent6>
        <a:srgbClr val="96D141"/>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rgbClr val="5FCBEF"/>
          </a:solidFill>
          <a:prstDash val="solid"/>
          <a:bevel/>
        </a:ln>
        <a:effectLst>
          <a:outerShdw sx="100000" sy="100000" kx="0" ky="0" algn="b" rotWithShape="0" blurRad="38100" dist="25400" dir="54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rnd">
          <a:solidFill>
            <a:srgbClr val="5FCBEF"/>
          </a:solidFill>
          <a:prstDash val="solid"/>
          <a:bevel/>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