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lvl1pPr defTabSz="457200">
      <a:defRPr>
        <a:latin typeface="+mn-lt"/>
        <a:ea typeface="+mn-ea"/>
        <a:cs typeface="+mn-cs"/>
        <a:sym typeface="Helvetica"/>
      </a:defRPr>
    </a:lvl1pPr>
    <a:lvl2pPr defTabSz="457200">
      <a:defRPr>
        <a:latin typeface="+mn-lt"/>
        <a:ea typeface="+mn-ea"/>
        <a:cs typeface="+mn-cs"/>
        <a:sym typeface="Helvetica"/>
      </a:defRPr>
    </a:lvl2pPr>
    <a:lvl3pPr defTabSz="457200">
      <a:defRPr>
        <a:latin typeface="+mn-lt"/>
        <a:ea typeface="+mn-ea"/>
        <a:cs typeface="+mn-cs"/>
        <a:sym typeface="Helvetica"/>
      </a:defRPr>
    </a:lvl3pPr>
    <a:lvl4pPr defTabSz="457200">
      <a:defRPr>
        <a:latin typeface="+mn-lt"/>
        <a:ea typeface="+mn-ea"/>
        <a:cs typeface="+mn-cs"/>
        <a:sym typeface="Helvetica"/>
      </a:defRPr>
    </a:lvl4pPr>
    <a:lvl5pPr defTabSz="457200">
      <a:defRPr>
        <a:latin typeface="+mn-lt"/>
        <a:ea typeface="+mn-ea"/>
        <a:cs typeface="+mn-cs"/>
        <a:sym typeface="Helvetica"/>
      </a:defRPr>
    </a:lvl5pPr>
    <a:lvl6pPr defTabSz="457200">
      <a:defRPr>
        <a:latin typeface="+mn-lt"/>
        <a:ea typeface="+mn-ea"/>
        <a:cs typeface="+mn-cs"/>
        <a:sym typeface="Helvetica"/>
      </a:defRPr>
    </a:lvl6pPr>
    <a:lvl7pPr defTabSz="457200">
      <a:defRPr>
        <a:latin typeface="+mn-lt"/>
        <a:ea typeface="+mn-ea"/>
        <a:cs typeface="+mn-cs"/>
        <a:sym typeface="Helvetica"/>
      </a:defRPr>
    </a:lvl7pPr>
    <a:lvl8pPr defTabSz="457200">
      <a:defRPr>
        <a:latin typeface="+mn-lt"/>
        <a:ea typeface="+mn-ea"/>
        <a:cs typeface="+mn-cs"/>
        <a:sym typeface="Helvetica"/>
      </a:defRPr>
    </a:lvl8pPr>
    <a:lvl9pPr defTabSz="457200"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ECF9"/>
          </a:solidFill>
        </a:fill>
      </a:tcStyle>
    </a:wholeTbl>
    <a:band2H>
      <a:tcTxStyle b="def" i="def"/>
      <a:tcStyle>
        <a:tcBdr/>
        <a:fill>
          <a:solidFill>
            <a:srgbClr val="E9F6F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FCBEF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EEDF"/>
          </a:solidFill>
        </a:fill>
      </a:tcStyle>
    </a:wholeTbl>
    <a:band2H>
      <a:tcTxStyle b="def" i="def"/>
      <a:tcStyle>
        <a:tcBdr/>
        <a:fill>
          <a:solidFill>
            <a:srgbClr val="E8F6F0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2D0A2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ECD"/>
          </a:solidFill>
        </a:fill>
      </a:tcStyle>
    </a:wholeTbl>
    <a:band2H>
      <a:tcTxStyle b="def" i="def"/>
      <a:tcStyle>
        <a:tcBdr/>
        <a:fill>
          <a:solidFill>
            <a:srgbClr val="EEF7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6D14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CBEF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CBEF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string.py, vs string.c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temperature.py vs temperature.c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-9" y="-8474"/>
            <a:ext cx="12192018" cy="6866482"/>
            <a:chOff x="-1" y="-1"/>
            <a:chExt cx="12192016" cy="6866480"/>
          </a:xfrm>
        </p:grpSpPr>
        <p:sp>
          <p:nvSpPr>
            <p:cNvPr id="17" name="Shape 17"/>
            <p:cNvSpPr/>
            <p:nvPr/>
          </p:nvSpPr>
          <p:spPr>
            <a:xfrm>
              <a:off x="-2" y="603"/>
              <a:ext cx="863608" cy="569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>
              <a:off x="9371019" y="8465"/>
              <a:ext cx="1219205" cy="6858015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/>
              </a:pPr>
            </a:p>
          </p:txBody>
        </p:sp>
        <p:sp>
          <p:nvSpPr>
            <p:cNvPr id="19" name="Shape 19"/>
            <p:cNvSpPr/>
            <p:nvPr/>
          </p:nvSpPr>
          <p:spPr>
            <a:xfrm flipH="1">
              <a:off x="7425274" y="3689883"/>
              <a:ext cx="4763566" cy="3176594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/>
              </a:pPr>
            </a:p>
          </p:txBody>
        </p:sp>
        <p:sp>
          <p:nvSpPr>
            <p:cNvPr id="20" name="Shape 20"/>
            <p:cNvSpPr/>
            <p:nvPr/>
          </p:nvSpPr>
          <p:spPr>
            <a:xfrm>
              <a:off x="9181483" y="-2"/>
              <a:ext cx="3007358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1" name="Shape 21"/>
            <p:cNvSpPr/>
            <p:nvPr/>
          </p:nvSpPr>
          <p:spPr>
            <a:xfrm>
              <a:off x="9603448" y="-2"/>
              <a:ext cx="2588568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2" name="Shape 22"/>
            <p:cNvSpPr/>
            <p:nvPr/>
          </p:nvSpPr>
          <p:spPr>
            <a:xfrm>
              <a:off x="8932340" y="3056467"/>
              <a:ext cx="3259676" cy="381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" name="Shape 23"/>
            <p:cNvSpPr/>
            <p:nvPr/>
          </p:nvSpPr>
          <p:spPr>
            <a:xfrm>
              <a:off x="9334507" y="-2"/>
              <a:ext cx="2854335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4" name="Shape 24"/>
            <p:cNvSpPr/>
            <p:nvPr/>
          </p:nvSpPr>
          <p:spPr>
            <a:xfrm>
              <a:off x="10898740" y="-2"/>
              <a:ext cx="1290100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5" name="Shape 25"/>
            <p:cNvSpPr/>
            <p:nvPr/>
          </p:nvSpPr>
          <p:spPr>
            <a:xfrm>
              <a:off x="10939009" y="-2"/>
              <a:ext cx="1249831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10371673" y="3598337"/>
              <a:ext cx="1817168" cy="326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28" name="Shape 28"/>
          <p:cNvSpPr/>
          <p:nvPr>
            <p:ph type="title"/>
          </p:nvPr>
        </p:nvSpPr>
        <p:spPr>
          <a:xfrm>
            <a:off x="1507067" y="2404534"/>
            <a:ext cx="7766937" cy="164630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1507067" y="4050831"/>
            <a:ext cx="7766937" cy="1096905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Click to edit Master subtitle style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677335" y="414184"/>
            <a:ext cx="8596670" cy="379443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677335" y="4208614"/>
            <a:ext cx="8596670" cy="209453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Click to edit Master text styles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68" name="Shape 68"/>
          <p:cNvSpPr/>
          <p:nvPr/>
        </p:nvSpPr>
        <p:spPr>
          <a:xfrm>
            <a:off x="541867" y="515184"/>
            <a:ext cx="609606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69" name="Shape 69"/>
          <p:cNvSpPr/>
          <p:nvPr/>
        </p:nvSpPr>
        <p:spPr>
          <a:xfrm>
            <a:off x="8893009" y="2611363"/>
            <a:ext cx="609605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77335" y="217488"/>
            <a:ext cx="8596670" cy="43099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677335" y="4527448"/>
            <a:ext cx="8596670" cy="233055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xfrm>
            <a:off x="931334" y="509665"/>
            <a:ext cx="8094134" cy="32224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677332" y="3732133"/>
            <a:ext cx="8596670" cy="79531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8" name="Shape 78"/>
          <p:cNvSpPr/>
          <p:nvPr/>
        </p:nvSpPr>
        <p:spPr>
          <a:xfrm>
            <a:off x="541867" y="515184"/>
            <a:ext cx="609606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“</a:t>
            </a:r>
          </a:p>
        </p:txBody>
      </p:sp>
      <p:sp>
        <p:nvSpPr>
          <p:cNvPr id="79" name="Shape 79"/>
          <p:cNvSpPr/>
          <p:nvPr/>
        </p:nvSpPr>
        <p:spPr>
          <a:xfrm>
            <a:off x="8893009" y="2611363"/>
            <a:ext cx="609605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9FE0F5"/>
                </a:solidFill>
              </a:rPr>
              <a:t>”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685798" y="509665"/>
            <a:ext cx="8588204" cy="322247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677332" y="3732133"/>
            <a:ext cx="8596670" cy="79531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>
                <a:solidFill>
                  <a:srgbClr val="5FCB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CBEF"/>
                </a:solidFill>
              </a:rPr>
              <a:t>Click to edit Master text styles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677332" y="609600"/>
            <a:ext cx="8596671" cy="155099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677332" y="2160589"/>
            <a:ext cx="8596671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677332" y="609600"/>
            <a:ext cx="8596671" cy="155099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677332" y="2160589"/>
            <a:ext cx="8596671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677335" y="0"/>
            <a:ext cx="8596670" cy="4527449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677335" y="4527448"/>
            <a:ext cx="8596670" cy="233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08080"/>
                </a:solidFill>
              </a:rPr>
              <a:t>Click to edit Master text styles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677332" y="609600"/>
            <a:ext cx="8596671" cy="155099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677332" y="2160589"/>
            <a:ext cx="4184040" cy="4697411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677332" y="609600"/>
            <a:ext cx="8596671" cy="1436092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75743" y="2045691"/>
            <a:ext cx="4185626" cy="69155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677332" y="609600"/>
            <a:ext cx="8596671" cy="18288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677332" y="0"/>
            <a:ext cx="3854533" cy="2777071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760459" y="514922"/>
            <a:ext cx="4513544" cy="634308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677332" y="5367337"/>
            <a:ext cx="8596670" cy="67402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Click to edit Master text styles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-9" y="-8474"/>
            <a:ext cx="12192018" cy="6866482"/>
            <a:chOff x="-1" y="-1"/>
            <a:chExt cx="12192016" cy="6866480"/>
          </a:xfrm>
        </p:grpSpPr>
        <p:sp>
          <p:nvSpPr>
            <p:cNvPr id="2" name="Shape 2"/>
            <p:cNvSpPr/>
            <p:nvPr/>
          </p:nvSpPr>
          <p:spPr>
            <a:xfrm>
              <a:off x="9371019" y="8465"/>
              <a:ext cx="1219205" cy="6858015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/>
              </a:pPr>
            </a:p>
          </p:txBody>
        </p:sp>
        <p:sp>
          <p:nvSpPr>
            <p:cNvPr id="3" name="Shape 3"/>
            <p:cNvSpPr/>
            <p:nvPr/>
          </p:nvSpPr>
          <p:spPr>
            <a:xfrm flipH="1">
              <a:off x="7425274" y="3689883"/>
              <a:ext cx="4763566" cy="3176594"/>
            </a:xfrm>
            <a:prstGeom prst="line">
              <a:avLst/>
            </a:prstGeom>
            <a:noFill/>
            <a:ln w="9525" cap="rnd">
              <a:solidFill>
                <a:srgbClr val="5FCBEF">
                  <a:alpha val="70000"/>
                </a:srgbClr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/>
              </a:pPr>
            </a:p>
          </p:txBody>
        </p:sp>
        <p:sp>
          <p:nvSpPr>
            <p:cNvPr id="4" name="Shape 4"/>
            <p:cNvSpPr/>
            <p:nvPr/>
          </p:nvSpPr>
          <p:spPr>
            <a:xfrm>
              <a:off x="9181483" y="-2"/>
              <a:ext cx="3007358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5" name="Shape 5"/>
            <p:cNvSpPr/>
            <p:nvPr/>
          </p:nvSpPr>
          <p:spPr>
            <a:xfrm>
              <a:off x="9603448" y="-2"/>
              <a:ext cx="2588568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6" name="Shape 6"/>
            <p:cNvSpPr/>
            <p:nvPr/>
          </p:nvSpPr>
          <p:spPr>
            <a:xfrm>
              <a:off x="8932340" y="3056467"/>
              <a:ext cx="3259676" cy="381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>
              <a:off x="9334507" y="-2"/>
              <a:ext cx="2854335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8" name="Shape 8"/>
            <p:cNvSpPr/>
            <p:nvPr/>
          </p:nvSpPr>
          <p:spPr>
            <a:xfrm>
              <a:off x="10898740" y="-2"/>
              <a:ext cx="1290100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" name="Shape 9"/>
            <p:cNvSpPr/>
            <p:nvPr/>
          </p:nvSpPr>
          <p:spPr>
            <a:xfrm>
              <a:off x="10939009" y="-2"/>
              <a:ext cx="1249831" cy="68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0" name="Shape 10"/>
            <p:cNvSpPr/>
            <p:nvPr/>
          </p:nvSpPr>
          <p:spPr>
            <a:xfrm>
              <a:off x="10371673" y="3598337"/>
              <a:ext cx="1817168" cy="326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11" name="Shape 11"/>
            <p:cNvSpPr/>
            <p:nvPr/>
          </p:nvSpPr>
          <p:spPr>
            <a:xfrm>
              <a:off x="-2" y="4021670"/>
              <a:ext cx="448739" cy="284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</p:grpSp>
      <p:sp>
        <p:nvSpPr>
          <p:cNvPr id="13" name="Shape 13"/>
          <p:cNvSpPr/>
          <p:nvPr>
            <p:ph type="title"/>
          </p:nvPr>
        </p:nvSpPr>
        <p:spPr>
          <a:xfrm>
            <a:off x="7967673" y="0"/>
            <a:ext cx="1304748" cy="647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Click to edit Master title style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677335" y="609600"/>
            <a:ext cx="7060150" cy="624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Click to edit Master text styles</a:t>
            </a:r>
            <a:endParaRPr>
              <a:solidFill>
                <a:srgbClr val="404040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Second level</a:t>
            </a:r>
            <a:endParaRPr>
              <a:solidFill>
                <a:srgbClr val="404040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Third level</a:t>
            </a:r>
            <a:endParaRPr>
              <a:solidFill>
                <a:srgbClr val="404040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Fourth level</a:t>
            </a:r>
            <a:endParaRPr>
              <a:solidFill>
                <a:srgbClr val="404040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Fifth level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8590663" y="6114703"/>
            <a:ext cx="683344" cy="2184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900">
                <a:solidFill>
                  <a:srgbClr val="5FCBE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1pPr>
      <a:lvl2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2pPr>
      <a:lvl3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3pPr>
      <a:lvl4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4pPr>
      <a:lvl5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5pPr>
      <a:lvl6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6pPr>
      <a:lvl7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7pPr>
      <a:lvl8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8pPr>
      <a:lvl9pPr defTabSz="457200">
        <a:defRPr sz="3600">
          <a:solidFill>
            <a:srgbClr val="5FCBEF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1pPr>
      <a:lvl2pPr marL="778668" indent="-321468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2pPr>
      <a:lvl3pPr marL="1208314" indent="-293914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3pPr>
      <a:lvl4pPr marL="17145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4pPr>
      <a:lvl5pPr marL="21717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5pPr>
      <a:lvl6pPr marL="26289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6pPr>
      <a:lvl7pPr marL="30861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7pPr>
      <a:lvl8pPr marL="35433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8pPr>
      <a:lvl9pPr marL="4000500" indent="-342900" defTabSz="457200">
        <a:spcBef>
          <a:spcPts val="1000"/>
        </a:spcBef>
        <a:buClr>
          <a:srgbClr val="5FCBEF"/>
        </a:buClr>
        <a:buSzPct val="80000"/>
        <a:buFont typeface="Wingdings 3"/>
        <a:buChar char=""/>
        <a:defRPr>
          <a:solidFill>
            <a:srgbClr val="404040"/>
          </a:solidFill>
          <a:latin typeface="Trebuchet MS"/>
          <a:ea typeface="Trebuchet MS"/>
          <a:cs typeface="Trebuchet MS"/>
          <a:sym typeface="Trebuchet MS"/>
        </a:defRPr>
      </a:lvl9pPr>
    </p:bodyStyle>
    <p:otherStyle>
      <a:lvl1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1pPr>
      <a:lvl2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2pPr>
      <a:lvl3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3pPr>
      <a:lvl4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4pPr>
      <a:lvl5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5pPr>
      <a:lvl6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6pPr>
      <a:lvl7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7pPr>
      <a:lvl8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8pPr>
      <a:lvl9pPr algn="r" defTabSz="457200">
        <a:defRPr sz="900">
          <a:solidFill>
            <a:schemeClr val="tx1"/>
          </a:solid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507067" y="2404534"/>
            <a:ext cx="7766937" cy="164630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44348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5FCBEF"/>
                </a:solidFill>
              </a:rPr>
              <a:t>CS50 Section 8</a:t>
            </a:r>
            <a:br>
              <a:rPr sz="5200">
                <a:solidFill>
                  <a:srgbClr val="5FCBEF"/>
                </a:solidFill>
              </a:rPr>
            </a:br>
            <a:r>
              <a:rPr sz="5200">
                <a:solidFill>
                  <a:srgbClr val="5FCBEF"/>
                </a:solidFill>
              </a:rPr>
              <a:t>Somewhere in Between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1507067" y="4050831"/>
            <a:ext cx="7766937" cy="109690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Annaleah Ernst, TF					</a:t>
            </a:r>
            <a:endParaRPr>
              <a:solidFill>
                <a:srgbClr val="808080"/>
              </a:solidFill>
            </a:endParaRPr>
          </a:p>
          <a:p>
            <a:pPr lvl="0">
              <a:lnSpc>
                <a:spcPct val="90000"/>
              </a:lnSpc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808080"/>
                </a:solidFill>
              </a:rPr>
              <a:t>					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Lists (formerly Arrays)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 Python, we have lists instead of arrays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More or less equivalent, but lists are more powerful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Create using square bracket notation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 = [1,2,3,4]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Unlike C, contents is not required to be the same type!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Generally though, for design’s sake, it should be!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There are built in methods that will help you mutate the list (ie, change it in place)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We’ll take a look at 6-strings and 7-capitalize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Lists – In Place Methods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mylist.append(value)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add another value to the end of the list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mylist.insert(index, 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add value at a location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mylist.extend([elt1, elt2, etc])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add a list ([value, value, value]) to the end of the current list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mylist.sort()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sorts list in place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Lists – Other methods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sorted(list)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returns a sorted copy of the list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mylist + [value]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returns a copy of the list with value appended to it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[value] * number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create a list containing value number times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len(list)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returns the number of element in list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Strings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677333" y="2160588"/>
            <a:ext cx="8596670" cy="4609868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Strings are not mutable; you cannot make changes to elements of a string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However, if you iterate over their elements, you get characters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You can cast strings to lists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list(“hi”)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[‘h’, ‘i’]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If you cast a list to a string, you get something very literal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str([‘h’, ‘i’])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“[‘h’, ‘i’]”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We can concatenate strings using the + operator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Strings (extra, just for fun)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You can use join to combine all the elements in a pretty string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“&lt;separator character&gt;”.join(mylist)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returns the elements in you list as a string separated by the separator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As with lists, I can create a string with a repeated element by via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somestring * num_repetitions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eg, </a:t>
            </a: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‘a’ * 5 </a:t>
            </a:r>
            <a:r>
              <a:rPr sz="1600">
                <a:solidFill>
                  <a:srgbClr val="404040"/>
                </a:solidFill>
              </a:rPr>
              <a:t>returns </a:t>
            </a: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Characters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 python, the chr type has several built ins you might find useful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mychr.upper()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returns upper case version of character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use mychr.lower() to get the lowercase version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ord(mychr)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returns the ASCII value of the letter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chr(myint)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returns the character represented by the ASCII value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Tuples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Data type for ordered, immutable data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You can access members of the tuple, but you can’t change those members directly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Declared using parenthesis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These can also be iterated over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ie, you could put them in a Python for loop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Dictionaries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Effectively the equivalent of a hash table in C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or, an array whereby you index in using keywords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Consist of key-value pairs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key is an int, string, or chr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value is anything (including other dicts!)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Assign a set of key-value pairs in curly braces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{‘key’ : ‘value’, ‘nextkey’ : ‘nextval’}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You cannot have duplicate keys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check out 9-speller in the supplemental code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Functions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677333" y="1930399"/>
            <a:ext cx="8596670" cy="5209707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 return types! We just define using the ‘def’ keyword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Like C, they have names and parameter lists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def myfunction(arg1, arg2):</a:t>
            </a:r>
            <a:endParaRPr sz="1600"/>
          </a:p>
          <a:p>
            <a:pPr lvl="2" marL="998055" indent="-83655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# code</a:t>
            </a:r>
            <a:endParaRPr sz="14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files are </a:t>
            </a:r>
            <a:r>
              <a:rPr i="1">
                <a:solidFill>
                  <a:srgbClr val="404040"/>
                </a:solidFill>
              </a:rPr>
              <a:t>interpreted</a:t>
            </a:r>
            <a:r>
              <a:rPr>
                <a:solidFill>
                  <a:srgbClr val="404040"/>
                </a:solidFill>
              </a:rPr>
              <a:t> not compiled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They are read top to bottom left to right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We can’t prototype functions the way we could in C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Code does not have to bound up in a main() function, though we will often emulate that syntax with some extra syntax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This is the only way to simulate prototyping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Functions can return multiple values and any type of data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Check out 9-positive and 10-cough in the supplemental code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Functions cont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677333" y="2160588"/>
            <a:ext cx="9196242" cy="4697415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To add a main function, we define all of our helper functions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Then define some function that you want to behave like main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nothing special yet!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Then at the very bottom of the program we write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“__main__”: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function that we want to be our main-like function!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Don’t worry about the if line; we’ll talk about it later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In stead of the block comments above the function like in C, we use doc strings right below the function declaration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def myfunction(arg1):</a:t>
            </a:r>
            <a:endParaRPr sz="1600"/>
          </a:p>
          <a:p>
            <a:pPr lvl="2" marL="998055" indent="-83655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"""Info about the function goes here."""</a:t>
            </a:r>
            <a:endParaRPr sz="1400"/>
          </a:p>
          <a:p>
            <a:pPr lvl="2" marL="998055" indent="-83655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# the code goes down here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Agenda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677333" y="2160589"/>
            <a:ext cx="2703542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Python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misc.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variables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conditionals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loops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arrays and lists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tuples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dictionaries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functions</a:t>
            </a:r>
            <a:endParaRPr sz="1600"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objects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Scope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Things don’t scope quite the way they used to…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Python is a lot less picky about what you’re doing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DON’T LET THAT MAKE YOU COMPLACENT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There’s a lot more opportunity to introduce unexpected bugs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Careful with global variables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we should declare these explicitly within functions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See 12-global in the supplements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Objects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These are like C structs on steroids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Not only do they have fields, but al also methods!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Created using the class keyword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Define methods and properties inside of the class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Class must contain at least one special method: called __init__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 first parameter of every method in a class definition must be self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…but not when you call it!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To call methods on an object, we do myclass.method()</a:t>
            </a:r>
            <a:endParaRPr sz="1600"/>
          </a:p>
          <a:p>
            <a:pPr lvl="2" marL="998055" indent="-83655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the self is implicit in the dot syntax!</a:t>
            </a:r>
            <a:endParaRPr sz="14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See 11-objects in the supplemental code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Python 3.0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 higher order programing language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 lot closer to pseudocode than C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There are a lot of tutorials everywhere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AND they’re Monty Python themed</a:t>
            </a:r>
            <a:endParaRPr sz="1600"/>
          </a:p>
          <a:p>
            <a:pPr lvl="2" marL="998055" indent="-83655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That’s how Python got its name</a:t>
            </a:r>
            <a:endParaRPr sz="14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Careful of what version resources are using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The course uses version 3; 2.7 is the most common, but there are some differences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If things you’re getting from online aren’t working, probably the wrong py version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Uses </a:t>
            </a:r>
            <a:r>
              <a:rPr i="1">
                <a:solidFill>
                  <a:srgbClr val="404040"/>
                </a:solidFill>
              </a:rPr>
              <a:t>whitespace</a:t>
            </a:r>
            <a:r>
              <a:rPr>
                <a:solidFill>
                  <a:srgbClr val="404040"/>
                </a:solidFill>
              </a:rPr>
              <a:t> to separate code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 more semicolons, no more curly braces!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Misc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Analogous to C’s #include in C is import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import cs50</a:t>
            </a:r>
            <a:r>
              <a:rPr sz="1600">
                <a:solidFill>
                  <a:srgbClr val="404040"/>
                </a:solidFill>
              </a:rPr>
              <a:t> to import the module 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from cs50 import get_int </a:t>
            </a:r>
            <a:r>
              <a:rPr sz="1600">
                <a:solidFill>
                  <a:srgbClr val="404040"/>
                </a:solidFill>
              </a:rPr>
              <a:t>to import a specific function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There is no ++ operator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you must use </a:t>
            </a: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var += 1 </a:t>
            </a:r>
            <a:r>
              <a:rPr sz="1600">
                <a:solidFill>
                  <a:srgbClr val="404040"/>
                </a:solidFill>
              </a:rPr>
              <a:t>instead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 statements end in semicolons!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Conditional blocks, functions, and loops are not denoted with curly braces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// does integer division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/ does floating point division (regardless of type)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Variables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677334" y="2160589"/>
            <a:ext cx="4496245" cy="4420685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Declared by assignment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 </a:t>
            </a:r>
            <a:r>
              <a:rPr i="1">
                <a:solidFill>
                  <a:srgbClr val="404040"/>
                </a:solidFill>
              </a:rPr>
              <a:t>explicit</a:t>
            </a:r>
            <a:r>
              <a:rPr>
                <a:solidFill>
                  <a:srgbClr val="404040"/>
                </a:solidFill>
              </a:rPr>
              <a:t> types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There are implicit types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number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string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list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char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tuple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dictionary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See 0-string and 1-temperature in the supplemental code!</a:t>
            </a:r>
          </a:p>
        </p:txBody>
      </p:sp>
      <p:sp>
        <p:nvSpPr>
          <p:cNvPr id="109" name="Shape 109"/>
          <p:cNvSpPr/>
          <p:nvPr/>
        </p:nvSpPr>
        <p:spPr>
          <a:xfrm>
            <a:off x="5173579" y="2160588"/>
            <a:ext cx="4496250" cy="4420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marL="635591" indent="-178391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int coursenum = 50;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marL="635591" indent="-178391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string coursename = "CS50";</a:t>
            </a:r>
            <a:endParaRPr sz="1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marL="34290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1" marL="635591" indent="-178391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coursenum = 50</a:t>
            </a:r>
            <a:endParaRPr sz="16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35591" indent="-178391">
              <a:spcBef>
                <a:spcPts val="1000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coursename = "CS50"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Printing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Print statements are terminated with a newline unless otherwise specified using the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>
                <a:solidFill>
                  <a:srgbClr val="404040"/>
                </a:solidFill>
              </a:rPr>
              <a:t> keyword argument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Print statements are a full blown function in Python 3, and thus arguments must be surrounded in parenthesis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Careful of online tutorials using Python 2.7; the print function was different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Comments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Similar rules to C, but now, we only have the # symbol instead of // and /**/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Note that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"""this""" </a:t>
            </a:r>
            <a:r>
              <a:rPr>
                <a:solidFill>
                  <a:srgbClr val="404040"/>
                </a:solidFill>
              </a:rPr>
              <a:t>is a docstring, not a comment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We’ll talk about these when we get to functions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Conditionals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Conditionals just got a whole lot more English!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We use the keywords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>
                <a:solidFill>
                  <a:srgbClr val="404040"/>
                </a:solidFill>
              </a:rPr>
              <a:t>,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>
                <a:solidFill>
                  <a:srgbClr val="404040"/>
                </a:solidFill>
              </a:rPr>
              <a:t>, and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>
                <a:solidFill>
                  <a:srgbClr val="404040"/>
                </a:solidFill>
              </a:rPr>
              <a:t> instead of their symbolic representation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>
                <a:solidFill>
                  <a:srgbClr val="404040"/>
                </a:solidFill>
              </a:rPr>
              <a:t>from C is now </a:t>
            </a: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>
                <a:solidFill>
                  <a:srgbClr val="404040"/>
                </a:solidFill>
              </a:rPr>
              <a:t> in Python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 more curly braces! But colons just got a lot more important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Code subject to a conditional MUST be indented or it WILL NOT WORK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We end the conditional block by returning to the previous level of indentation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Take a look at 2-conditions and 3-logical in the supplemental code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FCBEF"/>
                </a:solidFill>
              </a:rPr>
              <a:t>Loops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For loops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really, these behave like foreach loops</a:t>
            </a:r>
            <a:endParaRPr sz="16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for thing in things:	</a:t>
            </a:r>
            <a:endParaRPr sz="1600"/>
          </a:p>
          <a:p>
            <a:pPr lvl="2" marL="998055" indent="-83655">
              <a:defRPr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print(thing)</a:t>
            </a:r>
            <a:endParaRPr sz="1400"/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These are really versatile and flexible compared to C counterpart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While loops</a:t>
            </a:r>
            <a:endParaRPr>
              <a:solidFill>
                <a:srgbClr val="404040"/>
              </a:solidFill>
            </a:endParaRPr>
          </a:p>
          <a:p>
            <a:pPr lvl="1" marL="635591" indent="-178391">
              <a:defRPr>
                <a:solidFill>
                  <a:srgbClr val="000000"/>
                </a:solidFill>
              </a:defRPr>
            </a:pPr>
            <a:r>
              <a:rPr sz="1600">
                <a:solidFill>
                  <a:srgbClr val="404040"/>
                </a:solidFill>
              </a:rPr>
              <a:t>These are just like their C counterparts</a:t>
            </a:r>
            <a:endParaRPr sz="1600"/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Note that there is no do-while equivalent</a:t>
            </a:r>
            <a:endParaRPr>
              <a:solidFill>
                <a:srgbClr val="404040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</a:rPr>
              <a:t>See 4-quack and 5-argv in the supplemental code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FCBEF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FCBEF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FCBEF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FCBEF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