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sldIdLst>
    <p:sldId id="258" r:id="rId2"/>
    <p:sldId id="327" r:id="rId3"/>
    <p:sldId id="333" r:id="rId4"/>
    <p:sldId id="334" r:id="rId5"/>
    <p:sldId id="328" r:id="rId6"/>
    <p:sldId id="332" r:id="rId7"/>
    <p:sldId id="335" r:id="rId8"/>
    <p:sldId id="336" r:id="rId9"/>
    <p:sldId id="337" r:id="rId10"/>
    <p:sldId id="338" r:id="rId11"/>
    <p:sldId id="340" r:id="rId12"/>
    <p:sldId id="339" r:id="rId13"/>
  </p:sldIdLst>
  <p:sldSz cx="12192000" cy="6858000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9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0095"/>
    <a:srgbClr val="1F00C8"/>
    <a:srgbClr val="286033"/>
    <a:srgbClr val="67A766"/>
    <a:srgbClr val="39BC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7"/>
    <p:restoredTop sz="94650"/>
  </p:normalViewPr>
  <p:slideViewPr>
    <p:cSldViewPr snapToGrid="0">
      <p:cViewPr>
        <p:scale>
          <a:sx n="106" d="100"/>
          <a:sy n="106" d="100"/>
        </p:scale>
        <p:origin x="-464" y="480"/>
      </p:cViewPr>
      <p:guideLst>
        <p:guide orient="horz" pos="2160"/>
        <p:guide pos="39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9BD44-9549-5148-885E-86F25AFF069C}" type="datetimeFigureOut">
              <a:rPr lang="de-DE" smtClean="0"/>
              <a:t>16.04.23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EAA4A-1168-6748-9919-158DBCA3BE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0205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36C323-2020-113E-AE40-6F1B236E2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D22E4CE-5205-5A6C-B558-1C27D8349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99BFEE3-BAC7-4A1C-809B-240E37E67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 descr="Ein Bild, das Logo enthält.&#10;&#10;Automatisch generierte Beschreibung">
            <a:extLst>
              <a:ext uri="{FF2B5EF4-FFF2-40B4-BE49-F238E27FC236}">
                <a16:creationId xmlns:a16="http://schemas.microsoft.com/office/drawing/2014/main" id="{38D3061A-61F9-9950-65FD-23E01652B7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6250923"/>
            <a:ext cx="585247" cy="58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371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25B291-09FB-6F41-49B1-55F11DDBA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ACA396C-70C4-5604-757B-8A9B509990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AA65998-21D8-8E9E-8C19-A92EFA3C7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FA4E628-B34F-6661-E45F-8149B04F84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AE5996D-E832-2FD5-3CF4-79B5DA4D1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0E27AC8-37DE-6465-CA93-AE068EA8C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892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E94216-6F15-8792-C4F8-94BEC6C2B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D068F18-C4F0-7FA5-FAD2-65248BC4C7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C62C5D-57D4-9E3B-643F-283F482F8A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58E1E2-8827-0DA7-CF08-B0799B084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1A8F71-65EE-2ECE-F31B-478C4BB44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4731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32BC1EA-530A-BF92-5F45-CA1F78E6B8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FFB473F-D38E-82BA-B63D-8A7E572A9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A5E3DD-01B0-9298-A36D-4D57CD6958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67D7E7-E641-8456-48CB-DE1975621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9D6877-3641-7AA0-83BE-6634F81F6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7364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73DEF1-2DDC-40D4-EAD0-7FCDD62E26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E8805D5-5BFB-6B36-4514-E2FC931DA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ED1385-A067-0DA8-FB1D-8DC4DB353D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51D51B-BC42-1AFC-236F-0705E85EF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18157E-AEA7-0153-1185-C432980DB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9813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DD23BB-F2BF-086F-2EC1-CCD0E9096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6085E5-ACED-0A86-367E-59708F155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A0A1F7-A9EA-CC4D-849D-59438EB53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110C2F-9183-D7A1-655C-138A2076B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‹Nr.›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D057221-7E84-A7F3-A8B2-E4DA72ADA0B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905" y="6176963"/>
            <a:ext cx="624805" cy="62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7193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FE328-F32B-6187-CD8A-1040166F4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548FF5-755D-54A8-71C5-9F178BC72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4D0F13-E311-78D1-881E-399998DC1B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9DC18E-EB05-740C-F5D2-C451484AD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9D3651-1BE7-2D87-34C2-94751F3A2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7725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BA2126-6970-CAA0-CB87-5DEBEF059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702E5A-DD49-4CD4-EF1B-CFAF3D9845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A00E808-019D-1789-4604-A1445AFBF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02E690-6612-0D5E-DA2C-E4577C5540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7DE00B9-7415-427E-A895-F35993134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C60D2A1-293C-8501-FE66-D951068E0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7659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292010-B30C-46E7-5AA6-CDEA6E275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857CB2-6F63-6DC3-52EC-250EDB4E9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D5B8968-7ADB-7619-DB94-3F9F6C8D87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B69302B-FD31-4AEA-2469-8CA9BAB0BD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D31EB23-BE5D-252E-3CD4-9A4E7CFD70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EC9B1EB-B226-20C5-CA7B-A63D3FA26D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7B4AC59-4521-5072-7E98-E48A370BF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EC98B12-DBB7-9F73-CE8B-0C7163DB3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6599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C3FC19-8098-A15F-2B48-5F71761C0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BE294E3-5E4C-EB0E-79FD-D31D559C3B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5EB9059-E5B3-BA34-1E60-6D6A4822B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E0D4CB-122B-483D-2F6F-2032BB0BA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79030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743CC35-0F6A-B844-4EF1-D5515B42AC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082DB60-A203-39E6-C94E-692A06836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FB577A6-30B9-094E-0E3D-E3D70D533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4976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7D766D-F754-2E33-99A9-60195DA69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225109-B68C-EEA8-AE2E-617A13BF9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C728CDB-057A-9341-4AED-018BA9AA50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2C82D83-F6D8-3EB6-F7C4-75D3A4A7B5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5BDB200-1294-890A-FCEC-0D68BECF5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2B10A06-9BFE-78DA-47D0-A65F16074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079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ABB753C-F331-E49C-030E-A5D960F8B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9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489FA1-F2DE-38EE-BC2E-1D33975DB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09700"/>
            <a:ext cx="10515600" cy="4767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EFA19B-CD5A-A1E7-D1DD-951432D97A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Jour Fixe downtimecapture - 18.04.2023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AF266C-4E8D-0540-4FEC-C5427B9760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A6E68-B495-4D48-99AB-ED1461E420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7834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inf-git.fh-rosenheim.de/sep-wif-23/downtimecapture/-/wikis/Anforderungen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inf-git.fh-rosenheim.de/sep-wif-23/downtimecapture/-/wikis/Glossar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0AD09AD2-539B-CCB6-4F71-C7A8BCB45769}"/>
              </a:ext>
            </a:extLst>
          </p:cNvPr>
          <p:cNvSpPr txBox="1">
            <a:spLocks/>
          </p:cNvSpPr>
          <p:nvPr/>
        </p:nvSpPr>
        <p:spPr>
          <a:xfrm>
            <a:off x="660041" y="2767106"/>
            <a:ext cx="2880828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b="1">
                <a:solidFill>
                  <a:srgbClr val="FFFFFF"/>
                </a:solidFill>
              </a:rPr>
              <a:t>KickOff </a:t>
            </a:r>
            <a:br>
              <a:rPr lang="de-DE" sz="2800" b="1">
                <a:solidFill>
                  <a:srgbClr val="FFFFFF"/>
                </a:solidFill>
              </a:rPr>
            </a:br>
            <a:br>
              <a:rPr lang="de-DE" sz="2800" b="1">
                <a:solidFill>
                  <a:srgbClr val="FFFFFF"/>
                </a:solidFill>
              </a:rPr>
            </a:br>
            <a:r>
              <a:rPr lang="de-DE" sz="2800" b="1">
                <a:solidFill>
                  <a:srgbClr val="FFFFFF"/>
                </a:solidFill>
              </a:rPr>
              <a:t>Team downtimecapture</a:t>
            </a:r>
            <a:br>
              <a:rPr lang="de-DE" sz="2800" b="1">
                <a:solidFill>
                  <a:srgbClr val="FFFFFF"/>
                </a:solidFill>
              </a:rPr>
            </a:br>
            <a:br>
              <a:rPr lang="de-DE" sz="2800" b="1">
                <a:solidFill>
                  <a:srgbClr val="FFFFFF"/>
                </a:solidFill>
              </a:rPr>
            </a:br>
            <a:r>
              <a:rPr lang="de-DE" sz="2800" b="1">
                <a:solidFill>
                  <a:srgbClr val="FFFFFF"/>
                </a:solidFill>
              </a:rPr>
              <a:t>04.04.2034</a:t>
            </a:r>
            <a:endParaRPr lang="de-DE" sz="2800" b="1" dirty="0">
              <a:solidFill>
                <a:srgbClr val="FFFFFF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5AB0504-1C0D-796B-EEAB-1A5DC837DCC5}"/>
              </a:ext>
            </a:extLst>
          </p:cNvPr>
          <p:cNvSpPr/>
          <p:nvPr/>
        </p:nvSpPr>
        <p:spPr>
          <a:xfrm>
            <a:off x="0" y="0"/>
            <a:ext cx="46682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8F2BA09B-C18B-EB54-AE3C-F6E3F94708C2}"/>
              </a:ext>
            </a:extLst>
          </p:cNvPr>
          <p:cNvSpPr txBox="1">
            <a:spLocks/>
          </p:cNvSpPr>
          <p:nvPr/>
        </p:nvSpPr>
        <p:spPr>
          <a:xfrm>
            <a:off x="526536" y="2157017"/>
            <a:ext cx="3615180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6600" b="1" dirty="0">
                <a:solidFill>
                  <a:srgbClr val="FFFFFF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Jour Fixe</a:t>
            </a:r>
            <a:r>
              <a:rPr lang="de-DE" b="1" dirty="0">
                <a:solidFill>
                  <a:srgbClr val="FFFFFF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</a:t>
            </a:r>
            <a:br>
              <a:rPr lang="de-DE" sz="2800" b="1" dirty="0">
                <a:solidFill>
                  <a:srgbClr val="FFFFFF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endParaRPr lang="de-DE" sz="2800" b="1" dirty="0">
              <a:solidFill>
                <a:srgbClr val="FFFFFF"/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endParaRPr lang="de-DE" sz="24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de-DE" sz="18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Team </a:t>
            </a:r>
            <a:r>
              <a:rPr lang="de-DE" sz="1800" dirty="0" err="1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downtimecapture</a:t>
            </a:r>
            <a:endParaRPr lang="de-DE" sz="1800" dirty="0">
              <a:solidFill>
                <a:srgbClr val="FFFFFF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de-DE" sz="6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_____________</a:t>
            </a:r>
            <a:br>
              <a:rPr lang="de-DE" sz="18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de-DE" sz="18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18.04.2023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7ACA990F-274D-498B-A03D-4BFE4FCA4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32513" y="1173404"/>
            <a:ext cx="3864683" cy="451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999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3E8B53-8FAC-8EA9-E345-9CEDDA615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3637DA-966E-4E6B-773B-D8F11ACB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10</a:t>
            </a:fld>
            <a:endParaRPr lang="de-DE"/>
          </a:p>
        </p:txBody>
      </p:sp>
      <p:pic>
        <p:nvPicPr>
          <p:cNvPr id="12" name="Grafik 11" descr="Ein Bild, das Text enthält.&#10;&#10;Automatisch generierte Beschreibung">
            <a:hlinkClick r:id="rId2"/>
            <a:extLst>
              <a:ext uri="{FF2B5EF4-FFF2-40B4-BE49-F238E27FC236}">
                <a16:creationId xmlns:a16="http://schemas.microsoft.com/office/drawing/2014/main" id="{0454725D-E272-472B-03EF-DAAA80CF2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893" y="1275301"/>
            <a:ext cx="6192214" cy="4770947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14" name="Titel 6">
            <a:extLst>
              <a:ext uri="{FF2B5EF4-FFF2-40B4-BE49-F238E27FC236}">
                <a16:creationId xmlns:a16="http://schemas.microsoft.com/office/drawing/2014/main" id="{4990A54C-B96F-23FA-B19F-B755C0FB0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364" y="431800"/>
            <a:ext cx="10204450" cy="533400"/>
          </a:xfrm>
        </p:spPr>
        <p:txBody>
          <a:bodyPr>
            <a:noAutofit/>
          </a:bodyPr>
          <a:lstStyle/>
          <a:p>
            <a:br>
              <a:rPr lang="de-DE" sz="3600" b="1" i="0" noProof="0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i="0" noProof="0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03  </a:t>
            </a:r>
            <a:r>
              <a:rPr lang="de-DE" sz="3600" b="1" i="0" noProof="0" dirty="0" err="1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Product</a:t>
            </a:r>
            <a:r>
              <a:rPr lang="de-DE" sz="3600" b="1" i="0" noProof="0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Backlog</a:t>
            </a:r>
            <a:br>
              <a:rPr lang="de-DE" sz="3600" b="1" i="0" noProof="0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7372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3E8B53-8FAC-8EA9-E345-9CEDDA615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3637DA-966E-4E6B-773B-D8F11ACB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11</a:t>
            </a:fld>
            <a:endParaRPr lang="de-DE"/>
          </a:p>
        </p:txBody>
      </p:sp>
      <p:sp>
        <p:nvSpPr>
          <p:cNvPr id="14" name="Titel 6">
            <a:extLst>
              <a:ext uri="{FF2B5EF4-FFF2-40B4-BE49-F238E27FC236}">
                <a16:creationId xmlns:a16="http://schemas.microsoft.com/office/drawing/2014/main" id="{4990A54C-B96F-23FA-B19F-B755C0FB0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364" y="431800"/>
            <a:ext cx="10204450" cy="533400"/>
          </a:xfrm>
        </p:spPr>
        <p:txBody>
          <a:bodyPr>
            <a:noAutofit/>
          </a:bodyPr>
          <a:lstStyle/>
          <a:p>
            <a:br>
              <a:rPr lang="de-DE" sz="3600" b="1" i="0" noProof="0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i="0" noProof="0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04  </a:t>
            </a:r>
            <a:r>
              <a:rPr lang="de-DE" sz="3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G</a:t>
            </a:r>
            <a:r>
              <a:rPr lang="de-DE" sz="3600" b="1" i="0" noProof="0" dirty="0" err="1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lossar</a:t>
            </a:r>
            <a:br>
              <a:rPr lang="de-DE" sz="3600" b="1" i="0" noProof="0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</a:t>
            </a:r>
          </a:p>
        </p:txBody>
      </p:sp>
      <p:pic>
        <p:nvPicPr>
          <p:cNvPr id="3" name="Grafik 2" descr="Ein Bild, das Text enthält.&#10;&#10;Automatisch generierte Beschreibung">
            <a:hlinkClick r:id="rId2"/>
            <a:extLst>
              <a:ext uri="{FF2B5EF4-FFF2-40B4-BE49-F238E27FC236}">
                <a16:creationId xmlns:a16="http://schemas.microsoft.com/office/drawing/2014/main" id="{27518A15-A266-64FB-D3D7-A4C5BDF50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275301"/>
            <a:ext cx="7772400" cy="4698659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2113148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3E8B53-8FAC-8EA9-E345-9CEDDA615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3637DA-966E-4E6B-773B-D8F11ACB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12</a:t>
            </a:fld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B8A01F1-AC31-C8DE-7FF8-C4A35A2CB6FD}"/>
              </a:ext>
            </a:extLst>
          </p:cNvPr>
          <p:cNvSpPr txBox="1"/>
          <p:nvPr/>
        </p:nvSpPr>
        <p:spPr>
          <a:xfrm>
            <a:off x="990941" y="1701545"/>
            <a:ext cx="9659234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arenR"/>
            </a:pPr>
            <a:r>
              <a:rPr lang="de-DE" sz="20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Demo der Entwicklungsumgebung</a:t>
            </a:r>
          </a:p>
          <a:p>
            <a:pPr marL="2114550" lvl="4" indent="-285750">
              <a:spcAft>
                <a:spcPts val="600"/>
              </a:spcAft>
              <a:buClr>
                <a:schemeClr val="tx1"/>
              </a:buClr>
              <a:buFont typeface="Symbol" pitchFamily="2" charset="2"/>
              <a:buChar char="-"/>
            </a:pPr>
            <a:r>
              <a:rPr lang="de-DE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IDE: Visual Studio Code (VSC)</a:t>
            </a:r>
          </a:p>
          <a:p>
            <a:pPr marL="2114550" lvl="4" indent="-285750">
              <a:spcAft>
                <a:spcPts val="600"/>
              </a:spcAft>
              <a:buClr>
                <a:schemeClr val="tx1"/>
              </a:buClr>
              <a:buFont typeface="Symbol" pitchFamily="2" charset="2"/>
              <a:buChar char="-"/>
            </a:pPr>
            <a:r>
              <a:rPr lang="de-DE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Frontend: Angular</a:t>
            </a:r>
          </a:p>
          <a:p>
            <a:pPr marL="2114550" lvl="4" indent="-285750">
              <a:spcAft>
                <a:spcPts val="600"/>
              </a:spcAft>
              <a:buClr>
                <a:schemeClr val="tx1"/>
              </a:buClr>
              <a:buFont typeface="Symbol" pitchFamily="2" charset="2"/>
              <a:buChar char="-"/>
            </a:pPr>
            <a:r>
              <a:rPr lang="de-DE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Backend: </a:t>
            </a:r>
            <a:r>
              <a:rPr lang="de-DE" sz="1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NestJS</a:t>
            </a:r>
            <a:endParaRPr lang="de-DE" sz="1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114550" lvl="4" indent="-285750">
              <a:spcAft>
                <a:spcPts val="600"/>
              </a:spcAft>
              <a:buClr>
                <a:schemeClr val="tx1"/>
              </a:buClr>
              <a:buFont typeface="Symbol" pitchFamily="2" charset="2"/>
              <a:buChar char="-"/>
            </a:pPr>
            <a:r>
              <a:rPr lang="de-DE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Datenbank: MySQL</a:t>
            </a:r>
          </a:p>
          <a:p>
            <a:pPr>
              <a:spcAft>
                <a:spcPts val="600"/>
              </a:spcAft>
            </a:pPr>
            <a:endParaRPr lang="de-DE" sz="1600" b="1" dirty="0">
              <a:solidFill>
                <a:srgbClr val="00338D"/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pPr>
              <a:spcAft>
                <a:spcPts val="600"/>
              </a:spcAft>
            </a:pPr>
            <a:endParaRPr lang="de-DE" sz="1600" b="1" dirty="0">
              <a:solidFill>
                <a:srgbClr val="00338D"/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pPr marL="342900" indent="-342900">
              <a:spcAft>
                <a:spcPts val="600"/>
              </a:spcAft>
              <a:buFont typeface="+mj-lt"/>
              <a:buAutoNum type="arabicParenR" startAt="2"/>
            </a:pPr>
            <a:r>
              <a:rPr lang="de-DE" sz="20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Gewonnene Erkenntnisse</a:t>
            </a:r>
          </a:p>
          <a:p>
            <a:pPr marL="742950" lvl="1" indent="-285750">
              <a:spcAft>
                <a:spcPts val="600"/>
              </a:spcAft>
              <a:buClr>
                <a:schemeClr val="tx1"/>
              </a:buClr>
              <a:buFont typeface="Symbol" pitchFamily="2" charset="2"/>
              <a:buChar char="-"/>
            </a:pPr>
            <a:r>
              <a:rPr lang="de-DE" sz="16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Webapp für mobile Endgeräte         </a:t>
            </a:r>
            <a:endParaRPr lang="de-DE" sz="1600" dirty="0">
              <a:solidFill>
                <a:srgbClr val="000000"/>
              </a:solidFill>
              <a:latin typeface="Noto Sans Symbols"/>
            </a:endParaRPr>
          </a:p>
          <a:p>
            <a:pPr marL="1200150" lvl="2" indent="-285750">
              <a:spcAft>
                <a:spcPts val="600"/>
              </a:spcAft>
              <a:buClr>
                <a:schemeClr val="tx1"/>
              </a:buClr>
              <a:buFont typeface="Symbol" pitchFamily="2" charset="2"/>
              <a:buChar char="-"/>
            </a:pPr>
            <a:r>
              <a:rPr lang="de-DE" sz="16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VSC Extension zum Starten eines lokalen Servers (</a:t>
            </a:r>
            <a:r>
              <a:rPr lang="de-DE" sz="1600" b="0" i="0" u="none" strike="noStrike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Dev</a:t>
            </a:r>
            <a:r>
              <a:rPr lang="de-DE" sz="16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-Mode)</a:t>
            </a:r>
            <a:endParaRPr lang="de-DE" sz="1600" dirty="0">
              <a:solidFill>
                <a:srgbClr val="000000"/>
              </a:solidFill>
              <a:latin typeface="Noto Sans Symbols"/>
            </a:endParaRPr>
          </a:p>
          <a:p>
            <a:pPr marL="1200150" lvl="2" indent="-285750">
              <a:spcAft>
                <a:spcPts val="600"/>
              </a:spcAft>
              <a:buClr>
                <a:schemeClr val="tx1"/>
              </a:buClr>
              <a:buFont typeface="Symbol" pitchFamily="2" charset="2"/>
              <a:buChar char="-"/>
            </a:pPr>
            <a:r>
              <a:rPr lang="de-DE" sz="16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Zugriff im gleichen Netzwerk über IP-Adresse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endParaRPr lang="de-DE" sz="1200" dirty="0">
              <a:solidFill>
                <a:srgbClr val="00000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endParaRPr lang="de-DE" sz="1200" dirty="0">
              <a:solidFill>
                <a:srgbClr val="00000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8" name="Grafik 7" descr="Anfangen mit einfarbiger Füllung">
            <a:extLst>
              <a:ext uri="{FF2B5EF4-FFF2-40B4-BE49-F238E27FC236}">
                <a16:creationId xmlns:a16="http://schemas.microsoft.com/office/drawing/2014/main" id="{6C45B9FD-5D37-AE74-FDCB-A6ACA202C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86204" y="2172386"/>
            <a:ext cx="1010828" cy="1010828"/>
          </a:xfrm>
          <a:prstGeom prst="rect">
            <a:avLst/>
          </a:prstGeom>
        </p:spPr>
      </p:pic>
      <p:sp>
        <p:nvSpPr>
          <p:cNvPr id="9" name="Titel 6">
            <a:extLst>
              <a:ext uri="{FF2B5EF4-FFF2-40B4-BE49-F238E27FC236}">
                <a16:creationId xmlns:a16="http://schemas.microsoft.com/office/drawing/2014/main" id="{CA71ABE1-FE84-CA91-725E-6F00FC300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364" y="431800"/>
            <a:ext cx="10204450" cy="533400"/>
          </a:xfrm>
        </p:spPr>
        <p:txBody>
          <a:bodyPr>
            <a:noAutofit/>
          </a:bodyPr>
          <a:lstStyle/>
          <a:p>
            <a:br>
              <a:rPr lang="de-DE" sz="3600" b="1" i="0" noProof="0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i="0" noProof="0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05  Entwicklungsumgebung</a:t>
            </a:r>
            <a:br>
              <a:rPr lang="de-DE" sz="3600" b="1" i="0" noProof="0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9741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B5C82C1-8A5B-71C4-7008-2F8524075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971FF92-8239-3044-6EEA-6B4673AB4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2</a:t>
            </a:fld>
            <a:endParaRPr lang="de-DE"/>
          </a:p>
        </p:txBody>
      </p:sp>
      <p:sp>
        <p:nvSpPr>
          <p:cNvPr id="6" name="Titel 4">
            <a:extLst>
              <a:ext uri="{FF2B5EF4-FFF2-40B4-BE49-F238E27FC236}">
                <a16:creationId xmlns:a16="http://schemas.microsoft.com/office/drawing/2014/main" id="{F4B8E20C-E260-7A1D-382A-2DED57591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364" y="431799"/>
            <a:ext cx="10204450" cy="903279"/>
          </a:xfrm>
        </p:spPr>
        <p:txBody>
          <a:bodyPr>
            <a:normAutofit/>
          </a:bodyPr>
          <a:lstStyle/>
          <a:p>
            <a:r>
              <a:rPr lang="de-DE" sz="48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Agenda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161C54B-DF82-9854-64A8-EE155EC45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186" y="2237744"/>
            <a:ext cx="2481943" cy="2481943"/>
          </a:xfrm>
          <a:prstGeom prst="rect">
            <a:avLst/>
          </a:prstGeom>
        </p:spPr>
      </p:pic>
      <p:graphicFrame>
        <p:nvGraphicFramePr>
          <p:cNvPr id="2" name="Tabelle 2">
            <a:extLst>
              <a:ext uri="{FF2B5EF4-FFF2-40B4-BE49-F238E27FC236}">
                <a16:creationId xmlns:a16="http://schemas.microsoft.com/office/drawing/2014/main" id="{1B3B8C05-E3CA-C321-A90D-4B743F4DA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032236"/>
              </p:ext>
            </p:extLst>
          </p:nvPr>
        </p:nvGraphicFramePr>
        <p:xfrm>
          <a:off x="5018050" y="1858715"/>
          <a:ext cx="5997573" cy="32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179">
                  <a:extLst>
                    <a:ext uri="{9D8B030D-6E8A-4147-A177-3AD203B41FA5}">
                      <a16:colId xmlns:a16="http://schemas.microsoft.com/office/drawing/2014/main" val="2376686712"/>
                    </a:ext>
                  </a:extLst>
                </a:gridCol>
                <a:gridCol w="4545247">
                  <a:extLst>
                    <a:ext uri="{9D8B030D-6E8A-4147-A177-3AD203B41FA5}">
                      <a16:colId xmlns:a16="http://schemas.microsoft.com/office/drawing/2014/main" val="2306282628"/>
                    </a:ext>
                  </a:extLst>
                </a:gridCol>
                <a:gridCol w="709147">
                  <a:extLst>
                    <a:ext uri="{9D8B030D-6E8A-4147-A177-3AD203B41FA5}">
                      <a16:colId xmlns:a16="http://schemas.microsoft.com/office/drawing/2014/main" val="87337481"/>
                    </a:ext>
                  </a:extLst>
                </a:gridCol>
              </a:tblGrid>
              <a:tr h="64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b="1" i="0" kern="1200" dirty="0">
                          <a:solidFill>
                            <a:srgbClr val="00338D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01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b="1" i="0" kern="1200" noProof="0" dirty="0" err="1">
                          <a:solidFill>
                            <a:srgbClr val="00338D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Happiness</a:t>
                      </a:r>
                      <a:r>
                        <a:rPr lang="de-DE" sz="2200" b="1" i="0" kern="1200" noProof="0" dirty="0">
                          <a:solidFill>
                            <a:srgbClr val="00338D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 Index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200" b="1" i="0" kern="1200" dirty="0">
                          <a:solidFill>
                            <a:srgbClr val="00338D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42988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b="1" i="0" kern="1200" dirty="0">
                          <a:solidFill>
                            <a:srgbClr val="00338D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02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b="1" i="0" kern="1200" noProof="0" dirty="0">
                          <a:solidFill>
                            <a:srgbClr val="00338D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Personas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200" b="1" i="0" kern="1200" dirty="0">
                          <a:solidFill>
                            <a:srgbClr val="00338D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1422865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b="1" i="0" kern="1200" dirty="0">
                          <a:solidFill>
                            <a:srgbClr val="00338D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03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b="1" i="0" kern="1200" noProof="0" dirty="0" err="1">
                          <a:solidFill>
                            <a:srgbClr val="00338D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Product</a:t>
                      </a:r>
                      <a:r>
                        <a:rPr lang="de-DE" sz="2200" b="1" i="0" kern="1200" noProof="0" dirty="0">
                          <a:solidFill>
                            <a:srgbClr val="00338D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 Backlog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200" b="1" i="0" kern="1200" dirty="0">
                          <a:solidFill>
                            <a:srgbClr val="00338D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10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557375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b="1" i="0" kern="1200" dirty="0">
                          <a:solidFill>
                            <a:srgbClr val="00338D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04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b="1" i="0" kern="1200" noProof="0" dirty="0">
                          <a:solidFill>
                            <a:srgbClr val="00338D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Glossar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200" b="1" i="0" kern="1200" dirty="0">
                          <a:solidFill>
                            <a:srgbClr val="00338D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11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226414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b="1" i="0" kern="1200" dirty="0">
                          <a:solidFill>
                            <a:srgbClr val="00338D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05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b="1" i="0" kern="1200" noProof="0" dirty="0">
                          <a:solidFill>
                            <a:srgbClr val="00338D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Entwicklungsumgebung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200" b="1" i="0" kern="1200" dirty="0">
                          <a:solidFill>
                            <a:srgbClr val="00338D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12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478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5821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3E8B53-8FAC-8EA9-E345-9CEDDA615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Jour Fixe </a:t>
            </a:r>
            <a:r>
              <a:rPr lang="de-DE" dirty="0" err="1"/>
              <a:t>downtimecapture</a:t>
            </a:r>
            <a:r>
              <a:rPr lang="de-DE" dirty="0"/>
              <a:t> - 18.04.2023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3637DA-966E-4E6B-773B-D8F11ACB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3</a:t>
            </a:fld>
            <a:endParaRPr lang="de-D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EA1F302-0CCB-8D6A-E249-1859C19AF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52" y="1244600"/>
            <a:ext cx="8305496" cy="494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el 6">
            <a:extLst>
              <a:ext uri="{FF2B5EF4-FFF2-40B4-BE49-F238E27FC236}">
                <a16:creationId xmlns:a16="http://schemas.microsoft.com/office/drawing/2014/main" id="{19B107E7-531A-FA9A-E3BB-6FEBE97BED4B}"/>
              </a:ext>
            </a:extLst>
          </p:cNvPr>
          <p:cNvSpPr txBox="1">
            <a:spLocks/>
          </p:cNvSpPr>
          <p:nvPr/>
        </p:nvSpPr>
        <p:spPr>
          <a:xfrm>
            <a:off x="995364" y="431800"/>
            <a:ext cx="1020445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de-DE" sz="3600" b="1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01  </a:t>
            </a:r>
            <a:r>
              <a:rPr lang="de-DE" sz="3600" b="1" dirty="0" err="1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Happiness</a:t>
            </a:r>
            <a:r>
              <a:rPr lang="de-DE" sz="3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Index – Überblick</a:t>
            </a:r>
            <a:br>
              <a:rPr lang="de-DE" sz="3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9104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3E8B53-8FAC-8EA9-E345-9CEDDA615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Jour Fixe </a:t>
            </a:r>
            <a:r>
              <a:rPr lang="de-DE" dirty="0" err="1"/>
              <a:t>downtimecapture</a:t>
            </a:r>
            <a:r>
              <a:rPr lang="de-DE" dirty="0"/>
              <a:t> - 18.04.2023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3637DA-966E-4E6B-773B-D8F11ACB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4</a:t>
            </a:fld>
            <a:endParaRPr lang="de-DE"/>
          </a:p>
        </p:txBody>
      </p:sp>
      <p:sp>
        <p:nvSpPr>
          <p:cNvPr id="8" name="Pfeil nach rechts 7">
            <a:extLst>
              <a:ext uri="{FF2B5EF4-FFF2-40B4-BE49-F238E27FC236}">
                <a16:creationId xmlns:a16="http://schemas.microsoft.com/office/drawing/2014/main" id="{CE159954-AB50-F26C-9B1F-33B291B4121A}"/>
              </a:ext>
            </a:extLst>
          </p:cNvPr>
          <p:cNvSpPr/>
          <p:nvPr/>
        </p:nvSpPr>
        <p:spPr>
          <a:xfrm>
            <a:off x="5446815" y="3190982"/>
            <a:ext cx="1298369" cy="594979"/>
          </a:xfrm>
          <a:prstGeom prst="rightArrow">
            <a:avLst/>
          </a:prstGeom>
          <a:solidFill>
            <a:srgbClr val="160095"/>
          </a:solidFill>
          <a:ln>
            <a:solidFill>
              <a:srgbClr val="1600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 descr="Lichter an mit einfarbiger Füllung">
            <a:extLst>
              <a:ext uri="{FF2B5EF4-FFF2-40B4-BE49-F238E27FC236}">
                <a16:creationId xmlns:a16="http://schemas.microsoft.com/office/drawing/2014/main" id="{9AEC96AF-16BD-CE16-FA44-8D6C95233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70214" y="2555247"/>
            <a:ext cx="635735" cy="635735"/>
          </a:xfrm>
          <a:prstGeom prst="rect">
            <a:avLst/>
          </a:prstGeom>
        </p:spPr>
      </p:pic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9635904F-D3F2-3196-3CF7-928E1A726A41}"/>
              </a:ext>
            </a:extLst>
          </p:cNvPr>
          <p:cNvGrpSpPr/>
          <p:nvPr/>
        </p:nvGrpSpPr>
        <p:grpSpPr>
          <a:xfrm>
            <a:off x="7394367" y="1801227"/>
            <a:ext cx="3586348" cy="3621393"/>
            <a:chOff x="7536870" y="1801227"/>
            <a:chExt cx="3586348" cy="3621393"/>
          </a:xfrm>
        </p:grpSpPr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56730F71-5E1E-FB20-A629-EBF32749D29F}"/>
                </a:ext>
              </a:extLst>
            </p:cNvPr>
            <p:cNvSpPr txBox="1"/>
            <p:nvPr/>
          </p:nvSpPr>
          <p:spPr>
            <a:xfrm>
              <a:off x="7750626" y="2160188"/>
              <a:ext cx="3158835" cy="3262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de-DE" sz="3200" b="1" dirty="0">
                  <a:solidFill>
                    <a:srgbClr val="00338D"/>
                  </a:solidFill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Maßnahmen:</a:t>
              </a:r>
            </a:p>
            <a:p>
              <a:pPr algn="ctr"/>
              <a:endParaRPr lang="de-DE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  <a:p>
              <a:pPr marL="342900" indent="-342900" algn="l" rtl="0" fontAlgn="base">
                <a:spcBef>
                  <a:spcPts val="600"/>
                </a:spcBef>
                <a:spcAft>
                  <a:spcPts val="600"/>
                </a:spcAft>
                <a:buAutoNum type="arabicParenR"/>
              </a:pPr>
              <a:r>
                <a:rPr lang="de-DE" sz="1600" b="0" i="0" u="none" strike="noStrike" dirty="0">
                  <a:solidFill>
                    <a:srgbClr val="000000"/>
                  </a:solidFill>
                  <a:effectLst/>
                  <a:latin typeface="Helvetica Neue" panose="02000503000000020004" pitchFamily="2" charset="0"/>
                </a:rPr>
                <a:t>Fixe interne Stand-</a:t>
              </a:r>
              <a:r>
                <a:rPr lang="de-DE" sz="1600" b="0" i="0" u="none" strike="noStrike" dirty="0" err="1">
                  <a:solidFill>
                    <a:srgbClr val="000000"/>
                  </a:solidFill>
                  <a:effectLst/>
                  <a:latin typeface="Helvetica Neue" panose="02000503000000020004" pitchFamily="2" charset="0"/>
                </a:rPr>
                <a:t>up</a:t>
              </a:r>
              <a:r>
                <a:rPr lang="de-DE" sz="1600" b="0" i="0" u="none" strike="noStrike" dirty="0">
                  <a:solidFill>
                    <a:srgbClr val="000000"/>
                  </a:solidFill>
                  <a:effectLst/>
                  <a:latin typeface="Helvetica Neue" panose="02000503000000020004" pitchFamily="2" charset="0"/>
                </a:rPr>
                <a:t> Meetings</a:t>
              </a:r>
            </a:p>
            <a:p>
              <a:pPr marL="342900" indent="-342900" algn="l" rtl="0" fontAlgn="base">
                <a:spcBef>
                  <a:spcPts val="600"/>
                </a:spcBef>
                <a:spcAft>
                  <a:spcPts val="600"/>
                </a:spcAft>
                <a:buAutoNum type="arabicParenR"/>
              </a:pPr>
              <a:r>
                <a:rPr lang="de-DE" sz="1600" b="0" i="0" u="none" strike="noStrike" dirty="0">
                  <a:solidFill>
                    <a:srgbClr val="000000"/>
                  </a:solidFill>
                  <a:effectLst/>
                  <a:latin typeface="Helvetica Neue" panose="02000503000000020004" pitchFamily="2" charset="0"/>
                </a:rPr>
                <a:t>Genauere Planung des wöchentlichen Projektablaufs</a:t>
              </a:r>
            </a:p>
            <a:p>
              <a:pPr marL="342900" indent="-342900" algn="l" rtl="0" fontAlgn="base">
                <a:spcBef>
                  <a:spcPts val="600"/>
                </a:spcBef>
                <a:spcAft>
                  <a:spcPts val="600"/>
                </a:spcAft>
                <a:buAutoNum type="arabicParenR"/>
              </a:pPr>
              <a:r>
                <a:rPr lang="de-DE" sz="1600" b="0" i="0" u="none" strike="noStrike" dirty="0">
                  <a:solidFill>
                    <a:srgbClr val="000000"/>
                  </a:solidFill>
                  <a:effectLst/>
                  <a:latin typeface="Helvetica Neue" panose="02000503000000020004" pitchFamily="2" charset="0"/>
                </a:rPr>
                <a:t>Mehr Initiative bei (Kunden-) </a:t>
              </a:r>
              <a:r>
                <a:rPr lang="de-DE" sz="1600" dirty="0">
                  <a:solidFill>
                    <a:srgbClr val="000000"/>
                  </a:solidFill>
                  <a:latin typeface="Helvetica Neue" panose="02000503000000020004" pitchFamily="2" charset="0"/>
                </a:rPr>
                <a:t>M</a:t>
              </a:r>
              <a:r>
                <a:rPr lang="de-DE" sz="1600" b="0" i="0" u="none" strike="noStrike" dirty="0">
                  <a:solidFill>
                    <a:srgbClr val="000000"/>
                  </a:solidFill>
                  <a:effectLst/>
                  <a:latin typeface="Helvetica Neue" panose="02000503000000020004" pitchFamily="2" charset="0"/>
                </a:rPr>
                <a:t>eetings zeigen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6" name="Rechteck: abgerundete Ecken 3">
              <a:extLst>
                <a:ext uri="{FF2B5EF4-FFF2-40B4-BE49-F238E27FC236}">
                  <a16:creationId xmlns:a16="http://schemas.microsoft.com/office/drawing/2014/main" id="{1A459AE4-8D1C-15F2-19A0-D00B2BC75BF6}"/>
                </a:ext>
              </a:extLst>
            </p:cNvPr>
            <p:cNvSpPr/>
            <p:nvPr/>
          </p:nvSpPr>
          <p:spPr>
            <a:xfrm>
              <a:off x="7536870" y="1801227"/>
              <a:ext cx="3586348" cy="3611022"/>
            </a:xfrm>
            <a:prstGeom prst="roundRect">
              <a:avLst/>
            </a:prstGeom>
            <a:noFill/>
            <a:ln w="38100">
              <a:solidFill>
                <a:srgbClr val="2038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36DB066C-F461-271B-2261-2010F41E20CF}"/>
              </a:ext>
            </a:extLst>
          </p:cNvPr>
          <p:cNvGrpSpPr/>
          <p:nvPr/>
        </p:nvGrpSpPr>
        <p:grpSpPr>
          <a:xfrm>
            <a:off x="1175655" y="1709123"/>
            <a:ext cx="3586348" cy="3611022"/>
            <a:chOff x="1068780" y="1709123"/>
            <a:chExt cx="3586348" cy="3611022"/>
          </a:xfrm>
        </p:grpSpPr>
        <p:sp>
          <p:nvSpPr>
            <p:cNvPr id="7" name="Rechteck: abgerundete Ecken 3">
              <a:extLst>
                <a:ext uri="{FF2B5EF4-FFF2-40B4-BE49-F238E27FC236}">
                  <a16:creationId xmlns:a16="http://schemas.microsoft.com/office/drawing/2014/main" id="{CF428846-0316-BF5A-AD47-D06015C60539}"/>
                </a:ext>
              </a:extLst>
            </p:cNvPr>
            <p:cNvSpPr/>
            <p:nvPr/>
          </p:nvSpPr>
          <p:spPr>
            <a:xfrm>
              <a:off x="1068780" y="1709123"/>
              <a:ext cx="3586348" cy="3611022"/>
            </a:xfrm>
            <a:prstGeom prst="roundRect">
              <a:avLst/>
            </a:prstGeom>
            <a:noFill/>
            <a:ln w="38100">
              <a:solidFill>
                <a:srgbClr val="2038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07B78A4E-95B3-FE33-F275-38FA3DCC6B88}"/>
                </a:ext>
              </a:extLst>
            </p:cNvPr>
            <p:cNvSpPr txBox="1"/>
            <p:nvPr/>
          </p:nvSpPr>
          <p:spPr>
            <a:xfrm>
              <a:off x="1282539" y="2160188"/>
              <a:ext cx="3158835" cy="1806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de-DE" sz="3200" b="1" dirty="0">
                  <a:solidFill>
                    <a:srgbClr val="00338D"/>
                  </a:solidFill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Ursachen:</a:t>
              </a:r>
            </a:p>
            <a:p>
              <a:pPr algn="ctr"/>
              <a:endParaRPr lang="de-DE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  <a:p>
              <a:pPr marL="342900" indent="-342900" algn="l" rtl="0" fontAlgn="base">
                <a:spcBef>
                  <a:spcPts val="600"/>
                </a:spcBef>
                <a:spcAft>
                  <a:spcPts val="600"/>
                </a:spcAft>
                <a:buAutoNum type="arabicParenR"/>
              </a:pPr>
              <a:r>
                <a:rPr lang="de-DE" sz="1600" dirty="0">
                  <a:solidFill>
                    <a:srgbClr val="000000"/>
                  </a:solidFill>
                  <a:latin typeface="Helvetica Neue" panose="02000503000000020004" pitchFamily="2" charset="0"/>
                </a:rPr>
                <a:t>Unfaire/ ungleiche Arbeitsverteilung</a:t>
              </a:r>
            </a:p>
            <a:p>
              <a:pPr marL="342900" indent="-342900" algn="l" rtl="0" fontAlgn="base">
                <a:spcBef>
                  <a:spcPts val="600"/>
                </a:spcBef>
                <a:spcAft>
                  <a:spcPts val="600"/>
                </a:spcAft>
                <a:buAutoNum type="arabicParenR"/>
              </a:pPr>
              <a:r>
                <a:rPr lang="de-DE" sz="1600" b="0" i="0" u="none" strike="noStrike" dirty="0">
                  <a:solidFill>
                    <a:srgbClr val="000000"/>
                  </a:solidFill>
                  <a:effectLst/>
                  <a:latin typeface="Helvetica Neue" panose="02000503000000020004" pitchFamily="2" charset="0"/>
                </a:rPr>
                <a:t>Mangelnde Kommunikation</a:t>
              </a:r>
            </a:p>
          </p:txBody>
        </p:sp>
      </p:grpSp>
      <p:sp>
        <p:nvSpPr>
          <p:cNvPr id="20" name="Titel 6">
            <a:extLst>
              <a:ext uri="{FF2B5EF4-FFF2-40B4-BE49-F238E27FC236}">
                <a16:creationId xmlns:a16="http://schemas.microsoft.com/office/drawing/2014/main" id="{E01A4363-7F95-BCA0-9F6F-44B84116B0A3}"/>
              </a:ext>
            </a:extLst>
          </p:cNvPr>
          <p:cNvSpPr txBox="1">
            <a:spLocks/>
          </p:cNvSpPr>
          <p:nvPr/>
        </p:nvSpPr>
        <p:spPr>
          <a:xfrm>
            <a:off x="995364" y="431800"/>
            <a:ext cx="1020445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de-DE" sz="3600" b="1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01  </a:t>
            </a:r>
            <a:r>
              <a:rPr lang="de-DE" sz="3600" b="1" dirty="0" err="1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Happiness</a:t>
            </a:r>
            <a:r>
              <a:rPr lang="de-DE" sz="3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Index – Maßnahmen </a:t>
            </a:r>
            <a:br>
              <a:rPr lang="de-DE" sz="3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5736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3E8B53-8FAC-8EA9-E345-9CEDDA615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Jour Fixe </a:t>
            </a:r>
            <a:r>
              <a:rPr lang="de-DE" dirty="0" err="1"/>
              <a:t>downtimecapture</a:t>
            </a:r>
            <a:r>
              <a:rPr lang="de-DE" dirty="0"/>
              <a:t> - 18.04.2023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3637DA-966E-4E6B-773B-D8F11ACB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5</a:t>
            </a:fld>
            <a:endParaRPr lang="de-DE"/>
          </a:p>
        </p:txBody>
      </p:sp>
      <p:sp>
        <p:nvSpPr>
          <p:cNvPr id="6" name="Titel 6">
            <a:extLst>
              <a:ext uri="{FF2B5EF4-FFF2-40B4-BE49-F238E27FC236}">
                <a16:creationId xmlns:a16="http://schemas.microsoft.com/office/drawing/2014/main" id="{E098A502-D858-F687-4DDB-A3E183433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364" y="431800"/>
            <a:ext cx="10204450" cy="533400"/>
          </a:xfrm>
        </p:spPr>
        <p:txBody>
          <a:bodyPr>
            <a:noAutofit/>
          </a:bodyPr>
          <a:lstStyle/>
          <a:p>
            <a:br>
              <a:rPr lang="de-DE" sz="3600" b="1" i="0" noProof="0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i="0" noProof="0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02  Personas – Überblick</a:t>
            </a:r>
            <a:br>
              <a:rPr lang="de-DE" sz="3600" b="1" i="0" noProof="0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526A5D6B-305E-6A70-7DEC-5ACCAA5CAEDC}"/>
              </a:ext>
            </a:extLst>
          </p:cNvPr>
          <p:cNvGrpSpPr/>
          <p:nvPr/>
        </p:nvGrpSpPr>
        <p:grpSpPr>
          <a:xfrm>
            <a:off x="2507228" y="1709121"/>
            <a:ext cx="6025880" cy="3611024"/>
            <a:chOff x="1767840" y="1412238"/>
            <a:chExt cx="7559040" cy="4470402"/>
          </a:xfrm>
        </p:grpSpPr>
        <p:sp>
          <p:nvSpPr>
            <p:cNvPr id="21" name="Rechteck: abgerundete Ecken 3">
              <a:extLst>
                <a:ext uri="{FF2B5EF4-FFF2-40B4-BE49-F238E27FC236}">
                  <a16:creationId xmlns:a16="http://schemas.microsoft.com/office/drawing/2014/main" id="{F08C808E-B621-A8BA-A67C-169641A10845}"/>
                </a:ext>
              </a:extLst>
            </p:cNvPr>
            <p:cNvSpPr/>
            <p:nvPr/>
          </p:nvSpPr>
          <p:spPr>
            <a:xfrm>
              <a:off x="1767840" y="1412240"/>
              <a:ext cx="3627120" cy="4470400"/>
            </a:xfrm>
            <a:prstGeom prst="roundRect">
              <a:avLst/>
            </a:prstGeom>
            <a:noFill/>
            <a:ln w="38100">
              <a:solidFill>
                <a:srgbClr val="2038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: abgerundete Ecken 4">
              <a:extLst>
                <a:ext uri="{FF2B5EF4-FFF2-40B4-BE49-F238E27FC236}">
                  <a16:creationId xmlns:a16="http://schemas.microsoft.com/office/drawing/2014/main" id="{DAE94E6D-7A05-C610-562B-09F69F6EE626}"/>
                </a:ext>
              </a:extLst>
            </p:cNvPr>
            <p:cNvSpPr/>
            <p:nvPr/>
          </p:nvSpPr>
          <p:spPr>
            <a:xfrm>
              <a:off x="5699760" y="1412238"/>
              <a:ext cx="3627120" cy="4470401"/>
            </a:xfrm>
            <a:prstGeom prst="roundRect">
              <a:avLst/>
            </a:prstGeom>
            <a:noFill/>
            <a:ln w="38100">
              <a:solidFill>
                <a:srgbClr val="2038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F86BAABE-0E25-0053-5526-5BCE2A0AC983}"/>
                </a:ext>
              </a:extLst>
            </p:cNvPr>
            <p:cNvSpPr/>
            <p:nvPr/>
          </p:nvSpPr>
          <p:spPr>
            <a:xfrm>
              <a:off x="2188211" y="4753687"/>
              <a:ext cx="6736080" cy="668513"/>
            </a:xfrm>
            <a:prstGeom prst="rect">
              <a:avLst/>
            </a:prstGeom>
            <a:solidFill>
              <a:srgbClr val="203864"/>
            </a:solidFill>
            <a:ln>
              <a:solidFill>
                <a:srgbClr val="2038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Operator</a:t>
              </a:r>
              <a:endParaRPr lang="de-DE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2EC6CD45-A14C-026F-DC48-AB298AFB7B7B}"/>
                </a:ext>
              </a:extLst>
            </p:cNvPr>
            <p:cNvSpPr/>
            <p:nvPr/>
          </p:nvSpPr>
          <p:spPr>
            <a:xfrm>
              <a:off x="2188211" y="3738794"/>
              <a:ext cx="6736080" cy="668513"/>
            </a:xfrm>
            <a:prstGeom prst="rect">
              <a:avLst/>
            </a:prstGeom>
            <a:solidFill>
              <a:srgbClr val="203864"/>
            </a:solidFill>
            <a:ln>
              <a:solidFill>
                <a:srgbClr val="2038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b="1" dirty="0" err="1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Process</a:t>
              </a:r>
              <a:r>
                <a:rPr lang="de-DE" sz="20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Engineer</a:t>
              </a:r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BCA8E9CE-6A09-D55C-BCD9-A00FE07B1758}"/>
                </a:ext>
              </a:extLst>
            </p:cNvPr>
            <p:cNvSpPr/>
            <p:nvPr/>
          </p:nvSpPr>
          <p:spPr>
            <a:xfrm>
              <a:off x="2188211" y="2723900"/>
              <a:ext cx="2839720" cy="66851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b="1" dirty="0" err="1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Director</a:t>
              </a:r>
              <a:endParaRPr lang="de-DE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sp>
        <p:nvSpPr>
          <p:cNvPr id="3" name="Titel 6">
            <a:extLst>
              <a:ext uri="{FF2B5EF4-FFF2-40B4-BE49-F238E27FC236}">
                <a16:creationId xmlns:a16="http://schemas.microsoft.com/office/drawing/2014/main" id="{49CCC444-07EB-1177-D1DE-57CCB2ECE85F}"/>
              </a:ext>
            </a:extLst>
          </p:cNvPr>
          <p:cNvSpPr txBox="1">
            <a:spLocks/>
          </p:cNvSpPr>
          <p:nvPr/>
        </p:nvSpPr>
        <p:spPr>
          <a:xfrm>
            <a:off x="2345385" y="980396"/>
            <a:ext cx="1020445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3600" b="1" dirty="0">
              <a:solidFill>
                <a:schemeClr val="accent1">
                  <a:lumMod val="50000"/>
                </a:schemeClr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B91EE8ED-32C5-C7A9-D7B5-3E28484A4F1D}"/>
              </a:ext>
            </a:extLst>
          </p:cNvPr>
          <p:cNvSpPr txBox="1">
            <a:spLocks/>
          </p:cNvSpPr>
          <p:nvPr/>
        </p:nvSpPr>
        <p:spPr>
          <a:xfrm>
            <a:off x="2550670" y="1996735"/>
            <a:ext cx="2962883" cy="5621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3600" b="1" dirty="0">
              <a:solidFill>
                <a:schemeClr val="accent1">
                  <a:lumMod val="50000"/>
                </a:schemeClr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pPr algn="ctr"/>
            <a:r>
              <a:rPr lang="de-DE" sz="32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KIEFEL GmbH</a:t>
            </a:r>
            <a:br>
              <a:rPr lang="de-DE" sz="32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endParaRPr lang="de-DE" sz="3200" b="1" dirty="0">
              <a:solidFill>
                <a:schemeClr val="accent1">
                  <a:lumMod val="50000"/>
                </a:schemeClr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8" name="Titel 6">
            <a:extLst>
              <a:ext uri="{FF2B5EF4-FFF2-40B4-BE49-F238E27FC236}">
                <a16:creationId xmlns:a16="http://schemas.microsoft.com/office/drawing/2014/main" id="{3D6B11C6-8EB4-D29D-C9B9-35B4E853555F}"/>
              </a:ext>
            </a:extLst>
          </p:cNvPr>
          <p:cNvSpPr txBox="1">
            <a:spLocks/>
          </p:cNvSpPr>
          <p:nvPr/>
        </p:nvSpPr>
        <p:spPr>
          <a:xfrm>
            <a:off x="5733665" y="1980282"/>
            <a:ext cx="2707435" cy="5621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de-DE" sz="3600" b="1" dirty="0">
              <a:solidFill>
                <a:schemeClr val="accent1">
                  <a:lumMod val="50000"/>
                </a:schemeClr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pPr algn="ctr"/>
            <a:r>
              <a:rPr lang="de-DE" sz="32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Kunde von KIEFEL</a:t>
            </a:r>
            <a:endParaRPr lang="de-DE" sz="3200" b="1" dirty="0">
              <a:solidFill>
                <a:schemeClr val="accent1">
                  <a:lumMod val="50000"/>
                </a:schemeClr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32E62D6-AA23-490E-C120-403E8C45847B}"/>
              </a:ext>
            </a:extLst>
          </p:cNvPr>
          <p:cNvSpPr/>
          <p:nvPr/>
        </p:nvSpPr>
        <p:spPr>
          <a:xfrm>
            <a:off x="8962474" y="5186329"/>
            <a:ext cx="387190" cy="45719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0687182-4995-497C-CD77-84E05CEE35EB}"/>
              </a:ext>
            </a:extLst>
          </p:cNvPr>
          <p:cNvSpPr txBox="1"/>
          <p:nvPr/>
        </p:nvSpPr>
        <p:spPr>
          <a:xfrm>
            <a:off x="9349663" y="5066228"/>
            <a:ext cx="16949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Nutzer des Systems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86751FC-69E6-8DC0-0DED-9B420464AF66}"/>
              </a:ext>
            </a:extLst>
          </p:cNvPr>
          <p:cNvSpPr/>
          <p:nvPr/>
        </p:nvSpPr>
        <p:spPr>
          <a:xfrm>
            <a:off x="8962474" y="4939270"/>
            <a:ext cx="387190" cy="4571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5027385-4A68-BD79-55A7-BA79F46AD61D}"/>
              </a:ext>
            </a:extLst>
          </p:cNvPr>
          <p:cNvSpPr txBox="1"/>
          <p:nvPr/>
        </p:nvSpPr>
        <p:spPr>
          <a:xfrm>
            <a:off x="9349663" y="4819169"/>
            <a:ext cx="16949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Profiteur des Systems</a:t>
            </a:r>
          </a:p>
        </p:txBody>
      </p:sp>
    </p:spTree>
    <p:extLst>
      <p:ext uri="{BB962C8B-B14F-4D97-AF65-F5344CB8AC3E}">
        <p14:creationId xmlns:p14="http://schemas.microsoft.com/office/powerpoint/2010/main" val="4180770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3E8B53-8FAC-8EA9-E345-9CEDDA615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3637DA-966E-4E6B-773B-D8F11ACB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6</a:t>
            </a:fld>
            <a:endParaRPr lang="de-DE"/>
          </a:p>
        </p:txBody>
      </p:sp>
      <p:sp>
        <p:nvSpPr>
          <p:cNvPr id="6" name="Titel 6">
            <a:extLst>
              <a:ext uri="{FF2B5EF4-FFF2-40B4-BE49-F238E27FC236}">
                <a16:creationId xmlns:a16="http://schemas.microsoft.com/office/drawing/2014/main" id="{E098A502-D858-F687-4DDB-A3E183433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364" y="431800"/>
            <a:ext cx="10204450" cy="533400"/>
          </a:xfrm>
        </p:spPr>
        <p:txBody>
          <a:bodyPr>
            <a:noAutofit/>
          </a:bodyPr>
          <a:lstStyle/>
          <a:p>
            <a:br>
              <a:rPr lang="de-DE" sz="3600" b="1" i="0" noProof="0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i="0" noProof="0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02  Personas – </a:t>
            </a:r>
            <a:r>
              <a:rPr lang="de-DE" sz="3600" b="1" i="0" noProof="0" dirty="0" err="1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Olivero</a:t>
            </a:r>
            <a:r>
              <a:rPr lang="de-DE" sz="3600" b="1" i="0" noProof="0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Operator</a:t>
            </a:r>
            <a:br>
              <a:rPr lang="de-DE" sz="3600" b="1" i="0" noProof="0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389DB09-5FC7-509A-E8EF-58B58F60F3F6}"/>
              </a:ext>
            </a:extLst>
          </p:cNvPr>
          <p:cNvSpPr/>
          <p:nvPr/>
        </p:nvSpPr>
        <p:spPr>
          <a:xfrm>
            <a:off x="995364" y="1264024"/>
            <a:ext cx="10204450" cy="476025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313703B-DFF8-61EE-0721-D670B7B54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920" y="1613784"/>
            <a:ext cx="1653377" cy="2488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207EC230-6C1B-D509-7CD6-1510CA493149}"/>
              </a:ext>
            </a:extLst>
          </p:cNvPr>
          <p:cNvSpPr txBox="1"/>
          <p:nvPr/>
        </p:nvSpPr>
        <p:spPr>
          <a:xfrm>
            <a:off x="1275435" y="4213540"/>
            <a:ext cx="22435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Demographische Daten: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Alter:                   23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Familienstand:    ledig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Geschlecht:        Männlich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Nationalität:        Mexikanisch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Beruf:                  Operator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C28A910-98CA-EAEE-B343-793D53D2A70F}"/>
              </a:ext>
            </a:extLst>
          </p:cNvPr>
          <p:cNvSpPr txBox="1"/>
          <p:nvPr/>
        </p:nvSpPr>
        <p:spPr>
          <a:xfrm>
            <a:off x="3784158" y="1535883"/>
            <a:ext cx="726991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 Zu </a:t>
            </a:r>
            <a:r>
              <a:rPr lang="de-DE" sz="1600" b="1" dirty="0" err="1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Olivero</a:t>
            </a:r>
            <a:r>
              <a:rPr lang="de-DE" sz="1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: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Herkunft: Gemeinde in der Nähe von Mexiko-Stadt</a:t>
            </a:r>
            <a:endParaRPr lang="de-DE" sz="1200" dirty="0">
              <a:solidFill>
                <a:srgbClr val="00000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Geringe Bildung, Schulabbruch</a:t>
            </a:r>
          </a:p>
          <a:p>
            <a:pPr marL="628650" lvl="1" indent="-171450">
              <a:spcAft>
                <a:spcPts val="12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Keine ausgeprägten Maschinenkenntnisse  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de-DE" sz="1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 Verhalten: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Zeigt bei seiner Arbeit wenig Engagement und erledigt seine Aufgaben nicht sehr gewissenhaft</a:t>
            </a:r>
          </a:p>
          <a:p>
            <a:pPr marL="628650" lvl="1" indent="-171450">
              <a:spcAft>
                <a:spcPts val="12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</a:t>
            </a: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enig Interesse daran, die Fehler für den Produktionsstopp besser zu verstehen 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de-DE" sz="1600" b="1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</a:t>
            </a:r>
            <a:r>
              <a:rPr lang="de-DE" sz="1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Ziele und Bedürfnisse: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Möchte seiner </a:t>
            </a: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Familie und seinen Eltern ein besseres Leben ermöglichen 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Möchte Maschinenfehler unkompliziert, ohne spezielle Maschinen-Schulung, melden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Möchte durch das Vermeiden manueller Dokumentation der Maschinenfehler Zeit einsparen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Erwartet, dass er das System einfach und schnell bedienen kann 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Erwartet, dass er nach dem Erfassen der Fehlermeldung nicht mehr für die Behebung des Fehlers verantwortlich ist </a:t>
            </a:r>
          </a:p>
        </p:txBody>
      </p: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40B03D56-AB26-3438-B8C2-80729E6F6FFD}"/>
              </a:ext>
            </a:extLst>
          </p:cNvPr>
          <p:cNvCxnSpPr/>
          <p:nvPr/>
        </p:nvCxnSpPr>
        <p:spPr>
          <a:xfrm>
            <a:off x="3769112" y="1264024"/>
            <a:ext cx="0" cy="476025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70D8249A-A324-3E67-DD0A-44D2AA4A5599}"/>
              </a:ext>
            </a:extLst>
          </p:cNvPr>
          <p:cNvSpPr txBox="1"/>
          <p:nvPr/>
        </p:nvSpPr>
        <p:spPr>
          <a:xfrm>
            <a:off x="6527995" y="6027424"/>
            <a:ext cx="482580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de-DE" sz="800" u="sng" dirty="0">
                <a:solidFill>
                  <a:schemeClr val="bg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Bildq</a:t>
            </a:r>
            <a:r>
              <a:rPr lang="de-DE" sz="800" u="sng" strike="noStrike" dirty="0">
                <a:solidFill>
                  <a:schemeClr val="bg1">
                    <a:lumMod val="5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uelle:</a:t>
            </a:r>
            <a:r>
              <a:rPr lang="de-DE" sz="80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https://</a:t>
            </a:r>
            <a:r>
              <a:rPr lang="de-DE" sz="80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www.pexels.com</a:t>
            </a:r>
            <a:r>
              <a:rPr lang="de-DE" sz="80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/de-de/</a:t>
            </a:r>
            <a:r>
              <a:rPr lang="de-DE" sz="80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foto</a:t>
            </a:r>
            <a:r>
              <a:rPr lang="de-DE" sz="80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/arbeiten-arbeitnehmer-mitarbeiter-personal-4487444/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6AD143E-3A75-F6DD-8BE9-23E3A5DD4DF8}"/>
              </a:ext>
            </a:extLst>
          </p:cNvPr>
          <p:cNvSpPr txBox="1"/>
          <p:nvPr/>
        </p:nvSpPr>
        <p:spPr>
          <a:xfrm>
            <a:off x="3550722" y="25175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5565028-2313-AA22-2FA0-7E22CCC0B0DB}"/>
              </a:ext>
            </a:extLst>
          </p:cNvPr>
          <p:cNvSpPr/>
          <p:nvPr/>
        </p:nvSpPr>
        <p:spPr>
          <a:xfrm>
            <a:off x="9491001" y="1093927"/>
            <a:ext cx="387190" cy="45719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C5E9B47-5404-3718-C14D-3B2B23F7D05B}"/>
              </a:ext>
            </a:extLst>
          </p:cNvPr>
          <p:cNvSpPr txBox="1"/>
          <p:nvPr/>
        </p:nvSpPr>
        <p:spPr>
          <a:xfrm>
            <a:off x="9878190" y="973826"/>
            <a:ext cx="16949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Nutzer des Systems</a:t>
            </a:r>
          </a:p>
        </p:txBody>
      </p:sp>
    </p:spTree>
    <p:extLst>
      <p:ext uri="{BB962C8B-B14F-4D97-AF65-F5344CB8AC3E}">
        <p14:creationId xmlns:p14="http://schemas.microsoft.com/office/powerpoint/2010/main" val="744748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3E8B53-8FAC-8EA9-E345-9CEDDA615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Jour Fixe </a:t>
            </a:r>
            <a:r>
              <a:rPr lang="de-DE" dirty="0" err="1"/>
              <a:t>downtimecapture</a:t>
            </a:r>
            <a:r>
              <a:rPr lang="de-DE" dirty="0"/>
              <a:t> - 18.04.2023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3637DA-966E-4E6B-773B-D8F11ACB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7</a:t>
            </a:fld>
            <a:endParaRPr lang="de-DE"/>
          </a:p>
        </p:txBody>
      </p:sp>
      <p:sp>
        <p:nvSpPr>
          <p:cNvPr id="6" name="Titel 6">
            <a:extLst>
              <a:ext uri="{FF2B5EF4-FFF2-40B4-BE49-F238E27FC236}">
                <a16:creationId xmlns:a16="http://schemas.microsoft.com/office/drawing/2014/main" id="{E098A502-D858-F687-4DDB-A3E183433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364" y="431800"/>
            <a:ext cx="10204450" cy="533400"/>
          </a:xfrm>
        </p:spPr>
        <p:txBody>
          <a:bodyPr>
            <a:noAutofit/>
          </a:bodyPr>
          <a:lstStyle/>
          <a:p>
            <a:br>
              <a:rPr lang="de-DE" sz="3600" b="1" i="0" noProof="0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i="0" noProof="0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02  Personas – Erik Ehrgeizig</a:t>
            </a:r>
            <a:br>
              <a:rPr lang="de-DE" sz="3600" b="1" i="0" noProof="0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389DB09-5FC7-509A-E8EF-58B58F60F3F6}"/>
              </a:ext>
            </a:extLst>
          </p:cNvPr>
          <p:cNvSpPr/>
          <p:nvPr/>
        </p:nvSpPr>
        <p:spPr>
          <a:xfrm>
            <a:off x="995364" y="1264024"/>
            <a:ext cx="10204450" cy="476025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07EC230-6C1B-D509-7CD6-1510CA493149}"/>
              </a:ext>
            </a:extLst>
          </p:cNvPr>
          <p:cNvSpPr txBox="1"/>
          <p:nvPr/>
        </p:nvSpPr>
        <p:spPr>
          <a:xfrm>
            <a:off x="1274979" y="4212387"/>
            <a:ext cx="23608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Demographische Daten: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Alter:                   37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Familienstand:    verheiratet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Geschlecht:        Männlich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Nationalität:        Deutsch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Beruf:                  Operator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C28A910-98CA-EAEE-B343-793D53D2A70F}"/>
              </a:ext>
            </a:extLst>
          </p:cNvPr>
          <p:cNvSpPr txBox="1"/>
          <p:nvPr/>
        </p:nvSpPr>
        <p:spPr>
          <a:xfrm>
            <a:off x="3784159" y="1535883"/>
            <a:ext cx="7132855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 Zu Erik: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Herkunft: Bayern, Deutschland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Realschulabschluss, Ausbildung bei der KIEFEL GmbH in Freilassing </a:t>
            </a:r>
          </a:p>
          <a:p>
            <a:pPr marL="628650" lvl="1" indent="-171450">
              <a:spcAft>
                <a:spcPts val="12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Ausgeprägte Maschinenkenntnisse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de-DE" sz="1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 Verhalten: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</a:t>
            </a: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otiviert, engagiert, möchte seine Karriere vorantreiben</a:t>
            </a:r>
          </a:p>
          <a:p>
            <a:pPr marL="628650" lvl="1" indent="-171450">
              <a:spcAft>
                <a:spcPts val="1200"/>
              </a:spcAft>
              <a:buFont typeface="Symbol" pitchFamily="2" charset="2"/>
              <a:buChar char="-"/>
            </a:pP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Geld verdienen ist ihm wichtig, aber nicht seine Hauptmotivation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de-DE" sz="1600" b="1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</a:t>
            </a:r>
            <a:r>
              <a:rPr lang="de-DE" sz="1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Ziele und Bedürfnisse: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Möchte für seine Frau, seine zwei Kinder und sich eine stabile finanzielle Zukunft schaffen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Möchte durch das Vermeiden manueller Dokumentation der Maschinenfehler Zeit einsparen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Möchte ein tieferes Verständnis für die Maschinenfehler erlangen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Erwartet, dass er das System einfach und schnell bedienen kann 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Erwartet, aufgrund von Maschinenkenntnissen, den Fehler detaillierter melden zu können</a:t>
            </a:r>
          </a:p>
        </p:txBody>
      </p: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40B03D56-AB26-3438-B8C2-80729E6F6FFD}"/>
              </a:ext>
            </a:extLst>
          </p:cNvPr>
          <p:cNvCxnSpPr/>
          <p:nvPr/>
        </p:nvCxnSpPr>
        <p:spPr>
          <a:xfrm>
            <a:off x="3769112" y="1264024"/>
            <a:ext cx="0" cy="476025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>
            <a:extLst>
              <a:ext uri="{FF2B5EF4-FFF2-40B4-BE49-F238E27FC236}">
                <a16:creationId xmlns:a16="http://schemas.microsoft.com/office/drawing/2014/main" id="{7A7DD42C-DB32-B13D-DF05-B97292158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793" y="1615045"/>
            <a:ext cx="1653434" cy="24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155492C3-38C2-D160-7445-81D6ADD51E53}"/>
              </a:ext>
            </a:extLst>
          </p:cNvPr>
          <p:cNvSpPr txBox="1"/>
          <p:nvPr/>
        </p:nvSpPr>
        <p:spPr>
          <a:xfrm>
            <a:off x="7217789" y="6031759"/>
            <a:ext cx="482580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00" u="sng" dirty="0">
                <a:solidFill>
                  <a:schemeClr val="bg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Bildq</a:t>
            </a:r>
            <a:r>
              <a:rPr lang="de-DE" sz="800" u="sng" strike="noStrike" dirty="0">
                <a:solidFill>
                  <a:schemeClr val="bg1">
                    <a:lumMod val="5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uelle:</a:t>
            </a:r>
            <a:r>
              <a:rPr lang="de-DE" sz="80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DE" sz="8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https://</a:t>
            </a:r>
            <a:r>
              <a:rPr lang="de-DE" sz="800" b="0" i="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www.pexels.com</a:t>
            </a:r>
            <a:r>
              <a:rPr lang="de-DE" sz="8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/de-de/</a:t>
            </a:r>
            <a:r>
              <a:rPr lang="de-DE" sz="800" b="0" i="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foto</a:t>
            </a:r>
            <a:r>
              <a:rPr lang="de-DE" sz="8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/mann-dreckig-industrie-metall-4486212/</a:t>
            </a:r>
            <a:endParaRPr lang="de-DE" sz="800" b="0" i="0" u="none" strike="noStrike" dirty="0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B90F48C-61E5-EEDD-5BCB-8670AA828FA9}"/>
              </a:ext>
            </a:extLst>
          </p:cNvPr>
          <p:cNvSpPr/>
          <p:nvPr/>
        </p:nvSpPr>
        <p:spPr>
          <a:xfrm>
            <a:off x="9491001" y="1093927"/>
            <a:ext cx="387190" cy="45719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2BF09B4-8377-3F3A-A369-2C5FF884EC2B}"/>
              </a:ext>
            </a:extLst>
          </p:cNvPr>
          <p:cNvSpPr txBox="1"/>
          <p:nvPr/>
        </p:nvSpPr>
        <p:spPr>
          <a:xfrm>
            <a:off x="9878190" y="973826"/>
            <a:ext cx="16949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Nutzer des Systems</a:t>
            </a:r>
          </a:p>
        </p:txBody>
      </p:sp>
    </p:spTree>
    <p:extLst>
      <p:ext uri="{BB962C8B-B14F-4D97-AF65-F5344CB8AC3E}">
        <p14:creationId xmlns:p14="http://schemas.microsoft.com/office/powerpoint/2010/main" val="206450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3E8B53-8FAC-8EA9-E345-9CEDDA615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3637DA-966E-4E6B-773B-D8F11ACB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8</a:t>
            </a:fld>
            <a:endParaRPr lang="de-DE"/>
          </a:p>
        </p:txBody>
      </p:sp>
      <p:sp>
        <p:nvSpPr>
          <p:cNvPr id="6" name="Titel 6">
            <a:extLst>
              <a:ext uri="{FF2B5EF4-FFF2-40B4-BE49-F238E27FC236}">
                <a16:creationId xmlns:a16="http://schemas.microsoft.com/office/drawing/2014/main" id="{E098A502-D858-F687-4DDB-A3E183433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364" y="431800"/>
            <a:ext cx="10204450" cy="533400"/>
          </a:xfrm>
        </p:spPr>
        <p:txBody>
          <a:bodyPr>
            <a:noAutofit/>
          </a:bodyPr>
          <a:lstStyle/>
          <a:p>
            <a:br>
              <a:rPr lang="de-DE" sz="3600" b="1" i="0" noProof="0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i="0" noProof="0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02  Personas – Otto Optimierer</a:t>
            </a:r>
            <a:br>
              <a:rPr lang="de-DE" sz="3600" b="1" i="0" noProof="0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389DB09-5FC7-509A-E8EF-58B58F60F3F6}"/>
              </a:ext>
            </a:extLst>
          </p:cNvPr>
          <p:cNvSpPr/>
          <p:nvPr/>
        </p:nvSpPr>
        <p:spPr>
          <a:xfrm>
            <a:off x="995364" y="1264024"/>
            <a:ext cx="10204450" cy="476025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07EC230-6C1B-D509-7CD6-1510CA493149}"/>
              </a:ext>
            </a:extLst>
          </p:cNvPr>
          <p:cNvSpPr txBox="1"/>
          <p:nvPr/>
        </p:nvSpPr>
        <p:spPr>
          <a:xfrm>
            <a:off x="1275142" y="4216943"/>
            <a:ext cx="23824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Demographische Daten: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Alter:                   33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Familienstand:    verheiratet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Geschlecht:        Männlich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Nationalität:        Spanisch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Beruf:                  </a:t>
            </a:r>
            <a:r>
              <a:rPr lang="de-DE" sz="11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Process</a:t>
            </a: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Engineer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C28A910-98CA-EAEE-B343-793D53D2A70F}"/>
              </a:ext>
            </a:extLst>
          </p:cNvPr>
          <p:cNvSpPr txBox="1"/>
          <p:nvPr/>
        </p:nvSpPr>
        <p:spPr>
          <a:xfrm>
            <a:off x="3784159" y="1535883"/>
            <a:ext cx="720363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 Zu Otto: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Herkunft: Geboren in Spanien, aufgewachsen in Hamburg</a:t>
            </a:r>
            <a:endParaRPr lang="de-DE" sz="1200" dirty="0">
              <a:solidFill>
                <a:srgbClr val="00000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Bachelor </a:t>
            </a:r>
            <a:r>
              <a:rPr lang="de-DE" sz="1200" dirty="0" err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of</a:t>
            </a: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Engineering in Maschinenbau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Einstieg nach dem Studium </a:t>
            </a: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bei KIEFEL als </a:t>
            </a:r>
            <a:r>
              <a:rPr lang="de-DE" sz="1200" dirty="0" err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Process</a:t>
            </a: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Engineer</a:t>
            </a:r>
          </a:p>
          <a:p>
            <a:pPr marL="628650" lvl="1" indent="-171450">
              <a:spcAft>
                <a:spcPts val="12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Schulung der Ingenieure beim Kunden vor Ort in Mexiko</a:t>
            </a:r>
          </a:p>
          <a:p>
            <a:pPr algn="l" rtl="0">
              <a:spcBef>
                <a:spcPts val="1200"/>
              </a:spcBef>
              <a:spcAft>
                <a:spcPts val="600"/>
              </a:spcAft>
            </a:pPr>
            <a:r>
              <a:rPr lang="de-DE" sz="1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  Verhalten: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Analytisch und lösungsorientiert veranlagt, löst gerne komplexe Probleme</a:t>
            </a:r>
          </a:p>
          <a:p>
            <a:pPr marL="628650" lvl="1" indent="-171450">
              <a:spcAft>
                <a:spcPts val="12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Interesse daran, die Ursache für die Maschinenfehler zu identifizieren und diese zu lösen</a:t>
            </a:r>
          </a:p>
          <a:p>
            <a:pPr algn="l" rtl="0">
              <a:spcBef>
                <a:spcPts val="1200"/>
              </a:spcBef>
              <a:spcAft>
                <a:spcPts val="600"/>
              </a:spcAft>
            </a:pPr>
            <a:r>
              <a:rPr lang="de-DE" sz="1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  Ziele und Bedürfnisse:</a:t>
            </a:r>
          </a:p>
          <a:p>
            <a:pPr marL="685800" lvl="1" indent="-22860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Möchte seine Arbeit bestmöglich erledigen</a:t>
            </a: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und Verantwortung übernehmen </a:t>
            </a:r>
          </a:p>
          <a:p>
            <a:pPr marL="685800" lvl="1" indent="-22860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Möchte Ursachen für den Produktionsstopp beheben</a:t>
            </a:r>
          </a:p>
          <a:p>
            <a:pPr marL="685800" lvl="1" indent="-22860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Erwartet, dass er Fehler so spezifisch melden kann, um die </a:t>
            </a:r>
            <a:r>
              <a:rPr lang="de-DE" sz="1200" dirty="0" err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Director</a:t>
            </a: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-Ebene bei der Identifikation der häufigsten Störquellen der einzelnen Maschinen zu unterstützen</a:t>
            </a:r>
          </a:p>
          <a:p>
            <a:pPr marL="685800" lvl="1" indent="-22860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Erwartet, dass er durch die Dokumentation der Maschinenfehler diese schneller beheben kann</a:t>
            </a:r>
          </a:p>
        </p:txBody>
      </p: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40B03D56-AB26-3438-B8C2-80729E6F6FFD}"/>
              </a:ext>
            </a:extLst>
          </p:cNvPr>
          <p:cNvCxnSpPr/>
          <p:nvPr/>
        </p:nvCxnSpPr>
        <p:spPr>
          <a:xfrm>
            <a:off x="3769112" y="1264024"/>
            <a:ext cx="0" cy="476025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 descr="Ein Bild, das Person, Mann enthält.&#10;&#10;Automatisch generierte Beschreibung">
            <a:extLst>
              <a:ext uri="{FF2B5EF4-FFF2-40B4-BE49-F238E27FC236}">
                <a16:creationId xmlns:a16="http://schemas.microsoft.com/office/drawing/2014/main" id="{CDF9C9FA-70DC-A6FB-D82B-76AD2BCAEA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739" t="1088" r="17457" b="1078"/>
          <a:stretch/>
        </p:blipFill>
        <p:spPr>
          <a:xfrm>
            <a:off x="1388365" y="1615045"/>
            <a:ext cx="1677480" cy="24876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5305A0DA-6EC5-D05F-4D56-6E4970C7F1EF}"/>
              </a:ext>
            </a:extLst>
          </p:cNvPr>
          <p:cNvSpPr txBox="1"/>
          <p:nvPr/>
        </p:nvSpPr>
        <p:spPr>
          <a:xfrm>
            <a:off x="10018644" y="6027424"/>
            <a:ext cx="133515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de-DE" sz="800" u="sng" dirty="0">
                <a:solidFill>
                  <a:schemeClr val="bg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Bildq</a:t>
            </a:r>
            <a:r>
              <a:rPr lang="de-DE" sz="800" u="sng" strike="noStrike" dirty="0">
                <a:solidFill>
                  <a:schemeClr val="bg1">
                    <a:lumMod val="5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uelle:</a:t>
            </a:r>
            <a:r>
              <a:rPr lang="de-DE" sz="80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Adobe Stock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F3F211C-E348-0EC2-2051-1B38F7BE966A}"/>
              </a:ext>
            </a:extLst>
          </p:cNvPr>
          <p:cNvSpPr/>
          <p:nvPr/>
        </p:nvSpPr>
        <p:spPr>
          <a:xfrm>
            <a:off x="9491001" y="1093927"/>
            <a:ext cx="387190" cy="45719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91D6B3F-DEF6-61D2-CE60-98A8B1D3A581}"/>
              </a:ext>
            </a:extLst>
          </p:cNvPr>
          <p:cNvSpPr txBox="1"/>
          <p:nvPr/>
        </p:nvSpPr>
        <p:spPr>
          <a:xfrm>
            <a:off x="9878190" y="973826"/>
            <a:ext cx="16949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Nutzer des Systems</a:t>
            </a:r>
          </a:p>
        </p:txBody>
      </p:sp>
    </p:spTree>
    <p:extLst>
      <p:ext uri="{BB962C8B-B14F-4D97-AF65-F5344CB8AC3E}">
        <p14:creationId xmlns:p14="http://schemas.microsoft.com/office/powerpoint/2010/main" val="22102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3E8B53-8FAC-8EA9-E345-9CEDDA615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3637DA-966E-4E6B-773B-D8F11ACB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9</a:t>
            </a:fld>
            <a:endParaRPr lang="de-DE"/>
          </a:p>
        </p:txBody>
      </p:sp>
      <p:sp>
        <p:nvSpPr>
          <p:cNvPr id="6" name="Titel 6">
            <a:extLst>
              <a:ext uri="{FF2B5EF4-FFF2-40B4-BE49-F238E27FC236}">
                <a16:creationId xmlns:a16="http://schemas.microsoft.com/office/drawing/2014/main" id="{E098A502-D858-F687-4DDB-A3E183433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364" y="431800"/>
            <a:ext cx="10204450" cy="533400"/>
          </a:xfrm>
        </p:spPr>
        <p:txBody>
          <a:bodyPr>
            <a:noAutofit/>
          </a:bodyPr>
          <a:lstStyle/>
          <a:p>
            <a:br>
              <a:rPr lang="de-DE" sz="3600" b="1" i="0" noProof="0" dirty="0">
                <a:solidFill>
                  <a:srgbClr val="0070C0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i="0" noProof="0" dirty="0">
                <a:solidFill>
                  <a:srgbClr val="0070C0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02  Personas – Daniela Dirigentin</a:t>
            </a:r>
            <a:br>
              <a:rPr lang="de-DE" sz="3600" b="1" i="0" noProof="0" dirty="0">
                <a:solidFill>
                  <a:srgbClr val="0070C0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dirty="0">
                <a:solidFill>
                  <a:srgbClr val="0070C0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389DB09-5FC7-509A-E8EF-58B58F60F3F6}"/>
              </a:ext>
            </a:extLst>
          </p:cNvPr>
          <p:cNvSpPr/>
          <p:nvPr/>
        </p:nvSpPr>
        <p:spPr>
          <a:xfrm>
            <a:off x="995364" y="1264024"/>
            <a:ext cx="10204450" cy="476025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07EC230-6C1B-D509-7CD6-1510CA493149}"/>
              </a:ext>
            </a:extLst>
          </p:cNvPr>
          <p:cNvSpPr txBox="1"/>
          <p:nvPr/>
        </p:nvSpPr>
        <p:spPr>
          <a:xfrm>
            <a:off x="1273879" y="4219071"/>
            <a:ext cx="23562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b="1" dirty="0">
                <a:solidFill>
                  <a:srgbClr val="0070C0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Demographische Daten: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Alter:                   51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Familienstand:    verheiratet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Geschlecht:        Weiblich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Nationalität:        Deutsch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Beruf:                  </a:t>
            </a:r>
            <a:r>
              <a:rPr lang="de-DE" sz="11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Director</a:t>
            </a:r>
            <a:endParaRPr lang="de-DE" sz="11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C28A910-98CA-EAEE-B343-793D53D2A70F}"/>
              </a:ext>
            </a:extLst>
          </p:cNvPr>
          <p:cNvSpPr txBox="1"/>
          <p:nvPr/>
        </p:nvSpPr>
        <p:spPr>
          <a:xfrm>
            <a:off x="3784159" y="1535883"/>
            <a:ext cx="7230584" cy="4355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b="1" dirty="0">
                <a:solidFill>
                  <a:srgbClr val="0070C0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 Zu Daniela: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Seit 20 Jahren bei der KIEFEL GmbH, als Führungskraft tätig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Doktor in Wirtschaftswissenschaften</a:t>
            </a:r>
          </a:p>
          <a:p>
            <a:pPr marL="628650" lvl="1" indent="-171450">
              <a:spcAft>
                <a:spcPts val="12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Zuständig für das Controlling der Produktionsstätten (Analysen mit OEE-Dashboard)</a:t>
            </a:r>
            <a:endParaRPr lang="de-DE" sz="1200" dirty="0">
              <a:solidFill>
                <a:srgbClr val="000000"/>
              </a:solidFill>
              <a:latin typeface="Roboto" panose="02000000000000000000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algn="l" rtl="0">
              <a:spcBef>
                <a:spcPts val="1200"/>
              </a:spcBef>
              <a:spcAft>
                <a:spcPts val="600"/>
              </a:spcAft>
            </a:pPr>
            <a:r>
              <a:rPr lang="de-DE" sz="1600" b="1" dirty="0">
                <a:solidFill>
                  <a:srgbClr val="0070C0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  Verhalten: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Zielorientiert, fokussiert und ehrgeizig</a:t>
            </a:r>
          </a:p>
          <a:p>
            <a:pPr marL="628650" lvl="1" indent="-171450">
              <a:spcAft>
                <a:spcPts val="12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Interesse daran, die Leistungsfähigkeit und Effizienz der Maschinen zu steigern und das Ausfallrisiko zu minimieren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de-DE" sz="16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</a:t>
            </a:r>
            <a:r>
              <a:rPr lang="de-DE" sz="1600" b="1" dirty="0">
                <a:solidFill>
                  <a:srgbClr val="0070C0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Ziele und Bedürfnisse:</a:t>
            </a:r>
          </a:p>
          <a:p>
            <a:pPr marL="685800" lvl="1" indent="-22860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Möchte aktiv den Unternehmenserfolg gestalten</a:t>
            </a:r>
          </a:p>
          <a:p>
            <a:pPr marL="685800" lvl="1" indent="-22860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Möchte die gemeldeten </a:t>
            </a:r>
            <a:r>
              <a:rPr lang="de-DE" sz="1200" u="none" strike="noStrike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downtime</a:t>
            </a: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-Meldungen einsehen und auswerten</a:t>
            </a:r>
          </a:p>
          <a:p>
            <a:pPr marL="685800" lvl="1" indent="-22860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Erwartet, dass auf Grundlage der Fehlermeldungen aussagekräftigere Analysen getätigt werden können</a:t>
            </a:r>
          </a:p>
          <a:p>
            <a:pPr marL="685800" lvl="1" indent="-22860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Erwartet, dass auf Grundlage der Fehlermeldungen leistungsstarke Maschinen von leistungsschwachen Maschinen unterschieden werden können</a:t>
            </a:r>
          </a:p>
        </p:txBody>
      </p: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40B03D56-AB26-3438-B8C2-80729E6F6FFD}"/>
              </a:ext>
            </a:extLst>
          </p:cNvPr>
          <p:cNvCxnSpPr/>
          <p:nvPr/>
        </p:nvCxnSpPr>
        <p:spPr>
          <a:xfrm>
            <a:off x="3769112" y="1264024"/>
            <a:ext cx="0" cy="476025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>
            <a:extLst>
              <a:ext uri="{FF2B5EF4-FFF2-40B4-BE49-F238E27FC236}">
                <a16:creationId xmlns:a16="http://schemas.microsoft.com/office/drawing/2014/main" id="{DB0ACAE4-2110-7457-270A-24438D750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076" y="1615045"/>
            <a:ext cx="1668765" cy="24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E6FAFD01-A108-4EBB-B555-D83B38263AB2}"/>
              </a:ext>
            </a:extLst>
          </p:cNvPr>
          <p:cNvSpPr txBox="1"/>
          <p:nvPr/>
        </p:nvSpPr>
        <p:spPr>
          <a:xfrm>
            <a:off x="7169426" y="6007546"/>
            <a:ext cx="418437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de-DE" sz="800" u="sng" dirty="0">
                <a:solidFill>
                  <a:schemeClr val="bg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Bildq</a:t>
            </a:r>
            <a:r>
              <a:rPr lang="de-DE" sz="800" u="sng" strike="noStrike" dirty="0">
                <a:solidFill>
                  <a:schemeClr val="bg1">
                    <a:lumMod val="5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uelle:</a:t>
            </a:r>
            <a:r>
              <a:rPr lang="de-DE" sz="80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https://</a:t>
            </a:r>
            <a:r>
              <a:rPr lang="de-DE" sz="80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www.pexels.com</a:t>
            </a:r>
            <a:r>
              <a:rPr lang="de-DE" sz="80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/de-de/</a:t>
            </a:r>
            <a:r>
              <a:rPr lang="de-DE" sz="80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foto</a:t>
            </a:r>
            <a:r>
              <a:rPr lang="de-DE" sz="80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/anzug-frau-schreibtisch-buro-4427610/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0DFA620-F546-195E-3DF5-0FF5F5F19F23}"/>
              </a:ext>
            </a:extLst>
          </p:cNvPr>
          <p:cNvSpPr txBox="1"/>
          <p:nvPr/>
        </p:nvSpPr>
        <p:spPr>
          <a:xfrm>
            <a:off x="9450858" y="1275454"/>
            <a:ext cx="182594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de-DE" sz="800" dirty="0">
                <a:solidFill>
                  <a:schemeClr val="bg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OEE = Overall Equipment Efficiency</a:t>
            </a:r>
            <a:endParaRPr lang="de-DE" sz="800" strike="noStrike" dirty="0">
              <a:solidFill>
                <a:schemeClr val="bg1">
                  <a:lumMod val="50000"/>
                </a:schemeClr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A71DA74-9E82-81EF-DD56-9D9B99676067}"/>
              </a:ext>
            </a:extLst>
          </p:cNvPr>
          <p:cNvSpPr/>
          <p:nvPr/>
        </p:nvSpPr>
        <p:spPr>
          <a:xfrm>
            <a:off x="9409113" y="1093927"/>
            <a:ext cx="387190" cy="4571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8405DD7-5A1E-1209-3E77-899908A93A3D}"/>
              </a:ext>
            </a:extLst>
          </p:cNvPr>
          <p:cNvSpPr txBox="1"/>
          <p:nvPr/>
        </p:nvSpPr>
        <p:spPr>
          <a:xfrm>
            <a:off x="9796302" y="973826"/>
            <a:ext cx="16949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Profiteur des Systems</a:t>
            </a:r>
          </a:p>
        </p:txBody>
      </p:sp>
    </p:spTree>
    <p:extLst>
      <p:ext uri="{BB962C8B-B14F-4D97-AF65-F5344CB8AC3E}">
        <p14:creationId xmlns:p14="http://schemas.microsoft.com/office/powerpoint/2010/main" val="208088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826</Words>
  <Application>Microsoft Macintosh PowerPoint</Application>
  <PresentationFormat>Breitbild</PresentationFormat>
  <Paragraphs>166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Helvetica Neue</vt:lpstr>
      <vt:lpstr>Helvetica Neue Condensed</vt:lpstr>
      <vt:lpstr>Noto Sans Symbols</vt:lpstr>
      <vt:lpstr>Roboto</vt:lpstr>
      <vt:lpstr>Symbol</vt:lpstr>
      <vt:lpstr>Office</vt:lpstr>
      <vt:lpstr>PowerPoint-Präsentation</vt:lpstr>
      <vt:lpstr>Agenda</vt:lpstr>
      <vt:lpstr>PowerPoint-Präsentation</vt:lpstr>
      <vt:lpstr>PowerPoint-Präsentation</vt:lpstr>
      <vt:lpstr> 02  Personas – Überblick  </vt:lpstr>
      <vt:lpstr> 02  Personas – Olivero Operator  </vt:lpstr>
      <vt:lpstr> 02  Personas – Erik Ehrgeizig  </vt:lpstr>
      <vt:lpstr> 02  Personas – Otto Optimierer  </vt:lpstr>
      <vt:lpstr> 02  Personas – Daniela Dirigentin  </vt:lpstr>
      <vt:lpstr> 03  Product Backlog  </vt:lpstr>
      <vt:lpstr> 04  Glossar  </vt:lpstr>
      <vt:lpstr> 05  Entwicklungsumgebung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Asam, Nora</dc:creator>
  <cp:lastModifiedBy>Asam, Nora</cp:lastModifiedBy>
  <cp:revision>84</cp:revision>
  <cp:lastPrinted>2023-04-03T06:31:51Z</cp:lastPrinted>
  <dcterms:created xsi:type="dcterms:W3CDTF">2023-03-27T15:32:23Z</dcterms:created>
  <dcterms:modified xsi:type="dcterms:W3CDTF">2023-04-16T20:01:24Z</dcterms:modified>
</cp:coreProperties>
</file>