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327" r:id="rId3"/>
    <p:sldId id="333" r:id="rId4"/>
    <p:sldId id="334" r:id="rId5"/>
    <p:sldId id="328" r:id="rId6"/>
    <p:sldId id="332" r:id="rId7"/>
    <p:sldId id="335" r:id="rId8"/>
    <p:sldId id="336" r:id="rId9"/>
    <p:sldId id="337" r:id="rId10"/>
    <p:sldId id="338" r:id="rId11"/>
    <p:sldId id="339" r:id="rId12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0095"/>
    <a:srgbClr val="1F00C8"/>
    <a:srgbClr val="286033"/>
    <a:srgbClr val="67A766"/>
    <a:srgbClr val="39BC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3"/>
    <p:restoredTop sz="94648"/>
  </p:normalViewPr>
  <p:slideViewPr>
    <p:cSldViewPr snapToGrid="0">
      <p:cViewPr varScale="1">
        <p:scale>
          <a:sx n="107" d="100"/>
          <a:sy n="107" d="100"/>
        </p:scale>
        <p:origin x="400" y="160"/>
      </p:cViewPr>
      <p:guideLst>
        <p:guide orient="horz" pos="2160"/>
        <p:guide pos="3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9BD44-9549-5148-885E-86F25AFF069C}" type="datetimeFigureOut">
              <a:rPr lang="de-DE" smtClean="0"/>
              <a:t>16.04.23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EAA4A-1168-6748-9919-158DBCA3BE1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20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6C323-2020-113E-AE40-6F1B236E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22E4CE-5205-5A6C-B558-1C27D834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9BFEE3-BAC7-4A1C-809B-240E37E67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Logo enthält.&#10;&#10;Automatisch generierte Beschreibung">
            <a:extLst>
              <a:ext uri="{FF2B5EF4-FFF2-40B4-BE49-F238E27FC236}">
                <a16:creationId xmlns:a16="http://schemas.microsoft.com/office/drawing/2014/main" id="{38D3061A-61F9-9950-65FD-23E01652B7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8200" y="6250923"/>
            <a:ext cx="585247" cy="58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5B291-09FB-6F41-49B1-55F11DDB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CA396C-70C4-5604-757B-8A9B50999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A65998-21D8-8E9E-8C19-A92EFA3C7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A4E628-B34F-6661-E45F-8149B04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E5996D-E832-2FD5-3CF4-79B5DA4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27AC8-37DE-6465-CA93-AE068EA8C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89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94216-6F15-8792-C4F8-94BEC6C2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068F18-C4F0-7FA5-FAD2-65248BC4C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C62C5D-57D4-9E3B-643F-283F482F8A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8E1E2-8827-0DA7-CF08-B0799B08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A8F71-65EE-2ECE-F31B-478C4BB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31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32BC1EA-530A-BF92-5F45-CA1F78E6B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FB473F-D38E-82BA-B63D-8A7E572A9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A5E3DD-01B0-9298-A36D-4D57CD69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7D7E7-E641-8456-48CB-DE1975621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9D6877-3641-7AA0-83BE-6634F81F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36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73DEF1-2DDC-40D4-EAD0-7FCDD62E2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805D5-5BFB-6B36-4514-E2FC931DA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ED1385-A067-0DA8-FB1D-8DC4DB3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51D51B-BC42-1AFC-236F-0705E85E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18157E-AEA7-0153-1185-C432980DB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81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D23BB-F2BF-086F-2EC1-CCD0E90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6085E5-ACED-0A86-367E-59708F15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A0A1F7-A9EA-CC4D-849D-59438EB5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10C2F-9183-D7A1-655C-138A2076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D057221-7E84-A7F3-A8B2-E4DA72ADA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905" y="6176963"/>
            <a:ext cx="624805" cy="6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19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4FE328-F32B-6187-CD8A-1040166F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548FF5-755D-54A8-71C5-9F178BC72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4D0F13-E311-78D1-881E-399998DC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9DC18E-EB05-740C-F5D2-C451484A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9D3651-1BE7-2D87-34C2-94751F3A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2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2126-6970-CAA0-CB87-5DEBEF05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02E5A-DD49-4CD4-EF1B-CFAF3D9845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00E808-019D-1789-4604-A1445AFB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02E690-6612-0D5E-DA2C-E4577C55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DE00B9-7415-427E-A895-F3599313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60D2A1-293C-8501-FE66-D951068E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5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292010-B30C-46E7-5AA6-CDEA6E27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57CB2-6F63-6DC3-52EC-250EDB4E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D5B8968-7ADB-7619-DB94-3F9F6C8D8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69302B-FD31-4AEA-2469-8CA9BAB0B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31EB23-BE5D-252E-3CD4-9A4E7CFD7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C9B1EB-B226-20C5-CA7B-A63D3FA2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7B4AC59-4521-5072-7E98-E48A370B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EC98B12-DBB7-9F73-CE8B-0C7163DB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659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C3FC19-8098-A15F-2B48-5F71761C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E294E3-5E4C-EB0E-79FD-D31D559C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EB9059-E5B3-BA34-1E60-6D6A482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E0D4CB-122B-483D-2F6F-2032BB0B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7903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743CC35-0F6A-B844-4EF1-D5515B4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082DB60-A203-39E6-C94E-692A0683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B577A6-30B9-094E-0E3D-E3D70D53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97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7D766D-F754-2E33-99A9-60195DA69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225109-B68C-EEA8-AE2E-617A13BF9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728CDB-057A-9341-4AED-018BA9AA5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82D83-F6D8-3EB6-F7C4-75D3A4A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5BDB200-1294-890A-FCEC-0D68BECF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B10A06-9BFE-78DA-47D0-A65F1607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79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ABB753C-F331-E49C-030E-A5D960F8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9FA1-F2DE-38EE-BC2E-1D33975DB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FA19B-CD5A-A1E7-D1DD-951432D97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Jour Fixe downtimecapture - 18.04.2023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266C-4E8D-0540-4FEC-C5427B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A6E68-B495-4D48-99AB-ED1461E4207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83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inf-git.fh-rosenheim.de/sep-wif-23/downtimecapture/-/wikis/Anforderungen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0AD09AD2-539B-CCB6-4F71-C7A8BCB45769}"/>
              </a:ext>
            </a:extLst>
          </p:cNvPr>
          <p:cNvSpPr txBox="1">
            <a:spLocks/>
          </p:cNvSpPr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FFFFF"/>
                </a:solidFill>
              </a:rPr>
              <a:t>KickOff 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Team downtimecapture</a:t>
            </a:r>
            <a:br>
              <a:rPr lang="de-DE" sz="2800" b="1">
                <a:solidFill>
                  <a:srgbClr val="FFFFFF"/>
                </a:solidFill>
              </a:rPr>
            </a:br>
            <a:br>
              <a:rPr lang="de-DE" sz="2800" b="1">
                <a:solidFill>
                  <a:srgbClr val="FFFFFF"/>
                </a:solidFill>
              </a:rPr>
            </a:br>
            <a:r>
              <a:rPr lang="de-DE" sz="2800" b="1">
                <a:solidFill>
                  <a:srgbClr val="FFFFFF"/>
                </a:solidFill>
              </a:rPr>
              <a:t>04.04.2034</a:t>
            </a:r>
            <a:endParaRPr lang="de-DE" sz="2800" b="1" dirty="0">
              <a:solidFill>
                <a:srgbClr val="FFFFFF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AB0504-1C0D-796B-EEAB-1A5DC837DCC5}"/>
              </a:ext>
            </a:extLst>
          </p:cNvPr>
          <p:cNvSpPr/>
          <p:nvPr/>
        </p:nvSpPr>
        <p:spPr>
          <a:xfrm>
            <a:off x="0" y="0"/>
            <a:ext cx="46682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8F2BA09B-C18B-EB54-AE3C-F6E3F94708C2}"/>
              </a:ext>
            </a:extLst>
          </p:cNvPr>
          <p:cNvSpPr txBox="1">
            <a:spLocks/>
          </p:cNvSpPr>
          <p:nvPr/>
        </p:nvSpPr>
        <p:spPr>
          <a:xfrm>
            <a:off x="526536" y="2157017"/>
            <a:ext cx="3615180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Jour Fixe</a:t>
            </a:r>
            <a:r>
              <a:rPr lang="de-DE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br>
              <a:rPr lang="de-DE" sz="2800" b="1" dirty="0">
                <a:solidFill>
                  <a:srgbClr val="FFFF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2800" b="1" dirty="0">
              <a:solidFill>
                <a:srgbClr val="FFFFFF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de-DE" sz="2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 </a:t>
            </a:r>
            <a:r>
              <a:rPr lang="de-DE" sz="1800" dirty="0" err="1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downtimecapture</a:t>
            </a:r>
            <a:endParaRPr lang="de-DE" sz="1800" dirty="0">
              <a:solidFill>
                <a:srgbClr val="FFFFFF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de-DE" sz="6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_____________</a:t>
            </a:r>
            <a:b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de-DE" sz="1800" dirty="0">
                <a:solidFill>
                  <a:srgbClr val="FFFFFF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18.04.2023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ACA990F-274D-498B-A03D-4BFE4FCA4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2513" y="1173404"/>
            <a:ext cx="3864683" cy="45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9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10</a:t>
            </a:fld>
            <a:endParaRPr lang="de-DE"/>
          </a:p>
        </p:txBody>
      </p:sp>
      <p:pic>
        <p:nvPicPr>
          <p:cNvPr id="12" name="Grafik 11" descr="Ein Bild, das Text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0454725D-E272-472B-03EF-DAAA80CF2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893" y="1275301"/>
            <a:ext cx="6192214" cy="477094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itel 6">
            <a:extLst>
              <a:ext uri="{FF2B5EF4-FFF2-40B4-BE49-F238E27FC236}">
                <a16:creationId xmlns:a16="http://schemas.microsoft.com/office/drawing/2014/main" id="{4990A54C-B96F-23FA-B19F-B755C0FB0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03 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Product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Backlog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737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11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8A01F1-AC31-C8DE-7FF8-C4A35A2CB6FD}"/>
              </a:ext>
            </a:extLst>
          </p:cNvPr>
          <p:cNvSpPr txBox="1"/>
          <p:nvPr/>
        </p:nvSpPr>
        <p:spPr>
          <a:xfrm>
            <a:off x="990941" y="1701545"/>
            <a:ext cx="9659234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Demo der Entwicklungsumgebung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DIE: Visual Studio Code (VSC)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Frontend: Angular</a:t>
            </a: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Backend: </a:t>
            </a:r>
            <a:r>
              <a:rPr lang="de-DE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NestJS</a:t>
            </a:r>
            <a:endParaRPr lang="de-DE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114550" lvl="4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Datenbank: MySQL</a:t>
            </a:r>
          </a:p>
          <a:p>
            <a:pPr>
              <a:spcAft>
                <a:spcPts val="600"/>
              </a:spcAft>
            </a:pPr>
            <a:endParaRPr lang="de-DE" sz="1600" b="1" dirty="0">
              <a:solidFill>
                <a:srgbClr val="00338D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arenR" startAt="2"/>
            </a:pPr>
            <a:r>
              <a:rPr lang="de-DE" sz="20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Gewonnene Erkenntnisse</a:t>
            </a:r>
          </a:p>
          <a:p>
            <a:pPr marL="742950" lvl="1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Webapp für mobile Endgeräte         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VSC Extension zum Starten eines lokalen Servers (</a:t>
            </a:r>
            <a:r>
              <a:rPr lang="de-DE" sz="1600" b="0" i="0" u="none" strike="noStrike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Dev</a:t>
            </a: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-Mode)</a:t>
            </a:r>
            <a:endParaRPr lang="de-DE" sz="1600" dirty="0">
              <a:solidFill>
                <a:srgbClr val="000000"/>
              </a:solidFill>
              <a:latin typeface="Noto Sans Symbols"/>
            </a:endParaRPr>
          </a:p>
          <a:p>
            <a:pPr marL="1200150" lvl="2" indent="-285750">
              <a:spcAft>
                <a:spcPts val="600"/>
              </a:spcAft>
              <a:buClr>
                <a:schemeClr val="tx1"/>
              </a:buClr>
              <a:buFont typeface="Symbol" pitchFamily="2" charset="2"/>
              <a:buChar char="-"/>
            </a:pPr>
            <a:r>
              <a:rPr lang="de-DE" sz="1600" b="0" i="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Zugriff im gleichen Netzwerk über IP-Adresse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8" name="Grafik 7" descr="Anfangen mit einfarbiger Füllung">
            <a:extLst>
              <a:ext uri="{FF2B5EF4-FFF2-40B4-BE49-F238E27FC236}">
                <a16:creationId xmlns:a16="http://schemas.microsoft.com/office/drawing/2014/main" id="{6C45B9FD-5D37-AE74-FDCB-A6ACA202C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6204" y="2172386"/>
            <a:ext cx="1010828" cy="1010828"/>
          </a:xfrm>
          <a:prstGeom prst="rect">
            <a:avLst/>
          </a:prstGeom>
        </p:spPr>
      </p:pic>
      <p:sp>
        <p:nvSpPr>
          <p:cNvPr id="9" name="Titel 6">
            <a:extLst>
              <a:ext uri="{FF2B5EF4-FFF2-40B4-BE49-F238E27FC236}">
                <a16:creationId xmlns:a16="http://schemas.microsoft.com/office/drawing/2014/main" id="{CA71ABE1-FE84-CA91-725E-6F00FC30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04  Entwicklungsumgebung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741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5C82C1-8A5B-71C4-7008-2F852407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71FF92-8239-3044-6EEA-6B4673AB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2</a:t>
            </a:fld>
            <a:endParaRPr lang="de-DE"/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F4B8E20C-E260-7A1D-382A-2DED5759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799"/>
            <a:ext cx="10204450" cy="903279"/>
          </a:xfrm>
        </p:spPr>
        <p:txBody>
          <a:bodyPr>
            <a:normAutofit/>
          </a:bodyPr>
          <a:lstStyle/>
          <a:p>
            <a:r>
              <a:rPr lang="de-DE" sz="48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Agenda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61C54B-DF82-9854-64A8-EE155EC4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6" y="2237744"/>
            <a:ext cx="2481943" cy="2481943"/>
          </a:xfrm>
          <a:prstGeom prst="rect">
            <a:avLst/>
          </a:prstGeom>
        </p:spPr>
      </p:pic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1B3B8C05-E3CA-C321-A90D-4B743F4DA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904110"/>
              </p:ext>
            </p:extLst>
          </p:nvPr>
        </p:nvGraphicFramePr>
        <p:xfrm>
          <a:off x="5018050" y="2182715"/>
          <a:ext cx="5997573" cy="259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179">
                  <a:extLst>
                    <a:ext uri="{9D8B030D-6E8A-4147-A177-3AD203B41FA5}">
                      <a16:colId xmlns:a16="http://schemas.microsoft.com/office/drawing/2014/main" val="2376686712"/>
                    </a:ext>
                  </a:extLst>
                </a:gridCol>
                <a:gridCol w="4545247">
                  <a:extLst>
                    <a:ext uri="{9D8B030D-6E8A-4147-A177-3AD203B41FA5}">
                      <a16:colId xmlns:a16="http://schemas.microsoft.com/office/drawing/2014/main" val="2306282628"/>
                    </a:ext>
                  </a:extLst>
                </a:gridCol>
                <a:gridCol w="709147">
                  <a:extLst>
                    <a:ext uri="{9D8B030D-6E8A-4147-A177-3AD203B41FA5}">
                      <a16:colId xmlns:a16="http://schemas.microsoft.com/office/drawing/2014/main" val="87337481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Happiness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Index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4298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Personas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42286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 err="1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Product</a:t>
                      </a: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Backlog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73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b="1" i="0" kern="1200" noProof="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Entwicklungsumgebung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200" b="1" i="0" kern="1200" dirty="0">
                          <a:solidFill>
                            <a:srgbClr val="00338D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47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82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3</a:t>
            </a:fld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A1F302-0CCB-8D6A-E249-1859C19AF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52" y="1244600"/>
            <a:ext cx="8305496" cy="494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el 6">
            <a:extLst>
              <a:ext uri="{FF2B5EF4-FFF2-40B4-BE49-F238E27FC236}">
                <a16:creationId xmlns:a16="http://schemas.microsoft.com/office/drawing/2014/main" id="{19B107E7-531A-FA9A-E3BB-6FEBE97BED4B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Überblick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9104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4</a:t>
            </a:fld>
            <a:endParaRPr lang="de-DE"/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CE159954-AB50-F26C-9B1F-33B291B4121A}"/>
              </a:ext>
            </a:extLst>
          </p:cNvPr>
          <p:cNvSpPr/>
          <p:nvPr/>
        </p:nvSpPr>
        <p:spPr>
          <a:xfrm>
            <a:off x="5446815" y="3190982"/>
            <a:ext cx="1298369" cy="594979"/>
          </a:xfrm>
          <a:prstGeom prst="rightArrow">
            <a:avLst/>
          </a:prstGeom>
          <a:solidFill>
            <a:srgbClr val="160095"/>
          </a:solidFill>
          <a:ln>
            <a:solidFill>
              <a:srgbClr val="1600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Lichter an mit einfarbiger Füllung">
            <a:extLst>
              <a:ext uri="{FF2B5EF4-FFF2-40B4-BE49-F238E27FC236}">
                <a16:creationId xmlns:a16="http://schemas.microsoft.com/office/drawing/2014/main" id="{9AEC96AF-16BD-CE16-FA44-8D6C95233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214" y="2555247"/>
            <a:ext cx="635735" cy="635735"/>
          </a:xfrm>
          <a:prstGeom prst="rect">
            <a:avLst/>
          </a:prstGeom>
        </p:spPr>
      </p:pic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9635904F-D3F2-3196-3CF7-928E1A726A41}"/>
              </a:ext>
            </a:extLst>
          </p:cNvPr>
          <p:cNvGrpSpPr/>
          <p:nvPr/>
        </p:nvGrpSpPr>
        <p:grpSpPr>
          <a:xfrm>
            <a:off x="7394367" y="1801227"/>
            <a:ext cx="3586348" cy="3621393"/>
            <a:chOff x="7536870" y="1801227"/>
            <a:chExt cx="3586348" cy="3621393"/>
          </a:xfrm>
        </p:grpSpPr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56730F71-5E1E-FB20-A629-EBF32749D29F}"/>
                </a:ext>
              </a:extLst>
            </p:cNvPr>
            <p:cNvSpPr txBox="1"/>
            <p:nvPr/>
          </p:nvSpPr>
          <p:spPr>
            <a:xfrm>
              <a:off x="7750626" y="2160188"/>
              <a:ext cx="3158835" cy="3262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Maßnahmen: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Fixe Interne Stand-</a:t>
              </a:r>
              <a:r>
                <a:rPr lang="de-DE" sz="1600" b="0" i="0" u="none" strike="noStrike" dirty="0" err="1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up</a:t>
              </a: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 Meetings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Genauere Planung des wöchentlichen Projektablaufs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Mehr Initiative bei Kundenmeetings zeigen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de-DE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Rechteck: abgerundete Ecken 3">
              <a:extLst>
                <a:ext uri="{FF2B5EF4-FFF2-40B4-BE49-F238E27FC236}">
                  <a16:creationId xmlns:a16="http://schemas.microsoft.com/office/drawing/2014/main" id="{1A459AE4-8D1C-15F2-19A0-D00B2BC75BF6}"/>
                </a:ext>
              </a:extLst>
            </p:cNvPr>
            <p:cNvSpPr/>
            <p:nvPr/>
          </p:nvSpPr>
          <p:spPr>
            <a:xfrm>
              <a:off x="7536870" y="1801227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36DB066C-F461-271B-2261-2010F41E20CF}"/>
              </a:ext>
            </a:extLst>
          </p:cNvPr>
          <p:cNvGrpSpPr/>
          <p:nvPr/>
        </p:nvGrpSpPr>
        <p:grpSpPr>
          <a:xfrm>
            <a:off x="1175655" y="1709123"/>
            <a:ext cx="3586348" cy="3611022"/>
            <a:chOff x="1068780" y="1709123"/>
            <a:chExt cx="3586348" cy="3611022"/>
          </a:xfrm>
        </p:grpSpPr>
        <p:sp>
          <p:nvSpPr>
            <p:cNvPr id="7" name="Rechteck: abgerundete Ecken 3">
              <a:extLst>
                <a:ext uri="{FF2B5EF4-FFF2-40B4-BE49-F238E27FC236}">
                  <a16:creationId xmlns:a16="http://schemas.microsoft.com/office/drawing/2014/main" id="{CF428846-0316-BF5A-AD47-D06015C60539}"/>
                </a:ext>
              </a:extLst>
            </p:cNvPr>
            <p:cNvSpPr/>
            <p:nvPr/>
          </p:nvSpPr>
          <p:spPr>
            <a:xfrm>
              <a:off x="1068780" y="1709123"/>
              <a:ext cx="3586348" cy="3611022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07B78A4E-95B3-FE33-F275-38FA3DCC6B88}"/>
                </a:ext>
              </a:extLst>
            </p:cNvPr>
            <p:cNvSpPr txBox="1"/>
            <p:nvPr/>
          </p:nvSpPr>
          <p:spPr>
            <a:xfrm>
              <a:off x="1282539" y="2160188"/>
              <a:ext cx="3158835" cy="1806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0"/>
                </a:spcBef>
              </a:pPr>
              <a:r>
                <a:rPr lang="de-DE" sz="3200" b="1" dirty="0">
                  <a:solidFill>
                    <a:srgbClr val="00338D"/>
                  </a:solidFill>
                  <a:latin typeface="Helvetica Neue Condensed" panose="02000503000000020004" pitchFamily="2" charset="0"/>
                  <a:ea typeface="Helvetica Neue Condensed" panose="02000503000000020004" pitchFamily="2" charset="0"/>
                  <a:cs typeface="Helvetica Neue Condensed" panose="02000503000000020004" pitchFamily="2" charset="0"/>
                </a:rPr>
                <a:t>Ursachen:</a:t>
              </a:r>
            </a:p>
            <a:p>
              <a:pPr algn="ctr"/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dirty="0">
                  <a:solidFill>
                    <a:srgbClr val="000000"/>
                  </a:solidFill>
                  <a:latin typeface="Helvetica Neue" panose="02000503000000020004" pitchFamily="2" charset="0"/>
                </a:rPr>
                <a:t>Unfaire/ ungleiche Arbeitsverteilung</a:t>
              </a:r>
            </a:p>
            <a:p>
              <a:pPr marL="342900" indent="-342900" algn="l" rtl="0" fontAlgn="base">
                <a:spcBef>
                  <a:spcPts val="600"/>
                </a:spcBef>
                <a:spcAft>
                  <a:spcPts val="600"/>
                </a:spcAft>
                <a:buAutoNum type="arabicParenR"/>
              </a:pPr>
              <a:r>
                <a:rPr lang="de-DE" sz="1600" b="0" i="0" u="none" strike="noStrike" dirty="0">
                  <a:solidFill>
                    <a:srgbClr val="000000"/>
                  </a:solidFill>
                  <a:effectLst/>
                  <a:latin typeface="Helvetica Neue" panose="02000503000000020004" pitchFamily="2" charset="0"/>
                </a:rPr>
                <a:t>Mangelnde Kommunikation</a:t>
              </a:r>
            </a:p>
          </p:txBody>
        </p:sp>
      </p:grpSp>
      <p:sp>
        <p:nvSpPr>
          <p:cNvPr id="20" name="Titel 6">
            <a:extLst>
              <a:ext uri="{FF2B5EF4-FFF2-40B4-BE49-F238E27FC236}">
                <a16:creationId xmlns:a16="http://schemas.microsoft.com/office/drawing/2014/main" id="{E01A4363-7F95-BCA0-9F6F-44B84116B0A3}"/>
              </a:ext>
            </a:extLst>
          </p:cNvPr>
          <p:cNvSpPr txBox="1">
            <a:spLocks/>
          </p:cNvSpPr>
          <p:nvPr/>
        </p:nvSpPr>
        <p:spPr>
          <a:xfrm>
            <a:off x="995364" y="431800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01  </a:t>
            </a:r>
            <a:r>
              <a:rPr lang="de-DE" sz="3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Happines</a:t>
            </a:r>
            <a: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Index – Maßnahmen </a:t>
            </a:r>
            <a:br>
              <a:rPr lang="de-DE" sz="3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7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5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Überblick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26A5D6B-305E-6A70-7DEC-5ACCAA5CAEDC}"/>
              </a:ext>
            </a:extLst>
          </p:cNvPr>
          <p:cNvGrpSpPr/>
          <p:nvPr/>
        </p:nvGrpSpPr>
        <p:grpSpPr>
          <a:xfrm>
            <a:off x="2507228" y="1709121"/>
            <a:ext cx="6025880" cy="3611024"/>
            <a:chOff x="1767840" y="1412238"/>
            <a:chExt cx="7559040" cy="4470402"/>
          </a:xfrm>
        </p:grpSpPr>
        <p:sp>
          <p:nvSpPr>
            <p:cNvPr id="21" name="Rechteck: abgerundete Ecken 3">
              <a:extLst>
                <a:ext uri="{FF2B5EF4-FFF2-40B4-BE49-F238E27FC236}">
                  <a16:creationId xmlns:a16="http://schemas.microsoft.com/office/drawing/2014/main" id="{F08C808E-B621-A8BA-A67C-169641A10845}"/>
                </a:ext>
              </a:extLst>
            </p:cNvPr>
            <p:cNvSpPr/>
            <p:nvPr/>
          </p:nvSpPr>
          <p:spPr>
            <a:xfrm>
              <a:off x="1767840" y="1412240"/>
              <a:ext cx="3627120" cy="4470400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: abgerundete Ecken 4">
              <a:extLst>
                <a:ext uri="{FF2B5EF4-FFF2-40B4-BE49-F238E27FC236}">
                  <a16:creationId xmlns:a16="http://schemas.microsoft.com/office/drawing/2014/main" id="{DAE94E6D-7A05-C610-562B-09F69F6EE626}"/>
                </a:ext>
              </a:extLst>
            </p:cNvPr>
            <p:cNvSpPr/>
            <p:nvPr/>
          </p:nvSpPr>
          <p:spPr>
            <a:xfrm>
              <a:off x="5699760" y="1412238"/>
              <a:ext cx="3627120" cy="4470401"/>
            </a:xfrm>
            <a:prstGeom prst="roundRect">
              <a:avLst/>
            </a:prstGeom>
            <a:noFill/>
            <a:ln w="38100"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86BAABE-0E25-0053-5526-5BCE2A0AC983}"/>
                </a:ext>
              </a:extLst>
            </p:cNvPr>
            <p:cNvSpPr/>
            <p:nvPr/>
          </p:nvSpPr>
          <p:spPr>
            <a:xfrm>
              <a:off x="2188211" y="4753687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Operator</a:t>
              </a:r>
              <a:endParaRPr lang="de-DE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EC6CD45-A14C-026F-DC48-AB298AFB7B7B}"/>
                </a:ext>
              </a:extLst>
            </p:cNvPr>
            <p:cNvSpPr/>
            <p:nvPr/>
          </p:nvSpPr>
          <p:spPr>
            <a:xfrm>
              <a:off x="2188211" y="3738794"/>
              <a:ext cx="6736080" cy="668513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Process</a:t>
              </a:r>
              <a:r>
                <a:rPr lang="de-DE" sz="2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Engineer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BCA8E9CE-6A09-D55C-BCD9-A00FE07B1758}"/>
                </a:ext>
              </a:extLst>
            </p:cNvPr>
            <p:cNvSpPr/>
            <p:nvPr/>
          </p:nvSpPr>
          <p:spPr>
            <a:xfrm>
              <a:off x="2188211" y="2723900"/>
              <a:ext cx="2839720" cy="6685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b="1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Director</a:t>
              </a:r>
              <a:endParaRPr lang="de-DE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" name="Titel 6">
            <a:extLst>
              <a:ext uri="{FF2B5EF4-FFF2-40B4-BE49-F238E27FC236}">
                <a16:creationId xmlns:a16="http://schemas.microsoft.com/office/drawing/2014/main" id="{49CCC444-07EB-1177-D1DE-57CCB2ECE85F}"/>
              </a:ext>
            </a:extLst>
          </p:cNvPr>
          <p:cNvSpPr txBox="1">
            <a:spLocks/>
          </p:cNvSpPr>
          <p:nvPr/>
        </p:nvSpPr>
        <p:spPr>
          <a:xfrm>
            <a:off x="2345385" y="980396"/>
            <a:ext cx="10204450" cy="533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B91EE8ED-32C5-C7A9-D7B5-3E28484A4F1D}"/>
              </a:ext>
            </a:extLst>
          </p:cNvPr>
          <p:cNvSpPr txBox="1">
            <a:spLocks/>
          </p:cNvSpPr>
          <p:nvPr/>
        </p:nvSpPr>
        <p:spPr>
          <a:xfrm>
            <a:off x="2646927" y="1996735"/>
            <a:ext cx="2657341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KIEFEL GmbH</a:t>
            </a:r>
            <a:b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3D6B11C6-8EB4-D29D-C9B9-35B4E853555F}"/>
              </a:ext>
            </a:extLst>
          </p:cNvPr>
          <p:cNvSpPr txBox="1">
            <a:spLocks/>
          </p:cNvSpPr>
          <p:nvPr/>
        </p:nvSpPr>
        <p:spPr>
          <a:xfrm>
            <a:off x="5733665" y="1980282"/>
            <a:ext cx="2707435" cy="5621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36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algn="ctr"/>
            <a:r>
              <a:rPr lang="de-DE" sz="32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Kunde von KIEFEL</a:t>
            </a:r>
            <a:endParaRPr lang="de-DE" sz="3200" b="1" dirty="0">
              <a:solidFill>
                <a:schemeClr val="accent1">
                  <a:lumMod val="50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2E62D6-AA23-490E-C120-403E8C45847B}"/>
              </a:ext>
            </a:extLst>
          </p:cNvPr>
          <p:cNvSpPr/>
          <p:nvPr/>
        </p:nvSpPr>
        <p:spPr>
          <a:xfrm>
            <a:off x="8962474" y="5186329"/>
            <a:ext cx="387190" cy="45719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0687182-4995-497C-CD77-84E05CEE35EB}"/>
              </a:ext>
            </a:extLst>
          </p:cNvPr>
          <p:cNvSpPr txBox="1"/>
          <p:nvPr/>
        </p:nvSpPr>
        <p:spPr>
          <a:xfrm>
            <a:off x="9349663" y="5066228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Nutzer des Systems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86751FC-69E6-8DC0-0DED-9B420464AF66}"/>
              </a:ext>
            </a:extLst>
          </p:cNvPr>
          <p:cNvSpPr/>
          <p:nvPr/>
        </p:nvSpPr>
        <p:spPr>
          <a:xfrm>
            <a:off x="8962474" y="4939270"/>
            <a:ext cx="387190" cy="4571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5027385-4A68-BD79-55A7-BA79F46AD61D}"/>
              </a:ext>
            </a:extLst>
          </p:cNvPr>
          <p:cNvSpPr txBox="1"/>
          <p:nvPr/>
        </p:nvSpPr>
        <p:spPr>
          <a:xfrm>
            <a:off x="9349663" y="4819169"/>
            <a:ext cx="16949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Profiteur des Systems</a:t>
            </a:r>
          </a:p>
        </p:txBody>
      </p:sp>
    </p:spTree>
    <p:extLst>
      <p:ext uri="{BB962C8B-B14F-4D97-AF65-F5344CB8AC3E}">
        <p14:creationId xmlns:p14="http://schemas.microsoft.com/office/powerpoint/2010/main" val="4180770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6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</a:t>
            </a:r>
            <a:r>
              <a:rPr lang="de-DE" sz="3600" b="1" i="0" noProof="0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Operator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13703B-DFF8-61EE-0721-D670B7B54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245" y="1568098"/>
            <a:ext cx="1653377" cy="248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23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ledig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Mexikanisch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</a:t>
            </a:r>
            <a:r>
              <a:rPr lang="de-DE" sz="1600" b="1" dirty="0" err="1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Olivero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Gemeinde in der Nähe von Mexiko-Stadt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Geringe Bildung, Schulabbruch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 in kriminelle Aktivitäten verwickel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Zeigt bei seiner Arbeit wenig Engagement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Erscheint bei seiner Arbeit oft unpünktlich und erledigt seine Aufgaben nicht gewissenhaft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enig Interesse daran, seine Fähigkeiten zu verbessern und in der Firma aufzusteigen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</a:t>
            </a: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Ziele/ Bedürfnisse: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verdienen, um sich seinen Lebensunterhalt zu sichern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Seiner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Familie/ seinen Eltern ein besseres Leben ermöglichen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Wunsch seinen Lebensstandard zu verbessern 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70D8249A-A324-3E67-DD0A-44D2AA4A5599}"/>
              </a:ext>
            </a:extLst>
          </p:cNvPr>
          <p:cNvSpPr txBox="1"/>
          <p:nvPr/>
        </p:nvSpPr>
        <p:spPr>
          <a:xfrm>
            <a:off x="6527995" y="6027424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/arbeiten-arbeitnehmer-mitarbeiter-personal-4487444/</a:t>
            </a:r>
          </a:p>
        </p:txBody>
      </p:sp>
    </p:spTree>
    <p:extLst>
      <p:ext uri="{BB962C8B-B14F-4D97-AF65-F5344CB8AC3E}">
        <p14:creationId xmlns:p14="http://schemas.microsoft.com/office/powerpoint/2010/main" val="744748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Jour Fixe </a:t>
            </a:r>
            <a:r>
              <a:rPr lang="de-DE" dirty="0" err="1"/>
              <a:t>downtimecapture</a:t>
            </a:r>
            <a:r>
              <a:rPr lang="de-DE" dirty="0"/>
              <a:t>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7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Erik Ehrgeizig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43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37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Operator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Erik: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Bayern, Deutschland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Realschulabschluss, Ausbildung bei der KIEFEL GmbH in Freilassing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Als Jugendlicher schon leidenschaftlich an Autos und Motorrädern geschraubt </a:t>
            </a:r>
          </a:p>
          <a:p>
            <a:pPr marL="1085850" lvl="2" indent="-171450">
              <a:spcAft>
                <a:spcPts val="600"/>
              </a:spcAft>
              <a:buFont typeface="Wingdings" pitchFamily="2" charset="2"/>
              <a:buChar char="Ø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Ideale Jobvorstellung: Job ausüben, bei dem man viel mit den Händen arbeitet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KIEFEL GmbH: Bedienung der Fiber-Maschinen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otiviert, engagiert, möchte seine Karriere vorantreiben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 möchte sich beweisen und seine harte Arbeit und sein Talent zeigen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Geld verdienen ist ihm wichtig, aber nicht seine Hauptmotivation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Erik ist der Meinung, dass der Erfolg abhängig vom Team ist =&gt; Teamplayer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Besser in seinem Job werden,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bei KIEFEL machen, Verantwortung übernehmen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Stabile finanzielle Zukunft für sich, seine Frau und seine 2 Kinder schaffen</a:t>
            </a: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7A7DD42C-DB32-B13D-DF05-B97292158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662" y="1569359"/>
            <a:ext cx="1653434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155492C3-38C2-D160-7445-81D6ADD51E53}"/>
              </a:ext>
            </a:extLst>
          </p:cNvPr>
          <p:cNvSpPr txBox="1"/>
          <p:nvPr/>
        </p:nvSpPr>
        <p:spPr>
          <a:xfrm>
            <a:off x="7217789" y="6031759"/>
            <a:ext cx="48258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https://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www.pexels.com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/de-de/</a:t>
            </a:r>
            <a:r>
              <a:rPr lang="de-DE" sz="800" b="0" i="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foto</a:t>
            </a:r>
            <a:r>
              <a:rPr lang="de-DE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/mann-dreckig-industrie-metall-4486212/</a:t>
            </a:r>
            <a:endParaRPr lang="de-DE" sz="800" b="0" i="0" u="none" strike="noStrike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450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8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Otto Optimierer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33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Männlich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Spanisch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</a:t>
            </a: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Otto: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Herkunft: Geboren in Spanien, aufgewachsen in Hamburg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Abit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 mit 1,8 abgeschlossen, Bachelor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Engineering in Maschinenbau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Einstieg nach dem Studium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 KIEFEL als Operator, Aufstieg zum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Proccess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Engineer nach einigen Jahren 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de-DE" sz="1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Reperatur</a:t>
            </a:r>
            <a: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der Maschinenfehler)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Verfolgt seinen Job mit Leidenschaft,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Analytisch und lösungsorientiert veranlagt, löst gerne komplexe Probleme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Teamplayer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 empathisch </a:t>
            </a:r>
            <a:endParaRPr lang="de-DE" sz="1200" u="none" strike="noStrike" dirty="0">
              <a:solidFill>
                <a:srgbClr val="000000"/>
              </a:solidFill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„Kommunikation ist das A und O“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 ist ihm wichtig, dass die Produktion effizient und kostengerecht abläuft und dass die Qualität der Produkte stets sehr gut ist </a:t>
            </a: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 bestmöglich erledigen,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Weiterentwicklung, Verantwortung übernehmen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ositives und respektvolles Arbeitsumfeld schaffen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 descr="Ein Bild, das Person, Mann enthält.&#10;&#10;Automatisch generierte Beschreibung">
            <a:extLst>
              <a:ext uri="{FF2B5EF4-FFF2-40B4-BE49-F238E27FC236}">
                <a16:creationId xmlns:a16="http://schemas.microsoft.com/office/drawing/2014/main" id="{CDF9C9FA-70DC-A6FB-D82B-76AD2BCAE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39" t="1088" r="17457" b="1078"/>
          <a:stretch/>
        </p:blipFill>
        <p:spPr>
          <a:xfrm>
            <a:off x="1584666" y="1569359"/>
            <a:ext cx="1677480" cy="24876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305A0DA-6EC5-D05F-4D56-6E4970C7F1EF}"/>
              </a:ext>
            </a:extLst>
          </p:cNvPr>
          <p:cNvSpPr txBox="1"/>
          <p:nvPr/>
        </p:nvSpPr>
        <p:spPr>
          <a:xfrm>
            <a:off x="10018644" y="6027424"/>
            <a:ext cx="13351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Adobe Stock</a:t>
            </a:r>
          </a:p>
        </p:txBody>
      </p:sp>
    </p:spTree>
    <p:extLst>
      <p:ext uri="{BB962C8B-B14F-4D97-AF65-F5344CB8AC3E}">
        <p14:creationId xmlns:p14="http://schemas.microsoft.com/office/powerpoint/2010/main" val="22102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3E8B53-8FAC-8EA9-E345-9CEDDA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Jour Fixe downtimecapture - 18.04.2023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3637DA-966E-4E6B-773B-D8F11ACB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A6E68-B495-4D48-99AB-ED1461E4207B}" type="slidenum">
              <a:rPr lang="de-DE" smtClean="0"/>
              <a:t>9</a:t>
            </a:fld>
            <a:endParaRPr lang="de-DE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E098A502-D858-F687-4DDB-A3E18343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64" y="431800"/>
            <a:ext cx="10204450" cy="533400"/>
          </a:xfrm>
        </p:spPr>
        <p:txBody>
          <a:bodyPr>
            <a:noAutofit/>
          </a:bodyPr>
          <a:lstStyle/>
          <a:p>
            <a:br>
              <a:rPr lang="de-DE" sz="3600" b="1" i="0" noProof="0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02  Personas – Daniela Dirigentin</a:t>
            </a:r>
            <a:br>
              <a:rPr lang="de-DE" sz="3600" b="1" i="0" noProof="0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</a:br>
            <a:r>
              <a:rPr lang="de-DE" sz="3600" b="1" dirty="0">
                <a:solidFill>
                  <a:schemeClr val="accent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389DB09-5FC7-509A-E8EF-58B58F60F3F6}"/>
              </a:ext>
            </a:extLst>
          </p:cNvPr>
          <p:cNvSpPr/>
          <p:nvPr/>
        </p:nvSpPr>
        <p:spPr>
          <a:xfrm>
            <a:off x="995364" y="1264024"/>
            <a:ext cx="10204450" cy="47602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7EC230-6C1B-D509-7CD6-1510CA493149}"/>
              </a:ext>
            </a:extLst>
          </p:cNvPr>
          <p:cNvSpPr txBox="1"/>
          <p:nvPr/>
        </p:nvSpPr>
        <p:spPr>
          <a:xfrm>
            <a:off x="1540580" y="4206371"/>
            <a:ext cx="22808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Demographische Daten: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Alter:                 51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Familienstand:  verheiratet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Geschlecht:      Weiblich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Nationalität:      Deutsch</a:t>
            </a:r>
          </a:p>
          <a:p>
            <a:pPr>
              <a:spcAft>
                <a:spcPts val="600"/>
              </a:spcAft>
            </a:pPr>
            <a:r>
              <a:rPr lang="de-DE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Beruf:                </a:t>
            </a:r>
            <a:r>
              <a:rPr lang="de-DE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endParaRPr lang="de-DE" sz="11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C28A910-98CA-EAEE-B343-793D53D2A70F}"/>
              </a:ext>
            </a:extLst>
          </p:cNvPr>
          <p:cNvSpPr txBox="1"/>
          <p:nvPr/>
        </p:nvSpPr>
        <p:spPr>
          <a:xfrm>
            <a:off x="3784159" y="1535883"/>
            <a:ext cx="686726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Zu Daniela: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Nachde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 ihre Kinder ausgezogen sind, möchte Daniela sich wieder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 und ganz ihrem Beruf und ihrer Berufung widmen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Seit 20 Jahren bei der KIEFEL GmbH, hohe Position als </a:t>
            </a:r>
            <a:r>
              <a:rPr lang="de-DE" sz="1200" dirty="0" err="1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Director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 Verantwortung, ist maßgeblich für den Erfolg von KIEFEL mitverantwortlich</a:t>
            </a:r>
            <a:endParaRPr lang="de-DE" sz="1200" dirty="0">
              <a:solidFill>
                <a:srgbClr val="000000"/>
              </a:solidFill>
              <a:latin typeface="Roboto" panose="02000000000000000000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Verhalten: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Entscheidungsfreudig, direkt, ehrlich, 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arbeitet gerne in einem dynamischen Umfeld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ielorientiert, fokussiert und </a:t>
            </a: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ehrgeizig </a:t>
            </a:r>
          </a:p>
          <a:p>
            <a:pPr marL="628650" lvl="1" indent="-17145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otivierende Führungskraft, inspiriert und motiviert ihr Team zu inspirieren </a:t>
            </a:r>
          </a:p>
          <a:p>
            <a:pPr marL="628650" lvl="1" indent="-171450">
              <a:spcAft>
                <a:spcPts val="1200"/>
              </a:spcAft>
              <a:buFont typeface="Symbol" pitchFamily="2" charset="2"/>
              <a:buChar char="-"/>
            </a:pPr>
            <a:r>
              <a:rPr lang="de-DE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</a:t>
            </a: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ommunikativ und offen für Feedback und neue Ideen</a:t>
            </a:r>
            <a:endParaRPr lang="de-DE" sz="1200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 rtl="0">
              <a:spcBef>
                <a:spcPts val="1200"/>
              </a:spcBef>
              <a:spcAft>
                <a:spcPts val="600"/>
              </a:spcAft>
            </a:pPr>
            <a:r>
              <a:rPr lang="de-DE" sz="1600" b="1" dirty="0">
                <a:solidFill>
                  <a:srgbClr val="00338D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    Ziele/ Bedürfnisse: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Unternehmenserfolg 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Karriere und Weiterentwicklung</a:t>
            </a:r>
          </a:p>
          <a:p>
            <a:pPr marL="685800" lvl="1" indent="-228600">
              <a:spcAft>
                <a:spcPts val="600"/>
              </a:spcAft>
              <a:buFont typeface="Symbol" pitchFamily="2" charset="2"/>
              <a:buChar char="-"/>
            </a:pPr>
            <a:r>
              <a:rPr lang="de-DE" sz="1200" u="none" strike="noStrike" dirty="0"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Schaffung eines positiven Arbeitsumfeldes, in dem sich ihre Mitarbeiter wohl fühlen und sich individuell entfalten können</a:t>
            </a: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de-DE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endParaRPr lang="de-DE" sz="1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40B03D56-AB26-3438-B8C2-80729E6F6FFD}"/>
              </a:ext>
            </a:extLst>
          </p:cNvPr>
          <p:cNvCxnSpPr/>
          <p:nvPr/>
        </p:nvCxnSpPr>
        <p:spPr>
          <a:xfrm>
            <a:off x="3769112" y="1264024"/>
            <a:ext cx="0" cy="476025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DB0ACAE4-2110-7457-270A-24438D750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857" y="1569359"/>
            <a:ext cx="1668765" cy="24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6FAFD01-A108-4EBB-B555-D83B38263AB2}"/>
              </a:ext>
            </a:extLst>
          </p:cNvPr>
          <p:cNvSpPr txBox="1"/>
          <p:nvPr/>
        </p:nvSpPr>
        <p:spPr>
          <a:xfrm>
            <a:off x="7169426" y="6007546"/>
            <a:ext cx="41843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de-DE" sz="800" u="sng" dirty="0">
                <a:solidFill>
                  <a:schemeClr val="bg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Bildq</a:t>
            </a:r>
            <a:r>
              <a:rPr lang="de-DE" sz="800" u="sng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uelle: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https://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www.pexels.com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/de-de/</a:t>
            </a:r>
            <a:r>
              <a:rPr lang="de-DE" sz="800" u="none" strike="noStrike" dirty="0" err="1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foto</a:t>
            </a:r>
            <a:r>
              <a:rPr lang="de-DE" sz="80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/anzug-frau-schreibtisch-buro-4427610/</a:t>
            </a:r>
          </a:p>
        </p:txBody>
      </p:sp>
    </p:spTree>
    <p:extLst>
      <p:ext uri="{BB962C8B-B14F-4D97-AF65-F5344CB8AC3E}">
        <p14:creationId xmlns:p14="http://schemas.microsoft.com/office/powerpoint/2010/main" val="20808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Macintosh PowerPoint</Application>
  <PresentationFormat>Breitbild</PresentationFormat>
  <Paragraphs>155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Helvetica Neue Condensed</vt:lpstr>
      <vt:lpstr>Noto Sans Symbols</vt:lpstr>
      <vt:lpstr>Roboto</vt:lpstr>
      <vt:lpstr>Symbol</vt:lpstr>
      <vt:lpstr>Wingdings</vt:lpstr>
      <vt:lpstr>Office</vt:lpstr>
      <vt:lpstr>PowerPoint-Präsentation</vt:lpstr>
      <vt:lpstr>Agenda</vt:lpstr>
      <vt:lpstr>PowerPoint-Präsentation</vt:lpstr>
      <vt:lpstr>PowerPoint-Präsentation</vt:lpstr>
      <vt:lpstr> 02  Personas – Überblick  </vt:lpstr>
      <vt:lpstr> 02  Personas – Olivero Operator  </vt:lpstr>
      <vt:lpstr> 02  Personas – Erik Ehrgeizig  </vt:lpstr>
      <vt:lpstr> 02  Personas – Otto Optimierer  </vt:lpstr>
      <vt:lpstr> 02  Personas – Daniela Dirigentin  </vt:lpstr>
      <vt:lpstr> 03  Product Backlog  </vt:lpstr>
      <vt:lpstr> 04  Entwicklungsumgebung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Asam, Nora</dc:creator>
  <cp:lastModifiedBy>Asam, Nora</cp:lastModifiedBy>
  <cp:revision>78</cp:revision>
  <cp:lastPrinted>2023-04-03T06:31:51Z</cp:lastPrinted>
  <dcterms:created xsi:type="dcterms:W3CDTF">2023-03-27T15:32:23Z</dcterms:created>
  <dcterms:modified xsi:type="dcterms:W3CDTF">2023-04-16T12:02:24Z</dcterms:modified>
</cp:coreProperties>
</file>