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onetree-world.tumblr.com/post/15170071720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is_Street;_Rainy_Da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0FFE-D6F7-4B2F-8B6E-5D0CCA15A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D646-1481-4FAD-A2C1-E9E7B2E6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</p:spTree>
    <p:extLst>
      <p:ext uri="{BB962C8B-B14F-4D97-AF65-F5344CB8AC3E}">
        <p14:creationId xmlns:p14="http://schemas.microsoft.com/office/powerpoint/2010/main" val="215053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AC80-BC26-48C8-81EA-45B4475D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Perception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2B63-CBC4-4D25-AE9E-3D4E67CC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Parallax – objects in the foreground move quicker relative to objects the background using time to “fake” stereo vision</a:t>
            </a:r>
          </a:p>
        </p:txBody>
      </p:sp>
    </p:spTree>
    <p:extLst>
      <p:ext uri="{BB962C8B-B14F-4D97-AF65-F5344CB8AC3E}">
        <p14:creationId xmlns:p14="http://schemas.microsoft.com/office/powerpoint/2010/main" val="159822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62720-4607-4DF3-BCD9-39667FA3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https://stonetree-world.tumblr.com/post/151700717208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2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8041-E74A-4BEB-A021-88BD07BD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E012-E475-43D1-973B-CFD8591B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63EEA-1A63-4DF9-B9BA-A086B3F3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35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9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A5DF-2058-4B3D-A20B-777118FA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B072-D50F-4E99-8AE3-845D28CD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Horopter – The space in which both eyes converge on an object</a:t>
            </a:r>
          </a:p>
          <a:p>
            <a:r>
              <a:rPr lang="en-US" dirty="0"/>
              <a:t>binocular disparity – The phenomena where the brain must resolve 2 distinct images  one from each eye</a:t>
            </a:r>
          </a:p>
          <a:p>
            <a:r>
              <a:rPr lang="en-US" dirty="0"/>
              <a:t>Diplopia – the name of the effect    easiest to notice for close objects but holds true for far objects when focusing on something close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48E0-039B-432C-A6F5-0F8577F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Perception of Motion</a:t>
            </a:r>
          </a:p>
        </p:txBody>
      </p:sp>
    </p:spTree>
    <p:extLst>
      <p:ext uri="{BB962C8B-B14F-4D97-AF65-F5344CB8AC3E}">
        <p14:creationId xmlns:p14="http://schemas.microsoft.com/office/powerpoint/2010/main" val="215037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023-CB33-440A-8C88-AF7B766F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Detection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80C5-35DC-4EEC-817A-E00DA4C0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Reichardt detector – neurological system that detects a change in an object’s position looking for object placement</a:t>
            </a:r>
          </a:p>
          <a:p>
            <a:r>
              <a:rPr lang="en-US" dirty="0"/>
              <a:t>Object motion vs Observer Motion</a:t>
            </a:r>
          </a:p>
          <a:p>
            <a:pPr lvl="1"/>
            <a:r>
              <a:rPr lang="en-US" sz="2800" dirty="0"/>
              <a:t>Saccadic suppression(Chapter 5.1) – the suppression of visual signals while moving</a:t>
            </a:r>
          </a:p>
          <a:p>
            <a:pPr lvl="1"/>
            <a:r>
              <a:rPr lang="en-US" sz="2800" dirty="0"/>
              <a:t>Proprioception – the bodies’ knowledge of how it is moving based on motor commands including eye muscles</a:t>
            </a:r>
          </a:p>
          <a:p>
            <a:pPr lvl="1"/>
            <a:r>
              <a:rPr lang="en-US" sz="2800" dirty="0"/>
              <a:t>Overall Scene movement compared to object’s moving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A1CF35-E316-4D1B-8A86-D70711A3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0" y="1266825"/>
            <a:ext cx="7732996" cy="323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C4C49-7DF9-4E0E-9901-926F8F665366}"/>
              </a:ext>
            </a:extLst>
          </p:cNvPr>
          <p:cNvSpPr txBox="1"/>
          <p:nvPr/>
        </p:nvSpPr>
        <p:spPr>
          <a:xfrm>
            <a:off x="-1" y="4809409"/>
            <a:ext cx="684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examples produce the same motion effect inside the circle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684DC-07D0-49A9-A97E-4AF0C91E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27" y="1266825"/>
            <a:ext cx="5348873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617BD0-5CC8-45E1-AC32-82620E1FBC99}"/>
              </a:ext>
            </a:extLst>
          </p:cNvPr>
          <p:cNvSpPr txBox="1"/>
          <p:nvPr/>
        </p:nvSpPr>
        <p:spPr>
          <a:xfrm>
            <a:off x="377545" y="131743"/>
            <a:ext cx="8773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Issues with the </a:t>
            </a:r>
            <a:r>
              <a:rPr lang="en-US" sz="4400" dirty="0">
                <a:latin typeface="+mj-lt"/>
              </a:rPr>
              <a:t>Reichardt</a:t>
            </a:r>
            <a:r>
              <a:rPr lang="en-US" sz="4800" dirty="0">
                <a:latin typeface="+mj-lt"/>
              </a:rPr>
              <a:t> Detector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A8C6C-83BA-45D4-BCE0-F15075C3F0DF}"/>
              </a:ext>
            </a:extLst>
          </p:cNvPr>
          <p:cNvSpPr txBox="1"/>
          <p:nvPr/>
        </p:nvSpPr>
        <p:spPr>
          <a:xfrm>
            <a:off x="6843127" y="4809409"/>
            <a:ext cx="5348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the observer moves or the object moves the image on the retina produces the same effect</a:t>
            </a:r>
          </a:p>
        </p:txBody>
      </p:sp>
    </p:spTree>
    <p:extLst>
      <p:ext uri="{BB962C8B-B14F-4D97-AF65-F5344CB8AC3E}">
        <p14:creationId xmlns:p14="http://schemas.microsoft.com/office/powerpoint/2010/main" val="372486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953C-A6FA-441B-94B8-4975D256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Stroboscopic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D5D8-166B-4DFA-B523-80A8BCFE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Stroboscopic / apparent motion – the effect of flashing different images to allude to movement</a:t>
            </a:r>
          </a:p>
          <a:p>
            <a:r>
              <a:rPr lang="en-US" dirty="0"/>
              <a:t>Zoetrope – a drum with slits opposing images on the inside that produces a stroboscopic motion picture when rotated.</a:t>
            </a:r>
          </a:p>
          <a:p>
            <a:r>
              <a:rPr lang="en-US" dirty="0"/>
              <a:t>Beta movement – cycling dots around 2fps images seem to pop over </a:t>
            </a:r>
          </a:p>
          <a:p>
            <a:r>
              <a:rPr lang="en-US" dirty="0"/>
              <a:t>Phi phenomena – cycling dots higher than 15fps dot seems to move through the pattern</a:t>
            </a:r>
          </a:p>
        </p:txBody>
      </p:sp>
    </p:spTree>
    <p:extLst>
      <p:ext uri="{BB962C8B-B14F-4D97-AF65-F5344CB8AC3E}">
        <p14:creationId xmlns:p14="http://schemas.microsoft.com/office/powerpoint/2010/main" val="6276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E5A5-FBC9-49EB-94D3-F8E02DF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beta and phi movement example</a:t>
            </a:r>
          </a:p>
        </p:txBody>
      </p:sp>
    </p:spTree>
    <p:extLst>
      <p:ext uri="{BB962C8B-B14F-4D97-AF65-F5344CB8AC3E}">
        <p14:creationId xmlns:p14="http://schemas.microsoft.com/office/powerpoint/2010/main" val="60419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68BA-49D4-4213-8F3D-817CC38A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and Framerate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1C6C-652F-4FFD-B338-4E64776C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   Stroboscopic apparent motion starts</a:t>
            </a:r>
          </a:p>
          <a:p>
            <a:r>
              <a:rPr lang="en-US" dirty="0"/>
              <a:t>10 Ability to distinguish individual frames is lost</a:t>
            </a:r>
          </a:p>
          <a:p>
            <a:r>
              <a:rPr lang="en-US" dirty="0"/>
              <a:t>16 Old home movies; early silent films</a:t>
            </a:r>
          </a:p>
          <a:p>
            <a:r>
              <a:rPr lang="en-US" dirty="0"/>
              <a:t>24 Hollywood classic standard</a:t>
            </a:r>
          </a:p>
          <a:p>
            <a:r>
              <a:rPr lang="en-US" dirty="0"/>
              <a:t>25 PAL television before interlacing</a:t>
            </a:r>
          </a:p>
          <a:p>
            <a:r>
              <a:rPr lang="en-US" dirty="0"/>
              <a:t>30 NTSC television before interlacing</a:t>
            </a:r>
          </a:p>
          <a:p>
            <a:r>
              <a:rPr lang="en-US" dirty="0"/>
              <a:t>48 Two-blade shutter; proposed new Hollywood standard</a:t>
            </a:r>
          </a:p>
          <a:p>
            <a:r>
              <a:rPr lang="en-US" dirty="0"/>
              <a:t>50 Interlaced PAL television</a:t>
            </a:r>
          </a:p>
          <a:p>
            <a:r>
              <a:rPr lang="en-US" dirty="0"/>
              <a:t>60 Interlaced NTSC television; perceived flicker in some displays</a:t>
            </a:r>
          </a:p>
          <a:p>
            <a:r>
              <a:rPr lang="en-US" dirty="0"/>
              <a:t>72 Three-blade shutter; minimum CRT refresh rate for comfort</a:t>
            </a:r>
          </a:p>
          <a:p>
            <a:r>
              <a:rPr lang="en-US" dirty="0"/>
              <a:t>90 Modern VR headsets; no more discomfort from flicker</a:t>
            </a:r>
          </a:p>
          <a:p>
            <a:r>
              <a:rPr lang="en-US" dirty="0"/>
              <a:t>1000 Ability to see zipper effect for fast, blinking LED</a:t>
            </a:r>
          </a:p>
          <a:p>
            <a:r>
              <a:rPr lang="en-US" dirty="0"/>
              <a:t>5000 Cannot perceive zipper effect</a:t>
            </a:r>
          </a:p>
        </p:txBody>
      </p:sp>
    </p:spTree>
    <p:extLst>
      <p:ext uri="{BB962C8B-B14F-4D97-AF65-F5344CB8AC3E}">
        <p14:creationId xmlns:p14="http://schemas.microsoft.com/office/powerpoint/2010/main" val="374980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48E0-039B-432C-A6F5-0F8577F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Perception of Depth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Perception of Motion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Perception of Color</a:t>
            </a:r>
          </a:p>
        </p:txBody>
      </p:sp>
    </p:spTree>
    <p:extLst>
      <p:ext uri="{BB962C8B-B14F-4D97-AF65-F5344CB8AC3E}">
        <p14:creationId xmlns:p14="http://schemas.microsoft.com/office/powerpoint/2010/main" val="262086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AD19-15BA-45A0-A434-9D244881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Zipper effect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10A47-ADD0-40A9-AE32-EEE997C97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939"/>
            <a:ext cx="10515600" cy="41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7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7E45-FCF0-4945-8F6A-D51BE9F8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in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5766-1083-4BE3-9866-B1C8BF35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framerates can cause images appear to linger causing a stutter effect which can cause headaches </a:t>
            </a:r>
          </a:p>
          <a:p>
            <a:r>
              <a:rPr lang="en-US" dirty="0"/>
              <a:t>Framerates of 90fps or greater reduce or eliminate adverse effects for most people</a:t>
            </a:r>
          </a:p>
        </p:txBody>
      </p:sp>
    </p:spTree>
    <p:extLst>
      <p:ext uri="{BB962C8B-B14F-4D97-AF65-F5344CB8AC3E}">
        <p14:creationId xmlns:p14="http://schemas.microsoft.com/office/powerpoint/2010/main" val="100738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48E0-039B-432C-A6F5-0F8577F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Perception of Color</a:t>
            </a:r>
          </a:p>
        </p:txBody>
      </p:sp>
    </p:spTree>
    <p:extLst>
      <p:ext uri="{BB962C8B-B14F-4D97-AF65-F5344CB8AC3E}">
        <p14:creationId xmlns:p14="http://schemas.microsoft.com/office/powerpoint/2010/main" val="158072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63F64E-A476-4D82-A2AE-EEE5BF2FF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0" y="0"/>
            <a:ext cx="5208390" cy="687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EE0809-9584-4C99-9D5F-A485A5BD167C}"/>
              </a:ext>
            </a:extLst>
          </p:cNvPr>
          <p:cNvSpPr txBox="1"/>
          <p:nvPr/>
        </p:nvSpPr>
        <p:spPr>
          <a:xfrm>
            <a:off x="1728274" y="1485900"/>
            <a:ext cx="2887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Cecilia Bleasdale</a:t>
            </a:r>
          </a:p>
          <a:p>
            <a:pPr algn="ctr"/>
            <a:r>
              <a:rPr lang="en-US" sz="2800" dirty="0"/>
              <a:t>dress color illusion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Blue and black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Or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White and gold</a:t>
            </a:r>
          </a:p>
        </p:txBody>
      </p:sp>
    </p:spTree>
    <p:extLst>
      <p:ext uri="{BB962C8B-B14F-4D97-AF65-F5344CB8AC3E}">
        <p14:creationId xmlns:p14="http://schemas.microsoft.com/office/powerpoint/2010/main" val="3744759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C15F-A457-41C2-B02A-FAD60548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2032-FDB8-4D8E-B989-198C29A5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 – converting infinite dimensional </a:t>
            </a:r>
            <a:br>
              <a:rPr lang="en-US" dirty="0"/>
            </a:br>
            <a:r>
              <a:rPr lang="en-US" dirty="0"/>
              <a:t>color-space to a 3dimensional color-space the eye understands</a:t>
            </a:r>
          </a:p>
          <a:p>
            <a:r>
              <a:rPr lang="en-US" dirty="0"/>
              <a:t>Color space – A set of coordinates that specify a color</a:t>
            </a:r>
          </a:p>
          <a:p>
            <a:r>
              <a:rPr lang="en-US" dirty="0"/>
              <a:t>Mixing color – mixing 2 colors will take the weighted average of the distance between them based on the potency</a:t>
            </a:r>
          </a:p>
          <a:p>
            <a:r>
              <a:rPr lang="en-US" dirty="0"/>
              <a:t>Constancy – The reason for the dress illusion based on chromatic adjustment due to lighting adjustment.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1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05387A-2F52-4E62-B60A-7D2151EA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19252" cy="5092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D1688-612C-4EEC-B5AD-2BEA014F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252" y="0"/>
            <a:ext cx="6651436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1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0EC8-3916-43DA-BD93-381F285D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0D9D-5546-48B6-9AAB-1F403E69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displays typically use the RGB color space with 256 brightness level for each color</a:t>
            </a:r>
          </a:p>
          <a:p>
            <a:r>
              <a:rPr lang="en-US" dirty="0"/>
              <a:t>Humans perceive 7magnitudes of brightness difference and that’s not achievable by most displays.</a:t>
            </a:r>
          </a:p>
        </p:txBody>
      </p:sp>
    </p:spTree>
    <p:extLst>
      <p:ext uri="{BB962C8B-B14F-4D97-AF65-F5344CB8AC3E}">
        <p14:creationId xmlns:p14="http://schemas.microsoft.com/office/powerpoint/2010/main" val="292704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7D4A-0DBC-401E-924A-89DA2D8F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sources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453F-A66E-497F-8C44-5993740FD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probability to determine the truth based on multiple inputs </a:t>
            </a:r>
          </a:p>
        </p:txBody>
      </p:sp>
    </p:spTree>
    <p:extLst>
      <p:ext uri="{BB962C8B-B14F-4D97-AF65-F5344CB8AC3E}">
        <p14:creationId xmlns:p14="http://schemas.microsoft.com/office/powerpoint/2010/main" val="59446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43F-E702-4234-A4F0-C324EF84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of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68D4-8A4B-4177-8C06-327261D4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 cues provide depth information</a:t>
            </a:r>
          </a:p>
          <a:p>
            <a:r>
              <a:rPr lang="en-US" dirty="0"/>
              <a:t>Monocular – cues that require only one eye</a:t>
            </a:r>
          </a:p>
          <a:p>
            <a:r>
              <a:rPr lang="en-US" dirty="0"/>
              <a:t>Stereo – cues that require or benefit from both eyes</a:t>
            </a:r>
          </a:p>
        </p:txBody>
      </p:sp>
    </p:spTree>
    <p:extLst>
      <p:ext uri="{BB962C8B-B14F-4D97-AF65-F5344CB8AC3E}">
        <p14:creationId xmlns:p14="http://schemas.microsoft.com/office/powerpoint/2010/main" val="194123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walking in the rain holding an umbrella&#10;&#10;Description automatically generated">
            <a:extLst>
              <a:ext uri="{FF2B5EF4-FFF2-40B4-BE49-F238E27FC236}">
                <a16:creationId xmlns:a16="http://schemas.microsoft.com/office/drawing/2014/main" id="{DC11BF0D-F1E2-4E19-8C93-BFD49601F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6491" y="-13297"/>
            <a:ext cx="8559018" cy="6483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16318-E2A0-46A0-918F-9976CBB695F6}"/>
              </a:ext>
            </a:extLst>
          </p:cNvPr>
          <p:cNvSpPr txBox="1"/>
          <p:nvPr/>
        </p:nvSpPr>
        <p:spPr>
          <a:xfrm>
            <a:off x="1816490" y="6470158"/>
            <a:ext cx="85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Paris Street, Rainy Day,” Gustave Caillebotte,1877. Art Institute of Chicago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5551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E818-2EB6-4D38-BBB5-3DB3E78A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66D3-EA75-4F89-8B32-A4DFF6BB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principal it works by comparing relative objects visible size based on some known or assumed size</a:t>
            </a:r>
          </a:p>
          <a:p>
            <a:r>
              <a:rPr lang="en-US" dirty="0"/>
              <a:t>The closer an object the larger it is on the retina</a:t>
            </a:r>
          </a:p>
          <a:p>
            <a:r>
              <a:rPr lang="en-US" dirty="0"/>
              <a:t>Shape and texture are additional cues</a:t>
            </a:r>
          </a:p>
        </p:txBody>
      </p:sp>
    </p:spTree>
    <p:extLst>
      <p:ext uri="{BB962C8B-B14F-4D97-AF65-F5344CB8AC3E}">
        <p14:creationId xmlns:p14="http://schemas.microsoft.com/office/powerpoint/2010/main" val="158863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DA42-6DE8-4B05-BC91-4B55E661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illusions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2127-AA60-4DDF-AF0C-B632E2E3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07A9F-D754-4C8F-8EDA-444A62F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23539" cy="42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B4BA-8D47-432A-94C1-20948578D5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63B4-6503-491B-A74F-EAD2E6E6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5A008-067C-430E-AC22-44E631D6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68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C4548-044D-4A46-89C7-3226F46A1CD3}"/>
              </a:ext>
            </a:extLst>
          </p:cNvPr>
          <p:cNvSpPr txBox="1"/>
          <p:nvPr/>
        </p:nvSpPr>
        <p:spPr>
          <a:xfrm>
            <a:off x="4247689" y="6380946"/>
            <a:ext cx="26837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Ebbinghaus illusion</a:t>
            </a:r>
          </a:p>
        </p:txBody>
      </p:sp>
    </p:spTree>
    <p:extLst>
      <p:ext uri="{BB962C8B-B14F-4D97-AF65-F5344CB8AC3E}">
        <p14:creationId xmlns:p14="http://schemas.microsoft.com/office/powerpoint/2010/main" val="146674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5195-DAC0-4FE7-AE8E-59E9DBB5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Perception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7109-34BB-4D42-8C9C-441858ED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Hight in visual field – objects as they approach the horizon appear to be larger and further away in-spite of their identical size</a:t>
            </a:r>
          </a:p>
          <a:p>
            <a:r>
              <a:rPr lang="en-US" dirty="0"/>
              <a:t>Accommodation – youths given up-to 10 Diopters of variance can bring objects in and out of focus</a:t>
            </a:r>
            <a:br>
              <a:rPr lang="en-US" dirty="0"/>
            </a:br>
            <a:r>
              <a:rPr lang="en-US" dirty="0"/>
              <a:t>this ability diminishes due to aging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6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D04F-45E6-492C-A630-2FF4B85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23F5CC-AA50-48F7-BAA6-88E6C8132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81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5811E-2012-4D21-ABE5-9D2C39E2E53F}"/>
              </a:ext>
            </a:extLst>
          </p:cNvPr>
          <p:cNvSpPr txBox="1"/>
          <p:nvPr/>
        </p:nvSpPr>
        <p:spPr>
          <a:xfrm>
            <a:off x="0" y="6153150"/>
            <a:ext cx="1147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of horizon playing a role in depth perception		Size change based on proximity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305DE-A818-4DFE-B298-A6EE75EF6244}"/>
              </a:ext>
            </a:extLst>
          </p:cNvPr>
          <p:cNvSpPr txBox="1"/>
          <p:nvPr/>
        </p:nvSpPr>
        <p:spPr>
          <a:xfrm>
            <a:off x="7239000" y="638398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12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2659</TotalTime>
  <Words>682</Words>
  <Application>Microsoft Office PowerPoint</Application>
  <PresentationFormat>Widescreen</PresentationFormat>
  <Paragraphs>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Chapter 6</vt:lpstr>
      <vt:lpstr>Perception of Depth  Perception of Motion  Perception of Color</vt:lpstr>
      <vt:lpstr>Perception of Depth</vt:lpstr>
      <vt:lpstr>PowerPoint Presentation</vt:lpstr>
      <vt:lpstr>Monocular perception</vt:lpstr>
      <vt:lpstr>Monocular illusions </vt:lpstr>
      <vt:lpstr>PowerPoint Presentation</vt:lpstr>
      <vt:lpstr>Monocular Perception Cont.</vt:lpstr>
      <vt:lpstr>PowerPoint Presentation</vt:lpstr>
      <vt:lpstr>Monocular Perception cont.</vt:lpstr>
      <vt:lpstr>PowerPoint Presentation</vt:lpstr>
      <vt:lpstr>PowerPoint Presentation</vt:lpstr>
      <vt:lpstr>Stereo Perception</vt:lpstr>
      <vt:lpstr>Perception of Motion</vt:lpstr>
      <vt:lpstr>Motion Detection Mechanisms</vt:lpstr>
      <vt:lpstr>PowerPoint Presentation</vt:lpstr>
      <vt:lpstr>Stroboscopic motion</vt:lpstr>
      <vt:lpstr>PowerPoint Presentation</vt:lpstr>
      <vt:lpstr>Motion and Framerate</vt:lpstr>
      <vt:lpstr>Zipper effect</vt:lpstr>
      <vt:lpstr>Effects in VR</vt:lpstr>
      <vt:lpstr>Perception of Color</vt:lpstr>
      <vt:lpstr>PowerPoint Presentation</vt:lpstr>
      <vt:lpstr>Understanding Color</vt:lpstr>
      <vt:lpstr>PowerPoint Presentation</vt:lpstr>
      <vt:lpstr>Display issues</vt:lpstr>
      <vt:lpstr>Combining sources of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Moran</dc:creator>
  <cp:lastModifiedBy>Michael Moran</cp:lastModifiedBy>
  <cp:revision>49</cp:revision>
  <dcterms:created xsi:type="dcterms:W3CDTF">2019-10-30T04:24:03Z</dcterms:created>
  <dcterms:modified xsi:type="dcterms:W3CDTF">2019-11-07T02:01:10Z</dcterms:modified>
</cp:coreProperties>
</file>