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16" r:id="rId1"/>
  </p:sldMasterIdLst>
  <p:notesMasterIdLst>
    <p:notesMasterId r:id="rId11"/>
  </p:notesMasterIdLst>
  <p:sldIdLst>
    <p:sldId id="256" r:id="rId2"/>
    <p:sldId id="258" r:id="rId3"/>
    <p:sldId id="259" r:id="rId4"/>
    <p:sldId id="270" r:id="rId5"/>
    <p:sldId id="271" r:id="rId6"/>
    <p:sldId id="260" r:id="rId7"/>
    <p:sldId id="273" r:id="rId8"/>
    <p:sldId id="272" r:id="rId9"/>
    <p:sldId id="26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0F134-00F8-4775-BD40-6EE36C402CF7}" type="datetimeFigureOut">
              <a:rPr lang="de-AT" smtClean="0"/>
              <a:t>24.01.2018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161D1-FCB8-47AC-9739-1E5BA9F40BF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31137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161D1-FCB8-47AC-9739-1E5BA9F40BFB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7190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161D1-FCB8-47AC-9739-1E5BA9F40BFB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343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161D1-FCB8-47AC-9739-1E5BA9F40BFB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9116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161D1-FCB8-47AC-9739-1E5BA9F40BFB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8918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161D1-FCB8-47AC-9739-1E5BA9F40BFB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1326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161D1-FCB8-47AC-9739-1E5BA9F40BFB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7015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161D1-FCB8-47AC-9739-1E5BA9F40BFB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1279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ED6625E-C4DF-4879-AE6C-B895176B1619}" type="datetime1">
              <a:rPr lang="de-AT" smtClean="0"/>
              <a:t>24.01.2018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658AD74-6CD7-4D7A-AC48-66BD1834A6A6}" type="slidenum">
              <a:rPr lang="de-AT" smtClean="0"/>
              <a:t>‹Nr.›</a:t>
            </a:fld>
            <a:endParaRPr lang="de-A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42464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1C8C-16BB-4C66-AE12-FC2E2EE37CA0}" type="datetime1">
              <a:rPr lang="de-AT" smtClean="0"/>
              <a:t>24.01.2018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AD74-6CD7-4D7A-AC48-66BD1834A6A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699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2F4F-9CE3-456D-8461-3ABF43FDE55E}" type="datetime1">
              <a:rPr lang="de-AT" smtClean="0"/>
              <a:t>24.01.2018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AD74-6CD7-4D7A-AC48-66BD1834A6A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277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08ED-4287-4186-8419-20DEB2BFE26D}" type="datetime1">
              <a:rPr lang="de-AT" smtClean="0"/>
              <a:t>24.01.2018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AD74-6CD7-4D7A-AC48-66BD1834A6A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570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E45082-F7D3-4143-B027-39789048D1F9}" type="datetime1">
              <a:rPr lang="de-AT" smtClean="0"/>
              <a:t>24.01.2018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58AD74-6CD7-4D7A-AC48-66BD1834A6A6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3101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F92D-20F2-417C-97C7-355290456533}" type="datetime1">
              <a:rPr lang="de-AT" smtClean="0"/>
              <a:t>24.01.2018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AD74-6CD7-4D7A-AC48-66BD1834A6A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259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61C8-88B4-4EC3-91F6-C67F0D1EDA54}" type="datetime1">
              <a:rPr lang="de-AT" smtClean="0"/>
              <a:t>24.01.2018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AD74-6CD7-4D7A-AC48-66BD1834A6A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396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31CE-31ED-49C0-9967-448BFCBE759F}" type="datetime1">
              <a:rPr lang="de-AT" smtClean="0"/>
              <a:t>24.01.2018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AD74-6CD7-4D7A-AC48-66BD1834A6A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598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25AF-5A2C-4971-B67D-934C5D7EA1DD}" type="datetime1">
              <a:rPr lang="de-AT" smtClean="0"/>
              <a:t>24.01.2018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AD74-6CD7-4D7A-AC48-66BD1834A6A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079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C5396E-0C8D-4C7B-829D-27002013A5B6}" type="datetime1">
              <a:rPr lang="de-AT" smtClean="0"/>
              <a:t>24.01.2018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58AD74-6CD7-4D7A-AC48-66BD1834A6A6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331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235F78-1E33-4180-898B-15B805DFF033}" type="datetime1">
              <a:rPr lang="de-AT" smtClean="0"/>
              <a:t>24.01.2018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58AD74-6CD7-4D7A-AC48-66BD1834A6A6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625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AD3CEDB-0522-4E98-894B-D834E221341B}" type="datetime1">
              <a:rPr lang="de-AT" smtClean="0"/>
              <a:t>24.01.2018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658AD74-6CD7-4D7A-AC48-66BD1834A6A6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101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2096051" y="991432"/>
            <a:ext cx="7480212" cy="2859351"/>
          </a:xfrm>
        </p:spPr>
        <p:txBody>
          <a:bodyPr>
            <a:noAutofit/>
          </a:bodyPr>
          <a:lstStyle/>
          <a:p>
            <a:r>
              <a:rPr lang="en-US" sz="4800" dirty="0"/>
              <a:t>Case Study: Predator Prey </a:t>
            </a:r>
            <a:r>
              <a:rPr lang="en-US" sz="4800" dirty="0" smtClean="0"/>
              <a:t>System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800" dirty="0" smtClean="0"/>
              <a:t>Modelling and </a:t>
            </a:r>
            <a:r>
              <a:rPr lang="en-US" sz="2800" dirty="0" smtClean="0"/>
              <a:t>Simulation</a:t>
            </a:r>
            <a:br>
              <a:rPr lang="en-US" sz="2800" dirty="0" smtClean="0"/>
            </a:br>
            <a:r>
              <a:rPr lang="en-US" sz="1800" dirty="0" err="1" smtClean="0"/>
              <a:t>Gruppe</a:t>
            </a:r>
            <a:r>
              <a:rPr lang="en-US" sz="1800" dirty="0" smtClean="0"/>
              <a:t> 5</a:t>
            </a:r>
            <a:r>
              <a:rPr lang="de-AT" sz="4000" dirty="0">
                <a:effectLst/>
              </a:rPr>
              <a:t/>
            </a:r>
            <a:br>
              <a:rPr lang="de-AT" sz="4000" dirty="0">
                <a:effectLst/>
              </a:rPr>
            </a:br>
            <a:endParaRPr lang="de-AT" sz="4000" dirty="0">
              <a:effectLst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09327" y="4186134"/>
            <a:ext cx="7766936" cy="1096899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de-AT" dirty="0" smtClean="0"/>
              <a:t>Christoph Hämmerle</a:t>
            </a:r>
          </a:p>
          <a:p>
            <a:pPr algn="ctr"/>
            <a:r>
              <a:rPr lang="de-AT" dirty="0" smtClean="0"/>
              <a:t>Philipp </a:t>
            </a:r>
            <a:r>
              <a:rPr lang="de-AT" dirty="0" err="1" smtClean="0"/>
              <a:t>Ganiu</a:t>
            </a:r>
            <a:endParaRPr lang="de-AT" dirty="0" smtClean="0"/>
          </a:p>
          <a:p>
            <a:pPr algn="ctr"/>
            <a:r>
              <a:rPr lang="de-AT" dirty="0" smtClean="0"/>
              <a:t>Jennifer </a:t>
            </a:r>
            <a:r>
              <a:rPr lang="de-AT" dirty="0" err="1" smtClean="0"/>
              <a:t>Lumetzberger</a:t>
            </a:r>
            <a:endParaRPr lang="de-AT" dirty="0" smtClean="0"/>
          </a:p>
        </p:txBody>
      </p:sp>
      <p:pic>
        <p:nvPicPr>
          <p:cNvPr id="1028" name="Picture 4" descr="https://www.tuwien.ac.at/fileadmin/t/tuwien/downloads/cd/CD_NEU_2009/TU_Logos_2009/TU-Sign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638" y="446839"/>
            <a:ext cx="873125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27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Introduction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3600" dirty="0" smtClean="0"/>
              <a:t>Population </a:t>
            </a:r>
            <a:r>
              <a:rPr lang="de-AT" sz="3600" dirty="0" err="1" smtClean="0"/>
              <a:t>model</a:t>
            </a:r>
            <a:r>
              <a:rPr lang="de-AT" sz="3600" dirty="0" smtClean="0"/>
              <a:t>: </a:t>
            </a:r>
            <a:r>
              <a:rPr lang="de-AT" sz="3600" dirty="0" err="1" smtClean="0"/>
              <a:t>deer</a:t>
            </a:r>
            <a:r>
              <a:rPr lang="de-AT" sz="3600" dirty="0" smtClean="0"/>
              <a:t> (x) + </a:t>
            </a:r>
            <a:r>
              <a:rPr lang="de-AT" sz="3600" dirty="0" err="1" smtClean="0"/>
              <a:t>foxes</a:t>
            </a:r>
            <a:r>
              <a:rPr lang="de-AT" sz="3600" dirty="0" smtClean="0"/>
              <a:t> (y)</a:t>
            </a:r>
          </a:p>
          <a:p>
            <a:r>
              <a:rPr lang="de-AT" sz="3600" dirty="0" smtClean="0"/>
              <a:t>Different </a:t>
            </a:r>
            <a:r>
              <a:rPr lang="de-AT" sz="3600" dirty="0" err="1" smtClean="0"/>
              <a:t>approaches</a:t>
            </a:r>
            <a:r>
              <a:rPr lang="de-AT" sz="3600" dirty="0" smtClean="0"/>
              <a:t>:</a:t>
            </a:r>
          </a:p>
          <a:p>
            <a:pPr>
              <a:buFontTx/>
              <a:buChar char="-"/>
            </a:pPr>
            <a:r>
              <a:rPr lang="de-AT" sz="3600" dirty="0" err="1" smtClean="0"/>
              <a:t>Difference</a:t>
            </a:r>
            <a:r>
              <a:rPr lang="de-AT" sz="3600" dirty="0" smtClean="0"/>
              <a:t> </a:t>
            </a:r>
            <a:r>
              <a:rPr lang="de-AT" sz="3600" dirty="0" err="1" smtClean="0"/>
              <a:t>Equation</a:t>
            </a:r>
            <a:r>
              <a:rPr lang="de-AT" sz="3600" dirty="0" smtClean="0"/>
              <a:t> Model</a:t>
            </a:r>
          </a:p>
          <a:p>
            <a:pPr>
              <a:buFontTx/>
              <a:buChar char="-"/>
            </a:pPr>
            <a:r>
              <a:rPr lang="de-AT" sz="3600" dirty="0" err="1" smtClean="0"/>
              <a:t>Cellular</a:t>
            </a:r>
            <a:r>
              <a:rPr lang="de-AT" sz="3600" dirty="0" smtClean="0"/>
              <a:t> </a:t>
            </a:r>
            <a:r>
              <a:rPr lang="de-AT" sz="3600" dirty="0" err="1" smtClean="0"/>
              <a:t>Automata</a:t>
            </a:r>
            <a:endParaRPr lang="de-AT" sz="3600" dirty="0" smtClean="0"/>
          </a:p>
          <a:p>
            <a:endParaRPr lang="de-AT" sz="3600" dirty="0" smtClean="0"/>
          </a:p>
          <a:p>
            <a:endParaRPr lang="de-AT" sz="3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AD74-6CD7-4D7A-AC48-66BD1834A6A6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162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Difference</a:t>
            </a:r>
            <a:r>
              <a:rPr lang="de-AT" dirty="0" smtClean="0"/>
              <a:t> </a:t>
            </a:r>
            <a:r>
              <a:rPr lang="de-AT" dirty="0" err="1" smtClean="0"/>
              <a:t>Equation</a:t>
            </a:r>
            <a:r>
              <a:rPr lang="de-AT" dirty="0" smtClean="0"/>
              <a:t> Model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71600" y="3657600"/>
            <a:ext cx="9601200" cy="2074889"/>
          </a:xfrm>
        </p:spPr>
        <p:txBody>
          <a:bodyPr>
            <a:normAutofit fontScale="55000" lnSpcReduction="20000"/>
          </a:bodyPr>
          <a:lstStyle/>
          <a:p>
            <a:r>
              <a:rPr lang="el-GR" sz="3600" dirty="0" smtClean="0"/>
              <a:t>α</a:t>
            </a:r>
            <a:r>
              <a:rPr lang="de-AT" sz="3600" dirty="0" smtClean="0"/>
              <a:t>…</a:t>
            </a:r>
            <a:r>
              <a:rPr lang="de-AT" sz="3600" dirty="0" err="1" smtClean="0"/>
              <a:t>deer</a:t>
            </a:r>
            <a:r>
              <a:rPr lang="de-AT" sz="3600" dirty="0" smtClean="0"/>
              <a:t> </a:t>
            </a:r>
            <a:r>
              <a:rPr lang="de-AT" sz="3600" dirty="0" err="1" smtClean="0"/>
              <a:t>growth</a:t>
            </a:r>
            <a:endParaRPr lang="de-AT" sz="3600" dirty="0" smtClean="0"/>
          </a:p>
          <a:p>
            <a:r>
              <a:rPr lang="el-GR" sz="3600" dirty="0" smtClean="0"/>
              <a:t>β</a:t>
            </a:r>
            <a:r>
              <a:rPr lang="de-AT" sz="3600" dirty="0" smtClean="0"/>
              <a:t>...</a:t>
            </a:r>
            <a:r>
              <a:rPr lang="de-AT" sz="3600" dirty="0" err="1" smtClean="0"/>
              <a:t>deer</a:t>
            </a:r>
            <a:r>
              <a:rPr lang="de-AT" sz="3600" dirty="0" smtClean="0"/>
              <a:t> </a:t>
            </a:r>
            <a:r>
              <a:rPr lang="de-AT" sz="3600" dirty="0" err="1" smtClean="0"/>
              <a:t>reduction</a:t>
            </a:r>
            <a:endParaRPr lang="de-AT" sz="3600" dirty="0" smtClean="0"/>
          </a:p>
          <a:p>
            <a:r>
              <a:rPr lang="el-GR" sz="3600" dirty="0" smtClean="0"/>
              <a:t>γ</a:t>
            </a:r>
            <a:r>
              <a:rPr lang="de-AT" sz="3600" dirty="0" smtClean="0"/>
              <a:t>… </a:t>
            </a:r>
            <a:r>
              <a:rPr lang="de-AT" sz="3600" dirty="0" err="1" smtClean="0"/>
              <a:t>fox</a:t>
            </a:r>
            <a:r>
              <a:rPr lang="de-AT" sz="3600" dirty="0" smtClean="0"/>
              <a:t> </a:t>
            </a:r>
            <a:r>
              <a:rPr lang="de-AT" sz="3600" dirty="0" err="1" smtClean="0"/>
              <a:t>reduction</a:t>
            </a:r>
            <a:r>
              <a:rPr lang="de-AT" sz="3600" dirty="0" smtClean="0"/>
              <a:t> due </a:t>
            </a:r>
            <a:r>
              <a:rPr lang="de-AT" sz="3600" dirty="0" err="1" smtClean="0"/>
              <a:t>to</a:t>
            </a:r>
            <a:r>
              <a:rPr lang="de-AT" sz="3600" dirty="0" smtClean="0"/>
              <a:t> </a:t>
            </a:r>
            <a:r>
              <a:rPr lang="de-AT" sz="3600" dirty="0" err="1" smtClean="0"/>
              <a:t>starving</a:t>
            </a:r>
            <a:endParaRPr lang="de-AT" sz="3600" dirty="0" smtClean="0"/>
          </a:p>
          <a:p>
            <a:r>
              <a:rPr lang="el-GR" sz="3600" dirty="0" smtClean="0"/>
              <a:t>δ</a:t>
            </a:r>
            <a:r>
              <a:rPr lang="de-AT" sz="3600" dirty="0" smtClean="0"/>
              <a:t>... </a:t>
            </a:r>
            <a:r>
              <a:rPr lang="de-AT" sz="3600" dirty="0" err="1"/>
              <a:t>f</a:t>
            </a:r>
            <a:r>
              <a:rPr lang="de-AT" sz="3600" dirty="0" err="1" smtClean="0"/>
              <a:t>resh</a:t>
            </a:r>
            <a:r>
              <a:rPr lang="de-AT" sz="3600" dirty="0" smtClean="0"/>
              <a:t> </a:t>
            </a:r>
            <a:r>
              <a:rPr lang="de-AT" sz="3600" dirty="0" err="1" smtClean="0"/>
              <a:t>meat</a:t>
            </a:r>
            <a:r>
              <a:rPr lang="de-AT" sz="3600" dirty="0" smtClean="0"/>
              <a:t> </a:t>
            </a:r>
            <a:r>
              <a:rPr lang="de-AT" sz="3600" dirty="0" err="1" smtClean="0"/>
              <a:t>increase</a:t>
            </a:r>
            <a:r>
              <a:rPr lang="de-AT" sz="3600" dirty="0" smtClean="0"/>
              <a:t/>
            </a:r>
            <a:br>
              <a:rPr lang="de-AT" sz="3600" dirty="0" smtClean="0"/>
            </a:br>
            <a:r>
              <a:rPr lang="de-AT" sz="3600" dirty="0" smtClean="0"/>
              <a:t/>
            </a:r>
            <a:br>
              <a:rPr lang="de-AT" sz="3600" dirty="0" smtClean="0"/>
            </a:br>
            <a:endParaRPr lang="de-AT" sz="3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AD74-6CD7-4D7A-AC48-66BD1834A6A6}" type="slidenum">
              <a:rPr lang="de-AT" smtClean="0"/>
              <a:t>3</a:t>
            </a:fld>
            <a:endParaRPr lang="de-A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1371600" y="2461710"/>
                <a:ext cx="1063904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AT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de-AT" sz="2800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AT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de-AT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de-AT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AT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de-AT" sz="2800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AT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de-AT" sz="28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de-AT" sz="28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de-AT" sz="28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∗[</m:t>
                    </m:r>
                    <m:r>
                      <m:rPr>
                        <m:sty m:val="p"/>
                      </m:rPr>
                      <a:rPr lang="de-AT" sz="28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de-AT" sz="2800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AT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de-AT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l-GR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de-AT" sz="28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AT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(M - x(n) - y(n)) – x(n)*y(n)*</a:t>
                </a:r>
                <a:r>
                  <a:rPr lang="el-GR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de-AT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endParaRPr lang="de-AT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461710"/>
                <a:ext cx="10639046" cy="430887"/>
              </a:xfrm>
              <a:prstGeom prst="rect">
                <a:avLst/>
              </a:prstGeom>
              <a:blipFill rotWithShape="0">
                <a:blip r:embed="rId3"/>
                <a:stretch>
                  <a:fillRect t="-25352" b="-4788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1371600" y="3037602"/>
                <a:ext cx="1063904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AT" sz="2800" i="1" dirty="0">
                    <a:latin typeface="Cambria Math" panose="02040503050406030204" pitchFamily="18" charset="0"/>
                  </a:rPr>
                  <a:t>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AT" sz="28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AT" sz="2800" i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de-AT" sz="2800" i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de-AT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AT" sz="2800" i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de-AT" sz="28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AT" sz="2800" i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de-AT" sz="2800" i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de-AT" sz="2800" i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AT" sz="2800" i="0">
                        <a:latin typeface="Cambria Math" panose="02040503050406030204" pitchFamily="18" charset="0"/>
                      </a:rPr>
                      <m:t>∗[</m:t>
                    </m:r>
                    <m:r>
                      <m:rPr>
                        <m:sty m:val="p"/>
                      </m:rPr>
                      <a:rPr lang="de-AT" sz="2800" i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de-AT" sz="28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AT" sz="2800" i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de-AT" sz="2800" i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de-AT" sz="28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800" dirty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AT" sz="2800" i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de-AT" sz="2800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de-AT" sz="2800" dirty="0">
                    <a:latin typeface="Cambria Math" panose="02040503050406030204" pitchFamily="18" charset="0"/>
                  </a:rPr>
                  <a:t>(n) - </a:t>
                </a:r>
                <a:r>
                  <a:rPr lang="el-GR" sz="2800" dirty="0">
                    <a:latin typeface="Cambria Math" panose="02040503050406030204" pitchFamily="18" charset="0"/>
                  </a:rPr>
                  <a:t>γ</a:t>
                </a:r>
                <a:r>
                  <a:rPr lang="de-AT" sz="2800" dirty="0">
                    <a:latin typeface="Cambria Math" panose="02040503050406030204" pitchFamily="18" charset="0"/>
                  </a:rPr>
                  <a:t>]</a:t>
                </a:r>
                <a:endParaRPr lang="de-AT" sz="28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037602"/>
                <a:ext cx="10639046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2006" t="-25352" b="-49296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2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Difference</a:t>
            </a:r>
            <a:r>
              <a:rPr lang="de-AT" dirty="0" smtClean="0"/>
              <a:t> </a:t>
            </a:r>
            <a:r>
              <a:rPr lang="de-AT" dirty="0" err="1" smtClean="0"/>
              <a:t>Equation</a:t>
            </a:r>
            <a:r>
              <a:rPr lang="de-AT" dirty="0" smtClean="0"/>
              <a:t> Model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AD74-6CD7-4D7A-AC48-66BD1834A6A6}" type="slidenum">
              <a:rPr lang="de-AT" smtClean="0"/>
              <a:t>4</a:t>
            </a:fld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902" y="1346554"/>
            <a:ext cx="7348595" cy="551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9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Difference</a:t>
            </a:r>
            <a:r>
              <a:rPr lang="de-AT" dirty="0" smtClean="0"/>
              <a:t> </a:t>
            </a:r>
            <a:r>
              <a:rPr lang="de-AT" dirty="0" err="1" smtClean="0"/>
              <a:t>Equation</a:t>
            </a:r>
            <a:r>
              <a:rPr lang="de-AT" dirty="0" smtClean="0"/>
              <a:t> Model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AD74-6CD7-4D7A-AC48-66BD1834A6A6}" type="slidenum">
              <a:rPr lang="de-AT" smtClean="0"/>
              <a:t>5</a:t>
            </a:fld>
            <a:endParaRPr lang="de-AT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97" y="1428750"/>
            <a:ext cx="6951039" cy="521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3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Cellular</a:t>
            </a:r>
            <a:r>
              <a:rPr lang="de-AT" dirty="0" smtClean="0"/>
              <a:t> </a:t>
            </a:r>
            <a:r>
              <a:rPr lang="de-AT" dirty="0" err="1" smtClean="0"/>
              <a:t>Automata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AD74-6CD7-4D7A-AC48-66BD1834A6A6}" type="slidenum">
              <a:rPr lang="de-AT" smtClean="0"/>
              <a:t>6</a:t>
            </a:fld>
            <a:endParaRPr lang="de-AT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1371600" y="2665928"/>
            <a:ext cx="9601200" cy="3066562"/>
          </a:xfrm>
        </p:spPr>
        <p:txBody>
          <a:bodyPr>
            <a:normAutofit fontScale="92500" lnSpcReduction="20000"/>
          </a:bodyPr>
          <a:lstStyle/>
          <a:p>
            <a:r>
              <a:rPr lang="de-AT" sz="3600" dirty="0" err="1" smtClean="0"/>
              <a:t>Rectangular</a:t>
            </a:r>
            <a:r>
              <a:rPr lang="de-AT" sz="3600" dirty="0" smtClean="0"/>
              <a:t> </a:t>
            </a:r>
            <a:r>
              <a:rPr lang="de-AT" sz="3600" dirty="0" err="1" smtClean="0"/>
              <a:t>forest</a:t>
            </a:r>
            <a:endParaRPr lang="de-AT" sz="3600" dirty="0" smtClean="0"/>
          </a:p>
          <a:p>
            <a:r>
              <a:rPr lang="de-AT" sz="3600" dirty="0" smtClean="0"/>
              <a:t>3 </a:t>
            </a:r>
            <a:r>
              <a:rPr lang="de-AT" sz="3600" dirty="0" err="1" smtClean="0"/>
              <a:t>states</a:t>
            </a:r>
            <a:r>
              <a:rPr lang="de-AT" sz="3600" dirty="0" smtClean="0"/>
              <a:t> (0-empty, 1-fox, 2-deer)</a:t>
            </a:r>
          </a:p>
          <a:p>
            <a:r>
              <a:rPr lang="de-AT" sz="3600" dirty="0" smtClean="0"/>
              <a:t>Matrix update </a:t>
            </a:r>
            <a:r>
              <a:rPr lang="de-AT" sz="3600" dirty="0" err="1" smtClean="0"/>
              <a:t>each</a:t>
            </a:r>
            <a:r>
              <a:rPr lang="de-AT" sz="3600" dirty="0" smtClean="0"/>
              <a:t> </a:t>
            </a:r>
            <a:r>
              <a:rPr lang="de-AT" sz="3600" dirty="0" err="1" smtClean="0"/>
              <a:t>month</a:t>
            </a:r>
            <a:endParaRPr lang="de-AT" sz="3600" dirty="0" smtClean="0"/>
          </a:p>
          <a:p>
            <a:pPr marL="0" indent="0">
              <a:buNone/>
            </a:pPr>
            <a:r>
              <a:rPr lang="de-AT" sz="3600" dirty="0" smtClean="0"/>
              <a:t/>
            </a:r>
            <a:br>
              <a:rPr lang="de-AT" sz="3600" dirty="0" smtClean="0"/>
            </a:br>
            <a:r>
              <a:rPr lang="de-AT" sz="3600" dirty="0" smtClean="0"/>
              <a:t/>
            </a:r>
            <a:br>
              <a:rPr lang="de-AT" sz="3600" dirty="0" smtClean="0"/>
            </a:br>
            <a:endParaRPr lang="de-AT" sz="3600" dirty="0"/>
          </a:p>
        </p:txBody>
      </p:sp>
    </p:spTree>
    <p:extLst>
      <p:ext uri="{BB962C8B-B14F-4D97-AF65-F5344CB8AC3E}">
        <p14:creationId xmlns:p14="http://schemas.microsoft.com/office/powerpoint/2010/main" val="320995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Cellular</a:t>
            </a:r>
            <a:r>
              <a:rPr lang="de-AT" dirty="0" smtClean="0"/>
              <a:t> </a:t>
            </a:r>
            <a:r>
              <a:rPr lang="de-AT" dirty="0" err="1" smtClean="0"/>
              <a:t>Automata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AD74-6CD7-4D7A-AC48-66BD1834A6A6}" type="slidenum">
              <a:rPr lang="de-AT" smtClean="0"/>
              <a:t>7</a:t>
            </a:fld>
            <a:endParaRPr lang="de-AT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1371600" y="1880315"/>
            <a:ext cx="9601200" cy="3852175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 smtClean="0"/>
              <a:t>If cell empty </a:t>
            </a:r>
            <a:r>
              <a:rPr lang="en-US" sz="3600" dirty="0" smtClean="0">
                <a:sym typeface="Wingdings" panose="05000000000000000000" pitchFamily="2" charset="2"/>
              </a:rPr>
              <a:t></a:t>
            </a:r>
            <a:r>
              <a:rPr lang="en-US" sz="3600" dirty="0" smtClean="0"/>
              <a:t> choose </a:t>
            </a:r>
            <a:r>
              <a:rPr lang="en-US" sz="3600" dirty="0"/>
              <a:t>one </a:t>
            </a:r>
            <a:r>
              <a:rPr lang="en-US" sz="3600" dirty="0" smtClean="0"/>
              <a:t>random neighbor and </a:t>
            </a:r>
            <a:r>
              <a:rPr lang="en-US" sz="3600" dirty="0"/>
              <a:t>check if </a:t>
            </a:r>
            <a:r>
              <a:rPr lang="en-US" sz="3600" dirty="0" smtClean="0"/>
              <a:t>cell </a:t>
            </a:r>
            <a:r>
              <a:rPr lang="en-US" sz="3600" dirty="0"/>
              <a:t>is prey. </a:t>
            </a:r>
            <a:r>
              <a:rPr lang="en-US" sz="3600" dirty="0" smtClean="0"/>
              <a:t>If yes </a:t>
            </a:r>
            <a:r>
              <a:rPr lang="en-US" sz="3600" dirty="0" smtClean="0">
                <a:sym typeface="Wingdings" panose="05000000000000000000" pitchFamily="2" charset="2"/>
              </a:rPr>
              <a:t> </a:t>
            </a:r>
            <a:r>
              <a:rPr lang="en-US" sz="3600" dirty="0" smtClean="0"/>
              <a:t>the initial cell becomes prey with </a:t>
            </a:r>
            <a:r>
              <a:rPr lang="en-US" sz="3600" dirty="0"/>
              <a:t>probability p</a:t>
            </a:r>
            <a:r>
              <a:rPr lang="en-US" sz="3600" baseline="-25000" dirty="0"/>
              <a:t>1</a:t>
            </a:r>
            <a:r>
              <a:rPr lang="en-US" sz="3600" dirty="0" smtClean="0"/>
              <a:t>.</a:t>
            </a:r>
            <a:br>
              <a:rPr lang="en-US" sz="3600" dirty="0" smtClean="0"/>
            </a:br>
            <a:endParaRPr lang="en-US" sz="3600" dirty="0"/>
          </a:p>
          <a:p>
            <a:r>
              <a:rPr lang="en-US" sz="3600" dirty="0"/>
              <a:t> </a:t>
            </a:r>
            <a:r>
              <a:rPr lang="en-US" sz="3600" dirty="0" smtClean="0"/>
              <a:t>If cell is prey </a:t>
            </a:r>
            <a:r>
              <a:rPr lang="en-US" sz="3600" dirty="0" smtClean="0">
                <a:sym typeface="Wingdings" panose="05000000000000000000" pitchFamily="2" charset="2"/>
              </a:rPr>
              <a:t></a:t>
            </a:r>
            <a:r>
              <a:rPr lang="en-US" sz="3600" dirty="0" smtClean="0"/>
              <a:t>choose </a:t>
            </a:r>
            <a:r>
              <a:rPr lang="en-US" sz="3600" dirty="0"/>
              <a:t>one </a:t>
            </a:r>
            <a:r>
              <a:rPr lang="en-US" sz="3600" dirty="0" smtClean="0"/>
              <a:t>random neighbor and check if </a:t>
            </a:r>
            <a:r>
              <a:rPr lang="en-US" sz="3600" dirty="0"/>
              <a:t>cell is </a:t>
            </a:r>
            <a:r>
              <a:rPr lang="en-US" sz="3600" dirty="0" smtClean="0"/>
              <a:t>predator. If yes </a:t>
            </a:r>
            <a:r>
              <a:rPr lang="en-US" sz="3600" dirty="0" smtClean="0">
                <a:sym typeface="Wingdings" panose="05000000000000000000" pitchFamily="2" charset="2"/>
              </a:rPr>
              <a:t></a:t>
            </a:r>
            <a:r>
              <a:rPr lang="en-US" sz="3600" dirty="0" smtClean="0"/>
              <a:t> the neighbor eats </a:t>
            </a:r>
            <a:r>
              <a:rPr lang="en-US" sz="3600" dirty="0"/>
              <a:t>up the prey and </a:t>
            </a:r>
            <a:r>
              <a:rPr lang="en-US" sz="3600" dirty="0" smtClean="0"/>
              <a:t>the cell becomes predator with </a:t>
            </a:r>
            <a:r>
              <a:rPr lang="en-US" sz="3600" dirty="0"/>
              <a:t>probability p</a:t>
            </a:r>
            <a:r>
              <a:rPr lang="en-US" sz="3600" baseline="-25000" dirty="0"/>
              <a:t>2</a:t>
            </a:r>
            <a:r>
              <a:rPr lang="en-US" sz="3600" dirty="0" smtClean="0"/>
              <a:t>.</a:t>
            </a:r>
            <a:br>
              <a:rPr lang="en-US" sz="3600" dirty="0" smtClean="0"/>
            </a:br>
            <a:endParaRPr lang="en-US" sz="3600" dirty="0"/>
          </a:p>
          <a:p>
            <a:r>
              <a:rPr lang="en-US" sz="3600" dirty="0"/>
              <a:t> </a:t>
            </a:r>
            <a:r>
              <a:rPr lang="en-US" sz="3600" dirty="0" smtClean="0"/>
              <a:t>If cell </a:t>
            </a:r>
            <a:r>
              <a:rPr lang="en-US" sz="3600" dirty="0"/>
              <a:t>is </a:t>
            </a:r>
            <a:r>
              <a:rPr lang="en-US" sz="3600" dirty="0" smtClean="0"/>
              <a:t>predator </a:t>
            </a:r>
            <a:r>
              <a:rPr lang="en-US" sz="3600" dirty="0" smtClean="0">
                <a:sym typeface="Wingdings" panose="05000000000000000000" pitchFamily="2" charset="2"/>
              </a:rPr>
              <a:t> </a:t>
            </a:r>
            <a:r>
              <a:rPr lang="en-US" sz="3600" dirty="0" smtClean="0"/>
              <a:t>the </a:t>
            </a:r>
            <a:r>
              <a:rPr lang="en-US" sz="3600" dirty="0"/>
              <a:t>predator </a:t>
            </a:r>
            <a:r>
              <a:rPr lang="en-US" sz="3600" dirty="0" smtClean="0"/>
              <a:t>dies with </a:t>
            </a:r>
            <a:r>
              <a:rPr lang="en-US" sz="3600" dirty="0"/>
              <a:t>probability p</a:t>
            </a:r>
            <a:r>
              <a:rPr lang="en-US" sz="3600" baseline="-25000" dirty="0"/>
              <a:t>3</a:t>
            </a:r>
            <a:r>
              <a:rPr lang="en-US" sz="3600" dirty="0"/>
              <a:t>.</a:t>
            </a:r>
            <a:r>
              <a:rPr lang="de-AT" sz="3600" dirty="0" smtClean="0"/>
              <a:t/>
            </a:r>
            <a:br>
              <a:rPr lang="de-AT" sz="3600" dirty="0" smtClean="0"/>
            </a:br>
            <a:r>
              <a:rPr lang="de-AT" sz="3600" dirty="0" smtClean="0"/>
              <a:t/>
            </a:r>
            <a:br>
              <a:rPr lang="de-AT" sz="3600" dirty="0" smtClean="0"/>
            </a:br>
            <a:endParaRPr lang="de-AT" sz="3600" dirty="0"/>
          </a:p>
        </p:txBody>
      </p:sp>
    </p:spTree>
    <p:extLst>
      <p:ext uri="{BB962C8B-B14F-4D97-AF65-F5344CB8AC3E}">
        <p14:creationId xmlns:p14="http://schemas.microsoft.com/office/powerpoint/2010/main" val="129129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AD74-6CD7-4D7A-AC48-66BD1834A6A6}" type="slidenum">
              <a:rPr lang="de-AT" smtClean="0"/>
              <a:t>8</a:t>
            </a:fld>
            <a:endParaRPr lang="de-AT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371600" y="2665928"/>
            <a:ext cx="9601200" cy="30665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AT" sz="6000" dirty="0" smtClean="0"/>
              <a:t>Live Demo</a:t>
            </a:r>
          </a:p>
          <a:p>
            <a:pPr marL="0" indent="0">
              <a:buNone/>
            </a:pPr>
            <a:r>
              <a:rPr lang="de-AT" sz="3600" dirty="0" smtClean="0"/>
              <a:t/>
            </a:r>
            <a:br>
              <a:rPr lang="de-AT" sz="3600" dirty="0" smtClean="0"/>
            </a:br>
            <a:r>
              <a:rPr lang="de-AT" sz="3600" dirty="0" smtClean="0"/>
              <a:t/>
            </a:r>
            <a:br>
              <a:rPr lang="de-AT" sz="3600" dirty="0" smtClean="0"/>
            </a:br>
            <a:endParaRPr lang="de-AT" sz="3600" dirty="0"/>
          </a:p>
        </p:txBody>
      </p:sp>
    </p:spTree>
    <p:extLst>
      <p:ext uri="{BB962C8B-B14F-4D97-AF65-F5344CB8AC3E}">
        <p14:creationId xmlns:p14="http://schemas.microsoft.com/office/powerpoint/2010/main" val="280738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5694" y="2049546"/>
            <a:ext cx="10515600" cy="1325563"/>
          </a:xfrm>
        </p:spPr>
        <p:txBody>
          <a:bodyPr/>
          <a:lstStyle/>
          <a:p>
            <a:pPr algn="ctr"/>
            <a:r>
              <a:rPr lang="de-AT" dirty="0" err="1" smtClean="0"/>
              <a:t>Thank</a:t>
            </a:r>
            <a:r>
              <a:rPr lang="de-AT" dirty="0" smtClean="0"/>
              <a:t> </a:t>
            </a:r>
            <a:r>
              <a:rPr lang="de-AT" dirty="0" err="1" smtClean="0"/>
              <a:t>you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your</a:t>
            </a:r>
            <a:r>
              <a:rPr lang="de-AT" dirty="0" smtClean="0"/>
              <a:t> </a:t>
            </a:r>
            <a:r>
              <a:rPr lang="de-AT" dirty="0" err="1" smtClean="0"/>
              <a:t>attention</a:t>
            </a:r>
            <a:r>
              <a:rPr lang="de-AT" dirty="0" smtClean="0"/>
              <a:t>!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AD74-6CD7-4D7A-AC48-66BD1834A6A6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920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TM10001105[[fn=Ernte]]</Template>
  <TotalTime>0</TotalTime>
  <Words>132</Words>
  <Application>Microsoft Office PowerPoint</Application>
  <PresentationFormat>Breitbild</PresentationFormat>
  <Paragraphs>45</Paragraphs>
  <Slides>9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Calibri</vt:lpstr>
      <vt:lpstr>Cambria Math</vt:lpstr>
      <vt:lpstr>Franklin Gothic Book</vt:lpstr>
      <vt:lpstr>Wingdings</vt:lpstr>
      <vt:lpstr>Crop</vt:lpstr>
      <vt:lpstr>Case Study: Predator Prey System Modelling and Simulation Gruppe 5 </vt:lpstr>
      <vt:lpstr>Introduction</vt:lpstr>
      <vt:lpstr>Difference Equation Model</vt:lpstr>
      <vt:lpstr>Difference Equation Model</vt:lpstr>
      <vt:lpstr>Difference Equation Model</vt:lpstr>
      <vt:lpstr>Cellular Automata</vt:lpstr>
      <vt:lpstr>Cellular Automata</vt:lpstr>
      <vt:lpstr>PowerPoint-Präsentation</vt:lpstr>
      <vt:lpstr>Thank you for your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Speech-evoked activation in adult temporal cortex measured using functional near-infrared spectroscopy (fNIRS): Are the measurements reliable?</dc:title>
  <dc:creator>Jenny</dc:creator>
  <cp:lastModifiedBy>Jenny</cp:lastModifiedBy>
  <cp:revision>43</cp:revision>
  <dcterms:created xsi:type="dcterms:W3CDTF">2017-06-19T20:44:33Z</dcterms:created>
  <dcterms:modified xsi:type="dcterms:W3CDTF">2018-01-24T15:13:17Z</dcterms:modified>
</cp:coreProperties>
</file>