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52"/>
  </p:notesMasterIdLst>
  <p:handoutMasterIdLst>
    <p:handoutMasterId r:id="rId53"/>
  </p:handoutMasterIdLst>
  <p:sldIdLst>
    <p:sldId id="417" r:id="rId3"/>
    <p:sldId id="364" r:id="rId4"/>
    <p:sldId id="408" r:id="rId5"/>
    <p:sldId id="365" r:id="rId6"/>
    <p:sldId id="409" r:id="rId7"/>
    <p:sldId id="411" r:id="rId8"/>
    <p:sldId id="412" r:id="rId9"/>
    <p:sldId id="413" r:id="rId10"/>
    <p:sldId id="323" r:id="rId11"/>
    <p:sldId id="326" r:id="rId12"/>
    <p:sldId id="324" r:id="rId13"/>
    <p:sldId id="327" r:id="rId14"/>
    <p:sldId id="337" r:id="rId15"/>
    <p:sldId id="329" r:id="rId16"/>
    <p:sldId id="414" r:id="rId17"/>
    <p:sldId id="330" r:id="rId18"/>
    <p:sldId id="328" r:id="rId19"/>
    <p:sldId id="325" r:id="rId20"/>
    <p:sldId id="343" r:id="rId21"/>
    <p:sldId id="331" r:id="rId22"/>
    <p:sldId id="334" r:id="rId23"/>
    <p:sldId id="335" r:id="rId24"/>
    <p:sldId id="401" r:id="rId25"/>
    <p:sldId id="402" r:id="rId26"/>
    <p:sldId id="403" r:id="rId27"/>
    <p:sldId id="404" r:id="rId28"/>
    <p:sldId id="405" r:id="rId29"/>
    <p:sldId id="406" r:id="rId30"/>
    <p:sldId id="407" r:id="rId31"/>
    <p:sldId id="338" r:id="rId32"/>
    <p:sldId id="388" r:id="rId33"/>
    <p:sldId id="389" r:id="rId34"/>
    <p:sldId id="390" r:id="rId35"/>
    <p:sldId id="392" r:id="rId36"/>
    <p:sldId id="393" r:id="rId37"/>
    <p:sldId id="394" r:id="rId38"/>
    <p:sldId id="395" r:id="rId39"/>
    <p:sldId id="396" r:id="rId40"/>
    <p:sldId id="397" r:id="rId41"/>
    <p:sldId id="368" r:id="rId42"/>
    <p:sldId id="370" r:id="rId43"/>
    <p:sldId id="398" r:id="rId44"/>
    <p:sldId id="371" r:id="rId45"/>
    <p:sldId id="416" r:id="rId46"/>
    <p:sldId id="375" r:id="rId47"/>
    <p:sldId id="376" r:id="rId48"/>
    <p:sldId id="377" r:id="rId49"/>
    <p:sldId id="378" r:id="rId50"/>
    <p:sldId id="311"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87" autoAdjust="0"/>
  </p:normalViewPr>
  <p:slideViewPr>
    <p:cSldViewPr>
      <p:cViewPr>
        <p:scale>
          <a:sx n="90" d="100"/>
          <a:sy n="90" d="100"/>
        </p:scale>
        <p:origin x="-594" y="246"/>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826"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E8CF6-1620-4A28-B17F-F60F202D673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2BBAE64-7010-4E7D-95CB-AF2A529008D7}">
      <dgm:prSet phldrT="[Text]"/>
      <dgm:spPr/>
      <dgm:t>
        <a:bodyPr/>
        <a:lstStyle/>
        <a:p>
          <a:r>
            <a:rPr lang="en-US" dirty="0" smtClean="0"/>
            <a:t>A1</a:t>
          </a:r>
        </a:p>
        <a:p>
          <a:r>
            <a:rPr lang="en-US" dirty="0" smtClean="0"/>
            <a:t>Waiting for A2 to finish</a:t>
          </a:r>
          <a:endParaRPr lang="en-US" dirty="0"/>
        </a:p>
      </dgm:t>
    </dgm:pt>
    <dgm:pt modelId="{3878622D-AFE8-4157-B077-72B0F32585DE}" type="parTrans" cxnId="{E3A175D1-8436-47A3-8261-4BF64DC7684A}">
      <dgm:prSet/>
      <dgm:spPr/>
      <dgm:t>
        <a:bodyPr/>
        <a:lstStyle/>
        <a:p>
          <a:endParaRPr lang="en-US"/>
        </a:p>
      </dgm:t>
    </dgm:pt>
    <dgm:pt modelId="{31E7E73C-4912-4FFD-8B62-674B4C8A568B}" type="sibTrans" cxnId="{E3A175D1-8436-47A3-8261-4BF64DC7684A}">
      <dgm:prSet/>
      <dgm:spPr/>
      <dgm:t>
        <a:bodyPr/>
        <a:lstStyle/>
        <a:p>
          <a:endParaRPr lang="en-US"/>
        </a:p>
      </dgm:t>
    </dgm:pt>
    <dgm:pt modelId="{34608910-82EA-40EF-AD0E-F05FCA8B683C}">
      <dgm:prSet phldrT="[Text]"/>
      <dgm:spPr/>
      <dgm:t>
        <a:bodyPr/>
        <a:lstStyle/>
        <a:p>
          <a:r>
            <a:rPr lang="en-US" dirty="0" smtClean="0"/>
            <a:t>A2</a:t>
          </a:r>
        </a:p>
        <a:p>
          <a:r>
            <a:rPr lang="en-US" dirty="0" smtClean="0"/>
            <a:t>Waiting for A1 to finish</a:t>
          </a:r>
          <a:endParaRPr lang="en-US" dirty="0"/>
        </a:p>
      </dgm:t>
    </dgm:pt>
    <dgm:pt modelId="{5D1D38EC-7587-4207-8A14-62D9D9CD97DD}" type="parTrans" cxnId="{9D0E442A-8D54-4AA1-ABE1-8D28BDD9FBC2}">
      <dgm:prSet/>
      <dgm:spPr/>
      <dgm:t>
        <a:bodyPr/>
        <a:lstStyle/>
        <a:p>
          <a:endParaRPr lang="en-US"/>
        </a:p>
      </dgm:t>
    </dgm:pt>
    <dgm:pt modelId="{23736465-2E13-4F05-81ED-BFEBC181D26E}" type="sibTrans" cxnId="{9D0E442A-8D54-4AA1-ABE1-8D28BDD9FBC2}">
      <dgm:prSet/>
      <dgm:spPr/>
      <dgm:t>
        <a:bodyPr/>
        <a:lstStyle/>
        <a:p>
          <a:endParaRPr lang="en-US"/>
        </a:p>
      </dgm:t>
    </dgm:pt>
    <dgm:pt modelId="{BC92DF52-3CAE-42D4-A981-37AD4074F09E}" type="pres">
      <dgm:prSet presAssocID="{E01E8CF6-1620-4A28-B17F-F60F202D6739}" presName="cycle" presStyleCnt="0">
        <dgm:presLayoutVars>
          <dgm:dir/>
          <dgm:resizeHandles val="exact"/>
        </dgm:presLayoutVars>
      </dgm:prSet>
      <dgm:spPr/>
      <dgm:t>
        <a:bodyPr/>
        <a:lstStyle/>
        <a:p>
          <a:endParaRPr lang="en-US"/>
        </a:p>
      </dgm:t>
    </dgm:pt>
    <dgm:pt modelId="{4B1312CA-2051-4FDA-81E3-F52577313177}" type="pres">
      <dgm:prSet presAssocID="{B2BBAE64-7010-4E7D-95CB-AF2A529008D7}" presName="node" presStyleLbl="node1" presStyleIdx="0" presStyleCnt="2">
        <dgm:presLayoutVars>
          <dgm:bulletEnabled val="1"/>
        </dgm:presLayoutVars>
      </dgm:prSet>
      <dgm:spPr/>
      <dgm:t>
        <a:bodyPr/>
        <a:lstStyle/>
        <a:p>
          <a:endParaRPr lang="en-US"/>
        </a:p>
      </dgm:t>
    </dgm:pt>
    <dgm:pt modelId="{50CD8D2E-E12C-423D-9FFB-06FFA6391551}" type="pres">
      <dgm:prSet presAssocID="{B2BBAE64-7010-4E7D-95CB-AF2A529008D7}" presName="spNode" presStyleCnt="0"/>
      <dgm:spPr/>
    </dgm:pt>
    <dgm:pt modelId="{E9152D03-178E-4989-950E-31013DBB2B66}" type="pres">
      <dgm:prSet presAssocID="{31E7E73C-4912-4FFD-8B62-674B4C8A568B}" presName="sibTrans" presStyleLbl="sibTrans1D1" presStyleIdx="0" presStyleCnt="2"/>
      <dgm:spPr/>
      <dgm:t>
        <a:bodyPr/>
        <a:lstStyle/>
        <a:p>
          <a:endParaRPr lang="en-US"/>
        </a:p>
      </dgm:t>
    </dgm:pt>
    <dgm:pt modelId="{A49CBB7B-6475-4324-BD89-BE3B922FD380}" type="pres">
      <dgm:prSet presAssocID="{34608910-82EA-40EF-AD0E-F05FCA8B683C}" presName="node" presStyleLbl="node1" presStyleIdx="1" presStyleCnt="2">
        <dgm:presLayoutVars>
          <dgm:bulletEnabled val="1"/>
        </dgm:presLayoutVars>
      </dgm:prSet>
      <dgm:spPr/>
      <dgm:t>
        <a:bodyPr/>
        <a:lstStyle/>
        <a:p>
          <a:endParaRPr lang="en-US"/>
        </a:p>
      </dgm:t>
    </dgm:pt>
    <dgm:pt modelId="{2806C08B-38BF-476C-8DA0-1CB50DEAA029}" type="pres">
      <dgm:prSet presAssocID="{34608910-82EA-40EF-AD0E-F05FCA8B683C}" presName="spNode" presStyleCnt="0"/>
      <dgm:spPr/>
    </dgm:pt>
    <dgm:pt modelId="{B2EAE340-821E-4A90-89AB-14375D6828E1}" type="pres">
      <dgm:prSet presAssocID="{23736465-2E13-4F05-81ED-BFEBC181D26E}" presName="sibTrans" presStyleLbl="sibTrans1D1" presStyleIdx="1" presStyleCnt="2"/>
      <dgm:spPr/>
      <dgm:t>
        <a:bodyPr/>
        <a:lstStyle/>
        <a:p>
          <a:endParaRPr lang="en-US"/>
        </a:p>
      </dgm:t>
    </dgm:pt>
  </dgm:ptLst>
  <dgm:cxnLst>
    <dgm:cxn modelId="{FDDF1153-C13F-4E08-813C-29D263D27C74}" type="presOf" srcId="{B2BBAE64-7010-4E7D-95CB-AF2A529008D7}" destId="{4B1312CA-2051-4FDA-81E3-F52577313177}" srcOrd="0" destOrd="0" presId="urn:microsoft.com/office/officeart/2005/8/layout/cycle5"/>
    <dgm:cxn modelId="{36675E05-B953-46DE-A9C9-428CD2B40032}" type="presOf" srcId="{23736465-2E13-4F05-81ED-BFEBC181D26E}" destId="{B2EAE340-821E-4A90-89AB-14375D6828E1}" srcOrd="0" destOrd="0" presId="urn:microsoft.com/office/officeart/2005/8/layout/cycle5"/>
    <dgm:cxn modelId="{CF900C67-7AA0-4827-8A74-38FAF1BC7799}" type="presOf" srcId="{E01E8CF6-1620-4A28-B17F-F60F202D6739}" destId="{BC92DF52-3CAE-42D4-A981-37AD4074F09E}" srcOrd="0" destOrd="0" presId="urn:microsoft.com/office/officeart/2005/8/layout/cycle5"/>
    <dgm:cxn modelId="{9D0E442A-8D54-4AA1-ABE1-8D28BDD9FBC2}" srcId="{E01E8CF6-1620-4A28-B17F-F60F202D6739}" destId="{34608910-82EA-40EF-AD0E-F05FCA8B683C}" srcOrd="1" destOrd="0" parTransId="{5D1D38EC-7587-4207-8A14-62D9D9CD97DD}" sibTransId="{23736465-2E13-4F05-81ED-BFEBC181D26E}"/>
    <dgm:cxn modelId="{9A01505D-BAEB-4FC7-A585-2B78BBE0446A}" type="presOf" srcId="{31E7E73C-4912-4FFD-8B62-674B4C8A568B}" destId="{E9152D03-178E-4989-950E-31013DBB2B66}" srcOrd="0" destOrd="0" presId="urn:microsoft.com/office/officeart/2005/8/layout/cycle5"/>
    <dgm:cxn modelId="{60BD2EFF-6BA0-4DDC-A680-514E98BC5DBA}" type="presOf" srcId="{34608910-82EA-40EF-AD0E-F05FCA8B683C}" destId="{A49CBB7B-6475-4324-BD89-BE3B922FD380}" srcOrd="0" destOrd="0" presId="urn:microsoft.com/office/officeart/2005/8/layout/cycle5"/>
    <dgm:cxn modelId="{E3A175D1-8436-47A3-8261-4BF64DC7684A}" srcId="{E01E8CF6-1620-4A28-B17F-F60F202D6739}" destId="{B2BBAE64-7010-4E7D-95CB-AF2A529008D7}" srcOrd="0" destOrd="0" parTransId="{3878622D-AFE8-4157-B077-72B0F32585DE}" sibTransId="{31E7E73C-4912-4FFD-8B62-674B4C8A568B}"/>
    <dgm:cxn modelId="{2EBE8CF6-CAED-46FD-B7AA-DFFB08E3B7A9}" type="presParOf" srcId="{BC92DF52-3CAE-42D4-A981-37AD4074F09E}" destId="{4B1312CA-2051-4FDA-81E3-F52577313177}" srcOrd="0" destOrd="0" presId="urn:microsoft.com/office/officeart/2005/8/layout/cycle5"/>
    <dgm:cxn modelId="{3BC1AF65-CF83-4239-9617-8B8521B545A7}" type="presParOf" srcId="{BC92DF52-3CAE-42D4-A981-37AD4074F09E}" destId="{50CD8D2E-E12C-423D-9FFB-06FFA6391551}" srcOrd="1" destOrd="0" presId="urn:microsoft.com/office/officeart/2005/8/layout/cycle5"/>
    <dgm:cxn modelId="{381482C4-139F-41F3-A625-C247178E2C1C}" type="presParOf" srcId="{BC92DF52-3CAE-42D4-A981-37AD4074F09E}" destId="{E9152D03-178E-4989-950E-31013DBB2B66}" srcOrd="2" destOrd="0" presId="urn:microsoft.com/office/officeart/2005/8/layout/cycle5"/>
    <dgm:cxn modelId="{0E059443-C8A3-4F3A-84C0-0FB4D735A4F6}" type="presParOf" srcId="{BC92DF52-3CAE-42D4-A981-37AD4074F09E}" destId="{A49CBB7B-6475-4324-BD89-BE3B922FD380}" srcOrd="3" destOrd="0" presId="urn:microsoft.com/office/officeart/2005/8/layout/cycle5"/>
    <dgm:cxn modelId="{6C8A7988-CA2F-4ACA-9074-48E344F6321A}" type="presParOf" srcId="{BC92DF52-3CAE-42D4-A981-37AD4074F09E}" destId="{2806C08B-38BF-476C-8DA0-1CB50DEAA029}" srcOrd="4" destOrd="0" presId="urn:microsoft.com/office/officeart/2005/8/layout/cycle5"/>
    <dgm:cxn modelId="{7F05A06A-73E2-4FD2-A5FF-77065AAFAA75}" type="presParOf" srcId="{BC92DF52-3CAE-42D4-A981-37AD4074F09E}" destId="{B2EAE340-821E-4A90-89AB-14375D6828E1}" srcOrd="5" destOrd="0" presId="urn:microsoft.com/office/officeart/2005/8/layout/cycle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435B78-EB7D-4EEA-BC99-8982438D3BEB}" type="doc">
      <dgm:prSet loTypeId="urn:microsoft.com/office/officeart/2005/8/layout/gear1" loCatId="relationship" qsTypeId="urn:microsoft.com/office/officeart/2005/8/quickstyle/simple1" qsCatId="simple" csTypeId="urn:microsoft.com/office/officeart/2005/8/colors/accent1_2" csCatId="accent1" phldr="1"/>
      <dgm:spPr/>
    </dgm:pt>
    <dgm:pt modelId="{8124E941-8EBF-4D08-9A17-630FDEAB82E6}">
      <dgm:prSet phldrT="[Text]"/>
      <dgm:spPr/>
      <dgm:t>
        <a:bodyPr/>
        <a:lstStyle/>
        <a:p>
          <a:r>
            <a:rPr lang="en-US" dirty="0" smtClean="0"/>
            <a:t>A2</a:t>
          </a:r>
          <a:endParaRPr lang="en-US" dirty="0"/>
        </a:p>
      </dgm:t>
    </dgm:pt>
    <dgm:pt modelId="{79E0AD96-1911-4EA7-9A14-23592ADA5218}" type="parTrans" cxnId="{6ABAD965-3736-47C8-9F5B-C29F893AD9EF}">
      <dgm:prSet/>
      <dgm:spPr/>
      <dgm:t>
        <a:bodyPr/>
        <a:lstStyle/>
        <a:p>
          <a:endParaRPr lang="en-US"/>
        </a:p>
      </dgm:t>
    </dgm:pt>
    <dgm:pt modelId="{960282AF-0BBA-418E-989A-A782AD6530AF}" type="sibTrans" cxnId="{6ABAD965-3736-47C8-9F5B-C29F893AD9EF}">
      <dgm:prSet/>
      <dgm:spPr/>
      <dgm:t>
        <a:bodyPr/>
        <a:lstStyle/>
        <a:p>
          <a:endParaRPr lang="en-US"/>
        </a:p>
      </dgm:t>
    </dgm:pt>
    <dgm:pt modelId="{BE09A4B9-34DF-4CFD-9303-247246015360}">
      <dgm:prSet phldrT="[Text]"/>
      <dgm:spPr/>
      <dgm:t>
        <a:bodyPr/>
        <a:lstStyle/>
        <a:p>
          <a:r>
            <a:rPr lang="en-US" dirty="0" smtClean="0"/>
            <a:t>A3</a:t>
          </a:r>
          <a:endParaRPr lang="en-US" dirty="0"/>
        </a:p>
      </dgm:t>
    </dgm:pt>
    <dgm:pt modelId="{7147B42B-0D09-4203-888B-3401DBED95DE}" type="parTrans" cxnId="{7F1F88DC-745F-4A3A-8AC6-80CBA868531A}">
      <dgm:prSet/>
      <dgm:spPr/>
      <dgm:t>
        <a:bodyPr/>
        <a:lstStyle/>
        <a:p>
          <a:endParaRPr lang="en-US"/>
        </a:p>
      </dgm:t>
    </dgm:pt>
    <dgm:pt modelId="{BF214140-94DA-47A6-9B24-3EC8B500FF9C}" type="sibTrans" cxnId="{7F1F88DC-745F-4A3A-8AC6-80CBA868531A}">
      <dgm:prSet/>
      <dgm:spPr/>
      <dgm:t>
        <a:bodyPr/>
        <a:lstStyle/>
        <a:p>
          <a:endParaRPr lang="en-US"/>
        </a:p>
      </dgm:t>
    </dgm:pt>
    <dgm:pt modelId="{0FC556B1-4DEB-4B4E-8C1A-C999BD52943D}">
      <dgm:prSet phldrT="[Text]"/>
      <dgm:spPr/>
      <dgm:t>
        <a:bodyPr/>
        <a:lstStyle/>
        <a:p>
          <a:r>
            <a:rPr lang="en-US" dirty="0" smtClean="0"/>
            <a:t>A1</a:t>
          </a:r>
          <a:endParaRPr lang="en-US" dirty="0"/>
        </a:p>
      </dgm:t>
    </dgm:pt>
    <dgm:pt modelId="{194AAFBB-4F61-457B-B254-D1E2D5C9F919}" type="parTrans" cxnId="{7F62DDD3-A26E-4045-9EA7-69958B4AC235}">
      <dgm:prSet/>
      <dgm:spPr/>
      <dgm:t>
        <a:bodyPr/>
        <a:lstStyle/>
        <a:p>
          <a:endParaRPr lang="en-US"/>
        </a:p>
      </dgm:t>
    </dgm:pt>
    <dgm:pt modelId="{C73555EC-C4EA-4787-97A9-86BBF7760D46}" type="sibTrans" cxnId="{7F62DDD3-A26E-4045-9EA7-69958B4AC235}">
      <dgm:prSet/>
      <dgm:spPr/>
      <dgm:t>
        <a:bodyPr/>
        <a:lstStyle/>
        <a:p>
          <a:endParaRPr lang="en-US"/>
        </a:p>
      </dgm:t>
    </dgm:pt>
    <dgm:pt modelId="{5F2F641A-4C1C-405D-9849-C787A7379566}" type="pres">
      <dgm:prSet presAssocID="{8A435B78-EB7D-4EEA-BC99-8982438D3BEB}" presName="composite" presStyleCnt="0">
        <dgm:presLayoutVars>
          <dgm:chMax val="3"/>
          <dgm:animLvl val="lvl"/>
          <dgm:resizeHandles val="exact"/>
        </dgm:presLayoutVars>
      </dgm:prSet>
      <dgm:spPr/>
    </dgm:pt>
    <dgm:pt modelId="{7A464054-0768-458B-9CE8-07370C4AEAD0}" type="pres">
      <dgm:prSet presAssocID="{8124E941-8EBF-4D08-9A17-630FDEAB82E6}" presName="gear1" presStyleLbl="node1" presStyleIdx="0" presStyleCnt="3">
        <dgm:presLayoutVars>
          <dgm:chMax val="1"/>
          <dgm:bulletEnabled val="1"/>
        </dgm:presLayoutVars>
      </dgm:prSet>
      <dgm:spPr/>
      <dgm:t>
        <a:bodyPr/>
        <a:lstStyle/>
        <a:p>
          <a:endParaRPr lang="en-US"/>
        </a:p>
      </dgm:t>
    </dgm:pt>
    <dgm:pt modelId="{CD6B42CE-16CB-4B03-9B84-7F7003252F2B}" type="pres">
      <dgm:prSet presAssocID="{8124E941-8EBF-4D08-9A17-630FDEAB82E6}" presName="gear1srcNode" presStyleLbl="node1" presStyleIdx="0" presStyleCnt="3"/>
      <dgm:spPr/>
      <dgm:t>
        <a:bodyPr/>
        <a:lstStyle/>
        <a:p>
          <a:endParaRPr lang="en-US"/>
        </a:p>
      </dgm:t>
    </dgm:pt>
    <dgm:pt modelId="{5EAB452B-B9D1-42BF-92BC-A2279C0011D5}" type="pres">
      <dgm:prSet presAssocID="{8124E941-8EBF-4D08-9A17-630FDEAB82E6}" presName="gear1dstNode" presStyleLbl="node1" presStyleIdx="0" presStyleCnt="3"/>
      <dgm:spPr/>
      <dgm:t>
        <a:bodyPr/>
        <a:lstStyle/>
        <a:p>
          <a:endParaRPr lang="en-US"/>
        </a:p>
      </dgm:t>
    </dgm:pt>
    <dgm:pt modelId="{B2DAD268-1EF2-4D4E-B214-9877998103CE}" type="pres">
      <dgm:prSet presAssocID="{BE09A4B9-34DF-4CFD-9303-247246015360}" presName="gear2" presStyleLbl="node1" presStyleIdx="1" presStyleCnt="3">
        <dgm:presLayoutVars>
          <dgm:chMax val="1"/>
          <dgm:bulletEnabled val="1"/>
        </dgm:presLayoutVars>
      </dgm:prSet>
      <dgm:spPr/>
      <dgm:t>
        <a:bodyPr/>
        <a:lstStyle/>
        <a:p>
          <a:endParaRPr lang="en-US"/>
        </a:p>
      </dgm:t>
    </dgm:pt>
    <dgm:pt modelId="{6478FDFE-4525-4B6C-83A0-D2C5BC76812B}" type="pres">
      <dgm:prSet presAssocID="{BE09A4B9-34DF-4CFD-9303-247246015360}" presName="gear2srcNode" presStyleLbl="node1" presStyleIdx="1" presStyleCnt="3"/>
      <dgm:spPr/>
      <dgm:t>
        <a:bodyPr/>
        <a:lstStyle/>
        <a:p>
          <a:endParaRPr lang="en-US"/>
        </a:p>
      </dgm:t>
    </dgm:pt>
    <dgm:pt modelId="{52B1F778-D3C8-4111-9ED2-951C87132065}" type="pres">
      <dgm:prSet presAssocID="{BE09A4B9-34DF-4CFD-9303-247246015360}" presName="gear2dstNode" presStyleLbl="node1" presStyleIdx="1" presStyleCnt="3"/>
      <dgm:spPr/>
      <dgm:t>
        <a:bodyPr/>
        <a:lstStyle/>
        <a:p>
          <a:endParaRPr lang="en-US"/>
        </a:p>
      </dgm:t>
    </dgm:pt>
    <dgm:pt modelId="{C179FB43-7D12-4469-851E-CF33619B8CA3}" type="pres">
      <dgm:prSet presAssocID="{0FC556B1-4DEB-4B4E-8C1A-C999BD52943D}" presName="gear3" presStyleLbl="node1" presStyleIdx="2" presStyleCnt="3"/>
      <dgm:spPr/>
      <dgm:t>
        <a:bodyPr/>
        <a:lstStyle/>
        <a:p>
          <a:endParaRPr lang="en-US"/>
        </a:p>
      </dgm:t>
    </dgm:pt>
    <dgm:pt modelId="{AB1ACDAB-F513-411D-817A-BA3EE0D27D55}" type="pres">
      <dgm:prSet presAssocID="{0FC556B1-4DEB-4B4E-8C1A-C999BD52943D}" presName="gear3tx" presStyleLbl="node1" presStyleIdx="2" presStyleCnt="3">
        <dgm:presLayoutVars>
          <dgm:chMax val="1"/>
          <dgm:bulletEnabled val="1"/>
        </dgm:presLayoutVars>
      </dgm:prSet>
      <dgm:spPr/>
      <dgm:t>
        <a:bodyPr/>
        <a:lstStyle/>
        <a:p>
          <a:endParaRPr lang="en-US"/>
        </a:p>
      </dgm:t>
    </dgm:pt>
    <dgm:pt modelId="{137ED08C-0785-4B2B-896E-283B4B83D24E}" type="pres">
      <dgm:prSet presAssocID="{0FC556B1-4DEB-4B4E-8C1A-C999BD52943D}" presName="gear3srcNode" presStyleLbl="node1" presStyleIdx="2" presStyleCnt="3"/>
      <dgm:spPr/>
      <dgm:t>
        <a:bodyPr/>
        <a:lstStyle/>
        <a:p>
          <a:endParaRPr lang="en-US"/>
        </a:p>
      </dgm:t>
    </dgm:pt>
    <dgm:pt modelId="{0B2E7656-B744-4F31-B99C-B9A315E1BCDA}" type="pres">
      <dgm:prSet presAssocID="{0FC556B1-4DEB-4B4E-8C1A-C999BD52943D}" presName="gear3dstNode" presStyleLbl="node1" presStyleIdx="2" presStyleCnt="3"/>
      <dgm:spPr/>
      <dgm:t>
        <a:bodyPr/>
        <a:lstStyle/>
        <a:p>
          <a:endParaRPr lang="en-US"/>
        </a:p>
      </dgm:t>
    </dgm:pt>
    <dgm:pt modelId="{F944D14B-CA02-4DD7-B33A-F78D8E3B7FC0}" type="pres">
      <dgm:prSet presAssocID="{960282AF-0BBA-418E-989A-A782AD6530AF}" presName="connector1" presStyleLbl="sibTrans2D1" presStyleIdx="0" presStyleCnt="3"/>
      <dgm:spPr/>
      <dgm:t>
        <a:bodyPr/>
        <a:lstStyle/>
        <a:p>
          <a:endParaRPr lang="en-US"/>
        </a:p>
      </dgm:t>
    </dgm:pt>
    <dgm:pt modelId="{2E901809-9E74-421A-B3F0-2C32FD3F1545}" type="pres">
      <dgm:prSet presAssocID="{BF214140-94DA-47A6-9B24-3EC8B500FF9C}" presName="connector2" presStyleLbl="sibTrans2D1" presStyleIdx="1" presStyleCnt="3"/>
      <dgm:spPr/>
      <dgm:t>
        <a:bodyPr/>
        <a:lstStyle/>
        <a:p>
          <a:endParaRPr lang="en-US"/>
        </a:p>
      </dgm:t>
    </dgm:pt>
    <dgm:pt modelId="{90167558-85C2-4C0E-9747-F5A503730040}" type="pres">
      <dgm:prSet presAssocID="{C73555EC-C4EA-4787-97A9-86BBF7760D46}" presName="connector3" presStyleLbl="sibTrans2D1" presStyleIdx="2" presStyleCnt="3"/>
      <dgm:spPr/>
      <dgm:t>
        <a:bodyPr/>
        <a:lstStyle/>
        <a:p>
          <a:endParaRPr lang="en-US"/>
        </a:p>
      </dgm:t>
    </dgm:pt>
  </dgm:ptLst>
  <dgm:cxnLst>
    <dgm:cxn modelId="{17F3CC6C-F194-4BFE-A996-DEE41BAD368A}" type="presOf" srcId="{C73555EC-C4EA-4787-97A9-86BBF7760D46}" destId="{90167558-85C2-4C0E-9747-F5A503730040}" srcOrd="0" destOrd="0" presId="urn:microsoft.com/office/officeart/2005/8/layout/gear1"/>
    <dgm:cxn modelId="{DF63F575-47EC-4516-A5D5-1C0502EE5429}" type="presOf" srcId="{BE09A4B9-34DF-4CFD-9303-247246015360}" destId="{52B1F778-D3C8-4111-9ED2-951C87132065}" srcOrd="2" destOrd="0" presId="urn:microsoft.com/office/officeart/2005/8/layout/gear1"/>
    <dgm:cxn modelId="{D45832BC-67AB-4B2D-9C47-C9C3ED15F10D}" type="presOf" srcId="{0FC556B1-4DEB-4B4E-8C1A-C999BD52943D}" destId="{C179FB43-7D12-4469-851E-CF33619B8CA3}" srcOrd="0" destOrd="0" presId="urn:microsoft.com/office/officeart/2005/8/layout/gear1"/>
    <dgm:cxn modelId="{FCC8D556-5130-47B9-85E5-225B6FCF2610}" type="presOf" srcId="{8A435B78-EB7D-4EEA-BC99-8982438D3BEB}" destId="{5F2F641A-4C1C-405D-9849-C787A7379566}" srcOrd="0" destOrd="0" presId="urn:microsoft.com/office/officeart/2005/8/layout/gear1"/>
    <dgm:cxn modelId="{E887B15C-F04A-4BB6-B2D9-544BCA6366A9}" type="presOf" srcId="{BE09A4B9-34DF-4CFD-9303-247246015360}" destId="{B2DAD268-1EF2-4D4E-B214-9877998103CE}" srcOrd="0" destOrd="0" presId="urn:microsoft.com/office/officeart/2005/8/layout/gear1"/>
    <dgm:cxn modelId="{837083D1-1FDB-4B7A-8BFE-AB2BCA48FE7F}" type="presOf" srcId="{960282AF-0BBA-418E-989A-A782AD6530AF}" destId="{F944D14B-CA02-4DD7-B33A-F78D8E3B7FC0}" srcOrd="0" destOrd="0" presId="urn:microsoft.com/office/officeart/2005/8/layout/gear1"/>
    <dgm:cxn modelId="{88C3E07D-0E85-42C4-AA1A-8AF67C81012D}" type="presOf" srcId="{8124E941-8EBF-4D08-9A17-630FDEAB82E6}" destId="{7A464054-0768-458B-9CE8-07370C4AEAD0}" srcOrd="0" destOrd="0" presId="urn:microsoft.com/office/officeart/2005/8/layout/gear1"/>
    <dgm:cxn modelId="{1924CE19-89F0-438B-A3DB-72D657320C30}" type="presOf" srcId="{BE09A4B9-34DF-4CFD-9303-247246015360}" destId="{6478FDFE-4525-4B6C-83A0-D2C5BC76812B}" srcOrd="1" destOrd="0" presId="urn:microsoft.com/office/officeart/2005/8/layout/gear1"/>
    <dgm:cxn modelId="{6ABAD965-3736-47C8-9F5B-C29F893AD9EF}" srcId="{8A435B78-EB7D-4EEA-BC99-8982438D3BEB}" destId="{8124E941-8EBF-4D08-9A17-630FDEAB82E6}" srcOrd="0" destOrd="0" parTransId="{79E0AD96-1911-4EA7-9A14-23592ADA5218}" sibTransId="{960282AF-0BBA-418E-989A-A782AD6530AF}"/>
    <dgm:cxn modelId="{54BE520D-1A0A-4C62-873F-99B27283ABD6}" type="presOf" srcId="{0FC556B1-4DEB-4B4E-8C1A-C999BD52943D}" destId="{0B2E7656-B744-4F31-B99C-B9A315E1BCDA}" srcOrd="3" destOrd="0" presId="urn:microsoft.com/office/officeart/2005/8/layout/gear1"/>
    <dgm:cxn modelId="{9299A9D3-E333-470C-B22A-BBAD72351013}" type="presOf" srcId="{8124E941-8EBF-4D08-9A17-630FDEAB82E6}" destId="{5EAB452B-B9D1-42BF-92BC-A2279C0011D5}" srcOrd="2" destOrd="0" presId="urn:microsoft.com/office/officeart/2005/8/layout/gear1"/>
    <dgm:cxn modelId="{7F62DDD3-A26E-4045-9EA7-69958B4AC235}" srcId="{8A435B78-EB7D-4EEA-BC99-8982438D3BEB}" destId="{0FC556B1-4DEB-4B4E-8C1A-C999BD52943D}" srcOrd="2" destOrd="0" parTransId="{194AAFBB-4F61-457B-B254-D1E2D5C9F919}" sibTransId="{C73555EC-C4EA-4787-97A9-86BBF7760D46}"/>
    <dgm:cxn modelId="{7F1F88DC-745F-4A3A-8AC6-80CBA868531A}" srcId="{8A435B78-EB7D-4EEA-BC99-8982438D3BEB}" destId="{BE09A4B9-34DF-4CFD-9303-247246015360}" srcOrd="1" destOrd="0" parTransId="{7147B42B-0D09-4203-888B-3401DBED95DE}" sibTransId="{BF214140-94DA-47A6-9B24-3EC8B500FF9C}"/>
    <dgm:cxn modelId="{94A36576-79C7-4516-B81E-4CFD6373EFAC}" type="presOf" srcId="{8124E941-8EBF-4D08-9A17-630FDEAB82E6}" destId="{CD6B42CE-16CB-4B03-9B84-7F7003252F2B}" srcOrd="1" destOrd="0" presId="urn:microsoft.com/office/officeart/2005/8/layout/gear1"/>
    <dgm:cxn modelId="{009326F8-BA08-481B-B392-7517F0311E65}" type="presOf" srcId="{BF214140-94DA-47A6-9B24-3EC8B500FF9C}" destId="{2E901809-9E74-421A-B3F0-2C32FD3F1545}" srcOrd="0" destOrd="0" presId="urn:microsoft.com/office/officeart/2005/8/layout/gear1"/>
    <dgm:cxn modelId="{E7D6841B-3DD3-4AD8-ABC7-BFA2495F638D}" type="presOf" srcId="{0FC556B1-4DEB-4B4E-8C1A-C999BD52943D}" destId="{137ED08C-0785-4B2B-896E-283B4B83D24E}" srcOrd="2" destOrd="0" presId="urn:microsoft.com/office/officeart/2005/8/layout/gear1"/>
    <dgm:cxn modelId="{F3655EC7-04E6-44CB-B295-F030BD79033B}" type="presOf" srcId="{0FC556B1-4DEB-4B4E-8C1A-C999BD52943D}" destId="{AB1ACDAB-F513-411D-817A-BA3EE0D27D55}" srcOrd="1" destOrd="0" presId="urn:microsoft.com/office/officeart/2005/8/layout/gear1"/>
    <dgm:cxn modelId="{064DC816-153F-4BD3-A33E-2D5FC08577C1}" type="presParOf" srcId="{5F2F641A-4C1C-405D-9849-C787A7379566}" destId="{7A464054-0768-458B-9CE8-07370C4AEAD0}" srcOrd="0" destOrd="0" presId="urn:microsoft.com/office/officeart/2005/8/layout/gear1"/>
    <dgm:cxn modelId="{A89BAD38-761B-4A3F-88EC-21FE0B206BC5}" type="presParOf" srcId="{5F2F641A-4C1C-405D-9849-C787A7379566}" destId="{CD6B42CE-16CB-4B03-9B84-7F7003252F2B}" srcOrd="1" destOrd="0" presId="urn:microsoft.com/office/officeart/2005/8/layout/gear1"/>
    <dgm:cxn modelId="{2CAC49A3-0DEB-4FB8-98FA-A01424BAFA90}" type="presParOf" srcId="{5F2F641A-4C1C-405D-9849-C787A7379566}" destId="{5EAB452B-B9D1-42BF-92BC-A2279C0011D5}" srcOrd="2" destOrd="0" presId="urn:microsoft.com/office/officeart/2005/8/layout/gear1"/>
    <dgm:cxn modelId="{4C54B822-5766-41C1-9CC5-38B0FCC00335}" type="presParOf" srcId="{5F2F641A-4C1C-405D-9849-C787A7379566}" destId="{B2DAD268-1EF2-4D4E-B214-9877998103CE}" srcOrd="3" destOrd="0" presId="urn:microsoft.com/office/officeart/2005/8/layout/gear1"/>
    <dgm:cxn modelId="{25BBAA43-951C-4F26-934D-42774EDDAAA2}" type="presParOf" srcId="{5F2F641A-4C1C-405D-9849-C787A7379566}" destId="{6478FDFE-4525-4B6C-83A0-D2C5BC76812B}" srcOrd="4" destOrd="0" presId="urn:microsoft.com/office/officeart/2005/8/layout/gear1"/>
    <dgm:cxn modelId="{B1CC64F4-9098-42B6-9559-7BF1A7F6499A}" type="presParOf" srcId="{5F2F641A-4C1C-405D-9849-C787A7379566}" destId="{52B1F778-D3C8-4111-9ED2-951C87132065}" srcOrd="5" destOrd="0" presId="urn:microsoft.com/office/officeart/2005/8/layout/gear1"/>
    <dgm:cxn modelId="{3BEF2CAC-C8F9-4013-98D5-CD1DB6C14BBF}" type="presParOf" srcId="{5F2F641A-4C1C-405D-9849-C787A7379566}" destId="{C179FB43-7D12-4469-851E-CF33619B8CA3}" srcOrd="6" destOrd="0" presId="urn:microsoft.com/office/officeart/2005/8/layout/gear1"/>
    <dgm:cxn modelId="{4F9112DC-5783-415D-8E4A-3744B2A3BCD7}" type="presParOf" srcId="{5F2F641A-4C1C-405D-9849-C787A7379566}" destId="{AB1ACDAB-F513-411D-817A-BA3EE0D27D55}" srcOrd="7" destOrd="0" presId="urn:microsoft.com/office/officeart/2005/8/layout/gear1"/>
    <dgm:cxn modelId="{F1A870B3-6439-44C2-87FA-AAF809D96DF6}" type="presParOf" srcId="{5F2F641A-4C1C-405D-9849-C787A7379566}" destId="{137ED08C-0785-4B2B-896E-283B4B83D24E}" srcOrd="8" destOrd="0" presId="urn:microsoft.com/office/officeart/2005/8/layout/gear1"/>
    <dgm:cxn modelId="{D68CB0BE-A305-4D51-9A76-EA5C02D54AA0}" type="presParOf" srcId="{5F2F641A-4C1C-405D-9849-C787A7379566}" destId="{0B2E7656-B744-4F31-B99C-B9A315E1BCDA}" srcOrd="9" destOrd="0" presId="urn:microsoft.com/office/officeart/2005/8/layout/gear1"/>
    <dgm:cxn modelId="{D0F9D3D3-DECA-4445-B42F-34CA5CB9802F}" type="presParOf" srcId="{5F2F641A-4C1C-405D-9849-C787A7379566}" destId="{F944D14B-CA02-4DD7-B33A-F78D8E3B7FC0}" srcOrd="10" destOrd="0" presId="urn:microsoft.com/office/officeart/2005/8/layout/gear1"/>
    <dgm:cxn modelId="{F9432B04-2BE6-4162-8199-93F343F6519A}" type="presParOf" srcId="{5F2F641A-4C1C-405D-9849-C787A7379566}" destId="{2E901809-9E74-421A-B3F0-2C32FD3F1545}" srcOrd="11" destOrd="0" presId="urn:microsoft.com/office/officeart/2005/8/layout/gear1"/>
    <dgm:cxn modelId="{83DF3281-45F4-4056-BCEB-539E1D518299}" type="presParOf" srcId="{5F2F641A-4C1C-405D-9849-C787A7379566}" destId="{90167558-85C2-4C0E-9747-F5A503730040}" srcOrd="12" destOrd="0" presId="urn:microsoft.com/office/officeart/2005/8/layout/gear1"/>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1312CA-2051-4FDA-81E3-F52577313177}">
      <dsp:nvSpPr>
        <dsp:cNvPr id="0" name=""/>
        <dsp:cNvSpPr/>
      </dsp:nvSpPr>
      <dsp:spPr>
        <a:xfrm>
          <a:off x="538" y="601773"/>
          <a:ext cx="1665312" cy="108245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A1</a:t>
          </a:r>
        </a:p>
        <a:p>
          <a:pPr lvl="0" algn="ctr" defTabSz="622300">
            <a:lnSpc>
              <a:spcPct val="90000"/>
            </a:lnSpc>
            <a:spcBef>
              <a:spcPct val="0"/>
            </a:spcBef>
            <a:spcAft>
              <a:spcPct val="35000"/>
            </a:spcAft>
          </a:pPr>
          <a:r>
            <a:rPr lang="en-US" sz="1400" kern="1200" dirty="0" smtClean="0"/>
            <a:t>Waiting for A2 to finish</a:t>
          </a:r>
          <a:endParaRPr lang="en-US" sz="1400" kern="1200" dirty="0"/>
        </a:p>
      </dsp:txBody>
      <dsp:txXfrm>
        <a:off x="538" y="601773"/>
        <a:ext cx="1665312" cy="1082452"/>
      </dsp:txXfrm>
    </dsp:sp>
    <dsp:sp modelId="{E9152D03-178E-4989-950E-31013DBB2B66}">
      <dsp:nvSpPr>
        <dsp:cNvPr id="0" name=""/>
        <dsp:cNvSpPr/>
      </dsp:nvSpPr>
      <dsp:spPr>
        <a:xfrm>
          <a:off x="833195" y="223595"/>
          <a:ext cx="1838809" cy="1838809"/>
        </a:xfrm>
        <a:custGeom>
          <a:avLst/>
          <a:gdLst/>
          <a:ahLst/>
          <a:cxnLst/>
          <a:rect l="0" t="0" r="0" b="0"/>
          <a:pathLst>
            <a:path>
              <a:moveTo>
                <a:pt x="386670" y="170072"/>
              </a:moveTo>
              <a:arcTo wR="919404" hR="919404" stAng="14075356" swAng="424928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49CBB7B-6475-4324-BD89-BE3B922FD380}">
      <dsp:nvSpPr>
        <dsp:cNvPr id="0" name=""/>
        <dsp:cNvSpPr/>
      </dsp:nvSpPr>
      <dsp:spPr>
        <a:xfrm>
          <a:off x="1839348" y="601773"/>
          <a:ext cx="1665312" cy="108245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A2</a:t>
          </a:r>
        </a:p>
        <a:p>
          <a:pPr lvl="0" algn="ctr" defTabSz="622300">
            <a:lnSpc>
              <a:spcPct val="90000"/>
            </a:lnSpc>
            <a:spcBef>
              <a:spcPct val="0"/>
            </a:spcBef>
            <a:spcAft>
              <a:spcPct val="35000"/>
            </a:spcAft>
          </a:pPr>
          <a:r>
            <a:rPr lang="en-US" sz="1400" kern="1200" dirty="0" smtClean="0"/>
            <a:t>Waiting for A1 to finish</a:t>
          </a:r>
          <a:endParaRPr lang="en-US" sz="1400" kern="1200" dirty="0"/>
        </a:p>
      </dsp:txBody>
      <dsp:txXfrm>
        <a:off x="1839348" y="601773"/>
        <a:ext cx="1665312" cy="1082452"/>
      </dsp:txXfrm>
    </dsp:sp>
    <dsp:sp modelId="{B2EAE340-821E-4A90-89AB-14375D6828E1}">
      <dsp:nvSpPr>
        <dsp:cNvPr id="0" name=""/>
        <dsp:cNvSpPr/>
      </dsp:nvSpPr>
      <dsp:spPr>
        <a:xfrm>
          <a:off x="833195" y="223595"/>
          <a:ext cx="1838809" cy="1838809"/>
        </a:xfrm>
        <a:custGeom>
          <a:avLst/>
          <a:gdLst/>
          <a:ahLst/>
          <a:cxnLst/>
          <a:rect l="0" t="0" r="0" b="0"/>
          <a:pathLst>
            <a:path>
              <a:moveTo>
                <a:pt x="1452139" y="1668737"/>
              </a:moveTo>
              <a:arcTo wR="919404" hR="919404" stAng="3275356" swAng="424928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464054-0768-458B-9CE8-07370C4AEAD0}">
      <dsp:nvSpPr>
        <dsp:cNvPr id="0" name=""/>
        <dsp:cNvSpPr/>
      </dsp:nvSpPr>
      <dsp:spPr>
        <a:xfrm>
          <a:off x="1028700" y="1358900"/>
          <a:ext cx="1257300" cy="1257300"/>
        </a:xfrm>
        <a:prstGeom prst="gear9">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A2</a:t>
          </a:r>
          <a:endParaRPr lang="en-US" sz="2100" kern="1200" dirty="0"/>
        </a:p>
      </dsp:txBody>
      <dsp:txXfrm>
        <a:off x="1028700" y="1358900"/>
        <a:ext cx="1257300" cy="1257300"/>
      </dsp:txXfrm>
    </dsp:sp>
    <dsp:sp modelId="{B2DAD268-1EF2-4D4E-B214-9877998103CE}">
      <dsp:nvSpPr>
        <dsp:cNvPr id="0" name=""/>
        <dsp:cNvSpPr/>
      </dsp:nvSpPr>
      <dsp:spPr>
        <a:xfrm>
          <a:off x="297180" y="1061720"/>
          <a:ext cx="914400" cy="914400"/>
        </a:xfrm>
        <a:prstGeom prst="gear6">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A3</a:t>
          </a:r>
          <a:endParaRPr lang="en-US" sz="2100" kern="1200" dirty="0"/>
        </a:p>
      </dsp:txBody>
      <dsp:txXfrm>
        <a:off x="297180" y="1061720"/>
        <a:ext cx="914400" cy="914400"/>
      </dsp:txXfrm>
    </dsp:sp>
    <dsp:sp modelId="{C179FB43-7D12-4469-851E-CF33619B8CA3}">
      <dsp:nvSpPr>
        <dsp:cNvPr id="0" name=""/>
        <dsp:cNvSpPr/>
      </dsp:nvSpPr>
      <dsp:spPr>
        <a:xfrm rot="20700000">
          <a:off x="809337" y="430877"/>
          <a:ext cx="895925" cy="895925"/>
        </a:xfrm>
        <a:prstGeom prst="gear6">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A1</a:t>
          </a:r>
          <a:endParaRPr lang="en-US" sz="2100" kern="1200" dirty="0"/>
        </a:p>
      </dsp:txBody>
      <dsp:txXfrm>
        <a:off x="1005840" y="627380"/>
        <a:ext cx="502920" cy="502920"/>
      </dsp:txXfrm>
    </dsp:sp>
    <dsp:sp modelId="{F944D14B-CA02-4DD7-B33A-F78D8E3B7FC0}">
      <dsp:nvSpPr>
        <dsp:cNvPr id="0" name=""/>
        <dsp:cNvSpPr/>
      </dsp:nvSpPr>
      <dsp:spPr>
        <a:xfrm>
          <a:off x="912489" y="1180016"/>
          <a:ext cx="1609344" cy="1609344"/>
        </a:xfrm>
        <a:prstGeom prst="circularArrow">
          <a:avLst>
            <a:gd name="adj1" fmla="val 4688"/>
            <a:gd name="adj2" fmla="val 299029"/>
            <a:gd name="adj3" fmla="val 2441635"/>
            <a:gd name="adj4" fmla="val 1603235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901809-9E74-421A-B3F0-2C32FD3F1545}">
      <dsp:nvSpPr>
        <dsp:cNvPr id="0" name=""/>
        <dsp:cNvSpPr/>
      </dsp:nvSpPr>
      <dsp:spPr>
        <a:xfrm>
          <a:off x="135241" y="867587"/>
          <a:ext cx="1169289" cy="116928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167558-85C2-4C0E-9747-F5A503730040}">
      <dsp:nvSpPr>
        <dsp:cNvPr id="0" name=""/>
        <dsp:cNvSpPr/>
      </dsp:nvSpPr>
      <dsp:spPr>
        <a:xfrm>
          <a:off x="602100" y="242825"/>
          <a:ext cx="1260729" cy="1260729"/>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4267200" y="304800"/>
            <a:ext cx="1647825" cy="479425"/>
          </a:xfrm>
          <a:prstGeom prst="rect">
            <a:avLst/>
          </a:prstGeom>
        </p:spPr>
        <p:txBody>
          <a:bodyPr vert="horz" lIns="91440" tIns="45720" rIns="91440" bIns="45720" rtlCol="0"/>
          <a:lstStyle>
            <a:lvl1pPr algn="r">
              <a:defRPr sz="1200"/>
            </a:lvl1pPr>
          </a:lstStyle>
          <a:p>
            <a:pPr algn="ctr"/>
            <a:r>
              <a:rPr lang="en-US" dirty="0" smtClean="0">
                <a:solidFill>
                  <a:schemeClr val="bg1">
                    <a:lumMod val="65000"/>
                  </a:schemeClr>
                </a:solidFill>
              </a:rPr>
              <a:t>Lesson 13</a:t>
            </a:r>
            <a:endParaRPr lang="en-US" dirty="0">
              <a:solidFill>
                <a:schemeClr val="bg1">
                  <a:lumMod val="65000"/>
                </a:schemeClr>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6" tIns="48328" rIns="96656" bIns="48328" rtlCol="0"/>
          <a:lstStyle>
            <a:lvl1pPr algn="l">
              <a:defRPr sz="1200"/>
            </a:lvl1pPr>
          </a:lstStyle>
          <a:p>
            <a:endParaRPr lang="en-US"/>
          </a:p>
        </p:txBody>
      </p:sp>
      <p:sp>
        <p:nvSpPr>
          <p:cNvPr id="3" name="Date Placeholder 2"/>
          <p:cNvSpPr>
            <a:spLocks noGrp="1"/>
          </p:cNvSpPr>
          <p:nvPr>
            <p:ph type="dt" idx="1"/>
          </p:nvPr>
        </p:nvSpPr>
        <p:spPr>
          <a:xfrm>
            <a:off x="4143588" y="1"/>
            <a:ext cx="3169920" cy="480060"/>
          </a:xfrm>
          <a:prstGeom prst="rect">
            <a:avLst/>
          </a:prstGeom>
        </p:spPr>
        <p:txBody>
          <a:bodyPr vert="horz" lIns="96656" tIns="48328" rIns="96656" bIns="48328" rtlCol="0"/>
          <a:lstStyle>
            <a:lvl1pPr algn="r">
              <a:defRPr sz="1200"/>
            </a:lvl1pPr>
          </a:lstStyle>
          <a:p>
            <a:fld id="{D6F1FBE4-56C0-47D7-B906-1319BD82D4B1}" type="datetimeFigureOut">
              <a:rPr lang="en-US" smtClean="0"/>
              <a:pPr/>
              <a:t>6/3/2013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6" tIns="48328" rIns="96656" bIns="48328"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56" tIns="48328" rIns="96656" bIns="483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6" tIns="48328" rIns="96656" bIns="48328"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56" tIns="48328" rIns="96656" bIns="48328" rtlCol="0" anchor="b"/>
          <a:lstStyle>
            <a:lvl1pPr algn="r">
              <a:defRPr sz="1200"/>
            </a:lvl1pPr>
          </a:lstStyle>
          <a:p>
            <a:fld id="{1F9A6427-4B89-4869-AD7F-4EE0EAB823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95D848-5FF4-453E-9FBE-6E972F836038}" type="datetime1">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F9173-95CF-438A-B4A1-DC443357F96C}" type="datetime1">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1AA73-F668-4FB3-BA8D-CC5480664D10}" type="datetime1">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095D848-5FF4-453E-9FBE-6E972F836038}" type="datetime1">
              <a:rPr lang="en-US" smtClean="0"/>
              <a:pPr/>
              <a:t>6/3/2013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67A042-E02F-4D13-9079-28240E5E6B4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08DEF9-AA33-4F37-BF3B-9E3E394F82B3}" type="datetime1">
              <a:rPr lang="en-US" smtClean="0"/>
              <a:pPr/>
              <a:t>6/3/2013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40B82D-88B3-43FF-8284-B41754C9E227}" type="datetime1">
              <a:rPr lang="en-US" smtClean="0"/>
              <a:pPr/>
              <a:t>6/3/2013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8352223-399B-4107-A243-9259AB7371F1}" type="datetime1">
              <a:rPr lang="en-US" smtClean="0"/>
              <a:pPr/>
              <a:t>6/3/2013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26BFFC-C7B5-4104-A753-4C2946DBBED1}" type="datetime1">
              <a:rPr lang="en-US" smtClean="0"/>
              <a:pPr/>
              <a:t>6/3/2013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FA2E9F-CCB3-4A9A-90B7-05F5E373733B}" type="datetime1">
              <a:rPr lang="en-US" smtClean="0"/>
              <a:pPr/>
              <a:t>6/3/2013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967A042-E02F-4D13-9079-28240E5E6B4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2567EDD-9D37-49AE-9A8C-6ED3A3E20022}" type="datetime1">
              <a:rPr lang="en-US" smtClean="0"/>
              <a:pPr/>
              <a:t>6/3/2013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67BF607-6676-4285-9F64-BCFBB4CB9B89}" type="datetime1">
              <a:rPr lang="en-US" smtClean="0"/>
              <a:pPr/>
              <a:t>6/3/2013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8DEF9-AA33-4F37-BF3B-9E3E394F82B3}" type="datetime1">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9DC7B3C-04DF-4F26-9298-7FDAB1068745}" type="datetime1">
              <a:rPr lang="en-US" smtClean="0"/>
              <a:pPr/>
              <a:t>6/3/2013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67A042-E02F-4D13-9079-28240E5E6B4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9F9173-95CF-438A-B4A1-DC443357F96C}" type="datetime1">
              <a:rPr lang="en-US" smtClean="0"/>
              <a:pPr/>
              <a:t>6/3/2013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11AA73-F668-4FB3-BA8D-CC5480664D10}" type="datetime1">
              <a:rPr lang="en-US" smtClean="0"/>
              <a:pPr/>
              <a:t>6/3/2013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67A042-E02F-4D13-9079-28240E5E6B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0B82D-88B3-43FF-8284-B41754C9E227}" type="datetime1">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352223-399B-4107-A243-9259AB7371F1}" type="datetime1">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6BFFC-C7B5-4104-A753-4C2946DBBED1}" type="datetime1">
              <a:rPr lang="en-US" smtClean="0"/>
              <a:pPr/>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FA2E9F-CCB3-4A9A-90B7-05F5E373733B}" type="datetime1">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67EDD-9D37-49AE-9A8C-6ED3A3E20022}" type="datetime1">
              <a:rPr lang="en-US" smtClean="0"/>
              <a:pPr/>
              <a:t>6/3/2013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7BF607-6676-4285-9F64-BCFBB4CB9B89}" type="datetime1">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DC7B3C-04DF-4F26-9298-7FDAB1068745}" type="datetime1">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78AAC-F3F5-4181-BE35-602017ED542A}" type="datetime1">
              <a:rPr lang="en-US" smtClean="0"/>
              <a:pPr/>
              <a:t>6/3/2013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7A042-E02F-4D13-9079-28240E5E6B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2A78AAC-F3F5-4181-BE35-602017ED542A}" type="datetime1">
              <a:rPr lang="en-US" smtClean="0"/>
              <a:pPr/>
              <a:t>6/3/2013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67A042-E02F-4D13-9079-28240E5E6B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developer.android.com/reference/java/lang/Thread.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developer.android.com/reference/java/lang/Thread.html"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veloper.android.com/reference/java/lang/Thread.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veloper.android.com/reference/java/lang/Thread.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veloper.android.com/reference/java/lang/Thread.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eveloper.android.com/reference/java/lang/Thread.html"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829761"/>
          </a:xfrm>
        </p:spPr>
        <p:txBody>
          <a:bodyPr>
            <a:noAutofit/>
          </a:bodyPr>
          <a:lstStyle/>
          <a:p>
            <a:r>
              <a:rPr lang="en-US" sz="6600" dirty="0" smtClean="0">
                <a:latin typeface="Times New Roman" pitchFamily="18" charset="0"/>
                <a:cs typeface="Times New Roman" pitchFamily="18" charset="0"/>
              </a:rPr>
              <a:t>Android: </a:t>
            </a:r>
            <a:br>
              <a:rPr lang="en-US" sz="6600" dirty="0" smtClean="0">
                <a:latin typeface="Times New Roman" pitchFamily="18" charset="0"/>
                <a:cs typeface="Times New Roman" pitchFamily="18" charset="0"/>
              </a:rPr>
            </a:br>
            <a:r>
              <a:rPr lang="en-US" sz="6600" dirty="0" smtClean="0">
                <a:latin typeface="Times New Roman" pitchFamily="18" charset="0"/>
                <a:cs typeface="Times New Roman" pitchFamily="18" charset="0"/>
              </a:rPr>
              <a:t>Multi-Threading</a:t>
            </a:r>
            <a:endParaRPr lang="en-US" sz="6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10</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1600200"/>
            <a:ext cx="8534400" cy="4724400"/>
          </a:xfrm>
          <a:prstGeom prst="rect">
            <a:avLst/>
          </a:prstGeom>
        </p:spPr>
        <p:txBody>
          <a:bodyPr>
            <a:noAutofit/>
          </a:bodyPr>
          <a:lstStyle/>
          <a:p>
            <a:pPr lvl="0" defTabSz="365760"/>
            <a:r>
              <a:rPr lang="de-DE" sz="2800" b="1" dirty="0" smtClean="0">
                <a:solidFill>
                  <a:srgbClr val="0070C0"/>
                </a:solidFill>
              </a:rPr>
              <a:t>Disadvantages of Multi-Threading</a:t>
            </a:r>
          </a:p>
          <a:p>
            <a:pPr lvl="0" defTabSz="365760"/>
            <a:endParaRPr lang="en-US" sz="2000" dirty="0" smtClean="0"/>
          </a:p>
          <a:p>
            <a:pPr marL="457200" lvl="0" indent="-457200" defTabSz="365760">
              <a:buFont typeface="+mj-lt"/>
              <a:buAutoNum type="arabicPeriod"/>
            </a:pPr>
            <a:r>
              <a:rPr lang="en-US" sz="2000" dirty="0" smtClean="0"/>
              <a:t>Code tends to be more </a:t>
            </a:r>
            <a:r>
              <a:rPr lang="en-US" sz="2000" b="1" dirty="0" smtClean="0"/>
              <a:t>complex</a:t>
            </a:r>
          </a:p>
          <a:p>
            <a:pPr marL="457200" lvl="0" indent="-457200" defTabSz="365760">
              <a:buFont typeface="+mj-lt"/>
              <a:buAutoNum type="arabicPeriod"/>
            </a:pPr>
            <a:endParaRPr lang="en-US" sz="2000" dirty="0" smtClean="0"/>
          </a:p>
          <a:p>
            <a:pPr marL="457200" lvl="0" indent="-457200" defTabSz="365760">
              <a:buFont typeface="+mj-lt"/>
              <a:buAutoNum type="arabicPeriod"/>
            </a:pPr>
            <a:r>
              <a:rPr lang="en-US" sz="2000" dirty="0" smtClean="0"/>
              <a:t>Need to detect, avoid, resolve </a:t>
            </a:r>
            <a:r>
              <a:rPr lang="en-US" sz="2000" b="1" dirty="0" smtClean="0"/>
              <a:t>deadlocks</a:t>
            </a:r>
          </a:p>
          <a:p>
            <a:pPr lvl="0" defTabSz="365760"/>
            <a:endParaRPr lang="en-US" sz="2000" dirty="0" smtClean="0"/>
          </a:p>
        </p:txBody>
      </p:sp>
      <p:graphicFrame>
        <p:nvGraphicFramePr>
          <p:cNvPr id="7" name="Diagram 6"/>
          <p:cNvGraphicFramePr/>
          <p:nvPr/>
        </p:nvGraphicFramePr>
        <p:xfrm>
          <a:off x="838200" y="3429000"/>
          <a:ext cx="35052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5638800" y="1524000"/>
          <a:ext cx="2286000" cy="2946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11</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1600200"/>
            <a:ext cx="8534400" cy="4648200"/>
          </a:xfrm>
          <a:prstGeom prst="rect">
            <a:avLst/>
          </a:prstGeom>
        </p:spPr>
        <p:txBody>
          <a:bodyPr>
            <a:noAutofit/>
          </a:bodyPr>
          <a:lstStyle/>
          <a:p>
            <a:pPr lvl="0" defTabSz="274320"/>
            <a:r>
              <a:rPr lang="de-DE" sz="2800" b="1" dirty="0" smtClean="0">
                <a:solidFill>
                  <a:srgbClr val="0070C0"/>
                </a:solidFill>
              </a:rPr>
              <a:t>Android‘s Approach to Slow Activities</a:t>
            </a:r>
          </a:p>
          <a:p>
            <a:pPr lvl="0" defTabSz="274320"/>
            <a:endParaRPr lang="en-US" sz="2000" dirty="0" smtClean="0"/>
          </a:p>
          <a:p>
            <a:pPr defTabSz="274320"/>
            <a:r>
              <a:rPr lang="en-US" sz="2000" b="1" dirty="0" smtClean="0"/>
              <a:t>Problem: 	</a:t>
            </a:r>
            <a:r>
              <a:rPr lang="en-US" sz="2000" dirty="0" smtClean="0"/>
              <a:t>An application may involve a time-consuming operation.</a:t>
            </a:r>
          </a:p>
          <a:p>
            <a:pPr defTabSz="274320"/>
            <a:r>
              <a:rPr lang="en-US" sz="2000" b="1" dirty="0" smtClean="0"/>
              <a:t>       Goal:	</a:t>
            </a:r>
            <a:r>
              <a:rPr lang="en-US" sz="2000" dirty="0" smtClean="0"/>
              <a:t>We want the </a:t>
            </a:r>
            <a:r>
              <a:rPr lang="en-US" sz="2000" b="1" dirty="0" smtClean="0"/>
              <a:t>UI</a:t>
            </a:r>
            <a:r>
              <a:rPr lang="en-US" sz="2000" dirty="0" smtClean="0"/>
              <a:t> to be responsive to the user in spite of heavy load. </a:t>
            </a:r>
          </a:p>
          <a:p>
            <a:pPr defTabSz="274320"/>
            <a:r>
              <a:rPr lang="en-US" sz="2000" b="1" dirty="0" smtClean="0"/>
              <a:t>Solution:	</a:t>
            </a:r>
            <a:r>
              <a:rPr lang="en-US" sz="2000" dirty="0" smtClean="0"/>
              <a:t>Android offers two ways for dealing with this scenario:</a:t>
            </a:r>
          </a:p>
          <a:p>
            <a:pPr defTabSz="274320"/>
            <a:endParaRPr lang="en-US" sz="2000" dirty="0" smtClean="0"/>
          </a:p>
          <a:p>
            <a:pPr marL="1828800" lvl="3" indent="-457200" defTabSz="274320">
              <a:buAutoNum type="arabicPeriod"/>
            </a:pPr>
            <a:r>
              <a:rPr lang="en-US" sz="2000" dirty="0" smtClean="0"/>
              <a:t>Do expensive operations in a background </a:t>
            </a:r>
            <a:r>
              <a:rPr lang="en-US" sz="2000" b="1" i="1" dirty="0" smtClean="0">
                <a:solidFill>
                  <a:srgbClr val="C00000"/>
                </a:solidFill>
              </a:rPr>
              <a:t>service</a:t>
            </a:r>
            <a:r>
              <a:rPr lang="en-US" sz="2000" dirty="0" smtClean="0"/>
              <a:t>, using </a:t>
            </a:r>
            <a:r>
              <a:rPr lang="en-US" sz="2000" i="1" dirty="0" smtClean="0"/>
              <a:t>notifications</a:t>
            </a:r>
            <a:r>
              <a:rPr lang="en-US" sz="2000" dirty="0" smtClean="0"/>
              <a:t> to inform users about next step</a:t>
            </a:r>
          </a:p>
          <a:p>
            <a:pPr marL="1828800" lvl="3" indent="-457200" defTabSz="274320">
              <a:buAutoNum type="arabicPeriod"/>
            </a:pPr>
            <a:endParaRPr lang="en-US" sz="2000" dirty="0" smtClean="0"/>
          </a:p>
          <a:p>
            <a:pPr marL="1828800" lvl="3" indent="-457200" defTabSz="274320">
              <a:buAutoNum type="arabicPeriod"/>
            </a:pPr>
            <a:r>
              <a:rPr lang="en-US" sz="2000" dirty="0" smtClean="0"/>
              <a:t>Do the slow work in a </a:t>
            </a:r>
            <a:r>
              <a:rPr lang="en-US" sz="2000" b="1" i="1" dirty="0" smtClean="0">
                <a:solidFill>
                  <a:srgbClr val="C00000"/>
                </a:solidFill>
              </a:rPr>
              <a:t>background thread</a:t>
            </a:r>
            <a:r>
              <a:rPr lang="en-US" sz="2000" dirty="0" smtClean="0"/>
              <a:t>.</a:t>
            </a:r>
          </a:p>
          <a:p>
            <a:pPr marL="457200" indent="-457200" defTabSz="274320">
              <a:buAutoNum type="arabicPeriod"/>
            </a:pPr>
            <a:endParaRPr lang="en-US" sz="2000" dirty="0" smtClean="0"/>
          </a:p>
          <a:p>
            <a:pPr defTabSz="274320"/>
            <a:r>
              <a:rPr lang="en-US" sz="2000" b="1" dirty="0" smtClean="0"/>
              <a:t>Using Threads:  </a:t>
            </a:r>
            <a:r>
              <a:rPr lang="en-US" sz="2000" dirty="0" smtClean="0"/>
              <a:t>Interaction between Android threads is accomplished using </a:t>
            </a:r>
          </a:p>
          <a:p>
            <a:pPr marL="914400" lvl="1" indent="-457200" defTabSz="274320">
              <a:buAutoNum type="alphaLcParenBoth"/>
            </a:pPr>
            <a:r>
              <a:rPr lang="en-US" sz="2000" dirty="0" smtClean="0"/>
              <a:t>a main thread </a:t>
            </a:r>
            <a:r>
              <a:rPr lang="en-US" sz="2000" b="1" i="1" dirty="0" smtClean="0">
                <a:solidFill>
                  <a:srgbClr val="C00000"/>
                </a:solidFill>
              </a:rPr>
              <a:t>Handler</a:t>
            </a:r>
            <a:r>
              <a:rPr lang="en-US" sz="2000" dirty="0" smtClean="0"/>
              <a:t> object and </a:t>
            </a:r>
          </a:p>
          <a:p>
            <a:pPr marL="914400" lvl="1" indent="-457200" defTabSz="274320">
              <a:buAutoNum type="alphaLcParenBoth"/>
            </a:pPr>
            <a:r>
              <a:rPr lang="en-US" sz="2000" dirty="0" smtClean="0"/>
              <a:t>posting </a:t>
            </a:r>
            <a:r>
              <a:rPr lang="en-US" sz="2000" b="1" i="1" dirty="0" err="1" smtClean="0">
                <a:solidFill>
                  <a:srgbClr val="C00000"/>
                </a:solidFill>
              </a:rPr>
              <a:t>Runnable</a:t>
            </a:r>
            <a:r>
              <a:rPr lang="en-US" sz="2000" dirty="0" smtClean="0"/>
              <a:t> objects to the main view.</a:t>
            </a:r>
          </a:p>
          <a:p>
            <a:pPr lvl="0" defTabSz="274320"/>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12</a:t>
            </a:fld>
            <a:endParaRPr lang="en-US" dirty="0"/>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1600200"/>
            <a:ext cx="8534400" cy="4648200"/>
          </a:xfrm>
          <a:prstGeom prst="rect">
            <a:avLst/>
          </a:prstGeom>
        </p:spPr>
        <p:txBody>
          <a:bodyPr>
            <a:noAutofit/>
          </a:bodyPr>
          <a:lstStyle/>
          <a:p>
            <a:pPr lvl="0" defTabSz="365760"/>
            <a:r>
              <a:rPr lang="de-DE" sz="2800" b="1" dirty="0" smtClean="0">
                <a:solidFill>
                  <a:srgbClr val="0070C0"/>
                </a:solidFill>
              </a:rPr>
              <a:t>Handler Class</a:t>
            </a:r>
          </a:p>
          <a:p>
            <a:r>
              <a:rPr lang="en-US" sz="1100" dirty="0" smtClean="0"/>
              <a:t>http://developer.android.com/reference/android/os/Handler.html</a:t>
            </a:r>
          </a:p>
          <a:p>
            <a:endParaRPr lang="en-US" sz="2000" dirty="0" smtClean="0"/>
          </a:p>
          <a:p>
            <a:pPr marL="457200" indent="-457200">
              <a:buFont typeface="Arial" pitchFamily="34" charset="0"/>
              <a:buChar char="•"/>
            </a:pPr>
            <a:r>
              <a:rPr lang="en-US" sz="2000" dirty="0" smtClean="0"/>
              <a:t>The </a:t>
            </a:r>
            <a:r>
              <a:rPr lang="en-US" sz="2000" b="1" i="1" dirty="0" smtClean="0">
                <a:solidFill>
                  <a:srgbClr val="C00000"/>
                </a:solidFill>
              </a:rPr>
              <a:t>main thread </a:t>
            </a:r>
            <a:r>
              <a:rPr lang="en-US" sz="2000" dirty="0" smtClean="0"/>
              <a:t>runs a </a:t>
            </a:r>
            <a:r>
              <a:rPr lang="en-US" sz="2000" b="1" i="1" dirty="0" smtClean="0">
                <a:solidFill>
                  <a:srgbClr val="C00000"/>
                </a:solidFill>
              </a:rPr>
              <a:t>message queue</a:t>
            </a:r>
            <a:r>
              <a:rPr lang="en-US" sz="2000" b="1" dirty="0" smtClean="0"/>
              <a:t> </a:t>
            </a:r>
            <a:r>
              <a:rPr lang="en-US" sz="2000" dirty="0" smtClean="0"/>
              <a:t>that takes care of managing the interaction between top-level application objects (activities, intent receivers, etc) and any windows they create. </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You can create your own </a:t>
            </a:r>
            <a:r>
              <a:rPr lang="en-US" sz="2000" b="1" dirty="0" smtClean="0"/>
              <a:t>secondary threads</a:t>
            </a:r>
            <a:r>
              <a:rPr lang="en-US" sz="2000" dirty="0" smtClean="0"/>
              <a:t>, and communicate back with the main application thread through a user-defined </a:t>
            </a:r>
            <a:r>
              <a:rPr lang="en-US" sz="2000" b="1" dirty="0" smtClean="0">
                <a:solidFill>
                  <a:srgbClr val="C00000"/>
                </a:solidFill>
              </a:rPr>
              <a:t>Handler</a:t>
            </a:r>
            <a:r>
              <a:rPr lang="en-US" sz="2000" dirty="0" smtClean="0"/>
              <a:t>. </a:t>
            </a:r>
          </a:p>
          <a:p>
            <a:pPr marL="457200" indent="-457200">
              <a:buFont typeface="Arial" pitchFamily="34" charset="0"/>
              <a:buChar char="•"/>
            </a:pPr>
            <a:endParaRPr lang="en-US" sz="2000" dirty="0" smtClean="0"/>
          </a:p>
          <a:p>
            <a:pPr marL="457200" indent="-457200">
              <a:buFont typeface="Arial" pitchFamily="34" charset="0"/>
              <a:buChar char="•"/>
            </a:pPr>
            <a:r>
              <a:rPr lang="en-US" sz="2000" i="1" dirty="0" smtClean="0"/>
              <a:t>Your new Handler is bound to the message queue of the thread in which it is created. </a:t>
            </a:r>
          </a:p>
          <a:p>
            <a:pPr marL="457200" indent="-457200">
              <a:buFont typeface="Arial" pitchFamily="34" charset="0"/>
              <a:buChar char="•"/>
            </a:pPr>
            <a:endParaRPr lang="en-US" sz="2000" dirty="0" smtClean="0"/>
          </a:p>
          <a:p>
            <a:pPr marL="457200" indent="-457200">
              <a:buFont typeface="Arial" pitchFamily="34" charset="0"/>
              <a:buChar char="•"/>
            </a:pPr>
            <a:r>
              <a:rPr lang="en-US" sz="2000" dirty="0" smtClean="0"/>
              <a:t>The Handler will deliver </a:t>
            </a:r>
            <a:r>
              <a:rPr lang="en-US" sz="2000" i="1" dirty="0" smtClean="0"/>
              <a:t>messages</a:t>
            </a:r>
            <a:r>
              <a:rPr lang="en-US" sz="2000" dirty="0" smtClean="0"/>
              <a:t> and </a:t>
            </a:r>
            <a:r>
              <a:rPr lang="en-US" sz="2000" i="1" dirty="0" err="1" smtClean="0"/>
              <a:t>runnables</a:t>
            </a:r>
            <a:r>
              <a:rPr lang="en-US" sz="2000" dirty="0" smtClean="0"/>
              <a:t> to that message queue and execute them as they come out of the message queue. </a:t>
            </a:r>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13</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1600200"/>
            <a:ext cx="5943600" cy="4648200"/>
          </a:xfrm>
          <a:prstGeom prst="rect">
            <a:avLst/>
          </a:prstGeom>
        </p:spPr>
        <p:txBody>
          <a:bodyPr>
            <a:noAutofit/>
          </a:bodyPr>
          <a:lstStyle/>
          <a:p>
            <a:pPr lvl="0" defTabSz="365760"/>
            <a:r>
              <a:rPr lang="de-DE" sz="2800" b="1" dirty="0" smtClean="0">
                <a:solidFill>
                  <a:srgbClr val="0070C0"/>
                </a:solidFill>
              </a:rPr>
              <a:t>Handler Class</a:t>
            </a:r>
          </a:p>
          <a:p>
            <a:r>
              <a:rPr lang="en-US" sz="1100" dirty="0" smtClean="0"/>
              <a:t>http://developer.android.com/reference/android/os/Handler.html</a:t>
            </a:r>
          </a:p>
          <a:p>
            <a:endParaRPr lang="en-US" sz="2000" dirty="0" smtClean="0"/>
          </a:p>
          <a:p>
            <a:endParaRPr lang="en-US" sz="2000" dirty="0" smtClean="0"/>
          </a:p>
          <a:p>
            <a:r>
              <a:rPr lang="en-US" sz="2000" dirty="0" smtClean="0"/>
              <a:t>There are two main uses for a </a:t>
            </a:r>
            <a:r>
              <a:rPr lang="en-US" sz="2000" b="1" dirty="0" smtClean="0"/>
              <a:t>Handler</a:t>
            </a:r>
            <a:r>
              <a:rPr lang="en-US" sz="2000" dirty="0" smtClean="0"/>
              <a:t>: </a:t>
            </a:r>
          </a:p>
          <a:p>
            <a:endParaRPr lang="en-US" sz="2000" dirty="0" smtClean="0"/>
          </a:p>
          <a:p>
            <a:pPr marL="914400" lvl="1" indent="-457200">
              <a:buAutoNum type="arabicParenBoth"/>
            </a:pPr>
            <a:r>
              <a:rPr lang="en-US" sz="2000" dirty="0" smtClean="0"/>
              <a:t>to </a:t>
            </a:r>
            <a:r>
              <a:rPr lang="en-US" sz="2000" dirty="0" smtClean="0">
                <a:solidFill>
                  <a:srgbClr val="C00000"/>
                </a:solidFill>
              </a:rPr>
              <a:t>schedule</a:t>
            </a:r>
            <a:r>
              <a:rPr lang="en-US" sz="2000" dirty="0" smtClean="0"/>
              <a:t> </a:t>
            </a:r>
            <a:r>
              <a:rPr lang="en-US" sz="2000" i="1" dirty="0" smtClean="0"/>
              <a:t>messages</a:t>
            </a:r>
            <a:r>
              <a:rPr lang="en-US" sz="2000" dirty="0" smtClean="0"/>
              <a:t> and </a:t>
            </a:r>
            <a:r>
              <a:rPr lang="en-US" sz="2000" i="1" dirty="0" err="1" smtClean="0"/>
              <a:t>runnables</a:t>
            </a:r>
            <a:r>
              <a:rPr lang="en-US" sz="2000" dirty="0" smtClean="0"/>
              <a:t> to be executed as some point in the future; and </a:t>
            </a:r>
          </a:p>
          <a:p>
            <a:pPr marL="914400" lvl="1" indent="-457200">
              <a:buAutoNum type="arabicParenBoth"/>
            </a:pPr>
            <a:endParaRPr lang="en-US" sz="2000" dirty="0" smtClean="0"/>
          </a:p>
          <a:p>
            <a:pPr marL="914400" lvl="1" indent="-457200">
              <a:buAutoNum type="arabicParenBoth"/>
            </a:pPr>
            <a:r>
              <a:rPr lang="en-US" sz="2000" dirty="0" smtClean="0"/>
              <a:t>to </a:t>
            </a:r>
            <a:r>
              <a:rPr lang="en-US" sz="2000" dirty="0" err="1" smtClean="0">
                <a:solidFill>
                  <a:srgbClr val="C00000"/>
                </a:solidFill>
              </a:rPr>
              <a:t>enqueue</a:t>
            </a:r>
            <a:r>
              <a:rPr lang="en-US" sz="2000" dirty="0" smtClean="0"/>
              <a:t> an action to be performed on another thread</a:t>
            </a:r>
          </a:p>
        </p:txBody>
      </p:sp>
      <p:graphicFrame>
        <p:nvGraphicFramePr>
          <p:cNvPr id="7" name="Table 6"/>
          <p:cNvGraphicFramePr>
            <a:graphicFrameLocks noGrp="1"/>
          </p:cNvGraphicFramePr>
          <p:nvPr/>
        </p:nvGraphicFramePr>
        <p:xfrm>
          <a:off x="6019800" y="2514600"/>
          <a:ext cx="1905000" cy="2595880"/>
        </p:xfrm>
        <a:graphic>
          <a:graphicData uri="http://schemas.openxmlformats.org/drawingml/2006/table">
            <a:tbl>
              <a:tblPr firstRow="1" bandRow="1">
                <a:tableStyleId>{5C22544A-7EE6-4342-B048-85BDC9FD1C3A}</a:tableStyleId>
              </a:tblPr>
              <a:tblGrid>
                <a:gridCol w="1905000"/>
              </a:tblGrid>
              <a:tr h="370840">
                <a:tc>
                  <a:txBody>
                    <a:bodyPr/>
                    <a:lstStyle/>
                    <a:p>
                      <a:pPr algn="ctr"/>
                      <a:r>
                        <a:rPr lang="en-US" dirty="0" smtClean="0"/>
                        <a:t>Message Queue</a:t>
                      </a:r>
                      <a:endParaRPr lang="en-US" dirty="0"/>
                    </a:p>
                  </a:txBody>
                  <a:tcPr/>
                </a:tc>
              </a:tr>
              <a:tr h="370840">
                <a:tc>
                  <a:txBody>
                    <a:bodyPr/>
                    <a:lstStyle/>
                    <a:p>
                      <a:pPr algn="ctr"/>
                      <a:r>
                        <a:rPr lang="en-US" dirty="0" smtClean="0"/>
                        <a:t>message1</a:t>
                      </a:r>
                      <a:endParaRPr lang="en-US" dirty="0"/>
                    </a:p>
                  </a:txBody>
                  <a:tcPr/>
                </a:tc>
              </a:tr>
              <a:tr h="370840">
                <a:tc>
                  <a:txBody>
                    <a:bodyPr/>
                    <a:lstStyle/>
                    <a:p>
                      <a:pPr algn="ctr"/>
                      <a:r>
                        <a:rPr lang="en-US" dirty="0" smtClean="0"/>
                        <a:t>message2</a:t>
                      </a:r>
                      <a:endParaRPr lang="en-US" dirty="0"/>
                    </a:p>
                  </a:txBody>
                  <a:tcPr/>
                </a:tc>
              </a:tr>
              <a:tr h="370840">
                <a:tc>
                  <a:txBody>
                    <a:bodyPr/>
                    <a:lstStyle/>
                    <a:p>
                      <a:pPr algn="ctr"/>
                      <a:r>
                        <a:rPr lang="en-US" dirty="0" smtClean="0"/>
                        <a:t>runnable1</a:t>
                      </a:r>
                      <a:endParaRPr lang="en-US" dirty="0"/>
                    </a:p>
                  </a:txBody>
                  <a:tcPr/>
                </a:tc>
              </a:tr>
              <a:tr h="370840">
                <a:tc>
                  <a:txBody>
                    <a:bodyPr/>
                    <a:lstStyle/>
                    <a:p>
                      <a:pPr algn="ctr"/>
                      <a:r>
                        <a:rPr lang="en-US" dirty="0" smtClean="0"/>
                        <a:t>message3</a:t>
                      </a:r>
                      <a:endParaRPr lang="en-US" dirty="0"/>
                    </a:p>
                  </a:txBody>
                  <a:tcPr/>
                </a:tc>
              </a:tr>
              <a:tr h="370840">
                <a:tc>
                  <a:txBody>
                    <a:bodyPr/>
                    <a:lstStyle/>
                    <a:p>
                      <a:pPr algn="ctr"/>
                      <a:r>
                        <a:rPr lang="en-US" dirty="0" smtClean="0"/>
                        <a:t>runnabl2</a:t>
                      </a:r>
                      <a:r>
                        <a:rPr lang="en-US" baseline="0" dirty="0" smtClean="0"/>
                        <a:t> </a:t>
                      </a:r>
                      <a:endParaRPr lang="en-US" dirty="0"/>
                    </a:p>
                  </a:txBody>
                  <a:tcPr/>
                </a:tc>
              </a:tr>
              <a:tr h="370840">
                <a:tc>
                  <a:txBody>
                    <a:bodyPr/>
                    <a:lstStyle/>
                    <a:p>
                      <a:pPr algn="ctr"/>
                      <a:endParaRPr lang="en-US" dirty="0"/>
                    </a:p>
                  </a:txBody>
                  <a:tcPr/>
                </a:tc>
              </a:tr>
            </a:tbl>
          </a:graphicData>
        </a:graphic>
      </p:graphicFrame>
      <p:sp>
        <p:nvSpPr>
          <p:cNvPr id="8" name="Rectangle 7"/>
          <p:cNvSpPr/>
          <p:nvPr/>
        </p:nvSpPr>
        <p:spPr>
          <a:xfrm>
            <a:off x="6629400" y="1219200"/>
            <a:ext cx="2209800" cy="9144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Thread</a:t>
            </a:r>
            <a:endParaRPr lang="en-US" dirty="0"/>
          </a:p>
        </p:txBody>
      </p:sp>
      <p:cxnSp>
        <p:nvCxnSpPr>
          <p:cNvPr id="10" name="Straight Arrow Connector 9"/>
          <p:cNvCxnSpPr/>
          <p:nvPr/>
        </p:nvCxnSpPr>
        <p:spPr>
          <a:xfrm>
            <a:off x="6096000" y="1676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96000" y="1676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24400" y="55626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Activitty</a:t>
            </a:r>
            <a:endParaRPr lang="en-US" b="1" dirty="0"/>
          </a:p>
        </p:txBody>
      </p:sp>
      <p:sp>
        <p:nvSpPr>
          <p:cNvPr id="14" name="Rectangle 13"/>
          <p:cNvSpPr/>
          <p:nvPr/>
        </p:nvSpPr>
        <p:spPr>
          <a:xfrm>
            <a:off x="7315200" y="54864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Receiver</a:t>
            </a:r>
            <a:endParaRPr lang="en-US" b="1" dirty="0"/>
          </a:p>
        </p:txBody>
      </p:sp>
      <p:sp>
        <p:nvSpPr>
          <p:cNvPr id="15" name="TextBox 14"/>
          <p:cNvSpPr txBox="1"/>
          <p:nvPr/>
        </p:nvSpPr>
        <p:spPr>
          <a:xfrm>
            <a:off x="6629400" y="6248400"/>
            <a:ext cx="1447800" cy="369332"/>
          </a:xfrm>
          <a:prstGeom prst="rect">
            <a:avLst/>
          </a:prstGeom>
          <a:solidFill>
            <a:schemeClr val="accent3">
              <a:lumMod val="75000"/>
            </a:schemeClr>
          </a:solidFill>
        </p:spPr>
        <p:txBody>
          <a:bodyPr wrap="square" rtlCol="0">
            <a:spAutoFit/>
          </a:bodyPr>
          <a:lstStyle/>
          <a:p>
            <a:pPr algn="ctr"/>
            <a:r>
              <a:rPr lang="en-US" b="1" dirty="0" smtClean="0">
                <a:solidFill>
                  <a:schemeClr val="bg1"/>
                </a:solidFill>
              </a:rPr>
              <a:t>Thread</a:t>
            </a:r>
            <a:endParaRPr lang="en-US" b="1" dirty="0">
              <a:solidFill>
                <a:schemeClr val="bg1"/>
              </a:solidFill>
            </a:endParaRPr>
          </a:p>
        </p:txBody>
      </p:sp>
      <p:cxnSp>
        <p:nvCxnSpPr>
          <p:cNvPr id="17" name="Straight Arrow Connector 16"/>
          <p:cNvCxnSpPr/>
          <p:nvPr/>
        </p:nvCxnSpPr>
        <p:spPr>
          <a:xfrm flipV="1">
            <a:off x="6096000" y="51816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705600" y="5181600"/>
            <a:ext cx="76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7010400" y="51816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8" name="Picture 6" descr="C:\Users\1002125\AppData\Local\Microsoft\Windows\Temporary Internet Files\Content.IE5\Q1PDGRHH\MC900431586[1].png"/>
          <p:cNvPicPr>
            <a:picLocks noChangeAspect="1" noChangeArrowheads="1"/>
          </p:cNvPicPr>
          <p:nvPr/>
        </p:nvPicPr>
        <p:blipFill>
          <a:blip r:embed="rId2" cstate="print"/>
          <a:srcRect/>
          <a:stretch>
            <a:fillRect/>
          </a:stretch>
        </p:blipFill>
        <p:spPr bwMode="auto">
          <a:xfrm>
            <a:off x="7997826" y="3276600"/>
            <a:ext cx="1069974" cy="106997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1600200"/>
            <a:ext cx="8534400" cy="4648200"/>
          </a:xfrm>
          <a:prstGeom prst="rect">
            <a:avLst/>
          </a:prstGeom>
        </p:spPr>
        <p:txBody>
          <a:bodyPr>
            <a:noAutofit/>
          </a:bodyPr>
          <a:lstStyle/>
          <a:p>
            <a:pPr lvl="0" defTabSz="365760"/>
            <a:r>
              <a:rPr lang="de-DE" sz="2800" b="1" dirty="0" smtClean="0">
                <a:solidFill>
                  <a:srgbClr val="0070C0"/>
                </a:solidFill>
              </a:rPr>
              <a:t>Threads and UI</a:t>
            </a:r>
            <a:endParaRPr lang="en-US" sz="2000" dirty="0" smtClean="0"/>
          </a:p>
          <a:p>
            <a:endParaRPr lang="en-US" sz="2000" dirty="0" smtClean="0"/>
          </a:p>
          <a:p>
            <a:r>
              <a:rPr lang="en-US" sz="2800" b="1" dirty="0" smtClean="0">
                <a:solidFill>
                  <a:srgbClr val="FF0000"/>
                </a:solidFill>
              </a:rPr>
              <a:t>Warning </a:t>
            </a:r>
          </a:p>
          <a:p>
            <a:endParaRPr lang="en-US" sz="2800" b="1" dirty="0" smtClean="0">
              <a:solidFill>
                <a:srgbClr val="FF0000"/>
              </a:solidFill>
            </a:endParaRPr>
          </a:p>
          <a:p>
            <a:pPr lvl="1"/>
            <a:r>
              <a:rPr lang="en-US" sz="2000" b="1" dirty="0" smtClean="0">
                <a:solidFill>
                  <a:srgbClr val="C00000"/>
                </a:solidFill>
              </a:rPr>
              <a:t>Background threads are not allowed to interact with the UI. </a:t>
            </a:r>
          </a:p>
          <a:p>
            <a:pPr lvl="1"/>
            <a:endParaRPr lang="en-US" sz="2000" dirty="0" smtClean="0"/>
          </a:p>
          <a:p>
            <a:pPr marL="914400" lvl="1" indent="-457200">
              <a:buFont typeface="Arial" pitchFamily="34" charset="0"/>
              <a:buChar char="•"/>
            </a:pPr>
            <a:r>
              <a:rPr lang="en-US" sz="2000" dirty="0" smtClean="0"/>
              <a:t>Only the main process can access the (main) activity’s view.</a:t>
            </a:r>
          </a:p>
          <a:p>
            <a:pPr marL="914400" lvl="1" indent="-457200">
              <a:buFont typeface="Arial" pitchFamily="34" charset="0"/>
              <a:buChar char="•"/>
            </a:pPr>
            <a:endParaRPr lang="en-US" sz="2000" dirty="0" smtClean="0"/>
          </a:p>
          <a:p>
            <a:pPr marL="914400" lvl="1" indent="-457200">
              <a:buFont typeface="Arial" pitchFamily="34" charset="0"/>
              <a:buChar char="•"/>
            </a:pPr>
            <a:r>
              <a:rPr lang="en-US" sz="2000" dirty="0" smtClean="0"/>
              <a:t>(Global) class variables can be seen and updated in the threads</a:t>
            </a:r>
          </a:p>
          <a:p>
            <a:endParaRPr lang="en-US" sz="2000" dirty="0" smtClean="0"/>
          </a:p>
        </p:txBody>
      </p:sp>
      <p:pic>
        <p:nvPicPr>
          <p:cNvPr id="4100" name="Picture 4" descr="C:\Users\1002125\AppData\Local\Microsoft\Windows\Temporary Internet Files\Content.IE5\6GSQMPJA\MC900434837[1].png"/>
          <p:cNvPicPr>
            <a:picLocks noChangeAspect="1" noChangeArrowheads="1"/>
          </p:cNvPicPr>
          <p:nvPr/>
        </p:nvPicPr>
        <p:blipFill>
          <a:blip r:embed="rId2" cstate="print"/>
          <a:srcRect/>
          <a:stretch>
            <a:fillRect/>
          </a:stretch>
        </p:blipFill>
        <p:spPr bwMode="auto">
          <a:xfrm>
            <a:off x="6324600" y="1219200"/>
            <a:ext cx="2209800" cy="2209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914400"/>
            <a:ext cx="8153400" cy="2133600"/>
          </a:xfrm>
          <a:prstGeom prst="rect">
            <a:avLst/>
          </a:prstGeom>
        </p:spPr>
        <p:txBody>
          <a:bodyPr>
            <a:noAutofit/>
          </a:bodyPr>
          <a:lstStyle/>
          <a:p>
            <a:pPr lvl="0" defTabSz="365760"/>
            <a:r>
              <a:rPr lang="de-DE" sz="2800" b="1" dirty="0" smtClean="0">
                <a:solidFill>
                  <a:srgbClr val="0070C0"/>
                </a:solidFill>
              </a:rPr>
              <a:t>Observation:</a:t>
            </a:r>
            <a:endParaRPr lang="en-US" sz="2000" dirty="0" smtClean="0"/>
          </a:p>
          <a:p>
            <a:pPr marL="914400" lvl="1" indent="-457200">
              <a:buFont typeface="Arial" pitchFamily="34" charset="0"/>
              <a:buChar char="•"/>
            </a:pPr>
            <a:r>
              <a:rPr lang="en-US" sz="2000" dirty="0" smtClean="0"/>
              <a:t>Typically the main UI thread sets a handler to get messages from the worker threads; however </a:t>
            </a:r>
            <a:r>
              <a:rPr lang="en-US" sz="2000" i="1" dirty="0" smtClean="0"/>
              <a:t>each worker thread could also define its own handler</a:t>
            </a:r>
            <a:r>
              <a:rPr lang="en-US" sz="2000" dirty="0" smtClean="0"/>
              <a:t>. </a:t>
            </a:r>
          </a:p>
          <a:p>
            <a:pPr marL="914400" lvl="1" indent="-457200">
              <a:buFont typeface="Arial" pitchFamily="34" charset="0"/>
              <a:buChar char="•"/>
            </a:pPr>
            <a:endParaRPr lang="en-US" sz="2000" dirty="0" smtClean="0"/>
          </a:p>
          <a:p>
            <a:pPr marL="914400" lvl="1" indent="-457200">
              <a:buFont typeface="Arial" pitchFamily="34" charset="0"/>
              <a:buChar char="•"/>
            </a:pPr>
            <a:r>
              <a:rPr lang="en-US" sz="2000" dirty="0" smtClean="0"/>
              <a:t>A handler in the worker thread creates a local message-queue which could be used to receive messages from other threads (including main). </a:t>
            </a:r>
          </a:p>
          <a:p>
            <a:pPr lvl="1"/>
            <a:endParaRPr lang="en-US" sz="2000" dirty="0" smtClean="0"/>
          </a:p>
          <a:p>
            <a:endParaRPr lang="en-US" sz="2000" dirty="0" smtClean="0"/>
          </a:p>
        </p:txBody>
      </p:sp>
      <p:sp>
        <p:nvSpPr>
          <p:cNvPr id="7" name="Rounded Rectangle 6"/>
          <p:cNvSpPr/>
          <p:nvPr/>
        </p:nvSpPr>
        <p:spPr>
          <a:xfrm>
            <a:off x="685800" y="3733800"/>
            <a:ext cx="2438400" cy="152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smtClean="0"/>
              <a:t>Main Thread  &amp;</a:t>
            </a:r>
          </a:p>
          <a:p>
            <a:pPr algn="ctr"/>
            <a:r>
              <a:rPr lang="en-US" b="1" dirty="0" smtClean="0"/>
              <a:t>Message Queue</a:t>
            </a:r>
          </a:p>
          <a:p>
            <a:pPr algn="ctr"/>
            <a:endParaRPr lang="en-US" b="1" dirty="0"/>
          </a:p>
        </p:txBody>
      </p:sp>
      <p:graphicFrame>
        <p:nvGraphicFramePr>
          <p:cNvPr id="8" name="Table 7"/>
          <p:cNvGraphicFramePr>
            <a:graphicFrameLocks noGrp="1"/>
          </p:cNvGraphicFramePr>
          <p:nvPr/>
        </p:nvGraphicFramePr>
        <p:xfrm>
          <a:off x="914400" y="4724400"/>
          <a:ext cx="1905000" cy="381000"/>
        </p:xfrm>
        <a:graphic>
          <a:graphicData uri="http://schemas.openxmlformats.org/drawingml/2006/table">
            <a:tbl>
              <a:tblPr firstRow="1" bandRow="1">
                <a:tableStyleId>{5C22544A-7EE6-4342-B048-85BDC9FD1C3A}</a:tableStyleId>
              </a:tblPr>
              <a:tblGrid>
                <a:gridCol w="381000"/>
                <a:gridCol w="381000"/>
                <a:gridCol w="381000"/>
                <a:gridCol w="381000"/>
                <a:gridCol w="381000"/>
              </a:tblGrid>
              <a:tr h="381000">
                <a:tc>
                  <a:txBody>
                    <a:bodyPr/>
                    <a:lstStyle/>
                    <a:p>
                      <a:endParaRPr lang="en-US" dirty="0"/>
                    </a:p>
                  </a:txBody>
                  <a:tcPr>
                    <a:solidFill>
                      <a:schemeClr val="tx2"/>
                    </a:solidFill>
                  </a:tcPr>
                </a:tc>
                <a:tc>
                  <a:txBody>
                    <a:bodyPr/>
                    <a:lstStyle/>
                    <a:p>
                      <a:endParaRPr lang="en-US"/>
                    </a:p>
                  </a:txBody>
                  <a:tcPr>
                    <a:solidFill>
                      <a:schemeClr val="tx2"/>
                    </a:solidFill>
                  </a:tcPr>
                </a:tc>
                <a:tc>
                  <a:txBody>
                    <a:bodyPr/>
                    <a:lstStyle/>
                    <a:p>
                      <a:pPr lvl="1"/>
                      <a:endParaRPr lang="en-US" dirty="0"/>
                    </a:p>
                  </a:txBody>
                  <a:tcPr>
                    <a:solidFill>
                      <a:schemeClr val="tx2"/>
                    </a:solidFill>
                  </a:tcPr>
                </a:tc>
                <a:tc>
                  <a:txBody>
                    <a:bodyPr/>
                    <a:lstStyle/>
                    <a:p>
                      <a:endParaRPr lang="en-US" dirty="0"/>
                    </a:p>
                  </a:txBody>
                  <a:tcPr>
                    <a:solidFill>
                      <a:schemeClr val="tx2"/>
                    </a:solidFill>
                  </a:tcPr>
                </a:tc>
                <a:tc>
                  <a:txBody>
                    <a:bodyPr/>
                    <a:lstStyle/>
                    <a:p>
                      <a:endParaRPr lang="en-US" dirty="0"/>
                    </a:p>
                  </a:txBody>
                  <a:tcPr>
                    <a:solidFill>
                      <a:schemeClr val="tx2"/>
                    </a:solidFill>
                  </a:tcPr>
                </a:tc>
              </a:tr>
            </a:tbl>
          </a:graphicData>
        </a:graphic>
      </p:graphicFrame>
      <p:sp>
        <p:nvSpPr>
          <p:cNvPr id="10" name="Rounded Rectangle 9"/>
          <p:cNvSpPr/>
          <p:nvPr/>
        </p:nvSpPr>
        <p:spPr>
          <a:xfrm>
            <a:off x="4876800" y="3429000"/>
            <a:ext cx="2438400" cy="1524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t>Worker1 Thread  &amp;</a:t>
            </a:r>
          </a:p>
          <a:p>
            <a:pPr algn="ctr"/>
            <a:r>
              <a:rPr lang="en-US" b="1" dirty="0" smtClean="0"/>
              <a:t>Message Queue</a:t>
            </a:r>
          </a:p>
          <a:p>
            <a:pPr algn="ctr"/>
            <a:endParaRPr lang="en-US" b="1" dirty="0"/>
          </a:p>
        </p:txBody>
      </p:sp>
      <p:graphicFrame>
        <p:nvGraphicFramePr>
          <p:cNvPr id="11" name="Table 10"/>
          <p:cNvGraphicFramePr>
            <a:graphicFrameLocks noGrp="1"/>
          </p:cNvGraphicFramePr>
          <p:nvPr/>
        </p:nvGraphicFramePr>
        <p:xfrm>
          <a:off x="5105400" y="4419600"/>
          <a:ext cx="1905000" cy="381000"/>
        </p:xfrm>
        <a:graphic>
          <a:graphicData uri="http://schemas.openxmlformats.org/drawingml/2006/table">
            <a:tbl>
              <a:tblPr firstRow="1" bandRow="1">
                <a:tableStyleId>{5C22544A-7EE6-4342-B048-85BDC9FD1C3A}</a:tableStyleId>
              </a:tblPr>
              <a:tblGrid>
                <a:gridCol w="381000"/>
                <a:gridCol w="381000"/>
                <a:gridCol w="381000"/>
                <a:gridCol w="381000"/>
                <a:gridCol w="381000"/>
              </a:tblGrid>
              <a:tr h="381000">
                <a:tc>
                  <a:txBody>
                    <a:bodyPr/>
                    <a:lstStyle/>
                    <a:p>
                      <a:endParaRPr lang="en-US" dirty="0"/>
                    </a:p>
                  </a:txBody>
                  <a:tcPr>
                    <a:solidFill>
                      <a:schemeClr val="accent3">
                        <a:lumMod val="50000"/>
                      </a:schemeClr>
                    </a:solidFill>
                  </a:tcPr>
                </a:tc>
                <a:tc>
                  <a:txBody>
                    <a:bodyPr/>
                    <a:lstStyle/>
                    <a:p>
                      <a:endParaRPr lang="en-US"/>
                    </a:p>
                  </a:txBody>
                  <a:tcPr>
                    <a:solidFill>
                      <a:schemeClr val="accent3">
                        <a:lumMod val="50000"/>
                      </a:schemeClr>
                    </a:solidFill>
                  </a:tcPr>
                </a:tc>
                <a:tc>
                  <a:txBody>
                    <a:bodyPr/>
                    <a:lstStyle/>
                    <a:p>
                      <a:pPr lvl="1"/>
                      <a:endParaRPr lang="en-US" dirty="0"/>
                    </a:p>
                  </a:txBody>
                  <a:tcPr>
                    <a:solidFill>
                      <a:schemeClr val="accent3">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3">
                        <a:lumMod val="50000"/>
                      </a:schemeClr>
                    </a:solidFill>
                  </a:tcPr>
                </a:tc>
              </a:tr>
            </a:tbl>
          </a:graphicData>
        </a:graphic>
      </p:graphicFrame>
      <p:sp>
        <p:nvSpPr>
          <p:cNvPr id="12" name="Rounded Rectangle 11"/>
          <p:cNvSpPr/>
          <p:nvPr/>
        </p:nvSpPr>
        <p:spPr>
          <a:xfrm>
            <a:off x="3657600" y="5181600"/>
            <a:ext cx="2438400" cy="152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Worker2 Thread  &amp;</a:t>
            </a:r>
          </a:p>
          <a:p>
            <a:pPr algn="ctr"/>
            <a:r>
              <a:rPr lang="en-US" b="1" dirty="0" smtClean="0"/>
              <a:t>Message Queue</a:t>
            </a:r>
          </a:p>
          <a:p>
            <a:pPr algn="ctr"/>
            <a:endParaRPr lang="en-US" b="1" dirty="0"/>
          </a:p>
        </p:txBody>
      </p:sp>
      <p:graphicFrame>
        <p:nvGraphicFramePr>
          <p:cNvPr id="13" name="Table 12"/>
          <p:cNvGraphicFramePr>
            <a:graphicFrameLocks noGrp="1"/>
          </p:cNvGraphicFramePr>
          <p:nvPr/>
        </p:nvGraphicFramePr>
        <p:xfrm>
          <a:off x="3886200" y="6172200"/>
          <a:ext cx="1905000" cy="381000"/>
        </p:xfrm>
        <a:graphic>
          <a:graphicData uri="http://schemas.openxmlformats.org/drawingml/2006/table">
            <a:tbl>
              <a:tblPr firstRow="1" bandRow="1">
                <a:tableStyleId>{5C22544A-7EE6-4342-B048-85BDC9FD1C3A}</a:tableStyleId>
              </a:tblPr>
              <a:tblGrid>
                <a:gridCol w="381000"/>
                <a:gridCol w="381000"/>
                <a:gridCol w="381000"/>
                <a:gridCol w="381000"/>
                <a:gridCol w="381000"/>
              </a:tblGrid>
              <a:tr h="381000">
                <a:tc>
                  <a:txBody>
                    <a:bodyPr/>
                    <a:lstStyle/>
                    <a:p>
                      <a:endParaRPr lang="en-US" dirty="0"/>
                    </a:p>
                  </a:txBody>
                  <a:tcPr>
                    <a:solidFill>
                      <a:srgbClr val="C00000"/>
                    </a:solidFill>
                  </a:tcPr>
                </a:tc>
                <a:tc>
                  <a:txBody>
                    <a:bodyPr/>
                    <a:lstStyle/>
                    <a:p>
                      <a:endParaRPr lang="en-US"/>
                    </a:p>
                  </a:txBody>
                  <a:tcPr>
                    <a:solidFill>
                      <a:srgbClr val="C00000"/>
                    </a:solidFill>
                  </a:tcPr>
                </a:tc>
                <a:tc>
                  <a:txBody>
                    <a:bodyPr/>
                    <a:lstStyle/>
                    <a:p>
                      <a:pPr lvl="1"/>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solidFill>
                      <a:srgbClr val="C00000"/>
                    </a:solidFill>
                  </a:tcPr>
                </a:tc>
              </a:tr>
            </a:tbl>
          </a:graphicData>
        </a:graphic>
      </p:graphicFrame>
      <p:cxnSp>
        <p:nvCxnSpPr>
          <p:cNvPr id="15" name="Straight Arrow Connector 14"/>
          <p:cNvCxnSpPr/>
          <p:nvPr/>
        </p:nvCxnSpPr>
        <p:spPr>
          <a:xfrm flipV="1">
            <a:off x="3276600" y="3733800"/>
            <a:ext cx="1447800" cy="22860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4495800"/>
            <a:ext cx="1219200" cy="45720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934200" y="5029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248400" y="5867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16</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1524000"/>
            <a:ext cx="8534400" cy="4648200"/>
          </a:xfrm>
          <a:prstGeom prst="rect">
            <a:avLst/>
          </a:prstGeom>
        </p:spPr>
        <p:txBody>
          <a:bodyPr>
            <a:noAutofit/>
          </a:bodyPr>
          <a:lstStyle/>
          <a:p>
            <a:pPr lvl="0" defTabSz="365760"/>
            <a:r>
              <a:rPr lang="de-DE" sz="2800" b="1" dirty="0" smtClean="0">
                <a:solidFill>
                  <a:srgbClr val="0070C0"/>
                </a:solidFill>
              </a:rPr>
              <a:t>Handler‘s MessageQueue </a:t>
            </a:r>
          </a:p>
          <a:p>
            <a:pPr lvl="0" defTabSz="365760"/>
            <a:endParaRPr lang="en-US" sz="2000" dirty="0" smtClean="0"/>
          </a:p>
          <a:p>
            <a:pPr marL="457200" indent="-457200">
              <a:buFont typeface="+mj-lt"/>
              <a:buAutoNum type="arabicPeriod"/>
            </a:pPr>
            <a:r>
              <a:rPr lang="en-US" sz="2000" dirty="0" smtClean="0"/>
              <a:t>A secondary thread that wants to communicate with the main thread must request a message </a:t>
            </a:r>
            <a:r>
              <a:rPr lang="en-US" sz="2000" b="1" dirty="0" smtClean="0"/>
              <a:t>token</a:t>
            </a:r>
            <a:r>
              <a:rPr lang="en-US" sz="2000" dirty="0" smtClean="0"/>
              <a:t> using the </a:t>
            </a:r>
            <a:r>
              <a:rPr lang="en-US" sz="2000" i="1" dirty="0" err="1" smtClean="0">
                <a:solidFill>
                  <a:srgbClr val="C00000"/>
                </a:solidFill>
              </a:rPr>
              <a:t>obtainMessage</a:t>
            </a:r>
            <a:r>
              <a:rPr lang="en-US" sz="2000" dirty="0" smtClean="0"/>
              <a:t>() method.</a:t>
            </a:r>
          </a:p>
          <a:p>
            <a:pPr marL="457200" indent="-457200">
              <a:buFont typeface="+mj-lt"/>
              <a:buAutoNum type="arabicPeriod"/>
            </a:pPr>
            <a:endParaRPr lang="en-US" sz="2000" dirty="0" smtClean="0"/>
          </a:p>
          <a:p>
            <a:pPr marL="457200" indent="-457200">
              <a:buFont typeface="+mj-lt"/>
              <a:buAutoNum type="arabicPeriod"/>
            </a:pPr>
            <a:r>
              <a:rPr lang="en-US" sz="2000" dirty="0" smtClean="0"/>
              <a:t>Once obtained, the background thread can fill data into the message </a:t>
            </a:r>
            <a:r>
              <a:rPr lang="en-US" sz="2000" b="1" dirty="0" smtClean="0"/>
              <a:t>token</a:t>
            </a:r>
            <a:r>
              <a:rPr lang="en-US" sz="2000" dirty="0" smtClean="0"/>
              <a:t> and attach it to the Handler’s </a:t>
            </a:r>
            <a:r>
              <a:rPr lang="en-US" sz="2000" b="1" dirty="0" smtClean="0"/>
              <a:t>message queue </a:t>
            </a:r>
            <a:r>
              <a:rPr lang="en-US" sz="2000" dirty="0" smtClean="0"/>
              <a:t>using the </a:t>
            </a:r>
            <a:r>
              <a:rPr lang="en-US" sz="2000" i="1" dirty="0" err="1" smtClean="0">
                <a:solidFill>
                  <a:srgbClr val="C00000"/>
                </a:solidFill>
              </a:rPr>
              <a:t>sendMessage</a:t>
            </a:r>
            <a:r>
              <a:rPr lang="en-US" sz="2000" dirty="0" smtClean="0"/>
              <a:t>() method.</a:t>
            </a:r>
          </a:p>
          <a:p>
            <a:pPr marL="457200" indent="-457200">
              <a:buFont typeface="+mj-lt"/>
              <a:buAutoNum type="arabicPeriod"/>
            </a:pPr>
            <a:endParaRPr lang="en-US" sz="2000" dirty="0" smtClean="0"/>
          </a:p>
          <a:p>
            <a:pPr marL="457200" indent="-457200">
              <a:buFont typeface="+mj-lt"/>
              <a:buAutoNum type="arabicPeriod"/>
            </a:pPr>
            <a:r>
              <a:rPr lang="en-US" sz="2000" dirty="0" smtClean="0"/>
              <a:t>The Handler uses the </a:t>
            </a:r>
            <a:r>
              <a:rPr lang="en-US" sz="2000" i="1" dirty="0" err="1" smtClean="0">
                <a:solidFill>
                  <a:srgbClr val="C00000"/>
                </a:solidFill>
              </a:rPr>
              <a:t>handleMessage</a:t>
            </a:r>
            <a:r>
              <a:rPr lang="en-US" sz="2000" dirty="0" smtClean="0"/>
              <a:t>() method to continuously attend new messages arriving to the main thread. </a:t>
            </a:r>
          </a:p>
          <a:p>
            <a:pPr marL="457200" indent="-457200">
              <a:buFont typeface="+mj-lt"/>
              <a:buAutoNum type="arabicPeriod"/>
            </a:pPr>
            <a:endParaRPr lang="en-US" sz="2000" dirty="0" smtClean="0"/>
          </a:p>
          <a:p>
            <a:pPr marL="457200" indent="-457200">
              <a:buFont typeface="+mj-lt"/>
              <a:buAutoNum type="arabicPeriod"/>
            </a:pPr>
            <a:r>
              <a:rPr lang="en-US" sz="2000" dirty="0" smtClean="0"/>
              <a:t>A </a:t>
            </a:r>
            <a:r>
              <a:rPr lang="en-US" sz="2000" b="1" dirty="0" smtClean="0"/>
              <a:t>message</a:t>
            </a:r>
            <a:r>
              <a:rPr lang="en-US" sz="2000" dirty="0" smtClean="0"/>
              <a:t> extracted from the process’ queue can either return some </a:t>
            </a:r>
            <a:r>
              <a:rPr lang="en-US" sz="2000" b="1" dirty="0" smtClean="0"/>
              <a:t>data</a:t>
            </a:r>
            <a:r>
              <a:rPr lang="en-US" sz="2000" dirty="0" smtClean="0"/>
              <a:t> to the main process or request the </a:t>
            </a:r>
            <a:r>
              <a:rPr lang="en-US" sz="2000" b="1" dirty="0" smtClean="0"/>
              <a:t>execution</a:t>
            </a:r>
            <a:r>
              <a:rPr lang="en-US" sz="2000" dirty="0" smtClean="0"/>
              <a:t> of </a:t>
            </a:r>
            <a:r>
              <a:rPr lang="en-US" sz="2000" dirty="0" err="1" smtClean="0"/>
              <a:t>runnable</a:t>
            </a:r>
            <a:r>
              <a:rPr lang="en-US" sz="2000" dirty="0" smtClean="0"/>
              <a:t> objects through the </a:t>
            </a:r>
            <a:r>
              <a:rPr lang="en-US" sz="2000" i="1" dirty="0" smtClean="0">
                <a:solidFill>
                  <a:srgbClr val="C00000"/>
                </a:solidFill>
              </a:rPr>
              <a:t>post</a:t>
            </a:r>
            <a:r>
              <a:rPr lang="en-US" sz="2000" dirty="0" smtClean="0">
                <a:solidFill>
                  <a:srgbClr val="C00000"/>
                </a:solidFill>
              </a:rPr>
              <a:t>() </a:t>
            </a:r>
            <a:r>
              <a:rPr lang="en-US" sz="2000" dirty="0" smtClean="0"/>
              <a:t>method.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17</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52400" y="871538"/>
            <a:ext cx="8839200" cy="511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7" name="Table 6"/>
          <p:cNvGraphicFramePr>
            <a:graphicFrameLocks noGrp="1"/>
          </p:cNvGraphicFramePr>
          <p:nvPr/>
        </p:nvGraphicFramePr>
        <p:xfrm>
          <a:off x="304800" y="1143000"/>
          <a:ext cx="8610600" cy="5029200"/>
        </p:xfrm>
        <a:graphic>
          <a:graphicData uri="http://schemas.openxmlformats.org/drawingml/2006/table">
            <a:tbl>
              <a:tblPr/>
              <a:tblGrid>
                <a:gridCol w="4305300"/>
                <a:gridCol w="4305300"/>
              </a:tblGrid>
              <a:tr h="398493">
                <a:tc>
                  <a:txBody>
                    <a:bodyPr/>
                    <a:lstStyle/>
                    <a:p>
                      <a:pPr marL="0" marR="0">
                        <a:lnSpc>
                          <a:spcPct val="115000"/>
                        </a:lnSpc>
                        <a:spcBef>
                          <a:spcPts val="0"/>
                        </a:spcBef>
                        <a:spcAft>
                          <a:spcPts val="0"/>
                        </a:spcAft>
                      </a:pPr>
                      <a:r>
                        <a:rPr lang="en-US" sz="1800" b="1" dirty="0">
                          <a:latin typeface="Calibri"/>
                          <a:ea typeface="Calibri"/>
                          <a:cs typeface="Times New Roman"/>
                        </a:rPr>
                        <a:t>Main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1" dirty="0">
                          <a:latin typeface="Calibri"/>
                          <a:ea typeface="Calibri"/>
                          <a:cs typeface="Times New Roman"/>
                        </a:rPr>
                        <a:t>Background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4630707">
                <a:tc>
                  <a:txBody>
                    <a:bodyPr/>
                    <a:lstStyle/>
                    <a:p>
                      <a:pPr marL="0" marR="0">
                        <a:spcBef>
                          <a:spcPts val="0"/>
                        </a:spcBef>
                        <a:spcAft>
                          <a:spcPts val="0"/>
                        </a:spcAft>
                        <a:tabLst>
                          <a:tab pos="228600" algn="l"/>
                          <a:tab pos="685800" algn="l"/>
                        </a:tabLst>
                      </a:pPr>
                      <a:endParaRPr lang="en-US" sz="1300" b="1" dirty="0" smtClean="0">
                        <a:latin typeface="Consolas" pitchFamily="49" charset="0"/>
                        <a:ea typeface="Calibri"/>
                      </a:endParaRPr>
                    </a:p>
                    <a:p>
                      <a:pPr marL="0" marR="0">
                        <a:spcBef>
                          <a:spcPts val="0"/>
                        </a:spcBef>
                        <a:spcAft>
                          <a:spcPts val="0"/>
                        </a:spcAft>
                        <a:tabLst>
                          <a:tab pos="228600" algn="l"/>
                          <a:tab pos="685800" algn="l"/>
                        </a:tabLst>
                      </a:pPr>
                      <a:r>
                        <a:rPr lang="en-US" sz="1300" b="1" dirty="0" smtClean="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b="1" dirty="0">
                          <a:latin typeface="Consolas" pitchFamily="49" charset="0"/>
                          <a:ea typeface="Calibri"/>
                        </a:rPr>
                        <a:t>Handler</a:t>
                      </a:r>
                      <a:r>
                        <a:rPr lang="en-US" sz="1300" dirty="0">
                          <a:latin typeface="Consolas" pitchFamily="49" charset="0"/>
                          <a:ea typeface="Calibri"/>
                        </a:rPr>
                        <a:t> </a:t>
                      </a:r>
                      <a:r>
                        <a:rPr lang="en-US" sz="1300" b="1" dirty="0" err="1">
                          <a:solidFill>
                            <a:srgbClr val="943634"/>
                          </a:solidFill>
                          <a:highlight>
                            <a:srgbClr val="FFFF00"/>
                          </a:highlight>
                          <a:latin typeface="Consolas" pitchFamily="49" charset="0"/>
                          <a:ea typeface="Calibri"/>
                        </a:rPr>
                        <a:t>myHandler</a:t>
                      </a:r>
                      <a:r>
                        <a:rPr lang="en-US" sz="1300" dirty="0">
                          <a:latin typeface="Consolas" pitchFamily="49" charset="0"/>
                          <a:ea typeface="Calibri"/>
                        </a:rPr>
                        <a:t> = new </a:t>
                      </a:r>
                      <a:r>
                        <a:rPr lang="en-US" sz="1300" b="1" dirty="0">
                          <a:latin typeface="Consolas" pitchFamily="49" charset="0"/>
                          <a:ea typeface="Calibri"/>
                        </a:rPr>
                        <a:t>Handler</a:t>
                      </a:r>
                      <a:r>
                        <a:rPr lang="en-US" sz="1300" dirty="0">
                          <a:latin typeface="Consolas" pitchFamily="49" charset="0"/>
                          <a:ea typeface="Calibri"/>
                        </a:rPr>
                        <a:t>() </a:t>
                      </a:r>
                      <a:r>
                        <a:rPr lang="en-US" sz="1300" dirty="0" smtClean="0">
                          <a:latin typeface="Consolas" pitchFamily="49" charset="0"/>
                          <a:ea typeface="Calibri"/>
                        </a:rPr>
                        <a:t>{</a:t>
                      </a:r>
                    </a:p>
                    <a:p>
                      <a:pPr marL="0" marR="0">
                        <a:spcBef>
                          <a:spcPts val="0"/>
                        </a:spcBef>
                        <a:spcAft>
                          <a:spcPts val="0"/>
                        </a:spcAft>
                        <a:tabLst>
                          <a:tab pos="228600" algn="l"/>
                          <a:tab pos="685800" algn="l"/>
                        </a:tabLst>
                      </a:pP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@Override</a:t>
                      </a:r>
                    </a:p>
                    <a:p>
                      <a:pPr marL="0" marR="0">
                        <a:spcBef>
                          <a:spcPts val="0"/>
                        </a:spcBef>
                        <a:spcAft>
                          <a:spcPts val="0"/>
                        </a:spcAft>
                        <a:tabLst>
                          <a:tab pos="228600" algn="l"/>
                          <a:tab pos="685800" algn="l"/>
                        </a:tabLst>
                      </a:pPr>
                      <a:r>
                        <a:rPr lang="en-US" sz="1300" dirty="0">
                          <a:latin typeface="Consolas" pitchFamily="49" charset="0"/>
                          <a:ea typeface="Calibri"/>
                        </a:rPr>
                        <a:t>  public void </a:t>
                      </a:r>
                      <a:r>
                        <a:rPr lang="en-US" sz="1300" b="1" dirty="0" err="1">
                          <a:latin typeface="Consolas" pitchFamily="49" charset="0"/>
                          <a:ea typeface="Calibri"/>
                        </a:rPr>
                        <a:t>handleMessage</a:t>
                      </a:r>
                      <a:r>
                        <a:rPr lang="en-US" sz="1300" dirty="0">
                          <a:latin typeface="Consolas" pitchFamily="49" charset="0"/>
                          <a:ea typeface="Calibri"/>
                        </a:rPr>
                        <a:t>(Message </a:t>
                      </a:r>
                      <a:r>
                        <a:rPr lang="en-US" sz="1300" dirty="0" err="1">
                          <a:highlight>
                            <a:srgbClr val="00FFFF"/>
                          </a:highlight>
                          <a:latin typeface="Consolas" pitchFamily="49" charset="0"/>
                          <a:ea typeface="Calibri"/>
                        </a:rPr>
                        <a:t>msg</a:t>
                      </a:r>
                      <a:r>
                        <a:rPr lang="en-US" sz="1300" dirty="0">
                          <a:latin typeface="Consolas" pitchFamily="49" charset="0"/>
                          <a:ea typeface="Calibri"/>
                        </a:rPr>
                        <a:t>) </a:t>
                      </a:r>
                      <a:r>
                        <a:rPr lang="en-US" sz="1300" dirty="0" smtClean="0">
                          <a:latin typeface="Consolas" pitchFamily="49" charset="0"/>
                          <a:ea typeface="Calibri"/>
                        </a:rPr>
                        <a:t>{</a:t>
                      </a:r>
                    </a:p>
                    <a:p>
                      <a:pPr marL="0" marR="0">
                        <a:spcBef>
                          <a:spcPts val="0"/>
                        </a:spcBef>
                        <a:spcAft>
                          <a:spcPts val="0"/>
                        </a:spcAft>
                        <a:tabLst>
                          <a:tab pos="228600" algn="l"/>
                          <a:tab pos="685800" algn="l"/>
                        </a:tabLst>
                      </a:pP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 do something with the message...</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 update GUI if needed!</a:t>
                      </a: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dirty="0" err="1">
                          <a:latin typeface="Consolas" pitchFamily="49" charset="0"/>
                          <a:ea typeface="Calibri"/>
                        </a:rPr>
                        <a:t>handleMessage</a:t>
                      </a:r>
                      <a:endParaRPr lang="en-US" sz="1300" dirty="0">
                        <a:latin typeface="Consolas" pitchFamily="49" charset="0"/>
                        <a:ea typeface="Calibri"/>
                      </a:endParaRP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a:t>
                      </a:r>
                      <a:r>
                        <a:rPr lang="en-US" sz="1300" dirty="0" err="1">
                          <a:latin typeface="Consolas" pitchFamily="49" charset="0"/>
                          <a:ea typeface="Calibri"/>
                        </a:rPr>
                        <a:t>myHandler</a:t>
                      </a:r>
                      <a:endParaRPr lang="en-US" sz="1300" dirty="0">
                        <a:latin typeface="Consolas" pitchFamily="49" charset="0"/>
                        <a:ea typeface="Calibri"/>
                      </a:endParaRP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a:t>
                      </a:r>
                      <a:endParaRPr lang="en-US" sz="1300" dirty="0">
                        <a:latin typeface="Consolas" pitchFamily="49" charset="0"/>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 pos="685800" algn="l"/>
                        </a:tabLst>
                      </a:pPr>
                      <a:endParaRPr lang="en-US" sz="1300" b="1" dirty="0" smtClean="0">
                        <a:latin typeface="Consolas" pitchFamily="49" charset="0"/>
                        <a:ea typeface="Calibri"/>
                        <a:cs typeface="Times New Roman"/>
                      </a:endParaRPr>
                    </a:p>
                    <a:p>
                      <a:pPr marL="0" marR="0">
                        <a:spcBef>
                          <a:spcPts val="0"/>
                        </a:spcBef>
                        <a:spcAft>
                          <a:spcPts val="0"/>
                        </a:spcAft>
                        <a:tabLst>
                          <a:tab pos="228600" algn="l"/>
                          <a:tab pos="685800" algn="l"/>
                        </a:tabLst>
                      </a:pPr>
                      <a:r>
                        <a:rPr lang="en-US" sz="1300" b="1" dirty="0" smtClean="0">
                          <a:latin typeface="Consolas" pitchFamily="49" charset="0"/>
                          <a:ea typeface="Calibri"/>
                          <a:cs typeface="Times New Roman"/>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b="1" dirty="0">
                          <a:latin typeface="Consolas" pitchFamily="49" charset="0"/>
                          <a:ea typeface="Calibri"/>
                        </a:rPr>
                        <a:t>Thread</a:t>
                      </a:r>
                      <a:r>
                        <a:rPr lang="en-US" sz="1300" dirty="0">
                          <a:latin typeface="Consolas" pitchFamily="49" charset="0"/>
                          <a:ea typeface="Calibri"/>
                        </a:rPr>
                        <a:t> </a:t>
                      </a:r>
                      <a:r>
                        <a:rPr lang="en-US" sz="1300" dirty="0" err="1">
                          <a:latin typeface="Consolas" pitchFamily="49" charset="0"/>
                          <a:ea typeface="Calibri"/>
                        </a:rPr>
                        <a:t>backgJob</a:t>
                      </a:r>
                      <a:r>
                        <a:rPr lang="en-US" sz="1300" dirty="0">
                          <a:latin typeface="Consolas" pitchFamily="49" charset="0"/>
                          <a:ea typeface="Calibri"/>
                        </a:rPr>
                        <a:t> = new </a:t>
                      </a:r>
                      <a:r>
                        <a:rPr lang="en-US" sz="1300" b="1" dirty="0">
                          <a:latin typeface="Consolas" pitchFamily="49" charset="0"/>
                          <a:ea typeface="Calibri"/>
                        </a:rPr>
                        <a:t>Thread</a:t>
                      </a:r>
                      <a:r>
                        <a:rPr lang="en-US" sz="1300" dirty="0">
                          <a:latin typeface="Consolas" pitchFamily="49" charset="0"/>
                          <a:ea typeface="Calibri"/>
                        </a:rPr>
                        <a:t> (new </a:t>
                      </a:r>
                      <a:r>
                        <a:rPr lang="en-US" sz="1300" dirty="0" err="1">
                          <a:latin typeface="Consolas" pitchFamily="49" charset="0"/>
                          <a:ea typeface="Calibri"/>
                        </a:rPr>
                        <a:t>Runnable</a:t>
                      </a:r>
                      <a:r>
                        <a:rPr lang="en-US" sz="1300" dirty="0">
                          <a:latin typeface="Consolas" pitchFamily="49" charset="0"/>
                          <a:ea typeface="Calibri"/>
                        </a:rPr>
                        <a:t> (){</a:t>
                      </a:r>
                    </a:p>
                    <a:p>
                      <a:pPr marL="0" marR="0">
                        <a:spcBef>
                          <a:spcPts val="0"/>
                        </a:spcBef>
                        <a:spcAft>
                          <a:spcPts val="0"/>
                        </a:spcAft>
                        <a:tabLst>
                          <a:tab pos="228600" algn="l"/>
                          <a:tab pos="685800" algn="l"/>
                        </a:tabLst>
                      </a:pP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   </a:t>
                      </a:r>
                      <a:r>
                        <a:rPr lang="en-US" sz="1300" dirty="0">
                          <a:latin typeface="Consolas" pitchFamily="49" charset="0"/>
                          <a:ea typeface="Calibri"/>
                        </a:rPr>
                        <a:t>@Override</a:t>
                      </a:r>
                    </a:p>
                    <a:p>
                      <a:pPr marL="0" marR="0">
                        <a:spcBef>
                          <a:spcPts val="0"/>
                        </a:spcBef>
                        <a:spcAft>
                          <a:spcPts val="0"/>
                        </a:spcAft>
                        <a:tabLst>
                          <a:tab pos="228600" algn="l"/>
                          <a:tab pos="685800" algn="l"/>
                        </a:tabLst>
                      </a:pPr>
                      <a:r>
                        <a:rPr lang="en-US" sz="1300" dirty="0">
                          <a:latin typeface="Consolas" pitchFamily="49" charset="0"/>
                          <a:ea typeface="Calibri"/>
                        </a:rPr>
                        <a:t>   public void </a:t>
                      </a:r>
                      <a:r>
                        <a:rPr lang="en-US" sz="1300" b="1" dirty="0">
                          <a:latin typeface="Consolas" pitchFamily="49" charset="0"/>
                          <a:ea typeface="Calibri"/>
                        </a:rPr>
                        <a:t>run() {</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dirty="0">
                          <a:solidFill>
                            <a:schemeClr val="accent3">
                              <a:lumMod val="75000"/>
                            </a:schemeClr>
                          </a:solidFill>
                          <a:latin typeface="Consolas" pitchFamily="49" charset="0"/>
                          <a:ea typeface="Calibri"/>
                        </a:rPr>
                        <a:t>//...do some busy work here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//get a token to be added to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a:t>
                      </a:r>
                      <a:r>
                        <a:rPr lang="en-US" sz="1300" baseline="0" dirty="0" smtClean="0">
                          <a:solidFill>
                            <a:schemeClr val="accent3">
                              <a:lumMod val="75000"/>
                            </a:schemeClr>
                          </a:solidFill>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the main's message queue</a:t>
                      </a:r>
                    </a:p>
                    <a:p>
                      <a:pPr marL="0" marR="0">
                        <a:spcBef>
                          <a:spcPts val="0"/>
                        </a:spcBef>
                        <a:spcAft>
                          <a:spcPts val="0"/>
                        </a:spcAft>
                        <a:tabLst>
                          <a:tab pos="228600" algn="l"/>
                          <a:tab pos="685800" algn="l"/>
                        </a:tabLst>
                      </a:pPr>
                      <a:r>
                        <a:rPr lang="en-US" sz="1300" b="1" dirty="0">
                          <a:latin typeface="Consolas" pitchFamily="49" charset="0"/>
                          <a:ea typeface="Calibri"/>
                        </a:rPr>
                        <a:t>	 Message </a:t>
                      </a:r>
                      <a:r>
                        <a:rPr lang="en-US" sz="1300" b="1" dirty="0" err="1">
                          <a:latin typeface="Consolas" pitchFamily="49" charset="0"/>
                          <a:ea typeface="Calibri"/>
                        </a:rPr>
                        <a:t>msg</a:t>
                      </a:r>
                      <a:r>
                        <a:rPr lang="en-US" sz="1300" b="1" dirty="0">
                          <a:latin typeface="Consolas" pitchFamily="49" charset="0"/>
                          <a:ea typeface="Calibri"/>
                        </a:rPr>
                        <a:t> = </a:t>
                      </a:r>
                      <a:r>
                        <a:rPr lang="en-US" sz="1300" b="1" dirty="0" err="1">
                          <a:solidFill>
                            <a:srgbClr val="943634"/>
                          </a:solidFill>
                          <a:highlight>
                            <a:srgbClr val="FFFF00"/>
                          </a:highlight>
                          <a:latin typeface="Consolas" pitchFamily="49" charset="0"/>
                          <a:ea typeface="Calibri"/>
                        </a:rPr>
                        <a:t>myHandler</a:t>
                      </a:r>
                      <a:r>
                        <a:rPr lang="en-US" sz="1300" b="1" dirty="0" err="1">
                          <a:latin typeface="Consolas" pitchFamily="49" charset="0"/>
                          <a:ea typeface="Calibri"/>
                        </a:rPr>
                        <a:t>.obtainMessage</a:t>
                      </a:r>
                      <a:r>
                        <a:rPr lang="en-US" sz="1300" b="1" dirty="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	 </a:t>
                      </a:r>
                      <a:r>
                        <a:rPr lang="en-US" sz="1300" baseline="0" dirty="0" smtClean="0">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deliver message to the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   </a:t>
                      </a:r>
                      <a:r>
                        <a:rPr lang="en-US" sz="1300" baseline="0" dirty="0" smtClean="0">
                          <a:solidFill>
                            <a:schemeClr val="accent3">
                              <a:lumMod val="75000"/>
                            </a:schemeClr>
                          </a:solidFill>
                          <a:latin typeface="Consolas" pitchFamily="49" charset="0"/>
                          <a:ea typeface="Calibri"/>
                        </a:rPr>
                        <a:t> </a:t>
                      </a:r>
                      <a:r>
                        <a:rPr lang="en-US" sz="1300" dirty="0" smtClean="0">
                          <a:solidFill>
                            <a:schemeClr val="accent3">
                              <a:lumMod val="75000"/>
                            </a:schemeClr>
                          </a:solidFill>
                          <a:latin typeface="Consolas" pitchFamily="49" charset="0"/>
                          <a:ea typeface="Calibri"/>
                        </a:rPr>
                        <a:t>//</a:t>
                      </a:r>
                      <a:r>
                        <a:rPr lang="en-US" sz="1300" dirty="0">
                          <a:solidFill>
                            <a:schemeClr val="accent3">
                              <a:lumMod val="75000"/>
                            </a:schemeClr>
                          </a:solidFill>
                          <a:latin typeface="Consolas" pitchFamily="49" charset="0"/>
                          <a:ea typeface="Calibri"/>
                        </a:rPr>
                        <a:t>main's message-queue</a:t>
                      </a:r>
                    </a:p>
                    <a:p>
                      <a:pPr marL="0" marR="0">
                        <a:spcBef>
                          <a:spcPts val="0"/>
                        </a:spcBef>
                        <a:spcAft>
                          <a:spcPts val="0"/>
                        </a:spcAft>
                        <a:tabLst>
                          <a:tab pos="228600" algn="l"/>
                          <a:tab pos="685800" algn="l"/>
                        </a:tabLst>
                      </a:pPr>
                      <a:r>
                        <a:rPr lang="en-US" sz="1300" b="1" dirty="0">
                          <a:latin typeface="Consolas" pitchFamily="49" charset="0"/>
                          <a:ea typeface="Calibri"/>
                        </a:rPr>
                        <a:t>	 </a:t>
                      </a:r>
                      <a:r>
                        <a:rPr lang="en-US" sz="1300" b="1" dirty="0" err="1">
                          <a:solidFill>
                            <a:srgbClr val="943634"/>
                          </a:solidFill>
                          <a:highlight>
                            <a:srgbClr val="FFFF00"/>
                          </a:highlight>
                          <a:latin typeface="Consolas" pitchFamily="49" charset="0"/>
                          <a:ea typeface="Calibri"/>
                        </a:rPr>
                        <a:t>myHandler</a:t>
                      </a:r>
                      <a:r>
                        <a:rPr lang="en-US" sz="1300" b="1" dirty="0" err="1">
                          <a:latin typeface="Consolas" pitchFamily="49" charset="0"/>
                          <a:ea typeface="Calibri"/>
                        </a:rPr>
                        <a:t>.sendMessage</a:t>
                      </a:r>
                      <a:r>
                        <a:rPr lang="en-US" sz="1300" b="1" dirty="0">
                          <a:latin typeface="Consolas" pitchFamily="49" charset="0"/>
                          <a:ea typeface="Calibri"/>
                        </a:rPr>
                        <a:t>(</a:t>
                      </a:r>
                      <a:r>
                        <a:rPr lang="en-US" sz="1300" b="1" dirty="0" err="1">
                          <a:highlight>
                            <a:srgbClr val="00FFFF"/>
                          </a:highlight>
                          <a:latin typeface="Consolas" pitchFamily="49" charset="0"/>
                          <a:ea typeface="Calibri"/>
                        </a:rPr>
                        <a:t>msg</a:t>
                      </a:r>
                      <a:r>
                        <a:rPr lang="en-US" sz="1300" b="1" dirty="0">
                          <a:latin typeface="Consolas" pitchFamily="49" charset="0"/>
                          <a:ea typeface="Calibri"/>
                        </a:rPr>
                        <a:t>);	</a:t>
                      </a: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smtClean="0">
                          <a:latin typeface="Consolas" pitchFamily="49" charset="0"/>
                          <a:ea typeface="Calibri"/>
                        </a:rPr>
                        <a:t>   </a:t>
                      </a:r>
                      <a:r>
                        <a:rPr lang="en-US" sz="1300" dirty="0">
                          <a:latin typeface="Consolas" pitchFamily="49" charset="0"/>
                          <a:ea typeface="Calibri"/>
                        </a:rPr>
                        <a:t>}//run	</a:t>
                      </a:r>
                      <a:endParaRPr lang="en-US" sz="1300" dirty="0" smtClean="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latin typeface="Consolas" pitchFamily="49" charset="0"/>
                          <a:ea typeface="Calibri"/>
                        </a:rPr>
                        <a:t>});//Thread</a:t>
                      </a:r>
                    </a:p>
                    <a:p>
                      <a:pPr marL="0" marR="0">
                        <a:spcBef>
                          <a:spcPts val="0"/>
                        </a:spcBef>
                        <a:spcAft>
                          <a:spcPts val="0"/>
                        </a:spcAft>
                        <a:tabLst>
                          <a:tab pos="228600" algn="l"/>
                          <a:tab pos="685800" algn="l"/>
                        </a:tabLst>
                      </a:pPr>
                      <a:r>
                        <a:rPr lang="en-US" sz="1300" dirty="0">
                          <a:latin typeface="Consolas" pitchFamily="49" charset="0"/>
                          <a:ea typeface="Calibri"/>
                        </a:rPr>
                        <a:t>		</a:t>
                      </a:r>
                    </a:p>
                    <a:p>
                      <a:pPr marL="0" marR="0">
                        <a:spcBef>
                          <a:spcPts val="0"/>
                        </a:spcBef>
                        <a:spcAft>
                          <a:spcPts val="0"/>
                        </a:spcAft>
                        <a:tabLst>
                          <a:tab pos="228600" algn="l"/>
                          <a:tab pos="685800" algn="l"/>
                        </a:tabLst>
                      </a:pPr>
                      <a:r>
                        <a:rPr lang="en-US" sz="1300" dirty="0">
                          <a:solidFill>
                            <a:schemeClr val="accent3">
                              <a:lumMod val="75000"/>
                            </a:schemeClr>
                          </a:solidFill>
                          <a:latin typeface="Consolas" pitchFamily="49" charset="0"/>
                          <a:ea typeface="Calibri"/>
                        </a:rPr>
                        <a:t>//this call executes the parallel thread	</a:t>
                      </a:r>
                    </a:p>
                    <a:p>
                      <a:pPr marL="0" marR="0">
                        <a:spcBef>
                          <a:spcPts val="0"/>
                        </a:spcBef>
                        <a:spcAft>
                          <a:spcPts val="0"/>
                        </a:spcAft>
                        <a:tabLst>
                          <a:tab pos="228600" algn="l"/>
                          <a:tab pos="685800" algn="l"/>
                        </a:tabLst>
                      </a:pPr>
                      <a:r>
                        <a:rPr lang="en-US" sz="1300" b="1" dirty="0" err="1">
                          <a:latin typeface="Consolas" pitchFamily="49" charset="0"/>
                          <a:ea typeface="Calibri"/>
                        </a:rPr>
                        <a:t>backgroundJob.start</a:t>
                      </a:r>
                      <a:r>
                        <a:rPr lang="en-US" sz="1300" b="1" dirty="0">
                          <a:latin typeface="Consolas" pitchFamily="49" charset="0"/>
                          <a:ea typeface="Calibri"/>
                        </a:rPr>
                        <a:t>();</a:t>
                      </a:r>
                      <a:endParaRPr lang="en-US" sz="1300" dirty="0">
                        <a:latin typeface="Consolas" pitchFamily="49" charset="0"/>
                        <a:ea typeface="Calibri"/>
                      </a:endParaRPr>
                    </a:p>
                    <a:p>
                      <a:pPr marL="0" marR="0">
                        <a:spcBef>
                          <a:spcPts val="0"/>
                        </a:spcBef>
                        <a:spcAft>
                          <a:spcPts val="0"/>
                        </a:spcAft>
                        <a:tabLst>
                          <a:tab pos="228600" algn="l"/>
                          <a:tab pos="685800" algn="l"/>
                        </a:tabLst>
                      </a:pPr>
                      <a:r>
                        <a:rPr lang="en-US" sz="1300" dirty="0">
                          <a:latin typeface="Consolas" pitchFamily="49" charset="0"/>
                          <a:ea typeface="Calibri"/>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2971800" y="762000"/>
            <a:ext cx="3124200" cy="369332"/>
          </a:xfrm>
          <a:prstGeom prst="rect">
            <a:avLst/>
          </a:prstGeom>
          <a:solidFill>
            <a:srgbClr val="FFFF00"/>
          </a:solidFill>
          <a:ln>
            <a:solidFill>
              <a:schemeClr val="bg1">
                <a:lumMod val="85000"/>
              </a:schemeClr>
            </a:solidFill>
          </a:ln>
        </p:spPr>
        <p:txBody>
          <a:bodyPr wrap="square" rtlCol="0">
            <a:spAutoFit/>
          </a:bodyPr>
          <a:lstStyle/>
          <a:p>
            <a:pPr algn="ctr"/>
            <a:r>
              <a:rPr lang="en-US" dirty="0" smtClean="0"/>
              <a:t>Using Messages</a:t>
            </a:r>
            <a:endParaRPr lang="en-US" dirty="0"/>
          </a:p>
        </p:txBody>
      </p:sp>
      <p:sp>
        <p:nvSpPr>
          <p:cNvPr id="10" name="Rectangle 9"/>
          <p:cNvSpPr/>
          <p:nvPr/>
        </p:nvSpPr>
        <p:spPr>
          <a:xfrm>
            <a:off x="457200" y="2209800"/>
            <a:ext cx="4038600" cy="16002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1" name="Rectangle 10"/>
          <p:cNvSpPr/>
          <p:nvPr/>
        </p:nvSpPr>
        <p:spPr>
          <a:xfrm>
            <a:off x="4800600" y="2209800"/>
            <a:ext cx="4038600" cy="23622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19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7" name="Table 6"/>
          <p:cNvGraphicFramePr>
            <a:graphicFrameLocks noGrp="1"/>
          </p:cNvGraphicFramePr>
          <p:nvPr/>
        </p:nvGraphicFramePr>
        <p:xfrm>
          <a:off x="304800" y="1171227"/>
          <a:ext cx="8610600" cy="5305773"/>
        </p:xfrm>
        <a:graphic>
          <a:graphicData uri="http://schemas.openxmlformats.org/drawingml/2006/table">
            <a:tbl>
              <a:tblPr/>
              <a:tblGrid>
                <a:gridCol w="4305300"/>
                <a:gridCol w="4305300"/>
              </a:tblGrid>
              <a:tr h="398493">
                <a:tc>
                  <a:txBody>
                    <a:bodyPr/>
                    <a:lstStyle/>
                    <a:p>
                      <a:pPr marL="0" marR="0">
                        <a:lnSpc>
                          <a:spcPct val="115000"/>
                        </a:lnSpc>
                        <a:spcBef>
                          <a:spcPts val="0"/>
                        </a:spcBef>
                        <a:spcAft>
                          <a:spcPts val="0"/>
                        </a:spcAft>
                      </a:pPr>
                      <a:r>
                        <a:rPr lang="en-US" sz="1800" b="1" dirty="0">
                          <a:latin typeface="Calibri"/>
                          <a:ea typeface="Calibri"/>
                          <a:cs typeface="Times New Roman"/>
                        </a:rPr>
                        <a:t>Main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1" dirty="0">
                          <a:latin typeface="Calibri"/>
                          <a:ea typeface="Calibri"/>
                          <a:cs typeface="Times New Roman"/>
                        </a:rPr>
                        <a:t>Background Thread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r>
              <a:tr h="4861560">
                <a:tc>
                  <a:txBody>
                    <a:bodyPr/>
                    <a:lstStyle/>
                    <a:p>
                      <a:pPr marL="0" marR="0" defTabSz="137160">
                        <a:spcBef>
                          <a:spcPts val="0"/>
                        </a:spcBef>
                        <a:spcAft>
                          <a:spcPts val="0"/>
                        </a:spcAft>
                        <a:tabLst>
                          <a:tab pos="228600" algn="l"/>
                          <a:tab pos="685800" algn="l"/>
                        </a:tabLst>
                      </a:pPr>
                      <a:endParaRPr lang="en-US" sz="1400" b="1" dirty="0" smtClean="0">
                        <a:latin typeface="Consolas" pitchFamily="49" charset="0"/>
                        <a:ea typeface="Calibri"/>
                      </a:endParaRPr>
                    </a:p>
                    <a:p>
                      <a:pPr marR="0" algn="l" defTabSz="137160" rtl="0"/>
                      <a:r>
                        <a:rPr lang="en-US" sz="1400" b="1" baseline="0" dirty="0" smtClean="0">
                          <a:solidFill>
                            <a:srgbClr val="7F0055"/>
                          </a:solidFill>
                          <a:latin typeface="Courier New"/>
                        </a:rPr>
                        <a:t> ...</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Handler     </a:t>
                      </a:r>
                      <a:r>
                        <a:rPr lang="en-US" sz="1400" baseline="0" dirty="0" err="1" smtClean="0">
                          <a:solidFill>
                            <a:srgbClr val="0000C0"/>
                          </a:solidFill>
                          <a:latin typeface="Courier New"/>
                        </a:rPr>
                        <a:t>myHandler</a:t>
                      </a:r>
                      <a:r>
                        <a:rPr lang="en-US" sz="1400"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Handler();</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1" baseline="0" dirty="0" smtClean="0">
                          <a:solidFill>
                            <a:srgbClr val="7F0055"/>
                          </a:solidFill>
                          <a:latin typeface="Courier New"/>
                        </a:rPr>
                        <a:t> 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a:t>
                      </a:r>
                      <a:r>
                        <a:rPr lang="en-US" sz="1400" b="1" baseline="0" dirty="0" err="1" smtClean="0">
                          <a:solidFill>
                            <a:srgbClr val="000000"/>
                          </a:solidFill>
                          <a:latin typeface="Courier New"/>
                        </a:rPr>
                        <a:t>onCreate</a:t>
                      </a:r>
                      <a:r>
                        <a:rPr lang="en-US" sz="1400" b="1" baseline="0" dirty="0" smtClean="0">
                          <a:solidFill>
                            <a:srgbClr val="000000"/>
                          </a:solidFill>
                          <a:latin typeface="Courier New"/>
                        </a:rPr>
                        <a:t>(</a:t>
                      </a:r>
                    </a:p>
                    <a:p>
                      <a:pPr marR="0" algn="l" defTabSz="137160" rtl="0"/>
                      <a:r>
                        <a:rPr lang="en-US" sz="1400" b="1" baseline="0" dirty="0" smtClean="0">
                          <a:solidFill>
                            <a:srgbClr val="000000"/>
                          </a:solidFill>
                          <a:latin typeface="Courier New"/>
                        </a:rPr>
                        <a:t>           Bundle </a:t>
                      </a:r>
                      <a:r>
                        <a:rPr lang="en-US" sz="1400" b="1" baseline="0" dirty="0" err="1" smtClean="0">
                          <a:solidFill>
                            <a:srgbClr val="000000"/>
                          </a:solidFill>
                          <a:latin typeface="Courier New"/>
                        </a:rPr>
                        <a:t>savedInstanceState</a:t>
                      </a:r>
                      <a:r>
                        <a:rPr lang="en-US" sz="1400" b="1" baseline="0" dirty="0" smtClean="0">
                          <a:solidFill>
                            <a:srgbClr val="000000"/>
                          </a:solidFill>
                          <a:latin typeface="Courier New"/>
                        </a:rPr>
                        <a:t>) {</a:t>
                      </a:r>
                    </a:p>
                    <a:p>
                      <a:pPr marR="0" algn="l" defTabSz="137160" rtl="0"/>
                      <a:r>
                        <a:rPr lang="en-US" sz="1400" b="1" baseline="0" dirty="0" smtClean="0">
                          <a:solidFill>
                            <a:srgbClr val="7F0055"/>
                          </a:solidFill>
                          <a:latin typeface="Courier New"/>
                        </a:rPr>
                        <a:t>	 ...</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Thread myThread1 = </a:t>
                      </a:r>
                    </a:p>
                    <a:p>
                      <a:pPr marR="0" algn="l" defTabSz="137160" rtl="0"/>
                      <a:r>
                        <a:rPr lang="en-US" sz="1400" b="1" baseline="0" dirty="0" smtClean="0">
                          <a:solidFill>
                            <a:srgbClr val="000000"/>
                          </a:solidFill>
                          <a:latin typeface="Courier New"/>
                        </a:rPr>
                        <a:t>          </a:t>
                      </a:r>
                      <a:r>
                        <a:rPr lang="en-US" sz="1400" b="1" baseline="0" dirty="0" smtClean="0">
                          <a:solidFill>
                            <a:srgbClr val="7F0055"/>
                          </a:solidFill>
                          <a:latin typeface="Courier New"/>
                        </a:rPr>
                        <a:t>new</a:t>
                      </a:r>
                      <a:r>
                        <a:rPr lang="en-US" sz="1400" b="1" baseline="0" dirty="0" smtClean="0">
                          <a:solidFill>
                            <a:srgbClr val="000000"/>
                          </a:solidFill>
                          <a:latin typeface="Courier New"/>
                        </a:rPr>
                        <a:t> Thread(</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br>
                        <a:rPr lang="en-US" sz="1400" b="1" baseline="0" dirty="0" smtClean="0">
                          <a:solidFill>
                            <a:srgbClr val="000000"/>
                          </a:solidFill>
                          <a:latin typeface="Courier New"/>
                        </a:rPr>
                      </a:br>
                      <a:r>
                        <a:rPr lang="en-US" sz="1400" b="1" baseline="0" dirty="0" smtClean="0">
                          <a:solidFill>
                            <a:srgbClr val="000000"/>
                          </a:solidFill>
                          <a:latin typeface="Courier New"/>
                        </a:rPr>
                        <a:t>                     </a:t>
                      </a:r>
                      <a:r>
                        <a:rPr lang="en-US" sz="1400" b="1" baseline="0" dirty="0" smtClean="0">
                          <a:solidFill>
                            <a:srgbClr val="2A00FF"/>
                          </a:solidFill>
                          <a:latin typeface="Courier New"/>
                        </a:rPr>
                        <a:t>"backAlias1"</a:t>
                      </a:r>
                      <a:r>
                        <a:rPr lang="en-US" sz="1400" b="1" baseline="0" dirty="0" smtClean="0">
                          <a:solidFill>
                            <a:srgbClr val="000000"/>
                          </a:solidFill>
                          <a:latin typeface="Courier New"/>
                        </a:rPr>
                        <a:t>);</a:t>
                      </a:r>
                    </a:p>
                    <a:p>
                      <a:pPr marR="0" algn="l" defTabSz="137160" rtl="0"/>
                      <a:r>
                        <a:rPr lang="en-US" sz="1400" baseline="0" dirty="0" smtClean="0">
                          <a:solidFill>
                            <a:srgbClr val="000000"/>
                          </a:solidFill>
                          <a:latin typeface="Courier New"/>
                        </a:rPr>
                        <a:t>	 myThread1.start();</a:t>
                      </a:r>
                    </a:p>
                    <a:p>
                      <a:pPr marR="0" algn="l" defTabSz="137160" rtl="0"/>
                      <a:r>
                        <a:rPr lang="en-US" sz="1400" baseline="0" dirty="0" smtClean="0">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a:t>
                      </a:r>
                      <a:r>
                        <a:rPr lang="en-US" sz="1400" baseline="0" dirty="0" err="1" smtClean="0">
                          <a:solidFill>
                            <a:srgbClr val="004000"/>
                          </a:solidFill>
                          <a:latin typeface="Courier New"/>
                        </a:rPr>
                        <a:t>onCreate</a:t>
                      </a:r>
                      <a:endParaRPr lang="en-US" sz="1400" baseline="0" dirty="0" smtClean="0">
                        <a:solidFill>
                          <a:srgbClr val="004000"/>
                        </a:solidFill>
                        <a:latin typeface="Courier New"/>
                      </a:endParaRPr>
                    </a:p>
                    <a:p>
                      <a:pPr marR="0" algn="l" defTabSz="137160" rtl="0"/>
                      <a:r>
                        <a:rPr lang="en-US" sz="1400" baseline="0" dirty="0" smtClean="0">
                          <a:solidFill>
                            <a:srgbClr val="000000"/>
                          </a:solidFill>
                          <a:latin typeface="Courier New"/>
                        </a:rPr>
                        <a:t>    </a:t>
                      </a:r>
                    </a:p>
                    <a:p>
                      <a:pPr marR="0" algn="l" defTabSz="137160" rtl="0"/>
                      <a:r>
                        <a:rPr lang="en-US" sz="1400" baseline="0" dirty="0" smtClean="0">
                          <a:latin typeface="Courier New"/>
                        </a:rPr>
                        <a:t> ...</a:t>
                      </a:r>
                    </a:p>
                    <a:p>
                      <a:pPr marR="0" algn="l" defTabSz="137160" rtl="0"/>
                      <a:r>
                        <a:rPr lang="en-US" sz="1400" baseline="0" dirty="0" smtClean="0">
                          <a:latin typeface="Courier New"/>
                        </a:rPr>
                        <a:t> </a:t>
                      </a:r>
                      <a:r>
                        <a:rPr lang="en-US" sz="1400" baseline="0" dirty="0" smtClean="0">
                          <a:solidFill>
                            <a:schemeClr val="accent3">
                              <a:lumMod val="75000"/>
                            </a:schemeClr>
                          </a:solidFill>
                          <a:latin typeface="Courier New"/>
                        </a:rPr>
                        <a:t>//this is the foreground </a:t>
                      </a:r>
                      <a:r>
                        <a:rPr lang="en-US" sz="1400" baseline="0" dirty="0" err="1" smtClean="0">
                          <a:solidFill>
                            <a:schemeClr val="accent3">
                              <a:lumMod val="75000"/>
                            </a:schemeClr>
                          </a:solidFill>
                          <a:latin typeface="Courier New"/>
                        </a:rPr>
                        <a:t>runnable</a:t>
                      </a:r>
                      <a:endParaRPr lang="en-US" sz="1400" baseline="0" dirty="0" smtClean="0">
                        <a:solidFill>
                          <a:schemeClr val="accent3">
                            <a:lumMod val="75000"/>
                          </a:schemeClr>
                        </a:solidFill>
                        <a:latin typeface="Courier New"/>
                      </a:endParaRPr>
                    </a:p>
                    <a:p>
                      <a:pPr marR="0" algn="l" defTabSz="137160" rtl="0"/>
                      <a:r>
                        <a:rPr lang="en-US" sz="1400" b="1" baseline="0" dirty="0" smtClean="0">
                          <a:solidFill>
                            <a:srgbClr val="7F0055"/>
                          </a:solidFill>
                          <a:latin typeface="Courier New"/>
                        </a:rPr>
                        <a:t> private</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r>
                        <a:rPr lang="en-US" sz="1400" b="1" baseline="0" dirty="0" err="1" smtClean="0">
                          <a:solidFill>
                            <a:srgbClr val="0000C0"/>
                          </a:solidFill>
                          <a:latin typeface="Courier New"/>
                        </a:rPr>
                        <a:t>foregroundTask</a:t>
                      </a:r>
                      <a:r>
                        <a:rPr lang="en-US" sz="1400" b="1" baseline="0" dirty="0" smtClean="0">
                          <a:solidFill>
                            <a:srgbClr val="000000"/>
                          </a:solidFill>
                          <a:latin typeface="Courier New"/>
                        </a:rPr>
                        <a:t> </a:t>
                      </a:r>
                    </a:p>
                    <a:p>
                      <a:pPr marR="0" algn="l" defTabSz="137160" rtl="0"/>
                      <a:r>
                        <a:rPr lang="en-US" sz="1400" b="1"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aseline="0" dirty="0" smtClean="0">
                          <a:solidFill>
                            <a:srgbClr val="000000"/>
                          </a:solidFill>
                          <a:latin typeface="Courier New"/>
                        </a:rPr>
                        <a:t>		</a:t>
                      </a:r>
                      <a:r>
                        <a:rPr lang="en-US" sz="1400" b="1" baseline="0" dirty="0" smtClean="0">
                          <a:solidFill>
                            <a:srgbClr val="7F0055"/>
                          </a:solidFill>
                          <a:latin typeface="Courier New"/>
                        </a:rPr>
                        <a:t>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run() {</a:t>
                      </a:r>
                    </a:p>
                    <a:p>
                      <a:pPr marR="0" algn="l" defTabSz="137160" rtl="0"/>
                      <a:r>
                        <a:rPr lang="en-US" sz="1400" baseline="0" dirty="0" smtClean="0">
                          <a:solidFill>
                            <a:srgbClr val="000000"/>
                          </a:solidFill>
                          <a:latin typeface="Courier New"/>
                        </a:rPr>
                        <a:t>		 </a:t>
                      </a:r>
                      <a:r>
                        <a:rPr lang="en-US" sz="1400" baseline="0" dirty="0" smtClean="0">
                          <a:solidFill>
                            <a:schemeClr val="accent3">
                              <a:lumMod val="75000"/>
                            </a:schemeClr>
                          </a:solidFill>
                          <a:latin typeface="Courier New"/>
                        </a:rPr>
                        <a:t>// work on the UI if needed</a:t>
                      </a:r>
                    </a:p>
                    <a:p>
                      <a:pPr marR="0" algn="l" defTabSz="137160" rtl="0"/>
                      <a:r>
                        <a:rPr lang="en-US" sz="1400"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    </a:t>
                      </a:r>
                      <a:endParaRPr lang="en-US" sz="1400" dirty="0">
                        <a:latin typeface="Consolas" pitchFamily="49" charset="0"/>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defTabSz="137160"/>
                      <a:endParaRPr lang="en-US" sz="1400" baseline="0" dirty="0" smtClean="0">
                        <a:solidFill>
                          <a:srgbClr val="004000"/>
                        </a:solidFill>
                        <a:latin typeface="Courier New"/>
                      </a:endParaRPr>
                    </a:p>
                    <a:p>
                      <a:pPr defTabSz="137160"/>
                      <a:endParaRPr lang="en-US" sz="1400" baseline="0" dirty="0" smtClean="0">
                        <a:solidFill>
                          <a:srgbClr val="004000"/>
                        </a:solidFill>
                        <a:latin typeface="Courier New"/>
                      </a:endParaRPr>
                    </a:p>
                    <a:p>
                      <a:pPr defTabSz="137160"/>
                      <a:r>
                        <a:rPr lang="en-US" sz="1400" baseline="0" dirty="0" smtClean="0">
                          <a:solidFill>
                            <a:schemeClr val="accent3">
                              <a:lumMod val="75000"/>
                            </a:schemeClr>
                          </a:solidFill>
                          <a:latin typeface="Courier New"/>
                        </a:rPr>
                        <a:t>// this is the "</a:t>
                      </a:r>
                      <a:r>
                        <a:rPr lang="en-US" sz="1400" baseline="0" dirty="0" err="1" smtClean="0">
                          <a:solidFill>
                            <a:schemeClr val="accent3">
                              <a:lumMod val="75000"/>
                            </a:schemeClr>
                          </a:solidFill>
                          <a:latin typeface="Courier New"/>
                        </a:rPr>
                        <a:t>Runnable</a:t>
                      </a:r>
                      <a:r>
                        <a:rPr lang="en-US" sz="1400" baseline="0" dirty="0" smtClean="0">
                          <a:solidFill>
                            <a:schemeClr val="accent3">
                              <a:lumMod val="75000"/>
                            </a:schemeClr>
                          </a:solidFill>
                          <a:latin typeface="Courier New"/>
                        </a:rPr>
                        <a:t>" object </a:t>
                      </a:r>
                    </a:p>
                    <a:p>
                      <a:pPr defTabSz="137160"/>
                      <a:r>
                        <a:rPr lang="en-US" sz="1400" baseline="0" dirty="0" smtClean="0">
                          <a:solidFill>
                            <a:schemeClr val="accent3">
                              <a:lumMod val="75000"/>
                            </a:schemeClr>
                          </a:solidFill>
                          <a:latin typeface="Courier New"/>
                        </a:rPr>
                        <a:t>// that executes the background thread</a:t>
                      </a:r>
                    </a:p>
                    <a:p>
                      <a:pPr defTabSz="137160"/>
                      <a:endParaRPr lang="en-US" sz="1400" baseline="0" dirty="0" smtClean="0">
                        <a:solidFill>
                          <a:schemeClr val="accent3">
                            <a:lumMod val="75000"/>
                          </a:schemeClr>
                        </a:solidFill>
                        <a:latin typeface="Courier New"/>
                      </a:endParaRPr>
                    </a:p>
                    <a:p>
                      <a:pPr marR="0" algn="l" defTabSz="137160" rtl="0"/>
                      <a:r>
                        <a:rPr lang="en-US" sz="1400" b="0" baseline="0" dirty="0" smtClean="0">
                          <a:solidFill>
                            <a:srgbClr val="000000"/>
                          </a:solidFill>
                          <a:latin typeface="Courier New"/>
                        </a:rPr>
                        <a:t> </a:t>
                      </a:r>
                      <a:r>
                        <a:rPr lang="en-US" sz="1400" b="1" baseline="0" dirty="0" smtClean="0">
                          <a:solidFill>
                            <a:srgbClr val="7F0055"/>
                          </a:solidFill>
                          <a:latin typeface="Courier New"/>
                        </a:rPr>
                        <a:t>private</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p>
                    <a:p>
                      <a:pPr marR="0" algn="l" defTabSz="137160" rtl="0"/>
                      <a:r>
                        <a:rPr lang="en-US" sz="1400" b="1" baseline="0" dirty="0" smtClean="0">
                          <a:solidFill>
                            <a:srgbClr val="000000"/>
                          </a:solidFill>
                          <a:latin typeface="Courier New"/>
                        </a:rPr>
                        <a:t>                  = </a:t>
                      </a:r>
                      <a:r>
                        <a:rPr lang="en-US" sz="1400" b="1" baseline="0" dirty="0" smtClean="0">
                          <a:solidFill>
                            <a:srgbClr val="7F0055"/>
                          </a:solidFill>
                          <a:latin typeface="Courier New"/>
                        </a:rPr>
                        <a:t>new</a:t>
                      </a:r>
                      <a:r>
                        <a:rPr lang="en-US" sz="1400" b="1" baseline="0" dirty="0" smtClean="0">
                          <a:solidFill>
                            <a:srgbClr val="000000"/>
                          </a:solidFill>
                          <a:latin typeface="Courier New"/>
                        </a:rPr>
                        <a:t> </a:t>
                      </a:r>
                      <a:r>
                        <a:rPr lang="en-US" sz="1400" b="1" baseline="0" dirty="0" err="1" smtClean="0">
                          <a:solidFill>
                            <a:srgbClr val="000000"/>
                          </a:solidFill>
                          <a:latin typeface="Courier New"/>
                        </a:rPr>
                        <a:t>Runnable</a:t>
                      </a:r>
                      <a:r>
                        <a:rPr lang="en-US" sz="1400" b="1" baseline="0" dirty="0" smtClean="0">
                          <a:solidFill>
                            <a:srgbClr val="000000"/>
                          </a:solidFill>
                          <a:latin typeface="Courier New"/>
                        </a:rPr>
                        <a:t> () {</a:t>
                      </a:r>
                    </a:p>
                    <a:p>
                      <a:pPr marR="0" algn="l" defTabSz="137160" rtl="0"/>
                      <a:r>
                        <a:rPr lang="en-US" sz="1400" baseline="0" dirty="0" smtClean="0">
                          <a:solidFill>
                            <a:srgbClr val="000000"/>
                          </a:solidFill>
                          <a:latin typeface="Courier New"/>
                        </a:rPr>
                        <a:t>		</a:t>
                      </a:r>
                      <a:r>
                        <a:rPr lang="en-US" sz="1400" baseline="0" dirty="0" smtClean="0">
                          <a:solidFill>
                            <a:srgbClr val="646464"/>
                          </a:solidFill>
                          <a:latin typeface="Courier New"/>
                        </a:rPr>
                        <a:t>@Override</a:t>
                      </a:r>
                    </a:p>
                    <a:p>
                      <a:pPr marR="0" algn="l" defTabSz="137160" rtl="0"/>
                      <a:r>
                        <a:rPr lang="en-US" sz="1400" baseline="0" dirty="0" smtClean="0">
                          <a:solidFill>
                            <a:srgbClr val="000000"/>
                          </a:solidFill>
                          <a:latin typeface="Courier New"/>
                        </a:rPr>
                        <a:t>		</a:t>
                      </a:r>
                      <a:r>
                        <a:rPr lang="en-US" sz="1400" b="1" baseline="0" dirty="0" smtClean="0">
                          <a:solidFill>
                            <a:srgbClr val="7F0055"/>
                          </a:solidFill>
                          <a:latin typeface="Courier New"/>
                        </a:rPr>
                        <a:t>public</a:t>
                      </a:r>
                      <a:r>
                        <a:rPr lang="en-US" sz="1400" b="1" baseline="0" dirty="0" smtClean="0">
                          <a:solidFill>
                            <a:srgbClr val="000000"/>
                          </a:solidFill>
                          <a:latin typeface="Courier New"/>
                        </a:rPr>
                        <a:t> </a:t>
                      </a:r>
                      <a:r>
                        <a:rPr lang="en-US" sz="1400" b="1" baseline="0" dirty="0" smtClean="0">
                          <a:solidFill>
                            <a:srgbClr val="7F0055"/>
                          </a:solidFill>
                          <a:latin typeface="Courier New"/>
                        </a:rPr>
                        <a:t>void</a:t>
                      </a:r>
                      <a:r>
                        <a:rPr lang="en-US" sz="1400" b="1" baseline="0" dirty="0" smtClean="0">
                          <a:solidFill>
                            <a:srgbClr val="000000"/>
                          </a:solidFill>
                          <a:latin typeface="Courier New"/>
                        </a:rPr>
                        <a:t> run() {</a:t>
                      </a:r>
                    </a:p>
                    <a:p>
                      <a:pPr marR="0" algn="l" defTabSz="137160" rtl="0"/>
                      <a:r>
                        <a:rPr lang="en-US" sz="1400" baseline="0" dirty="0" smtClean="0">
                          <a:solidFill>
                            <a:srgbClr val="000000"/>
                          </a:solidFill>
                          <a:latin typeface="Courier New"/>
                        </a:rPr>
                        <a:t>			 </a:t>
                      </a:r>
                      <a:r>
                        <a:rPr lang="en-US" sz="1400" i="1" baseline="0" dirty="0" smtClean="0">
                          <a:solidFill>
                            <a:srgbClr val="000000"/>
                          </a:solidFill>
                          <a:latin typeface="Courier New"/>
                        </a:rPr>
                        <a:t>.</a:t>
                      </a:r>
                      <a:r>
                        <a:rPr lang="en-US" sz="1400" i="1" baseline="0" dirty="0" smtClean="0">
                          <a:solidFill>
                            <a:schemeClr val="accent3">
                              <a:lumMod val="75000"/>
                            </a:schemeClr>
                          </a:solidFill>
                          <a:latin typeface="Courier New"/>
                        </a:rPr>
                        <a:t>.. Do some background work here</a:t>
                      </a:r>
                    </a:p>
                    <a:p>
                      <a:pPr marR="0" algn="l" defTabSz="137160" rtl="0"/>
                      <a:r>
                        <a:rPr lang="en-US" sz="1400" baseline="0" dirty="0" smtClean="0">
                          <a:solidFill>
                            <a:srgbClr val="000000"/>
                          </a:solidFill>
                          <a:latin typeface="Courier New"/>
                        </a:rPr>
                        <a:t>			 </a:t>
                      </a:r>
                      <a:r>
                        <a:rPr lang="en-US" sz="1400" baseline="0" dirty="0" smtClean="0">
                          <a:solidFill>
                            <a:srgbClr val="0000C0"/>
                          </a:solidFill>
                          <a:latin typeface="Courier New"/>
                        </a:rPr>
                        <a:t>myHandler</a:t>
                      </a:r>
                      <a:r>
                        <a:rPr lang="en-US" sz="1400" baseline="0" dirty="0" smtClean="0">
                          <a:solidFill>
                            <a:srgbClr val="000000"/>
                          </a:solidFill>
                          <a:latin typeface="Courier New"/>
                        </a:rPr>
                        <a:t>.</a:t>
                      </a:r>
                      <a:r>
                        <a:rPr lang="en-US" sz="1400" b="1" baseline="0" dirty="0" smtClean="0">
                          <a:solidFill>
                            <a:srgbClr val="000000"/>
                          </a:solidFill>
                          <a:latin typeface="Courier New"/>
                        </a:rPr>
                        <a:t>post</a:t>
                      </a:r>
                      <a:r>
                        <a:rPr lang="en-US" sz="1400" baseline="0" dirty="0" smtClean="0">
                          <a:solidFill>
                            <a:srgbClr val="000000"/>
                          </a:solidFill>
                          <a:latin typeface="Courier New"/>
                        </a:rPr>
                        <a:t>(</a:t>
                      </a:r>
                      <a:r>
                        <a:rPr lang="en-US" sz="1400" baseline="0" dirty="0" err="1" smtClean="0">
                          <a:solidFill>
                            <a:srgbClr val="0000C0"/>
                          </a:solidFill>
                          <a:latin typeface="Courier New"/>
                        </a:rPr>
                        <a:t>foregroundTask</a:t>
                      </a:r>
                      <a:r>
                        <a:rPr lang="en-US" sz="1400" baseline="0" dirty="0" smtClean="0">
                          <a:solidFill>
                            <a:srgbClr val="000000"/>
                          </a:solidFill>
                          <a:latin typeface="Courier New"/>
                        </a:rPr>
                        <a:t>);</a:t>
                      </a:r>
                    </a:p>
                    <a:p>
                      <a:pPr marR="0" algn="l" defTabSz="137160" rtl="0"/>
                      <a:r>
                        <a:rPr lang="en-US" sz="1400" baseline="0" dirty="0" smtClean="0">
                          <a:solidFill>
                            <a:srgbClr val="000000"/>
                          </a:solidFill>
                          <a:latin typeface="Courier New"/>
                        </a:rPr>
                        <a:t>			</a:t>
                      </a: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//run    	</a:t>
                      </a:r>
                    </a:p>
                    <a:p>
                      <a:pPr marR="0" algn="l" defTabSz="137160" rtl="0"/>
                      <a:endParaRPr lang="en-US" sz="1400" baseline="0" dirty="0" smtClean="0">
                        <a:solidFill>
                          <a:srgbClr val="004000"/>
                        </a:solidFill>
                        <a:latin typeface="Courier New"/>
                      </a:endParaRPr>
                    </a:p>
                    <a:p>
                      <a:pPr marR="0" algn="l" defTabSz="137160" rtl="0"/>
                      <a:r>
                        <a:rPr lang="en-US" sz="1400" baseline="0" dirty="0" smtClean="0">
                          <a:solidFill>
                            <a:srgbClr val="000000"/>
                          </a:solidFill>
                          <a:latin typeface="Courier New"/>
                        </a:rPr>
                        <a:t> };</a:t>
                      </a:r>
                      <a:r>
                        <a:rPr lang="en-US" sz="1400" baseline="0" dirty="0" smtClean="0">
                          <a:solidFill>
                            <a:srgbClr val="004000"/>
                          </a:solidFill>
                          <a:latin typeface="Courier New"/>
                        </a:rPr>
                        <a:t>//</a:t>
                      </a:r>
                      <a:r>
                        <a:rPr lang="en-US" sz="1400" b="1" baseline="0" dirty="0" err="1" smtClean="0">
                          <a:solidFill>
                            <a:srgbClr val="0000C0"/>
                          </a:solidFill>
                          <a:latin typeface="Courier New"/>
                        </a:rPr>
                        <a:t>backgroundTask</a:t>
                      </a:r>
                      <a:r>
                        <a:rPr lang="en-US" sz="1400" b="1" baseline="0" dirty="0" smtClean="0">
                          <a:solidFill>
                            <a:srgbClr val="000000"/>
                          </a:solidFill>
                          <a:latin typeface="Courier New"/>
                        </a:rPr>
                        <a:t> </a:t>
                      </a:r>
                      <a:endParaRPr lang="en-US" sz="1400" b="1" dirty="0" smtClean="0">
                        <a:latin typeface="Consolas" pitchFamily="49"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2971800" y="762000"/>
            <a:ext cx="3124200" cy="369332"/>
          </a:xfrm>
          <a:prstGeom prst="rect">
            <a:avLst/>
          </a:prstGeom>
          <a:solidFill>
            <a:srgbClr val="FFFF00"/>
          </a:solidFill>
          <a:ln>
            <a:solidFill>
              <a:schemeClr val="bg1">
                <a:lumMod val="85000"/>
              </a:schemeClr>
            </a:solidFill>
          </a:ln>
        </p:spPr>
        <p:txBody>
          <a:bodyPr wrap="square" rtlCol="0">
            <a:spAutoFit/>
          </a:bodyPr>
          <a:lstStyle/>
          <a:p>
            <a:pPr algn="ctr"/>
            <a:r>
              <a:rPr lang="en-US" dirty="0" smtClean="0"/>
              <a:t>Using Post</a:t>
            </a:r>
            <a:endParaRPr lang="en-US" dirty="0"/>
          </a:p>
        </p:txBody>
      </p:sp>
      <p:sp>
        <p:nvSpPr>
          <p:cNvPr id="10" name="Rectangle 9"/>
          <p:cNvSpPr/>
          <p:nvPr/>
        </p:nvSpPr>
        <p:spPr>
          <a:xfrm>
            <a:off x="457200" y="1981200"/>
            <a:ext cx="4038600" cy="2286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4724400"/>
            <a:ext cx="4038600" cy="15240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24400" y="2438400"/>
            <a:ext cx="4038600" cy="2438400"/>
          </a:xfrm>
          <a:prstGeom prst="rect">
            <a:avLst/>
          </a:pr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Content Placeholder 2"/>
          <p:cNvSpPr txBox="1">
            <a:spLocks/>
          </p:cNvSpPr>
          <p:nvPr/>
        </p:nvSpPr>
        <p:spPr>
          <a:xfrm>
            <a:off x="304800" y="1066800"/>
            <a:ext cx="6553200" cy="4724400"/>
          </a:xfrm>
          <a:prstGeom prst="rect">
            <a:avLst/>
          </a:prstGeom>
        </p:spPr>
        <p:txBody>
          <a:bodyPr>
            <a:noAutofit/>
          </a:bodyPr>
          <a:lstStyle/>
          <a:p>
            <a:pPr lvl="0"/>
            <a:r>
              <a:rPr lang="de-DE" sz="2800" b="1" dirty="0" smtClean="0">
                <a:solidFill>
                  <a:srgbClr val="0070C0"/>
                </a:solidFill>
              </a:rPr>
              <a:t>Threads  </a:t>
            </a:r>
            <a:r>
              <a:rPr lang="en-US" sz="1000" dirty="0" smtClean="0">
                <a:hlinkClick r:id="rId2"/>
              </a:rPr>
              <a:t>http://developer.android.com/reference/java/lang/Thread.html</a:t>
            </a:r>
            <a:endParaRPr lang="de-DE" sz="2800" b="1" dirty="0" smtClean="0">
              <a:solidFill>
                <a:srgbClr val="0070C0"/>
              </a:solidFill>
            </a:endParaRPr>
          </a:p>
          <a:p>
            <a:pPr lvl="0"/>
            <a:endParaRPr lang="en-US" sz="2000" dirty="0" smtClean="0"/>
          </a:p>
          <a:p>
            <a:pPr marL="457200" indent="-457200">
              <a:buFont typeface="+mj-lt"/>
              <a:buAutoNum type="arabicPeriod"/>
            </a:pPr>
            <a:r>
              <a:rPr lang="en-US" sz="2000" dirty="0" smtClean="0"/>
              <a:t>A Thread is a </a:t>
            </a:r>
            <a:r>
              <a:rPr lang="en-US" sz="2000" b="1" dirty="0" smtClean="0"/>
              <a:t>concurrent</a:t>
            </a:r>
            <a:r>
              <a:rPr lang="en-US" sz="2000" dirty="0" smtClean="0"/>
              <a:t> unit of execution. </a:t>
            </a:r>
          </a:p>
          <a:p>
            <a:pPr marL="457200" indent="-457200">
              <a:buFont typeface="+mj-lt"/>
              <a:buAutoNum type="arabicPeriod"/>
            </a:pPr>
            <a:endParaRPr lang="en-US" sz="2000" dirty="0" smtClean="0"/>
          </a:p>
          <a:p>
            <a:pPr marL="457200" indent="-457200">
              <a:buFont typeface="+mj-lt"/>
              <a:buAutoNum type="arabicPeriod"/>
            </a:pPr>
            <a:r>
              <a:rPr lang="en-US" sz="2000" dirty="0" smtClean="0"/>
              <a:t>Each thread has its own call </a:t>
            </a:r>
            <a:r>
              <a:rPr lang="en-US" sz="2000" b="1" dirty="0" smtClean="0"/>
              <a:t>stack</a:t>
            </a:r>
            <a:r>
              <a:rPr lang="en-US" sz="2000" dirty="0" smtClean="0"/>
              <a:t>. The call stack is used on method calling, parameter passing, and storage for the called method’s local variables. </a:t>
            </a:r>
          </a:p>
          <a:p>
            <a:pPr marL="457200" indent="-457200">
              <a:buFont typeface="+mj-lt"/>
              <a:buAutoNum type="arabicPeriod"/>
            </a:pPr>
            <a:endParaRPr lang="en-US" sz="2000" dirty="0" smtClean="0"/>
          </a:p>
          <a:p>
            <a:pPr marL="457200" indent="-457200">
              <a:buFont typeface="+mj-lt"/>
              <a:buAutoNum type="arabicPeriod"/>
            </a:pPr>
            <a:r>
              <a:rPr lang="en-US" sz="2000" dirty="0" smtClean="0"/>
              <a:t>Each virtual machine instance has at least one </a:t>
            </a:r>
            <a:r>
              <a:rPr lang="en-US" sz="2000" b="1" dirty="0" smtClean="0"/>
              <a:t>main thread</a:t>
            </a:r>
            <a:r>
              <a:rPr lang="en-US" sz="2000" dirty="0" smtClean="0"/>
              <a:t> .</a:t>
            </a:r>
          </a:p>
          <a:p>
            <a:pPr marL="457200" indent="-457200">
              <a:buFont typeface="+mj-lt"/>
              <a:buAutoNum type="arabicPeriod"/>
            </a:pPr>
            <a:endParaRPr lang="en-US" sz="2000" dirty="0" smtClean="0"/>
          </a:p>
          <a:p>
            <a:pPr marL="457200" indent="-457200">
              <a:buFont typeface="+mj-lt"/>
              <a:buAutoNum type="arabicPeriod"/>
            </a:pPr>
            <a:r>
              <a:rPr lang="en-US" sz="2000" dirty="0" smtClean="0"/>
              <a:t>Threads in the same VM interact and synchronize by the use of </a:t>
            </a:r>
            <a:r>
              <a:rPr lang="en-US" sz="2000" b="1" dirty="0" smtClean="0"/>
              <a:t>shared objects </a:t>
            </a:r>
            <a:r>
              <a:rPr lang="en-US" sz="2000" dirty="0" smtClean="0"/>
              <a:t>and </a:t>
            </a:r>
            <a:r>
              <a:rPr lang="en-US" sz="2000" b="1" dirty="0" smtClean="0"/>
              <a:t>monitors</a:t>
            </a:r>
            <a:r>
              <a:rPr lang="en-US" sz="2000" dirty="0" smtClean="0"/>
              <a:t> associated with these objects. </a:t>
            </a:r>
          </a:p>
        </p:txBody>
      </p:sp>
      <p:sp>
        <p:nvSpPr>
          <p:cNvPr id="7" name="TextBox 6"/>
          <p:cNvSpPr txBox="1"/>
          <p:nvPr/>
        </p:nvSpPr>
        <p:spPr>
          <a:xfrm>
            <a:off x="6781800" y="1371600"/>
            <a:ext cx="1981200" cy="646331"/>
          </a:xfrm>
          <a:prstGeom prst="rect">
            <a:avLst/>
          </a:prstGeom>
          <a:solidFill>
            <a:schemeClr val="bg1">
              <a:lumMod val="75000"/>
            </a:schemeClr>
          </a:solidFill>
        </p:spPr>
        <p:txBody>
          <a:bodyPr wrap="square" rtlCol="0">
            <a:spAutoFit/>
          </a:bodyPr>
          <a:lstStyle/>
          <a:p>
            <a:endParaRPr lang="en-US" dirty="0" smtClean="0"/>
          </a:p>
          <a:p>
            <a:endParaRPr lang="en-US" dirty="0"/>
          </a:p>
        </p:txBody>
      </p:sp>
      <p:sp>
        <p:nvSpPr>
          <p:cNvPr id="9" name="Down Arrow 8"/>
          <p:cNvSpPr/>
          <p:nvPr/>
        </p:nvSpPr>
        <p:spPr>
          <a:xfrm>
            <a:off x="6781800" y="2057400"/>
            <a:ext cx="228600" cy="1828800"/>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7162800" y="2057400"/>
            <a:ext cx="228600" cy="1828800"/>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8534400" y="2057400"/>
            <a:ext cx="228600" cy="1828800"/>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7467600" y="2057400"/>
            <a:ext cx="304800" cy="762000"/>
          </a:xfrm>
          <a:prstGeom prst="down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4495800"/>
            <a:ext cx="8610600" cy="17526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967A042-E02F-4D13-9079-28240E5E6B49}" type="slidenum">
              <a:rPr lang="en-US" smtClean="0"/>
              <a:pPr/>
              <a:t>20</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1600200"/>
            <a:ext cx="8534400" cy="4648200"/>
          </a:xfrm>
          <a:prstGeom prst="rect">
            <a:avLst/>
          </a:prstGeom>
        </p:spPr>
        <p:txBody>
          <a:bodyPr>
            <a:noAutofit/>
          </a:bodyPr>
          <a:lstStyle/>
          <a:p>
            <a:pPr lvl="0" defTabSz="274320"/>
            <a:r>
              <a:rPr lang="de-DE" sz="2800" b="1" dirty="0" smtClean="0">
                <a:solidFill>
                  <a:srgbClr val="0070C0"/>
                </a:solidFill>
              </a:rPr>
              <a:t>Messages</a:t>
            </a:r>
            <a:endParaRPr lang="en-US" sz="2000" dirty="0" smtClean="0"/>
          </a:p>
          <a:p>
            <a:pPr defTabSz="274320"/>
            <a:endParaRPr lang="en-US" sz="2000" dirty="0" smtClean="0"/>
          </a:p>
          <a:p>
            <a:pPr defTabSz="274320"/>
            <a:r>
              <a:rPr lang="en-US" sz="2000" dirty="0" smtClean="0"/>
              <a:t>To send a Message to a Handler, the thread must first invoke </a:t>
            </a:r>
            <a:r>
              <a:rPr lang="en-US" sz="2000" dirty="0" err="1" smtClean="0">
                <a:solidFill>
                  <a:srgbClr val="C00000"/>
                </a:solidFill>
              </a:rPr>
              <a:t>obtainMessage</a:t>
            </a:r>
            <a:r>
              <a:rPr lang="en-US" sz="2000" dirty="0" smtClean="0">
                <a:solidFill>
                  <a:srgbClr val="C00000"/>
                </a:solidFill>
              </a:rPr>
              <a:t>() </a:t>
            </a:r>
            <a:r>
              <a:rPr lang="en-US" sz="2000" dirty="0" smtClean="0"/>
              <a:t>to get the Message object out of the pool. </a:t>
            </a:r>
          </a:p>
          <a:p>
            <a:pPr defTabSz="274320"/>
            <a:endParaRPr lang="en-US" sz="2000" dirty="0" smtClean="0"/>
          </a:p>
          <a:p>
            <a:pPr defTabSz="274320"/>
            <a:r>
              <a:rPr lang="en-US" sz="2000" dirty="0" smtClean="0"/>
              <a:t>There are a few forms of </a:t>
            </a:r>
            <a:r>
              <a:rPr lang="en-US" sz="2000" b="1" dirty="0" err="1" smtClean="0">
                <a:solidFill>
                  <a:srgbClr val="C00000"/>
                </a:solidFill>
              </a:rPr>
              <a:t>obtainMessage</a:t>
            </a:r>
            <a:r>
              <a:rPr lang="en-US" sz="2000" b="1" dirty="0" smtClean="0">
                <a:solidFill>
                  <a:srgbClr val="C00000"/>
                </a:solidFill>
              </a:rPr>
              <a:t>()</a:t>
            </a:r>
            <a:r>
              <a:rPr lang="en-US" sz="2000" dirty="0" smtClean="0"/>
              <a:t>, allowing you to just create an empty Message object, or messages holding arguments</a:t>
            </a:r>
          </a:p>
          <a:p>
            <a:pPr defTabSz="274320"/>
            <a:endParaRPr lang="en-US" sz="800" dirty="0" smtClean="0"/>
          </a:p>
          <a:p>
            <a:pPr defTabSz="274320"/>
            <a:r>
              <a:rPr lang="en-US" sz="2000" b="1" dirty="0" smtClean="0"/>
              <a:t>Example</a:t>
            </a:r>
          </a:p>
          <a:p>
            <a:pPr defTabSz="274320"/>
            <a:endParaRPr lang="en-US" sz="2000" b="1" dirty="0" smtClean="0"/>
          </a:p>
          <a:p>
            <a:pPr defTabSz="274320"/>
            <a:r>
              <a:rPr lang="en-US" sz="2000" dirty="0" smtClean="0">
                <a:solidFill>
                  <a:schemeClr val="accent3">
                    <a:lumMod val="75000"/>
                  </a:schemeClr>
                </a:solidFill>
              </a:rPr>
              <a:t>	</a:t>
            </a:r>
            <a:r>
              <a:rPr lang="en-US" sz="2000" dirty="0" smtClean="0">
                <a:solidFill>
                  <a:schemeClr val="accent3">
                    <a:lumMod val="75000"/>
                  </a:schemeClr>
                </a:solidFill>
                <a:latin typeface="Consolas" pitchFamily="49" charset="0"/>
                <a:cs typeface="Consolas" pitchFamily="49" charset="0"/>
              </a:rPr>
              <a:t>//  thread 1 produces some local data</a:t>
            </a:r>
          </a:p>
          <a:p>
            <a:pPr defTabSz="274320"/>
            <a:r>
              <a:rPr lang="en-US" sz="2000" dirty="0" smtClean="0">
                <a:latin typeface="Consolas" pitchFamily="49" charset="0"/>
                <a:cs typeface="Consolas" pitchFamily="49" charset="0"/>
              </a:rPr>
              <a:t>	String </a:t>
            </a:r>
            <a:r>
              <a:rPr lang="en-US" sz="2000" dirty="0" err="1" smtClean="0">
                <a:latin typeface="Consolas" pitchFamily="49" charset="0"/>
                <a:cs typeface="Consolas" pitchFamily="49" charset="0"/>
              </a:rPr>
              <a:t>localData</a:t>
            </a:r>
            <a:r>
              <a:rPr lang="en-US" sz="2000" dirty="0" smtClean="0">
                <a:latin typeface="Consolas" pitchFamily="49" charset="0"/>
                <a:cs typeface="Consolas" pitchFamily="49" charset="0"/>
              </a:rPr>
              <a:t> = “Greetings from thread 1”;</a:t>
            </a:r>
          </a:p>
          <a:p>
            <a:pPr defTabSz="274320"/>
            <a:endParaRPr lang="en-US" sz="800" dirty="0" smtClean="0">
              <a:latin typeface="Consolas" pitchFamily="49" charset="0"/>
              <a:cs typeface="Consolas" pitchFamily="49" charset="0"/>
            </a:endParaRPr>
          </a:p>
          <a:p>
            <a:pPr defTabSz="274320"/>
            <a:r>
              <a:rPr lang="en-US" sz="2000" dirty="0" smtClean="0">
                <a:solidFill>
                  <a:schemeClr val="accent3">
                    <a:lumMod val="75000"/>
                  </a:schemeClr>
                </a:solidFill>
                <a:latin typeface="Consolas" pitchFamily="49" charset="0"/>
                <a:cs typeface="Consolas" pitchFamily="49" charset="0"/>
              </a:rPr>
              <a:t>	//  thread 1 requests a message &amp; adds </a:t>
            </a:r>
            <a:r>
              <a:rPr lang="en-US" sz="2000" dirty="0" err="1" smtClean="0">
                <a:solidFill>
                  <a:schemeClr val="accent3">
                    <a:lumMod val="75000"/>
                  </a:schemeClr>
                </a:solidFill>
                <a:latin typeface="Consolas" pitchFamily="49" charset="0"/>
                <a:cs typeface="Consolas" pitchFamily="49" charset="0"/>
              </a:rPr>
              <a:t>localData</a:t>
            </a:r>
            <a:r>
              <a:rPr lang="en-US" sz="2000" dirty="0" smtClean="0">
                <a:solidFill>
                  <a:schemeClr val="accent3">
                    <a:lumMod val="75000"/>
                  </a:schemeClr>
                </a:solidFill>
                <a:latin typeface="Consolas" pitchFamily="49" charset="0"/>
                <a:cs typeface="Consolas" pitchFamily="49" charset="0"/>
              </a:rPr>
              <a:t> to it</a:t>
            </a:r>
            <a:r>
              <a:rPr lang="en-US" sz="2000" dirty="0" smtClean="0">
                <a:latin typeface="Consolas" pitchFamily="49" charset="0"/>
                <a:cs typeface="Consolas" pitchFamily="49" charset="0"/>
              </a:rPr>
              <a:t> </a:t>
            </a:r>
          </a:p>
          <a:p>
            <a:pPr defTabSz="274320"/>
            <a:r>
              <a:rPr lang="en-US" sz="2000" dirty="0" smtClean="0">
                <a:latin typeface="Consolas" pitchFamily="49" charset="0"/>
                <a:cs typeface="Consolas" pitchFamily="49" charset="0"/>
              </a:rPr>
              <a:t>	</a:t>
            </a:r>
            <a:r>
              <a:rPr lang="en-US" sz="2000" b="1" dirty="0" smtClean="0">
                <a:latin typeface="Consolas" pitchFamily="49" charset="0"/>
                <a:cs typeface="Consolas" pitchFamily="49" charset="0"/>
              </a:rPr>
              <a:t>Message</a:t>
            </a:r>
            <a:r>
              <a:rPr lang="en-US" sz="2000" dirty="0" smtClean="0">
                <a:latin typeface="Consolas" pitchFamily="49" charset="0"/>
                <a:cs typeface="Consolas" pitchFamily="49" charset="0"/>
              </a:rPr>
              <a:t> mgs = </a:t>
            </a:r>
            <a:r>
              <a:rPr lang="en-US" sz="2000" dirty="0" err="1" smtClean="0">
                <a:latin typeface="Consolas" pitchFamily="49" charset="0"/>
                <a:cs typeface="Consolas" pitchFamily="49" charset="0"/>
              </a:rPr>
              <a:t>myHandler.</a:t>
            </a:r>
            <a:r>
              <a:rPr lang="en-US" sz="2000" b="1" dirty="0" err="1" smtClean="0">
                <a:latin typeface="Consolas" pitchFamily="49" charset="0"/>
                <a:cs typeface="Consolas" pitchFamily="49" charset="0"/>
              </a:rPr>
              <a:t>obtainMessage</a:t>
            </a:r>
            <a:r>
              <a:rPr lang="en-US" sz="2000" b="1" dirty="0" smtClean="0">
                <a:latin typeface="Consolas" pitchFamily="49" charset="0"/>
                <a:cs typeface="Consolas" pitchFamily="49" charset="0"/>
              </a:rPr>
              <a:t> </a:t>
            </a:r>
            <a:r>
              <a:rPr lang="en-US" sz="2000" dirty="0" smtClean="0">
                <a:latin typeface="Consolas" pitchFamily="49" charset="0"/>
                <a:cs typeface="Consolas" pitchFamily="49" charset="0"/>
              </a:rPr>
              <a:t>(1, </a:t>
            </a:r>
            <a:r>
              <a:rPr lang="en-US" sz="2000" dirty="0" err="1" smtClean="0">
                <a:latin typeface="Consolas" pitchFamily="49" charset="0"/>
                <a:cs typeface="Consolas" pitchFamily="49" charset="0"/>
              </a:rPr>
              <a:t>localData</a:t>
            </a:r>
            <a:r>
              <a:rPr lang="en-US" sz="2000" dirty="0" smtClean="0">
                <a:latin typeface="Consolas" pitchFamily="49" charset="0"/>
                <a:cs typeface="Consolas" pitchFamily="49" charset="0"/>
              </a:rPr>
              <a:t>);</a:t>
            </a:r>
          </a:p>
          <a:p>
            <a:pPr defTabSz="274320"/>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21</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1143000"/>
            <a:ext cx="8534400" cy="4648200"/>
          </a:xfrm>
          <a:prstGeom prst="rect">
            <a:avLst/>
          </a:prstGeom>
        </p:spPr>
        <p:txBody>
          <a:bodyPr>
            <a:noAutofit/>
          </a:bodyPr>
          <a:lstStyle/>
          <a:p>
            <a:pPr lvl="0" defTabSz="365760"/>
            <a:r>
              <a:rPr lang="de-DE" sz="2800" b="1" dirty="0" smtClean="0">
                <a:solidFill>
                  <a:srgbClr val="0070C0"/>
                </a:solidFill>
              </a:rPr>
              <a:t>sendMessage Methods</a:t>
            </a:r>
            <a:endParaRPr lang="en-US" sz="2000" dirty="0" smtClean="0"/>
          </a:p>
          <a:p>
            <a:r>
              <a:rPr lang="en-US" sz="2000" dirty="0" smtClean="0"/>
              <a:t>You deliver the message using one of the </a:t>
            </a:r>
            <a:r>
              <a:rPr lang="en-US" sz="2000" b="1" dirty="0" err="1" smtClean="0">
                <a:solidFill>
                  <a:srgbClr val="C00000"/>
                </a:solidFill>
              </a:rPr>
              <a:t>sendMessage</a:t>
            </a:r>
            <a:r>
              <a:rPr lang="en-US" sz="2000" b="1" dirty="0" smtClean="0">
                <a:solidFill>
                  <a:srgbClr val="C00000"/>
                </a:solidFill>
              </a:rPr>
              <a:t>...()</a:t>
            </a:r>
            <a:r>
              <a:rPr lang="en-US" sz="2000" dirty="0" smtClean="0">
                <a:solidFill>
                  <a:srgbClr val="C00000"/>
                </a:solidFill>
              </a:rPr>
              <a:t> </a:t>
            </a:r>
            <a:r>
              <a:rPr lang="en-US" sz="2000" dirty="0" smtClean="0"/>
              <a:t>family of methods, such as …</a:t>
            </a:r>
          </a:p>
          <a:p>
            <a:endParaRPr lang="en-US" sz="2000" dirty="0" smtClean="0"/>
          </a:p>
          <a:p>
            <a:pPr lvl="1"/>
            <a:r>
              <a:rPr lang="en-US" sz="2000" dirty="0" smtClean="0"/>
              <a:t>• </a:t>
            </a:r>
            <a:r>
              <a:rPr lang="en-US" sz="2000" b="1" dirty="0" err="1" smtClean="0">
                <a:solidFill>
                  <a:srgbClr val="C00000"/>
                </a:solidFill>
              </a:rPr>
              <a:t>sendMessage</a:t>
            </a:r>
            <a:r>
              <a:rPr lang="en-US" sz="2000" dirty="0" smtClean="0">
                <a:solidFill>
                  <a:srgbClr val="C00000"/>
                </a:solidFill>
              </a:rPr>
              <a:t>() </a:t>
            </a:r>
            <a:r>
              <a:rPr lang="en-US" sz="2000" dirty="0" smtClean="0"/>
              <a:t>puts the message at the end of the queue immediately</a:t>
            </a:r>
          </a:p>
          <a:p>
            <a:pPr lvl="1"/>
            <a:endParaRPr lang="en-US" sz="2000" dirty="0" smtClean="0"/>
          </a:p>
          <a:p>
            <a:pPr lvl="1"/>
            <a:r>
              <a:rPr lang="en-US" sz="2000" dirty="0" smtClean="0"/>
              <a:t>•</a:t>
            </a:r>
            <a:r>
              <a:rPr lang="en-US" sz="2000" dirty="0" smtClean="0">
                <a:solidFill>
                  <a:srgbClr val="C00000"/>
                </a:solidFill>
              </a:rPr>
              <a:t> </a:t>
            </a:r>
            <a:r>
              <a:rPr lang="en-US" sz="2000" b="1" dirty="0" err="1" smtClean="0">
                <a:solidFill>
                  <a:srgbClr val="C00000"/>
                </a:solidFill>
              </a:rPr>
              <a:t>sendMessageAtFrontOfQueue</a:t>
            </a:r>
            <a:r>
              <a:rPr lang="en-US" sz="2000" dirty="0" smtClean="0">
                <a:solidFill>
                  <a:srgbClr val="C00000"/>
                </a:solidFill>
              </a:rPr>
              <a:t>() </a:t>
            </a:r>
            <a:r>
              <a:rPr lang="en-US" sz="2000" dirty="0" smtClean="0"/>
              <a:t>puts the message at the front of the queue</a:t>
            </a:r>
          </a:p>
          <a:p>
            <a:pPr lvl="1"/>
            <a:r>
              <a:rPr lang="en-US" sz="2000" dirty="0" smtClean="0"/>
              <a:t>immediately (versus the back, as is the default), so your message takes</a:t>
            </a:r>
          </a:p>
          <a:p>
            <a:pPr lvl="1"/>
            <a:r>
              <a:rPr lang="en-US" sz="2000" dirty="0" smtClean="0"/>
              <a:t>priority over all others</a:t>
            </a:r>
          </a:p>
          <a:p>
            <a:pPr lvl="1"/>
            <a:endParaRPr lang="en-US" sz="2000" dirty="0" smtClean="0"/>
          </a:p>
          <a:p>
            <a:pPr lvl="1"/>
            <a:r>
              <a:rPr lang="en-US" sz="2000" dirty="0" smtClean="0"/>
              <a:t>• </a:t>
            </a:r>
            <a:r>
              <a:rPr lang="en-US" sz="2000" b="1" dirty="0" err="1" smtClean="0">
                <a:solidFill>
                  <a:srgbClr val="C00000"/>
                </a:solidFill>
              </a:rPr>
              <a:t>sendMessageAtTime</a:t>
            </a:r>
            <a:r>
              <a:rPr lang="en-US" sz="2000" dirty="0" smtClean="0">
                <a:solidFill>
                  <a:srgbClr val="C00000"/>
                </a:solidFill>
              </a:rPr>
              <a:t>()</a:t>
            </a:r>
            <a:r>
              <a:rPr lang="en-US" sz="2000" dirty="0" smtClean="0"/>
              <a:t> puts the message on the queue at the stated</a:t>
            </a:r>
          </a:p>
          <a:p>
            <a:pPr lvl="1"/>
            <a:r>
              <a:rPr lang="en-US" sz="2000" dirty="0" smtClean="0"/>
              <a:t>time, expressed in the form of milliseconds based on system uptime</a:t>
            </a:r>
          </a:p>
          <a:p>
            <a:pPr lvl="1"/>
            <a:r>
              <a:rPr lang="en-US" sz="2000" dirty="0" smtClean="0"/>
              <a:t>(</a:t>
            </a:r>
            <a:r>
              <a:rPr lang="en-US" sz="2000" dirty="0" err="1" smtClean="0"/>
              <a:t>SystemClock.uptimeMillis</a:t>
            </a:r>
            <a:r>
              <a:rPr lang="en-US" sz="2000" dirty="0" smtClean="0"/>
              <a:t>())</a:t>
            </a:r>
          </a:p>
          <a:p>
            <a:pPr lvl="1"/>
            <a:endParaRPr lang="en-US" sz="2000" dirty="0" smtClean="0"/>
          </a:p>
          <a:p>
            <a:pPr lvl="1"/>
            <a:r>
              <a:rPr lang="en-US" sz="2000" dirty="0" smtClean="0"/>
              <a:t>• </a:t>
            </a:r>
            <a:r>
              <a:rPr lang="en-US" sz="2000" b="1" dirty="0" err="1" smtClean="0">
                <a:solidFill>
                  <a:srgbClr val="C00000"/>
                </a:solidFill>
              </a:rPr>
              <a:t>sendMessageDelayed</a:t>
            </a:r>
            <a:r>
              <a:rPr lang="en-US" sz="2000" dirty="0" smtClean="0">
                <a:solidFill>
                  <a:srgbClr val="C00000"/>
                </a:solidFill>
              </a:rPr>
              <a:t>() </a:t>
            </a:r>
            <a:r>
              <a:rPr lang="en-US" sz="2000" dirty="0" smtClean="0"/>
              <a:t>puts the message on the queue after a delay,</a:t>
            </a:r>
          </a:p>
          <a:p>
            <a:pPr lvl="1"/>
            <a:r>
              <a:rPr lang="en-US" sz="2000" dirty="0" smtClean="0"/>
              <a:t>expressed in milliseconds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22</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1600200"/>
            <a:ext cx="8534400" cy="4648200"/>
          </a:xfrm>
          <a:prstGeom prst="rect">
            <a:avLst/>
          </a:prstGeom>
        </p:spPr>
        <p:txBody>
          <a:bodyPr>
            <a:noAutofit/>
          </a:bodyPr>
          <a:lstStyle/>
          <a:p>
            <a:pPr lvl="0" defTabSz="365760"/>
            <a:r>
              <a:rPr lang="de-DE" sz="2800" b="1" dirty="0" smtClean="0">
                <a:solidFill>
                  <a:srgbClr val="0070C0"/>
                </a:solidFill>
              </a:rPr>
              <a:t>Processing Messages</a:t>
            </a:r>
            <a:endParaRPr lang="en-US" sz="2000" dirty="0" smtClean="0"/>
          </a:p>
          <a:p>
            <a:r>
              <a:rPr lang="en-US" sz="2000" dirty="0" smtClean="0"/>
              <a:t>To process messages sent by the background threads, your Handler needs to implement the listener</a:t>
            </a:r>
          </a:p>
          <a:p>
            <a:endParaRPr lang="en-US" sz="2000" dirty="0" smtClean="0"/>
          </a:p>
          <a:p>
            <a:r>
              <a:rPr lang="en-US" sz="2000" dirty="0" smtClean="0"/>
              <a:t>	</a:t>
            </a:r>
            <a:r>
              <a:rPr lang="en-US" sz="2000" b="1" dirty="0" err="1" smtClean="0">
                <a:solidFill>
                  <a:srgbClr val="C00000"/>
                </a:solidFill>
              </a:rPr>
              <a:t>handleMessage</a:t>
            </a:r>
            <a:r>
              <a:rPr lang="en-US" sz="2000" b="1" dirty="0" smtClean="0">
                <a:solidFill>
                  <a:srgbClr val="C00000"/>
                </a:solidFill>
              </a:rPr>
              <a:t>( Message </a:t>
            </a:r>
            <a:r>
              <a:rPr lang="en-US" sz="2000" dirty="0" err="1" smtClean="0">
                <a:solidFill>
                  <a:srgbClr val="C00000"/>
                </a:solidFill>
              </a:rPr>
              <a:t>msg</a:t>
            </a:r>
            <a:r>
              <a:rPr lang="en-US" sz="2000" b="1" dirty="0" smtClean="0">
                <a:solidFill>
                  <a:srgbClr val="C00000"/>
                </a:solidFill>
              </a:rPr>
              <a:t> )  </a:t>
            </a:r>
          </a:p>
          <a:p>
            <a:endParaRPr lang="en-US" sz="2000" dirty="0" smtClean="0"/>
          </a:p>
          <a:p>
            <a:r>
              <a:rPr lang="en-US" sz="2000" dirty="0" smtClean="0"/>
              <a:t>which will be called with each message (</a:t>
            </a:r>
            <a:r>
              <a:rPr lang="en-US" sz="2000" dirty="0" err="1" smtClean="0"/>
              <a:t>msg</a:t>
            </a:r>
            <a:r>
              <a:rPr lang="en-US" sz="2000" dirty="0" smtClean="0"/>
              <a:t>) that appears on the message queue. </a:t>
            </a:r>
          </a:p>
          <a:p>
            <a:endParaRPr lang="en-US" sz="2000" dirty="0" smtClean="0"/>
          </a:p>
          <a:p>
            <a:r>
              <a:rPr lang="en-US" sz="2000" dirty="0" smtClean="0"/>
              <a:t>There, the handler can update the UI as needed. However, it should still do that work quickly, as other UI work is suspended until the Handler is done.</a:t>
            </a:r>
          </a:p>
          <a:p>
            <a:endParaRPr lang="en-US" sz="20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23</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487362"/>
          </a:xfrm>
          <a:prstGeom prst="rect">
            <a:avLst/>
          </a:prstGeom>
        </p:spPr>
        <p:txBody>
          <a:bodyPr tIns="0">
            <a:normAutofit fontScale="60000" lnSpcReduction="20000"/>
          </a:bodyPr>
          <a:lstStyle/>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228600" y="533400"/>
            <a:ext cx="8686800" cy="1357756"/>
          </a:xfrm>
          <a:prstGeom prst="rect">
            <a:avLst/>
          </a:prstGeom>
        </p:spPr>
        <p:txBody>
          <a:bodyPr>
            <a:noAutofit/>
          </a:bodyPr>
          <a:lstStyle/>
          <a:p>
            <a:pPr lvl="0" defTabSz="365760"/>
            <a:r>
              <a:rPr lang="en-US" sz="2400" b="1" dirty="0" smtClean="0">
                <a:solidFill>
                  <a:srgbClr val="0070C0"/>
                </a:solidFill>
              </a:rPr>
              <a:t>Example 2. Progress Bar  – Using Message Passing	        </a:t>
            </a:r>
            <a:r>
              <a:rPr lang="en-US" sz="2400" dirty="0" smtClean="0">
                <a:solidFill>
                  <a:srgbClr val="0070C0"/>
                </a:solidFill>
              </a:rPr>
              <a:t>Layout 1/2</a:t>
            </a:r>
            <a:endParaRPr lang="en-US" dirty="0" smtClean="0"/>
          </a:p>
          <a:p>
            <a:r>
              <a:rPr lang="en-US" dirty="0" smtClean="0"/>
              <a:t>The main thread displays a horizontal and a circular </a:t>
            </a:r>
            <a:r>
              <a:rPr lang="en-US" i="1" dirty="0" smtClean="0"/>
              <a:t>progress bar widget </a:t>
            </a:r>
            <a:r>
              <a:rPr lang="en-US" dirty="0" smtClean="0"/>
              <a:t>showing the progress of a slow background operation. Some random data is periodically sent from the background thread and the messages are displayed in the main view.</a:t>
            </a:r>
            <a:endParaRPr lang="en-US" b="1" dirty="0" smtClean="0"/>
          </a:p>
        </p:txBody>
      </p:sp>
      <p:sp>
        <p:nvSpPr>
          <p:cNvPr id="13" name="TextBox 12"/>
          <p:cNvSpPr txBox="1"/>
          <p:nvPr/>
        </p:nvSpPr>
        <p:spPr>
          <a:xfrm>
            <a:off x="304800" y="1828801"/>
            <a:ext cx="7924800" cy="5029199"/>
          </a:xfrm>
          <a:prstGeom prst="rect">
            <a:avLst/>
          </a:prstGeom>
          <a:solidFill>
            <a:schemeClr val="bg1">
              <a:lumMod val="95000"/>
            </a:schemeClr>
          </a:solidFill>
          <a:ln>
            <a:solidFill>
              <a:schemeClr val="bg1">
                <a:lumMod val="65000"/>
              </a:schemeClr>
            </a:solidFill>
          </a:ln>
        </p:spPr>
        <p:txBody>
          <a:bodyPr wrap="square" numCol="1" rtlCol="0">
            <a:spAutoFit/>
          </a:bodyPr>
          <a:lstStyle/>
          <a:p>
            <a:r>
              <a:rPr lang="en-US" sz="1200" dirty="0" smtClean="0">
                <a:solidFill>
                  <a:srgbClr val="008080"/>
                </a:solidFill>
                <a:latin typeface="Consolas"/>
              </a:rPr>
              <a:t>&lt;?</a:t>
            </a:r>
            <a:r>
              <a:rPr lang="en-US" sz="1200" dirty="0" smtClean="0">
                <a:solidFill>
                  <a:srgbClr val="3F7F7F"/>
                </a:solidFill>
                <a:latin typeface="Consolas"/>
              </a:rPr>
              <a:t>xml </a:t>
            </a:r>
            <a:r>
              <a:rPr lang="en-US" sz="1200" dirty="0" smtClean="0">
                <a:solidFill>
                  <a:srgbClr val="7F007F"/>
                </a:solidFill>
                <a:latin typeface="Consolas"/>
              </a:rPr>
              <a:t>version</a:t>
            </a:r>
            <a:r>
              <a:rPr lang="en-US" sz="1200" dirty="0" smtClean="0">
                <a:solidFill>
                  <a:srgbClr val="000000"/>
                </a:solidFill>
                <a:latin typeface="Consolas"/>
              </a:rPr>
              <a:t>=</a:t>
            </a:r>
            <a:r>
              <a:rPr lang="en-US" sz="1200" i="1" dirty="0" smtClean="0">
                <a:solidFill>
                  <a:srgbClr val="2A00FF"/>
                </a:solidFill>
                <a:latin typeface="Consolas"/>
              </a:rPr>
              <a:t>"1.0" </a:t>
            </a:r>
            <a:r>
              <a:rPr lang="en-US" sz="1200" i="1" dirty="0" smtClean="0">
                <a:solidFill>
                  <a:srgbClr val="7F007F"/>
                </a:solidFill>
                <a:latin typeface="Consolas"/>
              </a:rPr>
              <a:t>encoding</a:t>
            </a:r>
            <a:r>
              <a:rPr lang="en-US" sz="1200" i="1" dirty="0" smtClean="0">
                <a:solidFill>
                  <a:srgbClr val="000000"/>
                </a:solidFill>
                <a:latin typeface="Consolas"/>
              </a:rPr>
              <a:t>=</a:t>
            </a:r>
            <a:r>
              <a:rPr lang="en-US" sz="1200" i="1" dirty="0" smtClean="0">
                <a:solidFill>
                  <a:srgbClr val="2A00FF"/>
                </a:solidFill>
                <a:latin typeface="Consolas"/>
              </a:rPr>
              <a:t>"utf-8"</a:t>
            </a:r>
            <a:r>
              <a:rPr lang="en-US" sz="1200" i="1" dirty="0" smtClean="0">
                <a:solidFill>
                  <a:srgbClr val="008080"/>
                </a:solidFill>
                <a:latin typeface="Consolas"/>
              </a:rPr>
              <a:t>?&gt;</a:t>
            </a:r>
          </a:p>
          <a:p>
            <a:r>
              <a:rPr lang="en-US" sz="1200" dirty="0" smtClean="0">
                <a:solidFill>
                  <a:srgbClr val="008080"/>
                </a:solidFill>
                <a:latin typeface="Consolas"/>
              </a:rPr>
              <a:t>&lt;</a:t>
            </a:r>
            <a:r>
              <a:rPr lang="en-US" sz="1200" dirty="0" err="1" smtClean="0">
                <a:solidFill>
                  <a:srgbClr val="3F7F7F"/>
                </a:solidFill>
                <a:latin typeface="Consolas"/>
              </a:rPr>
              <a:t>LinearLayout</a:t>
            </a:r>
            <a:r>
              <a:rPr lang="en-US" sz="1200" dirty="0" smtClean="0">
                <a:solidFill>
                  <a:srgbClr val="3F7F7F"/>
                </a:solidFill>
                <a:latin typeface="Consolas"/>
              </a:rPr>
              <a:t> </a:t>
            </a:r>
            <a:r>
              <a:rPr lang="en-US" sz="1200" dirty="0" err="1" smtClean="0">
                <a:solidFill>
                  <a:srgbClr val="7F007F"/>
                </a:solidFill>
                <a:latin typeface="Consolas"/>
              </a:rPr>
              <a:t>xmlns:android</a:t>
            </a:r>
            <a:r>
              <a:rPr lang="en-US" sz="1200" dirty="0" smtClean="0">
                <a:solidFill>
                  <a:srgbClr val="000000"/>
                </a:solidFill>
                <a:latin typeface="Consolas"/>
              </a:rPr>
              <a:t>=</a:t>
            </a:r>
            <a:r>
              <a:rPr lang="en-US" sz="900" i="1" dirty="0" smtClean="0">
                <a:solidFill>
                  <a:srgbClr val="2A00FF"/>
                </a:solidFill>
                <a:latin typeface="Consolas"/>
              </a:rPr>
              <a:t>"http://schemas.android.com/apk/res/android"</a:t>
            </a:r>
            <a:endParaRPr lang="en-US" sz="1200" i="1" dirty="0" smtClean="0">
              <a:solidFill>
                <a:srgbClr val="2A00FF"/>
              </a:solidFill>
              <a:latin typeface="Consolas"/>
            </a:endParaRPr>
          </a:p>
          <a:p>
            <a:r>
              <a:rPr lang="en-US" sz="1200" dirty="0" smtClean="0">
                <a:latin typeface="Consolas"/>
              </a:rPr>
              <a:t>    </a:t>
            </a:r>
            <a:r>
              <a:rPr lang="en-US" sz="1200" dirty="0" err="1" smtClean="0">
                <a:solidFill>
                  <a:srgbClr val="7F007F"/>
                </a:solidFill>
                <a:latin typeface="Consolas"/>
              </a:rPr>
              <a:t>android:layout_width</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match_parent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android:layout_height</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match_parent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android:background</a:t>
            </a:r>
            <a:r>
              <a:rPr lang="en-US" sz="1200" dirty="0" smtClean="0">
                <a:solidFill>
                  <a:srgbClr val="000000"/>
                </a:solidFill>
                <a:latin typeface="Consolas"/>
              </a:rPr>
              <a:t>=</a:t>
            </a:r>
            <a:r>
              <a:rPr lang="en-US" sz="1200" i="1" dirty="0" smtClean="0">
                <a:solidFill>
                  <a:srgbClr val="2A00FF"/>
                </a:solidFill>
                <a:latin typeface="Consolas"/>
              </a:rPr>
              <a:t>"#44ffff00"</a:t>
            </a:r>
          </a:p>
          <a:p>
            <a:r>
              <a:rPr lang="en-US" sz="1200" dirty="0" smtClean="0">
                <a:latin typeface="Consolas"/>
              </a:rPr>
              <a:t>    </a:t>
            </a:r>
            <a:r>
              <a:rPr lang="en-US" sz="1200" dirty="0" err="1" smtClean="0">
                <a:solidFill>
                  <a:srgbClr val="7F007F"/>
                </a:solidFill>
                <a:latin typeface="Consolas"/>
              </a:rPr>
              <a:t>android:orientation</a:t>
            </a:r>
            <a:r>
              <a:rPr lang="en-US" sz="1200" dirty="0" smtClean="0">
                <a:solidFill>
                  <a:srgbClr val="000000"/>
                </a:solidFill>
                <a:latin typeface="Consolas"/>
              </a:rPr>
              <a:t>=</a:t>
            </a:r>
            <a:r>
              <a:rPr lang="en-US" sz="1200" i="1" dirty="0" smtClean="0">
                <a:solidFill>
                  <a:srgbClr val="2A00FF"/>
                </a:solidFill>
                <a:latin typeface="Consolas"/>
              </a:rPr>
              <a:t>"vertical"</a:t>
            </a:r>
          </a:p>
          <a:p>
            <a:r>
              <a:rPr lang="en-US" sz="1200" dirty="0" smtClean="0">
                <a:latin typeface="Consolas"/>
              </a:rPr>
              <a:t>    </a:t>
            </a:r>
            <a:r>
              <a:rPr lang="en-US" sz="1200" dirty="0" err="1" smtClean="0">
                <a:solidFill>
                  <a:srgbClr val="7F007F"/>
                </a:solidFill>
                <a:latin typeface="Consolas"/>
              </a:rPr>
              <a:t>android:padding</a:t>
            </a:r>
            <a:r>
              <a:rPr lang="en-US" sz="1200" dirty="0" smtClean="0">
                <a:solidFill>
                  <a:srgbClr val="000000"/>
                </a:solidFill>
                <a:latin typeface="Consolas"/>
              </a:rPr>
              <a:t>=</a:t>
            </a:r>
            <a:r>
              <a:rPr lang="en-US" sz="1200" i="1" dirty="0" smtClean="0">
                <a:solidFill>
                  <a:srgbClr val="2A00FF"/>
                </a:solidFill>
                <a:latin typeface="Consolas"/>
              </a:rPr>
              <a:t>"4dp" </a:t>
            </a:r>
            <a:r>
              <a:rPr lang="en-US" sz="1200" i="1" dirty="0" smtClean="0">
                <a:solidFill>
                  <a:srgbClr val="008080"/>
                </a:solidFill>
                <a:latin typeface="Consolas"/>
              </a:rPr>
              <a:t>&gt;</a:t>
            </a:r>
          </a:p>
          <a:p>
            <a:endParaRPr lang="en-US" sz="8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err="1" smtClean="0">
                <a:solidFill>
                  <a:srgbClr val="3F7F7F"/>
                </a:solidFill>
                <a:latin typeface="Consolas"/>
              </a:rPr>
              <a:t>TextView</a:t>
            </a:r>
            <a:endParaRPr lang="en-US" sz="1200" dirty="0" smtClean="0">
              <a:solidFill>
                <a:srgbClr val="3F7F7F"/>
              </a:solidFill>
              <a:latin typeface="Consolas"/>
            </a:endParaRPr>
          </a:p>
          <a:p>
            <a:r>
              <a:rPr lang="en-US" sz="1200" dirty="0" smtClean="0">
                <a:latin typeface="Consolas"/>
              </a:rPr>
              <a:t>        </a:t>
            </a:r>
            <a:r>
              <a:rPr lang="en-US" sz="1200" dirty="0" err="1" smtClean="0">
                <a:solidFill>
                  <a:srgbClr val="7F007F"/>
                </a:solidFill>
                <a:latin typeface="Consolas"/>
              </a:rPr>
              <a:t>android:id</a:t>
            </a:r>
            <a:r>
              <a:rPr lang="en-US" sz="1200" dirty="0" smtClean="0">
                <a:solidFill>
                  <a:srgbClr val="000000"/>
                </a:solidFill>
                <a:latin typeface="Consolas"/>
              </a:rPr>
              <a:t>=</a:t>
            </a:r>
            <a:r>
              <a:rPr lang="en-US" sz="1200" i="1" dirty="0" smtClean="0">
                <a:solidFill>
                  <a:srgbClr val="2A00FF"/>
                </a:solidFill>
                <a:latin typeface="Consolas"/>
              </a:rPr>
              <a:t>"@+id/</a:t>
            </a:r>
            <a:r>
              <a:rPr lang="en-US" sz="1200" i="1" dirty="0" err="1" smtClean="0">
                <a:solidFill>
                  <a:srgbClr val="2A00FF"/>
                </a:solidFill>
                <a:latin typeface="Consolas"/>
              </a:rPr>
              <a:t>txtWorkProgress</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android:layout_width</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match_parent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android:layout_height</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wrap_content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android:padding</a:t>
            </a:r>
            <a:r>
              <a:rPr lang="en-US" sz="1200" dirty="0" smtClean="0">
                <a:solidFill>
                  <a:srgbClr val="000000"/>
                </a:solidFill>
                <a:latin typeface="Consolas"/>
              </a:rPr>
              <a:t>=</a:t>
            </a:r>
            <a:r>
              <a:rPr lang="en-US" sz="1200" i="1" dirty="0" smtClean="0">
                <a:solidFill>
                  <a:srgbClr val="2A00FF"/>
                </a:solidFill>
                <a:latin typeface="Consolas"/>
              </a:rPr>
              <a:t>"10dp"</a:t>
            </a:r>
          </a:p>
          <a:p>
            <a:r>
              <a:rPr lang="en-US" sz="1200" i="1" dirty="0" smtClean="0">
                <a:solidFill>
                  <a:srgbClr val="2A00FF"/>
                </a:solidFill>
                <a:latin typeface="Consolas"/>
              </a:rPr>
              <a:t>        </a:t>
            </a:r>
            <a:r>
              <a:rPr lang="en-US" sz="1200" i="1" dirty="0" err="1" smtClean="0">
                <a:solidFill>
                  <a:srgbClr val="7F007F"/>
                </a:solidFill>
                <a:latin typeface="Consolas"/>
              </a:rPr>
              <a:t>android:text</a:t>
            </a:r>
            <a:r>
              <a:rPr lang="en-US" sz="1200" i="1" dirty="0" smtClean="0">
                <a:solidFill>
                  <a:srgbClr val="000000"/>
                </a:solidFill>
                <a:latin typeface="Consolas"/>
              </a:rPr>
              <a:t>=</a:t>
            </a:r>
            <a:r>
              <a:rPr lang="en-US" sz="1200" i="1" dirty="0" smtClean="0">
                <a:solidFill>
                  <a:srgbClr val="2A00FF"/>
                </a:solidFill>
                <a:latin typeface="Consolas"/>
              </a:rPr>
              <a:t>"Working ...."</a:t>
            </a:r>
          </a:p>
          <a:p>
            <a:r>
              <a:rPr lang="en-US" sz="1200" dirty="0" smtClean="0">
                <a:latin typeface="Consolas"/>
              </a:rPr>
              <a:t>        </a:t>
            </a:r>
            <a:r>
              <a:rPr lang="en-US" sz="1200" dirty="0" err="1" smtClean="0">
                <a:solidFill>
                  <a:srgbClr val="7F007F"/>
                </a:solidFill>
                <a:latin typeface="Consolas"/>
              </a:rPr>
              <a:t>android:textSize</a:t>
            </a:r>
            <a:r>
              <a:rPr lang="en-US" sz="1200" dirty="0" smtClean="0">
                <a:solidFill>
                  <a:srgbClr val="000000"/>
                </a:solidFill>
                <a:latin typeface="Consolas"/>
              </a:rPr>
              <a:t>=</a:t>
            </a:r>
            <a:r>
              <a:rPr lang="en-US" sz="1200" i="1" dirty="0" smtClean="0">
                <a:solidFill>
                  <a:srgbClr val="2A00FF"/>
                </a:solidFill>
                <a:latin typeface="Consolas"/>
              </a:rPr>
              <a:t>"18sp"</a:t>
            </a:r>
          </a:p>
          <a:p>
            <a:r>
              <a:rPr lang="en-US" sz="1200" dirty="0" smtClean="0">
                <a:latin typeface="Consolas"/>
              </a:rPr>
              <a:t>        </a:t>
            </a:r>
            <a:r>
              <a:rPr lang="en-US" sz="1200" dirty="0" err="1" smtClean="0">
                <a:solidFill>
                  <a:srgbClr val="7F007F"/>
                </a:solidFill>
                <a:latin typeface="Consolas"/>
              </a:rPr>
              <a:t>android:textStyle</a:t>
            </a:r>
            <a:r>
              <a:rPr lang="en-US" sz="1200" dirty="0" smtClean="0">
                <a:solidFill>
                  <a:srgbClr val="000000"/>
                </a:solidFill>
                <a:latin typeface="Consolas"/>
              </a:rPr>
              <a:t>=</a:t>
            </a:r>
            <a:r>
              <a:rPr lang="en-US" sz="1200" i="1" dirty="0" smtClean="0">
                <a:solidFill>
                  <a:srgbClr val="2A00FF"/>
                </a:solidFill>
                <a:latin typeface="Consolas"/>
              </a:rPr>
              <a:t>"bold" </a:t>
            </a:r>
            <a:r>
              <a:rPr lang="en-US" sz="1200" i="1" dirty="0" smtClean="0">
                <a:solidFill>
                  <a:srgbClr val="008080"/>
                </a:solidFill>
                <a:latin typeface="Consolas"/>
              </a:rPr>
              <a:t>/&gt;</a:t>
            </a:r>
          </a:p>
          <a:p>
            <a:endParaRPr lang="en-US" sz="8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err="1" smtClean="0">
                <a:solidFill>
                  <a:srgbClr val="3F7F7F"/>
                </a:solidFill>
                <a:latin typeface="Consolas"/>
              </a:rPr>
              <a:t>ProgressBar</a:t>
            </a:r>
            <a:endParaRPr lang="en-US" sz="1200" dirty="0" smtClean="0">
              <a:solidFill>
                <a:srgbClr val="3F7F7F"/>
              </a:solidFill>
              <a:latin typeface="Consolas"/>
            </a:endParaRPr>
          </a:p>
          <a:p>
            <a:r>
              <a:rPr lang="en-US" sz="1200" dirty="0" smtClean="0">
                <a:latin typeface="Consolas"/>
              </a:rPr>
              <a:t>        </a:t>
            </a:r>
            <a:r>
              <a:rPr lang="en-US" sz="1200" dirty="0" err="1" smtClean="0">
                <a:solidFill>
                  <a:srgbClr val="7F007F"/>
                </a:solidFill>
                <a:latin typeface="Consolas"/>
              </a:rPr>
              <a:t>android:id</a:t>
            </a:r>
            <a:r>
              <a:rPr lang="en-US" sz="1200" dirty="0" smtClean="0">
                <a:solidFill>
                  <a:srgbClr val="000000"/>
                </a:solidFill>
                <a:latin typeface="Consolas"/>
              </a:rPr>
              <a:t>=</a:t>
            </a:r>
            <a:r>
              <a:rPr lang="en-US" sz="1200" i="1" dirty="0" smtClean="0">
                <a:solidFill>
                  <a:srgbClr val="2A00FF"/>
                </a:solidFill>
                <a:latin typeface="Consolas"/>
              </a:rPr>
              <a:t>"@+id/progress1"</a:t>
            </a:r>
          </a:p>
          <a:p>
            <a:r>
              <a:rPr lang="en-US" sz="1200" dirty="0" smtClean="0">
                <a:latin typeface="Consolas"/>
              </a:rPr>
              <a:t>        </a:t>
            </a:r>
            <a:r>
              <a:rPr lang="en-US" sz="1200" dirty="0" smtClean="0">
                <a:solidFill>
                  <a:srgbClr val="7F007F"/>
                </a:solidFill>
                <a:latin typeface="Consolas"/>
              </a:rPr>
              <a:t>style</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android:attr</a:t>
            </a:r>
            <a:r>
              <a:rPr lang="en-US" sz="1200" i="1" dirty="0" smtClean="0">
                <a:solidFill>
                  <a:srgbClr val="2A00FF"/>
                </a:solidFill>
                <a:latin typeface="Consolas"/>
              </a:rPr>
              <a:t>/</a:t>
            </a:r>
            <a:r>
              <a:rPr lang="en-US" sz="1200" i="1" dirty="0" err="1" smtClean="0">
                <a:solidFill>
                  <a:srgbClr val="2A00FF"/>
                </a:solidFill>
                <a:latin typeface="Consolas"/>
              </a:rPr>
              <a:t>progressBarStyleHorizontal</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android:layout_width</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match_parent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android:layout_height</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wrap_content</a:t>
            </a:r>
            <a:r>
              <a:rPr lang="en-US" sz="1200" i="1" dirty="0" smtClean="0">
                <a:solidFill>
                  <a:srgbClr val="2A00FF"/>
                </a:solidFill>
                <a:latin typeface="Consolas"/>
              </a:rPr>
              <a:t>" </a:t>
            </a:r>
            <a:r>
              <a:rPr lang="en-US" sz="1200" i="1" dirty="0" smtClean="0">
                <a:solidFill>
                  <a:srgbClr val="008080"/>
                </a:solidFill>
                <a:latin typeface="Consolas"/>
              </a:rPr>
              <a:t>/&gt;</a:t>
            </a:r>
          </a:p>
          <a:p>
            <a:endParaRPr lang="en-US" sz="8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err="1" smtClean="0">
                <a:solidFill>
                  <a:srgbClr val="3F7F7F"/>
                </a:solidFill>
                <a:latin typeface="Consolas"/>
              </a:rPr>
              <a:t>ProgressBar</a:t>
            </a:r>
            <a:endParaRPr lang="en-US" sz="1200" dirty="0" smtClean="0">
              <a:solidFill>
                <a:srgbClr val="3F7F7F"/>
              </a:solidFill>
              <a:latin typeface="Consolas"/>
            </a:endParaRPr>
          </a:p>
          <a:p>
            <a:r>
              <a:rPr lang="en-US" sz="1200" dirty="0" smtClean="0">
                <a:latin typeface="Consolas"/>
              </a:rPr>
              <a:t>        </a:t>
            </a:r>
            <a:r>
              <a:rPr lang="en-US" sz="1200" dirty="0" err="1" smtClean="0">
                <a:solidFill>
                  <a:srgbClr val="7F007F"/>
                </a:solidFill>
                <a:latin typeface="Consolas"/>
              </a:rPr>
              <a:t>android:id</a:t>
            </a:r>
            <a:r>
              <a:rPr lang="en-US" sz="1200" dirty="0" smtClean="0">
                <a:solidFill>
                  <a:srgbClr val="000000"/>
                </a:solidFill>
                <a:latin typeface="Consolas"/>
              </a:rPr>
              <a:t>=</a:t>
            </a:r>
            <a:r>
              <a:rPr lang="en-US" sz="1200" i="1" dirty="0" smtClean="0">
                <a:solidFill>
                  <a:srgbClr val="2A00FF"/>
                </a:solidFill>
                <a:latin typeface="Consolas"/>
              </a:rPr>
              <a:t>"@+id/progress2"</a:t>
            </a:r>
          </a:p>
          <a:p>
            <a:r>
              <a:rPr lang="en-US" sz="1200" dirty="0" smtClean="0">
                <a:latin typeface="Consolas"/>
              </a:rPr>
              <a:t>        </a:t>
            </a:r>
            <a:r>
              <a:rPr lang="en-US" sz="1200" dirty="0" err="1" smtClean="0">
                <a:solidFill>
                  <a:srgbClr val="7F007F"/>
                </a:solidFill>
                <a:latin typeface="Consolas"/>
              </a:rPr>
              <a:t>android:layout_width</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wrap_content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android:layout_height</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wrap_content</a:t>
            </a:r>
            <a:r>
              <a:rPr lang="en-US" sz="1200" i="1" dirty="0" smtClean="0">
                <a:solidFill>
                  <a:srgbClr val="2A00FF"/>
                </a:solidFill>
                <a:latin typeface="Consolas"/>
              </a:rPr>
              <a:t>" </a:t>
            </a:r>
            <a:r>
              <a:rPr lang="en-US" sz="1200" i="1" dirty="0" smtClean="0">
                <a:solidFill>
                  <a:srgbClr val="008080"/>
                </a:solidFill>
                <a:latin typeface="Consolas"/>
              </a:rPr>
              <a:t>/&gt;</a:t>
            </a:r>
          </a:p>
        </p:txBody>
      </p:sp>
      <p:pic>
        <p:nvPicPr>
          <p:cNvPr id="10" name="Picture 9" descr="de.png"/>
          <p:cNvPicPr>
            <a:picLocks noChangeAspect="1"/>
          </p:cNvPicPr>
          <p:nvPr/>
        </p:nvPicPr>
        <p:blipFill>
          <a:blip r:embed="rId2" cstate="print"/>
          <a:stretch>
            <a:fillRect/>
          </a:stretch>
        </p:blipFill>
        <p:spPr>
          <a:xfrm>
            <a:off x="5867400" y="1752600"/>
            <a:ext cx="3124200" cy="4686300"/>
          </a:xfrm>
          <a:prstGeom prst="rect">
            <a:avLst/>
          </a:prstGeom>
          <a:ln>
            <a:solidFill>
              <a:schemeClr val="bg1">
                <a:lumMod val="65000"/>
              </a:schemeClr>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24</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487362"/>
          </a:xfrm>
          <a:prstGeom prst="rect">
            <a:avLst/>
          </a:prstGeom>
        </p:spPr>
        <p:txBody>
          <a:bodyPr tIns="0">
            <a:normAutofit fontScale="60000" lnSpcReduction="20000"/>
          </a:bodyPr>
          <a:lstStyle/>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228600" y="533400"/>
            <a:ext cx="8686800" cy="1357756"/>
          </a:xfrm>
          <a:prstGeom prst="rect">
            <a:avLst/>
          </a:prstGeom>
        </p:spPr>
        <p:txBody>
          <a:bodyPr>
            <a:noAutofit/>
          </a:bodyPr>
          <a:lstStyle/>
          <a:p>
            <a:pPr defTabSz="365760"/>
            <a:r>
              <a:rPr lang="en-US" sz="2400" b="1" dirty="0" smtClean="0">
                <a:solidFill>
                  <a:srgbClr val="0070C0"/>
                </a:solidFill>
              </a:rPr>
              <a:t>Example 2. Progress Bar  – Using Message Passing                  </a:t>
            </a:r>
            <a:r>
              <a:rPr lang="en-US" dirty="0" smtClean="0">
                <a:solidFill>
                  <a:srgbClr val="0070C0"/>
                </a:solidFill>
              </a:rPr>
              <a:t>Layout 2/2</a:t>
            </a:r>
            <a:endParaRPr lang="en-US" dirty="0" smtClean="0"/>
          </a:p>
          <a:p>
            <a:r>
              <a:rPr lang="en-US" dirty="0" smtClean="0"/>
              <a:t>The main thread displays a horizontal and a circular </a:t>
            </a:r>
            <a:r>
              <a:rPr lang="en-US" i="1" dirty="0" smtClean="0"/>
              <a:t>progress bar widget </a:t>
            </a:r>
            <a:r>
              <a:rPr lang="en-US" dirty="0" smtClean="0"/>
              <a:t>showing the progress of a slow background operation. Some random data is periodically sent from the background thread and the messages are displayed in the main view.</a:t>
            </a:r>
            <a:endParaRPr lang="en-US" b="1" dirty="0" smtClean="0"/>
          </a:p>
        </p:txBody>
      </p:sp>
      <p:sp>
        <p:nvSpPr>
          <p:cNvPr id="13" name="TextBox 12"/>
          <p:cNvSpPr txBox="1"/>
          <p:nvPr/>
        </p:nvSpPr>
        <p:spPr>
          <a:xfrm>
            <a:off x="304800" y="1828800"/>
            <a:ext cx="7924800" cy="3600986"/>
          </a:xfrm>
          <a:prstGeom prst="rect">
            <a:avLst/>
          </a:prstGeom>
          <a:solidFill>
            <a:schemeClr val="bg1">
              <a:lumMod val="95000"/>
            </a:schemeClr>
          </a:solidFill>
          <a:ln>
            <a:solidFill>
              <a:schemeClr val="bg1">
                <a:lumMod val="65000"/>
              </a:schemeClr>
            </a:solidFill>
          </a:ln>
        </p:spPr>
        <p:txBody>
          <a:bodyPr wrap="square" numCol="1" rtlCol="0">
            <a:spAutoFit/>
          </a:bodyPr>
          <a:lstStyle/>
          <a:p>
            <a:endParaRPr lang="en-US" sz="12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err="1" smtClean="0">
                <a:solidFill>
                  <a:srgbClr val="3F7F7F"/>
                </a:solidFill>
                <a:latin typeface="Consolas"/>
              </a:rPr>
              <a:t>ScrollView</a:t>
            </a:r>
            <a:endParaRPr lang="en-US" sz="1200" dirty="0" smtClean="0">
              <a:solidFill>
                <a:srgbClr val="3F7F7F"/>
              </a:solidFill>
              <a:latin typeface="Consolas"/>
            </a:endParaRPr>
          </a:p>
          <a:p>
            <a:r>
              <a:rPr lang="en-US" sz="1200" dirty="0" smtClean="0">
                <a:latin typeface="Consolas"/>
              </a:rPr>
              <a:t>        </a:t>
            </a:r>
            <a:r>
              <a:rPr lang="en-US" sz="1200" dirty="0" err="1" smtClean="0">
                <a:solidFill>
                  <a:srgbClr val="7F007F"/>
                </a:solidFill>
                <a:latin typeface="Consolas"/>
              </a:rPr>
              <a:t>android:layout_width</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match_parent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android:layout_height</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wrap_content</a:t>
            </a:r>
            <a:r>
              <a:rPr lang="en-US" sz="1200" i="1" dirty="0" smtClean="0">
                <a:solidFill>
                  <a:srgbClr val="2A00FF"/>
                </a:solidFill>
                <a:latin typeface="Consolas"/>
              </a:rPr>
              <a:t>" </a:t>
            </a:r>
            <a:r>
              <a:rPr lang="en-US" sz="1200" i="1" dirty="0" smtClean="0">
                <a:solidFill>
                  <a:srgbClr val="008080"/>
                </a:solidFill>
                <a:latin typeface="Consolas"/>
              </a:rPr>
              <a:t>&gt;</a:t>
            </a:r>
          </a:p>
          <a:p>
            <a:endParaRPr lang="en-US" sz="1200" dirty="0" smtClean="0">
              <a:latin typeface="Consolas"/>
            </a:endParaRP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err="1" smtClean="0">
                <a:solidFill>
                  <a:srgbClr val="3F7F7F"/>
                </a:solidFill>
                <a:latin typeface="Consolas"/>
              </a:rPr>
              <a:t>TextView</a:t>
            </a:r>
            <a:endParaRPr lang="en-US" sz="1200" dirty="0" smtClean="0">
              <a:solidFill>
                <a:srgbClr val="3F7F7F"/>
              </a:solidFill>
              <a:latin typeface="Consolas"/>
            </a:endParaRPr>
          </a:p>
          <a:p>
            <a:r>
              <a:rPr lang="en-US" sz="1200" dirty="0" smtClean="0">
                <a:latin typeface="Consolas"/>
              </a:rPr>
              <a:t>            </a:t>
            </a:r>
            <a:r>
              <a:rPr lang="en-US" sz="1200" dirty="0" err="1" smtClean="0">
                <a:solidFill>
                  <a:srgbClr val="7F007F"/>
                </a:solidFill>
                <a:latin typeface="Consolas"/>
              </a:rPr>
              <a:t>android:id</a:t>
            </a:r>
            <a:r>
              <a:rPr lang="en-US" sz="1200" dirty="0" smtClean="0">
                <a:solidFill>
                  <a:srgbClr val="000000"/>
                </a:solidFill>
                <a:latin typeface="Consolas"/>
              </a:rPr>
              <a:t>=</a:t>
            </a:r>
            <a:r>
              <a:rPr lang="en-US" sz="1200" i="1" dirty="0" smtClean="0">
                <a:solidFill>
                  <a:srgbClr val="2A00FF"/>
                </a:solidFill>
                <a:latin typeface="Consolas"/>
              </a:rPr>
              <a:t>"@+id/</a:t>
            </a:r>
            <a:r>
              <a:rPr lang="en-US" sz="1200" i="1" dirty="0" err="1" smtClean="0">
                <a:solidFill>
                  <a:srgbClr val="2A00FF"/>
                </a:solidFill>
                <a:latin typeface="Consolas"/>
              </a:rPr>
              <a:t>txtReturnedValues</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android:layout_width</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match_parent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android:layout_height</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wrap_content</a:t>
            </a:r>
            <a:r>
              <a:rPr lang="en-US" sz="1200" i="1" dirty="0" smtClean="0">
                <a:solidFill>
                  <a:srgbClr val="2A00FF"/>
                </a:solidFill>
                <a:latin typeface="Consolas"/>
              </a:rPr>
              <a:t>"</a:t>
            </a:r>
          </a:p>
          <a:p>
            <a:r>
              <a:rPr lang="en-US" sz="1200" dirty="0" smtClean="0">
                <a:latin typeface="Consolas"/>
              </a:rPr>
              <a:t>            </a:t>
            </a:r>
            <a:r>
              <a:rPr lang="en-US" sz="1200" dirty="0" err="1" smtClean="0">
                <a:solidFill>
                  <a:srgbClr val="7F007F"/>
                </a:solidFill>
                <a:latin typeface="Consolas"/>
              </a:rPr>
              <a:t>android:layout_margin</a:t>
            </a:r>
            <a:r>
              <a:rPr lang="en-US" sz="1200" dirty="0" smtClean="0">
                <a:solidFill>
                  <a:srgbClr val="000000"/>
                </a:solidFill>
                <a:latin typeface="Consolas"/>
              </a:rPr>
              <a:t>=</a:t>
            </a:r>
            <a:r>
              <a:rPr lang="en-US" sz="1200" i="1" dirty="0" smtClean="0">
                <a:solidFill>
                  <a:srgbClr val="2A00FF"/>
                </a:solidFill>
                <a:latin typeface="Consolas"/>
              </a:rPr>
              <a:t>"7dp"</a:t>
            </a:r>
          </a:p>
          <a:p>
            <a:r>
              <a:rPr lang="en-US" sz="1200" dirty="0" smtClean="0">
                <a:latin typeface="Consolas"/>
              </a:rPr>
              <a:t>            </a:t>
            </a:r>
            <a:r>
              <a:rPr lang="en-US" sz="1200" dirty="0" err="1" smtClean="0">
                <a:solidFill>
                  <a:srgbClr val="7F007F"/>
                </a:solidFill>
                <a:latin typeface="Consolas"/>
              </a:rPr>
              <a:t>android:background</a:t>
            </a:r>
            <a:r>
              <a:rPr lang="en-US" sz="1200" dirty="0" smtClean="0">
                <a:solidFill>
                  <a:srgbClr val="000000"/>
                </a:solidFill>
                <a:latin typeface="Consolas"/>
              </a:rPr>
              <a:t>=</a:t>
            </a:r>
            <a:r>
              <a:rPr lang="en-US" sz="1200" i="1" dirty="0" smtClean="0">
                <a:solidFill>
                  <a:srgbClr val="2A00FF"/>
                </a:solidFill>
                <a:latin typeface="Consolas"/>
              </a:rPr>
              <a:t>"#ff0000ff"</a:t>
            </a:r>
          </a:p>
          <a:p>
            <a:r>
              <a:rPr lang="en-US" sz="1200" dirty="0" smtClean="0">
                <a:latin typeface="Consolas"/>
              </a:rPr>
              <a:t>            </a:t>
            </a:r>
            <a:r>
              <a:rPr lang="en-US" sz="1200" dirty="0" err="1" smtClean="0">
                <a:solidFill>
                  <a:srgbClr val="7F007F"/>
                </a:solidFill>
                <a:latin typeface="Consolas"/>
              </a:rPr>
              <a:t>android:padding</a:t>
            </a:r>
            <a:r>
              <a:rPr lang="en-US" sz="1200" dirty="0" smtClean="0">
                <a:solidFill>
                  <a:srgbClr val="000000"/>
                </a:solidFill>
                <a:latin typeface="Consolas"/>
              </a:rPr>
              <a:t>=</a:t>
            </a:r>
            <a:r>
              <a:rPr lang="en-US" sz="1200" i="1" dirty="0" smtClean="0">
                <a:solidFill>
                  <a:srgbClr val="2A00FF"/>
                </a:solidFill>
                <a:latin typeface="Consolas"/>
              </a:rPr>
              <a:t>"4dp "</a:t>
            </a:r>
          </a:p>
          <a:p>
            <a:r>
              <a:rPr lang="en-US" sz="1200" i="1" dirty="0" smtClean="0">
                <a:solidFill>
                  <a:srgbClr val="2A00FF"/>
                </a:solidFill>
                <a:latin typeface="Consolas"/>
              </a:rPr>
              <a:t>            </a:t>
            </a:r>
            <a:r>
              <a:rPr lang="en-US" sz="1200" i="1" dirty="0" err="1" smtClean="0">
                <a:solidFill>
                  <a:srgbClr val="7F007F"/>
                </a:solidFill>
                <a:latin typeface="Consolas"/>
              </a:rPr>
              <a:t>android:text</a:t>
            </a:r>
            <a:r>
              <a:rPr lang="en-US" sz="1200" i="1" dirty="0" smtClean="0">
                <a:solidFill>
                  <a:srgbClr val="000000"/>
                </a:solidFill>
                <a:latin typeface="Consolas"/>
              </a:rPr>
              <a:t>=</a:t>
            </a:r>
            <a:r>
              <a:rPr lang="en-US" sz="1200" i="1" dirty="0" smtClean="0">
                <a:solidFill>
                  <a:srgbClr val="2A00FF"/>
                </a:solidFill>
                <a:latin typeface="Consolas"/>
              </a:rPr>
              <a:t>"returned from thread..."</a:t>
            </a:r>
          </a:p>
          <a:p>
            <a:r>
              <a:rPr lang="en-US" sz="1200" dirty="0" smtClean="0">
                <a:latin typeface="Consolas"/>
              </a:rPr>
              <a:t>            </a:t>
            </a:r>
            <a:r>
              <a:rPr lang="en-US" sz="1200" dirty="0" err="1" smtClean="0">
                <a:solidFill>
                  <a:srgbClr val="7F007F"/>
                </a:solidFill>
                <a:latin typeface="Consolas"/>
              </a:rPr>
              <a:t>android:textColor</a:t>
            </a:r>
            <a:r>
              <a:rPr lang="en-US" sz="1200" dirty="0" smtClean="0">
                <a:solidFill>
                  <a:srgbClr val="000000"/>
                </a:solidFill>
                <a:latin typeface="Consolas"/>
              </a:rPr>
              <a:t>=</a:t>
            </a:r>
            <a:r>
              <a:rPr lang="en-US" sz="1200" i="1" dirty="0" smtClean="0">
                <a:solidFill>
                  <a:srgbClr val="2A00FF"/>
                </a:solidFill>
                <a:latin typeface="Consolas"/>
              </a:rPr>
              <a:t>"@</a:t>
            </a:r>
            <a:r>
              <a:rPr lang="en-US" sz="1200" i="1" dirty="0" err="1" smtClean="0">
                <a:solidFill>
                  <a:srgbClr val="2A00FF"/>
                </a:solidFill>
                <a:latin typeface="Consolas"/>
              </a:rPr>
              <a:t>android:color</a:t>
            </a:r>
            <a:r>
              <a:rPr lang="en-US" sz="1200" i="1" dirty="0" smtClean="0">
                <a:solidFill>
                  <a:srgbClr val="2A00FF"/>
                </a:solidFill>
                <a:latin typeface="Consolas"/>
              </a:rPr>
              <a:t>/white"</a:t>
            </a:r>
          </a:p>
          <a:p>
            <a:r>
              <a:rPr lang="en-US" sz="1200" dirty="0" smtClean="0">
                <a:latin typeface="Consolas"/>
              </a:rPr>
              <a:t>            </a:t>
            </a:r>
            <a:r>
              <a:rPr lang="en-US" sz="1200" dirty="0" err="1" smtClean="0">
                <a:solidFill>
                  <a:srgbClr val="7F007F"/>
                </a:solidFill>
                <a:latin typeface="Consolas"/>
              </a:rPr>
              <a:t>android:textSize</a:t>
            </a:r>
            <a:r>
              <a:rPr lang="en-US" sz="1200" dirty="0" smtClean="0">
                <a:solidFill>
                  <a:srgbClr val="000000"/>
                </a:solidFill>
                <a:latin typeface="Consolas"/>
              </a:rPr>
              <a:t>=</a:t>
            </a:r>
            <a:r>
              <a:rPr lang="en-US" sz="1200" i="1" dirty="0" smtClean="0">
                <a:solidFill>
                  <a:srgbClr val="2A00FF"/>
                </a:solidFill>
                <a:latin typeface="Consolas"/>
              </a:rPr>
              <a:t>"14sp" </a:t>
            </a:r>
            <a:r>
              <a:rPr lang="en-US" sz="1200" i="1" dirty="0" smtClean="0">
                <a:solidFill>
                  <a:srgbClr val="008080"/>
                </a:solidFill>
                <a:latin typeface="Consolas"/>
              </a:rPr>
              <a:t>/&gt;</a:t>
            </a:r>
          </a:p>
          <a:p>
            <a:r>
              <a:rPr lang="en-US" sz="1200" dirty="0" smtClean="0">
                <a:solidFill>
                  <a:srgbClr val="000000"/>
                </a:solidFill>
                <a:latin typeface="Consolas"/>
              </a:rPr>
              <a:t>    </a:t>
            </a:r>
            <a:r>
              <a:rPr lang="en-US" sz="1200" dirty="0" smtClean="0">
                <a:solidFill>
                  <a:srgbClr val="008080"/>
                </a:solidFill>
                <a:latin typeface="Consolas"/>
              </a:rPr>
              <a:t>&lt;/</a:t>
            </a:r>
            <a:r>
              <a:rPr lang="en-US" sz="1200" dirty="0" err="1" smtClean="0">
                <a:solidFill>
                  <a:srgbClr val="3F7F7F"/>
                </a:solidFill>
                <a:latin typeface="Consolas"/>
              </a:rPr>
              <a:t>ScrollView</a:t>
            </a:r>
            <a:r>
              <a:rPr lang="en-US" sz="1200" dirty="0" smtClean="0">
                <a:solidFill>
                  <a:srgbClr val="008080"/>
                </a:solidFill>
                <a:latin typeface="Consolas"/>
              </a:rPr>
              <a:t>&gt;</a:t>
            </a:r>
          </a:p>
          <a:p>
            <a:endParaRPr lang="en-US" sz="1200" dirty="0" smtClean="0">
              <a:latin typeface="Consolas"/>
            </a:endParaRPr>
          </a:p>
          <a:p>
            <a:r>
              <a:rPr lang="en-US" sz="1200" dirty="0" smtClean="0">
                <a:solidFill>
                  <a:srgbClr val="008080"/>
                </a:solidFill>
                <a:latin typeface="Consolas"/>
              </a:rPr>
              <a:t>&lt;/</a:t>
            </a:r>
            <a:r>
              <a:rPr lang="en-US" sz="1200" dirty="0" err="1" smtClean="0">
                <a:solidFill>
                  <a:srgbClr val="3F7F7F"/>
                </a:solidFill>
                <a:latin typeface="Consolas"/>
              </a:rPr>
              <a:t>LinearLayout</a:t>
            </a:r>
            <a:r>
              <a:rPr lang="en-US" sz="1200" dirty="0" smtClean="0">
                <a:solidFill>
                  <a:srgbClr val="008080"/>
                </a:solidFill>
                <a:latin typeface="Consolas"/>
              </a:rPr>
              <a:t>&gt;</a:t>
            </a:r>
            <a:endParaRPr lang="en-US" sz="1200" dirty="0" smtClean="0">
              <a:solidFill>
                <a:srgbClr val="008080"/>
              </a:solidFill>
              <a:latin typeface="Times New Roman"/>
            </a:endParaRPr>
          </a:p>
          <a:p>
            <a:endParaRPr lang="en-US" sz="1200" dirty="0"/>
          </a:p>
        </p:txBody>
      </p:sp>
      <p:pic>
        <p:nvPicPr>
          <p:cNvPr id="10" name="Picture 9" descr="device-1.png"/>
          <p:cNvPicPr>
            <a:picLocks noChangeAspect="1"/>
          </p:cNvPicPr>
          <p:nvPr/>
        </p:nvPicPr>
        <p:blipFill>
          <a:blip r:embed="rId2" cstate="print"/>
          <a:stretch>
            <a:fillRect/>
          </a:stretch>
        </p:blipFill>
        <p:spPr>
          <a:xfrm>
            <a:off x="5715000" y="1828800"/>
            <a:ext cx="3048000" cy="4572000"/>
          </a:xfrm>
          <a:prstGeom prst="rect">
            <a:avLst/>
          </a:prstGeom>
          <a:ln>
            <a:solidFill>
              <a:schemeClr val="bg1">
                <a:lumMod val="65000"/>
              </a:schemeClr>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25</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487362"/>
          </a:xfrm>
          <a:prstGeom prst="rect">
            <a:avLst/>
          </a:prstGeom>
        </p:spPr>
        <p:txBody>
          <a:bodyPr tIns="0">
            <a:normAutofit fontScale="60000" lnSpcReduction="20000"/>
          </a:bodyPr>
          <a:lstStyle/>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228600" y="533400"/>
            <a:ext cx="8686800" cy="1357756"/>
          </a:xfrm>
          <a:prstGeom prst="rect">
            <a:avLst/>
          </a:prstGeom>
        </p:spPr>
        <p:txBody>
          <a:bodyPr>
            <a:noAutofit/>
          </a:bodyPr>
          <a:lstStyle/>
          <a:p>
            <a:pPr defTabSz="365760"/>
            <a:r>
              <a:rPr lang="en-US" sz="2400" b="1" dirty="0" smtClean="0">
                <a:solidFill>
                  <a:srgbClr val="0070C0"/>
                </a:solidFill>
              </a:rPr>
              <a:t>Example 2. Progress Bar  – Using Message Passing                 </a:t>
            </a:r>
            <a:r>
              <a:rPr lang="en-US" dirty="0" smtClean="0">
                <a:solidFill>
                  <a:srgbClr val="0070C0"/>
                </a:solidFill>
              </a:rPr>
              <a:t>Activity 1/5</a:t>
            </a:r>
            <a:endParaRPr lang="en-US" dirty="0" smtClean="0"/>
          </a:p>
          <a:p>
            <a:r>
              <a:rPr lang="en-US" dirty="0" smtClean="0"/>
              <a:t>The main thread displays a horizontal and a circular </a:t>
            </a:r>
            <a:r>
              <a:rPr lang="en-US" i="1" dirty="0" smtClean="0"/>
              <a:t>progress bar widget </a:t>
            </a:r>
            <a:r>
              <a:rPr lang="en-US" dirty="0" smtClean="0"/>
              <a:t>showing the progress of a slow background operation. Some random data is periodically sent from the background thread and the messages are displayed in the main view.</a:t>
            </a:r>
            <a:endParaRPr lang="en-US" b="1" dirty="0" smtClean="0"/>
          </a:p>
        </p:txBody>
      </p:sp>
      <p:sp>
        <p:nvSpPr>
          <p:cNvPr id="13" name="TextBox 12"/>
          <p:cNvSpPr txBox="1"/>
          <p:nvPr/>
        </p:nvSpPr>
        <p:spPr>
          <a:xfrm>
            <a:off x="304800" y="1828800"/>
            <a:ext cx="7924800" cy="3970318"/>
          </a:xfrm>
          <a:prstGeom prst="rect">
            <a:avLst/>
          </a:prstGeom>
          <a:solidFill>
            <a:schemeClr val="bg1">
              <a:lumMod val="95000"/>
            </a:schemeClr>
          </a:solidFill>
          <a:ln>
            <a:solidFill>
              <a:schemeClr val="bg1">
                <a:lumMod val="65000"/>
              </a:schemeClr>
            </a:solidFill>
          </a:ln>
        </p:spPr>
        <p:txBody>
          <a:bodyPr wrap="square" numCol="1" rtlCol="0">
            <a:spAutoFit/>
          </a:bodyPr>
          <a:lstStyle/>
          <a:p>
            <a:pPr defTabSz="274320"/>
            <a:endParaRPr lang="en-US" sz="1400" b="1" dirty="0" smtClean="0">
              <a:solidFill>
                <a:srgbClr val="7F0055"/>
              </a:solidFill>
              <a:latin typeface="Consolas"/>
            </a:endParaRPr>
          </a:p>
          <a:p>
            <a:pPr defTabSz="274320"/>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class</a:t>
            </a:r>
            <a:r>
              <a:rPr lang="en-US" sz="1400" b="1" dirty="0" smtClean="0">
                <a:solidFill>
                  <a:srgbClr val="000000"/>
                </a:solidFill>
                <a:latin typeface="Consolas"/>
              </a:rPr>
              <a:t> </a:t>
            </a:r>
            <a:r>
              <a:rPr lang="en-US" sz="1400" b="1" dirty="0" err="1" smtClean="0">
                <a:solidFill>
                  <a:srgbClr val="000000"/>
                </a:solidFill>
                <a:latin typeface="Consolas"/>
              </a:rPr>
              <a:t>ThreadsMessages</a:t>
            </a:r>
            <a:r>
              <a:rPr lang="en-US" sz="1400" b="1" dirty="0" smtClean="0">
                <a:solidFill>
                  <a:srgbClr val="000000"/>
                </a:solidFill>
                <a:latin typeface="Consolas"/>
              </a:rPr>
              <a:t> </a:t>
            </a:r>
            <a:r>
              <a:rPr lang="en-US" sz="1400" b="1" dirty="0" smtClean="0">
                <a:solidFill>
                  <a:srgbClr val="7F0055"/>
                </a:solidFill>
                <a:latin typeface="Consolas"/>
              </a:rPr>
              <a:t>extends</a:t>
            </a:r>
            <a:r>
              <a:rPr lang="en-US" sz="1400" b="1" dirty="0" smtClean="0">
                <a:solidFill>
                  <a:srgbClr val="000000"/>
                </a:solidFill>
                <a:latin typeface="Consolas"/>
              </a:rPr>
              <a:t> Activity {</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err="1" smtClean="0">
                <a:solidFill>
                  <a:srgbClr val="000000"/>
                </a:solidFill>
                <a:latin typeface="Consolas"/>
              </a:rPr>
              <a:t>ProgressBar</a:t>
            </a:r>
            <a:r>
              <a:rPr lang="en-US" sz="1400" dirty="0" smtClean="0">
                <a:solidFill>
                  <a:srgbClr val="000000"/>
                </a:solidFill>
                <a:latin typeface="Consolas"/>
              </a:rPr>
              <a:t> </a:t>
            </a:r>
            <a:r>
              <a:rPr lang="en-US" sz="1400" dirty="0" smtClean="0">
                <a:solidFill>
                  <a:srgbClr val="0000C0"/>
                </a:solidFill>
                <a:latin typeface="Consolas"/>
              </a:rPr>
              <a:t>bar1</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ProgressBar</a:t>
            </a:r>
            <a:r>
              <a:rPr lang="en-US" sz="1400" dirty="0" smtClean="0">
                <a:solidFill>
                  <a:srgbClr val="000000"/>
                </a:solidFill>
                <a:latin typeface="Consolas"/>
              </a:rPr>
              <a:t> </a:t>
            </a:r>
            <a:r>
              <a:rPr lang="en-US" sz="1400" dirty="0" smtClean="0">
                <a:solidFill>
                  <a:srgbClr val="0000C0"/>
                </a:solidFill>
                <a:latin typeface="Consolas"/>
              </a:rPr>
              <a:t>bar2</a:t>
            </a:r>
            <a:r>
              <a:rPr lang="en-US" sz="1400" dirty="0" smtClean="0">
                <a:solidFill>
                  <a:srgbClr val="000000"/>
                </a:solidFill>
                <a:latin typeface="Consolas"/>
              </a:rPr>
              <a:t>;</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err="1" smtClean="0">
                <a:solidFill>
                  <a:srgbClr val="000000"/>
                </a:solidFill>
                <a:latin typeface="Consolas"/>
              </a:rPr>
              <a:t>TextView</a:t>
            </a:r>
            <a:r>
              <a:rPr lang="en-US" sz="1400" dirty="0" smtClean="0">
                <a:solidFill>
                  <a:srgbClr val="000000"/>
                </a:solidFill>
                <a:latin typeface="Consolas"/>
              </a:rPr>
              <a:t> </a:t>
            </a:r>
            <a:r>
              <a:rPr lang="en-US" sz="1400" dirty="0" err="1" smtClean="0">
                <a:solidFill>
                  <a:srgbClr val="0000C0"/>
                </a:solidFill>
                <a:latin typeface="Consolas"/>
              </a:rPr>
              <a:t>msgWorking</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TextView</a:t>
            </a:r>
            <a:r>
              <a:rPr lang="en-US" sz="1400" dirty="0" smtClean="0">
                <a:solidFill>
                  <a:srgbClr val="000000"/>
                </a:solidFill>
                <a:latin typeface="Consolas"/>
              </a:rPr>
              <a:t> </a:t>
            </a:r>
            <a:r>
              <a:rPr lang="en-US" sz="1400" dirty="0" err="1" smtClean="0">
                <a:solidFill>
                  <a:srgbClr val="0000C0"/>
                </a:solidFill>
                <a:latin typeface="Consolas"/>
              </a:rPr>
              <a:t>msgReturned</a:t>
            </a:r>
            <a:r>
              <a:rPr lang="en-US" sz="1400" dirty="0" smtClean="0">
                <a:solidFill>
                  <a:srgbClr val="000000"/>
                </a:solidFill>
                <a:latin typeface="Consolas"/>
              </a:rPr>
              <a:t>;</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 this is a control </a:t>
            </a:r>
            <a:r>
              <a:rPr lang="en-US" sz="1400" dirty="0" err="1" smtClean="0">
                <a:solidFill>
                  <a:srgbClr val="3F7F5F"/>
                </a:solidFill>
                <a:latin typeface="Consolas"/>
              </a:rPr>
              <a:t>var</a:t>
            </a:r>
            <a:r>
              <a:rPr lang="en-US" sz="1400" dirty="0" smtClean="0">
                <a:solidFill>
                  <a:srgbClr val="3F7F5F"/>
                </a:solidFill>
                <a:latin typeface="Consolas"/>
              </a:rPr>
              <a:t> used by </a:t>
            </a:r>
            <a:r>
              <a:rPr lang="en-US" sz="1400" dirty="0" err="1" smtClean="0">
                <a:solidFill>
                  <a:srgbClr val="3F7F5F"/>
                </a:solidFill>
                <a:latin typeface="Consolas"/>
              </a:rPr>
              <a:t>backg</a:t>
            </a:r>
            <a:r>
              <a:rPr lang="en-US" sz="1400" dirty="0" smtClean="0">
                <a:solidFill>
                  <a:srgbClr val="3F7F5F"/>
                </a:solidFill>
                <a:latin typeface="Consolas"/>
              </a:rPr>
              <a:t>. threads</a:t>
            </a:r>
          </a:p>
          <a:p>
            <a:pPr defTabSz="274320"/>
            <a:r>
              <a:rPr lang="en-US" sz="1400" dirty="0" smtClean="0">
                <a:solidFill>
                  <a:srgbClr val="000000"/>
                </a:solidFill>
                <a:latin typeface="Consolas"/>
              </a:rPr>
              <a:t>	</a:t>
            </a:r>
            <a:r>
              <a:rPr lang="en-US" sz="1400" b="1" dirty="0" err="1" smtClean="0">
                <a:solidFill>
                  <a:srgbClr val="7F0055"/>
                </a:solidFill>
                <a:latin typeface="Consolas"/>
              </a:rPr>
              <a:t>boolean</a:t>
            </a:r>
            <a:r>
              <a:rPr lang="en-US" sz="1400" b="1" dirty="0" smtClean="0">
                <a:solidFill>
                  <a:srgbClr val="000000"/>
                </a:solidFill>
                <a:latin typeface="Consolas"/>
              </a:rPr>
              <a:t> </a:t>
            </a:r>
            <a:r>
              <a:rPr lang="en-US" sz="1400" b="1" dirty="0" err="1" smtClean="0">
                <a:solidFill>
                  <a:srgbClr val="0000C0"/>
                </a:solidFill>
                <a:latin typeface="Consolas"/>
              </a:rPr>
              <a:t>isRunning</a:t>
            </a:r>
            <a:r>
              <a:rPr lang="en-US" sz="1400" b="1" dirty="0" smtClean="0">
                <a:solidFill>
                  <a:srgbClr val="000000"/>
                </a:solidFill>
                <a:latin typeface="Consolas"/>
              </a:rPr>
              <a:t> = </a:t>
            </a:r>
            <a:r>
              <a:rPr lang="en-US" sz="1400" b="1" dirty="0" smtClean="0">
                <a:solidFill>
                  <a:srgbClr val="7F0055"/>
                </a:solidFill>
                <a:latin typeface="Consolas"/>
              </a:rPr>
              <a:t>false</a:t>
            </a:r>
            <a:r>
              <a:rPr lang="en-US" sz="1400" b="1" dirty="0" smtClean="0">
                <a:solidFill>
                  <a:srgbClr val="000000"/>
                </a:solidFill>
                <a:latin typeface="Consolas"/>
              </a:rPr>
              <a:t>; </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 lifetime (in seconds) for background thread</a:t>
            </a:r>
          </a:p>
          <a:p>
            <a:pPr defTabSz="274320"/>
            <a:r>
              <a:rPr lang="en-US" sz="1400" dirty="0" smtClean="0">
                <a:solidFill>
                  <a:srgbClr val="000000"/>
                </a:solidFill>
                <a:latin typeface="Consolas"/>
              </a:rPr>
              <a:t>	</a:t>
            </a:r>
            <a:r>
              <a:rPr lang="en-US" sz="1400" b="1" dirty="0" smtClean="0">
                <a:solidFill>
                  <a:srgbClr val="7F0055"/>
                </a:solidFill>
                <a:latin typeface="Consolas"/>
              </a:rPr>
              <a:t>final</a:t>
            </a:r>
            <a:r>
              <a:rPr lang="en-US" sz="1400" b="1" dirty="0" smtClean="0">
                <a:solidFill>
                  <a:srgbClr val="000000"/>
                </a:solidFill>
                <a:latin typeface="Consolas"/>
              </a:rPr>
              <a:t> </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smtClean="0">
                <a:solidFill>
                  <a:srgbClr val="0000C0"/>
                </a:solidFill>
                <a:latin typeface="Consolas"/>
              </a:rPr>
              <a:t>MAX_SEC</a:t>
            </a:r>
            <a:r>
              <a:rPr lang="en-US" sz="1400" b="1" dirty="0" smtClean="0">
                <a:solidFill>
                  <a:srgbClr val="000000"/>
                </a:solidFill>
                <a:latin typeface="Consolas"/>
              </a:rPr>
              <a:t> = 30;   </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//String </a:t>
            </a:r>
            <a:r>
              <a:rPr lang="en-US" sz="1400" dirty="0" err="1" smtClean="0">
                <a:solidFill>
                  <a:srgbClr val="3F7F5F"/>
                </a:solidFill>
                <a:latin typeface="Consolas"/>
              </a:rPr>
              <a:t>globalStrTest</a:t>
            </a:r>
            <a:r>
              <a:rPr lang="en-US" sz="1400" dirty="0" smtClean="0">
                <a:solidFill>
                  <a:srgbClr val="3F7F5F"/>
                </a:solidFill>
                <a:latin typeface="Consolas"/>
              </a:rPr>
              <a:t> = "global value seen by all threads ";</a:t>
            </a:r>
          </a:p>
          <a:p>
            <a:pPr defTabSz="274320"/>
            <a:r>
              <a:rPr lang="en-US" sz="1400" dirty="0" smtClean="0">
                <a:solidFill>
                  <a:srgbClr val="000000"/>
                </a:solidFill>
                <a:latin typeface="Consolas"/>
              </a:rPr>
              <a:t>	</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smtClean="0">
                <a:solidFill>
                  <a:srgbClr val="0000C0"/>
                </a:solidFill>
                <a:latin typeface="Consolas"/>
              </a:rPr>
              <a:t>globalIntTest</a:t>
            </a:r>
            <a:r>
              <a:rPr lang="en-US" sz="1400" b="1" dirty="0" smtClean="0">
                <a:solidFill>
                  <a:srgbClr val="000000"/>
                </a:solidFill>
                <a:latin typeface="Consolas"/>
              </a:rPr>
              <a:t> = 0;</a:t>
            </a:r>
          </a:p>
          <a:p>
            <a:pPr defTabSz="274320"/>
            <a:endParaRPr lang="en-US" sz="1400" dirty="0"/>
          </a:p>
        </p:txBody>
      </p:sp>
      <p:pic>
        <p:nvPicPr>
          <p:cNvPr id="11" name="Picture 10" descr="de.png"/>
          <p:cNvPicPr>
            <a:picLocks noChangeAspect="1"/>
          </p:cNvPicPr>
          <p:nvPr/>
        </p:nvPicPr>
        <p:blipFill>
          <a:blip r:embed="rId2" cstate="print"/>
          <a:stretch>
            <a:fillRect/>
          </a:stretch>
        </p:blipFill>
        <p:spPr>
          <a:xfrm>
            <a:off x="7772400" y="1600200"/>
            <a:ext cx="1219200" cy="1828800"/>
          </a:xfrm>
          <a:prstGeom prst="rect">
            <a:avLst/>
          </a:prstGeom>
          <a:ln>
            <a:solidFill>
              <a:schemeClr val="bg1">
                <a:lumMod val="65000"/>
              </a:schemeClr>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26</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487362"/>
          </a:xfrm>
          <a:prstGeom prst="rect">
            <a:avLst/>
          </a:prstGeom>
        </p:spPr>
        <p:txBody>
          <a:bodyPr tIns="0">
            <a:normAutofit fontScale="60000" lnSpcReduction="20000"/>
          </a:bodyPr>
          <a:lstStyle/>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228600" y="533400"/>
            <a:ext cx="8686800" cy="609600"/>
          </a:xfrm>
          <a:prstGeom prst="rect">
            <a:avLst/>
          </a:prstGeom>
        </p:spPr>
        <p:txBody>
          <a:bodyPr>
            <a:noAutofit/>
          </a:bodyPr>
          <a:lstStyle/>
          <a:p>
            <a:pPr defTabSz="365760"/>
            <a:r>
              <a:rPr lang="en-US" sz="2400" b="1" dirty="0" smtClean="0">
                <a:solidFill>
                  <a:srgbClr val="0070C0"/>
                </a:solidFill>
              </a:rPr>
              <a:t>Example 2. Progress Bar  – Using Message Passing                 </a:t>
            </a:r>
            <a:r>
              <a:rPr lang="en-US" dirty="0" smtClean="0">
                <a:solidFill>
                  <a:srgbClr val="0070C0"/>
                </a:solidFill>
              </a:rPr>
              <a:t>Activity 2/5</a:t>
            </a:r>
            <a:endParaRPr lang="en-US" dirty="0" smtClean="0"/>
          </a:p>
        </p:txBody>
      </p:sp>
      <p:sp>
        <p:nvSpPr>
          <p:cNvPr id="13" name="TextBox 12"/>
          <p:cNvSpPr txBox="1"/>
          <p:nvPr/>
        </p:nvSpPr>
        <p:spPr>
          <a:xfrm>
            <a:off x="304800" y="1058882"/>
            <a:ext cx="7924800" cy="5632311"/>
          </a:xfrm>
          <a:prstGeom prst="rect">
            <a:avLst/>
          </a:prstGeom>
          <a:solidFill>
            <a:schemeClr val="bg1">
              <a:lumMod val="95000"/>
            </a:schemeClr>
          </a:solidFill>
          <a:ln>
            <a:solidFill>
              <a:schemeClr val="bg1">
                <a:lumMod val="65000"/>
              </a:schemeClr>
            </a:solidFill>
          </a:ln>
        </p:spPr>
        <p:txBody>
          <a:bodyPr wrap="square" numCol="1" rtlCol="0">
            <a:spAutoFit/>
          </a:bodyPr>
          <a:lstStyle/>
          <a:p>
            <a:pPr defTabSz="274320"/>
            <a:r>
              <a:rPr lang="en-US" sz="1400" dirty="0" smtClean="0">
                <a:solidFill>
                  <a:srgbClr val="000000"/>
                </a:solidFill>
                <a:latin typeface="Consolas"/>
              </a:rPr>
              <a:t>	Handler </a:t>
            </a:r>
            <a:r>
              <a:rPr lang="en-US" sz="1400" dirty="0" err="1" smtClean="0">
                <a:solidFill>
                  <a:srgbClr val="0000C0"/>
                </a:solidFill>
                <a:latin typeface="Consolas"/>
              </a:rPr>
              <a:t>handler</a:t>
            </a:r>
            <a:r>
              <a:rPr lang="en-US" sz="1400" dirty="0" smtClean="0">
                <a:solidFill>
                  <a:srgbClr val="000000"/>
                </a:solidFill>
                <a:latin typeface="Consolas"/>
              </a:rPr>
              <a:t> = </a:t>
            </a:r>
            <a:r>
              <a:rPr lang="en-US" sz="1400" b="1" dirty="0" smtClean="0">
                <a:solidFill>
                  <a:srgbClr val="7F0055"/>
                </a:solidFill>
                <a:latin typeface="Consolas"/>
              </a:rPr>
              <a:t>new</a:t>
            </a:r>
            <a:r>
              <a:rPr lang="en-US" sz="1400" b="1" dirty="0" smtClean="0">
                <a:solidFill>
                  <a:srgbClr val="000000"/>
                </a:solidFill>
                <a:latin typeface="Consolas"/>
              </a:rPr>
              <a:t> Handler() {</a:t>
            </a:r>
          </a:p>
          <a:p>
            <a:pPr defTabSz="274320"/>
            <a:r>
              <a:rPr lang="en-US" sz="1400" dirty="0" smtClean="0">
                <a:solidFill>
                  <a:srgbClr val="000000"/>
                </a:solidFill>
                <a:latin typeface="Consolas"/>
              </a:rPr>
              <a:t>		</a:t>
            </a:r>
            <a:r>
              <a:rPr lang="en-US" sz="1400" dirty="0" smtClean="0">
                <a:solidFill>
                  <a:srgbClr val="646464"/>
                </a:solidFill>
                <a:latin typeface="Consolas"/>
              </a:rPr>
              <a:t>@Override</a:t>
            </a:r>
          </a:p>
          <a:p>
            <a:pPr defTabSz="274320"/>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handleMessage</a:t>
            </a:r>
            <a:r>
              <a:rPr lang="en-US" sz="1400" b="1" dirty="0" smtClean="0">
                <a:solidFill>
                  <a:srgbClr val="000000"/>
                </a:solidFill>
                <a:latin typeface="Consolas"/>
              </a:rPr>
              <a:t>(Message </a:t>
            </a:r>
            <a:r>
              <a:rPr lang="en-US" sz="1400" b="1" dirty="0" err="1" smtClean="0">
                <a:solidFill>
                  <a:srgbClr val="000000"/>
                </a:solidFill>
                <a:latin typeface="Consolas"/>
              </a:rPr>
              <a:t>msg</a:t>
            </a:r>
            <a:r>
              <a:rPr lang="en-US" sz="1400" b="1" dirty="0" smtClean="0">
                <a:solidFill>
                  <a:srgbClr val="000000"/>
                </a:solidFill>
                <a:latin typeface="Consolas"/>
              </a:rPr>
              <a:t>) {</a:t>
            </a:r>
          </a:p>
          <a:p>
            <a:pPr defTabSz="274320"/>
            <a:endParaRPr lang="en-US" sz="1400" b="1" dirty="0" smtClean="0">
              <a:solidFill>
                <a:srgbClr val="000000"/>
              </a:solidFill>
              <a:latin typeface="Consolas"/>
            </a:endParaRPr>
          </a:p>
          <a:p>
            <a:pPr defTabSz="274320"/>
            <a:r>
              <a:rPr lang="en-US" sz="1400" dirty="0" smtClean="0">
                <a:solidFill>
                  <a:srgbClr val="000000"/>
                </a:solidFill>
                <a:latin typeface="Consolas"/>
              </a:rPr>
              <a:t>			String </a:t>
            </a:r>
            <a:r>
              <a:rPr lang="en-US" sz="1400" dirty="0" err="1" smtClean="0">
                <a:solidFill>
                  <a:srgbClr val="000000"/>
                </a:solidFill>
                <a:latin typeface="Consolas"/>
              </a:rPr>
              <a:t>returnedValue</a:t>
            </a:r>
            <a:r>
              <a:rPr lang="en-US" sz="1400" dirty="0" smtClean="0">
                <a:solidFill>
                  <a:srgbClr val="000000"/>
                </a:solidFill>
                <a:latin typeface="Consolas"/>
              </a:rPr>
              <a:t> = (String)msg.</a:t>
            </a:r>
            <a:r>
              <a:rPr lang="en-US" sz="1400" dirty="0" smtClean="0">
                <a:solidFill>
                  <a:srgbClr val="0000C0"/>
                </a:solidFill>
                <a:latin typeface="Consolas"/>
              </a:rPr>
              <a:t>obj</a:t>
            </a:r>
            <a:r>
              <a:rPr lang="en-US" sz="1400" dirty="0" smtClean="0">
                <a:solidFill>
                  <a:srgbClr val="000000"/>
                </a:solidFill>
                <a:latin typeface="Consolas"/>
              </a:rPr>
              <a:t>;</a:t>
            </a:r>
          </a:p>
          <a:p>
            <a:pPr defTabSz="274320"/>
            <a:endParaRPr lang="en-US" sz="8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//do something with the value sent by the background thread here</a:t>
            </a:r>
          </a:p>
          <a:p>
            <a:pPr defTabSz="274320"/>
            <a:r>
              <a:rPr lang="en-US" sz="1400" dirty="0" smtClean="0">
                <a:solidFill>
                  <a:srgbClr val="000000"/>
                </a:solidFill>
                <a:latin typeface="Consolas"/>
              </a:rPr>
              <a:t>			</a:t>
            </a:r>
            <a:r>
              <a:rPr lang="en-US" sz="1400" dirty="0" err="1" smtClean="0">
                <a:solidFill>
                  <a:srgbClr val="0000C0"/>
                </a:solidFill>
                <a:latin typeface="Consolas"/>
              </a:rPr>
              <a:t>msgReturned</a:t>
            </a:r>
            <a:r>
              <a:rPr lang="en-US" sz="1400" dirty="0" err="1" smtClean="0">
                <a:solidFill>
                  <a:srgbClr val="000000"/>
                </a:solidFill>
                <a:latin typeface="Consolas"/>
              </a:rPr>
              <a:t>.append</a:t>
            </a:r>
            <a:r>
              <a:rPr lang="en-US" sz="1400" dirty="0" smtClean="0">
                <a:solidFill>
                  <a:srgbClr val="000000"/>
                </a:solidFill>
                <a:latin typeface="Consolas"/>
              </a:rPr>
              <a:t>(</a:t>
            </a:r>
            <a:r>
              <a:rPr lang="en-US" sz="1400" dirty="0" smtClean="0">
                <a:solidFill>
                  <a:srgbClr val="2A00FF"/>
                </a:solidFill>
                <a:latin typeface="Consolas"/>
              </a:rPr>
              <a:t>"\n returned value: "</a:t>
            </a:r>
            <a:r>
              <a:rPr lang="en-US" sz="1400" dirty="0" smtClean="0">
                <a:solidFill>
                  <a:srgbClr val="000000"/>
                </a:solidFill>
                <a:latin typeface="Consolas"/>
              </a:rPr>
              <a:t> + </a:t>
            </a:r>
            <a:r>
              <a:rPr lang="en-US" sz="1400" dirty="0" err="1" smtClean="0">
                <a:solidFill>
                  <a:srgbClr val="000000"/>
                </a:solidFill>
                <a:latin typeface="Consolas"/>
              </a:rPr>
              <a:t>returnedValue</a:t>
            </a:r>
            <a:r>
              <a:rPr lang="en-US" sz="1400" dirty="0" smtClean="0">
                <a:solidFill>
                  <a:srgbClr val="000000"/>
                </a:solidFill>
                <a:latin typeface="Consolas"/>
              </a:rPr>
              <a:t> );</a:t>
            </a:r>
          </a:p>
          <a:p>
            <a:pPr defTabSz="274320"/>
            <a:endParaRPr lang="en-US" sz="8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0000C0"/>
                </a:solidFill>
                <a:latin typeface="Consolas"/>
              </a:rPr>
              <a:t>bar1</a:t>
            </a:r>
            <a:r>
              <a:rPr lang="en-US" sz="1400" dirty="0" smtClean="0">
                <a:solidFill>
                  <a:srgbClr val="000000"/>
                </a:solidFill>
                <a:latin typeface="Consolas"/>
              </a:rPr>
              <a:t>.incrementProgressBy(2);</a:t>
            </a:r>
          </a:p>
          <a:p>
            <a:pPr defTabSz="274320"/>
            <a:endParaRPr lang="en-US" sz="800" dirty="0" smtClean="0">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//testing early termination</a:t>
            </a:r>
          </a:p>
          <a:p>
            <a:pPr defTabSz="274320"/>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 (</a:t>
            </a:r>
            <a:r>
              <a:rPr lang="en-US" sz="1400" b="1" dirty="0" smtClean="0">
                <a:solidFill>
                  <a:srgbClr val="0000C0"/>
                </a:solidFill>
                <a:latin typeface="Consolas"/>
              </a:rPr>
              <a:t>bar1</a:t>
            </a:r>
            <a:r>
              <a:rPr lang="en-US" sz="1400" b="1" dirty="0" smtClean="0">
                <a:solidFill>
                  <a:srgbClr val="000000"/>
                </a:solidFill>
                <a:latin typeface="Consolas"/>
              </a:rPr>
              <a:t>.getProgress() == </a:t>
            </a:r>
            <a:r>
              <a:rPr lang="en-US" sz="1400" b="1" dirty="0" smtClean="0">
                <a:solidFill>
                  <a:srgbClr val="0000C0"/>
                </a:solidFill>
                <a:latin typeface="Consolas"/>
              </a:rPr>
              <a:t>MAX_SEC</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msgReturned</a:t>
            </a:r>
            <a:r>
              <a:rPr lang="en-US" sz="1400" dirty="0" err="1" smtClean="0">
                <a:solidFill>
                  <a:srgbClr val="000000"/>
                </a:solidFill>
                <a:latin typeface="Consolas"/>
              </a:rPr>
              <a:t>.append</a:t>
            </a:r>
            <a:r>
              <a:rPr lang="en-US" sz="1400" dirty="0" smtClean="0">
                <a:solidFill>
                  <a:srgbClr val="000000"/>
                </a:solidFill>
                <a:latin typeface="Consolas"/>
              </a:rPr>
              <a:t>(</a:t>
            </a:r>
            <a:r>
              <a:rPr lang="en-US" sz="1400" dirty="0" smtClean="0">
                <a:solidFill>
                  <a:srgbClr val="2A00FF"/>
                </a:solidFill>
                <a:latin typeface="Consolas"/>
              </a:rPr>
              <a:t>" \</a:t>
            </a:r>
            <a:r>
              <a:rPr lang="en-US" sz="1400" dirty="0" err="1" smtClean="0">
                <a:solidFill>
                  <a:srgbClr val="2A00FF"/>
                </a:solidFill>
                <a:latin typeface="Consolas"/>
              </a:rPr>
              <a:t>nDone</a:t>
            </a:r>
            <a:r>
              <a:rPr lang="en-US" sz="1400" dirty="0" smtClean="0">
                <a:solidFill>
                  <a:srgbClr val="2A00FF"/>
                </a:solidFill>
                <a:latin typeface="Consolas"/>
              </a:rPr>
              <a:t> \n back thread has been stopped"</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isRunning</a:t>
            </a:r>
            <a:r>
              <a:rPr lang="en-US" sz="1400" dirty="0" smtClean="0">
                <a:solidFill>
                  <a:srgbClr val="000000"/>
                </a:solidFill>
                <a:latin typeface="Consolas"/>
              </a:rPr>
              <a:t> = </a:t>
            </a:r>
            <a:r>
              <a:rPr lang="en-US" sz="1400" b="1" dirty="0" smtClean="0">
                <a:solidFill>
                  <a:srgbClr val="7F0055"/>
                </a:solidFill>
                <a:latin typeface="Consolas"/>
              </a:rPr>
              <a:t>false</a:t>
            </a:r>
            <a:r>
              <a:rPr lang="en-US" sz="1400" b="1" dirty="0" smtClean="0">
                <a:solidFill>
                  <a:srgbClr val="000000"/>
                </a:solidFill>
                <a:latin typeface="Consolas"/>
              </a:rPr>
              <a:t>;</a:t>
            </a:r>
          </a:p>
          <a:p>
            <a:pPr defTabSz="274320"/>
            <a:r>
              <a:rPr lang="en-US" sz="1400" dirty="0" smtClean="0">
                <a:solidFill>
                  <a:srgbClr val="000000"/>
                </a:solidFill>
                <a:latin typeface="Consolas"/>
              </a:rPr>
              <a:t>			}</a:t>
            </a:r>
          </a:p>
          <a:p>
            <a:pPr defTabSz="274320"/>
            <a:endParaRPr lang="en-US" sz="800" dirty="0" smtClean="0">
              <a:solidFill>
                <a:srgbClr val="000000"/>
              </a:solidFill>
              <a:latin typeface="Consolas"/>
            </a:endParaRPr>
          </a:p>
          <a:p>
            <a:pPr defTabSz="274320"/>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 (</a:t>
            </a:r>
            <a:r>
              <a:rPr lang="en-US" sz="1400" b="1" dirty="0" smtClean="0">
                <a:solidFill>
                  <a:srgbClr val="0000C0"/>
                </a:solidFill>
                <a:latin typeface="Consolas"/>
              </a:rPr>
              <a:t>bar1</a:t>
            </a:r>
            <a:r>
              <a:rPr lang="en-US" sz="1400" b="1" dirty="0" smtClean="0">
                <a:solidFill>
                  <a:srgbClr val="000000"/>
                </a:solidFill>
                <a:latin typeface="Consolas"/>
              </a:rPr>
              <a:t>.getProgress() == </a:t>
            </a:r>
            <a:r>
              <a:rPr lang="en-US" sz="1400" b="1" dirty="0" smtClean="0">
                <a:solidFill>
                  <a:srgbClr val="0000C0"/>
                </a:solidFill>
                <a:latin typeface="Consolas"/>
              </a:rPr>
              <a:t>bar1</a:t>
            </a:r>
            <a:r>
              <a:rPr lang="en-US" sz="1400" b="1" dirty="0" smtClean="0">
                <a:solidFill>
                  <a:srgbClr val="000000"/>
                </a:solidFill>
                <a:latin typeface="Consolas"/>
              </a:rPr>
              <a:t>.getMax()){</a:t>
            </a:r>
          </a:p>
          <a:p>
            <a:pPr defTabSz="274320"/>
            <a:r>
              <a:rPr lang="en-US" sz="1400" dirty="0" smtClean="0">
                <a:solidFill>
                  <a:srgbClr val="000000"/>
                </a:solidFill>
                <a:latin typeface="Consolas"/>
              </a:rPr>
              <a:t>				</a:t>
            </a:r>
            <a:r>
              <a:rPr lang="en-US" sz="1400" dirty="0" err="1" smtClean="0">
                <a:solidFill>
                  <a:srgbClr val="0000C0"/>
                </a:solidFill>
                <a:latin typeface="Consolas"/>
              </a:rPr>
              <a:t>msgWorking</a:t>
            </a:r>
            <a:r>
              <a:rPr lang="en-US" sz="1400" dirty="0" err="1" smtClean="0">
                <a:solidFill>
                  <a:srgbClr val="000000"/>
                </a:solidFill>
                <a:latin typeface="Consolas"/>
              </a:rPr>
              <a:t>.setText</a:t>
            </a:r>
            <a:r>
              <a:rPr lang="en-US" sz="1400" dirty="0" smtClean="0">
                <a:solidFill>
                  <a:srgbClr val="000000"/>
                </a:solidFill>
                <a:latin typeface="Consolas"/>
              </a:rPr>
              <a:t>(</a:t>
            </a:r>
            <a:r>
              <a:rPr lang="en-US" sz="1400" dirty="0" smtClean="0">
                <a:solidFill>
                  <a:srgbClr val="2A00FF"/>
                </a:solidFill>
                <a:latin typeface="Consolas"/>
              </a:rPr>
              <a:t>"Done"</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smtClean="0">
                <a:solidFill>
                  <a:srgbClr val="0000C0"/>
                </a:solidFill>
                <a:latin typeface="Consolas"/>
              </a:rPr>
              <a:t>bar1</a:t>
            </a:r>
            <a:r>
              <a:rPr lang="en-US" sz="1400" dirty="0" smtClean="0">
                <a:solidFill>
                  <a:srgbClr val="000000"/>
                </a:solidFill>
                <a:latin typeface="Consolas"/>
              </a:rPr>
              <a:t>.setVisibility(</a:t>
            </a:r>
            <a:r>
              <a:rPr lang="en-US" sz="1400" dirty="0" err="1" smtClean="0">
                <a:solidFill>
                  <a:srgbClr val="000000"/>
                </a:solidFill>
                <a:latin typeface="Consolas"/>
              </a:rPr>
              <a:t>View.</a:t>
            </a:r>
            <a:r>
              <a:rPr lang="en-US" sz="1400" i="1" dirty="0" err="1" smtClean="0">
                <a:solidFill>
                  <a:srgbClr val="0000C0"/>
                </a:solidFill>
                <a:latin typeface="Consolas"/>
              </a:rPr>
              <a:t>INVISIBLE</a:t>
            </a:r>
            <a:r>
              <a:rPr lang="en-US" sz="1400" i="1"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0000C0"/>
                </a:solidFill>
                <a:latin typeface="Consolas"/>
              </a:rPr>
              <a:t>bar2</a:t>
            </a:r>
            <a:r>
              <a:rPr lang="en-US" sz="1400" dirty="0" smtClean="0">
                <a:solidFill>
                  <a:srgbClr val="000000"/>
                </a:solidFill>
                <a:latin typeface="Consolas"/>
              </a:rPr>
              <a:t>.setVisibility(</a:t>
            </a:r>
            <a:r>
              <a:rPr lang="en-US" sz="1400" dirty="0" err="1" smtClean="0">
                <a:solidFill>
                  <a:srgbClr val="000000"/>
                </a:solidFill>
                <a:latin typeface="Consolas"/>
              </a:rPr>
              <a:t>View.</a:t>
            </a:r>
            <a:r>
              <a:rPr lang="en-US" sz="1400" i="1" dirty="0" err="1" smtClean="0">
                <a:solidFill>
                  <a:srgbClr val="0000C0"/>
                </a:solidFill>
                <a:latin typeface="Consolas"/>
              </a:rPr>
              <a:t>INVISIBLE</a:t>
            </a:r>
            <a:r>
              <a:rPr lang="en-US" sz="1400" i="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b="1" dirty="0" smtClean="0">
                <a:solidFill>
                  <a:srgbClr val="7F0055"/>
                </a:solidFill>
                <a:latin typeface="Consolas"/>
              </a:rPr>
              <a:t>else</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msgWorking</a:t>
            </a:r>
            <a:r>
              <a:rPr lang="en-US" sz="1400" dirty="0" err="1" smtClean="0">
                <a:solidFill>
                  <a:srgbClr val="000000"/>
                </a:solidFill>
                <a:latin typeface="Consolas"/>
              </a:rPr>
              <a:t>.setText</a:t>
            </a:r>
            <a:r>
              <a:rPr lang="en-US" sz="1400" dirty="0" smtClean="0">
                <a:solidFill>
                  <a:srgbClr val="000000"/>
                </a:solidFill>
                <a:latin typeface="Consolas"/>
              </a:rPr>
              <a:t>(</a:t>
            </a:r>
            <a:r>
              <a:rPr lang="en-US" sz="1400" dirty="0" smtClean="0">
                <a:solidFill>
                  <a:srgbClr val="2A00FF"/>
                </a:solidFill>
                <a:latin typeface="Consolas"/>
              </a:rPr>
              <a:t>"Working..."</a:t>
            </a:r>
            <a:r>
              <a:rPr lang="en-US" sz="1400" dirty="0" smtClean="0">
                <a:solidFill>
                  <a:srgbClr val="000000"/>
                </a:solidFill>
                <a:latin typeface="Consolas"/>
              </a:rPr>
              <a:t> + </a:t>
            </a:r>
            <a:r>
              <a:rPr lang="en-US" sz="1400" dirty="0" smtClean="0">
                <a:solidFill>
                  <a:srgbClr val="0000C0"/>
                </a:solidFill>
                <a:latin typeface="Consolas"/>
              </a:rPr>
              <a:t>bar1</a:t>
            </a:r>
            <a:r>
              <a:rPr lang="en-US" sz="1400" dirty="0" smtClean="0">
                <a:solidFill>
                  <a:srgbClr val="000000"/>
                </a:solidFill>
                <a:latin typeface="Consolas"/>
              </a:rPr>
              <a:t>.getProgress() );</a:t>
            </a:r>
          </a:p>
          <a:p>
            <a:pPr defTabSz="274320"/>
            <a:r>
              <a:rPr lang="en-US" sz="1400" dirty="0" smtClean="0">
                <a:solidFill>
                  <a:srgbClr val="000000"/>
                </a:solidFill>
                <a:latin typeface="Consolas"/>
              </a:rPr>
              <a:t>			}					</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 </a:t>
            </a:r>
            <a:r>
              <a:rPr lang="en-US" sz="1400" dirty="0" smtClean="0">
                <a:solidFill>
                  <a:srgbClr val="3F7F5F"/>
                </a:solidFill>
                <a:latin typeface="Consolas"/>
              </a:rPr>
              <a:t>//handler</a:t>
            </a:r>
          </a:p>
        </p:txBody>
      </p:sp>
      <p:pic>
        <p:nvPicPr>
          <p:cNvPr id="11" name="Picture 10" descr="de.png"/>
          <p:cNvPicPr>
            <a:picLocks noChangeAspect="1"/>
          </p:cNvPicPr>
          <p:nvPr/>
        </p:nvPicPr>
        <p:blipFill>
          <a:blip r:embed="rId2" cstate="print"/>
          <a:stretch>
            <a:fillRect/>
          </a:stretch>
        </p:blipFill>
        <p:spPr>
          <a:xfrm>
            <a:off x="7772400" y="1600200"/>
            <a:ext cx="1219200" cy="18288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2" name="Straight Arrow Connector 11"/>
          <p:cNvCxnSpPr/>
          <p:nvPr/>
        </p:nvCxnSpPr>
        <p:spPr>
          <a:xfrm>
            <a:off x="457200" y="2057400"/>
            <a:ext cx="609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343400" y="17526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400" y="1219200"/>
            <a:ext cx="381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27</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487362"/>
          </a:xfrm>
          <a:prstGeom prst="rect">
            <a:avLst/>
          </a:prstGeom>
        </p:spPr>
        <p:txBody>
          <a:bodyPr tIns="0">
            <a:normAutofit fontScale="60000" lnSpcReduction="20000"/>
          </a:bodyPr>
          <a:lstStyle/>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228600" y="533400"/>
            <a:ext cx="8686800" cy="609600"/>
          </a:xfrm>
          <a:prstGeom prst="rect">
            <a:avLst/>
          </a:prstGeom>
        </p:spPr>
        <p:txBody>
          <a:bodyPr>
            <a:noAutofit/>
          </a:bodyPr>
          <a:lstStyle/>
          <a:p>
            <a:pPr defTabSz="365760"/>
            <a:r>
              <a:rPr lang="en-US" sz="2400" b="1" dirty="0" smtClean="0">
                <a:solidFill>
                  <a:srgbClr val="0070C0"/>
                </a:solidFill>
              </a:rPr>
              <a:t>Example 2. Progress Bar  – Using Message Passing                 </a:t>
            </a:r>
            <a:r>
              <a:rPr lang="en-US" dirty="0" smtClean="0">
                <a:solidFill>
                  <a:srgbClr val="0070C0"/>
                </a:solidFill>
              </a:rPr>
              <a:t>Activity 3/5</a:t>
            </a:r>
            <a:endParaRPr lang="en-US" dirty="0" smtClean="0"/>
          </a:p>
        </p:txBody>
      </p:sp>
      <p:sp>
        <p:nvSpPr>
          <p:cNvPr id="13" name="TextBox 12"/>
          <p:cNvSpPr txBox="1"/>
          <p:nvPr/>
        </p:nvSpPr>
        <p:spPr>
          <a:xfrm>
            <a:off x="304800" y="1058882"/>
            <a:ext cx="7924800" cy="4185761"/>
          </a:xfrm>
          <a:prstGeom prst="rect">
            <a:avLst/>
          </a:prstGeom>
          <a:solidFill>
            <a:schemeClr val="bg1">
              <a:lumMod val="95000"/>
            </a:schemeClr>
          </a:solidFill>
          <a:ln>
            <a:solidFill>
              <a:schemeClr val="bg1">
                <a:lumMod val="65000"/>
              </a:schemeClr>
            </a:solidFill>
          </a:ln>
        </p:spPr>
        <p:txBody>
          <a:bodyPr wrap="square" numCol="1" rtlCol="0">
            <a:spAutoFit/>
          </a:bodyPr>
          <a:lstStyle/>
          <a:p>
            <a:pPr defTabSz="274320"/>
            <a:r>
              <a:rPr lang="en-US" sz="1400" dirty="0" smtClean="0">
                <a:solidFill>
                  <a:srgbClr val="000000"/>
                </a:solidFill>
                <a:latin typeface="Consolas"/>
              </a:rPr>
              <a:t>	</a:t>
            </a:r>
            <a:r>
              <a:rPr lang="en-US" sz="1400" dirty="0" smtClean="0">
                <a:solidFill>
                  <a:srgbClr val="646464"/>
                </a:solidFill>
                <a:latin typeface="Consolas"/>
              </a:rPr>
              <a:t>@Override</a:t>
            </a:r>
          </a:p>
          <a:p>
            <a:pPr defTabSz="274320"/>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onCreate</a:t>
            </a:r>
            <a:r>
              <a:rPr lang="en-US" sz="1400" b="1" dirty="0" smtClean="0">
                <a:solidFill>
                  <a:srgbClr val="000000"/>
                </a:solidFill>
                <a:latin typeface="Consolas"/>
              </a:rPr>
              <a:t>(Bundle icicle) {</a:t>
            </a:r>
          </a:p>
          <a:p>
            <a:pPr defTabSz="274320"/>
            <a:r>
              <a:rPr lang="en-US" sz="1400" dirty="0" smtClean="0">
                <a:solidFill>
                  <a:srgbClr val="000000"/>
                </a:solidFill>
                <a:latin typeface="Consolas"/>
              </a:rPr>
              <a:t>		</a:t>
            </a:r>
            <a:r>
              <a:rPr lang="en-US" sz="1400" b="1" dirty="0" err="1" smtClean="0">
                <a:solidFill>
                  <a:srgbClr val="7F0055"/>
                </a:solidFill>
                <a:latin typeface="Consolas"/>
              </a:rPr>
              <a:t>super</a:t>
            </a:r>
            <a:r>
              <a:rPr lang="en-US" sz="1400" b="1" dirty="0" err="1" smtClean="0">
                <a:solidFill>
                  <a:srgbClr val="000000"/>
                </a:solidFill>
                <a:latin typeface="Consolas"/>
              </a:rPr>
              <a:t>.onCreate</a:t>
            </a:r>
            <a:r>
              <a:rPr lang="en-US" sz="1400" b="1" dirty="0" smtClean="0">
                <a:solidFill>
                  <a:srgbClr val="000000"/>
                </a:solidFill>
                <a:latin typeface="Consolas"/>
              </a:rPr>
              <a:t>(icicle);</a:t>
            </a:r>
          </a:p>
          <a:p>
            <a:pPr defTabSz="274320"/>
            <a:r>
              <a:rPr lang="en-US" sz="1400" dirty="0" smtClean="0">
                <a:solidFill>
                  <a:srgbClr val="000000"/>
                </a:solidFill>
                <a:latin typeface="Consolas"/>
              </a:rPr>
              <a:t>		</a:t>
            </a:r>
            <a:r>
              <a:rPr lang="en-US" sz="1400" dirty="0" err="1" smtClean="0">
                <a:solidFill>
                  <a:srgbClr val="000000"/>
                </a:solidFill>
                <a:latin typeface="Consolas"/>
              </a:rPr>
              <a:t>setContentView</a:t>
            </a:r>
            <a:r>
              <a:rPr lang="en-US" sz="1400" dirty="0" smtClean="0">
                <a:solidFill>
                  <a:srgbClr val="000000"/>
                </a:solidFill>
                <a:latin typeface="Consolas"/>
              </a:rPr>
              <a:t>(</a:t>
            </a:r>
            <a:r>
              <a:rPr lang="en-US" sz="1400" dirty="0" err="1" smtClean="0">
                <a:solidFill>
                  <a:srgbClr val="000000"/>
                </a:solidFill>
                <a:latin typeface="Consolas"/>
              </a:rPr>
              <a:t>R.layout.</a:t>
            </a:r>
            <a:r>
              <a:rPr lang="en-US" sz="1400" i="1" dirty="0" err="1" smtClean="0">
                <a:solidFill>
                  <a:srgbClr val="0000C0"/>
                </a:solidFill>
                <a:latin typeface="Consolas"/>
              </a:rPr>
              <a:t>main</a:t>
            </a:r>
            <a:r>
              <a:rPr lang="en-US" sz="1400" i="1" dirty="0" smtClean="0">
                <a:solidFill>
                  <a:srgbClr val="000000"/>
                </a:solidFill>
                <a:latin typeface="Consolas"/>
              </a:rPr>
              <a:t>);</a:t>
            </a:r>
          </a:p>
          <a:p>
            <a:pPr defTabSz="274320"/>
            <a:endParaRPr lang="en-US" sz="1400" i="1"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0000C0"/>
                </a:solidFill>
                <a:latin typeface="Consolas"/>
              </a:rPr>
              <a:t>bar1</a:t>
            </a:r>
            <a:r>
              <a:rPr lang="en-US" sz="1400" dirty="0" smtClean="0">
                <a:solidFill>
                  <a:srgbClr val="000000"/>
                </a:solidFill>
                <a:latin typeface="Consolas"/>
              </a:rPr>
              <a:t> = (</a:t>
            </a:r>
            <a:r>
              <a:rPr lang="en-US" sz="1400" dirty="0" err="1" smtClean="0">
                <a:solidFill>
                  <a:srgbClr val="000000"/>
                </a:solidFill>
                <a:latin typeface="Consolas"/>
              </a:rPr>
              <a:t>ProgressBar</a:t>
            </a:r>
            <a:r>
              <a:rPr lang="en-US" sz="1400" dirty="0" smtClean="0">
                <a:solidFill>
                  <a:srgbClr val="000000"/>
                </a:solidFill>
                <a:latin typeface="Consolas"/>
              </a:rPr>
              <a:t>) </a:t>
            </a:r>
            <a:r>
              <a:rPr lang="en-US" sz="1400" dirty="0" err="1" smtClean="0">
                <a:solidFill>
                  <a:srgbClr val="000000"/>
                </a:solidFill>
                <a:latin typeface="Consolas"/>
              </a:rPr>
              <a:t>findViewById</a:t>
            </a:r>
            <a:r>
              <a:rPr lang="en-US" sz="1400" dirty="0" smtClean="0">
                <a:solidFill>
                  <a:srgbClr val="000000"/>
                </a:solidFill>
                <a:latin typeface="Consolas"/>
              </a:rPr>
              <a:t>(R.id.</a:t>
            </a:r>
            <a:r>
              <a:rPr lang="en-US" sz="1400" i="1" dirty="0" smtClean="0">
                <a:solidFill>
                  <a:srgbClr val="0000C0"/>
                </a:solidFill>
                <a:latin typeface="Consolas"/>
              </a:rPr>
              <a:t>progress1</a:t>
            </a:r>
            <a:r>
              <a:rPr lang="en-US" sz="1400" i="1" dirty="0" smtClean="0">
                <a:solidFill>
                  <a:srgbClr val="000000"/>
                </a:solidFill>
                <a:latin typeface="Consolas"/>
              </a:rPr>
              <a:t>);</a:t>
            </a:r>
          </a:p>
          <a:p>
            <a:pPr defTabSz="274320"/>
            <a:r>
              <a:rPr lang="en-US" sz="1400" dirty="0" smtClean="0">
                <a:solidFill>
                  <a:srgbClr val="000000"/>
                </a:solidFill>
                <a:latin typeface="Consolas"/>
              </a:rPr>
              <a:t>		</a:t>
            </a:r>
            <a:r>
              <a:rPr lang="en-US" sz="1400" dirty="0" smtClean="0">
                <a:solidFill>
                  <a:srgbClr val="0000C0"/>
                </a:solidFill>
                <a:latin typeface="Consolas"/>
              </a:rPr>
              <a:t>bar1</a:t>
            </a:r>
            <a:r>
              <a:rPr lang="en-US" sz="1400" dirty="0" smtClean="0">
                <a:solidFill>
                  <a:srgbClr val="000000"/>
                </a:solidFill>
                <a:latin typeface="Consolas"/>
              </a:rPr>
              <a:t>.setProgress(0);</a:t>
            </a:r>
          </a:p>
          <a:p>
            <a:pPr defTabSz="274320"/>
            <a:r>
              <a:rPr lang="en-US" sz="1400" dirty="0" smtClean="0">
                <a:solidFill>
                  <a:srgbClr val="000000"/>
                </a:solidFill>
                <a:latin typeface="Consolas"/>
              </a:rPr>
              <a:t>		</a:t>
            </a:r>
            <a:r>
              <a:rPr lang="en-US" sz="1400" dirty="0" smtClean="0">
                <a:solidFill>
                  <a:srgbClr val="0000C0"/>
                </a:solidFill>
                <a:latin typeface="Consolas"/>
              </a:rPr>
              <a:t>bar1</a:t>
            </a:r>
            <a:r>
              <a:rPr lang="en-US" sz="1400" dirty="0" smtClean="0">
                <a:solidFill>
                  <a:srgbClr val="000000"/>
                </a:solidFill>
                <a:latin typeface="Consolas"/>
              </a:rPr>
              <a:t>.setMax(</a:t>
            </a:r>
            <a:r>
              <a:rPr lang="en-US" sz="1400" dirty="0" smtClean="0">
                <a:solidFill>
                  <a:srgbClr val="0000C0"/>
                </a:solidFill>
                <a:latin typeface="Consolas"/>
              </a:rPr>
              <a:t>MAX_SEC</a:t>
            </a:r>
            <a:r>
              <a:rPr lang="en-US" sz="1400" dirty="0" smtClean="0">
                <a:solidFill>
                  <a:srgbClr val="000000"/>
                </a:solidFill>
                <a:latin typeface="Consolas"/>
              </a:rPr>
              <a:t>);</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0000C0"/>
                </a:solidFill>
                <a:latin typeface="Consolas"/>
              </a:rPr>
              <a:t>bar2</a:t>
            </a:r>
            <a:r>
              <a:rPr lang="en-US" sz="1400" dirty="0" smtClean="0">
                <a:solidFill>
                  <a:srgbClr val="000000"/>
                </a:solidFill>
                <a:latin typeface="Consolas"/>
              </a:rPr>
              <a:t> = (</a:t>
            </a:r>
            <a:r>
              <a:rPr lang="en-US" sz="1400" dirty="0" err="1" smtClean="0">
                <a:solidFill>
                  <a:srgbClr val="000000"/>
                </a:solidFill>
                <a:latin typeface="Consolas"/>
              </a:rPr>
              <a:t>ProgressBar</a:t>
            </a:r>
            <a:r>
              <a:rPr lang="en-US" sz="1400" dirty="0" smtClean="0">
                <a:solidFill>
                  <a:srgbClr val="000000"/>
                </a:solidFill>
                <a:latin typeface="Consolas"/>
              </a:rPr>
              <a:t>) </a:t>
            </a:r>
            <a:r>
              <a:rPr lang="en-US" sz="1400" dirty="0" err="1" smtClean="0">
                <a:solidFill>
                  <a:srgbClr val="000000"/>
                </a:solidFill>
                <a:latin typeface="Consolas"/>
              </a:rPr>
              <a:t>findViewById</a:t>
            </a:r>
            <a:r>
              <a:rPr lang="en-US" sz="1400" dirty="0" smtClean="0">
                <a:solidFill>
                  <a:srgbClr val="000000"/>
                </a:solidFill>
                <a:latin typeface="Consolas"/>
              </a:rPr>
              <a:t>(R.id.</a:t>
            </a:r>
            <a:r>
              <a:rPr lang="en-US" sz="1400" i="1" dirty="0" smtClean="0">
                <a:solidFill>
                  <a:srgbClr val="0000C0"/>
                </a:solidFill>
                <a:latin typeface="Consolas"/>
              </a:rPr>
              <a:t>progress2</a:t>
            </a:r>
            <a:r>
              <a:rPr lang="en-US" sz="1400" i="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msgWorking</a:t>
            </a:r>
            <a:r>
              <a:rPr lang="en-US" sz="1400" dirty="0" smtClean="0">
                <a:solidFill>
                  <a:srgbClr val="000000"/>
                </a:solidFill>
                <a:latin typeface="Consolas"/>
              </a:rPr>
              <a:t> = (</a:t>
            </a:r>
            <a:r>
              <a:rPr lang="en-US" sz="1400" dirty="0" err="1" smtClean="0">
                <a:solidFill>
                  <a:srgbClr val="000000"/>
                </a:solidFill>
                <a:latin typeface="Consolas"/>
              </a:rPr>
              <a:t>TextView</a:t>
            </a:r>
            <a:r>
              <a:rPr lang="en-US" sz="1400" dirty="0" smtClean="0">
                <a:solidFill>
                  <a:srgbClr val="000000"/>
                </a:solidFill>
                <a:latin typeface="Consolas"/>
              </a:rPr>
              <a:t>)</a:t>
            </a:r>
            <a:r>
              <a:rPr lang="en-US" sz="1400" dirty="0" err="1" smtClean="0">
                <a:solidFill>
                  <a:srgbClr val="000000"/>
                </a:solidFill>
                <a:latin typeface="Consolas"/>
              </a:rPr>
              <a:t>findViewById</a:t>
            </a:r>
            <a:r>
              <a:rPr lang="en-US" sz="1400" dirty="0" smtClean="0">
                <a:solidFill>
                  <a:srgbClr val="000000"/>
                </a:solidFill>
                <a:latin typeface="Consolas"/>
              </a:rPr>
              <a:t>(</a:t>
            </a:r>
            <a:r>
              <a:rPr lang="en-US" sz="1400" dirty="0" err="1" smtClean="0">
                <a:solidFill>
                  <a:srgbClr val="000000"/>
                </a:solidFill>
                <a:latin typeface="Consolas"/>
              </a:rPr>
              <a:t>R.id.</a:t>
            </a:r>
            <a:r>
              <a:rPr lang="en-US" sz="1400" i="1" dirty="0" err="1" smtClean="0">
                <a:solidFill>
                  <a:srgbClr val="0000C0"/>
                </a:solidFill>
                <a:latin typeface="Consolas"/>
              </a:rPr>
              <a:t>txtWorkProgress</a:t>
            </a:r>
            <a:r>
              <a:rPr lang="en-US" sz="1400" i="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msgReturned</a:t>
            </a:r>
            <a:r>
              <a:rPr lang="en-US" sz="1400" dirty="0" smtClean="0">
                <a:solidFill>
                  <a:srgbClr val="000000"/>
                </a:solidFill>
                <a:latin typeface="Consolas"/>
              </a:rPr>
              <a:t> = (</a:t>
            </a:r>
            <a:r>
              <a:rPr lang="en-US" sz="1400" dirty="0" err="1" smtClean="0">
                <a:solidFill>
                  <a:srgbClr val="000000"/>
                </a:solidFill>
                <a:latin typeface="Consolas"/>
              </a:rPr>
              <a:t>TextView</a:t>
            </a:r>
            <a:r>
              <a:rPr lang="en-US" sz="1400" dirty="0" smtClean="0">
                <a:solidFill>
                  <a:srgbClr val="000000"/>
                </a:solidFill>
                <a:latin typeface="Consolas"/>
              </a:rPr>
              <a:t>)</a:t>
            </a:r>
            <a:r>
              <a:rPr lang="en-US" sz="1400" dirty="0" err="1" smtClean="0">
                <a:solidFill>
                  <a:srgbClr val="000000"/>
                </a:solidFill>
                <a:latin typeface="Consolas"/>
              </a:rPr>
              <a:t>findViewById</a:t>
            </a:r>
            <a:r>
              <a:rPr lang="en-US" sz="1400" dirty="0" smtClean="0">
                <a:solidFill>
                  <a:srgbClr val="000000"/>
                </a:solidFill>
                <a:latin typeface="Consolas"/>
              </a:rPr>
              <a:t>(</a:t>
            </a:r>
            <a:r>
              <a:rPr lang="en-US" sz="1400" dirty="0" err="1" smtClean="0">
                <a:solidFill>
                  <a:srgbClr val="000000"/>
                </a:solidFill>
                <a:latin typeface="Consolas"/>
              </a:rPr>
              <a:t>R.id.</a:t>
            </a:r>
            <a:r>
              <a:rPr lang="en-US" sz="1400" i="1" dirty="0" err="1" smtClean="0">
                <a:solidFill>
                  <a:srgbClr val="0000C0"/>
                </a:solidFill>
                <a:latin typeface="Consolas"/>
              </a:rPr>
              <a:t>txtReturnedValues</a:t>
            </a:r>
            <a:r>
              <a:rPr lang="en-US" sz="1400" i="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a:t>
            </a:r>
            <a:r>
              <a:rPr lang="en-US" sz="1400" dirty="0" err="1" smtClean="0">
                <a:solidFill>
                  <a:srgbClr val="3F7F5F"/>
                </a:solidFill>
                <a:latin typeface="Consolas"/>
              </a:rPr>
              <a:t>globalStrTest</a:t>
            </a:r>
            <a:r>
              <a:rPr lang="en-US" sz="1400" dirty="0" smtClean="0">
                <a:solidFill>
                  <a:srgbClr val="3F7F5F"/>
                </a:solidFill>
                <a:latin typeface="Consolas"/>
              </a:rPr>
              <a:t> += "</a:t>
            </a:r>
            <a:r>
              <a:rPr lang="en-US" sz="1400" b="1" dirty="0" smtClean="0">
                <a:solidFill>
                  <a:srgbClr val="7F9FBF"/>
                </a:solidFill>
                <a:latin typeface="Consolas"/>
              </a:rPr>
              <a:t>XXX</a:t>
            </a:r>
            <a:r>
              <a:rPr lang="en-US" sz="1400" b="1" dirty="0" smtClean="0">
                <a:solidFill>
                  <a:srgbClr val="3F7F5F"/>
                </a:solidFill>
                <a:latin typeface="Consolas"/>
              </a:rPr>
              <a:t>"; // slightly change the global string </a:t>
            </a:r>
          </a:p>
          <a:p>
            <a:pPr defTabSz="274320"/>
            <a:r>
              <a:rPr lang="en-US" sz="1400" dirty="0" smtClean="0">
                <a:solidFill>
                  <a:srgbClr val="000000"/>
                </a:solidFill>
                <a:latin typeface="Consolas"/>
              </a:rPr>
              <a:t>		</a:t>
            </a:r>
            <a:r>
              <a:rPr lang="en-US" sz="1400" dirty="0" err="1" smtClean="0">
                <a:solidFill>
                  <a:srgbClr val="0000C0"/>
                </a:solidFill>
                <a:latin typeface="Consolas"/>
              </a:rPr>
              <a:t>globalIntTest</a:t>
            </a:r>
            <a:r>
              <a:rPr lang="en-US" sz="1400" dirty="0" smtClean="0">
                <a:solidFill>
                  <a:srgbClr val="000000"/>
                </a:solidFill>
                <a:latin typeface="Consolas"/>
              </a:rPr>
              <a:t> = 1;</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a:t>
            </a:r>
            <a:r>
              <a:rPr lang="en-US" sz="1400" dirty="0" err="1" smtClean="0">
                <a:solidFill>
                  <a:srgbClr val="3F7F5F"/>
                </a:solidFill>
                <a:latin typeface="Consolas"/>
              </a:rPr>
              <a:t>onCreate</a:t>
            </a:r>
            <a:endParaRPr lang="en-US" sz="1400" dirty="0" smtClean="0">
              <a:solidFill>
                <a:srgbClr val="3F7F5F"/>
              </a:solidFill>
              <a:latin typeface="Consolas"/>
            </a:endParaRPr>
          </a:p>
          <a:p>
            <a:pPr defTabSz="274320"/>
            <a:endParaRPr lang="en-US" sz="1400" dirty="0" smtClean="0">
              <a:solidFill>
                <a:srgbClr val="3F7F5F"/>
              </a:solidFill>
              <a:latin typeface="Consolas"/>
            </a:endParaRPr>
          </a:p>
        </p:txBody>
      </p:sp>
      <p:pic>
        <p:nvPicPr>
          <p:cNvPr id="11" name="Picture 10" descr="de.png"/>
          <p:cNvPicPr>
            <a:picLocks noChangeAspect="1"/>
          </p:cNvPicPr>
          <p:nvPr/>
        </p:nvPicPr>
        <p:blipFill>
          <a:blip r:embed="rId2" cstate="print"/>
          <a:stretch>
            <a:fillRect/>
          </a:stretch>
        </p:blipFill>
        <p:spPr>
          <a:xfrm>
            <a:off x="7772400" y="1600200"/>
            <a:ext cx="1219200" cy="18288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152400" y="2286000"/>
            <a:ext cx="609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28</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487362"/>
          </a:xfrm>
          <a:prstGeom prst="rect">
            <a:avLst/>
          </a:prstGeom>
        </p:spPr>
        <p:txBody>
          <a:bodyPr tIns="0">
            <a:normAutofit fontScale="60000" lnSpcReduction="20000"/>
          </a:bodyPr>
          <a:lstStyle/>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228600" y="533400"/>
            <a:ext cx="8686800" cy="609600"/>
          </a:xfrm>
          <a:prstGeom prst="rect">
            <a:avLst/>
          </a:prstGeom>
        </p:spPr>
        <p:txBody>
          <a:bodyPr>
            <a:noAutofit/>
          </a:bodyPr>
          <a:lstStyle/>
          <a:p>
            <a:pPr defTabSz="365760"/>
            <a:r>
              <a:rPr lang="en-US" sz="2400" b="1" dirty="0" smtClean="0">
                <a:solidFill>
                  <a:srgbClr val="0070C0"/>
                </a:solidFill>
              </a:rPr>
              <a:t>Example 2. Progress Bar  – Using Message Passing                 </a:t>
            </a:r>
            <a:r>
              <a:rPr lang="en-US" dirty="0" smtClean="0">
                <a:solidFill>
                  <a:srgbClr val="0070C0"/>
                </a:solidFill>
              </a:rPr>
              <a:t>Activity 4/5</a:t>
            </a:r>
            <a:endParaRPr lang="en-US" dirty="0" smtClean="0"/>
          </a:p>
        </p:txBody>
      </p:sp>
      <p:sp>
        <p:nvSpPr>
          <p:cNvPr id="13" name="TextBox 12"/>
          <p:cNvSpPr txBox="1"/>
          <p:nvPr/>
        </p:nvSpPr>
        <p:spPr>
          <a:xfrm>
            <a:off x="304800" y="1058882"/>
            <a:ext cx="7924800" cy="5646718"/>
          </a:xfrm>
          <a:prstGeom prst="rect">
            <a:avLst/>
          </a:prstGeom>
          <a:solidFill>
            <a:schemeClr val="bg1">
              <a:lumMod val="95000"/>
            </a:schemeClr>
          </a:solidFill>
          <a:ln>
            <a:solidFill>
              <a:schemeClr val="bg1">
                <a:lumMod val="65000"/>
              </a:schemeClr>
            </a:solidFill>
          </a:ln>
        </p:spPr>
        <p:txBody>
          <a:bodyPr wrap="square" numCol="1" rtlCol="0">
            <a:spAutoFit/>
          </a:bodyPr>
          <a:lstStyle/>
          <a:p>
            <a:pPr defTabSz="274320"/>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onStart</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b="1" dirty="0" err="1" smtClean="0">
                <a:solidFill>
                  <a:srgbClr val="7F0055"/>
                </a:solidFill>
                <a:latin typeface="Consolas"/>
              </a:rPr>
              <a:t>super</a:t>
            </a:r>
            <a:r>
              <a:rPr lang="en-US" sz="1400" b="1" dirty="0" err="1" smtClean="0">
                <a:solidFill>
                  <a:srgbClr val="000000"/>
                </a:solidFill>
                <a:latin typeface="Consolas"/>
              </a:rPr>
              <a:t>.onStart</a:t>
            </a:r>
            <a:r>
              <a:rPr lang="en-US" sz="1400" b="1" dirty="0" smtClean="0">
                <a:solidFill>
                  <a:srgbClr val="000000"/>
                </a:solidFill>
                <a:latin typeface="Consolas"/>
              </a:rPr>
              <a:t>();</a:t>
            </a:r>
            <a:endParaRPr lang="en-US" sz="1400" dirty="0" smtClean="0">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 this code creates the background activity where busy work is done	</a:t>
            </a:r>
          </a:p>
          <a:p>
            <a:pPr defTabSz="274320"/>
            <a:r>
              <a:rPr lang="en-US" sz="1400" dirty="0" smtClean="0">
                <a:solidFill>
                  <a:srgbClr val="000000"/>
                </a:solidFill>
                <a:latin typeface="Consolas"/>
              </a:rPr>
              <a:t>		Thread background = </a:t>
            </a:r>
            <a:r>
              <a:rPr lang="en-US" sz="1400" b="1" dirty="0" smtClean="0">
                <a:solidFill>
                  <a:srgbClr val="7F0055"/>
                </a:solidFill>
                <a:latin typeface="Consolas"/>
              </a:rPr>
              <a:t>new</a:t>
            </a:r>
            <a:r>
              <a:rPr lang="en-US" sz="1400" b="1" dirty="0" smtClean="0">
                <a:solidFill>
                  <a:srgbClr val="000000"/>
                </a:solidFill>
                <a:latin typeface="Consolas"/>
              </a:rPr>
              <a:t> Thread(</a:t>
            </a:r>
            <a:r>
              <a:rPr lang="en-US" sz="1400" b="1" dirty="0" smtClean="0">
                <a:solidFill>
                  <a:srgbClr val="7F0055"/>
                </a:solidFill>
                <a:latin typeface="Consolas"/>
              </a:rPr>
              <a:t>new</a:t>
            </a:r>
            <a:r>
              <a:rPr lang="en-US" sz="1400" b="1" dirty="0" smtClean="0">
                <a:solidFill>
                  <a:srgbClr val="000000"/>
                </a:solidFill>
                <a:latin typeface="Consolas"/>
              </a:rPr>
              <a:t> </a:t>
            </a:r>
            <a:r>
              <a:rPr lang="en-US" sz="1400" b="1" dirty="0" err="1" smtClean="0">
                <a:solidFill>
                  <a:srgbClr val="000000"/>
                </a:solidFill>
                <a:latin typeface="Consolas"/>
              </a:rPr>
              <a:t>Runnable</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run() {</a:t>
            </a:r>
          </a:p>
          <a:p>
            <a:pPr defTabSz="274320"/>
            <a:r>
              <a:rPr lang="en-US" sz="1400" dirty="0" smtClean="0">
                <a:solidFill>
                  <a:srgbClr val="000000"/>
                </a:solidFill>
                <a:latin typeface="Consolas"/>
              </a:rPr>
              <a:t>				</a:t>
            </a:r>
            <a:r>
              <a:rPr lang="en-US" sz="1400" b="1" dirty="0" smtClean="0">
                <a:solidFill>
                  <a:srgbClr val="7F0055"/>
                </a:solidFill>
                <a:latin typeface="Consolas"/>
              </a:rPr>
              <a:t>try</a:t>
            </a:r>
            <a:r>
              <a:rPr lang="en-US" sz="1400" b="1" dirty="0" smtClean="0">
                <a:solidFill>
                  <a:srgbClr val="000000"/>
                </a:solidFill>
                <a:latin typeface="Consolas"/>
              </a:rPr>
              <a:t> {</a:t>
            </a:r>
          </a:p>
          <a:p>
            <a:pPr defTabSz="274320"/>
            <a:r>
              <a:rPr lang="nn-NO" sz="1400" dirty="0" smtClean="0">
                <a:solidFill>
                  <a:srgbClr val="000000"/>
                </a:solidFill>
                <a:latin typeface="Consolas"/>
              </a:rPr>
              <a:t>					</a:t>
            </a:r>
            <a:r>
              <a:rPr lang="nn-NO" sz="1400" b="1" dirty="0" smtClean="0">
                <a:solidFill>
                  <a:srgbClr val="7F0055"/>
                </a:solidFill>
                <a:latin typeface="Consolas"/>
              </a:rPr>
              <a:t>for</a:t>
            </a:r>
            <a:r>
              <a:rPr lang="nn-NO" sz="1400" b="1" dirty="0" smtClean="0">
                <a:solidFill>
                  <a:srgbClr val="000000"/>
                </a:solidFill>
                <a:latin typeface="Consolas"/>
              </a:rPr>
              <a:t> (</a:t>
            </a:r>
            <a:r>
              <a:rPr lang="nn-NO" sz="1400" b="1" dirty="0" smtClean="0">
                <a:solidFill>
                  <a:srgbClr val="7F0055"/>
                </a:solidFill>
                <a:latin typeface="Consolas"/>
              </a:rPr>
              <a:t>int</a:t>
            </a:r>
            <a:r>
              <a:rPr lang="nn-NO" sz="1400" b="1" dirty="0" smtClean="0">
                <a:solidFill>
                  <a:srgbClr val="000000"/>
                </a:solidFill>
                <a:latin typeface="Consolas"/>
              </a:rPr>
              <a:t> i = 0; i &lt; </a:t>
            </a:r>
            <a:r>
              <a:rPr lang="nn-NO" sz="1400" b="1" dirty="0" smtClean="0">
                <a:solidFill>
                  <a:srgbClr val="0000C0"/>
                </a:solidFill>
                <a:latin typeface="Consolas"/>
              </a:rPr>
              <a:t>MAX_SEC</a:t>
            </a:r>
            <a:r>
              <a:rPr lang="nn-NO" sz="1400" b="1" dirty="0" smtClean="0">
                <a:solidFill>
                  <a:srgbClr val="000000"/>
                </a:solidFill>
                <a:latin typeface="Consolas"/>
              </a:rPr>
              <a:t> &amp;&amp; </a:t>
            </a:r>
            <a:r>
              <a:rPr lang="nn-NO" sz="1400" b="1" dirty="0" smtClean="0">
                <a:solidFill>
                  <a:srgbClr val="0000C0"/>
                </a:solidFill>
                <a:latin typeface="Consolas"/>
              </a:rPr>
              <a:t>isRunning</a:t>
            </a:r>
            <a:r>
              <a:rPr lang="nn-NO" sz="1400" b="1" dirty="0" smtClean="0">
                <a:solidFill>
                  <a:srgbClr val="000000"/>
                </a:solidFill>
                <a:latin typeface="Consolas"/>
              </a:rPr>
              <a:t>; i++) {		</a:t>
            </a:r>
          </a:p>
          <a:p>
            <a:pPr defTabSz="274320"/>
            <a:r>
              <a:rPr lang="en-US" sz="1400" dirty="0" smtClean="0">
                <a:solidFill>
                  <a:srgbClr val="000000"/>
                </a:solidFill>
                <a:latin typeface="Consolas"/>
              </a:rPr>
              <a:t>						</a:t>
            </a:r>
            <a:r>
              <a:rPr lang="en-US" sz="1400" dirty="0" smtClean="0">
                <a:solidFill>
                  <a:srgbClr val="3F7F5F"/>
                </a:solidFill>
                <a:latin typeface="Consolas"/>
              </a:rPr>
              <a:t>//try a Toast method here (it will not work!)</a:t>
            </a:r>
          </a:p>
          <a:p>
            <a:pPr defTabSz="274320"/>
            <a:r>
              <a:rPr lang="en-US" sz="1400" dirty="0" smtClean="0">
                <a:solidFill>
                  <a:srgbClr val="000000"/>
                </a:solidFill>
                <a:latin typeface="Consolas"/>
              </a:rPr>
              <a:t>						</a:t>
            </a:r>
            <a:r>
              <a:rPr lang="en-US" sz="1400" dirty="0" smtClean="0">
                <a:solidFill>
                  <a:srgbClr val="3F7F5F"/>
                </a:solidFill>
                <a:latin typeface="Consolas"/>
              </a:rPr>
              <a:t>//fake busy </a:t>
            </a:r>
            <a:r>
              <a:rPr lang="en-US" sz="1400" dirty="0" err="1" smtClean="0">
                <a:solidFill>
                  <a:srgbClr val="3F7F5F"/>
                </a:solidFill>
                <a:latin typeface="Consolas"/>
              </a:rPr>
              <a:t>busy</a:t>
            </a:r>
            <a:r>
              <a:rPr lang="en-US" sz="1400" dirty="0" smtClean="0">
                <a:solidFill>
                  <a:srgbClr val="3F7F5F"/>
                </a:solidFill>
                <a:latin typeface="Consolas"/>
              </a:rPr>
              <a:t> work here</a:t>
            </a:r>
          </a:p>
          <a:p>
            <a:pPr defTabSz="274320"/>
            <a:r>
              <a:rPr lang="en-US" sz="1400" dirty="0" smtClean="0">
                <a:solidFill>
                  <a:srgbClr val="000000"/>
                </a:solidFill>
                <a:latin typeface="Consolas"/>
              </a:rPr>
              <a:t>						</a:t>
            </a:r>
            <a:r>
              <a:rPr lang="en-US" sz="1400" dirty="0" err="1" smtClean="0">
                <a:solidFill>
                  <a:srgbClr val="000000"/>
                </a:solidFill>
                <a:latin typeface="Consolas"/>
              </a:rPr>
              <a:t>Thread.</a:t>
            </a:r>
            <a:r>
              <a:rPr lang="en-US" sz="1400" i="1" dirty="0" err="1" smtClean="0">
                <a:solidFill>
                  <a:srgbClr val="000000"/>
                </a:solidFill>
                <a:latin typeface="Consolas"/>
              </a:rPr>
              <a:t>sleep</a:t>
            </a:r>
            <a:r>
              <a:rPr lang="en-US" sz="1400" i="1" dirty="0" smtClean="0">
                <a:solidFill>
                  <a:srgbClr val="000000"/>
                </a:solidFill>
                <a:latin typeface="Consolas"/>
              </a:rPr>
              <a:t>(1000);  </a:t>
            </a:r>
            <a:r>
              <a:rPr lang="en-US" sz="1400" i="1" dirty="0" smtClean="0">
                <a:solidFill>
                  <a:srgbClr val="3F7F5F"/>
                </a:solidFill>
                <a:latin typeface="Consolas"/>
              </a:rPr>
              <a:t>//one second at a time	</a:t>
            </a:r>
          </a:p>
          <a:p>
            <a:pPr defTabSz="274320"/>
            <a:r>
              <a:rPr lang="en-US" sz="1400" i="1" dirty="0" smtClean="0">
                <a:solidFill>
                  <a:srgbClr val="3F7F5F"/>
                </a:solidFill>
                <a:latin typeface="Consolas"/>
              </a:rPr>
              <a:t>					</a:t>
            </a:r>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 this is a locally generated value between 0-100</a:t>
            </a:r>
          </a:p>
          <a:p>
            <a:pPr defTabSz="274320"/>
            <a:r>
              <a:rPr lang="en-US" sz="1400" dirty="0" smtClean="0">
                <a:solidFill>
                  <a:srgbClr val="000000"/>
                </a:solidFill>
                <a:latin typeface="Consolas"/>
              </a:rPr>
              <a:t>						Random </a:t>
            </a:r>
            <a:r>
              <a:rPr lang="en-US" sz="1400" dirty="0" err="1" smtClean="0">
                <a:solidFill>
                  <a:srgbClr val="000000"/>
                </a:solidFill>
                <a:latin typeface="Consolas"/>
              </a:rPr>
              <a:t>rnd</a:t>
            </a:r>
            <a:r>
              <a:rPr lang="en-US" sz="1400" dirty="0" smtClean="0">
                <a:solidFill>
                  <a:srgbClr val="000000"/>
                </a:solidFill>
                <a:latin typeface="Consolas"/>
              </a:rPr>
              <a:t> = </a:t>
            </a:r>
            <a:r>
              <a:rPr lang="en-US" sz="1400" b="1" dirty="0" smtClean="0">
                <a:solidFill>
                  <a:srgbClr val="7F0055"/>
                </a:solidFill>
                <a:latin typeface="Consolas"/>
              </a:rPr>
              <a:t>new</a:t>
            </a:r>
            <a:r>
              <a:rPr lang="en-US" sz="1400" b="1" dirty="0" smtClean="0">
                <a:solidFill>
                  <a:srgbClr val="000000"/>
                </a:solidFill>
                <a:latin typeface="Consolas"/>
              </a:rPr>
              <a:t> Random();</a:t>
            </a:r>
          </a:p>
          <a:p>
            <a:pPr defTabSz="274320"/>
            <a:r>
              <a:rPr lang="en-US" sz="1400" dirty="0" smtClean="0">
                <a:solidFill>
                  <a:srgbClr val="000000"/>
                </a:solidFill>
                <a:latin typeface="Consolas"/>
              </a:rPr>
              <a:t>						</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smtClean="0">
                <a:solidFill>
                  <a:srgbClr val="000000"/>
                </a:solidFill>
                <a:latin typeface="Consolas"/>
              </a:rPr>
              <a:t>localData</a:t>
            </a:r>
            <a:r>
              <a:rPr lang="en-US" sz="1400" b="1" dirty="0" smtClean="0">
                <a:solidFill>
                  <a:srgbClr val="000000"/>
                </a:solidFill>
                <a:latin typeface="Consolas"/>
              </a:rPr>
              <a:t> = (</a:t>
            </a:r>
            <a:r>
              <a:rPr lang="en-US" sz="1400" b="1" dirty="0" err="1" smtClean="0">
                <a:solidFill>
                  <a:srgbClr val="7F0055"/>
                </a:solidFill>
                <a:latin typeface="Consolas"/>
              </a:rPr>
              <a:t>int</a:t>
            </a:r>
            <a:r>
              <a:rPr lang="en-US" sz="1400" b="1" dirty="0" smtClean="0">
                <a:solidFill>
                  <a:srgbClr val="000000"/>
                </a:solidFill>
                <a:latin typeface="Consolas"/>
              </a:rPr>
              <a:t>) </a:t>
            </a:r>
            <a:r>
              <a:rPr lang="en-US" sz="1400" b="1" dirty="0" err="1" smtClean="0">
                <a:solidFill>
                  <a:srgbClr val="000000"/>
                </a:solidFill>
                <a:latin typeface="Consolas"/>
              </a:rPr>
              <a:t>rnd.nextInt</a:t>
            </a:r>
            <a:r>
              <a:rPr lang="en-US" sz="1400" b="1" dirty="0" smtClean="0">
                <a:solidFill>
                  <a:srgbClr val="000000"/>
                </a:solidFill>
                <a:latin typeface="Consolas"/>
              </a:rPr>
              <a:t>(101);</a:t>
            </a:r>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//we can see and change (global) class variables</a:t>
            </a:r>
          </a:p>
          <a:p>
            <a:pPr defTabSz="274320"/>
            <a:r>
              <a:rPr lang="en-US" sz="1400" dirty="0" smtClean="0">
                <a:solidFill>
                  <a:srgbClr val="000000"/>
                </a:solidFill>
                <a:latin typeface="Consolas"/>
              </a:rPr>
              <a:t>						String data = </a:t>
            </a:r>
            <a:r>
              <a:rPr lang="en-US" sz="1400" dirty="0" smtClean="0">
                <a:solidFill>
                  <a:srgbClr val="2A00FF"/>
                </a:solidFill>
                <a:latin typeface="Consolas"/>
              </a:rPr>
              <a:t>"Data-"</a:t>
            </a:r>
            <a:r>
              <a:rPr lang="en-US" sz="1400" dirty="0" smtClean="0">
                <a:solidFill>
                  <a:srgbClr val="000000"/>
                </a:solidFill>
                <a:latin typeface="Consolas"/>
              </a:rPr>
              <a:t> + </a:t>
            </a:r>
            <a:r>
              <a:rPr lang="en-US" sz="1400" dirty="0" err="1" smtClean="0">
                <a:solidFill>
                  <a:srgbClr val="0000C0"/>
                </a:solidFill>
                <a:latin typeface="Consolas"/>
              </a:rPr>
              <a:t>globalIntTest</a:t>
            </a:r>
            <a:r>
              <a:rPr lang="en-US" sz="1400" dirty="0" smtClean="0">
                <a:solidFill>
                  <a:srgbClr val="000000"/>
                </a:solidFill>
                <a:latin typeface="Consolas"/>
              </a:rPr>
              <a:t> + </a:t>
            </a:r>
            <a:r>
              <a:rPr lang="en-US" sz="1400" dirty="0" smtClean="0">
                <a:solidFill>
                  <a:srgbClr val="2A00FF"/>
                </a:solidFill>
                <a:latin typeface="Consolas"/>
              </a:rPr>
              <a:t>"-"</a:t>
            </a:r>
            <a:r>
              <a:rPr lang="en-US" sz="1400" dirty="0" smtClean="0">
                <a:solidFill>
                  <a:srgbClr val="000000"/>
                </a:solidFill>
                <a:latin typeface="Consolas"/>
              </a:rPr>
              <a:t> + </a:t>
            </a:r>
            <a:r>
              <a:rPr lang="en-US" sz="1400" dirty="0" err="1" smtClean="0">
                <a:solidFill>
                  <a:srgbClr val="000000"/>
                </a:solidFill>
                <a:latin typeface="Consolas"/>
              </a:rPr>
              <a:t>localData</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globalIntTest</a:t>
            </a:r>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//request a message token and put some data in it </a:t>
            </a:r>
          </a:p>
          <a:p>
            <a:pPr defTabSz="274320"/>
            <a:r>
              <a:rPr lang="en-US" sz="1400" dirty="0" smtClean="0">
                <a:solidFill>
                  <a:srgbClr val="000000"/>
                </a:solidFill>
                <a:latin typeface="Consolas"/>
              </a:rPr>
              <a:t>						Message </a:t>
            </a:r>
            <a:r>
              <a:rPr lang="en-US" sz="1400" dirty="0" err="1" smtClean="0">
                <a:solidFill>
                  <a:srgbClr val="000000"/>
                </a:solidFill>
                <a:latin typeface="Consolas"/>
              </a:rPr>
              <a:t>msg</a:t>
            </a:r>
            <a:r>
              <a:rPr lang="en-US" sz="1400" dirty="0" smtClean="0">
                <a:solidFill>
                  <a:srgbClr val="000000"/>
                </a:solidFill>
                <a:latin typeface="Consolas"/>
              </a:rPr>
              <a:t> = </a:t>
            </a:r>
            <a:r>
              <a:rPr lang="en-US" sz="1400" dirty="0" err="1" smtClean="0">
                <a:solidFill>
                  <a:srgbClr val="0000C0"/>
                </a:solidFill>
                <a:latin typeface="Consolas"/>
              </a:rPr>
              <a:t>handler</a:t>
            </a:r>
            <a:r>
              <a:rPr lang="en-US" sz="1400" dirty="0" err="1" smtClean="0">
                <a:solidFill>
                  <a:srgbClr val="000000"/>
                </a:solidFill>
                <a:latin typeface="Consolas"/>
              </a:rPr>
              <a:t>.obtainMessage</a:t>
            </a:r>
            <a:r>
              <a:rPr lang="en-US" sz="1400" dirty="0" smtClean="0">
                <a:solidFill>
                  <a:srgbClr val="000000"/>
                </a:solidFill>
                <a:latin typeface="Consolas"/>
              </a:rPr>
              <a:t>(1, (String)data);</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 if thread is still alive send the message					</a:t>
            </a:r>
          </a:p>
          <a:p>
            <a:pPr defTabSz="274320"/>
            <a:r>
              <a:rPr lang="en-US" sz="1400" dirty="0" smtClean="0">
                <a:solidFill>
                  <a:srgbClr val="000000"/>
                </a:solidFill>
                <a:latin typeface="Consolas"/>
              </a:rPr>
              <a:t>						</a:t>
            </a:r>
            <a:r>
              <a:rPr lang="en-US" sz="1400" b="1" dirty="0" smtClean="0">
                <a:solidFill>
                  <a:srgbClr val="7F0055"/>
                </a:solidFill>
                <a:latin typeface="Consolas"/>
              </a:rPr>
              <a:t>if</a:t>
            </a:r>
            <a:r>
              <a:rPr lang="en-US" sz="1400" b="1" dirty="0" smtClean="0">
                <a:solidFill>
                  <a:srgbClr val="000000"/>
                </a:solidFill>
                <a:latin typeface="Consolas"/>
              </a:rPr>
              <a:t> (</a:t>
            </a:r>
            <a:r>
              <a:rPr lang="en-US" sz="1400" b="1" dirty="0" err="1" smtClean="0">
                <a:solidFill>
                  <a:srgbClr val="0000C0"/>
                </a:solidFill>
                <a:latin typeface="Consolas"/>
              </a:rPr>
              <a:t>isRunning</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handler</a:t>
            </a:r>
            <a:r>
              <a:rPr lang="en-US" sz="1400" dirty="0" err="1" smtClean="0">
                <a:solidFill>
                  <a:srgbClr val="000000"/>
                </a:solidFill>
                <a:latin typeface="Consolas"/>
              </a:rPr>
              <a:t>.sendMessage</a:t>
            </a:r>
            <a:r>
              <a:rPr lang="en-US" sz="1400" dirty="0" smtClean="0">
                <a:solidFill>
                  <a:srgbClr val="000000"/>
                </a:solidFill>
                <a:latin typeface="Consolas"/>
              </a:rPr>
              <a:t>(</a:t>
            </a:r>
            <a:r>
              <a:rPr lang="en-US" sz="1400" dirty="0" err="1" smtClean="0">
                <a:solidFill>
                  <a:srgbClr val="000000"/>
                </a:solidFill>
                <a:latin typeface="Consolas"/>
              </a:rPr>
              <a:t>msg</a:t>
            </a:r>
            <a:r>
              <a:rPr lang="en-US" sz="1400"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 </a:t>
            </a:r>
            <a:endParaRPr lang="en-US" sz="1400" dirty="0" smtClean="0">
              <a:solidFill>
                <a:srgbClr val="3F7F5F"/>
              </a:solidFill>
              <a:latin typeface="Consolas"/>
            </a:endParaRPr>
          </a:p>
        </p:txBody>
      </p:sp>
      <p:pic>
        <p:nvPicPr>
          <p:cNvPr id="11" name="Picture 10" descr="de.png"/>
          <p:cNvPicPr>
            <a:picLocks noChangeAspect="1"/>
          </p:cNvPicPr>
          <p:nvPr/>
        </p:nvPicPr>
        <p:blipFill>
          <a:blip r:embed="rId2" cstate="print"/>
          <a:stretch>
            <a:fillRect/>
          </a:stretch>
        </p:blipFill>
        <p:spPr>
          <a:xfrm>
            <a:off x="7772400" y="1600200"/>
            <a:ext cx="1219200" cy="18288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2" name="Straight Arrow Connector 11"/>
          <p:cNvCxnSpPr/>
          <p:nvPr/>
        </p:nvCxnSpPr>
        <p:spPr>
          <a:xfrm>
            <a:off x="1219200" y="5105400"/>
            <a:ext cx="609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219200" y="3124200"/>
            <a:ext cx="609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219200" y="5867400"/>
            <a:ext cx="609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29</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487362"/>
          </a:xfrm>
          <a:prstGeom prst="rect">
            <a:avLst/>
          </a:prstGeom>
        </p:spPr>
        <p:txBody>
          <a:bodyPr tIns="0">
            <a:normAutofit fontScale="60000" lnSpcReduction="20000"/>
          </a:bodyPr>
          <a:lstStyle/>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228600" y="533400"/>
            <a:ext cx="8686800" cy="609600"/>
          </a:xfrm>
          <a:prstGeom prst="rect">
            <a:avLst/>
          </a:prstGeom>
        </p:spPr>
        <p:txBody>
          <a:bodyPr>
            <a:noAutofit/>
          </a:bodyPr>
          <a:lstStyle/>
          <a:p>
            <a:pPr defTabSz="365760"/>
            <a:r>
              <a:rPr lang="en-US" sz="2400" b="1" dirty="0" smtClean="0">
                <a:solidFill>
                  <a:srgbClr val="0070C0"/>
                </a:solidFill>
              </a:rPr>
              <a:t>Example 2. Progress Bar  – Using Message Passing                 </a:t>
            </a:r>
            <a:r>
              <a:rPr lang="en-US" dirty="0" smtClean="0">
                <a:solidFill>
                  <a:srgbClr val="0070C0"/>
                </a:solidFill>
              </a:rPr>
              <a:t>Activity 5/5</a:t>
            </a:r>
            <a:endParaRPr lang="en-US" dirty="0" smtClean="0"/>
          </a:p>
        </p:txBody>
      </p:sp>
      <p:sp>
        <p:nvSpPr>
          <p:cNvPr id="13" name="TextBox 12"/>
          <p:cNvSpPr txBox="1"/>
          <p:nvPr/>
        </p:nvSpPr>
        <p:spPr>
          <a:xfrm>
            <a:off x="304800" y="1058882"/>
            <a:ext cx="7924800" cy="4185761"/>
          </a:xfrm>
          <a:prstGeom prst="rect">
            <a:avLst/>
          </a:prstGeom>
          <a:solidFill>
            <a:schemeClr val="bg1">
              <a:lumMod val="95000"/>
            </a:schemeClr>
          </a:solidFill>
          <a:ln>
            <a:solidFill>
              <a:schemeClr val="bg1">
                <a:lumMod val="65000"/>
              </a:schemeClr>
            </a:solidFill>
          </a:ln>
        </p:spPr>
        <p:txBody>
          <a:bodyPr wrap="square" numCol="1" rtlCol="0">
            <a:spAutoFit/>
          </a:bodyPr>
          <a:lstStyle/>
          <a:p>
            <a:pPr defTabSz="274320"/>
            <a:r>
              <a:rPr lang="en-US" sz="1400" dirty="0" smtClean="0">
                <a:solidFill>
                  <a:srgbClr val="000000"/>
                </a:solidFill>
                <a:latin typeface="Consolas"/>
              </a:rPr>
              <a:t> </a:t>
            </a:r>
            <a:r>
              <a:rPr lang="en-US" sz="1400" b="1" dirty="0" smtClean="0">
                <a:solidFill>
                  <a:srgbClr val="7F0055"/>
                </a:solidFill>
                <a:latin typeface="Consolas"/>
              </a:rPr>
              <a:t>catch</a:t>
            </a:r>
            <a:r>
              <a:rPr lang="en-US" sz="1400" b="1" dirty="0" smtClean="0">
                <a:solidFill>
                  <a:srgbClr val="000000"/>
                </a:solidFill>
                <a:latin typeface="Consolas"/>
              </a:rPr>
              <a:t> (</a:t>
            </a:r>
            <a:r>
              <a:rPr lang="en-US" sz="1400" b="1" dirty="0" err="1" smtClean="0">
                <a:solidFill>
                  <a:srgbClr val="000000"/>
                </a:solidFill>
                <a:latin typeface="Consolas"/>
              </a:rPr>
              <a:t>Throwable</a:t>
            </a:r>
            <a:r>
              <a:rPr lang="en-US" sz="1400" b="1" dirty="0" smtClean="0">
                <a:solidFill>
                  <a:srgbClr val="000000"/>
                </a:solidFill>
                <a:latin typeface="Consolas"/>
              </a:rPr>
              <a:t> t) {</a:t>
            </a:r>
          </a:p>
          <a:p>
            <a:pPr defTabSz="274320"/>
            <a:r>
              <a:rPr lang="en-US" sz="1400" dirty="0" smtClean="0">
                <a:solidFill>
                  <a:srgbClr val="000000"/>
                </a:solidFill>
                <a:latin typeface="Consolas"/>
              </a:rPr>
              <a:t>				</a:t>
            </a:r>
            <a:r>
              <a:rPr lang="en-US" sz="1400" dirty="0" smtClean="0">
                <a:solidFill>
                  <a:srgbClr val="3F7F5F"/>
                </a:solidFill>
                <a:latin typeface="Consolas"/>
              </a:rPr>
              <a:t>// just end the background thread</a:t>
            </a:r>
          </a:p>
          <a:p>
            <a:pPr defTabSz="274320"/>
            <a:r>
              <a:rPr lang="en-US" sz="1400" dirty="0" smtClean="0">
                <a:solidFill>
                  <a:srgbClr val="000000"/>
                </a:solidFill>
                <a:latin typeface="Consolas"/>
              </a:rPr>
              <a:t>				</a:t>
            </a:r>
            <a:r>
              <a:rPr lang="en-US" sz="1400" dirty="0" err="1" smtClean="0">
                <a:solidFill>
                  <a:srgbClr val="0000C0"/>
                </a:solidFill>
                <a:latin typeface="Consolas"/>
              </a:rPr>
              <a:t>isRunning</a:t>
            </a:r>
            <a:r>
              <a:rPr lang="en-US" sz="1400" dirty="0" smtClean="0">
                <a:solidFill>
                  <a:srgbClr val="000000"/>
                </a:solidFill>
                <a:latin typeface="Consolas"/>
              </a:rPr>
              <a:t> = </a:t>
            </a:r>
            <a:r>
              <a:rPr lang="en-US" sz="1400" b="1" dirty="0" smtClean="0">
                <a:solidFill>
                  <a:srgbClr val="7F0055"/>
                </a:solidFill>
                <a:latin typeface="Consolas"/>
              </a:rPr>
              <a:t>false</a:t>
            </a:r>
            <a:r>
              <a:rPr lang="en-US" sz="1400" b="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 Tread </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isRunning</a:t>
            </a:r>
            <a:r>
              <a:rPr lang="en-US" sz="1400" dirty="0" smtClean="0">
                <a:solidFill>
                  <a:srgbClr val="000000"/>
                </a:solidFill>
                <a:latin typeface="Consolas"/>
              </a:rPr>
              <a:t> = </a:t>
            </a:r>
            <a:r>
              <a:rPr lang="en-US" sz="1400" b="1" dirty="0" smtClean="0">
                <a:solidFill>
                  <a:srgbClr val="7F0055"/>
                </a:solidFill>
                <a:latin typeface="Consolas"/>
              </a:rPr>
              <a:t>true</a:t>
            </a:r>
            <a:r>
              <a:rPr lang="en-US" sz="1400" b="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background.start</a:t>
            </a:r>
            <a:r>
              <a:rPr lang="en-US" sz="1400" dirty="0" smtClean="0">
                <a:solidFill>
                  <a:srgbClr val="000000"/>
                </a:solidFill>
                <a:latin typeface="Consolas"/>
              </a:rPr>
              <a:t>();</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a:t>
            </a:r>
            <a:r>
              <a:rPr lang="en-US" sz="1400" dirty="0" err="1" smtClean="0">
                <a:solidFill>
                  <a:srgbClr val="3F7F5F"/>
                </a:solidFill>
                <a:latin typeface="Consolas"/>
              </a:rPr>
              <a:t>onStart</a:t>
            </a:r>
            <a:endParaRPr lang="en-US" sz="1400" dirty="0" smtClean="0">
              <a:solidFill>
                <a:srgbClr val="3F7F5F"/>
              </a:solidFill>
              <a:latin typeface="Consolas"/>
            </a:endParaRPr>
          </a:p>
          <a:p>
            <a:pPr defTabSz="274320"/>
            <a:endParaRPr lang="en-US" sz="1400" dirty="0" smtClean="0">
              <a:latin typeface="Consolas"/>
            </a:endParaRPr>
          </a:p>
          <a:p>
            <a:pPr defTabSz="274320"/>
            <a:endParaRPr lang="en-US" sz="1400" dirty="0" smtClean="0">
              <a:latin typeface="Consolas"/>
            </a:endParaRPr>
          </a:p>
          <a:p>
            <a:pPr defTabSz="274320"/>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onStop</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b="1" dirty="0" err="1" smtClean="0">
                <a:solidFill>
                  <a:srgbClr val="7F0055"/>
                </a:solidFill>
                <a:latin typeface="Consolas"/>
              </a:rPr>
              <a:t>super</a:t>
            </a:r>
            <a:r>
              <a:rPr lang="en-US" sz="1400" b="1" dirty="0" err="1" smtClean="0">
                <a:solidFill>
                  <a:srgbClr val="000000"/>
                </a:solidFill>
                <a:latin typeface="Consolas"/>
              </a:rPr>
              <a:t>.onStop</a:t>
            </a:r>
            <a:r>
              <a:rPr lang="en-US" sz="1400" b="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isRunning</a:t>
            </a:r>
            <a:r>
              <a:rPr lang="en-US" sz="1400" dirty="0" smtClean="0">
                <a:solidFill>
                  <a:srgbClr val="000000"/>
                </a:solidFill>
                <a:latin typeface="Consolas"/>
              </a:rPr>
              <a:t> = </a:t>
            </a:r>
            <a:r>
              <a:rPr lang="en-US" sz="1400" b="1" dirty="0" smtClean="0">
                <a:solidFill>
                  <a:srgbClr val="7F0055"/>
                </a:solidFill>
                <a:latin typeface="Consolas"/>
              </a:rPr>
              <a:t>false</a:t>
            </a:r>
            <a:r>
              <a:rPr lang="en-US" sz="1400" b="1" dirty="0" smtClean="0">
                <a:solidFill>
                  <a:srgbClr val="000000"/>
                </a:solidFill>
                <a:latin typeface="Consolas"/>
              </a:rPr>
              <a:t>;</a:t>
            </a:r>
          </a:p>
          <a:p>
            <a:pPr defTabSz="274320"/>
            <a:r>
              <a:rPr lang="en-US" sz="1400" dirty="0" smtClean="0">
                <a:solidFill>
                  <a:srgbClr val="000000"/>
                </a:solidFill>
                <a:latin typeface="Consolas"/>
              </a:rPr>
              <a:t>	}</a:t>
            </a:r>
            <a:r>
              <a:rPr lang="en-US" sz="1400" dirty="0" smtClean="0">
                <a:solidFill>
                  <a:srgbClr val="3F7F5F"/>
                </a:solidFill>
                <a:latin typeface="Consolas"/>
              </a:rPr>
              <a:t>//</a:t>
            </a:r>
            <a:r>
              <a:rPr lang="en-US" sz="1400" dirty="0" err="1" smtClean="0">
                <a:solidFill>
                  <a:srgbClr val="3F7F5F"/>
                </a:solidFill>
                <a:latin typeface="Consolas"/>
              </a:rPr>
              <a:t>onStop</a:t>
            </a:r>
            <a:endParaRPr lang="en-US" sz="1400" dirty="0" smtClean="0">
              <a:solidFill>
                <a:srgbClr val="3F7F5F"/>
              </a:solidFill>
              <a:latin typeface="Consolas"/>
            </a:endParaRPr>
          </a:p>
          <a:p>
            <a:pPr defTabSz="274320"/>
            <a:r>
              <a:rPr lang="en-US" sz="1400" dirty="0" smtClean="0">
                <a:solidFill>
                  <a:srgbClr val="000000"/>
                </a:solidFill>
                <a:latin typeface="Consolas"/>
              </a:rPr>
              <a:t>}</a:t>
            </a:r>
            <a:r>
              <a:rPr lang="en-US" sz="1400" dirty="0" smtClean="0">
                <a:solidFill>
                  <a:srgbClr val="3F7F5F"/>
                </a:solidFill>
                <a:latin typeface="Consolas"/>
              </a:rPr>
              <a:t>//class</a:t>
            </a:r>
          </a:p>
          <a:p>
            <a:pPr defTabSz="274320"/>
            <a:endParaRPr lang="en-US" sz="1400" dirty="0" smtClean="0">
              <a:solidFill>
                <a:srgbClr val="3F7F5F"/>
              </a:solidFill>
              <a:latin typeface="Consolas"/>
            </a:endParaRPr>
          </a:p>
        </p:txBody>
      </p:sp>
      <p:pic>
        <p:nvPicPr>
          <p:cNvPr id="11" name="Picture 10" descr="de.png"/>
          <p:cNvPicPr>
            <a:picLocks noChangeAspect="1"/>
          </p:cNvPicPr>
          <p:nvPr/>
        </p:nvPicPr>
        <p:blipFill>
          <a:blip r:embed="rId2" cstate="print"/>
          <a:stretch>
            <a:fillRect/>
          </a:stretch>
        </p:blipFill>
        <p:spPr>
          <a:xfrm>
            <a:off x="7772400" y="1600200"/>
            <a:ext cx="1219200" cy="18288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152400" y="4343400"/>
            <a:ext cx="6096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Content Placeholder 2"/>
          <p:cNvSpPr txBox="1">
            <a:spLocks/>
          </p:cNvSpPr>
          <p:nvPr/>
        </p:nvSpPr>
        <p:spPr>
          <a:xfrm>
            <a:off x="304800" y="1600200"/>
            <a:ext cx="4495800" cy="533400"/>
          </a:xfrm>
          <a:prstGeom prst="rect">
            <a:avLst/>
          </a:prstGeom>
        </p:spPr>
        <p:txBody>
          <a:bodyPr>
            <a:noAutofit/>
          </a:bodyPr>
          <a:lstStyle/>
          <a:p>
            <a:pPr lvl="0"/>
            <a:r>
              <a:rPr lang="de-DE" sz="2800" b="1" dirty="0" smtClean="0">
                <a:solidFill>
                  <a:srgbClr val="0070C0"/>
                </a:solidFill>
              </a:rPr>
              <a:t>Process 1 </a:t>
            </a:r>
            <a:r>
              <a:rPr lang="de-DE" sz="1600" b="1" dirty="0" smtClean="0">
                <a:solidFill>
                  <a:srgbClr val="0070C0"/>
                </a:solidFill>
              </a:rPr>
              <a:t>(Dalvik Virtual Machine 1)</a:t>
            </a:r>
            <a:endParaRPr lang="de-DE" sz="2800" b="1" dirty="0" smtClean="0">
              <a:solidFill>
                <a:srgbClr val="0070C0"/>
              </a:solidFill>
            </a:endParaRPr>
          </a:p>
        </p:txBody>
      </p:sp>
      <p:sp>
        <p:nvSpPr>
          <p:cNvPr id="7" name="Rectangle 6"/>
          <p:cNvSpPr/>
          <p:nvPr/>
        </p:nvSpPr>
        <p:spPr>
          <a:xfrm>
            <a:off x="457200" y="2209800"/>
            <a:ext cx="4267200" cy="426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38200" y="2438400"/>
            <a:ext cx="3276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Common memory resources</a:t>
            </a:r>
            <a:endParaRPr lang="en-US" dirty="0"/>
          </a:p>
        </p:txBody>
      </p:sp>
      <p:sp>
        <p:nvSpPr>
          <p:cNvPr id="9" name="Rectangle 8"/>
          <p:cNvSpPr/>
          <p:nvPr/>
        </p:nvSpPr>
        <p:spPr>
          <a:xfrm>
            <a:off x="609600" y="53340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Thread-1</a:t>
            </a:r>
            <a:endParaRPr lang="en-US" dirty="0"/>
          </a:p>
        </p:txBody>
      </p:sp>
      <p:sp>
        <p:nvSpPr>
          <p:cNvPr id="10" name="Rectangle 9"/>
          <p:cNvSpPr/>
          <p:nvPr/>
        </p:nvSpPr>
        <p:spPr>
          <a:xfrm>
            <a:off x="1905000" y="48768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Thread-2</a:t>
            </a:r>
            <a:endParaRPr lang="en-US" dirty="0"/>
          </a:p>
        </p:txBody>
      </p:sp>
      <p:sp>
        <p:nvSpPr>
          <p:cNvPr id="11" name="Rectangle 10"/>
          <p:cNvSpPr/>
          <p:nvPr/>
        </p:nvSpPr>
        <p:spPr>
          <a:xfrm>
            <a:off x="3352800" y="4191000"/>
            <a:ext cx="1219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thread</a:t>
            </a:r>
            <a:endParaRPr lang="en-US" dirty="0"/>
          </a:p>
        </p:txBody>
      </p:sp>
      <p:cxnSp>
        <p:nvCxnSpPr>
          <p:cNvPr id="12" name="Straight Arrow Connector 11"/>
          <p:cNvCxnSpPr>
            <a:stCxn id="9" idx="0"/>
          </p:cNvCxnSpPr>
          <p:nvPr/>
        </p:nvCxnSpPr>
        <p:spPr>
          <a:xfrm rot="5400000" flipH="1" flipV="1">
            <a:off x="342900" y="4305300"/>
            <a:ext cx="1905000" cy="152400"/>
          </a:xfrm>
          <a:prstGeom prst="straightConnector1">
            <a:avLst/>
          </a:prstGeom>
          <a:ln w="571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8" idx="2"/>
          </p:cNvCxnSpPr>
          <p:nvPr/>
        </p:nvCxnSpPr>
        <p:spPr>
          <a:xfrm rot="16200000" flipV="1">
            <a:off x="1771650" y="4133850"/>
            <a:ext cx="1447800" cy="381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0"/>
          </p:cNvCxnSpPr>
          <p:nvPr/>
        </p:nvCxnSpPr>
        <p:spPr>
          <a:xfrm rot="16200000" flipV="1">
            <a:off x="3390900" y="3619500"/>
            <a:ext cx="762000" cy="38100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81600" y="1828800"/>
            <a:ext cx="3505201" cy="426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562599" y="2643136"/>
            <a:ext cx="2691493"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Common memory resources</a:t>
            </a:r>
            <a:endParaRPr lang="en-US" dirty="0"/>
          </a:p>
        </p:txBody>
      </p:sp>
      <p:sp>
        <p:nvSpPr>
          <p:cNvPr id="17" name="Rectangle 16"/>
          <p:cNvSpPr/>
          <p:nvPr/>
        </p:nvSpPr>
        <p:spPr>
          <a:xfrm>
            <a:off x="6400800" y="4572000"/>
            <a:ext cx="1001486"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thread</a:t>
            </a:r>
            <a:endParaRPr lang="en-US" dirty="0"/>
          </a:p>
        </p:txBody>
      </p:sp>
      <p:sp>
        <p:nvSpPr>
          <p:cNvPr id="18" name="Content Placeholder 2"/>
          <p:cNvSpPr txBox="1">
            <a:spLocks/>
          </p:cNvSpPr>
          <p:nvPr/>
        </p:nvSpPr>
        <p:spPr>
          <a:xfrm>
            <a:off x="5029200" y="1143000"/>
            <a:ext cx="3886200" cy="533400"/>
          </a:xfrm>
          <a:prstGeom prst="rect">
            <a:avLst/>
          </a:prstGeom>
        </p:spPr>
        <p:txBody>
          <a:bodyPr>
            <a:noAutofit/>
          </a:bodyPr>
          <a:lstStyle/>
          <a:p>
            <a:r>
              <a:rPr lang="de-DE" sz="2800" b="1" dirty="0" smtClean="0">
                <a:solidFill>
                  <a:srgbClr val="0070C0"/>
                </a:solidFill>
              </a:rPr>
              <a:t>Process 2 </a:t>
            </a:r>
            <a:r>
              <a:rPr lang="de-DE" sz="1600" b="1" dirty="0" smtClean="0">
                <a:solidFill>
                  <a:srgbClr val="0070C0"/>
                </a:solidFill>
              </a:rPr>
              <a:t>(Dalvik Virtual Machine 2)</a:t>
            </a:r>
            <a:endParaRPr lang="de-DE" sz="2400" b="1" dirty="0" smtClean="0">
              <a:solidFill>
                <a:srgbClr val="0070C0"/>
              </a:solidFill>
            </a:endParaRPr>
          </a:p>
          <a:p>
            <a:pPr lvl="0"/>
            <a:endParaRPr lang="de-DE" sz="2800" b="1" dirty="0" smtClean="0">
              <a:solidFill>
                <a:srgbClr val="0070C0"/>
              </a:solidFill>
            </a:endParaRPr>
          </a:p>
        </p:txBody>
      </p:sp>
      <p:cxnSp>
        <p:nvCxnSpPr>
          <p:cNvPr id="19" name="Straight Arrow Connector 18"/>
          <p:cNvCxnSpPr>
            <a:stCxn id="17" idx="0"/>
            <a:endCxn id="16" idx="2"/>
          </p:cNvCxnSpPr>
          <p:nvPr/>
        </p:nvCxnSpPr>
        <p:spPr>
          <a:xfrm rot="5400000" flipH="1" flipV="1">
            <a:off x="6435812" y="4099467"/>
            <a:ext cx="938264" cy="680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30</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17526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Handler </a:t>
            </a:r>
            <a:r>
              <a:rPr lang="de-DE" sz="2800" b="1" dirty="0" smtClean="0">
                <a:solidFill>
                  <a:srgbClr val="0070C0"/>
                </a:solidFill>
              </a:rPr>
              <a:t>post</a:t>
            </a:r>
            <a:r>
              <a:rPr lang="de-DE" sz="2800" dirty="0" smtClean="0">
                <a:solidFill>
                  <a:srgbClr val="0070C0"/>
                </a:solidFill>
              </a:rPr>
              <a:t>(...) Method</a:t>
            </a:r>
            <a:endParaRPr lang="en-US" sz="2000" dirty="0" smtClean="0"/>
          </a:p>
          <a:p>
            <a:r>
              <a:rPr lang="en-US" sz="2000" dirty="0" smtClean="0"/>
              <a:t>We will try the same problem presented earlier (a slow background task and a responsive foreground UI) this time using the </a:t>
            </a:r>
            <a:r>
              <a:rPr lang="en-US" sz="2000" b="1" dirty="0" smtClean="0"/>
              <a:t>posting</a:t>
            </a:r>
            <a:r>
              <a:rPr lang="en-US" sz="2000" dirty="0" smtClean="0"/>
              <a:t> </a:t>
            </a:r>
            <a:r>
              <a:rPr lang="en-US" sz="2000" b="1" dirty="0" smtClean="0"/>
              <a:t>mechanism</a:t>
            </a:r>
            <a:r>
              <a:rPr lang="en-US" sz="2000" dirty="0" smtClean="0"/>
              <a:t> to execute foreground </a:t>
            </a:r>
            <a:r>
              <a:rPr lang="en-US" sz="2000" b="1" i="1" dirty="0" err="1" smtClean="0"/>
              <a:t>runnables</a:t>
            </a:r>
            <a:r>
              <a:rPr lang="en-US" sz="2000" dirty="0" smtClean="0"/>
              <a:t>.</a:t>
            </a:r>
          </a:p>
        </p:txBody>
      </p:sp>
      <p:pic>
        <p:nvPicPr>
          <p:cNvPr id="11" name="Picture 10" descr="de.png"/>
          <p:cNvPicPr>
            <a:picLocks noChangeAspect="1"/>
          </p:cNvPicPr>
          <p:nvPr/>
        </p:nvPicPr>
        <p:blipFill>
          <a:blip r:embed="rId2" cstate="print"/>
          <a:stretch>
            <a:fillRect/>
          </a:stretch>
        </p:blipFill>
        <p:spPr>
          <a:xfrm>
            <a:off x="1219200" y="2057400"/>
            <a:ext cx="2895600" cy="4343400"/>
          </a:xfrm>
          <a:prstGeom prst="rect">
            <a:avLst/>
          </a:prstGeom>
          <a:ln>
            <a:solidFill>
              <a:schemeClr val="bg1">
                <a:lumMod val="75000"/>
              </a:schemeClr>
            </a:solidFill>
          </a:ln>
          <a:effectLst>
            <a:outerShdw blurRad="292100" dist="139700" dir="2700000" algn="tl" rotWithShape="0">
              <a:srgbClr val="333333">
                <a:alpha val="65000"/>
              </a:srgbClr>
            </a:outerShdw>
          </a:effectLst>
        </p:spPr>
      </p:pic>
      <p:pic>
        <p:nvPicPr>
          <p:cNvPr id="12" name="Picture 11" descr="device-1.png"/>
          <p:cNvPicPr>
            <a:picLocks noChangeAspect="1"/>
          </p:cNvPicPr>
          <p:nvPr/>
        </p:nvPicPr>
        <p:blipFill>
          <a:blip r:embed="rId3" cstate="print"/>
          <a:stretch>
            <a:fillRect/>
          </a:stretch>
        </p:blipFill>
        <p:spPr>
          <a:xfrm>
            <a:off x="5029200" y="2057400"/>
            <a:ext cx="2895600" cy="43434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
        <p:nvSpPr>
          <p:cNvPr id="17" name="TextBox 16"/>
          <p:cNvSpPr txBox="1"/>
          <p:nvPr/>
        </p:nvSpPr>
        <p:spPr>
          <a:xfrm>
            <a:off x="1219200" y="6477000"/>
            <a:ext cx="5943600" cy="369332"/>
          </a:xfrm>
          <a:prstGeom prst="rect">
            <a:avLst/>
          </a:prstGeom>
          <a:noFill/>
        </p:spPr>
        <p:txBody>
          <a:bodyPr wrap="square" rtlCol="0">
            <a:spAutoFit/>
          </a:bodyPr>
          <a:lstStyle/>
          <a:p>
            <a:r>
              <a:rPr lang="en-US" dirty="0" smtClean="0"/>
              <a:t>Images obtained from a </a:t>
            </a:r>
            <a:r>
              <a:rPr lang="en-US" dirty="0" err="1" smtClean="0"/>
              <a:t>GingerBread</a:t>
            </a:r>
            <a:r>
              <a:rPr lang="en-US" dirty="0" smtClean="0"/>
              <a:t> based emulator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31</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17526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Handler </a:t>
            </a:r>
            <a:r>
              <a:rPr lang="de-DE" sz="2800" b="1" dirty="0" smtClean="0">
                <a:solidFill>
                  <a:srgbClr val="0070C0"/>
                </a:solidFill>
              </a:rPr>
              <a:t>post</a:t>
            </a:r>
            <a:r>
              <a:rPr lang="de-DE" sz="2800" dirty="0" smtClean="0">
                <a:solidFill>
                  <a:srgbClr val="0070C0"/>
                </a:solidFill>
              </a:rPr>
              <a:t>(...) Method</a:t>
            </a:r>
            <a:endParaRPr lang="en-US" sz="2000" dirty="0" smtClean="0"/>
          </a:p>
          <a:p>
            <a:r>
              <a:rPr lang="en-US" sz="2000" dirty="0" smtClean="0"/>
              <a:t>We will try the same problem presented earlier (a slow background task and a responsive foreground UI) this time using the </a:t>
            </a:r>
            <a:r>
              <a:rPr lang="en-US" sz="2000" b="1" dirty="0" smtClean="0"/>
              <a:t>posting</a:t>
            </a:r>
            <a:r>
              <a:rPr lang="en-US" sz="2000" dirty="0" smtClean="0"/>
              <a:t> </a:t>
            </a:r>
            <a:r>
              <a:rPr lang="en-US" sz="2000" b="1" dirty="0" smtClean="0"/>
              <a:t>mechanism</a:t>
            </a:r>
            <a:r>
              <a:rPr lang="en-US" sz="2000" dirty="0" smtClean="0"/>
              <a:t> to execute foreground </a:t>
            </a:r>
            <a:r>
              <a:rPr lang="en-US" sz="2000" b="1" i="1" dirty="0" err="1" smtClean="0"/>
              <a:t>runnables</a:t>
            </a:r>
            <a:r>
              <a:rPr lang="en-US" sz="2000" dirty="0" smtClean="0"/>
              <a:t>.</a:t>
            </a:r>
          </a:p>
        </p:txBody>
      </p:sp>
      <p:sp>
        <p:nvSpPr>
          <p:cNvPr id="17" name="TextBox 16"/>
          <p:cNvSpPr txBox="1"/>
          <p:nvPr/>
        </p:nvSpPr>
        <p:spPr>
          <a:xfrm>
            <a:off x="2667000" y="6477000"/>
            <a:ext cx="5943600" cy="369332"/>
          </a:xfrm>
          <a:prstGeom prst="rect">
            <a:avLst/>
          </a:prstGeom>
          <a:noFill/>
        </p:spPr>
        <p:txBody>
          <a:bodyPr wrap="square" rtlCol="0">
            <a:spAutoFit/>
          </a:bodyPr>
          <a:lstStyle/>
          <a:p>
            <a:r>
              <a:rPr lang="en-US" dirty="0" smtClean="0"/>
              <a:t>Images obtained from an </a:t>
            </a:r>
            <a:r>
              <a:rPr lang="en-US" dirty="0" err="1" smtClean="0"/>
              <a:t>IceCream</a:t>
            </a:r>
            <a:r>
              <a:rPr lang="en-US" dirty="0" smtClean="0"/>
              <a:t> 4.x based device</a:t>
            </a:r>
            <a:endParaRPr lang="en-US" dirty="0"/>
          </a:p>
        </p:txBody>
      </p:sp>
      <p:pic>
        <p:nvPicPr>
          <p:cNvPr id="10" name="Picture 9" descr="device-2.png"/>
          <p:cNvPicPr>
            <a:picLocks noChangeAspect="1"/>
          </p:cNvPicPr>
          <p:nvPr/>
        </p:nvPicPr>
        <p:blipFill>
          <a:blip r:embed="rId2" cstate="print"/>
          <a:stretch>
            <a:fillRect/>
          </a:stretch>
        </p:blipFill>
        <p:spPr>
          <a:xfrm>
            <a:off x="2947987" y="1752600"/>
            <a:ext cx="2614613" cy="4648200"/>
          </a:xfrm>
          <a:prstGeom prst="rect">
            <a:avLst/>
          </a:prstGeom>
          <a:ln>
            <a:noFill/>
          </a:ln>
          <a:effectLst>
            <a:outerShdw blurRad="292100" dist="139700" dir="2700000" algn="tl" rotWithShape="0">
              <a:srgbClr val="333333">
                <a:alpha val="65000"/>
              </a:srgbClr>
            </a:outerShdw>
          </a:effectLst>
        </p:spPr>
      </p:pic>
      <p:pic>
        <p:nvPicPr>
          <p:cNvPr id="13" name="Picture 12" descr="device-2A.png"/>
          <p:cNvPicPr>
            <a:picLocks noChangeAspect="1"/>
          </p:cNvPicPr>
          <p:nvPr/>
        </p:nvPicPr>
        <p:blipFill>
          <a:blip r:embed="rId3" cstate="print"/>
          <a:stretch>
            <a:fillRect/>
          </a:stretch>
        </p:blipFill>
        <p:spPr>
          <a:xfrm>
            <a:off x="5843587" y="1752600"/>
            <a:ext cx="2614613" cy="4648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32</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layout: </a:t>
            </a:r>
            <a:r>
              <a:rPr lang="de-DE" sz="2800" b="1" dirty="0" smtClean="0">
                <a:solidFill>
                  <a:srgbClr val="0070C0"/>
                </a:solidFill>
              </a:rPr>
              <a:t>main.xml</a:t>
            </a:r>
            <a:endParaRPr lang="en-US" sz="2000" b="1" dirty="0" smtClean="0"/>
          </a:p>
        </p:txBody>
      </p:sp>
      <p:sp>
        <p:nvSpPr>
          <p:cNvPr id="17" name="TextBox 16"/>
          <p:cNvSpPr txBox="1"/>
          <p:nvPr/>
        </p:nvSpPr>
        <p:spPr>
          <a:xfrm>
            <a:off x="381000" y="1066800"/>
            <a:ext cx="7315200" cy="5693866"/>
          </a:xfrm>
          <a:prstGeom prst="rect">
            <a:avLst/>
          </a:prstGeom>
          <a:solidFill>
            <a:schemeClr val="bg1">
              <a:lumMod val="95000"/>
            </a:schemeClr>
          </a:solidFill>
          <a:ln>
            <a:solidFill>
              <a:schemeClr val="bg1">
                <a:lumMod val="65000"/>
              </a:schemeClr>
            </a:solidFill>
          </a:ln>
        </p:spPr>
        <p:txBody>
          <a:bodyPr wrap="square" rtlCol="0">
            <a:spAutoFit/>
          </a:bodyPr>
          <a:lstStyle/>
          <a:p>
            <a:r>
              <a:rPr lang="en-US" sz="1300" dirty="0" smtClean="0">
                <a:solidFill>
                  <a:srgbClr val="008080"/>
                </a:solidFill>
                <a:latin typeface="Consolas"/>
              </a:rPr>
              <a:t>&lt;?</a:t>
            </a:r>
            <a:r>
              <a:rPr lang="en-US" sz="1300" dirty="0" smtClean="0">
                <a:solidFill>
                  <a:srgbClr val="3F7F7F"/>
                </a:solidFill>
                <a:latin typeface="Consolas"/>
              </a:rPr>
              <a:t>xml </a:t>
            </a:r>
            <a:r>
              <a:rPr lang="en-US" sz="1300" dirty="0" smtClean="0">
                <a:solidFill>
                  <a:srgbClr val="7F007F"/>
                </a:solidFill>
                <a:latin typeface="Consolas"/>
              </a:rPr>
              <a:t>version</a:t>
            </a:r>
            <a:r>
              <a:rPr lang="en-US" sz="1300" dirty="0" smtClean="0">
                <a:solidFill>
                  <a:srgbClr val="000000"/>
                </a:solidFill>
                <a:latin typeface="Consolas"/>
              </a:rPr>
              <a:t>=</a:t>
            </a:r>
            <a:r>
              <a:rPr lang="en-US" sz="1300" i="1" dirty="0" smtClean="0">
                <a:solidFill>
                  <a:srgbClr val="2A00FF"/>
                </a:solidFill>
                <a:latin typeface="Consolas"/>
              </a:rPr>
              <a:t>"1.0" </a:t>
            </a:r>
            <a:r>
              <a:rPr lang="en-US" sz="1300" i="1" dirty="0" smtClean="0">
                <a:solidFill>
                  <a:srgbClr val="7F007F"/>
                </a:solidFill>
                <a:latin typeface="Consolas"/>
              </a:rPr>
              <a:t>encoding</a:t>
            </a:r>
            <a:r>
              <a:rPr lang="en-US" sz="1300" i="1" dirty="0" smtClean="0">
                <a:solidFill>
                  <a:srgbClr val="000000"/>
                </a:solidFill>
                <a:latin typeface="Consolas"/>
              </a:rPr>
              <a:t>=</a:t>
            </a:r>
            <a:r>
              <a:rPr lang="en-US" sz="1300" i="1" dirty="0" smtClean="0">
                <a:solidFill>
                  <a:srgbClr val="2A00FF"/>
                </a:solidFill>
                <a:latin typeface="Consolas"/>
              </a:rPr>
              <a:t>"utf-8"</a:t>
            </a:r>
            <a:r>
              <a:rPr lang="en-US" sz="1300" i="1" dirty="0" smtClean="0">
                <a:solidFill>
                  <a:srgbClr val="008080"/>
                </a:solidFill>
                <a:latin typeface="Consolas"/>
              </a:rPr>
              <a:t>?&gt;</a:t>
            </a:r>
          </a:p>
          <a:p>
            <a:r>
              <a:rPr lang="en-US" sz="1300" dirty="0" smtClean="0">
                <a:solidFill>
                  <a:srgbClr val="008080"/>
                </a:solidFill>
                <a:latin typeface="Consolas"/>
              </a:rPr>
              <a:t>&lt;</a:t>
            </a:r>
            <a:r>
              <a:rPr lang="en-US" sz="1300" dirty="0" err="1" smtClean="0">
                <a:solidFill>
                  <a:srgbClr val="3F7F7F"/>
                </a:solidFill>
                <a:latin typeface="Consolas"/>
              </a:rPr>
              <a:t>LinearLayout</a:t>
            </a:r>
            <a:r>
              <a:rPr lang="en-US" sz="1300" dirty="0" smtClean="0">
                <a:solidFill>
                  <a:srgbClr val="3F7F7F"/>
                </a:solidFill>
                <a:latin typeface="Consolas"/>
              </a:rPr>
              <a:t> </a:t>
            </a:r>
            <a:r>
              <a:rPr lang="en-US" sz="1300" dirty="0" err="1" smtClean="0">
                <a:solidFill>
                  <a:srgbClr val="7F007F"/>
                </a:solidFill>
                <a:latin typeface="Consolas"/>
              </a:rPr>
              <a:t>xmlns:android</a:t>
            </a:r>
            <a:r>
              <a:rPr lang="en-US" sz="1300" dirty="0" smtClean="0">
                <a:solidFill>
                  <a:srgbClr val="000000"/>
                </a:solidFill>
                <a:latin typeface="Consolas"/>
              </a:rPr>
              <a:t>=</a:t>
            </a:r>
            <a:r>
              <a:rPr lang="en-US" sz="1300" i="1" dirty="0" smtClean="0">
                <a:solidFill>
                  <a:srgbClr val="2A00FF"/>
                </a:solidFill>
                <a:latin typeface="Consolas"/>
              </a:rPr>
              <a:t>"http://schemas.android.com/apk/res/android"</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match_parent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match_parent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android:background</a:t>
            </a:r>
            <a:r>
              <a:rPr lang="en-US" sz="1300" dirty="0" smtClean="0">
                <a:solidFill>
                  <a:srgbClr val="000000"/>
                </a:solidFill>
                <a:latin typeface="Consolas"/>
              </a:rPr>
              <a:t>=</a:t>
            </a:r>
            <a:r>
              <a:rPr lang="en-US" sz="1300" i="1" dirty="0" smtClean="0">
                <a:solidFill>
                  <a:srgbClr val="2A00FF"/>
                </a:solidFill>
                <a:latin typeface="Consolas"/>
              </a:rPr>
              <a:t>"#22002222"</a:t>
            </a:r>
          </a:p>
          <a:p>
            <a:r>
              <a:rPr lang="en-US" sz="1300" dirty="0" smtClean="0">
                <a:latin typeface="Consolas"/>
              </a:rPr>
              <a:t>    </a:t>
            </a:r>
            <a:r>
              <a:rPr lang="en-US" sz="1300" dirty="0" err="1" smtClean="0">
                <a:solidFill>
                  <a:srgbClr val="7F007F"/>
                </a:solidFill>
                <a:latin typeface="Consolas"/>
              </a:rPr>
              <a:t>android:orientation</a:t>
            </a:r>
            <a:r>
              <a:rPr lang="en-US" sz="1300" dirty="0" smtClean="0">
                <a:solidFill>
                  <a:srgbClr val="000000"/>
                </a:solidFill>
                <a:latin typeface="Consolas"/>
              </a:rPr>
              <a:t>=</a:t>
            </a:r>
            <a:r>
              <a:rPr lang="en-US" sz="1300" i="1" dirty="0" smtClean="0">
                <a:solidFill>
                  <a:srgbClr val="2A00FF"/>
                </a:solidFill>
                <a:latin typeface="Consolas"/>
              </a:rPr>
              <a:t>"vertical"</a:t>
            </a:r>
          </a:p>
          <a:p>
            <a:r>
              <a:rPr lang="en-US" sz="1300" dirty="0" smtClean="0">
                <a:latin typeface="Consolas"/>
              </a:rPr>
              <a:t>    </a:t>
            </a:r>
            <a:r>
              <a:rPr lang="en-US" sz="1300" dirty="0" err="1" smtClean="0">
                <a:solidFill>
                  <a:srgbClr val="7F007F"/>
                </a:solidFill>
                <a:latin typeface="Consolas"/>
              </a:rPr>
              <a:t>android:padding</a:t>
            </a:r>
            <a:r>
              <a:rPr lang="en-US" sz="1300" dirty="0" smtClean="0">
                <a:solidFill>
                  <a:srgbClr val="000000"/>
                </a:solidFill>
                <a:latin typeface="Consolas"/>
              </a:rPr>
              <a:t>=</a:t>
            </a:r>
            <a:r>
              <a:rPr lang="en-US" sz="1300" i="1" dirty="0" smtClean="0">
                <a:solidFill>
                  <a:srgbClr val="2A00FF"/>
                </a:solidFill>
                <a:latin typeface="Consolas"/>
              </a:rPr>
              <a:t>"6dp" </a:t>
            </a:r>
            <a:r>
              <a:rPr lang="en-US" sz="1300" i="1" dirty="0" smtClean="0">
                <a:solidFill>
                  <a:srgbClr val="008080"/>
                </a:solidFill>
                <a:latin typeface="Consolas"/>
              </a:rPr>
              <a:t>&gt;</a:t>
            </a:r>
          </a:p>
          <a:p>
            <a:endParaRPr lang="en-US" sz="13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err="1" smtClean="0">
                <a:solidFill>
                  <a:srgbClr val="3F7F7F"/>
                </a:solidFill>
                <a:latin typeface="Consolas"/>
              </a:rPr>
              <a:t>TextView</a:t>
            </a:r>
            <a:endParaRPr lang="en-US" sz="1300" dirty="0" smtClean="0">
              <a:solidFill>
                <a:srgbClr val="3F7F7F"/>
              </a:solidFill>
              <a:latin typeface="Consolas"/>
            </a:endParaRP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a:t>
            </a:r>
            <a:r>
              <a:rPr lang="en-US" sz="1300" i="1" dirty="0" err="1" smtClean="0">
                <a:solidFill>
                  <a:srgbClr val="2A00FF"/>
                </a:solidFill>
                <a:latin typeface="Consolas"/>
              </a:rPr>
              <a:t>lblTopCaption</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match_parent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android:padding</a:t>
            </a:r>
            <a:r>
              <a:rPr lang="en-US" sz="1300" dirty="0" smtClean="0">
                <a:solidFill>
                  <a:srgbClr val="000000"/>
                </a:solidFill>
                <a:latin typeface="Consolas"/>
              </a:rPr>
              <a:t>=</a:t>
            </a:r>
            <a:r>
              <a:rPr lang="en-US" sz="1300" i="1" dirty="0" smtClean="0">
                <a:solidFill>
                  <a:srgbClr val="2A00FF"/>
                </a:solidFill>
                <a:latin typeface="Consolas"/>
              </a:rPr>
              <a:t>"2dp"</a:t>
            </a:r>
          </a:p>
          <a:p>
            <a:r>
              <a:rPr lang="en-US" sz="1300" dirty="0" smtClean="0">
                <a:latin typeface="Consolas"/>
              </a:rPr>
              <a:t>        </a:t>
            </a:r>
            <a:r>
              <a:rPr lang="en-US" sz="1300" dirty="0" err="1" smtClean="0">
                <a:solidFill>
                  <a:srgbClr val="7F007F"/>
                </a:solidFill>
                <a:latin typeface="Consolas"/>
              </a:rPr>
              <a:t>android:text</a:t>
            </a:r>
            <a:r>
              <a:rPr lang="en-US" sz="1300" dirty="0" smtClean="0">
                <a:solidFill>
                  <a:srgbClr val="000000"/>
                </a:solidFill>
                <a:latin typeface="Consolas"/>
              </a:rPr>
              <a:t>=</a:t>
            </a:r>
          </a:p>
          <a:p>
            <a:r>
              <a:rPr lang="en-US" sz="1300" i="1" dirty="0" smtClean="0">
                <a:solidFill>
                  <a:srgbClr val="000000"/>
                </a:solidFill>
                <a:latin typeface="Consolas"/>
              </a:rPr>
              <a:t>            </a:t>
            </a:r>
            <a:r>
              <a:rPr lang="en-US" sz="1300" i="1" dirty="0" smtClean="0">
                <a:solidFill>
                  <a:srgbClr val="2A00FF"/>
                </a:solidFill>
                <a:latin typeface="Consolas"/>
              </a:rPr>
              <a:t>"Some important data is been collected now. Patience please..." </a:t>
            </a:r>
            <a:r>
              <a:rPr lang="en-US" sz="1300" i="1" dirty="0" smtClean="0">
                <a:solidFill>
                  <a:srgbClr val="008080"/>
                </a:solidFill>
                <a:latin typeface="Consolas"/>
              </a:rPr>
              <a:t>/&gt;</a:t>
            </a:r>
          </a:p>
          <a:p>
            <a:endParaRPr lang="en-US" sz="13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err="1" smtClean="0">
                <a:solidFill>
                  <a:srgbClr val="3F7F7F"/>
                </a:solidFill>
                <a:latin typeface="Consolas"/>
              </a:rPr>
              <a:t>ProgressBar</a:t>
            </a:r>
            <a:endParaRPr lang="en-US" sz="1300" dirty="0" smtClean="0">
              <a:solidFill>
                <a:srgbClr val="3F7F7F"/>
              </a:solidFill>
              <a:latin typeface="Consolas"/>
            </a:endParaRP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a:t>
            </a:r>
            <a:r>
              <a:rPr lang="en-US" sz="1300" i="1" dirty="0" err="1" smtClean="0">
                <a:solidFill>
                  <a:srgbClr val="2A00FF"/>
                </a:solidFill>
                <a:latin typeface="Consolas"/>
              </a:rPr>
              <a:t>myBarHor</a:t>
            </a:r>
            <a:r>
              <a:rPr lang="en-US" sz="1300" i="1" dirty="0" smtClean="0">
                <a:solidFill>
                  <a:srgbClr val="2A00FF"/>
                </a:solidFill>
                <a:latin typeface="Consolas"/>
              </a:rPr>
              <a:t>"</a:t>
            </a:r>
          </a:p>
          <a:p>
            <a:r>
              <a:rPr lang="en-US" sz="1300" dirty="0" smtClean="0">
                <a:latin typeface="Consolas"/>
              </a:rPr>
              <a:t>        </a:t>
            </a:r>
            <a:r>
              <a:rPr lang="en-US" sz="1300" dirty="0" smtClean="0">
                <a:solidFill>
                  <a:srgbClr val="7F007F"/>
                </a:solidFill>
                <a:latin typeface="Consolas"/>
              </a:rPr>
              <a:t>style</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android:attr</a:t>
            </a:r>
            <a:r>
              <a:rPr lang="en-US" sz="1300" i="1" dirty="0" smtClean="0">
                <a:solidFill>
                  <a:srgbClr val="2A00FF"/>
                </a:solidFill>
                <a:latin typeface="Consolas"/>
              </a:rPr>
              <a:t>/</a:t>
            </a:r>
            <a:r>
              <a:rPr lang="en-US" sz="1300" i="1" dirty="0" err="1" smtClean="0">
                <a:solidFill>
                  <a:srgbClr val="2A00FF"/>
                </a:solidFill>
                <a:latin typeface="Consolas"/>
              </a:rPr>
              <a:t>progressBarStyleHorizontal</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match_parent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"30dp" </a:t>
            </a:r>
            <a:r>
              <a:rPr lang="en-US" sz="1300" i="1" dirty="0" smtClean="0">
                <a:solidFill>
                  <a:srgbClr val="008080"/>
                </a:solidFill>
                <a:latin typeface="Consolas"/>
              </a:rPr>
              <a:t>/&gt;</a:t>
            </a:r>
          </a:p>
          <a:p>
            <a:endParaRPr lang="en-US" sz="13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err="1" smtClean="0">
                <a:solidFill>
                  <a:srgbClr val="3F7F7F"/>
                </a:solidFill>
                <a:latin typeface="Consolas"/>
              </a:rPr>
              <a:t>ProgressBar</a:t>
            </a:r>
            <a:endParaRPr lang="en-US" sz="1300" dirty="0" smtClean="0">
              <a:solidFill>
                <a:srgbClr val="3F7F7F"/>
              </a:solidFill>
              <a:latin typeface="Consolas"/>
            </a:endParaRP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a:t>
            </a:r>
            <a:r>
              <a:rPr lang="en-US" sz="1300" i="1" dirty="0" err="1" smtClean="0">
                <a:solidFill>
                  <a:srgbClr val="2A00FF"/>
                </a:solidFill>
                <a:latin typeface="Consolas"/>
              </a:rPr>
              <a:t>myBarCir</a:t>
            </a:r>
            <a:r>
              <a:rPr lang="en-US" sz="1300" i="1" dirty="0" smtClean="0">
                <a:solidFill>
                  <a:srgbClr val="2A00FF"/>
                </a:solidFill>
                <a:latin typeface="Consolas"/>
              </a:rPr>
              <a:t>"</a:t>
            </a:r>
          </a:p>
          <a:p>
            <a:r>
              <a:rPr lang="en-US" sz="1300" dirty="0" smtClean="0">
                <a:latin typeface="Consolas"/>
              </a:rPr>
              <a:t>        </a:t>
            </a:r>
            <a:r>
              <a:rPr lang="en-US" sz="1300" dirty="0" smtClean="0">
                <a:solidFill>
                  <a:srgbClr val="7F007F"/>
                </a:solidFill>
                <a:latin typeface="Consolas"/>
              </a:rPr>
              <a:t>style</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android:attr</a:t>
            </a:r>
            <a:r>
              <a:rPr lang="en-US" sz="1300" i="1" dirty="0" smtClean="0">
                <a:solidFill>
                  <a:srgbClr val="2A00FF"/>
                </a:solidFill>
                <a:latin typeface="Consolas"/>
              </a:rPr>
              <a:t>/</a:t>
            </a:r>
            <a:r>
              <a:rPr lang="en-US" sz="1300" i="1" dirty="0" err="1" smtClean="0">
                <a:solidFill>
                  <a:srgbClr val="2A00FF"/>
                </a:solidFill>
                <a:latin typeface="Consolas"/>
              </a:rPr>
              <a:t>progressBarStyleLarge</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 </a:t>
            </a:r>
            <a:r>
              <a:rPr lang="en-US" sz="1300" i="1" dirty="0" smtClean="0">
                <a:solidFill>
                  <a:srgbClr val="008080"/>
                </a:solidFill>
                <a:latin typeface="Consolas"/>
              </a:rPr>
              <a:t>/&gt;</a:t>
            </a:r>
          </a:p>
        </p:txBody>
      </p:sp>
      <p:pic>
        <p:nvPicPr>
          <p:cNvPr id="11" name="Picture 10" descr="de.png"/>
          <p:cNvPicPr>
            <a:picLocks noChangeAspect="1"/>
          </p:cNvPicPr>
          <p:nvPr/>
        </p:nvPicPr>
        <p:blipFill>
          <a:blip r:embed="rId2" cstate="print"/>
          <a:stretch>
            <a:fillRect/>
          </a:stretch>
        </p:blipFill>
        <p:spPr>
          <a:xfrm>
            <a:off x="7162800" y="457200"/>
            <a:ext cx="1828800" cy="2743200"/>
          </a:xfrm>
          <a:prstGeom prst="rect">
            <a:avLst/>
          </a:prstGeom>
          <a:ln>
            <a:solidFill>
              <a:schemeClr val="bg1">
                <a:lumMod val="75000"/>
              </a:schemeClr>
            </a:solidFill>
          </a:ln>
          <a:effectLst>
            <a:outerShdw blurRad="292100" dist="139700" dir="2700000" algn="tl" rotWithShape="0">
              <a:srgbClr val="333333">
                <a:alpha val="65000"/>
              </a:srgbClr>
            </a:outerShdw>
          </a:effectLst>
        </p:spPr>
      </p:pic>
      <p:cxnSp>
        <p:nvCxnSpPr>
          <p:cNvPr id="15" name="Straight Arrow Connector 14"/>
          <p:cNvCxnSpPr/>
          <p:nvPr/>
        </p:nvCxnSpPr>
        <p:spPr>
          <a:xfrm>
            <a:off x="609600" y="48006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9600" y="60198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33</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layout: </a:t>
            </a:r>
            <a:r>
              <a:rPr lang="de-DE" sz="2800" b="1" dirty="0" smtClean="0">
                <a:solidFill>
                  <a:srgbClr val="0070C0"/>
                </a:solidFill>
              </a:rPr>
              <a:t>main.xml</a:t>
            </a:r>
            <a:endParaRPr lang="en-US" sz="2000" b="1" dirty="0" smtClean="0"/>
          </a:p>
        </p:txBody>
      </p:sp>
      <p:sp>
        <p:nvSpPr>
          <p:cNvPr id="17" name="TextBox 16"/>
          <p:cNvSpPr txBox="1"/>
          <p:nvPr/>
        </p:nvSpPr>
        <p:spPr>
          <a:xfrm>
            <a:off x="381000" y="1066800"/>
            <a:ext cx="7315200" cy="5493812"/>
          </a:xfrm>
          <a:prstGeom prst="rect">
            <a:avLst/>
          </a:prstGeom>
          <a:solidFill>
            <a:schemeClr val="bg1">
              <a:lumMod val="95000"/>
            </a:schemeClr>
          </a:solidFill>
          <a:ln>
            <a:solidFill>
              <a:schemeClr val="bg1">
                <a:lumMod val="65000"/>
              </a:schemeClr>
            </a:solidFill>
          </a:ln>
        </p:spPr>
        <p:txBody>
          <a:bodyPr wrap="square" rtlCol="0">
            <a:spAutoFit/>
          </a:bodyPr>
          <a:lstStyle/>
          <a:p>
            <a:endParaRPr lang="en-US" sz="13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err="1" smtClean="0">
                <a:solidFill>
                  <a:srgbClr val="3F7F7F"/>
                </a:solidFill>
                <a:latin typeface="Consolas"/>
              </a:rPr>
              <a:t>EditText</a:t>
            </a:r>
            <a:endParaRPr lang="en-US" sz="1300" dirty="0" smtClean="0">
              <a:solidFill>
                <a:srgbClr val="3F7F7F"/>
              </a:solidFill>
              <a:latin typeface="Consolas"/>
            </a:endParaRP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"@+id/txtBox1"</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match_parent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"78dp"</a:t>
            </a:r>
          </a:p>
          <a:p>
            <a:r>
              <a:rPr lang="en-US" sz="1300" dirty="0" smtClean="0">
                <a:latin typeface="Consolas"/>
              </a:rPr>
              <a:t>        </a:t>
            </a:r>
            <a:r>
              <a:rPr lang="en-US" sz="1300" dirty="0" err="1" smtClean="0">
                <a:solidFill>
                  <a:srgbClr val="7F007F"/>
                </a:solidFill>
                <a:latin typeface="Consolas"/>
              </a:rPr>
              <a:t>android:layout_margin</a:t>
            </a:r>
            <a:r>
              <a:rPr lang="en-US" sz="1300" dirty="0" smtClean="0">
                <a:solidFill>
                  <a:srgbClr val="000000"/>
                </a:solidFill>
                <a:latin typeface="Consolas"/>
              </a:rPr>
              <a:t>=</a:t>
            </a:r>
            <a:r>
              <a:rPr lang="en-US" sz="1300" i="1" dirty="0" smtClean="0">
                <a:solidFill>
                  <a:srgbClr val="2A00FF"/>
                </a:solidFill>
                <a:latin typeface="Consolas"/>
              </a:rPr>
              <a:t>"10dp"</a:t>
            </a:r>
          </a:p>
          <a:p>
            <a:r>
              <a:rPr lang="en-US" sz="1300" dirty="0" smtClean="0">
                <a:latin typeface="Consolas"/>
              </a:rPr>
              <a:t>        </a:t>
            </a:r>
            <a:r>
              <a:rPr lang="en-US" sz="1300" dirty="0" err="1" smtClean="0">
                <a:solidFill>
                  <a:srgbClr val="7F007F"/>
                </a:solidFill>
                <a:latin typeface="Consolas"/>
              </a:rPr>
              <a:t>android:background</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ffffffff</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android:textSize</a:t>
            </a:r>
            <a:r>
              <a:rPr lang="en-US" sz="1300" dirty="0" smtClean="0">
                <a:solidFill>
                  <a:srgbClr val="000000"/>
                </a:solidFill>
                <a:latin typeface="Consolas"/>
              </a:rPr>
              <a:t>=</a:t>
            </a:r>
            <a:r>
              <a:rPr lang="en-US" sz="1300" i="1" dirty="0" smtClean="0">
                <a:solidFill>
                  <a:srgbClr val="2A00FF"/>
                </a:solidFill>
                <a:latin typeface="Consolas"/>
              </a:rPr>
              <a:t>"18sp" </a:t>
            </a:r>
            <a:r>
              <a:rPr lang="en-US" sz="1300" i="1" dirty="0" smtClean="0">
                <a:solidFill>
                  <a:srgbClr val="008080"/>
                </a:solidFill>
                <a:latin typeface="Consolas"/>
              </a:rPr>
              <a:t>/&gt;</a:t>
            </a:r>
          </a:p>
          <a:p>
            <a:endParaRPr lang="en-US" sz="13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smtClean="0">
                <a:solidFill>
                  <a:srgbClr val="3F7F7F"/>
                </a:solidFill>
                <a:latin typeface="Consolas"/>
              </a:rPr>
              <a:t>Button</a:t>
            </a: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a:t>
            </a:r>
            <a:r>
              <a:rPr lang="en-US" sz="1300" i="1" dirty="0" err="1" smtClean="0">
                <a:solidFill>
                  <a:srgbClr val="2A00FF"/>
                </a:solidFill>
                <a:latin typeface="Consolas"/>
              </a:rPr>
              <a:t>btnDoSomething</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"170dp"</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android:layout_marginLeft</a:t>
            </a:r>
            <a:r>
              <a:rPr lang="en-US" sz="1300" dirty="0" smtClean="0">
                <a:solidFill>
                  <a:srgbClr val="000000"/>
                </a:solidFill>
                <a:latin typeface="Consolas"/>
              </a:rPr>
              <a:t>=</a:t>
            </a:r>
            <a:r>
              <a:rPr lang="en-US" sz="1300" i="1" dirty="0" smtClean="0">
                <a:solidFill>
                  <a:srgbClr val="2A00FF"/>
                </a:solidFill>
                <a:latin typeface="Consolas"/>
              </a:rPr>
              <a:t>"20dp"</a:t>
            </a:r>
          </a:p>
          <a:p>
            <a:r>
              <a:rPr lang="en-US" sz="1300" dirty="0" smtClean="0">
                <a:latin typeface="Consolas"/>
              </a:rPr>
              <a:t>        </a:t>
            </a:r>
            <a:r>
              <a:rPr lang="en-US" sz="1300" dirty="0" err="1" smtClean="0">
                <a:solidFill>
                  <a:srgbClr val="7F007F"/>
                </a:solidFill>
                <a:latin typeface="Consolas"/>
              </a:rPr>
              <a:t>android:layout_marginTop</a:t>
            </a:r>
            <a:r>
              <a:rPr lang="en-US" sz="1300" dirty="0" smtClean="0">
                <a:solidFill>
                  <a:srgbClr val="000000"/>
                </a:solidFill>
                <a:latin typeface="Consolas"/>
              </a:rPr>
              <a:t>=</a:t>
            </a:r>
            <a:r>
              <a:rPr lang="en-US" sz="1300" i="1" dirty="0" smtClean="0">
                <a:solidFill>
                  <a:srgbClr val="2A00FF"/>
                </a:solidFill>
                <a:latin typeface="Consolas"/>
              </a:rPr>
              <a:t>"10dp"</a:t>
            </a:r>
          </a:p>
          <a:p>
            <a:r>
              <a:rPr lang="en-US" sz="1300" dirty="0" smtClean="0">
                <a:latin typeface="Consolas"/>
              </a:rPr>
              <a:t>        </a:t>
            </a:r>
            <a:r>
              <a:rPr lang="en-US" sz="1300" dirty="0" err="1" smtClean="0">
                <a:solidFill>
                  <a:srgbClr val="7F007F"/>
                </a:solidFill>
                <a:latin typeface="Consolas"/>
              </a:rPr>
              <a:t>android:padding</a:t>
            </a:r>
            <a:r>
              <a:rPr lang="en-US" sz="1300" dirty="0" smtClean="0">
                <a:solidFill>
                  <a:srgbClr val="000000"/>
                </a:solidFill>
                <a:latin typeface="Consolas"/>
              </a:rPr>
              <a:t>=</a:t>
            </a:r>
            <a:r>
              <a:rPr lang="en-US" sz="1300" i="1" dirty="0" smtClean="0">
                <a:solidFill>
                  <a:srgbClr val="2A00FF"/>
                </a:solidFill>
                <a:latin typeface="Consolas"/>
              </a:rPr>
              <a:t>"4dp"</a:t>
            </a:r>
          </a:p>
          <a:p>
            <a:r>
              <a:rPr lang="en-US" sz="1300" dirty="0" smtClean="0">
                <a:latin typeface="Consolas"/>
              </a:rPr>
              <a:t>        </a:t>
            </a:r>
            <a:r>
              <a:rPr lang="en-US" sz="1300" dirty="0" err="1" smtClean="0">
                <a:solidFill>
                  <a:srgbClr val="7F007F"/>
                </a:solidFill>
                <a:latin typeface="Consolas"/>
              </a:rPr>
              <a:t>android:text</a:t>
            </a:r>
            <a:r>
              <a:rPr lang="en-US" sz="1300" dirty="0" smtClean="0">
                <a:solidFill>
                  <a:srgbClr val="000000"/>
                </a:solidFill>
                <a:latin typeface="Consolas"/>
              </a:rPr>
              <a:t>=</a:t>
            </a:r>
            <a:r>
              <a:rPr lang="en-US" sz="1300" i="1" dirty="0" smtClean="0">
                <a:solidFill>
                  <a:srgbClr val="2A00FF"/>
                </a:solidFill>
                <a:latin typeface="Consolas"/>
              </a:rPr>
              <a:t>" Type Something Then click me! " </a:t>
            </a:r>
            <a:r>
              <a:rPr lang="en-US" sz="1300" i="1" dirty="0" smtClean="0">
                <a:solidFill>
                  <a:srgbClr val="008080"/>
                </a:solidFill>
                <a:latin typeface="Consolas"/>
              </a:rPr>
              <a:t>/&gt;</a:t>
            </a:r>
          </a:p>
          <a:p>
            <a:endParaRPr lang="en-US" sz="13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smtClean="0">
                <a:solidFill>
                  <a:srgbClr val="3F7F7F"/>
                </a:solidFill>
                <a:latin typeface="Consolas"/>
              </a:rPr>
              <a:t>Button</a:t>
            </a: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a:t>
            </a:r>
            <a:r>
              <a:rPr lang="en-US" sz="1300" i="1" dirty="0" err="1" smtClean="0">
                <a:solidFill>
                  <a:srgbClr val="2A00FF"/>
                </a:solidFill>
                <a:latin typeface="Consolas"/>
              </a:rPr>
              <a:t>btnDoItAgain</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"170dp"</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android:layout_marginLeft</a:t>
            </a:r>
            <a:r>
              <a:rPr lang="en-US" sz="1300" dirty="0" smtClean="0">
                <a:solidFill>
                  <a:srgbClr val="000000"/>
                </a:solidFill>
                <a:latin typeface="Consolas"/>
              </a:rPr>
              <a:t>=</a:t>
            </a:r>
            <a:r>
              <a:rPr lang="en-US" sz="1300" i="1" dirty="0" smtClean="0">
                <a:solidFill>
                  <a:srgbClr val="2A00FF"/>
                </a:solidFill>
                <a:latin typeface="Consolas"/>
              </a:rPr>
              <a:t>"20dp"</a:t>
            </a:r>
          </a:p>
          <a:p>
            <a:r>
              <a:rPr lang="en-US" sz="1300" dirty="0" smtClean="0">
                <a:latin typeface="Consolas"/>
              </a:rPr>
              <a:t>        </a:t>
            </a:r>
            <a:r>
              <a:rPr lang="en-US" sz="1300" dirty="0" err="1" smtClean="0">
                <a:solidFill>
                  <a:srgbClr val="7F007F"/>
                </a:solidFill>
                <a:latin typeface="Consolas"/>
              </a:rPr>
              <a:t>android:padding</a:t>
            </a:r>
            <a:r>
              <a:rPr lang="en-US" sz="1300" dirty="0" smtClean="0">
                <a:solidFill>
                  <a:srgbClr val="000000"/>
                </a:solidFill>
                <a:latin typeface="Consolas"/>
              </a:rPr>
              <a:t>=</a:t>
            </a:r>
            <a:r>
              <a:rPr lang="en-US" sz="1300" i="1" dirty="0" smtClean="0">
                <a:solidFill>
                  <a:srgbClr val="2A00FF"/>
                </a:solidFill>
                <a:latin typeface="Consolas"/>
              </a:rPr>
              <a:t>"4dp"</a:t>
            </a:r>
          </a:p>
          <a:p>
            <a:r>
              <a:rPr lang="en-US" sz="1300" dirty="0" smtClean="0">
                <a:latin typeface="Consolas"/>
              </a:rPr>
              <a:t>        </a:t>
            </a:r>
            <a:r>
              <a:rPr lang="en-US" sz="1300" dirty="0" err="1" smtClean="0">
                <a:solidFill>
                  <a:srgbClr val="7F007F"/>
                </a:solidFill>
                <a:latin typeface="Consolas"/>
              </a:rPr>
              <a:t>android:text</a:t>
            </a:r>
            <a:r>
              <a:rPr lang="en-US" sz="1300" dirty="0" smtClean="0">
                <a:solidFill>
                  <a:srgbClr val="000000"/>
                </a:solidFill>
                <a:latin typeface="Consolas"/>
              </a:rPr>
              <a:t>=</a:t>
            </a:r>
            <a:r>
              <a:rPr lang="en-US" sz="1300" i="1" dirty="0" smtClean="0">
                <a:solidFill>
                  <a:srgbClr val="2A00FF"/>
                </a:solidFill>
                <a:latin typeface="Consolas"/>
              </a:rPr>
              <a:t>" Do it Again! " </a:t>
            </a:r>
            <a:r>
              <a:rPr lang="en-US" sz="1300" i="1" dirty="0" smtClean="0">
                <a:solidFill>
                  <a:srgbClr val="008080"/>
                </a:solidFill>
                <a:latin typeface="Consolas"/>
              </a:rPr>
              <a:t>/&gt;</a:t>
            </a:r>
          </a:p>
          <a:p>
            <a:endParaRPr lang="en-US" sz="1300" dirty="0" smtClean="0">
              <a:latin typeface="Consolas"/>
            </a:endParaRPr>
          </a:p>
          <a:p>
            <a:r>
              <a:rPr lang="en-US" sz="1300" dirty="0" smtClean="0">
                <a:solidFill>
                  <a:srgbClr val="008080"/>
                </a:solidFill>
                <a:latin typeface="Consolas"/>
              </a:rPr>
              <a:t>&lt;/</a:t>
            </a:r>
            <a:r>
              <a:rPr lang="en-US" sz="1300" dirty="0" err="1" smtClean="0">
                <a:solidFill>
                  <a:srgbClr val="3F7F7F"/>
                </a:solidFill>
                <a:latin typeface="Consolas"/>
              </a:rPr>
              <a:t>LinearLayout</a:t>
            </a:r>
            <a:r>
              <a:rPr lang="en-US" sz="1300" dirty="0" smtClean="0">
                <a:solidFill>
                  <a:srgbClr val="008080"/>
                </a:solidFill>
                <a:latin typeface="Consolas"/>
              </a:rPr>
              <a:t>&gt;</a:t>
            </a:r>
            <a:endParaRPr lang="en-US" sz="1300" dirty="0" smtClean="0">
              <a:solidFill>
                <a:srgbClr val="008080"/>
              </a:solidFill>
              <a:latin typeface="Times New Roman"/>
            </a:endParaRPr>
          </a:p>
        </p:txBody>
      </p:sp>
      <p:pic>
        <p:nvPicPr>
          <p:cNvPr id="11" name="Picture 10" descr="de.png"/>
          <p:cNvPicPr>
            <a:picLocks noChangeAspect="1"/>
          </p:cNvPicPr>
          <p:nvPr/>
        </p:nvPicPr>
        <p:blipFill>
          <a:blip r:embed="rId2" cstate="print"/>
          <a:stretch>
            <a:fillRect/>
          </a:stretch>
        </p:blipFill>
        <p:spPr>
          <a:xfrm>
            <a:off x="6629400" y="304800"/>
            <a:ext cx="2209800" cy="33147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Main Activity 	</a:t>
            </a:r>
            <a:r>
              <a:rPr lang="de-DE" dirty="0" smtClean="0">
                <a:solidFill>
                  <a:srgbClr val="0070C0"/>
                </a:solidFill>
              </a:rPr>
              <a:t>1/5</a:t>
            </a:r>
            <a:endParaRPr lang="en-US" sz="2000" b="1" dirty="0" smtClean="0"/>
          </a:p>
        </p:txBody>
      </p:sp>
      <p:sp>
        <p:nvSpPr>
          <p:cNvPr id="17" name="TextBox 16"/>
          <p:cNvSpPr txBox="1"/>
          <p:nvPr/>
        </p:nvSpPr>
        <p:spPr>
          <a:xfrm>
            <a:off x="381000" y="1066800"/>
            <a:ext cx="8001000" cy="5493812"/>
          </a:xfrm>
          <a:prstGeom prst="rect">
            <a:avLst/>
          </a:prstGeom>
          <a:solidFill>
            <a:schemeClr val="bg1">
              <a:lumMod val="95000"/>
            </a:schemeClr>
          </a:solidFill>
          <a:ln>
            <a:solidFill>
              <a:schemeClr val="bg1">
                <a:lumMod val="65000"/>
              </a:schemeClr>
            </a:solidFill>
          </a:ln>
        </p:spPr>
        <p:txBody>
          <a:bodyPr wrap="square" rtlCol="0">
            <a:spAutoFit/>
          </a:bodyPr>
          <a:lstStyle/>
          <a:p>
            <a:pPr defTabSz="274320"/>
            <a:r>
              <a:rPr lang="en-US" sz="1300" b="1" dirty="0" smtClean="0">
                <a:solidFill>
                  <a:srgbClr val="7F0055"/>
                </a:solidFill>
                <a:latin typeface="Consolas"/>
              </a:rPr>
              <a:t>public</a:t>
            </a:r>
            <a:r>
              <a:rPr lang="en-US" sz="1300" b="1" dirty="0" smtClean="0">
                <a:solidFill>
                  <a:srgbClr val="000000"/>
                </a:solidFill>
                <a:latin typeface="Consolas"/>
              </a:rPr>
              <a:t> </a:t>
            </a:r>
            <a:r>
              <a:rPr lang="en-US" sz="1300" b="1" dirty="0" smtClean="0">
                <a:solidFill>
                  <a:srgbClr val="7F0055"/>
                </a:solidFill>
                <a:latin typeface="Consolas"/>
              </a:rPr>
              <a:t>class</a:t>
            </a:r>
            <a:r>
              <a:rPr lang="en-US" sz="1300" b="1" dirty="0" smtClean="0">
                <a:solidFill>
                  <a:srgbClr val="000000"/>
                </a:solidFill>
                <a:latin typeface="Consolas"/>
              </a:rPr>
              <a:t> </a:t>
            </a:r>
            <a:r>
              <a:rPr lang="en-US" sz="1300" b="1" dirty="0" err="1" smtClean="0">
                <a:solidFill>
                  <a:srgbClr val="000000"/>
                </a:solidFill>
                <a:latin typeface="Consolas"/>
              </a:rPr>
              <a:t>ThreadsPosting</a:t>
            </a:r>
            <a:r>
              <a:rPr lang="en-US" sz="1300" b="1" dirty="0" smtClean="0">
                <a:solidFill>
                  <a:srgbClr val="000000"/>
                </a:solidFill>
                <a:latin typeface="Consolas"/>
              </a:rPr>
              <a:t> </a:t>
            </a:r>
            <a:r>
              <a:rPr lang="en-US" sz="1300" b="1" dirty="0" smtClean="0">
                <a:solidFill>
                  <a:srgbClr val="7F0055"/>
                </a:solidFill>
                <a:latin typeface="Consolas"/>
              </a:rPr>
              <a:t>extends</a:t>
            </a:r>
            <a:r>
              <a:rPr lang="en-US" sz="1300" b="1" dirty="0" smtClean="0">
                <a:solidFill>
                  <a:srgbClr val="000000"/>
                </a:solidFill>
                <a:latin typeface="Consolas"/>
              </a:rPr>
              <a:t> Activity {</a:t>
            </a:r>
          </a:p>
          <a:p>
            <a:pPr defTabSz="274320"/>
            <a:r>
              <a:rPr lang="en-US" sz="1300" dirty="0" smtClean="0">
                <a:solidFill>
                  <a:srgbClr val="000000"/>
                </a:solidFill>
                <a:latin typeface="Consolas"/>
              </a:rPr>
              <a:t>	</a:t>
            </a:r>
            <a:r>
              <a:rPr lang="en-US" sz="1300" dirty="0" err="1" smtClean="0">
                <a:solidFill>
                  <a:srgbClr val="000000"/>
                </a:solidFill>
                <a:latin typeface="Consolas"/>
              </a:rPr>
              <a:t>ProgressBar</a:t>
            </a:r>
            <a:r>
              <a:rPr lang="en-US" sz="1300" dirty="0" smtClean="0">
                <a:solidFill>
                  <a:srgbClr val="000000"/>
                </a:solidFill>
                <a:latin typeface="Consolas"/>
              </a:rPr>
              <a:t> </a:t>
            </a:r>
            <a:r>
              <a:rPr lang="en-US" sz="1300" dirty="0" err="1" smtClean="0">
                <a:solidFill>
                  <a:srgbClr val="0000C0"/>
                </a:solidFill>
                <a:latin typeface="Consolas"/>
              </a:rPr>
              <a:t>myBarHorizontal</a:t>
            </a:r>
            <a:r>
              <a:rPr lang="en-US" sz="1300" dirty="0" smtClean="0">
                <a:solidFill>
                  <a:srgbClr val="000000"/>
                </a:solidFill>
                <a:latin typeface="Consolas"/>
              </a:rPr>
              <a:t>;</a:t>
            </a:r>
          </a:p>
          <a:p>
            <a:pPr defTabSz="274320"/>
            <a:r>
              <a:rPr lang="en-US" sz="1300" dirty="0" smtClean="0">
                <a:solidFill>
                  <a:srgbClr val="000000"/>
                </a:solidFill>
                <a:latin typeface="Consolas"/>
              </a:rPr>
              <a:t>	</a:t>
            </a:r>
            <a:r>
              <a:rPr lang="en-US" sz="1300" dirty="0" err="1" smtClean="0">
                <a:solidFill>
                  <a:srgbClr val="000000"/>
                </a:solidFill>
                <a:latin typeface="Consolas"/>
              </a:rPr>
              <a:t>ProgressBar</a:t>
            </a:r>
            <a:r>
              <a:rPr lang="en-US" sz="1300" dirty="0" smtClean="0">
                <a:solidFill>
                  <a:srgbClr val="000000"/>
                </a:solidFill>
                <a:latin typeface="Consolas"/>
              </a:rPr>
              <a:t> </a:t>
            </a:r>
            <a:r>
              <a:rPr lang="en-US" sz="1300" dirty="0" err="1" smtClean="0">
                <a:solidFill>
                  <a:srgbClr val="0000C0"/>
                </a:solidFill>
                <a:latin typeface="Consolas"/>
              </a:rPr>
              <a:t>myBarCircular</a:t>
            </a:r>
            <a:r>
              <a:rPr lang="en-US" sz="1300" dirty="0" smtClean="0">
                <a:solidFill>
                  <a:srgbClr val="000000"/>
                </a:solidFill>
                <a:latin typeface="Consolas"/>
              </a:rPr>
              <a:t>;</a:t>
            </a:r>
          </a:p>
          <a:p>
            <a:pPr defTabSz="274320"/>
            <a:endParaRPr lang="en-US" sz="1300" dirty="0" smtClean="0">
              <a:latin typeface="Consolas"/>
            </a:endParaRPr>
          </a:p>
          <a:p>
            <a:pPr defTabSz="274320"/>
            <a:r>
              <a:rPr lang="en-US" sz="1300" dirty="0" smtClean="0">
                <a:solidFill>
                  <a:srgbClr val="000000"/>
                </a:solidFill>
                <a:latin typeface="Consolas"/>
              </a:rPr>
              <a:t>	</a:t>
            </a:r>
            <a:r>
              <a:rPr lang="en-US" sz="1300" dirty="0" err="1" smtClean="0">
                <a:solidFill>
                  <a:srgbClr val="000000"/>
                </a:solidFill>
                <a:latin typeface="Consolas"/>
              </a:rPr>
              <a:t>TextView</a:t>
            </a:r>
            <a:r>
              <a:rPr lang="en-US" sz="1300" dirty="0" smtClean="0">
                <a:solidFill>
                  <a:srgbClr val="000000"/>
                </a:solidFill>
                <a:latin typeface="Consolas"/>
              </a:rPr>
              <a:t> </a:t>
            </a:r>
            <a:r>
              <a:rPr lang="en-US" sz="1300" dirty="0" err="1" smtClean="0">
                <a:solidFill>
                  <a:srgbClr val="0000C0"/>
                </a:solidFill>
                <a:latin typeface="Consolas"/>
              </a:rPr>
              <a:t>lblTopCaption</a:t>
            </a:r>
            <a:r>
              <a:rPr lang="en-US" sz="1300" dirty="0" smtClean="0">
                <a:solidFill>
                  <a:srgbClr val="000000"/>
                </a:solidFill>
                <a:latin typeface="Consolas"/>
              </a:rPr>
              <a:t>;</a:t>
            </a:r>
          </a:p>
          <a:p>
            <a:pPr defTabSz="274320"/>
            <a:r>
              <a:rPr lang="en-US" sz="1300" dirty="0" smtClean="0">
                <a:solidFill>
                  <a:srgbClr val="000000"/>
                </a:solidFill>
                <a:latin typeface="Consolas"/>
              </a:rPr>
              <a:t>	</a:t>
            </a:r>
            <a:r>
              <a:rPr lang="en-US" sz="1300" dirty="0" err="1" smtClean="0">
                <a:solidFill>
                  <a:srgbClr val="000000"/>
                </a:solidFill>
                <a:latin typeface="Consolas"/>
              </a:rPr>
              <a:t>EditText</a:t>
            </a:r>
            <a:r>
              <a:rPr lang="en-US" sz="1300" dirty="0" smtClean="0">
                <a:solidFill>
                  <a:srgbClr val="000000"/>
                </a:solidFill>
                <a:latin typeface="Consolas"/>
              </a:rPr>
              <a:t> </a:t>
            </a:r>
            <a:r>
              <a:rPr lang="en-US" sz="1300" dirty="0" err="1" smtClean="0">
                <a:solidFill>
                  <a:srgbClr val="0000C0"/>
                </a:solidFill>
                <a:latin typeface="Consolas"/>
              </a:rPr>
              <a:t>txtDataBox</a:t>
            </a:r>
            <a:r>
              <a:rPr lang="en-US" sz="1300" dirty="0" smtClean="0">
                <a:solidFill>
                  <a:srgbClr val="000000"/>
                </a:solidFill>
                <a:latin typeface="Consolas"/>
              </a:rPr>
              <a:t>;</a:t>
            </a:r>
          </a:p>
          <a:p>
            <a:pPr defTabSz="274320"/>
            <a:r>
              <a:rPr lang="en-US" sz="1300" dirty="0" smtClean="0">
                <a:solidFill>
                  <a:srgbClr val="000000"/>
                </a:solidFill>
                <a:latin typeface="Consolas"/>
              </a:rPr>
              <a:t>	Button </a:t>
            </a:r>
            <a:r>
              <a:rPr lang="en-US" sz="1300" dirty="0" err="1" smtClean="0">
                <a:solidFill>
                  <a:srgbClr val="0000C0"/>
                </a:solidFill>
                <a:latin typeface="Consolas"/>
              </a:rPr>
              <a:t>btnDoSomething</a:t>
            </a:r>
            <a:r>
              <a:rPr lang="en-US" sz="1300" dirty="0" smtClean="0">
                <a:solidFill>
                  <a:srgbClr val="000000"/>
                </a:solidFill>
                <a:latin typeface="Consolas"/>
              </a:rPr>
              <a:t>;</a:t>
            </a:r>
          </a:p>
          <a:p>
            <a:pPr defTabSz="274320"/>
            <a:r>
              <a:rPr lang="en-US" sz="1300" dirty="0" smtClean="0">
                <a:solidFill>
                  <a:srgbClr val="000000"/>
                </a:solidFill>
                <a:latin typeface="Consolas"/>
              </a:rPr>
              <a:t>	Button </a:t>
            </a:r>
            <a:r>
              <a:rPr lang="en-US" sz="1300" dirty="0" err="1" smtClean="0">
                <a:solidFill>
                  <a:srgbClr val="0000C0"/>
                </a:solidFill>
                <a:latin typeface="Consolas"/>
              </a:rPr>
              <a:t>btnDoItAgain</a:t>
            </a:r>
            <a:r>
              <a:rPr lang="en-US" sz="1300" dirty="0" smtClean="0">
                <a:solidFill>
                  <a:srgbClr val="000000"/>
                </a:solidFill>
                <a:latin typeface="Consolas"/>
              </a:rPr>
              <a:t>;</a:t>
            </a:r>
          </a:p>
          <a:p>
            <a:pPr defTabSz="274320"/>
            <a:r>
              <a:rPr lang="en-US" sz="1300" dirty="0" smtClean="0">
                <a:solidFill>
                  <a:srgbClr val="000000"/>
                </a:solidFill>
                <a:latin typeface="Consolas"/>
              </a:rPr>
              <a:t>	</a:t>
            </a:r>
            <a:r>
              <a:rPr lang="en-US" sz="1300" b="1" dirty="0" err="1" smtClean="0">
                <a:solidFill>
                  <a:srgbClr val="7F0055"/>
                </a:solidFill>
                <a:latin typeface="Consolas"/>
              </a:rPr>
              <a:t>int</a:t>
            </a:r>
            <a:r>
              <a:rPr lang="en-US" sz="1300" b="1" dirty="0" smtClean="0">
                <a:solidFill>
                  <a:srgbClr val="000000"/>
                </a:solidFill>
                <a:latin typeface="Consolas"/>
              </a:rPr>
              <a:t> </a:t>
            </a:r>
            <a:r>
              <a:rPr lang="en-US" sz="1300" b="1" dirty="0" err="1" smtClean="0">
                <a:solidFill>
                  <a:srgbClr val="0000C0"/>
                </a:solidFill>
                <a:latin typeface="Consolas"/>
              </a:rPr>
              <a:t>progressStep</a:t>
            </a:r>
            <a:r>
              <a:rPr lang="en-US" sz="1300" b="1" dirty="0" smtClean="0">
                <a:solidFill>
                  <a:srgbClr val="000000"/>
                </a:solidFill>
                <a:latin typeface="Consolas"/>
              </a:rPr>
              <a:t> = 5;</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a:t>
            </a:r>
            <a:r>
              <a:rPr lang="en-US" sz="1300" b="1" dirty="0" err="1" smtClean="0">
                <a:solidFill>
                  <a:srgbClr val="7F0055"/>
                </a:solidFill>
                <a:latin typeface="Consolas"/>
              </a:rPr>
              <a:t>int</a:t>
            </a:r>
            <a:r>
              <a:rPr lang="en-US" sz="1300" b="1" dirty="0" smtClean="0">
                <a:solidFill>
                  <a:srgbClr val="000000"/>
                </a:solidFill>
                <a:latin typeface="Consolas"/>
              </a:rPr>
              <a:t> </a:t>
            </a:r>
            <a:r>
              <a:rPr lang="en-US" sz="1300" b="1" dirty="0" err="1" smtClean="0">
                <a:solidFill>
                  <a:srgbClr val="0000C0"/>
                </a:solidFill>
                <a:latin typeface="Consolas"/>
              </a:rPr>
              <a:t>globalVar</a:t>
            </a:r>
            <a:r>
              <a:rPr lang="en-US" sz="1300" b="1" dirty="0" smtClean="0">
                <a:solidFill>
                  <a:srgbClr val="000000"/>
                </a:solidFill>
                <a:latin typeface="Consolas"/>
              </a:rPr>
              <a:t> = 0;</a:t>
            </a:r>
          </a:p>
          <a:p>
            <a:pPr defTabSz="274320"/>
            <a:r>
              <a:rPr lang="en-US" sz="1300" dirty="0" smtClean="0">
                <a:solidFill>
                  <a:srgbClr val="000000"/>
                </a:solidFill>
                <a:latin typeface="Consolas"/>
              </a:rPr>
              <a:t>	</a:t>
            </a:r>
            <a:r>
              <a:rPr lang="en-US" sz="1300" b="1" dirty="0" err="1" smtClean="0">
                <a:solidFill>
                  <a:srgbClr val="7F0055"/>
                </a:solidFill>
                <a:latin typeface="Consolas"/>
              </a:rPr>
              <a:t>int</a:t>
            </a:r>
            <a:r>
              <a:rPr lang="en-US" sz="1300" b="1" dirty="0" smtClean="0">
                <a:solidFill>
                  <a:srgbClr val="000000"/>
                </a:solidFill>
                <a:latin typeface="Consolas"/>
              </a:rPr>
              <a:t> </a:t>
            </a:r>
            <a:r>
              <a:rPr lang="en-US" sz="1300" b="1" dirty="0" err="1" smtClean="0">
                <a:solidFill>
                  <a:srgbClr val="0000C0"/>
                </a:solidFill>
                <a:latin typeface="Consolas"/>
              </a:rPr>
              <a:t>accum</a:t>
            </a:r>
            <a:r>
              <a:rPr lang="en-US" sz="1300" b="1" dirty="0" smtClean="0">
                <a:solidFill>
                  <a:srgbClr val="000000"/>
                </a:solidFill>
                <a:latin typeface="Consolas"/>
              </a:rPr>
              <a:t> = 0;</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a:t>
            </a:r>
            <a:r>
              <a:rPr lang="en-US" sz="1300" b="1" dirty="0" smtClean="0">
                <a:solidFill>
                  <a:srgbClr val="7F0055"/>
                </a:solidFill>
                <a:latin typeface="Consolas"/>
              </a:rPr>
              <a:t>long</a:t>
            </a:r>
            <a:r>
              <a:rPr lang="en-US" sz="1300" b="1" dirty="0" smtClean="0">
                <a:solidFill>
                  <a:srgbClr val="000000"/>
                </a:solidFill>
                <a:latin typeface="Consolas"/>
              </a:rPr>
              <a:t> </a:t>
            </a:r>
            <a:r>
              <a:rPr lang="en-US" sz="1300" b="1" dirty="0" err="1" smtClean="0">
                <a:solidFill>
                  <a:srgbClr val="0000C0"/>
                </a:solidFill>
                <a:latin typeface="Consolas"/>
              </a:rPr>
              <a:t>startingMills</a:t>
            </a:r>
            <a:r>
              <a:rPr lang="en-US" sz="1300" b="1" dirty="0" smtClean="0">
                <a:solidFill>
                  <a:srgbClr val="000000"/>
                </a:solidFill>
                <a:latin typeface="Consolas"/>
              </a:rPr>
              <a:t> = </a:t>
            </a:r>
            <a:r>
              <a:rPr lang="en-US" sz="1300" b="1" dirty="0" err="1" smtClean="0">
                <a:solidFill>
                  <a:srgbClr val="000000"/>
                </a:solidFill>
                <a:latin typeface="Consolas"/>
              </a:rPr>
              <a:t>System.</a:t>
            </a:r>
            <a:r>
              <a:rPr lang="en-US" sz="1300" b="1" i="1" dirty="0" err="1" smtClean="0">
                <a:solidFill>
                  <a:srgbClr val="000000"/>
                </a:solidFill>
                <a:latin typeface="Consolas"/>
              </a:rPr>
              <a:t>currentTimeMillis</a:t>
            </a:r>
            <a:r>
              <a:rPr lang="en-US" sz="1300" b="1" i="1" dirty="0" smtClean="0">
                <a:solidFill>
                  <a:srgbClr val="000000"/>
                </a:solidFill>
                <a:latin typeface="Consolas"/>
              </a:rPr>
              <a:t>();</a:t>
            </a:r>
          </a:p>
          <a:p>
            <a:pPr defTabSz="274320"/>
            <a:r>
              <a:rPr lang="en-US" sz="1300" dirty="0" smtClean="0">
                <a:solidFill>
                  <a:srgbClr val="000000"/>
                </a:solidFill>
                <a:latin typeface="Consolas"/>
              </a:rPr>
              <a:t>	</a:t>
            </a:r>
            <a:r>
              <a:rPr lang="en-US" sz="1300" b="1" dirty="0" err="1" smtClean="0">
                <a:solidFill>
                  <a:srgbClr val="7F0055"/>
                </a:solidFill>
                <a:latin typeface="Consolas"/>
              </a:rPr>
              <a:t>boolean</a:t>
            </a:r>
            <a:r>
              <a:rPr lang="en-US" sz="1300" b="1" dirty="0" smtClean="0">
                <a:solidFill>
                  <a:srgbClr val="000000"/>
                </a:solidFill>
                <a:latin typeface="Consolas"/>
              </a:rPr>
              <a:t> </a:t>
            </a:r>
            <a:r>
              <a:rPr lang="en-US" sz="1300" b="1" dirty="0" err="1" smtClean="0">
                <a:solidFill>
                  <a:srgbClr val="0000C0"/>
                </a:solidFill>
                <a:latin typeface="Consolas"/>
              </a:rPr>
              <a:t>isRunning</a:t>
            </a:r>
            <a:r>
              <a:rPr lang="en-US" sz="1300" b="1" dirty="0" smtClean="0">
                <a:solidFill>
                  <a:srgbClr val="000000"/>
                </a:solidFill>
                <a:latin typeface="Consolas"/>
              </a:rPr>
              <a:t> = </a:t>
            </a:r>
            <a:r>
              <a:rPr lang="en-US" sz="1300" b="1" dirty="0" smtClean="0">
                <a:solidFill>
                  <a:srgbClr val="7F0055"/>
                </a:solidFill>
                <a:latin typeface="Consolas"/>
              </a:rPr>
              <a:t>false</a:t>
            </a:r>
            <a:r>
              <a:rPr lang="en-US" sz="1300" b="1" dirty="0" smtClean="0">
                <a:solidFill>
                  <a:srgbClr val="000000"/>
                </a:solidFill>
                <a:latin typeface="Consolas"/>
              </a:rPr>
              <a:t>;</a:t>
            </a:r>
          </a:p>
          <a:p>
            <a:pPr defTabSz="274320"/>
            <a:r>
              <a:rPr lang="en-US" sz="1300" dirty="0" smtClean="0">
                <a:solidFill>
                  <a:srgbClr val="000000"/>
                </a:solidFill>
                <a:latin typeface="Consolas"/>
              </a:rPr>
              <a:t>	String </a:t>
            </a:r>
            <a:r>
              <a:rPr lang="en-US" sz="1300" dirty="0" smtClean="0">
                <a:solidFill>
                  <a:srgbClr val="0000C0"/>
                </a:solidFill>
                <a:latin typeface="Consolas"/>
              </a:rPr>
              <a:t>PATIENCE</a:t>
            </a:r>
            <a:r>
              <a:rPr lang="en-US" sz="1300" dirty="0" smtClean="0">
                <a:solidFill>
                  <a:srgbClr val="000000"/>
                </a:solidFill>
                <a:latin typeface="Consolas"/>
              </a:rPr>
              <a:t> = </a:t>
            </a:r>
            <a:r>
              <a:rPr lang="en-US" sz="1300" dirty="0" smtClean="0">
                <a:solidFill>
                  <a:srgbClr val="2A00FF"/>
                </a:solidFill>
                <a:latin typeface="Consolas"/>
              </a:rPr>
              <a:t>"Some important data is being collected now. "</a:t>
            </a:r>
          </a:p>
          <a:p>
            <a:pPr defTabSz="274320"/>
            <a:r>
              <a:rPr lang="en-US" sz="1300" dirty="0" smtClean="0">
                <a:solidFill>
                  <a:srgbClr val="000000"/>
                </a:solidFill>
                <a:latin typeface="Consolas"/>
              </a:rPr>
              <a:t>			+ </a:t>
            </a:r>
            <a:r>
              <a:rPr lang="en-US" sz="1300" dirty="0" smtClean="0">
                <a:solidFill>
                  <a:srgbClr val="2A00FF"/>
                </a:solidFill>
                <a:latin typeface="Consolas"/>
              </a:rPr>
              <a:t>"\</a:t>
            </a:r>
            <a:r>
              <a:rPr lang="en-US" sz="1300" dirty="0" err="1" smtClean="0">
                <a:solidFill>
                  <a:srgbClr val="2A00FF"/>
                </a:solidFill>
                <a:latin typeface="Consolas"/>
              </a:rPr>
              <a:t>nPlease</a:t>
            </a:r>
            <a:r>
              <a:rPr lang="en-US" sz="1300" dirty="0" smtClean="0">
                <a:solidFill>
                  <a:srgbClr val="2A00FF"/>
                </a:solidFill>
                <a:latin typeface="Consolas"/>
              </a:rPr>
              <a:t> be patient...wait... "</a:t>
            </a:r>
            <a:r>
              <a:rPr lang="en-US" sz="1300" dirty="0" smtClean="0">
                <a:solidFill>
                  <a:srgbClr val="000000"/>
                </a:solidFill>
                <a:latin typeface="Consolas"/>
              </a:rPr>
              <a:t>;</a:t>
            </a:r>
          </a:p>
          <a:p>
            <a:pPr defTabSz="274320"/>
            <a:endParaRPr lang="en-US" sz="1300" dirty="0" smtClean="0">
              <a:latin typeface="Consolas"/>
            </a:endParaRPr>
          </a:p>
          <a:p>
            <a:pPr defTabSz="274320"/>
            <a:r>
              <a:rPr lang="en-US" sz="1300" dirty="0" smtClean="0">
                <a:solidFill>
                  <a:srgbClr val="000000"/>
                </a:solidFill>
                <a:latin typeface="Consolas"/>
              </a:rPr>
              <a:t>	Handler </a:t>
            </a:r>
            <a:r>
              <a:rPr lang="en-US" sz="1300" dirty="0" err="1" smtClean="0">
                <a:solidFill>
                  <a:srgbClr val="0000C0"/>
                </a:solidFill>
                <a:latin typeface="Consolas"/>
              </a:rPr>
              <a:t>myHandler</a:t>
            </a:r>
            <a:r>
              <a:rPr lang="en-US" sz="1300" dirty="0" smtClean="0">
                <a:solidFill>
                  <a:srgbClr val="000000"/>
                </a:solidFill>
                <a:latin typeface="Consolas"/>
              </a:rPr>
              <a:t> = </a:t>
            </a:r>
            <a:r>
              <a:rPr lang="en-US" sz="1300" b="1" dirty="0" smtClean="0">
                <a:solidFill>
                  <a:srgbClr val="7F0055"/>
                </a:solidFill>
                <a:latin typeface="Consolas"/>
              </a:rPr>
              <a:t>new</a:t>
            </a:r>
            <a:r>
              <a:rPr lang="en-US" sz="1300" b="1" dirty="0" smtClean="0">
                <a:solidFill>
                  <a:srgbClr val="000000"/>
                </a:solidFill>
                <a:latin typeface="Consolas"/>
              </a:rPr>
              <a:t> Handler();</a:t>
            </a:r>
          </a:p>
          <a:p>
            <a:pPr defTabSz="274320"/>
            <a:endParaRPr lang="en-US" sz="1300" dirty="0" smtClean="0">
              <a:latin typeface="Consolas"/>
            </a:endParaRPr>
          </a:p>
          <a:p>
            <a:pPr defTabSz="274320"/>
            <a:r>
              <a:rPr lang="en-US" sz="1300" dirty="0" smtClean="0">
                <a:solidFill>
                  <a:srgbClr val="000000"/>
                </a:solidFill>
                <a:latin typeface="Consolas"/>
              </a:rPr>
              <a:t>	</a:t>
            </a:r>
            <a:r>
              <a:rPr lang="en-US" sz="1300" dirty="0" smtClean="0">
                <a:solidFill>
                  <a:srgbClr val="646464"/>
                </a:solidFill>
                <a:latin typeface="Consolas"/>
              </a:rPr>
              <a:t>@Override</a:t>
            </a:r>
          </a:p>
          <a:p>
            <a:pPr defTabSz="274320"/>
            <a:r>
              <a:rPr lang="en-US" sz="1300" dirty="0" smtClean="0">
                <a:solidFill>
                  <a:srgbClr val="000000"/>
                </a:solidFill>
                <a:latin typeface="Consolas"/>
              </a:rPr>
              <a:t>	</a:t>
            </a:r>
            <a:r>
              <a:rPr lang="en-US" sz="1300" b="1" dirty="0" smtClean="0">
                <a:solidFill>
                  <a:srgbClr val="7F0055"/>
                </a:solidFill>
                <a:latin typeface="Consolas"/>
              </a:rPr>
              <a:t>public</a:t>
            </a:r>
            <a:r>
              <a:rPr lang="en-US" sz="1300" b="1" dirty="0" smtClean="0">
                <a:solidFill>
                  <a:srgbClr val="000000"/>
                </a:solidFill>
                <a:latin typeface="Consolas"/>
              </a:rPr>
              <a:t> </a:t>
            </a:r>
            <a:r>
              <a:rPr lang="en-US" sz="1300" b="1" dirty="0" smtClean="0">
                <a:solidFill>
                  <a:srgbClr val="7F0055"/>
                </a:solidFill>
                <a:latin typeface="Consolas"/>
              </a:rPr>
              <a:t>void</a:t>
            </a:r>
            <a:r>
              <a:rPr lang="en-US" sz="1300" b="1" dirty="0" smtClean="0">
                <a:solidFill>
                  <a:srgbClr val="000000"/>
                </a:solidFill>
                <a:latin typeface="Consolas"/>
              </a:rPr>
              <a:t> </a:t>
            </a:r>
            <a:r>
              <a:rPr lang="en-US" sz="1300" b="1" dirty="0" err="1" smtClean="0">
                <a:solidFill>
                  <a:srgbClr val="000000"/>
                </a:solidFill>
                <a:latin typeface="Consolas"/>
              </a:rPr>
              <a:t>onCreate</a:t>
            </a:r>
            <a:r>
              <a:rPr lang="en-US" sz="1300" b="1" dirty="0" smtClean="0">
                <a:solidFill>
                  <a:srgbClr val="000000"/>
                </a:solidFill>
                <a:latin typeface="Consolas"/>
              </a:rPr>
              <a:t>(Bundle </a:t>
            </a:r>
            <a:r>
              <a:rPr lang="en-US" sz="1300" b="1" dirty="0" err="1" smtClean="0">
                <a:solidFill>
                  <a:srgbClr val="000000"/>
                </a:solidFill>
                <a:latin typeface="Consolas"/>
              </a:rPr>
              <a:t>savedInstanceState</a:t>
            </a:r>
            <a:r>
              <a:rPr lang="en-US" sz="1300" b="1" dirty="0" smtClean="0">
                <a:solidFill>
                  <a:srgbClr val="000000"/>
                </a:solidFill>
                <a:latin typeface="Consolas"/>
              </a:rPr>
              <a:t>) {</a:t>
            </a:r>
          </a:p>
          <a:p>
            <a:pPr defTabSz="274320"/>
            <a:r>
              <a:rPr lang="en-US" sz="1300" dirty="0" smtClean="0">
                <a:solidFill>
                  <a:srgbClr val="000000"/>
                </a:solidFill>
                <a:latin typeface="Consolas"/>
              </a:rPr>
              <a:t>		</a:t>
            </a:r>
            <a:r>
              <a:rPr lang="en-US" sz="1300" b="1" dirty="0" err="1" smtClean="0">
                <a:solidFill>
                  <a:srgbClr val="7F0055"/>
                </a:solidFill>
                <a:latin typeface="Consolas"/>
              </a:rPr>
              <a:t>super</a:t>
            </a:r>
            <a:r>
              <a:rPr lang="en-US" sz="1300" b="1" dirty="0" err="1" smtClean="0">
                <a:solidFill>
                  <a:srgbClr val="000000"/>
                </a:solidFill>
                <a:latin typeface="Consolas"/>
              </a:rPr>
              <a:t>.onCreate</a:t>
            </a:r>
            <a:r>
              <a:rPr lang="en-US" sz="1300" b="1" dirty="0" smtClean="0">
                <a:solidFill>
                  <a:srgbClr val="000000"/>
                </a:solidFill>
                <a:latin typeface="Consolas"/>
              </a:rPr>
              <a:t>(</a:t>
            </a:r>
            <a:r>
              <a:rPr lang="en-US" sz="1300" b="1" dirty="0" err="1" smtClean="0">
                <a:solidFill>
                  <a:srgbClr val="000000"/>
                </a:solidFill>
                <a:latin typeface="Consolas"/>
              </a:rPr>
              <a:t>savedInstanceState</a:t>
            </a:r>
            <a:r>
              <a:rPr lang="en-US" sz="1300" b="1" dirty="0" smtClean="0">
                <a:solidFill>
                  <a:srgbClr val="000000"/>
                </a:solidFill>
                <a:latin typeface="Consolas"/>
              </a:rPr>
              <a:t>);</a:t>
            </a:r>
          </a:p>
          <a:p>
            <a:pPr defTabSz="274320"/>
            <a:r>
              <a:rPr lang="en-US" sz="1300" dirty="0" smtClean="0">
                <a:solidFill>
                  <a:srgbClr val="000000"/>
                </a:solidFill>
                <a:latin typeface="Consolas"/>
              </a:rPr>
              <a:t>		</a:t>
            </a:r>
            <a:r>
              <a:rPr lang="en-US" sz="1300" dirty="0" err="1" smtClean="0">
                <a:solidFill>
                  <a:srgbClr val="000000"/>
                </a:solidFill>
                <a:latin typeface="Consolas"/>
              </a:rPr>
              <a:t>setContentView</a:t>
            </a:r>
            <a:r>
              <a:rPr lang="en-US" sz="1300" dirty="0" smtClean="0">
                <a:solidFill>
                  <a:srgbClr val="000000"/>
                </a:solidFill>
                <a:latin typeface="Consolas"/>
              </a:rPr>
              <a:t>(</a:t>
            </a:r>
            <a:r>
              <a:rPr lang="en-US" sz="1300" dirty="0" err="1" smtClean="0">
                <a:solidFill>
                  <a:srgbClr val="000000"/>
                </a:solidFill>
                <a:latin typeface="Consolas"/>
              </a:rPr>
              <a:t>R.layout.</a:t>
            </a:r>
            <a:r>
              <a:rPr lang="en-US" sz="1300" i="1" dirty="0" err="1" smtClean="0">
                <a:solidFill>
                  <a:srgbClr val="0000C0"/>
                </a:solidFill>
                <a:latin typeface="Consolas"/>
              </a:rPr>
              <a:t>main</a:t>
            </a:r>
            <a:r>
              <a:rPr lang="en-US" sz="1300" i="1" dirty="0" smtClean="0">
                <a:solidFill>
                  <a:srgbClr val="000000"/>
                </a:solidFill>
                <a:latin typeface="Consolas"/>
              </a:rPr>
              <a:t>);</a:t>
            </a:r>
          </a:p>
          <a:p>
            <a:pPr defTabSz="274320"/>
            <a:endParaRPr lang="en-US" sz="1300" i="1" dirty="0" smtClean="0">
              <a:solidFill>
                <a:srgbClr val="000000"/>
              </a:solidFill>
              <a:latin typeface="Consolas"/>
            </a:endParaRPr>
          </a:p>
          <a:p>
            <a:pPr defTabSz="274320"/>
            <a:r>
              <a:rPr lang="en-US" sz="1300" dirty="0" smtClean="0">
                <a:solidFill>
                  <a:srgbClr val="000000"/>
                </a:solidFill>
                <a:latin typeface="Consolas"/>
              </a:rPr>
              <a:t>		</a:t>
            </a:r>
            <a:r>
              <a:rPr lang="en-US" sz="1300" dirty="0" err="1" smtClean="0">
                <a:solidFill>
                  <a:srgbClr val="0000C0"/>
                </a:solidFill>
                <a:latin typeface="Consolas"/>
              </a:rPr>
              <a:t>lblTopCaption</a:t>
            </a:r>
            <a:r>
              <a:rPr lang="en-US" sz="1300" dirty="0" smtClean="0">
                <a:solidFill>
                  <a:srgbClr val="000000"/>
                </a:solidFill>
                <a:latin typeface="Consolas"/>
              </a:rPr>
              <a:t> = (</a:t>
            </a:r>
            <a:r>
              <a:rPr lang="en-US" sz="1300" dirty="0" err="1" smtClean="0">
                <a:solidFill>
                  <a:srgbClr val="000000"/>
                </a:solidFill>
                <a:latin typeface="Consolas"/>
              </a:rPr>
              <a:t>TextView</a:t>
            </a:r>
            <a:r>
              <a:rPr lang="en-US" sz="1300" dirty="0" smtClean="0">
                <a:solidFill>
                  <a:srgbClr val="000000"/>
                </a:solidFill>
                <a:latin typeface="Consolas"/>
              </a:rPr>
              <a:t>) </a:t>
            </a:r>
            <a:r>
              <a:rPr lang="en-US" sz="1300" dirty="0" err="1" smtClean="0">
                <a:solidFill>
                  <a:srgbClr val="000000"/>
                </a:solidFill>
                <a:latin typeface="Consolas"/>
              </a:rPr>
              <a:t>indViewById</a:t>
            </a:r>
            <a:r>
              <a:rPr lang="en-US" sz="1300" dirty="0" smtClean="0">
                <a:solidFill>
                  <a:srgbClr val="000000"/>
                </a:solidFill>
                <a:latin typeface="Consolas"/>
              </a:rPr>
              <a:t>(</a:t>
            </a:r>
            <a:r>
              <a:rPr lang="en-US" sz="1300" dirty="0" err="1" smtClean="0">
                <a:solidFill>
                  <a:srgbClr val="000000"/>
                </a:solidFill>
                <a:latin typeface="Consolas"/>
              </a:rPr>
              <a:t>R.id.</a:t>
            </a:r>
            <a:r>
              <a:rPr lang="en-US" sz="1300" i="1" dirty="0" err="1" smtClean="0">
                <a:solidFill>
                  <a:srgbClr val="0000C0"/>
                </a:solidFill>
                <a:latin typeface="Consolas"/>
              </a:rPr>
              <a:t>lblTopCaption</a:t>
            </a:r>
            <a:r>
              <a:rPr lang="en-US" sz="1300" i="1" dirty="0" smtClean="0">
                <a:solidFill>
                  <a:srgbClr val="000000"/>
                </a:solidFill>
                <a:latin typeface="Consolas"/>
              </a:rPr>
              <a:t>);</a:t>
            </a:r>
          </a:p>
          <a:p>
            <a:pPr defTabSz="274320"/>
            <a:endParaRPr lang="en-US" sz="1300" dirty="0" smtClean="0">
              <a:solidFill>
                <a:srgbClr val="008080"/>
              </a:solidFill>
              <a:latin typeface="Times New Roman"/>
            </a:endParaRPr>
          </a:p>
        </p:txBody>
      </p:sp>
      <p:pic>
        <p:nvPicPr>
          <p:cNvPr id="11" name="Picture 10" descr="de.png"/>
          <p:cNvPicPr>
            <a:picLocks noChangeAspect="1"/>
          </p:cNvPicPr>
          <p:nvPr/>
        </p:nvPicPr>
        <p:blipFill>
          <a:blip r:embed="rId3" cstate="print"/>
          <a:stretch>
            <a:fillRect/>
          </a:stretch>
        </p:blipFill>
        <p:spPr>
          <a:xfrm>
            <a:off x="7467600" y="304800"/>
            <a:ext cx="1371600" cy="20574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76200" y="48006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Main Activity 	</a:t>
            </a:r>
            <a:r>
              <a:rPr lang="de-DE" dirty="0" smtClean="0">
                <a:solidFill>
                  <a:srgbClr val="0070C0"/>
                </a:solidFill>
              </a:rPr>
              <a:t>2/5</a:t>
            </a:r>
            <a:endParaRPr lang="en-US" sz="2000" b="1" dirty="0" smtClean="0"/>
          </a:p>
        </p:txBody>
      </p:sp>
      <p:sp>
        <p:nvSpPr>
          <p:cNvPr id="17" name="TextBox 16"/>
          <p:cNvSpPr txBox="1"/>
          <p:nvPr/>
        </p:nvSpPr>
        <p:spPr>
          <a:xfrm>
            <a:off x="381000" y="1066800"/>
            <a:ext cx="8001000" cy="5262979"/>
          </a:xfrm>
          <a:prstGeom prst="rect">
            <a:avLst/>
          </a:prstGeom>
          <a:solidFill>
            <a:schemeClr val="bg1">
              <a:lumMod val="95000"/>
            </a:schemeClr>
          </a:solidFill>
          <a:ln>
            <a:solidFill>
              <a:schemeClr val="bg1">
                <a:lumMod val="65000"/>
              </a:schemeClr>
            </a:solidFill>
          </a:ln>
        </p:spPr>
        <p:txBody>
          <a:bodyPr wrap="square" rtlCol="0">
            <a:spAutoFit/>
          </a:bodyPr>
          <a:lstStyle/>
          <a:p>
            <a:pPr defTabSz="274320"/>
            <a:r>
              <a:rPr lang="en-US" sz="1400" dirty="0" smtClean="0">
                <a:solidFill>
                  <a:srgbClr val="000000"/>
                </a:solidFill>
                <a:latin typeface="Consolas"/>
              </a:rPr>
              <a:t>		</a:t>
            </a:r>
            <a:r>
              <a:rPr lang="en-US" sz="1400" dirty="0" err="1" smtClean="0">
                <a:solidFill>
                  <a:srgbClr val="0000C0"/>
                </a:solidFill>
                <a:latin typeface="Consolas"/>
              </a:rPr>
              <a:t>myBarHorizontal</a:t>
            </a:r>
            <a:r>
              <a:rPr lang="en-US" sz="1400" dirty="0" smtClean="0">
                <a:solidFill>
                  <a:srgbClr val="000000"/>
                </a:solidFill>
                <a:latin typeface="Consolas"/>
              </a:rPr>
              <a:t> = (</a:t>
            </a:r>
            <a:r>
              <a:rPr lang="en-US" sz="1400" dirty="0" err="1" smtClean="0">
                <a:solidFill>
                  <a:srgbClr val="000000"/>
                </a:solidFill>
                <a:latin typeface="Consolas"/>
              </a:rPr>
              <a:t>ProgressBar</a:t>
            </a:r>
            <a:r>
              <a:rPr lang="en-US" sz="1400" dirty="0" smtClean="0">
                <a:solidFill>
                  <a:srgbClr val="000000"/>
                </a:solidFill>
                <a:latin typeface="Consolas"/>
              </a:rPr>
              <a:t>) </a:t>
            </a:r>
            <a:r>
              <a:rPr lang="en-US" sz="1400" dirty="0" err="1" smtClean="0">
                <a:solidFill>
                  <a:srgbClr val="000000"/>
                </a:solidFill>
                <a:latin typeface="Consolas"/>
              </a:rPr>
              <a:t>findViewById</a:t>
            </a:r>
            <a:r>
              <a:rPr lang="en-US" sz="1400" dirty="0" smtClean="0">
                <a:solidFill>
                  <a:srgbClr val="000000"/>
                </a:solidFill>
                <a:latin typeface="Consolas"/>
              </a:rPr>
              <a:t>(</a:t>
            </a:r>
            <a:r>
              <a:rPr lang="en-US" sz="1400" dirty="0" err="1" smtClean="0">
                <a:solidFill>
                  <a:srgbClr val="000000"/>
                </a:solidFill>
                <a:latin typeface="Consolas"/>
              </a:rPr>
              <a:t>R.id.</a:t>
            </a:r>
            <a:r>
              <a:rPr lang="en-US" sz="1400" i="1" dirty="0" err="1" smtClean="0">
                <a:solidFill>
                  <a:srgbClr val="0000C0"/>
                </a:solidFill>
                <a:latin typeface="Consolas"/>
              </a:rPr>
              <a:t>myBarHor</a:t>
            </a:r>
            <a:r>
              <a:rPr lang="en-US" sz="1400" i="1"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myBarCircular</a:t>
            </a:r>
            <a:r>
              <a:rPr lang="en-US" sz="1400" dirty="0" smtClean="0">
                <a:solidFill>
                  <a:srgbClr val="000000"/>
                </a:solidFill>
                <a:latin typeface="Consolas"/>
              </a:rPr>
              <a:t> = (</a:t>
            </a:r>
            <a:r>
              <a:rPr lang="en-US" sz="1400" dirty="0" err="1" smtClean="0">
                <a:solidFill>
                  <a:srgbClr val="000000"/>
                </a:solidFill>
                <a:latin typeface="Consolas"/>
              </a:rPr>
              <a:t>ProgressBar</a:t>
            </a:r>
            <a:r>
              <a:rPr lang="en-US" sz="1400" dirty="0" smtClean="0">
                <a:solidFill>
                  <a:srgbClr val="000000"/>
                </a:solidFill>
                <a:latin typeface="Consolas"/>
              </a:rPr>
              <a:t>) </a:t>
            </a:r>
            <a:r>
              <a:rPr lang="en-US" sz="1400" dirty="0" err="1" smtClean="0">
                <a:solidFill>
                  <a:srgbClr val="000000"/>
                </a:solidFill>
                <a:latin typeface="Consolas"/>
              </a:rPr>
              <a:t>findViewById</a:t>
            </a:r>
            <a:r>
              <a:rPr lang="en-US" sz="1400" dirty="0" smtClean="0">
                <a:solidFill>
                  <a:srgbClr val="000000"/>
                </a:solidFill>
                <a:latin typeface="Consolas"/>
              </a:rPr>
              <a:t>(</a:t>
            </a:r>
            <a:r>
              <a:rPr lang="en-US" sz="1400" dirty="0" err="1" smtClean="0">
                <a:solidFill>
                  <a:srgbClr val="000000"/>
                </a:solidFill>
                <a:latin typeface="Consolas"/>
              </a:rPr>
              <a:t>R.id.</a:t>
            </a:r>
            <a:r>
              <a:rPr lang="en-US" sz="1400" i="1" dirty="0" err="1" smtClean="0">
                <a:solidFill>
                  <a:srgbClr val="0000C0"/>
                </a:solidFill>
                <a:latin typeface="Consolas"/>
              </a:rPr>
              <a:t>myBarCir</a:t>
            </a:r>
            <a:r>
              <a:rPr lang="en-US" sz="1400" i="1" dirty="0" smtClean="0">
                <a:solidFill>
                  <a:srgbClr val="000000"/>
                </a:solidFill>
                <a:latin typeface="Consolas"/>
              </a:rPr>
              <a:t>);</a:t>
            </a:r>
          </a:p>
          <a:p>
            <a:pPr defTabSz="274320"/>
            <a:endParaRPr lang="en-US" sz="1400" dirty="0" smtClean="0">
              <a:latin typeface="Consolas"/>
            </a:endParaRPr>
          </a:p>
          <a:p>
            <a:pPr defTabSz="274320"/>
            <a:r>
              <a:rPr lang="en-US" sz="1400" dirty="0" smtClean="0">
                <a:solidFill>
                  <a:srgbClr val="000000"/>
                </a:solidFill>
                <a:latin typeface="Consolas"/>
              </a:rPr>
              <a:t>		</a:t>
            </a:r>
            <a:r>
              <a:rPr lang="en-US" sz="1400" dirty="0" err="1" smtClean="0">
                <a:solidFill>
                  <a:srgbClr val="0000C0"/>
                </a:solidFill>
                <a:latin typeface="Consolas"/>
              </a:rPr>
              <a:t>txtDataBox</a:t>
            </a:r>
            <a:r>
              <a:rPr lang="en-US" sz="1400" dirty="0" smtClean="0">
                <a:solidFill>
                  <a:srgbClr val="000000"/>
                </a:solidFill>
                <a:latin typeface="Consolas"/>
              </a:rPr>
              <a:t> = (</a:t>
            </a:r>
            <a:r>
              <a:rPr lang="en-US" sz="1400" dirty="0" err="1" smtClean="0">
                <a:solidFill>
                  <a:srgbClr val="000000"/>
                </a:solidFill>
                <a:latin typeface="Consolas"/>
              </a:rPr>
              <a:t>EditText</a:t>
            </a:r>
            <a:r>
              <a:rPr lang="en-US" sz="1400" dirty="0" smtClean="0">
                <a:solidFill>
                  <a:srgbClr val="000000"/>
                </a:solidFill>
                <a:latin typeface="Consolas"/>
              </a:rPr>
              <a:t>) </a:t>
            </a:r>
            <a:r>
              <a:rPr lang="en-US" sz="1400" dirty="0" err="1" smtClean="0">
                <a:solidFill>
                  <a:srgbClr val="000000"/>
                </a:solidFill>
                <a:latin typeface="Consolas"/>
              </a:rPr>
              <a:t>findViewById</a:t>
            </a:r>
            <a:r>
              <a:rPr lang="en-US" sz="1400" dirty="0" smtClean="0">
                <a:solidFill>
                  <a:srgbClr val="000000"/>
                </a:solidFill>
                <a:latin typeface="Consolas"/>
              </a:rPr>
              <a:t>(R.id.</a:t>
            </a:r>
            <a:r>
              <a:rPr lang="en-US" sz="1400" i="1" dirty="0" smtClean="0">
                <a:solidFill>
                  <a:srgbClr val="0000C0"/>
                </a:solidFill>
                <a:latin typeface="Consolas"/>
              </a:rPr>
              <a:t>txtBox1</a:t>
            </a:r>
            <a:r>
              <a:rPr lang="en-US" sz="1400" i="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txtDataBox</a:t>
            </a:r>
            <a:r>
              <a:rPr lang="en-US" sz="1400" dirty="0" err="1" smtClean="0">
                <a:solidFill>
                  <a:srgbClr val="000000"/>
                </a:solidFill>
                <a:latin typeface="Consolas"/>
              </a:rPr>
              <a:t>.setHint</a:t>
            </a:r>
            <a:r>
              <a:rPr lang="en-US" sz="1400" dirty="0" smtClean="0">
                <a:solidFill>
                  <a:srgbClr val="000000"/>
                </a:solidFill>
                <a:latin typeface="Consolas"/>
              </a:rPr>
              <a:t>(</a:t>
            </a:r>
            <a:r>
              <a:rPr lang="en-US" sz="1400" dirty="0" smtClean="0">
                <a:solidFill>
                  <a:srgbClr val="2A00FF"/>
                </a:solidFill>
                <a:latin typeface="Consolas"/>
              </a:rPr>
              <a:t>" Foreground distraction\n Enter some data here..."</a:t>
            </a:r>
            <a:r>
              <a:rPr lang="en-US" sz="1400" dirty="0" smtClean="0">
                <a:solidFill>
                  <a:srgbClr val="000000"/>
                </a:solidFill>
                <a:latin typeface="Consolas"/>
              </a:rPr>
              <a:t>);</a:t>
            </a:r>
          </a:p>
          <a:p>
            <a:pPr defTabSz="274320"/>
            <a:endParaRPr lang="en-US" sz="1400" dirty="0" smtClean="0">
              <a:latin typeface="Consolas"/>
            </a:endParaRPr>
          </a:p>
          <a:p>
            <a:pPr defTabSz="274320"/>
            <a:r>
              <a:rPr lang="en-US" sz="1400" dirty="0" smtClean="0">
                <a:solidFill>
                  <a:srgbClr val="000000"/>
                </a:solidFill>
                <a:latin typeface="Consolas"/>
              </a:rPr>
              <a:t>		</a:t>
            </a:r>
            <a:r>
              <a:rPr lang="en-US" sz="1400" dirty="0" err="1" smtClean="0">
                <a:solidFill>
                  <a:srgbClr val="0000C0"/>
                </a:solidFill>
                <a:latin typeface="Consolas"/>
              </a:rPr>
              <a:t>btnDoItAgain</a:t>
            </a:r>
            <a:r>
              <a:rPr lang="en-US" sz="1400" dirty="0" smtClean="0">
                <a:solidFill>
                  <a:srgbClr val="000000"/>
                </a:solidFill>
                <a:latin typeface="Consolas"/>
              </a:rPr>
              <a:t> = (Button) </a:t>
            </a:r>
            <a:r>
              <a:rPr lang="en-US" sz="1400" dirty="0" err="1" smtClean="0">
                <a:solidFill>
                  <a:srgbClr val="000000"/>
                </a:solidFill>
                <a:latin typeface="Consolas"/>
              </a:rPr>
              <a:t>findViewById</a:t>
            </a:r>
            <a:r>
              <a:rPr lang="en-US" sz="1400" dirty="0" smtClean="0">
                <a:solidFill>
                  <a:srgbClr val="000000"/>
                </a:solidFill>
                <a:latin typeface="Consolas"/>
              </a:rPr>
              <a:t>(</a:t>
            </a:r>
            <a:r>
              <a:rPr lang="en-US" sz="1400" dirty="0" err="1" smtClean="0">
                <a:solidFill>
                  <a:srgbClr val="000000"/>
                </a:solidFill>
                <a:latin typeface="Consolas"/>
              </a:rPr>
              <a:t>R.id.</a:t>
            </a:r>
            <a:r>
              <a:rPr lang="en-US" sz="1400" i="1" dirty="0" err="1" smtClean="0">
                <a:solidFill>
                  <a:srgbClr val="0000C0"/>
                </a:solidFill>
                <a:latin typeface="Consolas"/>
              </a:rPr>
              <a:t>btnDoItAgain</a:t>
            </a:r>
            <a:r>
              <a:rPr lang="en-US" sz="1400" i="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btnDoItAgain</a:t>
            </a:r>
            <a:r>
              <a:rPr lang="en-US" sz="1400" dirty="0" err="1" smtClean="0">
                <a:solidFill>
                  <a:srgbClr val="000000"/>
                </a:solidFill>
                <a:latin typeface="Consolas"/>
              </a:rPr>
              <a:t>.setOnClickListener</a:t>
            </a:r>
            <a:r>
              <a:rPr lang="en-US" sz="1400" dirty="0" smtClean="0">
                <a:solidFill>
                  <a:srgbClr val="000000"/>
                </a:solidFill>
                <a:latin typeface="Consolas"/>
              </a:rPr>
              <a:t>(</a:t>
            </a:r>
            <a:r>
              <a:rPr lang="en-US" sz="1400" b="1" dirty="0" smtClean="0">
                <a:solidFill>
                  <a:srgbClr val="7F0055"/>
                </a:solidFill>
                <a:latin typeface="Consolas"/>
              </a:rPr>
              <a:t>new</a:t>
            </a:r>
            <a:r>
              <a:rPr lang="en-US" sz="1400" b="1" dirty="0" smtClean="0">
                <a:solidFill>
                  <a:srgbClr val="000000"/>
                </a:solidFill>
                <a:latin typeface="Consolas"/>
              </a:rPr>
              <a:t> </a:t>
            </a:r>
            <a:r>
              <a:rPr lang="en-US" sz="1400" b="1" dirty="0" err="1" smtClean="0">
                <a:solidFill>
                  <a:srgbClr val="000000"/>
                </a:solidFill>
                <a:latin typeface="Consolas"/>
              </a:rPr>
              <a:t>OnClickListener</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646464"/>
                </a:solidFill>
                <a:latin typeface="Consolas"/>
              </a:rPr>
              <a:t>@Override</a:t>
            </a:r>
          </a:p>
          <a:p>
            <a:pPr defTabSz="274320"/>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onClick</a:t>
            </a:r>
            <a:r>
              <a:rPr lang="en-US" sz="1400" b="1" dirty="0" smtClean="0">
                <a:solidFill>
                  <a:srgbClr val="000000"/>
                </a:solidFill>
                <a:latin typeface="Consolas"/>
              </a:rPr>
              <a:t>(View v) {</a:t>
            </a:r>
          </a:p>
          <a:p>
            <a:pPr defTabSz="274320"/>
            <a:r>
              <a:rPr lang="en-US" sz="1400" dirty="0" smtClean="0">
                <a:solidFill>
                  <a:srgbClr val="000000"/>
                </a:solidFill>
                <a:latin typeface="Consolas"/>
              </a:rPr>
              <a:t>				</a:t>
            </a:r>
            <a:r>
              <a:rPr lang="en-US" sz="1400" dirty="0" err="1" smtClean="0">
                <a:solidFill>
                  <a:srgbClr val="000000"/>
                </a:solidFill>
                <a:latin typeface="Consolas"/>
              </a:rPr>
              <a:t>onStart</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smtClean="0">
                <a:solidFill>
                  <a:srgbClr val="3F7F5F"/>
                </a:solidFill>
                <a:latin typeface="Consolas"/>
              </a:rPr>
              <a:t>// </a:t>
            </a:r>
            <a:r>
              <a:rPr lang="en-US" sz="1400" dirty="0" err="1" smtClean="0">
                <a:solidFill>
                  <a:srgbClr val="3F7F5F"/>
                </a:solidFill>
                <a:latin typeface="Consolas"/>
              </a:rPr>
              <a:t>onClick</a:t>
            </a:r>
            <a:endParaRPr lang="en-US" sz="1400" dirty="0" smtClean="0">
              <a:solidFill>
                <a:srgbClr val="3F7F5F"/>
              </a:solidFill>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 </a:t>
            </a:r>
            <a:r>
              <a:rPr lang="en-US" sz="1400" dirty="0" err="1" smtClean="0">
                <a:solidFill>
                  <a:srgbClr val="3F7F5F"/>
                </a:solidFill>
                <a:latin typeface="Consolas"/>
              </a:rPr>
              <a:t>setOnClickListener</a:t>
            </a:r>
            <a:endParaRPr lang="en-US" sz="1400" dirty="0" smtClean="0">
              <a:solidFill>
                <a:srgbClr val="3F7F5F"/>
              </a:solidFill>
              <a:latin typeface="Consolas"/>
            </a:endParaRP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err="1" smtClean="0">
                <a:solidFill>
                  <a:srgbClr val="0000C0"/>
                </a:solidFill>
                <a:latin typeface="Consolas"/>
              </a:rPr>
              <a:t>btnDoSomething</a:t>
            </a:r>
            <a:r>
              <a:rPr lang="en-US" sz="1400" dirty="0" smtClean="0">
                <a:solidFill>
                  <a:srgbClr val="000000"/>
                </a:solidFill>
                <a:latin typeface="Consolas"/>
              </a:rPr>
              <a:t> = (Button) </a:t>
            </a:r>
            <a:r>
              <a:rPr lang="en-US" sz="1400" dirty="0" err="1" smtClean="0">
                <a:solidFill>
                  <a:srgbClr val="000000"/>
                </a:solidFill>
                <a:latin typeface="Consolas"/>
              </a:rPr>
              <a:t>findViewById</a:t>
            </a:r>
            <a:r>
              <a:rPr lang="en-US" sz="1400" dirty="0" smtClean="0">
                <a:solidFill>
                  <a:srgbClr val="000000"/>
                </a:solidFill>
                <a:latin typeface="Consolas"/>
              </a:rPr>
              <a:t>(</a:t>
            </a:r>
            <a:r>
              <a:rPr lang="en-US" sz="1400" dirty="0" err="1" smtClean="0">
                <a:solidFill>
                  <a:srgbClr val="000000"/>
                </a:solidFill>
                <a:latin typeface="Consolas"/>
              </a:rPr>
              <a:t>R.id.</a:t>
            </a:r>
            <a:r>
              <a:rPr lang="en-US" sz="1400" i="1" dirty="0" err="1" smtClean="0">
                <a:solidFill>
                  <a:srgbClr val="0000C0"/>
                </a:solidFill>
                <a:latin typeface="Consolas"/>
              </a:rPr>
              <a:t>btnDoSomething</a:t>
            </a:r>
            <a:r>
              <a:rPr lang="en-US" sz="1400" i="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btnDoSomething</a:t>
            </a:r>
            <a:r>
              <a:rPr lang="en-US" sz="1400" dirty="0" err="1" smtClean="0">
                <a:solidFill>
                  <a:srgbClr val="000000"/>
                </a:solidFill>
                <a:latin typeface="Consolas"/>
              </a:rPr>
              <a:t>.setOnClickListener</a:t>
            </a:r>
            <a:r>
              <a:rPr lang="en-US" sz="1400" dirty="0" smtClean="0">
                <a:solidFill>
                  <a:srgbClr val="000000"/>
                </a:solidFill>
                <a:latin typeface="Consolas"/>
              </a:rPr>
              <a:t>(</a:t>
            </a:r>
            <a:r>
              <a:rPr lang="en-US" sz="1400" b="1" dirty="0" smtClean="0">
                <a:solidFill>
                  <a:srgbClr val="7F0055"/>
                </a:solidFill>
                <a:latin typeface="Consolas"/>
              </a:rPr>
              <a:t>new</a:t>
            </a:r>
            <a:r>
              <a:rPr lang="en-US" sz="1400" b="1" dirty="0" smtClean="0">
                <a:solidFill>
                  <a:srgbClr val="000000"/>
                </a:solidFill>
                <a:latin typeface="Consolas"/>
              </a:rPr>
              <a:t> </a:t>
            </a:r>
            <a:r>
              <a:rPr lang="en-US" sz="1400" b="1" dirty="0" err="1" smtClean="0">
                <a:solidFill>
                  <a:srgbClr val="000000"/>
                </a:solidFill>
                <a:latin typeface="Consolas"/>
              </a:rPr>
              <a:t>OnClickListener</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646464"/>
                </a:solidFill>
                <a:latin typeface="Consolas"/>
              </a:rPr>
              <a:t>@Override</a:t>
            </a:r>
          </a:p>
          <a:p>
            <a:pPr defTabSz="274320"/>
            <a:r>
              <a:rPr lang="en-US" sz="1400" dirty="0" smtClean="0">
                <a:solidFill>
                  <a:srgbClr val="000000"/>
                </a:solidFill>
                <a:latin typeface="Consolas"/>
              </a:rPr>
              <a:t>			</a:t>
            </a:r>
            <a:r>
              <a:rPr lang="en-US" sz="1400" b="1" dirty="0" smtClean="0">
                <a:solidFill>
                  <a:srgbClr val="7F0055"/>
                </a:solidFill>
                <a:latin typeface="Consolas"/>
              </a:rPr>
              <a:t>public</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onClick</a:t>
            </a:r>
            <a:r>
              <a:rPr lang="en-US" sz="1400" b="1" dirty="0" smtClean="0">
                <a:solidFill>
                  <a:srgbClr val="000000"/>
                </a:solidFill>
                <a:latin typeface="Consolas"/>
              </a:rPr>
              <a:t>(View v) {</a:t>
            </a:r>
          </a:p>
          <a:p>
            <a:pPr defTabSz="274320"/>
            <a:r>
              <a:rPr lang="en-US" sz="1400" dirty="0" smtClean="0">
                <a:solidFill>
                  <a:srgbClr val="000000"/>
                </a:solidFill>
                <a:latin typeface="Consolas"/>
              </a:rPr>
              <a:t>				Editable text = </a:t>
            </a:r>
            <a:r>
              <a:rPr lang="en-US" sz="1400" dirty="0" err="1" smtClean="0">
                <a:solidFill>
                  <a:srgbClr val="0000C0"/>
                </a:solidFill>
                <a:latin typeface="Consolas"/>
              </a:rPr>
              <a:t>txtDataBox</a:t>
            </a:r>
            <a:r>
              <a:rPr lang="en-US" sz="1400" dirty="0" err="1" smtClean="0">
                <a:solidFill>
                  <a:srgbClr val="000000"/>
                </a:solidFill>
                <a:latin typeface="Consolas"/>
              </a:rPr>
              <a:t>.getText</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Toast.</a:t>
            </a:r>
            <a:r>
              <a:rPr lang="en-US" sz="1400" i="1" dirty="0" err="1" smtClean="0">
                <a:solidFill>
                  <a:srgbClr val="000000"/>
                </a:solidFill>
                <a:latin typeface="Consolas"/>
              </a:rPr>
              <a:t>makeText</a:t>
            </a:r>
            <a:r>
              <a:rPr lang="en-US" sz="1400" i="1" dirty="0" smtClean="0">
                <a:solidFill>
                  <a:srgbClr val="000000"/>
                </a:solidFill>
                <a:latin typeface="Consolas"/>
              </a:rPr>
              <a:t>(</a:t>
            </a:r>
            <a:r>
              <a:rPr lang="en-US" sz="1400" i="1" dirty="0" err="1" smtClean="0">
                <a:solidFill>
                  <a:srgbClr val="000000"/>
                </a:solidFill>
                <a:latin typeface="Consolas"/>
              </a:rPr>
              <a:t>getBaseContext</a:t>
            </a:r>
            <a:r>
              <a:rPr lang="en-US" sz="1400" i="1" dirty="0" smtClean="0">
                <a:solidFill>
                  <a:srgbClr val="000000"/>
                </a:solidFill>
                <a:latin typeface="Consolas"/>
              </a:rPr>
              <a:t>(), </a:t>
            </a:r>
            <a:r>
              <a:rPr lang="en-US" sz="1400" i="1" dirty="0" smtClean="0">
                <a:solidFill>
                  <a:srgbClr val="2A00FF"/>
                </a:solidFill>
                <a:latin typeface="Consolas"/>
              </a:rPr>
              <a:t>"You said &gt;&gt; \n"</a:t>
            </a:r>
            <a:r>
              <a:rPr lang="en-US" sz="1400" i="1" dirty="0" smtClean="0">
                <a:solidFill>
                  <a:srgbClr val="000000"/>
                </a:solidFill>
                <a:latin typeface="Consolas"/>
              </a:rPr>
              <a:t> + text, </a:t>
            </a:r>
            <a:r>
              <a:rPr lang="en-US" sz="1400" dirty="0" smtClean="0">
                <a:solidFill>
                  <a:srgbClr val="000000"/>
                </a:solidFill>
                <a:latin typeface="Consolas"/>
              </a:rPr>
              <a:t>1).show();</a:t>
            </a:r>
          </a:p>
          <a:p>
            <a:pPr defTabSz="274320"/>
            <a:r>
              <a:rPr lang="en-US" sz="1400" dirty="0" smtClean="0">
                <a:solidFill>
                  <a:srgbClr val="000000"/>
                </a:solidFill>
                <a:latin typeface="Consolas"/>
              </a:rPr>
              <a:t>			}</a:t>
            </a:r>
            <a:r>
              <a:rPr lang="en-US" sz="1400" dirty="0" smtClean="0">
                <a:solidFill>
                  <a:srgbClr val="3F7F5F"/>
                </a:solidFill>
                <a:latin typeface="Consolas"/>
              </a:rPr>
              <a:t>// </a:t>
            </a:r>
            <a:r>
              <a:rPr lang="en-US" sz="1400" dirty="0" err="1" smtClean="0">
                <a:solidFill>
                  <a:srgbClr val="3F7F5F"/>
                </a:solidFill>
                <a:latin typeface="Consolas"/>
              </a:rPr>
              <a:t>onClick</a:t>
            </a:r>
            <a:endParaRPr lang="en-US" sz="1400" dirty="0" smtClean="0">
              <a:solidFill>
                <a:srgbClr val="3F7F5F"/>
              </a:solidFill>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 </a:t>
            </a:r>
            <a:r>
              <a:rPr lang="en-US" sz="1400" dirty="0" err="1" smtClean="0">
                <a:solidFill>
                  <a:srgbClr val="3F7F5F"/>
                </a:solidFill>
                <a:latin typeface="Consolas"/>
              </a:rPr>
              <a:t>setOnClickListener</a:t>
            </a:r>
            <a:endParaRPr lang="en-US" sz="1400" dirty="0" smtClean="0">
              <a:solidFill>
                <a:srgbClr val="3F7F5F"/>
              </a:solidFill>
              <a:latin typeface="Consolas"/>
            </a:endParaRPr>
          </a:p>
          <a:p>
            <a:pPr defTabSz="274320"/>
            <a:endParaRPr lang="en-US" sz="1400" dirty="0" smtClean="0">
              <a:latin typeface="Consolas"/>
            </a:endParaRPr>
          </a:p>
          <a:p>
            <a:pPr defTabSz="274320"/>
            <a:r>
              <a:rPr lang="en-US" sz="1400" dirty="0" smtClean="0">
                <a:solidFill>
                  <a:srgbClr val="000000"/>
                </a:solidFill>
                <a:latin typeface="Consolas"/>
              </a:rPr>
              <a:t>	}</a:t>
            </a:r>
            <a:r>
              <a:rPr lang="en-US" sz="1400" dirty="0" smtClean="0">
                <a:solidFill>
                  <a:srgbClr val="3F7F5F"/>
                </a:solidFill>
                <a:latin typeface="Consolas"/>
              </a:rPr>
              <a:t>// </a:t>
            </a:r>
            <a:r>
              <a:rPr lang="en-US" sz="1400" dirty="0" err="1" smtClean="0">
                <a:solidFill>
                  <a:srgbClr val="3F7F5F"/>
                </a:solidFill>
                <a:latin typeface="Consolas"/>
              </a:rPr>
              <a:t>onCreate</a:t>
            </a:r>
            <a:endParaRPr lang="en-US" sz="1300" dirty="0" smtClean="0">
              <a:solidFill>
                <a:srgbClr val="008080"/>
              </a:solidFill>
              <a:latin typeface="Times New Roman"/>
            </a:endParaRPr>
          </a:p>
        </p:txBody>
      </p:sp>
      <p:pic>
        <p:nvPicPr>
          <p:cNvPr id="11" name="Picture 10" descr="de.png"/>
          <p:cNvPicPr>
            <a:picLocks noChangeAspect="1"/>
          </p:cNvPicPr>
          <p:nvPr/>
        </p:nvPicPr>
        <p:blipFill>
          <a:blip r:embed="rId3" cstate="print"/>
          <a:stretch>
            <a:fillRect/>
          </a:stretch>
        </p:blipFill>
        <p:spPr>
          <a:xfrm>
            <a:off x="8077200" y="457200"/>
            <a:ext cx="914400" cy="13716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152400" y="52578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Main Activity 	</a:t>
            </a:r>
            <a:r>
              <a:rPr lang="de-DE" dirty="0" smtClean="0">
                <a:solidFill>
                  <a:srgbClr val="0070C0"/>
                </a:solidFill>
              </a:rPr>
              <a:t>3/5</a:t>
            </a:r>
            <a:endParaRPr lang="en-US" sz="2000" b="1" dirty="0" smtClean="0"/>
          </a:p>
        </p:txBody>
      </p:sp>
      <p:sp>
        <p:nvSpPr>
          <p:cNvPr id="17" name="TextBox 16"/>
          <p:cNvSpPr txBox="1"/>
          <p:nvPr/>
        </p:nvSpPr>
        <p:spPr>
          <a:xfrm>
            <a:off x="381000" y="1066800"/>
            <a:ext cx="8001000" cy="4601260"/>
          </a:xfrm>
          <a:prstGeom prst="rect">
            <a:avLst/>
          </a:prstGeom>
          <a:solidFill>
            <a:schemeClr val="bg1">
              <a:lumMod val="95000"/>
            </a:schemeClr>
          </a:solidFill>
          <a:ln>
            <a:solidFill>
              <a:schemeClr val="bg1">
                <a:lumMod val="65000"/>
              </a:schemeClr>
            </a:solidFill>
          </a:ln>
        </p:spPr>
        <p:txBody>
          <a:bodyPr wrap="square" rtlCol="0">
            <a:spAutoFit/>
          </a:bodyPr>
          <a:lstStyle/>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646464"/>
                </a:solidFill>
                <a:latin typeface="Consolas"/>
              </a:rPr>
              <a:t>@Override</a:t>
            </a:r>
          </a:p>
          <a:p>
            <a:pPr defTabSz="274320"/>
            <a:r>
              <a:rPr lang="en-US" sz="1400" dirty="0" smtClean="0">
                <a:solidFill>
                  <a:srgbClr val="000000"/>
                </a:solidFill>
                <a:latin typeface="Consolas"/>
              </a:rPr>
              <a:t>	</a:t>
            </a:r>
            <a:r>
              <a:rPr lang="en-US" sz="1400" b="1" dirty="0" smtClean="0">
                <a:solidFill>
                  <a:srgbClr val="7F0055"/>
                </a:solidFill>
                <a:latin typeface="Consolas"/>
              </a:rPr>
              <a:t>protected</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onStart</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b="1" dirty="0" err="1" smtClean="0">
                <a:solidFill>
                  <a:srgbClr val="7F0055"/>
                </a:solidFill>
                <a:latin typeface="Consolas"/>
              </a:rPr>
              <a:t>super</a:t>
            </a:r>
            <a:r>
              <a:rPr lang="en-US" sz="1400" b="1" dirty="0" err="1" smtClean="0">
                <a:solidFill>
                  <a:srgbClr val="000000"/>
                </a:solidFill>
                <a:latin typeface="Consolas"/>
              </a:rPr>
              <a:t>.onStart</a:t>
            </a:r>
            <a:r>
              <a:rPr lang="en-US" sz="1400" b="1" dirty="0" smtClean="0">
                <a:solidFill>
                  <a:srgbClr val="000000"/>
                </a:solidFill>
                <a:latin typeface="Consolas"/>
              </a:rPr>
              <a:t>();</a:t>
            </a:r>
          </a:p>
          <a:p>
            <a:pPr defTabSz="274320"/>
            <a:r>
              <a:rPr lang="en-US" sz="1400" dirty="0" smtClean="0">
                <a:solidFill>
                  <a:srgbClr val="000000"/>
                </a:solidFill>
                <a:latin typeface="Consolas"/>
              </a:rPr>
              <a:t>		</a:t>
            </a:r>
            <a:r>
              <a:rPr lang="en-US" sz="1400" dirty="0" smtClean="0">
                <a:solidFill>
                  <a:srgbClr val="3F7F5F"/>
                </a:solidFill>
                <a:latin typeface="Consolas"/>
              </a:rPr>
              <a:t>// prepare UI components</a:t>
            </a:r>
          </a:p>
          <a:p>
            <a:pPr defTabSz="274320"/>
            <a:r>
              <a:rPr lang="en-US" sz="1400" dirty="0" smtClean="0">
                <a:solidFill>
                  <a:srgbClr val="000000"/>
                </a:solidFill>
                <a:latin typeface="Consolas"/>
              </a:rPr>
              <a:t>		</a:t>
            </a:r>
            <a:r>
              <a:rPr lang="en-US" sz="1400" dirty="0" err="1" smtClean="0">
                <a:solidFill>
                  <a:srgbClr val="0000C0"/>
                </a:solidFill>
                <a:latin typeface="Consolas"/>
              </a:rPr>
              <a:t>txtDataBox</a:t>
            </a:r>
            <a:r>
              <a:rPr lang="en-US" sz="1400" dirty="0" err="1" smtClean="0">
                <a:solidFill>
                  <a:srgbClr val="000000"/>
                </a:solidFill>
                <a:latin typeface="Consolas"/>
              </a:rPr>
              <a:t>.setText</a:t>
            </a:r>
            <a:r>
              <a:rPr lang="en-US" sz="1400" dirty="0" smtClean="0">
                <a:solidFill>
                  <a:srgbClr val="000000"/>
                </a:solidFill>
                <a:latin typeface="Consolas"/>
              </a:rPr>
              <a:t>(</a:t>
            </a:r>
            <a:r>
              <a:rPr lang="en-US" sz="1400" dirty="0" smtClean="0">
                <a:solidFill>
                  <a:srgbClr val="2A00FF"/>
                </a:solidFill>
                <a:latin typeface="Consolas"/>
              </a:rPr>
              <a:t>""</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btnDoItAgain</a:t>
            </a:r>
            <a:r>
              <a:rPr lang="en-US" sz="1400" dirty="0" err="1" smtClean="0">
                <a:solidFill>
                  <a:srgbClr val="000000"/>
                </a:solidFill>
                <a:latin typeface="Consolas"/>
              </a:rPr>
              <a:t>.setEnabled</a:t>
            </a:r>
            <a:r>
              <a:rPr lang="en-US" sz="1400" dirty="0" smtClean="0">
                <a:solidFill>
                  <a:srgbClr val="000000"/>
                </a:solidFill>
                <a:latin typeface="Consolas"/>
              </a:rPr>
              <a:t>(</a:t>
            </a:r>
            <a:r>
              <a:rPr lang="en-US" sz="1400" b="1" dirty="0" smtClean="0">
                <a:solidFill>
                  <a:srgbClr val="7F0055"/>
                </a:solidFill>
                <a:latin typeface="Consolas"/>
              </a:rPr>
              <a:t>false</a:t>
            </a:r>
            <a:r>
              <a:rPr lang="en-US" sz="1400" b="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 reset and show progress bars</a:t>
            </a:r>
          </a:p>
          <a:p>
            <a:pPr defTabSz="274320"/>
            <a:r>
              <a:rPr lang="en-US" sz="1400" dirty="0" smtClean="0">
                <a:solidFill>
                  <a:srgbClr val="000000"/>
                </a:solidFill>
                <a:latin typeface="Consolas"/>
              </a:rPr>
              <a:t>		</a:t>
            </a:r>
            <a:r>
              <a:rPr lang="en-US" sz="1400" dirty="0" err="1" smtClean="0">
                <a:solidFill>
                  <a:srgbClr val="0000C0"/>
                </a:solidFill>
                <a:latin typeface="Consolas"/>
              </a:rPr>
              <a:t>accum</a:t>
            </a:r>
            <a:r>
              <a:rPr lang="en-US" sz="1400" dirty="0" smtClean="0">
                <a:solidFill>
                  <a:srgbClr val="000000"/>
                </a:solidFill>
                <a:latin typeface="Consolas"/>
              </a:rPr>
              <a:t> = 0;</a:t>
            </a:r>
          </a:p>
          <a:p>
            <a:pPr defTabSz="274320"/>
            <a:r>
              <a:rPr lang="en-US" sz="1400" dirty="0" smtClean="0">
                <a:solidFill>
                  <a:srgbClr val="000000"/>
                </a:solidFill>
                <a:latin typeface="Consolas"/>
              </a:rPr>
              <a:t>		</a:t>
            </a:r>
            <a:r>
              <a:rPr lang="en-US" sz="1400" dirty="0" err="1" smtClean="0">
                <a:solidFill>
                  <a:srgbClr val="0000C0"/>
                </a:solidFill>
                <a:latin typeface="Consolas"/>
              </a:rPr>
              <a:t>myBarHorizontal</a:t>
            </a:r>
            <a:r>
              <a:rPr lang="en-US" sz="1400" dirty="0" err="1" smtClean="0">
                <a:solidFill>
                  <a:srgbClr val="000000"/>
                </a:solidFill>
                <a:latin typeface="Consolas"/>
              </a:rPr>
              <a:t>.setMax</a:t>
            </a:r>
            <a:r>
              <a:rPr lang="en-US" sz="1400" dirty="0" smtClean="0">
                <a:solidFill>
                  <a:srgbClr val="000000"/>
                </a:solidFill>
                <a:latin typeface="Consolas"/>
              </a:rPr>
              <a:t>(100);</a:t>
            </a:r>
          </a:p>
          <a:p>
            <a:pPr defTabSz="274320"/>
            <a:r>
              <a:rPr lang="en-US" sz="1400" dirty="0" smtClean="0">
                <a:solidFill>
                  <a:srgbClr val="000000"/>
                </a:solidFill>
                <a:latin typeface="Consolas"/>
              </a:rPr>
              <a:t>		</a:t>
            </a:r>
            <a:r>
              <a:rPr lang="en-US" sz="1400" dirty="0" err="1" smtClean="0">
                <a:solidFill>
                  <a:srgbClr val="0000C0"/>
                </a:solidFill>
                <a:latin typeface="Consolas"/>
              </a:rPr>
              <a:t>myBarHorizontal</a:t>
            </a:r>
            <a:r>
              <a:rPr lang="en-US" sz="1400" dirty="0" err="1" smtClean="0">
                <a:solidFill>
                  <a:srgbClr val="000000"/>
                </a:solidFill>
                <a:latin typeface="Consolas"/>
              </a:rPr>
              <a:t>.setProgress</a:t>
            </a:r>
            <a:r>
              <a:rPr lang="en-US" sz="1400" dirty="0" smtClean="0">
                <a:solidFill>
                  <a:srgbClr val="000000"/>
                </a:solidFill>
                <a:latin typeface="Consolas"/>
              </a:rPr>
              <a:t>(0);</a:t>
            </a:r>
          </a:p>
          <a:p>
            <a:pPr defTabSz="274320"/>
            <a:r>
              <a:rPr lang="en-US" sz="1400" dirty="0" smtClean="0">
                <a:solidFill>
                  <a:srgbClr val="000000"/>
                </a:solidFill>
                <a:latin typeface="Consolas"/>
              </a:rPr>
              <a:t>		</a:t>
            </a:r>
            <a:r>
              <a:rPr lang="en-US" sz="1400" dirty="0" err="1" smtClean="0">
                <a:solidFill>
                  <a:srgbClr val="0000C0"/>
                </a:solidFill>
                <a:latin typeface="Consolas"/>
              </a:rPr>
              <a:t>myBarHorizontal</a:t>
            </a:r>
            <a:r>
              <a:rPr lang="en-US" sz="1400" dirty="0" err="1" smtClean="0">
                <a:solidFill>
                  <a:srgbClr val="000000"/>
                </a:solidFill>
                <a:latin typeface="Consolas"/>
              </a:rPr>
              <a:t>.setVisibility</a:t>
            </a:r>
            <a:r>
              <a:rPr lang="en-US" sz="1400" dirty="0" smtClean="0">
                <a:solidFill>
                  <a:srgbClr val="000000"/>
                </a:solidFill>
                <a:latin typeface="Consolas"/>
              </a:rPr>
              <a:t>(</a:t>
            </a:r>
            <a:r>
              <a:rPr lang="en-US" sz="1400" dirty="0" err="1" smtClean="0">
                <a:solidFill>
                  <a:srgbClr val="000000"/>
                </a:solidFill>
                <a:latin typeface="Consolas"/>
              </a:rPr>
              <a:t>View.</a:t>
            </a:r>
            <a:r>
              <a:rPr lang="en-US" sz="1400" i="1" dirty="0" err="1" smtClean="0">
                <a:solidFill>
                  <a:srgbClr val="0000C0"/>
                </a:solidFill>
                <a:latin typeface="Consolas"/>
              </a:rPr>
              <a:t>VISIBLE</a:t>
            </a:r>
            <a:r>
              <a:rPr lang="en-US" sz="1400" i="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myBarCircular</a:t>
            </a:r>
            <a:r>
              <a:rPr lang="en-US" sz="1400" dirty="0" err="1" smtClean="0">
                <a:solidFill>
                  <a:srgbClr val="000000"/>
                </a:solidFill>
                <a:latin typeface="Consolas"/>
              </a:rPr>
              <a:t>.setVisibility</a:t>
            </a:r>
            <a:r>
              <a:rPr lang="en-US" sz="1400" dirty="0" smtClean="0">
                <a:solidFill>
                  <a:srgbClr val="000000"/>
                </a:solidFill>
                <a:latin typeface="Consolas"/>
              </a:rPr>
              <a:t>(</a:t>
            </a:r>
            <a:r>
              <a:rPr lang="en-US" sz="1400" dirty="0" err="1" smtClean="0">
                <a:solidFill>
                  <a:srgbClr val="000000"/>
                </a:solidFill>
                <a:latin typeface="Consolas"/>
              </a:rPr>
              <a:t>View.</a:t>
            </a:r>
            <a:r>
              <a:rPr lang="en-US" sz="1400" i="1" dirty="0" err="1" smtClean="0">
                <a:solidFill>
                  <a:srgbClr val="0000C0"/>
                </a:solidFill>
                <a:latin typeface="Consolas"/>
              </a:rPr>
              <a:t>VISIBLE</a:t>
            </a:r>
            <a:r>
              <a:rPr lang="en-US" sz="1400" i="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 create background thread were the busy work will be done</a:t>
            </a:r>
          </a:p>
          <a:p>
            <a:pPr defTabSz="274320"/>
            <a:r>
              <a:rPr lang="en-US" sz="1400" dirty="0" smtClean="0">
                <a:solidFill>
                  <a:srgbClr val="000000"/>
                </a:solidFill>
                <a:latin typeface="Consolas"/>
              </a:rPr>
              <a:t>		Thread </a:t>
            </a:r>
            <a:r>
              <a:rPr lang="en-US" sz="1400" dirty="0" err="1" smtClean="0">
                <a:solidFill>
                  <a:srgbClr val="000000"/>
                </a:solidFill>
                <a:latin typeface="Consolas"/>
              </a:rPr>
              <a:t>myBackgroundThread</a:t>
            </a:r>
            <a:r>
              <a:rPr lang="en-US" sz="1400" dirty="0" smtClean="0">
                <a:solidFill>
                  <a:srgbClr val="000000"/>
                </a:solidFill>
                <a:latin typeface="Consolas"/>
              </a:rPr>
              <a:t> = </a:t>
            </a:r>
            <a:r>
              <a:rPr lang="en-US" sz="1400" b="1" dirty="0" smtClean="0">
                <a:solidFill>
                  <a:srgbClr val="7F0055"/>
                </a:solidFill>
                <a:latin typeface="Consolas"/>
              </a:rPr>
              <a:t>new</a:t>
            </a:r>
            <a:r>
              <a:rPr lang="en-US" sz="1400" b="1" dirty="0" smtClean="0">
                <a:solidFill>
                  <a:srgbClr val="000000"/>
                </a:solidFill>
                <a:latin typeface="Consolas"/>
              </a:rPr>
              <a:t> Thread( </a:t>
            </a:r>
            <a:r>
              <a:rPr lang="en-US" sz="1400" b="1" dirty="0" err="1" smtClean="0">
                <a:solidFill>
                  <a:srgbClr val="0000C0"/>
                </a:solidFill>
                <a:latin typeface="Consolas"/>
              </a:rPr>
              <a:t>backgroundTask</a:t>
            </a:r>
            <a:r>
              <a:rPr lang="en-US" sz="1400" b="1" dirty="0" smtClean="0">
                <a:solidFill>
                  <a:srgbClr val="000000"/>
                </a:solidFill>
                <a:latin typeface="Consolas"/>
              </a:rPr>
              <a:t>, </a:t>
            </a:r>
            <a:r>
              <a:rPr lang="en-US" sz="1400" b="1" dirty="0" smtClean="0">
                <a:solidFill>
                  <a:srgbClr val="2A00FF"/>
                </a:solidFill>
                <a:latin typeface="Consolas"/>
              </a:rPr>
              <a:t>"backAlias1" </a:t>
            </a:r>
            <a:r>
              <a:rPr lang="en-US" sz="1400" b="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myBackgroundThread.start</a:t>
            </a:r>
            <a:r>
              <a:rPr lang="en-US" sz="1400" dirty="0" smtClean="0">
                <a:solidFill>
                  <a:srgbClr val="000000"/>
                </a:solidFill>
                <a:latin typeface="Consolas"/>
              </a:rPr>
              <a:t>();</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p>
          <a:p>
            <a:pPr defTabSz="274320"/>
            <a:endParaRPr lang="en-US" sz="1300" dirty="0" smtClean="0">
              <a:solidFill>
                <a:srgbClr val="008080"/>
              </a:solidFill>
              <a:latin typeface="Times New Roman"/>
            </a:endParaRPr>
          </a:p>
        </p:txBody>
      </p:sp>
      <p:pic>
        <p:nvPicPr>
          <p:cNvPr id="11" name="Picture 10" descr="de.png"/>
          <p:cNvPicPr>
            <a:picLocks noChangeAspect="1"/>
          </p:cNvPicPr>
          <p:nvPr/>
        </p:nvPicPr>
        <p:blipFill>
          <a:blip r:embed="rId3" cstate="print"/>
          <a:stretch>
            <a:fillRect/>
          </a:stretch>
        </p:blipFill>
        <p:spPr>
          <a:xfrm>
            <a:off x="8077200" y="457200"/>
            <a:ext cx="914400" cy="13716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76200" y="46482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37</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Main Activity 	</a:t>
            </a:r>
            <a:r>
              <a:rPr lang="de-DE" dirty="0" smtClean="0">
                <a:solidFill>
                  <a:srgbClr val="0070C0"/>
                </a:solidFill>
              </a:rPr>
              <a:t>3/5</a:t>
            </a:r>
            <a:endParaRPr lang="en-US" sz="2000" b="1" dirty="0" smtClean="0"/>
          </a:p>
        </p:txBody>
      </p:sp>
      <p:sp>
        <p:nvSpPr>
          <p:cNvPr id="17" name="TextBox 16"/>
          <p:cNvSpPr txBox="1"/>
          <p:nvPr/>
        </p:nvSpPr>
        <p:spPr>
          <a:xfrm>
            <a:off x="381000" y="1066800"/>
            <a:ext cx="8001000" cy="4601260"/>
          </a:xfrm>
          <a:prstGeom prst="rect">
            <a:avLst/>
          </a:prstGeom>
          <a:solidFill>
            <a:schemeClr val="bg1">
              <a:lumMod val="95000"/>
            </a:schemeClr>
          </a:solidFill>
          <a:ln>
            <a:solidFill>
              <a:schemeClr val="bg1">
                <a:lumMod val="65000"/>
              </a:schemeClr>
            </a:solidFill>
          </a:ln>
        </p:spPr>
        <p:txBody>
          <a:bodyPr wrap="square" rtlCol="0">
            <a:spAutoFit/>
          </a:bodyPr>
          <a:lstStyle/>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r>
              <a:rPr lang="en-US" sz="1400" dirty="0" smtClean="0">
                <a:solidFill>
                  <a:srgbClr val="646464"/>
                </a:solidFill>
                <a:latin typeface="Consolas"/>
              </a:rPr>
              <a:t>@Override</a:t>
            </a:r>
          </a:p>
          <a:p>
            <a:pPr defTabSz="274320"/>
            <a:r>
              <a:rPr lang="en-US" sz="1400" dirty="0" smtClean="0">
                <a:solidFill>
                  <a:srgbClr val="000000"/>
                </a:solidFill>
                <a:latin typeface="Consolas"/>
              </a:rPr>
              <a:t>	</a:t>
            </a:r>
            <a:r>
              <a:rPr lang="en-US" sz="1400" b="1" dirty="0" smtClean="0">
                <a:solidFill>
                  <a:srgbClr val="7F0055"/>
                </a:solidFill>
                <a:latin typeface="Consolas"/>
              </a:rPr>
              <a:t>protected</a:t>
            </a:r>
            <a:r>
              <a:rPr lang="en-US" sz="1400" b="1" dirty="0" smtClean="0">
                <a:solidFill>
                  <a:srgbClr val="000000"/>
                </a:solidFill>
                <a:latin typeface="Consolas"/>
              </a:rPr>
              <a:t> </a:t>
            </a:r>
            <a:r>
              <a:rPr lang="en-US" sz="1400" b="1" dirty="0" smtClean="0">
                <a:solidFill>
                  <a:srgbClr val="7F0055"/>
                </a:solidFill>
                <a:latin typeface="Consolas"/>
              </a:rPr>
              <a:t>void</a:t>
            </a:r>
            <a:r>
              <a:rPr lang="en-US" sz="1400" b="1" dirty="0" smtClean="0">
                <a:solidFill>
                  <a:srgbClr val="000000"/>
                </a:solidFill>
                <a:latin typeface="Consolas"/>
              </a:rPr>
              <a:t> </a:t>
            </a:r>
            <a:r>
              <a:rPr lang="en-US" sz="1400" b="1" dirty="0" err="1" smtClean="0">
                <a:solidFill>
                  <a:srgbClr val="000000"/>
                </a:solidFill>
                <a:latin typeface="Consolas"/>
              </a:rPr>
              <a:t>onStart</a:t>
            </a:r>
            <a:r>
              <a:rPr lang="en-US" sz="1400" b="1" dirty="0" smtClean="0">
                <a:solidFill>
                  <a:srgbClr val="000000"/>
                </a:solidFill>
                <a:latin typeface="Consolas"/>
              </a:rPr>
              <a:t>() {</a:t>
            </a:r>
          </a:p>
          <a:p>
            <a:pPr defTabSz="274320"/>
            <a:r>
              <a:rPr lang="en-US" sz="1400" dirty="0" smtClean="0">
                <a:solidFill>
                  <a:srgbClr val="000000"/>
                </a:solidFill>
                <a:latin typeface="Consolas"/>
              </a:rPr>
              <a:t>		</a:t>
            </a:r>
            <a:r>
              <a:rPr lang="en-US" sz="1400" b="1" dirty="0" err="1" smtClean="0">
                <a:solidFill>
                  <a:srgbClr val="7F0055"/>
                </a:solidFill>
                <a:latin typeface="Consolas"/>
              </a:rPr>
              <a:t>super</a:t>
            </a:r>
            <a:r>
              <a:rPr lang="en-US" sz="1400" b="1" dirty="0" err="1" smtClean="0">
                <a:solidFill>
                  <a:srgbClr val="000000"/>
                </a:solidFill>
                <a:latin typeface="Consolas"/>
              </a:rPr>
              <a:t>.onStart</a:t>
            </a:r>
            <a:r>
              <a:rPr lang="en-US" sz="1400" b="1" dirty="0" smtClean="0">
                <a:solidFill>
                  <a:srgbClr val="000000"/>
                </a:solidFill>
                <a:latin typeface="Consolas"/>
              </a:rPr>
              <a:t>();</a:t>
            </a:r>
          </a:p>
          <a:p>
            <a:pPr defTabSz="274320"/>
            <a:r>
              <a:rPr lang="en-US" sz="1400" dirty="0" smtClean="0">
                <a:solidFill>
                  <a:srgbClr val="000000"/>
                </a:solidFill>
                <a:latin typeface="Consolas"/>
              </a:rPr>
              <a:t>		</a:t>
            </a:r>
            <a:r>
              <a:rPr lang="en-US" sz="1400" dirty="0" smtClean="0">
                <a:solidFill>
                  <a:srgbClr val="3F7F5F"/>
                </a:solidFill>
                <a:latin typeface="Consolas"/>
              </a:rPr>
              <a:t>// prepare UI components</a:t>
            </a:r>
          </a:p>
          <a:p>
            <a:pPr defTabSz="274320"/>
            <a:r>
              <a:rPr lang="en-US" sz="1400" dirty="0" smtClean="0">
                <a:solidFill>
                  <a:srgbClr val="000000"/>
                </a:solidFill>
                <a:latin typeface="Consolas"/>
              </a:rPr>
              <a:t>		</a:t>
            </a:r>
            <a:r>
              <a:rPr lang="en-US" sz="1400" dirty="0" err="1" smtClean="0">
                <a:solidFill>
                  <a:srgbClr val="0000C0"/>
                </a:solidFill>
                <a:latin typeface="Consolas"/>
              </a:rPr>
              <a:t>txtDataBox</a:t>
            </a:r>
            <a:r>
              <a:rPr lang="en-US" sz="1400" dirty="0" err="1" smtClean="0">
                <a:solidFill>
                  <a:srgbClr val="000000"/>
                </a:solidFill>
                <a:latin typeface="Consolas"/>
              </a:rPr>
              <a:t>.setText</a:t>
            </a:r>
            <a:r>
              <a:rPr lang="en-US" sz="1400" dirty="0" smtClean="0">
                <a:solidFill>
                  <a:srgbClr val="000000"/>
                </a:solidFill>
                <a:latin typeface="Consolas"/>
              </a:rPr>
              <a:t>(</a:t>
            </a:r>
            <a:r>
              <a:rPr lang="en-US" sz="1400" dirty="0" smtClean="0">
                <a:solidFill>
                  <a:srgbClr val="2A00FF"/>
                </a:solidFill>
                <a:latin typeface="Consolas"/>
              </a:rPr>
              <a:t>""</a:t>
            </a:r>
            <a:r>
              <a:rPr lang="en-US" sz="1400"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btnDoItAgain</a:t>
            </a:r>
            <a:r>
              <a:rPr lang="en-US" sz="1400" dirty="0" err="1" smtClean="0">
                <a:solidFill>
                  <a:srgbClr val="000000"/>
                </a:solidFill>
                <a:latin typeface="Consolas"/>
              </a:rPr>
              <a:t>.setEnabled</a:t>
            </a:r>
            <a:r>
              <a:rPr lang="en-US" sz="1400" dirty="0" smtClean="0">
                <a:solidFill>
                  <a:srgbClr val="000000"/>
                </a:solidFill>
                <a:latin typeface="Consolas"/>
              </a:rPr>
              <a:t>(</a:t>
            </a:r>
            <a:r>
              <a:rPr lang="en-US" sz="1400" b="1" dirty="0" smtClean="0">
                <a:solidFill>
                  <a:srgbClr val="7F0055"/>
                </a:solidFill>
                <a:latin typeface="Consolas"/>
              </a:rPr>
              <a:t>false</a:t>
            </a:r>
            <a:r>
              <a:rPr lang="en-US" sz="1400" b="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 reset and show progress bars</a:t>
            </a:r>
          </a:p>
          <a:p>
            <a:pPr defTabSz="274320"/>
            <a:r>
              <a:rPr lang="en-US" sz="1400" dirty="0" smtClean="0">
                <a:solidFill>
                  <a:srgbClr val="000000"/>
                </a:solidFill>
                <a:latin typeface="Consolas"/>
              </a:rPr>
              <a:t>		</a:t>
            </a:r>
            <a:r>
              <a:rPr lang="en-US" sz="1400" dirty="0" err="1" smtClean="0">
                <a:solidFill>
                  <a:srgbClr val="0000C0"/>
                </a:solidFill>
                <a:latin typeface="Consolas"/>
              </a:rPr>
              <a:t>accum</a:t>
            </a:r>
            <a:r>
              <a:rPr lang="en-US" sz="1400" dirty="0" smtClean="0">
                <a:solidFill>
                  <a:srgbClr val="000000"/>
                </a:solidFill>
                <a:latin typeface="Consolas"/>
              </a:rPr>
              <a:t> = 0;</a:t>
            </a:r>
          </a:p>
          <a:p>
            <a:pPr defTabSz="274320"/>
            <a:r>
              <a:rPr lang="en-US" sz="1400" dirty="0" smtClean="0">
                <a:solidFill>
                  <a:srgbClr val="000000"/>
                </a:solidFill>
                <a:latin typeface="Consolas"/>
              </a:rPr>
              <a:t>		</a:t>
            </a:r>
            <a:r>
              <a:rPr lang="en-US" sz="1400" dirty="0" err="1" smtClean="0">
                <a:solidFill>
                  <a:srgbClr val="0000C0"/>
                </a:solidFill>
                <a:latin typeface="Consolas"/>
              </a:rPr>
              <a:t>myBarHorizontal</a:t>
            </a:r>
            <a:r>
              <a:rPr lang="en-US" sz="1400" dirty="0" err="1" smtClean="0">
                <a:solidFill>
                  <a:srgbClr val="000000"/>
                </a:solidFill>
                <a:latin typeface="Consolas"/>
              </a:rPr>
              <a:t>.setMax</a:t>
            </a:r>
            <a:r>
              <a:rPr lang="en-US" sz="1400" dirty="0" smtClean="0">
                <a:solidFill>
                  <a:srgbClr val="000000"/>
                </a:solidFill>
                <a:latin typeface="Consolas"/>
              </a:rPr>
              <a:t>(100);</a:t>
            </a:r>
          </a:p>
          <a:p>
            <a:pPr defTabSz="274320"/>
            <a:r>
              <a:rPr lang="en-US" sz="1400" dirty="0" smtClean="0">
                <a:solidFill>
                  <a:srgbClr val="000000"/>
                </a:solidFill>
                <a:latin typeface="Consolas"/>
              </a:rPr>
              <a:t>		</a:t>
            </a:r>
            <a:r>
              <a:rPr lang="en-US" sz="1400" dirty="0" err="1" smtClean="0">
                <a:solidFill>
                  <a:srgbClr val="0000C0"/>
                </a:solidFill>
                <a:latin typeface="Consolas"/>
              </a:rPr>
              <a:t>myBarHorizontal</a:t>
            </a:r>
            <a:r>
              <a:rPr lang="en-US" sz="1400" dirty="0" err="1" smtClean="0">
                <a:solidFill>
                  <a:srgbClr val="000000"/>
                </a:solidFill>
                <a:latin typeface="Consolas"/>
              </a:rPr>
              <a:t>.setProgress</a:t>
            </a:r>
            <a:r>
              <a:rPr lang="en-US" sz="1400" dirty="0" smtClean="0">
                <a:solidFill>
                  <a:srgbClr val="000000"/>
                </a:solidFill>
                <a:latin typeface="Consolas"/>
              </a:rPr>
              <a:t>(0);</a:t>
            </a:r>
          </a:p>
          <a:p>
            <a:pPr defTabSz="274320"/>
            <a:r>
              <a:rPr lang="en-US" sz="1400" dirty="0" smtClean="0">
                <a:solidFill>
                  <a:srgbClr val="000000"/>
                </a:solidFill>
                <a:latin typeface="Consolas"/>
              </a:rPr>
              <a:t>		</a:t>
            </a:r>
            <a:r>
              <a:rPr lang="en-US" sz="1400" dirty="0" err="1" smtClean="0">
                <a:solidFill>
                  <a:srgbClr val="0000C0"/>
                </a:solidFill>
                <a:latin typeface="Consolas"/>
              </a:rPr>
              <a:t>myBarHorizontal</a:t>
            </a:r>
            <a:r>
              <a:rPr lang="en-US" sz="1400" dirty="0" err="1" smtClean="0">
                <a:solidFill>
                  <a:srgbClr val="000000"/>
                </a:solidFill>
                <a:latin typeface="Consolas"/>
              </a:rPr>
              <a:t>.setVisibility</a:t>
            </a:r>
            <a:r>
              <a:rPr lang="en-US" sz="1400" dirty="0" smtClean="0">
                <a:solidFill>
                  <a:srgbClr val="000000"/>
                </a:solidFill>
                <a:latin typeface="Consolas"/>
              </a:rPr>
              <a:t>(</a:t>
            </a:r>
            <a:r>
              <a:rPr lang="en-US" sz="1400" dirty="0" err="1" smtClean="0">
                <a:solidFill>
                  <a:srgbClr val="000000"/>
                </a:solidFill>
                <a:latin typeface="Consolas"/>
              </a:rPr>
              <a:t>View.</a:t>
            </a:r>
            <a:r>
              <a:rPr lang="en-US" sz="1400" i="1" dirty="0" err="1" smtClean="0">
                <a:solidFill>
                  <a:srgbClr val="0000C0"/>
                </a:solidFill>
                <a:latin typeface="Consolas"/>
              </a:rPr>
              <a:t>VISIBLE</a:t>
            </a:r>
            <a:r>
              <a:rPr lang="en-US" sz="1400" i="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C0"/>
                </a:solidFill>
                <a:latin typeface="Consolas"/>
              </a:rPr>
              <a:t>myBarCircular</a:t>
            </a:r>
            <a:r>
              <a:rPr lang="en-US" sz="1400" dirty="0" err="1" smtClean="0">
                <a:solidFill>
                  <a:srgbClr val="000000"/>
                </a:solidFill>
                <a:latin typeface="Consolas"/>
              </a:rPr>
              <a:t>.setVisibility</a:t>
            </a:r>
            <a:r>
              <a:rPr lang="en-US" sz="1400" dirty="0" smtClean="0">
                <a:solidFill>
                  <a:srgbClr val="000000"/>
                </a:solidFill>
                <a:latin typeface="Consolas"/>
              </a:rPr>
              <a:t>(</a:t>
            </a:r>
            <a:r>
              <a:rPr lang="en-US" sz="1400" dirty="0" err="1" smtClean="0">
                <a:solidFill>
                  <a:srgbClr val="000000"/>
                </a:solidFill>
                <a:latin typeface="Consolas"/>
              </a:rPr>
              <a:t>View.</a:t>
            </a:r>
            <a:r>
              <a:rPr lang="en-US" sz="1400" i="1" dirty="0" err="1" smtClean="0">
                <a:solidFill>
                  <a:srgbClr val="0000C0"/>
                </a:solidFill>
                <a:latin typeface="Consolas"/>
              </a:rPr>
              <a:t>VISIBLE</a:t>
            </a:r>
            <a:r>
              <a:rPr lang="en-US" sz="1400" i="1" dirty="0" smtClean="0">
                <a:solidFill>
                  <a:srgbClr val="000000"/>
                </a:solidFill>
                <a:latin typeface="Consolas"/>
              </a:rPr>
              <a:t>);</a:t>
            </a:r>
          </a:p>
          <a:p>
            <a:pPr defTabSz="274320"/>
            <a:r>
              <a:rPr lang="en-US" sz="1400" dirty="0" smtClean="0">
                <a:solidFill>
                  <a:srgbClr val="000000"/>
                </a:solidFill>
                <a:latin typeface="Consolas"/>
              </a:rPr>
              <a:t>		</a:t>
            </a:r>
          </a:p>
          <a:p>
            <a:pPr defTabSz="274320"/>
            <a:r>
              <a:rPr lang="en-US" sz="1400" dirty="0" smtClean="0">
                <a:solidFill>
                  <a:srgbClr val="000000"/>
                </a:solidFill>
                <a:latin typeface="Consolas"/>
              </a:rPr>
              <a:t>		</a:t>
            </a:r>
            <a:r>
              <a:rPr lang="en-US" sz="1400" dirty="0" smtClean="0">
                <a:solidFill>
                  <a:srgbClr val="3F7F5F"/>
                </a:solidFill>
                <a:latin typeface="Consolas"/>
              </a:rPr>
              <a:t>// create background thread were the busy work will be done</a:t>
            </a:r>
          </a:p>
          <a:p>
            <a:pPr defTabSz="274320"/>
            <a:r>
              <a:rPr lang="en-US" sz="1400" dirty="0" smtClean="0">
                <a:solidFill>
                  <a:srgbClr val="000000"/>
                </a:solidFill>
                <a:latin typeface="Consolas"/>
              </a:rPr>
              <a:t>		Thread </a:t>
            </a:r>
            <a:r>
              <a:rPr lang="en-US" sz="1400" dirty="0" err="1" smtClean="0">
                <a:solidFill>
                  <a:srgbClr val="000000"/>
                </a:solidFill>
                <a:latin typeface="Consolas"/>
              </a:rPr>
              <a:t>myBackgroundThread</a:t>
            </a:r>
            <a:r>
              <a:rPr lang="en-US" sz="1400" dirty="0" smtClean="0">
                <a:solidFill>
                  <a:srgbClr val="000000"/>
                </a:solidFill>
                <a:latin typeface="Consolas"/>
              </a:rPr>
              <a:t> = </a:t>
            </a:r>
            <a:r>
              <a:rPr lang="en-US" sz="1400" b="1" dirty="0" smtClean="0">
                <a:solidFill>
                  <a:srgbClr val="7F0055"/>
                </a:solidFill>
                <a:latin typeface="Consolas"/>
              </a:rPr>
              <a:t>new</a:t>
            </a:r>
            <a:r>
              <a:rPr lang="en-US" sz="1400" b="1" dirty="0" smtClean="0">
                <a:solidFill>
                  <a:srgbClr val="000000"/>
                </a:solidFill>
                <a:latin typeface="Consolas"/>
              </a:rPr>
              <a:t> Thread( </a:t>
            </a:r>
            <a:r>
              <a:rPr lang="en-US" sz="1400" b="1" dirty="0" err="1" smtClean="0">
                <a:solidFill>
                  <a:srgbClr val="0000C0"/>
                </a:solidFill>
                <a:latin typeface="Consolas"/>
              </a:rPr>
              <a:t>backgroundTask</a:t>
            </a:r>
            <a:r>
              <a:rPr lang="en-US" sz="1400" b="1" dirty="0" smtClean="0">
                <a:solidFill>
                  <a:srgbClr val="000000"/>
                </a:solidFill>
                <a:latin typeface="Consolas"/>
              </a:rPr>
              <a:t>, </a:t>
            </a:r>
            <a:r>
              <a:rPr lang="en-US" sz="1400" b="1" dirty="0" smtClean="0">
                <a:solidFill>
                  <a:srgbClr val="2A00FF"/>
                </a:solidFill>
                <a:latin typeface="Consolas"/>
              </a:rPr>
              <a:t>"backAlias1" </a:t>
            </a:r>
            <a:r>
              <a:rPr lang="en-US" sz="1400" b="1" dirty="0" smtClean="0">
                <a:solidFill>
                  <a:srgbClr val="000000"/>
                </a:solidFill>
                <a:latin typeface="Consolas"/>
              </a:rPr>
              <a:t>);</a:t>
            </a:r>
          </a:p>
          <a:p>
            <a:pPr defTabSz="274320"/>
            <a:r>
              <a:rPr lang="en-US" sz="1400" dirty="0" smtClean="0">
                <a:solidFill>
                  <a:srgbClr val="000000"/>
                </a:solidFill>
                <a:latin typeface="Consolas"/>
              </a:rPr>
              <a:t>		</a:t>
            </a:r>
            <a:r>
              <a:rPr lang="en-US" sz="1400" dirty="0" err="1" smtClean="0">
                <a:solidFill>
                  <a:srgbClr val="000000"/>
                </a:solidFill>
                <a:latin typeface="Consolas"/>
              </a:rPr>
              <a:t>myBackgroundThread.start</a:t>
            </a:r>
            <a:r>
              <a:rPr lang="en-US" sz="1400" dirty="0" smtClean="0">
                <a:solidFill>
                  <a:srgbClr val="000000"/>
                </a:solidFill>
                <a:latin typeface="Consolas"/>
              </a:rPr>
              <a:t>();</a:t>
            </a:r>
          </a:p>
          <a:p>
            <a:pPr defTabSz="274320"/>
            <a:endParaRPr lang="en-US" sz="1400" dirty="0" smtClean="0">
              <a:solidFill>
                <a:srgbClr val="000000"/>
              </a:solidFill>
              <a:latin typeface="Consolas"/>
            </a:endParaRPr>
          </a:p>
          <a:p>
            <a:pPr defTabSz="274320"/>
            <a:r>
              <a:rPr lang="en-US" sz="1400" dirty="0" smtClean="0">
                <a:solidFill>
                  <a:srgbClr val="000000"/>
                </a:solidFill>
                <a:latin typeface="Consolas"/>
              </a:rPr>
              <a:t>	}</a:t>
            </a:r>
          </a:p>
          <a:p>
            <a:pPr defTabSz="274320"/>
            <a:endParaRPr lang="en-US" sz="1300" dirty="0" smtClean="0">
              <a:solidFill>
                <a:srgbClr val="008080"/>
              </a:solidFill>
              <a:latin typeface="Times New Roman"/>
            </a:endParaRPr>
          </a:p>
        </p:txBody>
      </p:sp>
      <p:pic>
        <p:nvPicPr>
          <p:cNvPr id="11" name="Picture 10" descr="de.png"/>
          <p:cNvPicPr>
            <a:picLocks noChangeAspect="1"/>
          </p:cNvPicPr>
          <p:nvPr/>
        </p:nvPicPr>
        <p:blipFill>
          <a:blip r:embed="rId3" cstate="print"/>
          <a:stretch>
            <a:fillRect/>
          </a:stretch>
        </p:blipFill>
        <p:spPr>
          <a:xfrm>
            <a:off x="8077200" y="457200"/>
            <a:ext cx="914400" cy="13716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76200" y="46482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38</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Main Activity 	</a:t>
            </a:r>
            <a:r>
              <a:rPr lang="de-DE" dirty="0" smtClean="0">
                <a:solidFill>
                  <a:srgbClr val="0070C0"/>
                </a:solidFill>
              </a:rPr>
              <a:t>4/5</a:t>
            </a:r>
            <a:endParaRPr lang="en-US" sz="2000" b="1" dirty="0" smtClean="0"/>
          </a:p>
        </p:txBody>
      </p:sp>
      <p:sp>
        <p:nvSpPr>
          <p:cNvPr id="17" name="TextBox 16"/>
          <p:cNvSpPr txBox="1"/>
          <p:nvPr/>
        </p:nvSpPr>
        <p:spPr>
          <a:xfrm>
            <a:off x="381000" y="1066800"/>
            <a:ext cx="8001000" cy="5693866"/>
          </a:xfrm>
          <a:prstGeom prst="rect">
            <a:avLst/>
          </a:prstGeom>
          <a:solidFill>
            <a:schemeClr val="bg1">
              <a:lumMod val="95000"/>
            </a:schemeClr>
          </a:solidFill>
          <a:ln>
            <a:solidFill>
              <a:schemeClr val="bg1">
                <a:lumMod val="65000"/>
              </a:schemeClr>
            </a:solidFill>
          </a:ln>
        </p:spPr>
        <p:txBody>
          <a:bodyPr wrap="square" rtlCol="0">
            <a:spAutoFit/>
          </a:bodyPr>
          <a:lstStyle/>
          <a:p>
            <a:pPr defTabSz="274320"/>
            <a:r>
              <a:rPr lang="en-US" sz="1300" dirty="0" smtClean="0">
                <a:solidFill>
                  <a:srgbClr val="000000"/>
                </a:solidFill>
                <a:latin typeface="Consolas"/>
              </a:rPr>
              <a:t>	</a:t>
            </a:r>
            <a:r>
              <a:rPr lang="en-US" sz="1300" dirty="0" smtClean="0">
                <a:solidFill>
                  <a:srgbClr val="3F7F5F"/>
                </a:solidFill>
                <a:latin typeface="Consolas"/>
              </a:rPr>
              <a:t>// FOREGROUND</a:t>
            </a:r>
          </a:p>
          <a:p>
            <a:pPr defTabSz="274320"/>
            <a:r>
              <a:rPr lang="en-US" sz="1300" dirty="0" smtClean="0">
                <a:solidFill>
                  <a:srgbClr val="000000"/>
                </a:solidFill>
                <a:latin typeface="Consolas"/>
              </a:rPr>
              <a:t>	</a:t>
            </a:r>
            <a:r>
              <a:rPr lang="en-US" sz="1300" dirty="0" smtClean="0">
                <a:solidFill>
                  <a:srgbClr val="3F7F5F"/>
                </a:solidFill>
                <a:latin typeface="Consolas"/>
              </a:rPr>
              <a:t>// this foreground </a:t>
            </a:r>
            <a:r>
              <a:rPr lang="en-US" sz="1300" dirty="0" err="1" smtClean="0">
                <a:solidFill>
                  <a:srgbClr val="3F7F5F"/>
                </a:solidFill>
                <a:latin typeface="Consolas"/>
              </a:rPr>
              <a:t>Runnable</a:t>
            </a:r>
            <a:r>
              <a:rPr lang="en-US" sz="1300" dirty="0" smtClean="0">
                <a:solidFill>
                  <a:srgbClr val="3F7F5F"/>
                </a:solidFill>
                <a:latin typeface="Consolas"/>
              </a:rPr>
              <a:t> works on behave of the background thread</a:t>
            </a:r>
          </a:p>
          <a:p>
            <a:pPr defTabSz="274320"/>
            <a:r>
              <a:rPr lang="en-US" sz="1300" dirty="0" smtClean="0">
                <a:solidFill>
                  <a:srgbClr val="000000"/>
                </a:solidFill>
                <a:latin typeface="Consolas"/>
              </a:rPr>
              <a:t>	</a:t>
            </a:r>
            <a:r>
              <a:rPr lang="en-US" sz="1300" dirty="0" smtClean="0">
                <a:solidFill>
                  <a:srgbClr val="3F7F5F"/>
                </a:solidFill>
                <a:latin typeface="Consolas"/>
              </a:rPr>
              <a:t>// updating the main UI which is unreachable to it</a:t>
            </a:r>
          </a:p>
          <a:p>
            <a:pPr defTabSz="274320"/>
            <a:r>
              <a:rPr lang="en-US" sz="1300" dirty="0" smtClean="0">
                <a:solidFill>
                  <a:srgbClr val="000000"/>
                </a:solidFill>
                <a:latin typeface="Consolas"/>
              </a:rPr>
              <a:t>	</a:t>
            </a:r>
            <a:r>
              <a:rPr lang="en-US" sz="1300" b="1" dirty="0" smtClean="0">
                <a:solidFill>
                  <a:srgbClr val="7F0055"/>
                </a:solidFill>
                <a:latin typeface="Consolas"/>
              </a:rPr>
              <a:t>private</a:t>
            </a:r>
            <a:r>
              <a:rPr lang="en-US" sz="1300" b="1" dirty="0" smtClean="0">
                <a:solidFill>
                  <a:srgbClr val="000000"/>
                </a:solidFill>
                <a:latin typeface="Consolas"/>
              </a:rPr>
              <a:t> </a:t>
            </a:r>
            <a:r>
              <a:rPr lang="en-US" sz="1300" b="1" dirty="0" err="1" smtClean="0">
                <a:solidFill>
                  <a:srgbClr val="000000"/>
                </a:solidFill>
                <a:latin typeface="Consolas"/>
              </a:rPr>
              <a:t>Runnable</a:t>
            </a:r>
            <a:r>
              <a:rPr lang="en-US" sz="1300" b="1" dirty="0" smtClean="0">
                <a:solidFill>
                  <a:srgbClr val="000000"/>
                </a:solidFill>
                <a:latin typeface="Consolas"/>
              </a:rPr>
              <a:t> </a:t>
            </a:r>
            <a:r>
              <a:rPr lang="en-US" sz="1300" b="1" dirty="0" err="1" smtClean="0">
                <a:solidFill>
                  <a:srgbClr val="0000C0"/>
                </a:solidFill>
                <a:latin typeface="Consolas"/>
              </a:rPr>
              <a:t>foregroundRunnable</a:t>
            </a:r>
            <a:r>
              <a:rPr lang="en-US" sz="1300" b="1" dirty="0" smtClean="0">
                <a:solidFill>
                  <a:srgbClr val="000000"/>
                </a:solidFill>
                <a:latin typeface="Consolas"/>
              </a:rPr>
              <a:t> = </a:t>
            </a:r>
            <a:r>
              <a:rPr lang="en-US" sz="1300" b="1" dirty="0" smtClean="0">
                <a:solidFill>
                  <a:srgbClr val="7F0055"/>
                </a:solidFill>
                <a:latin typeface="Consolas"/>
              </a:rPr>
              <a:t>new</a:t>
            </a:r>
            <a:r>
              <a:rPr lang="en-US" sz="1300" b="1" dirty="0" smtClean="0">
                <a:solidFill>
                  <a:srgbClr val="000000"/>
                </a:solidFill>
                <a:latin typeface="Consolas"/>
              </a:rPr>
              <a:t> </a:t>
            </a:r>
            <a:r>
              <a:rPr lang="en-US" sz="1300" b="1" dirty="0" err="1" smtClean="0">
                <a:solidFill>
                  <a:srgbClr val="000000"/>
                </a:solidFill>
                <a:latin typeface="Consolas"/>
              </a:rPr>
              <a:t>Runnable</a:t>
            </a:r>
            <a:r>
              <a:rPr lang="en-US" sz="1300" b="1" dirty="0" smtClean="0">
                <a:solidFill>
                  <a:srgbClr val="000000"/>
                </a:solidFill>
                <a:latin typeface="Consolas"/>
              </a:rPr>
              <a:t>() {</a:t>
            </a:r>
          </a:p>
          <a:p>
            <a:pPr defTabSz="274320"/>
            <a:r>
              <a:rPr lang="en-US" sz="1300" dirty="0" smtClean="0">
                <a:solidFill>
                  <a:srgbClr val="000000"/>
                </a:solidFill>
                <a:latin typeface="Consolas"/>
              </a:rPr>
              <a:t>		</a:t>
            </a:r>
            <a:r>
              <a:rPr lang="en-US" sz="1300" dirty="0" smtClean="0">
                <a:solidFill>
                  <a:srgbClr val="646464"/>
                </a:solidFill>
                <a:latin typeface="Consolas"/>
              </a:rPr>
              <a:t>@Override</a:t>
            </a:r>
          </a:p>
          <a:p>
            <a:pPr defTabSz="274320"/>
            <a:r>
              <a:rPr lang="en-US" sz="1300" dirty="0" smtClean="0">
                <a:solidFill>
                  <a:srgbClr val="000000"/>
                </a:solidFill>
                <a:latin typeface="Consolas"/>
              </a:rPr>
              <a:t>		</a:t>
            </a:r>
            <a:r>
              <a:rPr lang="en-US" sz="1300" b="1" dirty="0" smtClean="0">
                <a:solidFill>
                  <a:srgbClr val="7F0055"/>
                </a:solidFill>
                <a:latin typeface="Consolas"/>
              </a:rPr>
              <a:t>public</a:t>
            </a:r>
            <a:r>
              <a:rPr lang="en-US" sz="1300" b="1" dirty="0" smtClean="0">
                <a:solidFill>
                  <a:srgbClr val="000000"/>
                </a:solidFill>
                <a:latin typeface="Consolas"/>
              </a:rPr>
              <a:t> </a:t>
            </a:r>
            <a:r>
              <a:rPr lang="en-US" sz="1300" b="1" dirty="0" smtClean="0">
                <a:solidFill>
                  <a:srgbClr val="7F0055"/>
                </a:solidFill>
                <a:latin typeface="Consolas"/>
              </a:rPr>
              <a:t>void</a:t>
            </a:r>
            <a:r>
              <a:rPr lang="en-US" sz="1300" b="1" dirty="0" smtClean="0">
                <a:solidFill>
                  <a:srgbClr val="000000"/>
                </a:solidFill>
                <a:latin typeface="Consolas"/>
              </a:rPr>
              <a:t> run() {</a:t>
            </a:r>
          </a:p>
          <a:p>
            <a:pPr defTabSz="274320"/>
            <a:r>
              <a:rPr lang="en-US" sz="1300" dirty="0" smtClean="0">
                <a:solidFill>
                  <a:srgbClr val="000000"/>
                </a:solidFill>
                <a:latin typeface="Consolas"/>
              </a:rPr>
              <a:t>			</a:t>
            </a:r>
            <a:r>
              <a:rPr lang="en-US" sz="1300" b="1" dirty="0" smtClean="0">
                <a:solidFill>
                  <a:srgbClr val="7F0055"/>
                </a:solidFill>
                <a:latin typeface="Consolas"/>
              </a:rPr>
              <a:t>try</a:t>
            </a:r>
            <a:r>
              <a:rPr lang="en-US" sz="1300" b="1" dirty="0" smtClean="0">
                <a:solidFill>
                  <a:srgbClr val="000000"/>
                </a:solidFill>
                <a:latin typeface="Consolas"/>
              </a:rPr>
              <a:t> {</a:t>
            </a:r>
          </a:p>
          <a:p>
            <a:pPr defTabSz="274320"/>
            <a:r>
              <a:rPr lang="en-US" sz="1300" dirty="0" smtClean="0">
                <a:solidFill>
                  <a:srgbClr val="000000"/>
                </a:solidFill>
                <a:latin typeface="Consolas"/>
              </a:rPr>
              <a:t>				</a:t>
            </a:r>
            <a:r>
              <a:rPr lang="en-US" sz="1300" dirty="0" smtClean="0">
                <a:solidFill>
                  <a:srgbClr val="3F7F5F"/>
                </a:solidFill>
                <a:latin typeface="Consolas"/>
              </a:rPr>
              <a:t>// update UI, observe </a:t>
            </a:r>
            <a:r>
              <a:rPr lang="en-US" sz="1300" dirty="0" err="1" smtClean="0">
                <a:solidFill>
                  <a:srgbClr val="3F7F5F"/>
                </a:solidFill>
                <a:latin typeface="Consolas"/>
              </a:rPr>
              <a:t>globalVar</a:t>
            </a:r>
            <a:r>
              <a:rPr lang="en-US" sz="1300" dirty="0" smtClean="0">
                <a:solidFill>
                  <a:srgbClr val="3F7F5F"/>
                </a:solidFill>
                <a:latin typeface="Consolas"/>
              </a:rPr>
              <a:t> is changed in back thread</a:t>
            </a:r>
          </a:p>
          <a:p>
            <a:pPr defTabSz="274320"/>
            <a:r>
              <a:rPr lang="en-US" sz="1300" dirty="0" smtClean="0">
                <a:solidFill>
                  <a:srgbClr val="000000"/>
                </a:solidFill>
                <a:latin typeface="Consolas"/>
              </a:rPr>
              <a:t>				</a:t>
            </a:r>
            <a:r>
              <a:rPr lang="en-US" sz="1300" dirty="0" err="1" smtClean="0">
                <a:solidFill>
                  <a:srgbClr val="0000C0"/>
                </a:solidFill>
                <a:latin typeface="Consolas"/>
              </a:rPr>
              <a:t>lblTopCaption</a:t>
            </a:r>
            <a:r>
              <a:rPr lang="en-US" sz="1300" dirty="0" err="1" smtClean="0">
                <a:solidFill>
                  <a:srgbClr val="000000"/>
                </a:solidFill>
                <a:latin typeface="Consolas"/>
              </a:rPr>
              <a:t>.setText</a:t>
            </a:r>
            <a:r>
              <a:rPr lang="en-US" sz="1300" dirty="0" smtClean="0">
                <a:solidFill>
                  <a:srgbClr val="000000"/>
                </a:solidFill>
                <a:latin typeface="Consolas"/>
              </a:rPr>
              <a:t>( </a:t>
            </a:r>
            <a:r>
              <a:rPr lang="en-US" sz="1300" dirty="0" smtClean="0">
                <a:solidFill>
                  <a:srgbClr val="0000C0"/>
                </a:solidFill>
                <a:latin typeface="Consolas"/>
              </a:rPr>
              <a:t>PATIENCE</a:t>
            </a:r>
            <a:r>
              <a:rPr lang="en-US" sz="1300" dirty="0" smtClean="0">
                <a:solidFill>
                  <a:srgbClr val="000000"/>
                </a:solidFill>
                <a:latin typeface="Consolas"/>
              </a:rPr>
              <a:t> </a:t>
            </a:r>
          </a:p>
          <a:p>
            <a:pPr defTabSz="274320"/>
            <a:r>
              <a:rPr lang="en-US" sz="1300" dirty="0" smtClean="0">
                <a:solidFill>
                  <a:srgbClr val="000000"/>
                </a:solidFill>
                <a:latin typeface="Consolas"/>
              </a:rPr>
              <a:t>						       + </a:t>
            </a:r>
            <a:r>
              <a:rPr lang="en-US" sz="1300" dirty="0" smtClean="0">
                <a:solidFill>
                  <a:srgbClr val="2A00FF"/>
                </a:solidFill>
                <a:latin typeface="Consolas"/>
              </a:rPr>
              <a:t>"\</a:t>
            </a:r>
            <a:r>
              <a:rPr lang="en-US" sz="1300" dirty="0" err="1" smtClean="0">
                <a:solidFill>
                  <a:srgbClr val="2A00FF"/>
                </a:solidFill>
                <a:latin typeface="Consolas"/>
              </a:rPr>
              <a:t>nPct</a:t>
            </a:r>
            <a:r>
              <a:rPr lang="en-US" sz="1300" dirty="0" smtClean="0">
                <a:solidFill>
                  <a:srgbClr val="2A00FF"/>
                </a:solidFill>
                <a:latin typeface="Consolas"/>
              </a:rPr>
              <a:t> progress: "</a:t>
            </a:r>
            <a:r>
              <a:rPr lang="en-US" sz="1300" dirty="0" smtClean="0">
                <a:solidFill>
                  <a:srgbClr val="000000"/>
                </a:solidFill>
                <a:latin typeface="Consolas"/>
              </a:rPr>
              <a:t> + </a:t>
            </a:r>
            <a:r>
              <a:rPr lang="en-US" sz="1300" dirty="0" err="1" smtClean="0">
                <a:solidFill>
                  <a:srgbClr val="0000C0"/>
                </a:solidFill>
                <a:latin typeface="Consolas"/>
              </a:rPr>
              <a:t>accum</a:t>
            </a:r>
            <a:endParaRPr lang="en-US" sz="1300" dirty="0" smtClean="0">
              <a:solidFill>
                <a:srgbClr val="0000C0"/>
              </a:solidFill>
              <a:latin typeface="Consolas"/>
            </a:endParaRPr>
          </a:p>
          <a:p>
            <a:pPr defTabSz="274320"/>
            <a:r>
              <a:rPr lang="en-US" sz="1300" dirty="0" smtClean="0">
                <a:solidFill>
                  <a:srgbClr val="000000"/>
                </a:solidFill>
                <a:latin typeface="Consolas"/>
              </a:rPr>
              <a:t>						       + </a:t>
            </a:r>
            <a:r>
              <a:rPr lang="en-US" sz="1300" dirty="0" smtClean="0">
                <a:solidFill>
                  <a:srgbClr val="2A00FF"/>
                </a:solidFill>
                <a:latin typeface="Consolas"/>
              </a:rPr>
              <a:t>"  </a:t>
            </a:r>
            <a:r>
              <a:rPr lang="en-US" sz="1300" dirty="0" err="1" smtClean="0">
                <a:solidFill>
                  <a:srgbClr val="2A00FF"/>
                </a:solidFill>
                <a:latin typeface="Consolas"/>
              </a:rPr>
              <a:t>globalVar</a:t>
            </a:r>
            <a:r>
              <a:rPr lang="en-US" sz="1300" dirty="0" smtClean="0">
                <a:solidFill>
                  <a:srgbClr val="2A00FF"/>
                </a:solidFill>
                <a:latin typeface="Consolas"/>
              </a:rPr>
              <a:t>: "</a:t>
            </a:r>
            <a:r>
              <a:rPr lang="en-US" sz="1300" dirty="0" smtClean="0">
                <a:solidFill>
                  <a:srgbClr val="000000"/>
                </a:solidFill>
                <a:latin typeface="Consolas"/>
              </a:rPr>
              <a:t> + </a:t>
            </a:r>
            <a:r>
              <a:rPr lang="en-US" sz="1300" dirty="0" err="1" smtClean="0">
                <a:solidFill>
                  <a:srgbClr val="0000C0"/>
                </a:solidFill>
                <a:latin typeface="Consolas"/>
              </a:rPr>
              <a:t>globalVar</a:t>
            </a:r>
            <a:r>
              <a:rPr lang="en-US" sz="1300" dirty="0" smtClean="0">
                <a:solidFill>
                  <a:srgbClr val="000000"/>
                </a:solidFill>
                <a:latin typeface="Consolas"/>
              </a:rPr>
              <a:t>);</a:t>
            </a:r>
          </a:p>
          <a:p>
            <a:pPr defTabSz="274320"/>
            <a:endParaRPr lang="en-US" sz="1300" dirty="0" smtClean="0">
              <a:latin typeface="Consolas"/>
            </a:endParaRPr>
          </a:p>
          <a:p>
            <a:pPr defTabSz="274320"/>
            <a:r>
              <a:rPr lang="en-US" sz="1300" dirty="0" smtClean="0">
                <a:solidFill>
                  <a:srgbClr val="000000"/>
                </a:solidFill>
                <a:latin typeface="Consolas"/>
              </a:rPr>
              <a:t>				</a:t>
            </a:r>
            <a:r>
              <a:rPr lang="en-US" sz="1300" dirty="0" smtClean="0">
                <a:solidFill>
                  <a:srgbClr val="3F7F5F"/>
                </a:solidFill>
                <a:latin typeface="Consolas"/>
              </a:rPr>
              <a:t>// advance </a:t>
            </a:r>
            <a:r>
              <a:rPr lang="en-US" sz="1300" dirty="0" err="1" smtClean="0">
                <a:solidFill>
                  <a:srgbClr val="3F7F5F"/>
                </a:solidFill>
                <a:latin typeface="Consolas"/>
              </a:rPr>
              <a:t>ProgressBar</a:t>
            </a:r>
            <a:r>
              <a:rPr lang="en-US" sz="1300" dirty="0" smtClean="0">
                <a:solidFill>
                  <a:srgbClr val="3F7F5F"/>
                </a:solidFill>
                <a:latin typeface="Consolas"/>
              </a:rPr>
              <a:t> </a:t>
            </a:r>
          </a:p>
          <a:p>
            <a:pPr defTabSz="274320"/>
            <a:r>
              <a:rPr lang="en-US" sz="1300" dirty="0" smtClean="0">
                <a:solidFill>
                  <a:srgbClr val="000000"/>
                </a:solidFill>
                <a:latin typeface="Consolas"/>
              </a:rPr>
              <a:t>				</a:t>
            </a:r>
            <a:r>
              <a:rPr lang="en-US" sz="1300" dirty="0" err="1" smtClean="0">
                <a:solidFill>
                  <a:srgbClr val="0000C0"/>
                </a:solidFill>
                <a:latin typeface="Consolas"/>
              </a:rPr>
              <a:t>myBarHorizontal</a:t>
            </a:r>
            <a:r>
              <a:rPr lang="en-US" sz="1300" dirty="0" err="1" smtClean="0">
                <a:solidFill>
                  <a:srgbClr val="000000"/>
                </a:solidFill>
                <a:latin typeface="Consolas"/>
              </a:rPr>
              <a:t>.incrementProgressBy</a:t>
            </a:r>
            <a:r>
              <a:rPr lang="en-US" sz="1300" dirty="0" smtClean="0">
                <a:solidFill>
                  <a:srgbClr val="000000"/>
                </a:solidFill>
                <a:latin typeface="Consolas"/>
              </a:rPr>
              <a:t>(</a:t>
            </a:r>
            <a:r>
              <a:rPr lang="en-US" sz="1300" dirty="0" err="1" smtClean="0">
                <a:solidFill>
                  <a:srgbClr val="0000C0"/>
                </a:solidFill>
                <a:latin typeface="Consolas"/>
              </a:rPr>
              <a:t>progressStep</a:t>
            </a:r>
            <a:r>
              <a:rPr lang="en-US" sz="1300" dirty="0" smtClean="0">
                <a:solidFill>
                  <a:srgbClr val="000000"/>
                </a:solidFill>
                <a:latin typeface="Consolas"/>
              </a:rPr>
              <a:t>);</a:t>
            </a:r>
          </a:p>
          <a:p>
            <a:pPr defTabSz="274320"/>
            <a:r>
              <a:rPr lang="en-US" sz="1300" dirty="0" smtClean="0">
                <a:solidFill>
                  <a:srgbClr val="000000"/>
                </a:solidFill>
                <a:latin typeface="Consolas"/>
              </a:rPr>
              <a:t>				</a:t>
            </a:r>
            <a:r>
              <a:rPr lang="en-US" sz="1300" dirty="0" err="1" smtClean="0">
                <a:solidFill>
                  <a:srgbClr val="0000C0"/>
                </a:solidFill>
                <a:latin typeface="Consolas"/>
              </a:rPr>
              <a:t>accum</a:t>
            </a:r>
            <a:r>
              <a:rPr lang="en-US" sz="1300" dirty="0" smtClean="0">
                <a:solidFill>
                  <a:srgbClr val="000000"/>
                </a:solidFill>
                <a:latin typeface="Consolas"/>
              </a:rPr>
              <a:t> += </a:t>
            </a:r>
            <a:r>
              <a:rPr lang="en-US" sz="1300" dirty="0" err="1" smtClean="0">
                <a:solidFill>
                  <a:srgbClr val="0000C0"/>
                </a:solidFill>
                <a:latin typeface="Consolas"/>
              </a:rPr>
              <a:t>progressStep</a:t>
            </a:r>
            <a:r>
              <a:rPr lang="en-US" sz="1300" dirty="0" smtClean="0">
                <a:solidFill>
                  <a:srgbClr val="000000"/>
                </a:solidFill>
                <a:latin typeface="Consolas"/>
              </a:rPr>
              <a:t>;</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a:t>
            </a:r>
            <a:r>
              <a:rPr lang="en-US" sz="1300" dirty="0" smtClean="0">
                <a:solidFill>
                  <a:srgbClr val="3F7F5F"/>
                </a:solidFill>
                <a:latin typeface="Consolas"/>
              </a:rPr>
              <a:t>// are we done yet?</a:t>
            </a:r>
          </a:p>
          <a:p>
            <a:pPr defTabSz="274320"/>
            <a:r>
              <a:rPr lang="en-US" sz="1300" dirty="0" smtClean="0">
                <a:solidFill>
                  <a:srgbClr val="000000"/>
                </a:solidFill>
                <a:latin typeface="Consolas"/>
              </a:rPr>
              <a:t>				</a:t>
            </a:r>
            <a:r>
              <a:rPr lang="en-US" sz="1300" b="1" dirty="0" smtClean="0">
                <a:solidFill>
                  <a:srgbClr val="7F0055"/>
                </a:solidFill>
                <a:latin typeface="Consolas"/>
              </a:rPr>
              <a:t>if</a:t>
            </a:r>
            <a:r>
              <a:rPr lang="en-US" sz="1300" b="1" dirty="0" smtClean="0">
                <a:solidFill>
                  <a:srgbClr val="000000"/>
                </a:solidFill>
                <a:latin typeface="Consolas"/>
              </a:rPr>
              <a:t> (</a:t>
            </a:r>
            <a:r>
              <a:rPr lang="en-US" sz="1300" b="1" dirty="0" err="1" smtClean="0">
                <a:solidFill>
                  <a:srgbClr val="0000C0"/>
                </a:solidFill>
                <a:latin typeface="Consolas"/>
              </a:rPr>
              <a:t>accum</a:t>
            </a:r>
            <a:r>
              <a:rPr lang="en-US" sz="1300" b="1" dirty="0" smtClean="0">
                <a:solidFill>
                  <a:srgbClr val="000000"/>
                </a:solidFill>
                <a:latin typeface="Consolas"/>
              </a:rPr>
              <a:t> &gt;= </a:t>
            </a:r>
            <a:r>
              <a:rPr lang="en-US" sz="1300" b="1" dirty="0" err="1" smtClean="0">
                <a:solidFill>
                  <a:srgbClr val="0000C0"/>
                </a:solidFill>
                <a:latin typeface="Consolas"/>
              </a:rPr>
              <a:t>myBarHorizontal</a:t>
            </a:r>
            <a:r>
              <a:rPr lang="en-US" sz="1300" b="1" dirty="0" err="1" smtClean="0">
                <a:solidFill>
                  <a:srgbClr val="000000"/>
                </a:solidFill>
                <a:latin typeface="Consolas"/>
              </a:rPr>
              <a:t>.getMax</a:t>
            </a:r>
            <a:r>
              <a:rPr lang="en-US" sz="1300" b="1" dirty="0" smtClean="0">
                <a:solidFill>
                  <a:srgbClr val="000000"/>
                </a:solidFill>
                <a:latin typeface="Consolas"/>
              </a:rPr>
              <a:t>()) {</a:t>
            </a:r>
          </a:p>
          <a:p>
            <a:pPr defTabSz="274320"/>
            <a:r>
              <a:rPr lang="en-US" sz="1300" dirty="0" smtClean="0">
                <a:solidFill>
                  <a:srgbClr val="000000"/>
                </a:solidFill>
                <a:latin typeface="Consolas"/>
              </a:rPr>
              <a:t>					</a:t>
            </a:r>
            <a:r>
              <a:rPr lang="en-US" sz="1300" dirty="0" err="1" smtClean="0">
                <a:solidFill>
                  <a:srgbClr val="0000C0"/>
                </a:solidFill>
                <a:latin typeface="Consolas"/>
              </a:rPr>
              <a:t>lblTopCaption</a:t>
            </a:r>
            <a:r>
              <a:rPr lang="en-US" sz="1300" dirty="0" err="1" smtClean="0">
                <a:solidFill>
                  <a:srgbClr val="000000"/>
                </a:solidFill>
                <a:latin typeface="Consolas"/>
              </a:rPr>
              <a:t>.setText</a:t>
            </a:r>
            <a:r>
              <a:rPr lang="en-US" sz="1300" dirty="0" smtClean="0">
                <a:solidFill>
                  <a:srgbClr val="000000"/>
                </a:solidFill>
                <a:latin typeface="Consolas"/>
              </a:rPr>
              <a:t>(</a:t>
            </a:r>
            <a:r>
              <a:rPr lang="en-US" sz="1300" dirty="0" smtClean="0">
                <a:solidFill>
                  <a:srgbClr val="2A00FF"/>
                </a:solidFill>
                <a:latin typeface="Consolas"/>
              </a:rPr>
              <a:t>"Background work is OVER!"</a:t>
            </a:r>
            <a:r>
              <a:rPr lang="en-US" sz="1300" dirty="0" smtClean="0">
                <a:solidFill>
                  <a:srgbClr val="000000"/>
                </a:solidFill>
                <a:latin typeface="Consolas"/>
              </a:rPr>
              <a:t>);</a:t>
            </a:r>
          </a:p>
          <a:p>
            <a:pPr defTabSz="274320"/>
            <a:r>
              <a:rPr lang="en-US" sz="1300" dirty="0" smtClean="0">
                <a:solidFill>
                  <a:srgbClr val="000000"/>
                </a:solidFill>
                <a:latin typeface="Consolas"/>
              </a:rPr>
              <a:t>					</a:t>
            </a:r>
            <a:r>
              <a:rPr lang="en-US" sz="1300" dirty="0" err="1" smtClean="0">
                <a:solidFill>
                  <a:srgbClr val="0000C0"/>
                </a:solidFill>
                <a:latin typeface="Consolas"/>
              </a:rPr>
              <a:t>myBarHorizontal</a:t>
            </a:r>
            <a:r>
              <a:rPr lang="en-US" sz="1300" dirty="0" err="1" smtClean="0">
                <a:solidFill>
                  <a:srgbClr val="000000"/>
                </a:solidFill>
                <a:latin typeface="Consolas"/>
              </a:rPr>
              <a:t>.setVisibility</a:t>
            </a:r>
            <a:r>
              <a:rPr lang="en-US" sz="1300" dirty="0" smtClean="0">
                <a:solidFill>
                  <a:srgbClr val="000000"/>
                </a:solidFill>
                <a:latin typeface="Consolas"/>
              </a:rPr>
              <a:t>(</a:t>
            </a:r>
            <a:r>
              <a:rPr lang="en-US" sz="1300" dirty="0" err="1" smtClean="0">
                <a:solidFill>
                  <a:srgbClr val="000000"/>
                </a:solidFill>
                <a:latin typeface="Consolas"/>
              </a:rPr>
              <a:t>View.</a:t>
            </a:r>
            <a:r>
              <a:rPr lang="en-US" sz="1300" i="1" dirty="0" err="1" smtClean="0">
                <a:solidFill>
                  <a:srgbClr val="0000C0"/>
                </a:solidFill>
                <a:latin typeface="Consolas"/>
              </a:rPr>
              <a:t>INVISIBLE</a:t>
            </a:r>
            <a:r>
              <a:rPr lang="en-US" sz="1300" i="1" dirty="0" smtClean="0">
                <a:solidFill>
                  <a:srgbClr val="000000"/>
                </a:solidFill>
                <a:latin typeface="Consolas"/>
              </a:rPr>
              <a:t>);</a:t>
            </a:r>
          </a:p>
          <a:p>
            <a:pPr defTabSz="274320"/>
            <a:r>
              <a:rPr lang="en-US" sz="1300" dirty="0" smtClean="0">
                <a:solidFill>
                  <a:srgbClr val="000000"/>
                </a:solidFill>
                <a:latin typeface="Consolas"/>
              </a:rPr>
              <a:t>					</a:t>
            </a:r>
            <a:r>
              <a:rPr lang="en-US" sz="1300" dirty="0" err="1" smtClean="0">
                <a:solidFill>
                  <a:srgbClr val="0000C0"/>
                </a:solidFill>
                <a:latin typeface="Consolas"/>
              </a:rPr>
              <a:t>myBarCircular</a:t>
            </a:r>
            <a:r>
              <a:rPr lang="en-US" sz="1300" dirty="0" err="1" smtClean="0">
                <a:solidFill>
                  <a:srgbClr val="000000"/>
                </a:solidFill>
                <a:latin typeface="Consolas"/>
              </a:rPr>
              <a:t>.setVisibility</a:t>
            </a:r>
            <a:r>
              <a:rPr lang="en-US" sz="1300" dirty="0" smtClean="0">
                <a:solidFill>
                  <a:srgbClr val="000000"/>
                </a:solidFill>
                <a:latin typeface="Consolas"/>
              </a:rPr>
              <a:t>(</a:t>
            </a:r>
            <a:r>
              <a:rPr lang="en-US" sz="1300" dirty="0" err="1" smtClean="0">
                <a:solidFill>
                  <a:srgbClr val="000000"/>
                </a:solidFill>
                <a:latin typeface="Consolas"/>
              </a:rPr>
              <a:t>View.</a:t>
            </a:r>
            <a:r>
              <a:rPr lang="en-US" sz="1300" i="1" dirty="0" err="1" smtClean="0">
                <a:solidFill>
                  <a:srgbClr val="0000C0"/>
                </a:solidFill>
                <a:latin typeface="Consolas"/>
              </a:rPr>
              <a:t>INVISIBLE</a:t>
            </a:r>
            <a:r>
              <a:rPr lang="en-US" sz="1300" i="1" dirty="0" smtClean="0">
                <a:solidFill>
                  <a:srgbClr val="000000"/>
                </a:solidFill>
                <a:latin typeface="Consolas"/>
              </a:rPr>
              <a:t>);</a:t>
            </a:r>
          </a:p>
          <a:p>
            <a:pPr defTabSz="274320"/>
            <a:r>
              <a:rPr lang="en-US" sz="1300" dirty="0" smtClean="0">
                <a:solidFill>
                  <a:srgbClr val="000000"/>
                </a:solidFill>
                <a:latin typeface="Consolas"/>
              </a:rPr>
              <a:t>					</a:t>
            </a:r>
            <a:r>
              <a:rPr lang="en-US" sz="1300" dirty="0" err="1" smtClean="0">
                <a:solidFill>
                  <a:srgbClr val="0000C0"/>
                </a:solidFill>
                <a:latin typeface="Consolas"/>
              </a:rPr>
              <a:t>btnDoItAgain</a:t>
            </a:r>
            <a:r>
              <a:rPr lang="en-US" sz="1300" dirty="0" err="1" smtClean="0">
                <a:solidFill>
                  <a:srgbClr val="000000"/>
                </a:solidFill>
                <a:latin typeface="Consolas"/>
              </a:rPr>
              <a:t>.setEnabled</a:t>
            </a:r>
            <a:r>
              <a:rPr lang="en-US" sz="1300" dirty="0" smtClean="0">
                <a:solidFill>
                  <a:srgbClr val="000000"/>
                </a:solidFill>
                <a:latin typeface="Consolas"/>
              </a:rPr>
              <a:t>(</a:t>
            </a:r>
            <a:r>
              <a:rPr lang="en-US" sz="1300" b="1" dirty="0" smtClean="0">
                <a:solidFill>
                  <a:srgbClr val="7F0055"/>
                </a:solidFill>
                <a:latin typeface="Consolas"/>
              </a:rPr>
              <a:t>true</a:t>
            </a:r>
            <a:r>
              <a:rPr lang="en-US" sz="1300" b="1" dirty="0" smtClean="0">
                <a:solidFill>
                  <a:srgbClr val="000000"/>
                </a:solidFill>
                <a:latin typeface="Consolas"/>
              </a:rPr>
              <a:t>);</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 </a:t>
            </a:r>
            <a:r>
              <a:rPr lang="en-US" sz="1300" b="1" dirty="0" smtClean="0">
                <a:solidFill>
                  <a:srgbClr val="7F0055"/>
                </a:solidFill>
                <a:latin typeface="Consolas"/>
              </a:rPr>
              <a:t>catch</a:t>
            </a:r>
            <a:r>
              <a:rPr lang="en-US" sz="1300" b="1" dirty="0" smtClean="0">
                <a:solidFill>
                  <a:srgbClr val="000000"/>
                </a:solidFill>
                <a:latin typeface="Consolas"/>
              </a:rPr>
              <a:t> (Exception e) {</a:t>
            </a:r>
          </a:p>
          <a:p>
            <a:pPr defTabSz="274320"/>
            <a:r>
              <a:rPr lang="en-US" sz="1300" dirty="0" smtClean="0">
                <a:solidFill>
                  <a:srgbClr val="000000"/>
                </a:solidFill>
                <a:latin typeface="Consolas"/>
              </a:rPr>
              <a:t>				</a:t>
            </a:r>
            <a:r>
              <a:rPr lang="en-US" sz="1300" dirty="0" err="1" smtClean="0">
                <a:solidFill>
                  <a:srgbClr val="000000"/>
                </a:solidFill>
                <a:latin typeface="Consolas"/>
              </a:rPr>
              <a:t>Log.</a:t>
            </a:r>
            <a:r>
              <a:rPr lang="en-US" sz="1300" i="1" dirty="0" err="1" smtClean="0">
                <a:solidFill>
                  <a:srgbClr val="000000"/>
                </a:solidFill>
                <a:latin typeface="Consolas"/>
              </a:rPr>
              <a:t>e</a:t>
            </a:r>
            <a:r>
              <a:rPr lang="en-US" sz="1300" i="1" dirty="0" smtClean="0">
                <a:solidFill>
                  <a:srgbClr val="000000"/>
                </a:solidFill>
                <a:latin typeface="Consolas"/>
              </a:rPr>
              <a:t>(</a:t>
            </a:r>
            <a:r>
              <a:rPr lang="en-US" sz="1300" i="1" dirty="0" smtClean="0">
                <a:solidFill>
                  <a:srgbClr val="2A00FF"/>
                </a:solidFill>
                <a:latin typeface="Consolas"/>
              </a:rPr>
              <a:t>"&lt;&lt;</a:t>
            </a:r>
            <a:r>
              <a:rPr lang="en-US" sz="1300" i="1" dirty="0" err="1" smtClean="0">
                <a:solidFill>
                  <a:srgbClr val="2A00FF"/>
                </a:solidFill>
                <a:latin typeface="Consolas"/>
              </a:rPr>
              <a:t>foregroundTask</a:t>
            </a:r>
            <a:r>
              <a:rPr lang="en-US" sz="1300" i="1" dirty="0" smtClean="0">
                <a:solidFill>
                  <a:srgbClr val="2A00FF"/>
                </a:solidFill>
                <a:latin typeface="Consolas"/>
              </a:rPr>
              <a:t>&gt;&gt;"</a:t>
            </a:r>
            <a:r>
              <a:rPr lang="en-US" sz="1300" i="1" dirty="0" smtClean="0">
                <a:solidFill>
                  <a:srgbClr val="000000"/>
                </a:solidFill>
                <a:latin typeface="Consolas"/>
              </a:rPr>
              <a:t>, </a:t>
            </a:r>
            <a:r>
              <a:rPr lang="en-US" sz="1300" i="1" dirty="0" err="1" smtClean="0">
                <a:solidFill>
                  <a:srgbClr val="000000"/>
                </a:solidFill>
                <a:latin typeface="Consolas"/>
              </a:rPr>
              <a:t>e.getMessage</a:t>
            </a:r>
            <a:r>
              <a:rPr lang="en-US" sz="1300" i="1" dirty="0" smtClean="0">
                <a:solidFill>
                  <a:srgbClr val="000000"/>
                </a:solidFill>
                <a:latin typeface="Consolas"/>
              </a:rPr>
              <a:t>());</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 </a:t>
            </a:r>
            <a:r>
              <a:rPr lang="en-US" sz="1300" dirty="0" smtClean="0">
                <a:solidFill>
                  <a:srgbClr val="3F7F5F"/>
                </a:solidFill>
                <a:latin typeface="Consolas"/>
              </a:rPr>
              <a:t>// </a:t>
            </a:r>
            <a:r>
              <a:rPr lang="en-US" sz="1300" dirty="0" err="1" smtClean="0">
                <a:solidFill>
                  <a:srgbClr val="3F7F5F"/>
                </a:solidFill>
                <a:latin typeface="Consolas"/>
              </a:rPr>
              <a:t>foregroundTask</a:t>
            </a:r>
            <a:endParaRPr lang="en-US" sz="1300" dirty="0" smtClean="0">
              <a:solidFill>
                <a:srgbClr val="3F7F5F"/>
              </a:solidFill>
              <a:latin typeface="Consolas"/>
            </a:endParaRPr>
          </a:p>
        </p:txBody>
      </p:sp>
      <p:pic>
        <p:nvPicPr>
          <p:cNvPr id="11" name="Picture 10" descr="de.png"/>
          <p:cNvPicPr>
            <a:picLocks noChangeAspect="1"/>
          </p:cNvPicPr>
          <p:nvPr/>
        </p:nvPicPr>
        <p:blipFill>
          <a:blip r:embed="rId3" cstate="print"/>
          <a:stretch>
            <a:fillRect/>
          </a:stretch>
        </p:blipFill>
        <p:spPr>
          <a:xfrm>
            <a:off x="8077200" y="457200"/>
            <a:ext cx="914400" cy="13716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152400" y="22098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Line Callout 1 11"/>
          <p:cNvSpPr/>
          <p:nvPr/>
        </p:nvSpPr>
        <p:spPr>
          <a:xfrm>
            <a:off x="7239000" y="2057400"/>
            <a:ext cx="1676400" cy="2438400"/>
          </a:xfrm>
          <a:prstGeom prst="borderCallout1">
            <a:avLst>
              <a:gd name="adj1" fmla="val 18750"/>
              <a:gd name="adj2" fmla="val -8333"/>
              <a:gd name="adj3" fmla="val -9011"/>
              <a:gd name="adj4" fmla="val -72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Foreground </a:t>
            </a:r>
            <a:r>
              <a:rPr lang="en-US" dirty="0" err="1" smtClean="0"/>
              <a:t>runnable</a:t>
            </a:r>
            <a:r>
              <a:rPr lang="en-US" dirty="0" smtClean="0"/>
              <a:t> is defined  but  not started !</a:t>
            </a:r>
          </a:p>
          <a:p>
            <a:pPr algn="ctr"/>
            <a:endParaRPr lang="en-US" dirty="0" smtClean="0"/>
          </a:p>
          <a:p>
            <a:pPr algn="ctr"/>
            <a:r>
              <a:rPr lang="en-US" dirty="0" smtClean="0"/>
              <a:t>Background thread will requests its execution later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39</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Content Placeholder 2"/>
          <p:cNvSpPr txBox="1">
            <a:spLocks/>
          </p:cNvSpPr>
          <p:nvPr/>
        </p:nvSpPr>
        <p:spPr>
          <a:xfrm>
            <a:off x="304800" y="533400"/>
            <a:ext cx="8534400" cy="533400"/>
          </a:xfrm>
          <a:prstGeom prst="rect">
            <a:avLst/>
          </a:prstGeom>
        </p:spPr>
        <p:txBody>
          <a:bodyPr>
            <a:noAutofit/>
          </a:bodyPr>
          <a:lstStyle/>
          <a:p>
            <a:pPr lvl="0" defTabSz="365760"/>
            <a:r>
              <a:rPr lang="de-DE" sz="2800" b="1" dirty="0" smtClean="0">
                <a:solidFill>
                  <a:srgbClr val="0070C0"/>
                </a:solidFill>
              </a:rPr>
              <a:t>Example 3. Using </a:t>
            </a:r>
            <a:r>
              <a:rPr lang="de-DE" sz="2800" dirty="0" smtClean="0">
                <a:solidFill>
                  <a:srgbClr val="0070C0"/>
                </a:solidFill>
              </a:rPr>
              <a:t>post -  Main Activity 	</a:t>
            </a:r>
            <a:r>
              <a:rPr lang="de-DE" dirty="0" smtClean="0">
                <a:solidFill>
                  <a:srgbClr val="0070C0"/>
                </a:solidFill>
              </a:rPr>
              <a:t>5/5</a:t>
            </a:r>
            <a:endParaRPr lang="en-US" sz="2000" b="1" dirty="0" smtClean="0"/>
          </a:p>
        </p:txBody>
      </p:sp>
      <p:sp>
        <p:nvSpPr>
          <p:cNvPr id="17" name="TextBox 16"/>
          <p:cNvSpPr txBox="1"/>
          <p:nvPr/>
        </p:nvSpPr>
        <p:spPr>
          <a:xfrm>
            <a:off x="381000" y="1066800"/>
            <a:ext cx="8001000" cy="5693866"/>
          </a:xfrm>
          <a:prstGeom prst="rect">
            <a:avLst/>
          </a:prstGeom>
          <a:solidFill>
            <a:schemeClr val="bg1">
              <a:lumMod val="95000"/>
            </a:schemeClr>
          </a:solidFill>
          <a:ln>
            <a:solidFill>
              <a:schemeClr val="bg1">
                <a:lumMod val="65000"/>
              </a:schemeClr>
            </a:solidFill>
          </a:ln>
        </p:spPr>
        <p:txBody>
          <a:bodyPr wrap="square" rtlCol="0">
            <a:spAutoFit/>
          </a:bodyPr>
          <a:lstStyle/>
          <a:p>
            <a:pPr defTabSz="274320"/>
            <a:r>
              <a:rPr lang="en-US" sz="1300" dirty="0" smtClean="0">
                <a:solidFill>
                  <a:srgbClr val="000000"/>
                </a:solidFill>
                <a:latin typeface="Consolas"/>
              </a:rPr>
              <a:t>	</a:t>
            </a:r>
            <a:r>
              <a:rPr lang="en-US" sz="1300" dirty="0" smtClean="0">
                <a:solidFill>
                  <a:srgbClr val="3F7F5F"/>
                </a:solidFill>
                <a:latin typeface="Consolas"/>
              </a:rPr>
              <a:t>// BACKGROUND</a:t>
            </a:r>
          </a:p>
          <a:p>
            <a:pPr defTabSz="274320"/>
            <a:r>
              <a:rPr lang="en-US" sz="1300" dirty="0" smtClean="0">
                <a:solidFill>
                  <a:srgbClr val="000000"/>
                </a:solidFill>
                <a:latin typeface="Consolas"/>
              </a:rPr>
              <a:t>	</a:t>
            </a:r>
            <a:r>
              <a:rPr lang="en-US" sz="1300" dirty="0" smtClean="0">
                <a:solidFill>
                  <a:srgbClr val="3F7F5F"/>
                </a:solidFill>
                <a:latin typeface="Consolas"/>
              </a:rPr>
              <a:t>// this is the back </a:t>
            </a:r>
            <a:r>
              <a:rPr lang="en-US" sz="1300" dirty="0" err="1" smtClean="0">
                <a:solidFill>
                  <a:srgbClr val="3F7F5F"/>
                </a:solidFill>
                <a:latin typeface="Consolas"/>
              </a:rPr>
              <a:t>runnable</a:t>
            </a:r>
            <a:r>
              <a:rPr lang="en-US" sz="1300" dirty="0" smtClean="0">
                <a:solidFill>
                  <a:srgbClr val="3F7F5F"/>
                </a:solidFill>
                <a:latin typeface="Consolas"/>
              </a:rPr>
              <a:t> that executes the slow work</a:t>
            </a:r>
          </a:p>
          <a:p>
            <a:pPr defTabSz="274320"/>
            <a:endParaRPr lang="en-US" sz="800" dirty="0" smtClean="0">
              <a:solidFill>
                <a:srgbClr val="000000"/>
              </a:solidFill>
              <a:latin typeface="Consolas"/>
            </a:endParaRPr>
          </a:p>
          <a:p>
            <a:pPr defTabSz="274320"/>
            <a:r>
              <a:rPr lang="en-US" sz="1300" dirty="0" smtClean="0">
                <a:solidFill>
                  <a:srgbClr val="000000"/>
                </a:solidFill>
                <a:latin typeface="Consolas"/>
              </a:rPr>
              <a:t>	</a:t>
            </a:r>
            <a:r>
              <a:rPr lang="en-US" sz="1300" b="1" dirty="0" smtClean="0">
                <a:solidFill>
                  <a:srgbClr val="7F0055"/>
                </a:solidFill>
                <a:latin typeface="Consolas"/>
              </a:rPr>
              <a:t>private</a:t>
            </a:r>
            <a:r>
              <a:rPr lang="en-US" sz="1300" b="1" dirty="0" smtClean="0">
                <a:solidFill>
                  <a:srgbClr val="000000"/>
                </a:solidFill>
                <a:latin typeface="Consolas"/>
              </a:rPr>
              <a:t> </a:t>
            </a:r>
            <a:r>
              <a:rPr lang="en-US" sz="1300" b="1" dirty="0" err="1" smtClean="0">
                <a:solidFill>
                  <a:srgbClr val="000000"/>
                </a:solidFill>
                <a:latin typeface="Consolas"/>
              </a:rPr>
              <a:t>Runnable</a:t>
            </a:r>
            <a:r>
              <a:rPr lang="en-US" sz="1300" b="1" dirty="0" smtClean="0">
                <a:solidFill>
                  <a:srgbClr val="000000"/>
                </a:solidFill>
                <a:latin typeface="Consolas"/>
              </a:rPr>
              <a:t> </a:t>
            </a:r>
            <a:r>
              <a:rPr lang="en-US" sz="1300" b="1" dirty="0" err="1" smtClean="0">
                <a:solidFill>
                  <a:srgbClr val="0000C0"/>
                </a:solidFill>
                <a:latin typeface="Consolas"/>
              </a:rPr>
              <a:t>backgroundTask</a:t>
            </a:r>
            <a:r>
              <a:rPr lang="en-US" sz="1300" b="1" dirty="0" smtClean="0">
                <a:solidFill>
                  <a:srgbClr val="000000"/>
                </a:solidFill>
                <a:latin typeface="Consolas"/>
              </a:rPr>
              <a:t> = </a:t>
            </a:r>
            <a:r>
              <a:rPr lang="en-US" sz="1300" b="1" dirty="0" smtClean="0">
                <a:solidFill>
                  <a:srgbClr val="7F0055"/>
                </a:solidFill>
                <a:latin typeface="Consolas"/>
              </a:rPr>
              <a:t>new</a:t>
            </a:r>
            <a:r>
              <a:rPr lang="en-US" sz="1300" b="1" dirty="0" smtClean="0">
                <a:solidFill>
                  <a:srgbClr val="000000"/>
                </a:solidFill>
                <a:latin typeface="Consolas"/>
              </a:rPr>
              <a:t> </a:t>
            </a:r>
            <a:r>
              <a:rPr lang="en-US" sz="1300" b="1" dirty="0" err="1" smtClean="0">
                <a:solidFill>
                  <a:srgbClr val="000000"/>
                </a:solidFill>
                <a:latin typeface="Consolas"/>
              </a:rPr>
              <a:t>Runnable</a:t>
            </a:r>
            <a:r>
              <a:rPr lang="en-US" sz="1300" b="1" dirty="0" smtClean="0">
                <a:solidFill>
                  <a:srgbClr val="000000"/>
                </a:solidFill>
                <a:latin typeface="Consolas"/>
              </a:rPr>
              <a:t>() {</a:t>
            </a:r>
          </a:p>
          <a:p>
            <a:pPr defTabSz="274320"/>
            <a:r>
              <a:rPr lang="en-US" sz="1300" dirty="0" smtClean="0">
                <a:solidFill>
                  <a:srgbClr val="000000"/>
                </a:solidFill>
                <a:latin typeface="Consolas"/>
              </a:rPr>
              <a:t>		</a:t>
            </a:r>
            <a:r>
              <a:rPr lang="en-US" sz="1300" dirty="0" smtClean="0">
                <a:solidFill>
                  <a:srgbClr val="646464"/>
                </a:solidFill>
                <a:latin typeface="Consolas"/>
              </a:rPr>
              <a:t>@Override</a:t>
            </a:r>
          </a:p>
          <a:p>
            <a:pPr defTabSz="274320"/>
            <a:r>
              <a:rPr lang="en-US" sz="1300" dirty="0" smtClean="0">
                <a:solidFill>
                  <a:srgbClr val="000000"/>
                </a:solidFill>
                <a:latin typeface="Consolas"/>
              </a:rPr>
              <a:t>		</a:t>
            </a:r>
            <a:r>
              <a:rPr lang="en-US" sz="1300" b="1" dirty="0" smtClean="0">
                <a:solidFill>
                  <a:srgbClr val="7F0055"/>
                </a:solidFill>
                <a:latin typeface="Consolas"/>
              </a:rPr>
              <a:t>public</a:t>
            </a:r>
            <a:r>
              <a:rPr lang="en-US" sz="1300" b="1" dirty="0" smtClean="0">
                <a:solidFill>
                  <a:srgbClr val="000000"/>
                </a:solidFill>
                <a:latin typeface="Consolas"/>
              </a:rPr>
              <a:t> </a:t>
            </a:r>
            <a:r>
              <a:rPr lang="en-US" sz="1300" b="1" dirty="0" smtClean="0">
                <a:solidFill>
                  <a:srgbClr val="7F0055"/>
                </a:solidFill>
                <a:latin typeface="Consolas"/>
              </a:rPr>
              <a:t>void</a:t>
            </a:r>
            <a:r>
              <a:rPr lang="en-US" sz="1300" b="1" dirty="0" smtClean="0">
                <a:solidFill>
                  <a:srgbClr val="000000"/>
                </a:solidFill>
                <a:latin typeface="Consolas"/>
              </a:rPr>
              <a:t> run() {</a:t>
            </a:r>
          </a:p>
          <a:p>
            <a:pPr defTabSz="274320"/>
            <a:r>
              <a:rPr lang="en-US" sz="1300" dirty="0" smtClean="0">
                <a:solidFill>
                  <a:srgbClr val="000000"/>
                </a:solidFill>
                <a:latin typeface="Consolas"/>
              </a:rPr>
              <a:t>			</a:t>
            </a:r>
            <a:r>
              <a:rPr lang="en-US" sz="1300" dirty="0" smtClean="0">
                <a:solidFill>
                  <a:srgbClr val="3F7F5F"/>
                </a:solidFill>
                <a:latin typeface="Consolas"/>
              </a:rPr>
              <a:t>// busy work goes here...</a:t>
            </a:r>
          </a:p>
          <a:p>
            <a:pPr defTabSz="274320"/>
            <a:r>
              <a:rPr lang="en-US" sz="1300" dirty="0" smtClean="0">
                <a:solidFill>
                  <a:srgbClr val="000000"/>
                </a:solidFill>
                <a:latin typeface="Consolas"/>
              </a:rPr>
              <a:t>			</a:t>
            </a:r>
            <a:r>
              <a:rPr lang="en-US" sz="1300" b="1" dirty="0" smtClean="0">
                <a:solidFill>
                  <a:srgbClr val="7F0055"/>
                </a:solidFill>
                <a:latin typeface="Consolas"/>
              </a:rPr>
              <a:t>try</a:t>
            </a:r>
            <a:r>
              <a:rPr lang="en-US" sz="1300" b="1" dirty="0" smtClean="0">
                <a:solidFill>
                  <a:srgbClr val="000000"/>
                </a:solidFill>
                <a:latin typeface="Consolas"/>
              </a:rPr>
              <a:t> {</a:t>
            </a:r>
          </a:p>
          <a:p>
            <a:pPr defTabSz="274320"/>
            <a:r>
              <a:rPr lang="pt-BR" sz="1300" dirty="0" smtClean="0">
                <a:solidFill>
                  <a:srgbClr val="000000"/>
                </a:solidFill>
                <a:latin typeface="Consolas"/>
              </a:rPr>
              <a:t>				</a:t>
            </a:r>
            <a:r>
              <a:rPr lang="pt-BR" sz="1300" b="1" dirty="0" smtClean="0">
                <a:solidFill>
                  <a:srgbClr val="7F0055"/>
                </a:solidFill>
                <a:latin typeface="Consolas"/>
              </a:rPr>
              <a:t>for</a:t>
            </a:r>
            <a:r>
              <a:rPr lang="pt-BR" sz="1300" b="1" dirty="0" smtClean="0">
                <a:solidFill>
                  <a:srgbClr val="000000"/>
                </a:solidFill>
                <a:latin typeface="Consolas"/>
              </a:rPr>
              <a:t> (</a:t>
            </a:r>
            <a:r>
              <a:rPr lang="pt-BR" sz="1300" b="1" dirty="0" smtClean="0">
                <a:solidFill>
                  <a:srgbClr val="7F0055"/>
                </a:solidFill>
                <a:latin typeface="Consolas"/>
              </a:rPr>
              <a:t>int</a:t>
            </a:r>
            <a:r>
              <a:rPr lang="pt-BR" sz="1300" b="1" dirty="0" smtClean="0">
                <a:solidFill>
                  <a:srgbClr val="000000"/>
                </a:solidFill>
                <a:latin typeface="Consolas"/>
              </a:rPr>
              <a:t> n = 0; n &lt; 20; n++) {</a:t>
            </a:r>
          </a:p>
          <a:p>
            <a:pPr defTabSz="274320"/>
            <a:r>
              <a:rPr lang="en-US" sz="1300" dirty="0" smtClean="0">
                <a:solidFill>
                  <a:srgbClr val="000000"/>
                </a:solidFill>
                <a:latin typeface="Consolas"/>
              </a:rPr>
              <a:t>					</a:t>
            </a:r>
            <a:r>
              <a:rPr lang="en-US" sz="1300" dirty="0" smtClean="0">
                <a:solidFill>
                  <a:srgbClr val="3F7F5F"/>
                </a:solidFill>
                <a:latin typeface="Consolas"/>
              </a:rPr>
              <a:t>// this simulates 1 sec. of busy activity</a:t>
            </a:r>
          </a:p>
          <a:p>
            <a:pPr defTabSz="274320"/>
            <a:r>
              <a:rPr lang="en-US" sz="1300" dirty="0" smtClean="0">
                <a:solidFill>
                  <a:srgbClr val="000000"/>
                </a:solidFill>
                <a:latin typeface="Consolas"/>
              </a:rPr>
              <a:t>					</a:t>
            </a:r>
            <a:r>
              <a:rPr lang="en-US" sz="1300" dirty="0" err="1" smtClean="0">
                <a:solidFill>
                  <a:srgbClr val="000000"/>
                </a:solidFill>
                <a:latin typeface="Consolas"/>
              </a:rPr>
              <a:t>Thread.</a:t>
            </a:r>
            <a:r>
              <a:rPr lang="en-US" sz="1300" i="1" dirty="0" err="1" smtClean="0">
                <a:solidFill>
                  <a:srgbClr val="000000"/>
                </a:solidFill>
                <a:latin typeface="Consolas"/>
              </a:rPr>
              <a:t>sleep</a:t>
            </a:r>
            <a:r>
              <a:rPr lang="en-US" sz="1300" i="1" dirty="0" smtClean="0">
                <a:solidFill>
                  <a:srgbClr val="000000"/>
                </a:solidFill>
                <a:latin typeface="Consolas"/>
              </a:rPr>
              <a:t>(1000);</a:t>
            </a:r>
          </a:p>
          <a:p>
            <a:pPr defTabSz="274320"/>
            <a:r>
              <a:rPr lang="en-US" sz="1300" dirty="0" smtClean="0">
                <a:solidFill>
                  <a:srgbClr val="000000"/>
                </a:solidFill>
                <a:latin typeface="Consolas"/>
              </a:rPr>
              <a:t>					</a:t>
            </a:r>
            <a:r>
              <a:rPr lang="en-US" sz="1300" dirty="0" smtClean="0">
                <a:solidFill>
                  <a:srgbClr val="3F7F5F"/>
                </a:solidFill>
                <a:latin typeface="Consolas"/>
              </a:rPr>
              <a:t>// change a global variable from here...</a:t>
            </a:r>
          </a:p>
          <a:p>
            <a:pPr defTabSz="274320"/>
            <a:r>
              <a:rPr lang="en-US" sz="1300" dirty="0" smtClean="0">
                <a:solidFill>
                  <a:srgbClr val="000000"/>
                </a:solidFill>
                <a:latin typeface="Consolas"/>
              </a:rPr>
              <a:t>					</a:t>
            </a:r>
            <a:r>
              <a:rPr lang="en-US" sz="1300" dirty="0" err="1" smtClean="0">
                <a:solidFill>
                  <a:srgbClr val="0000C0"/>
                </a:solidFill>
                <a:latin typeface="Consolas"/>
              </a:rPr>
              <a:t>globalVar</a:t>
            </a:r>
            <a:r>
              <a:rPr lang="en-US" sz="1300" dirty="0" smtClean="0">
                <a:solidFill>
                  <a:srgbClr val="000000"/>
                </a:solidFill>
                <a:latin typeface="Consolas"/>
              </a:rPr>
              <a:t>++;</a:t>
            </a:r>
          </a:p>
          <a:p>
            <a:pPr defTabSz="274320"/>
            <a:r>
              <a:rPr lang="en-US" sz="1300" dirty="0" smtClean="0">
                <a:solidFill>
                  <a:srgbClr val="000000"/>
                </a:solidFill>
                <a:latin typeface="Consolas"/>
              </a:rPr>
              <a:t>					</a:t>
            </a:r>
            <a:r>
              <a:rPr lang="en-US" sz="1300" dirty="0" smtClean="0">
                <a:solidFill>
                  <a:srgbClr val="3F7F5F"/>
                </a:solidFill>
                <a:latin typeface="Consolas"/>
              </a:rPr>
              <a:t>// try: next two UI operations should NOT work</a:t>
            </a:r>
          </a:p>
          <a:p>
            <a:pPr defTabSz="274320"/>
            <a:r>
              <a:rPr lang="en-US" sz="1300" dirty="0" smtClean="0">
                <a:solidFill>
                  <a:srgbClr val="000000"/>
                </a:solidFill>
                <a:latin typeface="Consolas"/>
              </a:rPr>
              <a:t>					</a:t>
            </a:r>
            <a:r>
              <a:rPr lang="en-US" sz="1300" dirty="0" smtClean="0">
                <a:solidFill>
                  <a:srgbClr val="3F7F5F"/>
                </a:solidFill>
                <a:latin typeface="Consolas"/>
              </a:rPr>
              <a:t>// </a:t>
            </a:r>
            <a:r>
              <a:rPr lang="en-US" sz="1300" dirty="0" err="1" smtClean="0">
                <a:solidFill>
                  <a:srgbClr val="3F7F5F"/>
                </a:solidFill>
                <a:latin typeface="Consolas"/>
              </a:rPr>
              <a:t>Toast.makeText</a:t>
            </a:r>
            <a:r>
              <a:rPr lang="en-US" sz="1300" dirty="0" smtClean="0">
                <a:solidFill>
                  <a:srgbClr val="3F7F5F"/>
                </a:solidFill>
                <a:latin typeface="Consolas"/>
              </a:rPr>
              <a:t>(</a:t>
            </a:r>
            <a:r>
              <a:rPr lang="en-US" sz="1300" dirty="0" err="1" smtClean="0">
                <a:solidFill>
                  <a:srgbClr val="3F7F5F"/>
                </a:solidFill>
                <a:latin typeface="Consolas"/>
              </a:rPr>
              <a:t>getApplication</a:t>
            </a:r>
            <a:r>
              <a:rPr lang="en-US" sz="1300" dirty="0" smtClean="0">
                <a:solidFill>
                  <a:srgbClr val="3F7F5F"/>
                </a:solidFill>
                <a:latin typeface="Consolas"/>
              </a:rPr>
              <a:t>(), "Hi ", 1).show();</a:t>
            </a:r>
          </a:p>
          <a:p>
            <a:pPr defTabSz="274320"/>
            <a:r>
              <a:rPr lang="en-US" sz="1300" dirty="0" smtClean="0">
                <a:solidFill>
                  <a:srgbClr val="000000"/>
                </a:solidFill>
                <a:latin typeface="Consolas"/>
              </a:rPr>
              <a:t>					</a:t>
            </a:r>
            <a:r>
              <a:rPr lang="en-US" sz="1300" dirty="0" smtClean="0">
                <a:solidFill>
                  <a:srgbClr val="3F7F5F"/>
                </a:solidFill>
                <a:latin typeface="Consolas"/>
              </a:rPr>
              <a:t>// </a:t>
            </a:r>
            <a:r>
              <a:rPr lang="en-US" sz="1300" dirty="0" err="1" smtClean="0">
                <a:solidFill>
                  <a:srgbClr val="3F7F5F"/>
                </a:solidFill>
                <a:latin typeface="Consolas"/>
              </a:rPr>
              <a:t>txtDataBox.setText</a:t>
            </a:r>
            <a:r>
              <a:rPr lang="en-US" sz="1300" dirty="0" smtClean="0">
                <a:solidFill>
                  <a:srgbClr val="3F7F5F"/>
                </a:solidFill>
                <a:latin typeface="Consolas"/>
              </a:rPr>
              <a:t>("Hi ");</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a:t>
            </a:r>
            <a:r>
              <a:rPr lang="en-US" sz="1300" dirty="0" smtClean="0">
                <a:solidFill>
                  <a:srgbClr val="3F7F5F"/>
                </a:solidFill>
                <a:latin typeface="Consolas"/>
              </a:rPr>
              <a:t>// wake up </a:t>
            </a:r>
            <a:r>
              <a:rPr lang="en-US" sz="1300" dirty="0" err="1" smtClean="0">
                <a:solidFill>
                  <a:srgbClr val="3F7F5F"/>
                </a:solidFill>
                <a:latin typeface="Consolas"/>
              </a:rPr>
              <a:t>foregroundRunnable</a:t>
            </a:r>
            <a:r>
              <a:rPr lang="en-US" sz="1300" dirty="0" smtClean="0">
                <a:solidFill>
                  <a:srgbClr val="3F7F5F"/>
                </a:solidFill>
                <a:latin typeface="Consolas"/>
              </a:rPr>
              <a:t> delegate to speak for you</a:t>
            </a:r>
          </a:p>
          <a:p>
            <a:pPr defTabSz="274320"/>
            <a:r>
              <a:rPr lang="en-US" sz="1300" dirty="0" smtClean="0">
                <a:solidFill>
                  <a:srgbClr val="000000"/>
                </a:solidFill>
                <a:latin typeface="Consolas"/>
              </a:rPr>
              <a:t>					</a:t>
            </a:r>
            <a:r>
              <a:rPr lang="en-US" sz="1300" dirty="0" smtClean="0">
                <a:solidFill>
                  <a:srgbClr val="0000C0"/>
                </a:solidFill>
                <a:latin typeface="Consolas"/>
              </a:rPr>
              <a:t>myHandler</a:t>
            </a:r>
            <a:r>
              <a:rPr lang="en-US" sz="1300" dirty="0" smtClean="0">
                <a:solidFill>
                  <a:srgbClr val="000000"/>
                </a:solidFill>
                <a:latin typeface="Consolas"/>
              </a:rPr>
              <a:t>.post(</a:t>
            </a:r>
            <a:r>
              <a:rPr lang="en-US" sz="1300" dirty="0" err="1" smtClean="0">
                <a:solidFill>
                  <a:srgbClr val="0000C0"/>
                </a:solidFill>
                <a:latin typeface="Consolas"/>
              </a:rPr>
              <a:t>foregroundRunnable</a:t>
            </a:r>
            <a:r>
              <a:rPr lang="en-US" sz="1300" dirty="0" smtClean="0">
                <a:solidFill>
                  <a:srgbClr val="000000"/>
                </a:solidFill>
                <a:latin typeface="Consolas"/>
              </a:rPr>
              <a:t>);</a:t>
            </a:r>
          </a:p>
          <a:p>
            <a:pPr defTabSz="274320"/>
            <a:r>
              <a:rPr lang="en-US" sz="1300" dirty="0" smtClean="0">
                <a:solidFill>
                  <a:srgbClr val="000000"/>
                </a:solidFill>
                <a:latin typeface="Consolas"/>
              </a:rPr>
              <a:t>				}</a:t>
            </a:r>
          </a:p>
          <a:p>
            <a:pPr defTabSz="274320"/>
            <a:r>
              <a:rPr lang="en-US" sz="1300" dirty="0" smtClean="0">
                <a:solidFill>
                  <a:srgbClr val="000000"/>
                </a:solidFill>
                <a:latin typeface="Consolas"/>
              </a:rPr>
              <a:t>			} </a:t>
            </a:r>
            <a:r>
              <a:rPr lang="en-US" sz="1300" b="1" dirty="0" smtClean="0">
                <a:solidFill>
                  <a:srgbClr val="7F0055"/>
                </a:solidFill>
                <a:latin typeface="Consolas"/>
              </a:rPr>
              <a:t>catch</a:t>
            </a:r>
            <a:r>
              <a:rPr lang="en-US" sz="1300" b="1" dirty="0" smtClean="0">
                <a:solidFill>
                  <a:srgbClr val="000000"/>
                </a:solidFill>
                <a:latin typeface="Consolas"/>
              </a:rPr>
              <a:t> (</a:t>
            </a:r>
            <a:r>
              <a:rPr lang="en-US" sz="1300" b="1" dirty="0" err="1" smtClean="0">
                <a:solidFill>
                  <a:srgbClr val="000000"/>
                </a:solidFill>
                <a:latin typeface="Consolas"/>
              </a:rPr>
              <a:t>InterruptedException</a:t>
            </a:r>
            <a:r>
              <a:rPr lang="en-US" sz="1300" b="1" dirty="0" smtClean="0">
                <a:solidFill>
                  <a:srgbClr val="000000"/>
                </a:solidFill>
                <a:latin typeface="Consolas"/>
              </a:rPr>
              <a:t> e) {</a:t>
            </a:r>
          </a:p>
          <a:p>
            <a:pPr defTabSz="274320"/>
            <a:r>
              <a:rPr lang="en-US" sz="1300" dirty="0" smtClean="0">
                <a:solidFill>
                  <a:srgbClr val="000000"/>
                </a:solidFill>
                <a:latin typeface="Consolas"/>
              </a:rPr>
              <a:t>				</a:t>
            </a:r>
            <a:r>
              <a:rPr lang="en-US" sz="1300" dirty="0" err="1" smtClean="0">
                <a:solidFill>
                  <a:srgbClr val="000000"/>
                </a:solidFill>
                <a:latin typeface="Consolas"/>
              </a:rPr>
              <a:t>Log.</a:t>
            </a:r>
            <a:r>
              <a:rPr lang="en-US" sz="1300" i="1" dirty="0" err="1" smtClean="0">
                <a:solidFill>
                  <a:srgbClr val="000000"/>
                </a:solidFill>
                <a:latin typeface="Consolas"/>
              </a:rPr>
              <a:t>e</a:t>
            </a:r>
            <a:r>
              <a:rPr lang="en-US" sz="1300" i="1" dirty="0" smtClean="0">
                <a:solidFill>
                  <a:srgbClr val="000000"/>
                </a:solidFill>
                <a:latin typeface="Consolas"/>
              </a:rPr>
              <a:t>(</a:t>
            </a:r>
            <a:r>
              <a:rPr lang="en-US" sz="1300" i="1" dirty="0" smtClean="0">
                <a:solidFill>
                  <a:srgbClr val="2A00FF"/>
                </a:solidFill>
                <a:latin typeface="Consolas"/>
              </a:rPr>
              <a:t>"&lt;&lt;</a:t>
            </a:r>
            <a:r>
              <a:rPr lang="en-US" sz="1300" i="1" dirty="0" err="1" smtClean="0">
                <a:solidFill>
                  <a:srgbClr val="2A00FF"/>
                </a:solidFill>
                <a:latin typeface="Consolas"/>
              </a:rPr>
              <a:t>foregroundTask</a:t>
            </a:r>
            <a:r>
              <a:rPr lang="en-US" sz="1300" i="1" dirty="0" smtClean="0">
                <a:solidFill>
                  <a:srgbClr val="2A00FF"/>
                </a:solidFill>
                <a:latin typeface="Consolas"/>
              </a:rPr>
              <a:t>&gt;&gt;"</a:t>
            </a:r>
            <a:r>
              <a:rPr lang="en-US" sz="1300" i="1" dirty="0" smtClean="0">
                <a:solidFill>
                  <a:srgbClr val="000000"/>
                </a:solidFill>
                <a:latin typeface="Consolas"/>
              </a:rPr>
              <a:t>, </a:t>
            </a:r>
            <a:r>
              <a:rPr lang="en-US" sz="1300" i="1" dirty="0" err="1" smtClean="0">
                <a:solidFill>
                  <a:srgbClr val="000000"/>
                </a:solidFill>
                <a:latin typeface="Consolas"/>
              </a:rPr>
              <a:t>e.getMessage</a:t>
            </a:r>
            <a:r>
              <a:rPr lang="en-US" sz="1300" i="1" dirty="0" smtClean="0">
                <a:solidFill>
                  <a:srgbClr val="000000"/>
                </a:solidFill>
                <a:latin typeface="Consolas"/>
              </a:rPr>
              <a:t>());</a:t>
            </a:r>
          </a:p>
          <a:p>
            <a:pPr defTabSz="274320"/>
            <a:r>
              <a:rPr lang="en-US" sz="1300" dirty="0" smtClean="0">
                <a:solidFill>
                  <a:srgbClr val="000000"/>
                </a:solidFill>
                <a:latin typeface="Consolas"/>
              </a:rPr>
              <a:t>			}</a:t>
            </a:r>
          </a:p>
          <a:p>
            <a:pPr defTabSz="274320"/>
            <a:endParaRPr lang="en-US" sz="1300" dirty="0" smtClean="0">
              <a:latin typeface="Consolas"/>
            </a:endParaRPr>
          </a:p>
          <a:p>
            <a:pPr defTabSz="274320"/>
            <a:r>
              <a:rPr lang="en-US" sz="1300" dirty="0" smtClean="0">
                <a:solidFill>
                  <a:srgbClr val="000000"/>
                </a:solidFill>
                <a:latin typeface="Consolas"/>
              </a:rPr>
              <a:t>		}</a:t>
            </a:r>
            <a:r>
              <a:rPr lang="en-US" sz="1300" dirty="0" smtClean="0">
                <a:solidFill>
                  <a:srgbClr val="3F7F5F"/>
                </a:solidFill>
                <a:latin typeface="Consolas"/>
              </a:rPr>
              <a:t>// run</a:t>
            </a:r>
          </a:p>
          <a:p>
            <a:pPr defTabSz="274320"/>
            <a:r>
              <a:rPr lang="en-US" sz="1300" dirty="0" smtClean="0">
                <a:solidFill>
                  <a:srgbClr val="000000"/>
                </a:solidFill>
                <a:latin typeface="Consolas"/>
              </a:rPr>
              <a:t>	};</a:t>
            </a:r>
            <a:r>
              <a:rPr lang="en-US" sz="1300" dirty="0" smtClean="0">
                <a:solidFill>
                  <a:srgbClr val="3F7F5F"/>
                </a:solidFill>
                <a:latin typeface="Consolas"/>
              </a:rPr>
              <a:t>// </a:t>
            </a:r>
            <a:r>
              <a:rPr lang="en-US" sz="1300" dirty="0" err="1" smtClean="0">
                <a:solidFill>
                  <a:srgbClr val="3F7F5F"/>
                </a:solidFill>
                <a:latin typeface="Consolas"/>
              </a:rPr>
              <a:t>backgroundTask</a:t>
            </a:r>
            <a:endParaRPr lang="en-US" sz="1300" dirty="0" smtClean="0">
              <a:solidFill>
                <a:srgbClr val="3F7F5F"/>
              </a:solidFill>
              <a:latin typeface="Consolas"/>
            </a:endParaRPr>
          </a:p>
          <a:p>
            <a:pPr defTabSz="274320"/>
            <a:endParaRPr lang="en-US" sz="1300" dirty="0" smtClean="0">
              <a:latin typeface="Consolas"/>
            </a:endParaRPr>
          </a:p>
          <a:p>
            <a:pPr defTabSz="274320"/>
            <a:r>
              <a:rPr lang="en-US" sz="1300" dirty="0" smtClean="0">
                <a:solidFill>
                  <a:srgbClr val="000000"/>
                </a:solidFill>
                <a:latin typeface="Consolas"/>
              </a:rPr>
              <a:t>}</a:t>
            </a:r>
            <a:r>
              <a:rPr lang="en-US" sz="1300" dirty="0" smtClean="0">
                <a:solidFill>
                  <a:srgbClr val="3F7F5F"/>
                </a:solidFill>
                <a:latin typeface="Consolas"/>
              </a:rPr>
              <a:t>// </a:t>
            </a:r>
            <a:r>
              <a:rPr lang="en-US" sz="1300" dirty="0" err="1" smtClean="0">
                <a:solidFill>
                  <a:srgbClr val="3F7F5F"/>
                </a:solidFill>
                <a:latin typeface="Consolas"/>
              </a:rPr>
              <a:t>ThreadsPosting</a:t>
            </a:r>
            <a:endParaRPr lang="en-US" sz="1300" dirty="0" smtClean="0">
              <a:solidFill>
                <a:srgbClr val="3F7F5F"/>
              </a:solidFill>
              <a:latin typeface="Consolas"/>
            </a:endParaRPr>
          </a:p>
        </p:txBody>
      </p:sp>
      <p:pic>
        <p:nvPicPr>
          <p:cNvPr id="11" name="Picture 10" descr="de.png"/>
          <p:cNvPicPr>
            <a:picLocks noChangeAspect="1"/>
          </p:cNvPicPr>
          <p:nvPr/>
        </p:nvPicPr>
        <p:blipFill>
          <a:blip r:embed="rId3" cstate="print"/>
          <a:stretch>
            <a:fillRect/>
          </a:stretch>
        </p:blipFill>
        <p:spPr>
          <a:xfrm>
            <a:off x="8077200" y="457200"/>
            <a:ext cx="914400" cy="1371600"/>
          </a:xfrm>
          <a:prstGeom prst="rect">
            <a:avLst/>
          </a:prstGeom>
          <a:ln>
            <a:solidFill>
              <a:schemeClr val="bg1">
                <a:lumMod val="65000"/>
              </a:schemeClr>
            </a:solidFill>
          </a:ln>
          <a:effectLst>
            <a:outerShdw blurRad="292100" dist="139700" dir="2700000" algn="tl" rotWithShape="0">
              <a:srgbClr val="333333">
                <a:alpha val="65000"/>
              </a:srgbClr>
            </a:outerShdw>
          </a:effectLst>
        </p:spPr>
      </p:pic>
      <p:cxnSp>
        <p:nvCxnSpPr>
          <p:cNvPr id="10" name="Straight Arrow Connector 9"/>
          <p:cNvCxnSpPr/>
          <p:nvPr/>
        </p:nvCxnSpPr>
        <p:spPr>
          <a:xfrm>
            <a:off x="152400" y="22098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66800" y="46482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Line Callout 2 12"/>
          <p:cNvSpPr/>
          <p:nvPr/>
        </p:nvSpPr>
        <p:spPr>
          <a:xfrm>
            <a:off x="6781800" y="4876800"/>
            <a:ext cx="2057400" cy="1143000"/>
          </a:xfrm>
          <a:prstGeom prst="borderCallout2">
            <a:avLst>
              <a:gd name="adj1" fmla="val 18750"/>
              <a:gd name="adj2" fmla="val -8333"/>
              <a:gd name="adj3" fmla="val 18750"/>
              <a:gd name="adj4" fmla="val -16667"/>
              <a:gd name="adj5" fmla="val -11436"/>
              <a:gd name="adj6" fmla="val -811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Tell foreground </a:t>
            </a:r>
            <a:r>
              <a:rPr lang="en-US" dirty="0" err="1" smtClean="0"/>
              <a:t>runnable</a:t>
            </a:r>
            <a:r>
              <a:rPr lang="en-US" dirty="0" smtClean="0"/>
              <a:t> to do something for us…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52600" y="4267200"/>
            <a:ext cx="6553200" cy="9144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52600" y="2971800"/>
            <a:ext cx="6553200" cy="7620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967A042-E02F-4D13-9079-28240E5E6B49}" type="slidenum">
              <a:rPr lang="en-US" smtClean="0"/>
              <a:pPr/>
              <a:t>4</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Content Placeholder 2"/>
          <p:cNvSpPr txBox="1">
            <a:spLocks/>
          </p:cNvSpPr>
          <p:nvPr/>
        </p:nvSpPr>
        <p:spPr>
          <a:xfrm>
            <a:off x="304800" y="914400"/>
            <a:ext cx="8534400" cy="4724400"/>
          </a:xfrm>
          <a:prstGeom prst="rect">
            <a:avLst/>
          </a:prstGeom>
        </p:spPr>
        <p:txBody>
          <a:bodyPr>
            <a:noAutofit/>
          </a:bodyPr>
          <a:lstStyle/>
          <a:p>
            <a:pPr lvl="0"/>
            <a:r>
              <a:rPr lang="de-DE" sz="2800" b="1" dirty="0" smtClean="0">
                <a:solidFill>
                  <a:srgbClr val="0070C0"/>
                </a:solidFill>
              </a:rPr>
              <a:t>Threads  </a:t>
            </a:r>
            <a:r>
              <a:rPr lang="en-US" sz="1000" dirty="0" smtClean="0">
                <a:hlinkClick r:id="rId2"/>
              </a:rPr>
              <a:t>http://developer.android.com/reference/java/lang/Thread.html</a:t>
            </a:r>
            <a:endParaRPr lang="de-DE" sz="2800" b="1" dirty="0" smtClean="0">
              <a:solidFill>
                <a:srgbClr val="0070C0"/>
              </a:solidFill>
            </a:endParaRPr>
          </a:p>
          <a:p>
            <a:endParaRPr lang="en-US" sz="2000" dirty="0" smtClean="0"/>
          </a:p>
          <a:p>
            <a:r>
              <a:rPr lang="en-US" sz="2000" dirty="0" smtClean="0"/>
              <a:t>There are basically two main ways of having a </a:t>
            </a:r>
            <a:r>
              <a:rPr lang="en-US" sz="2000" b="1" dirty="0" smtClean="0"/>
              <a:t>Thread</a:t>
            </a:r>
            <a:r>
              <a:rPr lang="en-US" sz="2000" dirty="0" smtClean="0"/>
              <a:t> execute application code. </a:t>
            </a:r>
          </a:p>
          <a:p>
            <a:pPr lvl="1"/>
            <a:endParaRPr lang="en-US" sz="2000" dirty="0" smtClean="0"/>
          </a:p>
          <a:p>
            <a:pPr marL="1371600" lvl="2" indent="-457200">
              <a:buFont typeface="+mj-lt"/>
              <a:buAutoNum type="arabicPeriod"/>
            </a:pPr>
            <a:r>
              <a:rPr lang="en-US" sz="2000" dirty="0" smtClean="0"/>
              <a:t>Create a new class that </a:t>
            </a:r>
            <a:r>
              <a:rPr lang="en-US" sz="2000" i="1" dirty="0" smtClean="0"/>
              <a:t>extends</a:t>
            </a:r>
            <a:r>
              <a:rPr lang="en-US" sz="2000" dirty="0" smtClean="0"/>
              <a:t> </a:t>
            </a:r>
            <a:r>
              <a:rPr lang="en-US" sz="2000" b="1" dirty="0" smtClean="0">
                <a:solidFill>
                  <a:srgbClr val="C00000"/>
                </a:solidFill>
              </a:rPr>
              <a:t>Thread</a:t>
            </a:r>
            <a:r>
              <a:rPr lang="en-US" sz="2000" dirty="0" smtClean="0"/>
              <a:t> and override its </a:t>
            </a:r>
            <a:r>
              <a:rPr lang="en-US" sz="2000" b="1" dirty="0" smtClean="0">
                <a:solidFill>
                  <a:srgbClr val="C00000"/>
                </a:solidFill>
              </a:rPr>
              <a:t>run()</a:t>
            </a:r>
            <a:r>
              <a:rPr lang="en-US" sz="2000" dirty="0" smtClean="0"/>
              <a:t> method. </a:t>
            </a:r>
          </a:p>
          <a:p>
            <a:pPr marL="1371600" lvl="2" indent="-457200">
              <a:buFont typeface="+mj-lt"/>
              <a:buAutoNum type="arabicPeriod"/>
            </a:pPr>
            <a:endParaRPr lang="en-US" sz="800" dirty="0" smtClean="0"/>
          </a:p>
          <a:p>
            <a:r>
              <a:rPr lang="en-US" dirty="0" smtClean="0">
                <a:solidFill>
                  <a:srgbClr val="000000"/>
                </a:solidFill>
                <a:latin typeface="Consolas"/>
              </a:rPr>
              <a:t>		</a:t>
            </a:r>
            <a:r>
              <a:rPr lang="en-US" dirty="0" err="1" smtClean="0">
                <a:solidFill>
                  <a:srgbClr val="000000"/>
                </a:solidFill>
                <a:latin typeface="Consolas"/>
              </a:rPr>
              <a:t>MyThread</a:t>
            </a:r>
            <a:r>
              <a:rPr lang="en-US" dirty="0" smtClean="0">
                <a:solidFill>
                  <a:srgbClr val="000000"/>
                </a:solidFill>
                <a:latin typeface="Consolas"/>
              </a:rPr>
              <a:t> 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MyThread</a:t>
            </a:r>
            <a:r>
              <a:rPr lang="en-US" b="1"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t.start</a:t>
            </a:r>
            <a:r>
              <a:rPr lang="en-US" dirty="0" smtClean="0">
                <a:solidFill>
                  <a:srgbClr val="000000"/>
                </a:solidFill>
                <a:latin typeface="Consolas"/>
              </a:rPr>
              <a:t>();</a:t>
            </a:r>
            <a:endParaRPr lang="en-US" sz="2000" dirty="0" smtClean="0"/>
          </a:p>
          <a:p>
            <a:pPr marL="1371600" lvl="2" indent="-457200">
              <a:buFont typeface="+mj-lt"/>
              <a:buAutoNum type="arabicPeriod"/>
            </a:pPr>
            <a:endParaRPr lang="en-US" sz="2000" dirty="0" smtClean="0"/>
          </a:p>
          <a:p>
            <a:pPr marL="1371600" lvl="2" indent="-457200">
              <a:buFont typeface="+mj-lt"/>
              <a:buAutoNum type="arabicPeriod" startAt="2"/>
            </a:pPr>
            <a:r>
              <a:rPr lang="en-US" sz="2000" dirty="0" smtClean="0"/>
              <a:t>Create a new </a:t>
            </a:r>
            <a:r>
              <a:rPr lang="en-US" sz="2000" b="1" dirty="0" smtClean="0">
                <a:solidFill>
                  <a:srgbClr val="C00000"/>
                </a:solidFill>
              </a:rPr>
              <a:t>Thread</a:t>
            </a:r>
            <a:r>
              <a:rPr lang="en-US" sz="2000" dirty="0" smtClean="0"/>
              <a:t> instance passing to it a </a:t>
            </a:r>
            <a:r>
              <a:rPr lang="en-US" sz="2000" b="1" dirty="0" err="1" smtClean="0">
                <a:solidFill>
                  <a:srgbClr val="C00000"/>
                </a:solidFill>
              </a:rPr>
              <a:t>Runnable</a:t>
            </a:r>
            <a:r>
              <a:rPr lang="en-US" sz="2000" dirty="0" smtClean="0"/>
              <a:t> object.</a:t>
            </a:r>
          </a:p>
          <a:p>
            <a:pPr marL="1371600" lvl="2" indent="-457200">
              <a:buFont typeface="+mj-lt"/>
              <a:buAutoNum type="arabicPeriod" startAt="2"/>
            </a:pPr>
            <a:endParaRPr lang="en-US" sz="800" dirty="0" smtClean="0"/>
          </a:p>
          <a:p>
            <a:r>
              <a:rPr lang="en-US" dirty="0" smtClean="0">
                <a:solidFill>
                  <a:srgbClr val="000000"/>
                </a:solidFill>
                <a:latin typeface="Consolas"/>
              </a:rPr>
              <a:t> 		</a:t>
            </a:r>
            <a:r>
              <a:rPr lang="en-US" dirty="0" err="1" smtClean="0">
                <a:solidFill>
                  <a:srgbClr val="000000"/>
                </a:solidFill>
                <a:latin typeface="Consolas"/>
              </a:rPr>
              <a:t>Runnable</a:t>
            </a:r>
            <a:r>
              <a:rPr lang="en-US" dirty="0" smtClean="0">
                <a:solidFill>
                  <a:srgbClr val="000000"/>
                </a:solidFill>
                <a:latin typeface="Consolas"/>
              </a:rPr>
              <a:t> myRunnable1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MyRunnableClass</a:t>
            </a:r>
            <a:r>
              <a:rPr lang="en-US" b="1" dirty="0" smtClean="0">
                <a:solidFill>
                  <a:srgbClr val="000000"/>
                </a:solidFill>
                <a:latin typeface="Consolas"/>
              </a:rPr>
              <a:t>();</a:t>
            </a:r>
          </a:p>
          <a:p>
            <a:r>
              <a:rPr lang="en-US" dirty="0" smtClean="0">
                <a:solidFill>
                  <a:srgbClr val="000000"/>
                </a:solidFill>
                <a:latin typeface="Consolas"/>
              </a:rPr>
              <a:t>        	Thread t1 = </a:t>
            </a:r>
            <a:r>
              <a:rPr lang="en-US" b="1" dirty="0" smtClean="0">
                <a:solidFill>
                  <a:srgbClr val="7F0055"/>
                </a:solidFill>
                <a:latin typeface="Consolas"/>
              </a:rPr>
              <a:t>new</a:t>
            </a:r>
            <a:r>
              <a:rPr lang="en-US" b="1" dirty="0" smtClean="0">
                <a:solidFill>
                  <a:srgbClr val="000000"/>
                </a:solidFill>
                <a:latin typeface="Consolas"/>
              </a:rPr>
              <a:t> Thread(myRunnable1);</a:t>
            </a:r>
          </a:p>
          <a:p>
            <a:r>
              <a:rPr lang="en-US" dirty="0" smtClean="0">
                <a:solidFill>
                  <a:srgbClr val="000000"/>
                </a:solidFill>
                <a:latin typeface="Consolas"/>
              </a:rPr>
              <a:t>        	t1.start();</a:t>
            </a:r>
            <a:endParaRPr lang="en-US" sz="2000" dirty="0" smtClean="0"/>
          </a:p>
          <a:p>
            <a:pPr marL="457200" indent="-457200">
              <a:buFont typeface="+mj-lt"/>
              <a:buAutoNum type="arabicPeriod"/>
            </a:pPr>
            <a:endParaRPr lang="en-US" sz="2000" dirty="0" smtClean="0"/>
          </a:p>
          <a:p>
            <a:pPr marL="457200"/>
            <a:r>
              <a:rPr lang="en-US" sz="2000" dirty="0" smtClean="0"/>
              <a:t>In both cases, the </a:t>
            </a:r>
            <a:r>
              <a:rPr lang="en-US" sz="2000" b="1" dirty="0" smtClean="0">
                <a:solidFill>
                  <a:srgbClr val="C00000"/>
                </a:solidFill>
              </a:rPr>
              <a:t>start()</a:t>
            </a:r>
            <a:r>
              <a:rPr lang="en-US" sz="2000" dirty="0" smtClean="0"/>
              <a:t> method must be called to actually execute the new Thread.</a:t>
            </a:r>
          </a:p>
          <a:p>
            <a:pPr lvl="0"/>
            <a:endParaRPr lang="en-US"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40</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Using  the AsyncTask  class</a:t>
            </a:r>
            <a:endParaRPr lang="en-US" sz="2000" dirty="0" smtClean="0"/>
          </a:p>
        </p:txBody>
      </p:sp>
      <p:sp>
        <p:nvSpPr>
          <p:cNvPr id="11" name="TextBox 10"/>
          <p:cNvSpPr txBox="1"/>
          <p:nvPr/>
        </p:nvSpPr>
        <p:spPr>
          <a:xfrm>
            <a:off x="685800" y="1600200"/>
            <a:ext cx="7848600" cy="2862322"/>
          </a:xfrm>
          <a:prstGeom prst="rect">
            <a:avLst/>
          </a:prstGeom>
          <a:noFill/>
        </p:spPr>
        <p:txBody>
          <a:bodyPr wrap="square" rtlCol="0">
            <a:spAutoFit/>
          </a:bodyPr>
          <a:lstStyle/>
          <a:p>
            <a:pPr marL="342900" indent="-342900">
              <a:buFont typeface="+mj-lt"/>
              <a:buAutoNum type="arabicPeriod"/>
            </a:pPr>
            <a:endParaRPr lang="en-US" dirty="0" smtClean="0"/>
          </a:p>
          <a:p>
            <a:pPr marL="342900" indent="-342900">
              <a:buFont typeface="+mj-lt"/>
              <a:buAutoNum type="arabicPeriod"/>
            </a:pPr>
            <a:r>
              <a:rPr lang="en-US" dirty="0" smtClean="0"/>
              <a:t>The </a:t>
            </a:r>
            <a:r>
              <a:rPr lang="en-US" b="1" dirty="0" err="1" smtClean="0"/>
              <a:t>AsyncTask</a:t>
            </a:r>
            <a:r>
              <a:rPr lang="en-US" dirty="0" smtClean="0"/>
              <a:t>  class allows to perform background operations and publish results on the UI thread without having to manipulate threads and/or handlers.</a:t>
            </a:r>
          </a:p>
          <a:p>
            <a:pPr marL="342900" indent="-342900">
              <a:buFont typeface="+mj-lt"/>
              <a:buAutoNum type="arabicPeriod"/>
            </a:pPr>
            <a:endParaRPr lang="en-US" dirty="0" smtClean="0"/>
          </a:p>
          <a:p>
            <a:pPr marL="342900" indent="-342900">
              <a:buFont typeface="+mj-lt"/>
              <a:buAutoNum type="arabicPeriod"/>
            </a:pPr>
            <a:r>
              <a:rPr lang="en-US" dirty="0" smtClean="0"/>
              <a:t>An asynchronous task is defined by a computation that runs on a background thread and whose result is published on the UI thread. </a:t>
            </a:r>
          </a:p>
          <a:p>
            <a:pPr marL="342900" indent="-342900">
              <a:buFont typeface="+mj-lt"/>
              <a:buAutoNum type="arabicPeriod"/>
            </a:pPr>
            <a:endParaRPr lang="en-US" dirty="0" smtClean="0"/>
          </a:p>
          <a:p>
            <a:pPr marL="342900" indent="-342900">
              <a:buFont typeface="+mj-lt"/>
              <a:buAutoNum type="arabicPeriod"/>
            </a:pPr>
            <a:r>
              <a:rPr lang="en-US" dirty="0" smtClean="0"/>
              <a:t>An asynchronous task is defined by </a:t>
            </a:r>
          </a:p>
          <a:p>
            <a:pPr marL="342900" indent="-342900">
              <a:buFont typeface="+mj-lt"/>
              <a:buAutoNum type="arabicPeriod"/>
            </a:pPr>
            <a:endParaRPr lang="en-US" dirty="0" smtClean="0"/>
          </a:p>
        </p:txBody>
      </p:sp>
      <p:graphicFrame>
        <p:nvGraphicFramePr>
          <p:cNvPr id="10" name="Table 9"/>
          <p:cNvGraphicFramePr>
            <a:graphicFrameLocks noGrp="1"/>
          </p:cNvGraphicFramePr>
          <p:nvPr/>
        </p:nvGraphicFramePr>
        <p:xfrm>
          <a:off x="1219200" y="4572000"/>
          <a:ext cx="6400800" cy="1828800"/>
        </p:xfrm>
        <a:graphic>
          <a:graphicData uri="http://schemas.openxmlformats.org/drawingml/2006/table">
            <a:tbl>
              <a:tblPr firstRow="1" bandRow="1">
                <a:tableStyleId>{5C22544A-7EE6-4342-B048-85BDC9FD1C3A}</a:tableStyleId>
              </a:tblPr>
              <a:tblGrid>
                <a:gridCol w="2133600"/>
                <a:gridCol w="2133600"/>
                <a:gridCol w="2133600"/>
              </a:tblGrid>
              <a:tr h="132080">
                <a:tc>
                  <a:txBody>
                    <a:bodyPr/>
                    <a:lstStyle/>
                    <a:p>
                      <a:r>
                        <a:rPr lang="en-US" dirty="0" smtClean="0"/>
                        <a:t>3 Generic</a:t>
                      </a:r>
                      <a:r>
                        <a:rPr lang="en-US" baseline="0" dirty="0" smtClean="0"/>
                        <a:t> Types</a:t>
                      </a:r>
                      <a:endParaRPr lang="en-US" dirty="0"/>
                    </a:p>
                  </a:txBody>
                  <a:tcPr/>
                </a:tc>
                <a:tc>
                  <a:txBody>
                    <a:bodyPr/>
                    <a:lstStyle/>
                    <a:p>
                      <a:r>
                        <a:rPr lang="en-US" dirty="0" smtClean="0"/>
                        <a:t>4 Main States</a:t>
                      </a:r>
                      <a:endParaRPr lang="en-US" dirty="0"/>
                    </a:p>
                  </a:txBody>
                  <a:tcPr/>
                </a:tc>
                <a:tc>
                  <a:txBody>
                    <a:bodyPr/>
                    <a:lstStyle/>
                    <a:p>
                      <a:r>
                        <a:rPr lang="en-US" dirty="0" smtClean="0"/>
                        <a:t>1 Auxiliary</a:t>
                      </a:r>
                      <a:r>
                        <a:rPr lang="en-US" baseline="0" dirty="0" smtClean="0"/>
                        <a:t> Method</a:t>
                      </a:r>
                      <a:endParaRPr lang="en-US" dirty="0"/>
                    </a:p>
                  </a:txBody>
                  <a:tcPr/>
                </a:tc>
              </a:tr>
              <a:tr h="370840">
                <a:tc>
                  <a:txBody>
                    <a:bodyPr/>
                    <a:lstStyle/>
                    <a:p>
                      <a:pPr marL="342900" indent="-342900" algn="l"/>
                      <a:r>
                        <a:rPr lang="en-US" dirty="0" smtClean="0"/>
                        <a:t>  </a:t>
                      </a:r>
                      <a:r>
                        <a:rPr lang="en-US" b="1" dirty="0" err="1" smtClean="0"/>
                        <a:t>Params</a:t>
                      </a:r>
                      <a:r>
                        <a:rPr lang="en-US" dirty="0" smtClean="0"/>
                        <a:t>, </a:t>
                      </a:r>
                    </a:p>
                    <a:p>
                      <a:pPr marL="342900" indent="-342900" algn="l"/>
                      <a:r>
                        <a:rPr lang="en-US" b="1" dirty="0" smtClean="0"/>
                        <a:t>  Progress, </a:t>
                      </a:r>
                      <a:endParaRPr lang="en-US" dirty="0" smtClean="0"/>
                    </a:p>
                    <a:p>
                      <a:pPr marL="342900" indent="-342900" algn="l"/>
                      <a:r>
                        <a:rPr lang="en-US" b="1" dirty="0" smtClean="0"/>
                        <a:t>  Result</a:t>
                      </a:r>
                      <a:endParaRPr lang="en-US" dirty="0" smtClean="0"/>
                    </a:p>
                    <a:p>
                      <a:endParaRPr lang="en-US" dirty="0"/>
                    </a:p>
                  </a:txBody>
                  <a:tcPr/>
                </a:tc>
                <a:tc>
                  <a:txBody>
                    <a:bodyPr/>
                    <a:lstStyle/>
                    <a:p>
                      <a:pPr marL="342900" indent="-342900"/>
                      <a:r>
                        <a:rPr lang="en-US" b="1" dirty="0" smtClean="0"/>
                        <a:t>  </a:t>
                      </a:r>
                      <a:r>
                        <a:rPr lang="en-US" b="1" dirty="0" err="1" smtClean="0"/>
                        <a:t>onPreExecute</a:t>
                      </a:r>
                      <a:r>
                        <a:rPr lang="en-US" dirty="0" smtClean="0"/>
                        <a:t>, 	</a:t>
                      </a:r>
                    </a:p>
                    <a:p>
                      <a:pPr marL="342900" indent="-342900"/>
                      <a:r>
                        <a:rPr lang="en-US" b="1" dirty="0" smtClean="0"/>
                        <a:t>  </a:t>
                      </a:r>
                      <a:r>
                        <a:rPr lang="en-US" b="1" dirty="0" err="1" smtClean="0"/>
                        <a:t>doInBackground</a:t>
                      </a:r>
                      <a:r>
                        <a:rPr lang="en-US" dirty="0" smtClean="0"/>
                        <a:t>, </a:t>
                      </a:r>
                    </a:p>
                    <a:p>
                      <a:pPr marL="342900" indent="-342900"/>
                      <a:r>
                        <a:rPr lang="en-US" b="1" dirty="0" smtClean="0"/>
                        <a:t>  </a:t>
                      </a:r>
                      <a:r>
                        <a:rPr lang="en-US" sz="1800" b="1" kern="1200" dirty="0" err="1" smtClean="0">
                          <a:solidFill>
                            <a:schemeClr val="dk1"/>
                          </a:solidFill>
                          <a:latin typeface="+mn-lt"/>
                          <a:ea typeface="+mn-ea"/>
                          <a:cs typeface="+mn-cs"/>
                        </a:rPr>
                        <a:t>onProgressUpdate</a:t>
                      </a:r>
                      <a:endParaRPr lang="en-US" b="1" dirty="0" smtClean="0"/>
                    </a:p>
                    <a:p>
                      <a:pPr marL="342900" indent="-342900"/>
                      <a:r>
                        <a:rPr lang="en-US" b="1" dirty="0" smtClean="0"/>
                        <a:t>  </a:t>
                      </a:r>
                      <a:r>
                        <a:rPr lang="en-US" b="1" dirty="0" err="1" smtClean="0"/>
                        <a:t>onPostExecute</a:t>
                      </a:r>
                      <a:r>
                        <a:rPr lang="en-US" dirty="0" smtClean="0"/>
                        <a:t>.</a:t>
                      </a:r>
                    </a:p>
                    <a:p>
                      <a:endParaRPr lang="en-US" dirty="0"/>
                    </a:p>
                  </a:txBody>
                  <a:tcPr/>
                </a:tc>
                <a:tc>
                  <a:txBody>
                    <a:bodyPr/>
                    <a:lstStyle/>
                    <a:p>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publishProgress</a:t>
                      </a:r>
                      <a:endParaRPr lang="en-US" sz="1800" b="1" kern="1200" dirty="0" smtClean="0">
                        <a:solidFill>
                          <a:schemeClr val="dk1"/>
                        </a:solidFill>
                        <a:latin typeface="+mn-lt"/>
                        <a:ea typeface="+mn-ea"/>
                        <a:cs typeface="+mn-cs"/>
                      </a:endParaRPr>
                    </a:p>
                    <a:p>
                      <a:r>
                        <a:rPr lang="en-US" sz="1800" b="1" kern="1200" dirty="0" smtClean="0">
                          <a:solidFill>
                            <a:schemeClr val="dk1"/>
                          </a:solidFill>
                          <a:latin typeface="+mn-lt"/>
                          <a:ea typeface="+mn-ea"/>
                          <a:cs typeface="+mn-cs"/>
                        </a:rPr>
                        <a:t>  </a:t>
                      </a:r>
                      <a:endParaRPr lang="en-US" b="1" dirty="0"/>
                    </a:p>
                  </a:txBody>
                  <a:tcPr/>
                </a:tc>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5181600" y="685800"/>
            <a:ext cx="3390900" cy="10236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41</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TextBox 13"/>
          <p:cNvSpPr txBox="1"/>
          <p:nvPr/>
        </p:nvSpPr>
        <p:spPr>
          <a:xfrm>
            <a:off x="381000" y="4598075"/>
            <a:ext cx="8305800" cy="1477328"/>
          </a:xfrm>
          <a:prstGeom prst="rect">
            <a:avLst/>
          </a:prstGeom>
          <a:noFill/>
        </p:spPr>
        <p:txBody>
          <a:bodyPr wrap="square" rtlCol="0">
            <a:spAutoFit/>
          </a:bodyPr>
          <a:lstStyle/>
          <a:p>
            <a:r>
              <a:rPr lang="en-US" dirty="0" smtClean="0"/>
              <a:t>Not all types are always used by an asynchronous task.  To mark a type as unused, simply use the type </a:t>
            </a:r>
            <a:r>
              <a:rPr lang="en-US" b="1" dirty="0" smtClean="0"/>
              <a:t>Void</a:t>
            </a:r>
          </a:p>
          <a:p>
            <a:endParaRPr lang="en-US" b="1" dirty="0" smtClean="0"/>
          </a:p>
          <a:p>
            <a:r>
              <a:rPr lang="en-US" b="1" dirty="0" smtClean="0"/>
              <a:t>Note:</a:t>
            </a:r>
            <a:endParaRPr lang="en-US" dirty="0" smtClean="0"/>
          </a:p>
          <a:p>
            <a:r>
              <a:rPr lang="en-US" dirty="0" smtClean="0"/>
              <a:t>Syntax “</a:t>
            </a:r>
            <a:r>
              <a:rPr lang="en-US" sz="1600" b="1" dirty="0" smtClean="0">
                <a:latin typeface="Consolas" pitchFamily="49" charset="0"/>
                <a:cs typeface="Consolas" pitchFamily="49" charset="0"/>
              </a:rPr>
              <a:t>String ...”  </a:t>
            </a:r>
            <a:r>
              <a:rPr lang="en-US" dirty="0" smtClean="0"/>
              <a:t>indicates (</a:t>
            </a:r>
            <a:r>
              <a:rPr lang="en-US" dirty="0" err="1" smtClean="0"/>
              <a:t>Varargs</a:t>
            </a:r>
            <a:r>
              <a:rPr lang="en-US" dirty="0" smtClean="0"/>
              <a:t>) array of String values,  similar to “</a:t>
            </a:r>
            <a:r>
              <a:rPr lang="en-US" sz="1600" b="1" dirty="0" smtClean="0">
                <a:latin typeface="Consolas" pitchFamily="49" charset="0"/>
                <a:cs typeface="Consolas" pitchFamily="49" charset="0"/>
              </a:rPr>
              <a:t>String[]</a:t>
            </a:r>
            <a:r>
              <a:rPr lang="en-US" dirty="0" smtClean="0"/>
              <a:t>”</a:t>
            </a:r>
          </a:p>
        </p:txBody>
      </p:sp>
      <p:graphicFrame>
        <p:nvGraphicFramePr>
          <p:cNvPr id="16" name="Table 15"/>
          <p:cNvGraphicFramePr>
            <a:graphicFrameLocks noGrp="1"/>
          </p:cNvGraphicFramePr>
          <p:nvPr/>
        </p:nvGraphicFramePr>
        <p:xfrm>
          <a:off x="533400" y="2169160"/>
          <a:ext cx="7924800" cy="2021840"/>
        </p:xfrm>
        <a:graphic>
          <a:graphicData uri="http://schemas.openxmlformats.org/drawingml/2006/table">
            <a:tbl>
              <a:tblPr firstRow="1" bandRow="1">
                <a:tableStyleId>{5C22544A-7EE6-4342-B048-85BDC9FD1C3A}</a:tableStyleId>
              </a:tblPr>
              <a:tblGrid>
                <a:gridCol w="792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AsyncTask's</a:t>
                      </a:r>
                      <a:r>
                        <a:rPr lang="en-US" b="1" dirty="0" smtClean="0"/>
                        <a:t> generic types</a:t>
                      </a:r>
                    </a:p>
                    <a:p>
                      <a:endParaRPr lang="en-US" dirty="0"/>
                    </a:p>
                  </a:txBody>
                  <a:tcPr/>
                </a:tc>
              </a:tr>
              <a:tr h="370840">
                <a:tc>
                  <a:txBody>
                    <a:bodyPr/>
                    <a:lstStyle/>
                    <a:p>
                      <a:pPr marL="0" lvl="1"/>
                      <a:r>
                        <a:rPr lang="en-US" b="1" dirty="0" err="1" smtClean="0"/>
                        <a:t>Params</a:t>
                      </a:r>
                      <a:r>
                        <a:rPr lang="en-US" dirty="0" smtClean="0"/>
                        <a:t>:    the type of the input parameters sent to the task at execution. </a:t>
                      </a:r>
                      <a:endParaRPr lang="en-US" dirty="0"/>
                    </a:p>
                  </a:txBody>
                  <a:tcPr/>
                </a:tc>
              </a:tr>
              <a:tr h="370840">
                <a:tc>
                  <a:txBody>
                    <a:bodyPr/>
                    <a:lstStyle/>
                    <a:p>
                      <a:pPr marL="0" lvl="1"/>
                      <a:r>
                        <a:rPr lang="en-US" b="1" dirty="0" smtClean="0"/>
                        <a:t>Progress</a:t>
                      </a:r>
                      <a:r>
                        <a:rPr lang="en-US" dirty="0" smtClean="0"/>
                        <a:t>:  the type of the progress units published during the background           	  computation. </a:t>
                      </a:r>
                      <a:endParaRPr lang="en-US" dirty="0"/>
                    </a:p>
                  </a:txBody>
                  <a:tcPr/>
                </a:tc>
              </a:tr>
              <a:tr h="370840">
                <a:tc>
                  <a:txBody>
                    <a:bodyPr/>
                    <a:lstStyle/>
                    <a:p>
                      <a:pPr marL="0" lvl="1"/>
                      <a:r>
                        <a:rPr lang="en-US" b="1" dirty="0" smtClean="0"/>
                        <a:t>Result</a:t>
                      </a:r>
                      <a:r>
                        <a:rPr lang="en-US" dirty="0" smtClean="0"/>
                        <a:t>:</a:t>
                      </a:r>
                      <a:r>
                        <a:rPr lang="en-US" baseline="0" dirty="0" smtClean="0"/>
                        <a:t>       </a:t>
                      </a:r>
                      <a:r>
                        <a:rPr lang="en-US" dirty="0" smtClean="0"/>
                        <a:t>the type of the result of the background computation. </a:t>
                      </a:r>
                    </a:p>
                  </a:txBody>
                  <a:tcPr/>
                </a:tc>
              </a:tr>
            </a:tbl>
          </a:graphicData>
        </a:graphic>
      </p:graphicFrame>
      <p:sp>
        <p:nvSpPr>
          <p:cNvPr id="17" name="TextBox 16"/>
          <p:cNvSpPr txBox="1"/>
          <p:nvPr/>
        </p:nvSpPr>
        <p:spPr>
          <a:xfrm>
            <a:off x="533400" y="1371600"/>
            <a:ext cx="7772400" cy="369332"/>
          </a:xfrm>
          <a:prstGeom prst="rect">
            <a:avLst/>
          </a:prstGeom>
          <a:noFill/>
        </p:spPr>
        <p:txBody>
          <a:bodyPr wrap="square" rtlCol="0">
            <a:spAutoFit/>
          </a:bodyPr>
          <a:lstStyle/>
          <a:p>
            <a:r>
              <a:rPr lang="en-US" b="1" dirty="0" err="1" smtClean="0">
                <a:solidFill>
                  <a:srgbClr val="000000"/>
                </a:solidFill>
                <a:latin typeface="Courier New"/>
              </a:rPr>
              <a:t>AsyncTask</a:t>
            </a:r>
            <a:r>
              <a:rPr lang="en-US" b="1" dirty="0" smtClean="0">
                <a:solidFill>
                  <a:srgbClr val="000000"/>
                </a:solidFill>
                <a:latin typeface="Courier New"/>
              </a:rPr>
              <a:t> &lt;</a:t>
            </a:r>
            <a:r>
              <a:rPr lang="en-US" b="1" dirty="0" err="1" smtClean="0">
                <a:solidFill>
                  <a:srgbClr val="000000"/>
                </a:solidFill>
                <a:latin typeface="Courier New"/>
              </a:rPr>
              <a:t>Params</a:t>
            </a:r>
            <a:r>
              <a:rPr lang="en-US" b="1" dirty="0" smtClean="0">
                <a:solidFill>
                  <a:srgbClr val="000000"/>
                </a:solidFill>
                <a:latin typeface="Courier New"/>
              </a:rPr>
              <a:t>, Progress, Result&gt;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42</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18"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Using  the AsyncTask  class</a:t>
            </a:r>
            <a:endParaRPr lang="en-US" sz="2000" dirty="0" smtClean="0"/>
          </a:p>
        </p:txBody>
      </p:sp>
      <p:sp>
        <p:nvSpPr>
          <p:cNvPr id="21" name="TextBox 20"/>
          <p:cNvSpPr txBox="1"/>
          <p:nvPr/>
        </p:nvSpPr>
        <p:spPr>
          <a:xfrm>
            <a:off x="685800" y="1600200"/>
            <a:ext cx="7848600" cy="4985980"/>
          </a:xfrm>
          <a:prstGeom prst="rect">
            <a:avLst/>
          </a:prstGeom>
          <a:solidFill>
            <a:schemeClr val="bg1">
              <a:lumMod val="95000"/>
            </a:schemeClr>
          </a:solidFill>
        </p:spPr>
        <p:txBody>
          <a:bodyPr wrap="square" rtlCol="0">
            <a:spAutoFit/>
          </a:bodyPr>
          <a:lstStyle/>
          <a:p>
            <a:r>
              <a:rPr lang="en-US" sz="1400" b="1" dirty="0" smtClean="0">
                <a:solidFill>
                  <a:srgbClr val="7F0055"/>
                </a:solidFill>
                <a:latin typeface="Courier New"/>
              </a:rPr>
              <a:t>private</a:t>
            </a:r>
            <a:r>
              <a:rPr lang="en-US" sz="1400" b="1" dirty="0" smtClean="0">
                <a:solidFill>
                  <a:srgbClr val="000000"/>
                </a:solidFill>
                <a:latin typeface="Courier New"/>
              </a:rPr>
              <a:t> </a:t>
            </a:r>
            <a:r>
              <a:rPr lang="en-US" sz="1400" b="1" dirty="0" smtClean="0">
                <a:solidFill>
                  <a:srgbClr val="7F0055"/>
                </a:solidFill>
                <a:latin typeface="Courier New"/>
              </a:rPr>
              <a:t>class</a:t>
            </a:r>
            <a:r>
              <a:rPr lang="en-US" sz="1400" b="1" dirty="0" smtClean="0">
                <a:solidFill>
                  <a:srgbClr val="000000"/>
                </a:solidFill>
                <a:latin typeface="Courier New"/>
              </a:rPr>
              <a:t> </a:t>
            </a:r>
            <a:r>
              <a:rPr lang="en-US" sz="1400" b="1" dirty="0" err="1" smtClean="0">
                <a:solidFill>
                  <a:srgbClr val="000000"/>
                </a:solidFill>
                <a:latin typeface="Courier New"/>
              </a:rPr>
              <a:t>VerySlowTask</a:t>
            </a:r>
            <a:r>
              <a:rPr lang="en-US" sz="1400" b="1" dirty="0" smtClean="0">
                <a:solidFill>
                  <a:srgbClr val="000000"/>
                </a:solidFill>
                <a:latin typeface="Courier New"/>
              </a:rPr>
              <a:t> </a:t>
            </a:r>
            <a:r>
              <a:rPr lang="en-US" sz="1400" b="1" dirty="0" smtClean="0">
                <a:solidFill>
                  <a:srgbClr val="7F0055"/>
                </a:solidFill>
                <a:latin typeface="Courier New"/>
              </a:rPr>
              <a:t>extends</a:t>
            </a:r>
            <a:r>
              <a:rPr lang="en-US" sz="1400" b="1" dirty="0" smtClean="0">
                <a:solidFill>
                  <a:srgbClr val="000000"/>
                </a:solidFill>
                <a:latin typeface="Courier New"/>
              </a:rPr>
              <a:t> </a:t>
            </a:r>
            <a:r>
              <a:rPr lang="en-US" sz="1400" b="1" dirty="0" err="1" smtClean="0">
                <a:solidFill>
                  <a:srgbClr val="000000"/>
                </a:solidFill>
                <a:latin typeface="Courier New"/>
              </a:rPr>
              <a:t>AsyncTask</a:t>
            </a:r>
            <a:r>
              <a:rPr lang="en-US" sz="1400" b="1" dirty="0" smtClean="0">
                <a:solidFill>
                  <a:srgbClr val="000000"/>
                </a:solidFill>
                <a:latin typeface="Courier New"/>
              </a:rPr>
              <a:t>&lt;String, Long, Void&gt; {</a:t>
            </a:r>
          </a:p>
          <a:p>
            <a:endParaRPr lang="en-US" sz="1400" dirty="0" smtClean="0">
              <a:latin typeface="Courier New"/>
            </a:endParaRPr>
          </a:p>
          <a:p>
            <a:pPr lvl="1"/>
            <a:r>
              <a:rPr lang="en-US" sz="1400" dirty="0" smtClean="0">
                <a:solidFill>
                  <a:srgbClr val="3F7F5F"/>
                </a:solidFill>
                <a:latin typeface="Courier New"/>
              </a:rPr>
              <a:t>// Begin - can use UI thread here</a:t>
            </a:r>
          </a:p>
          <a:p>
            <a:pPr lvl="1"/>
            <a:r>
              <a:rPr lang="en-US" sz="1400" b="1" dirty="0" smtClean="0">
                <a:solidFill>
                  <a:srgbClr val="7F0055"/>
                </a:solidFill>
                <a:latin typeface="Courier New"/>
              </a:rPr>
              <a:t>protected</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onPreExecute</a:t>
            </a:r>
            <a:r>
              <a:rPr lang="en-US" sz="1400" b="1" dirty="0" smtClean="0">
                <a:solidFill>
                  <a:srgbClr val="000000"/>
                </a:solidFill>
                <a:latin typeface="Courier New"/>
              </a:rPr>
              <a:t>() {</a:t>
            </a:r>
          </a:p>
          <a:p>
            <a:pPr lvl="1"/>
            <a:endParaRPr lang="en-US" sz="1400" dirty="0" smtClean="0">
              <a:solidFill>
                <a:srgbClr val="000000"/>
              </a:solidFill>
              <a:latin typeface="Courier New"/>
            </a:endParaRPr>
          </a:p>
          <a:p>
            <a:pPr lvl="1"/>
            <a:r>
              <a:rPr lang="en-US" sz="1400" dirty="0" smtClean="0">
                <a:solidFill>
                  <a:srgbClr val="000000"/>
                </a:solidFill>
                <a:latin typeface="Courier New"/>
              </a:rPr>
              <a:t>}</a:t>
            </a:r>
          </a:p>
          <a:p>
            <a:pPr lvl="1"/>
            <a:endParaRPr lang="en-US" sz="800" dirty="0" smtClean="0">
              <a:latin typeface="Courier New"/>
            </a:endParaRPr>
          </a:p>
          <a:p>
            <a:pPr lvl="1"/>
            <a:r>
              <a:rPr lang="en-US" sz="1400" dirty="0" smtClean="0">
                <a:solidFill>
                  <a:srgbClr val="3F7F5F"/>
                </a:solidFill>
                <a:latin typeface="Courier New"/>
              </a:rPr>
              <a:t>// this is the SLOW background thread taking care of heavy tasks</a:t>
            </a:r>
          </a:p>
          <a:p>
            <a:pPr lvl="1"/>
            <a:r>
              <a:rPr lang="en-US" sz="1400" dirty="0" smtClean="0">
                <a:solidFill>
                  <a:srgbClr val="3F7F5F"/>
                </a:solidFill>
                <a:latin typeface="Courier New"/>
              </a:rPr>
              <a:t>// cannot directly change UI</a:t>
            </a:r>
          </a:p>
          <a:p>
            <a:pPr lvl="1"/>
            <a:r>
              <a:rPr lang="en-US" sz="1400" b="1" dirty="0" smtClean="0">
                <a:solidFill>
                  <a:srgbClr val="7F0055"/>
                </a:solidFill>
                <a:latin typeface="Courier New"/>
              </a:rPr>
              <a:t>protected</a:t>
            </a:r>
            <a:r>
              <a:rPr lang="en-US" sz="1400" b="1" dirty="0" smtClean="0">
                <a:solidFill>
                  <a:srgbClr val="000000"/>
                </a:solidFill>
                <a:latin typeface="Courier New"/>
              </a:rPr>
              <a:t> Void </a:t>
            </a:r>
            <a:r>
              <a:rPr lang="en-US" sz="1400" b="1" dirty="0" err="1" smtClean="0">
                <a:solidFill>
                  <a:srgbClr val="000000"/>
                </a:solidFill>
                <a:latin typeface="Courier New"/>
              </a:rPr>
              <a:t>doInBackground</a:t>
            </a:r>
            <a:r>
              <a:rPr lang="en-US" sz="1400" b="1" dirty="0" smtClean="0">
                <a:solidFill>
                  <a:srgbClr val="000000"/>
                </a:solidFill>
                <a:latin typeface="Courier New"/>
              </a:rPr>
              <a:t>(</a:t>
            </a:r>
            <a:r>
              <a:rPr lang="en-US" sz="1400" b="1" dirty="0" smtClean="0">
                <a:solidFill>
                  <a:srgbClr val="7F0055"/>
                </a:solidFill>
                <a:latin typeface="Courier New"/>
              </a:rPr>
              <a:t>final</a:t>
            </a:r>
            <a:r>
              <a:rPr lang="en-US" sz="1400" b="1" dirty="0" smtClean="0">
                <a:solidFill>
                  <a:srgbClr val="000000"/>
                </a:solidFill>
                <a:latin typeface="Courier New"/>
              </a:rPr>
              <a:t> String... </a:t>
            </a:r>
            <a:r>
              <a:rPr lang="en-US" sz="1400" b="1" dirty="0" err="1" smtClean="0">
                <a:solidFill>
                  <a:srgbClr val="000000"/>
                </a:solidFill>
                <a:latin typeface="Courier New"/>
              </a:rPr>
              <a:t>args</a:t>
            </a:r>
            <a:r>
              <a:rPr lang="en-US" sz="1400" b="1" dirty="0" smtClean="0">
                <a:solidFill>
                  <a:srgbClr val="000000"/>
                </a:solidFill>
                <a:latin typeface="Courier New"/>
              </a:rPr>
              <a:t>) {</a:t>
            </a:r>
          </a:p>
          <a:p>
            <a:pPr lvl="1"/>
            <a:r>
              <a:rPr lang="en-US" sz="1400" dirty="0" smtClean="0">
                <a:latin typeface="Courier New"/>
              </a:rPr>
              <a:t>... </a:t>
            </a:r>
            <a:r>
              <a:rPr lang="en-US" sz="1400" dirty="0" err="1" smtClean="0">
                <a:latin typeface="Courier New"/>
              </a:rPr>
              <a:t>publishProgress</a:t>
            </a:r>
            <a:r>
              <a:rPr lang="en-US" sz="1400" dirty="0" smtClean="0">
                <a:latin typeface="Courier New"/>
              </a:rPr>
              <a:t>((Long) </a:t>
            </a:r>
            <a:r>
              <a:rPr lang="en-US" sz="1400" dirty="0" err="1" smtClean="0">
                <a:latin typeface="Courier New"/>
              </a:rPr>
              <a:t>someLongValue</a:t>
            </a:r>
            <a:r>
              <a:rPr lang="en-US" sz="1400" dirty="0" smtClean="0">
                <a:latin typeface="Courier New"/>
              </a:rPr>
              <a:t>);</a:t>
            </a:r>
          </a:p>
          <a:p>
            <a:pPr lvl="1"/>
            <a:r>
              <a:rPr lang="en-US" sz="1400" dirty="0" smtClean="0">
                <a:solidFill>
                  <a:srgbClr val="000000"/>
                </a:solidFill>
                <a:latin typeface="Courier New"/>
              </a:rPr>
              <a:t>}</a:t>
            </a:r>
          </a:p>
          <a:p>
            <a:pPr lvl="1"/>
            <a:endParaRPr lang="en-US" sz="800" dirty="0" smtClean="0">
              <a:latin typeface="Courier New"/>
            </a:endParaRPr>
          </a:p>
          <a:p>
            <a:pPr lvl="1"/>
            <a:r>
              <a:rPr lang="en-US" sz="1400" dirty="0" smtClean="0">
                <a:solidFill>
                  <a:srgbClr val="3F7F5F"/>
                </a:solidFill>
                <a:latin typeface="Courier New"/>
              </a:rPr>
              <a:t>// periodic updates - it is OK to change UI</a:t>
            </a:r>
          </a:p>
          <a:p>
            <a:pPr lvl="1"/>
            <a:r>
              <a:rPr lang="en-US" sz="1400" dirty="0" smtClean="0">
                <a:solidFill>
                  <a:srgbClr val="646464"/>
                </a:solidFill>
                <a:latin typeface="Courier New"/>
              </a:rPr>
              <a:t>@Override</a:t>
            </a:r>
          </a:p>
          <a:p>
            <a:pPr lvl="1"/>
            <a:r>
              <a:rPr lang="en-US" sz="1400" b="1" dirty="0" smtClean="0">
                <a:solidFill>
                  <a:srgbClr val="7F0055"/>
                </a:solidFill>
                <a:latin typeface="Courier New"/>
              </a:rPr>
              <a:t>protected</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highlight>
                  <a:srgbClr val="D4D4D4"/>
                </a:highlight>
                <a:latin typeface="Courier New"/>
              </a:rPr>
              <a:t>onProgressUpdate</a:t>
            </a:r>
            <a:r>
              <a:rPr lang="en-US" sz="1400" b="1" dirty="0" smtClean="0">
                <a:solidFill>
                  <a:srgbClr val="000000"/>
                </a:solidFill>
                <a:highlight>
                  <a:srgbClr val="D4D4D4"/>
                </a:highlight>
                <a:latin typeface="Courier New"/>
              </a:rPr>
              <a:t>(Long... value) {</a:t>
            </a:r>
          </a:p>
          <a:p>
            <a:pPr lvl="1"/>
            <a:endParaRPr lang="en-US" sz="1400" dirty="0" smtClean="0">
              <a:solidFill>
                <a:srgbClr val="000000"/>
              </a:solidFill>
              <a:latin typeface="Courier New"/>
            </a:endParaRPr>
          </a:p>
          <a:p>
            <a:pPr lvl="1"/>
            <a:r>
              <a:rPr lang="en-US" sz="1400" dirty="0" smtClean="0">
                <a:solidFill>
                  <a:srgbClr val="000000"/>
                </a:solidFill>
                <a:latin typeface="Courier New"/>
              </a:rPr>
              <a:t>}</a:t>
            </a:r>
          </a:p>
          <a:p>
            <a:pPr lvl="1"/>
            <a:endParaRPr lang="en-US" sz="800" dirty="0" smtClean="0">
              <a:latin typeface="Courier New"/>
            </a:endParaRPr>
          </a:p>
          <a:p>
            <a:pPr lvl="1"/>
            <a:r>
              <a:rPr lang="en-US" sz="1400" dirty="0" smtClean="0">
                <a:solidFill>
                  <a:srgbClr val="3F7F5F"/>
                </a:solidFill>
                <a:latin typeface="Courier New"/>
              </a:rPr>
              <a:t>// End - can use UI thread here</a:t>
            </a:r>
          </a:p>
          <a:p>
            <a:pPr lvl="1"/>
            <a:r>
              <a:rPr lang="en-US" sz="1400" b="1" dirty="0" smtClean="0">
                <a:solidFill>
                  <a:srgbClr val="7F0055"/>
                </a:solidFill>
                <a:latin typeface="Courier New"/>
              </a:rPr>
              <a:t>protected</a:t>
            </a:r>
            <a:r>
              <a:rPr lang="en-US" sz="1400" b="1" dirty="0" smtClean="0">
                <a:solidFill>
                  <a:srgbClr val="000000"/>
                </a:solidFill>
                <a:latin typeface="Courier New"/>
              </a:rPr>
              <a:t> </a:t>
            </a:r>
            <a:r>
              <a:rPr lang="en-US" sz="1400" b="1" dirty="0" smtClean="0">
                <a:solidFill>
                  <a:srgbClr val="7F0055"/>
                </a:solidFill>
                <a:latin typeface="Courier New"/>
              </a:rPr>
              <a:t>void</a:t>
            </a:r>
            <a:r>
              <a:rPr lang="en-US" sz="1400" b="1" dirty="0" smtClean="0">
                <a:solidFill>
                  <a:srgbClr val="000000"/>
                </a:solidFill>
                <a:latin typeface="Courier New"/>
              </a:rPr>
              <a:t> </a:t>
            </a:r>
            <a:r>
              <a:rPr lang="en-US" sz="1400" b="1" dirty="0" err="1" smtClean="0">
                <a:solidFill>
                  <a:srgbClr val="000000"/>
                </a:solidFill>
                <a:latin typeface="Courier New"/>
              </a:rPr>
              <a:t>onPostExecute</a:t>
            </a:r>
            <a:r>
              <a:rPr lang="en-US" sz="1400" b="1" dirty="0" smtClean="0">
                <a:solidFill>
                  <a:srgbClr val="000000"/>
                </a:solidFill>
                <a:latin typeface="Courier New"/>
              </a:rPr>
              <a:t>(</a:t>
            </a:r>
            <a:r>
              <a:rPr lang="en-US" sz="1400" b="1" dirty="0" smtClean="0">
                <a:solidFill>
                  <a:srgbClr val="7F0055"/>
                </a:solidFill>
                <a:latin typeface="Courier New"/>
              </a:rPr>
              <a:t>final</a:t>
            </a:r>
            <a:r>
              <a:rPr lang="en-US" sz="1400" b="1" dirty="0" smtClean="0">
                <a:solidFill>
                  <a:srgbClr val="000000"/>
                </a:solidFill>
                <a:latin typeface="Courier New"/>
              </a:rPr>
              <a:t> Void unused) {</a:t>
            </a:r>
          </a:p>
          <a:p>
            <a:pPr lvl="1"/>
            <a:endParaRPr lang="en-US" sz="1400" dirty="0" smtClean="0">
              <a:solidFill>
                <a:srgbClr val="000000"/>
              </a:solidFill>
              <a:latin typeface="Courier New"/>
            </a:endParaRPr>
          </a:p>
          <a:p>
            <a:pPr lvl="1"/>
            <a:r>
              <a:rPr lang="en-US" sz="1400" dirty="0" smtClean="0">
                <a:solidFill>
                  <a:srgbClr val="000000"/>
                </a:solidFill>
                <a:latin typeface="Courier New"/>
              </a:rPr>
              <a:t>}</a:t>
            </a:r>
          </a:p>
          <a:p>
            <a:r>
              <a:rPr lang="en-US" sz="1400" dirty="0" smtClean="0">
                <a:solidFill>
                  <a:srgbClr val="000000"/>
                </a:solidFill>
                <a:latin typeface="Courier New"/>
              </a:rPr>
              <a:t>}</a:t>
            </a:r>
            <a:endParaRPr lang="en-US" sz="1400" dirty="0" smtClean="0"/>
          </a:p>
        </p:txBody>
      </p:sp>
      <p:cxnSp>
        <p:nvCxnSpPr>
          <p:cNvPr id="22" name="Straight Arrow Connector 21"/>
          <p:cNvCxnSpPr/>
          <p:nvPr/>
        </p:nvCxnSpPr>
        <p:spPr>
          <a:xfrm rot="5400000">
            <a:off x="4838700" y="2324100"/>
            <a:ext cx="1524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029200" y="1828800"/>
            <a:ext cx="15240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5410200" y="51054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448300" y="3238500"/>
            <a:ext cx="32766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304800" y="2057400"/>
            <a:ext cx="685800" cy="53340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7" name="Right Arrow 26"/>
          <p:cNvSpPr/>
          <p:nvPr/>
        </p:nvSpPr>
        <p:spPr>
          <a:xfrm>
            <a:off x="304800" y="3352800"/>
            <a:ext cx="685800" cy="53340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8" name="Right Arrow 27"/>
          <p:cNvSpPr/>
          <p:nvPr/>
        </p:nvSpPr>
        <p:spPr>
          <a:xfrm>
            <a:off x="304800" y="4419600"/>
            <a:ext cx="685800" cy="53340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9" name="Right Arrow 28"/>
          <p:cNvSpPr/>
          <p:nvPr/>
        </p:nvSpPr>
        <p:spPr>
          <a:xfrm>
            <a:off x="304800" y="5410200"/>
            <a:ext cx="685800" cy="53340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31" name="Straight Arrow Connector 30"/>
          <p:cNvCxnSpPr/>
          <p:nvPr/>
        </p:nvCxnSpPr>
        <p:spPr>
          <a:xfrm>
            <a:off x="4038600" y="38862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590800" y="3657600"/>
            <a:ext cx="24384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43</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aphicFrame>
        <p:nvGraphicFramePr>
          <p:cNvPr id="11" name="Table 10"/>
          <p:cNvGraphicFramePr>
            <a:graphicFrameLocks noGrp="1"/>
          </p:cNvGraphicFramePr>
          <p:nvPr/>
        </p:nvGraphicFramePr>
        <p:xfrm>
          <a:off x="381000" y="990600"/>
          <a:ext cx="8305800" cy="5125720"/>
        </p:xfrm>
        <a:graphic>
          <a:graphicData uri="http://schemas.openxmlformats.org/drawingml/2006/table">
            <a:tbl>
              <a:tblPr firstRow="1" bandRow="1">
                <a:tableStyleId>{5C22544A-7EE6-4342-B048-85BDC9FD1C3A}</a:tableStyleId>
              </a:tblPr>
              <a:tblGrid>
                <a:gridCol w="8305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AsyncTask's</a:t>
                      </a:r>
                      <a:r>
                        <a:rPr lang="en-US" sz="1600" b="1" dirty="0" smtClean="0"/>
                        <a:t> methods</a:t>
                      </a:r>
                      <a:endParaRPr lang="en-US" sz="1600" dirty="0"/>
                    </a:p>
                  </a:txBody>
                  <a:tcPr/>
                </a:tc>
              </a:tr>
              <a:tr h="370840">
                <a:tc>
                  <a:txBody>
                    <a:bodyPr/>
                    <a:lstStyle/>
                    <a:p>
                      <a:pPr marL="0">
                        <a:buFont typeface="Arial" pitchFamily="34" charset="0"/>
                        <a:buNone/>
                      </a:pPr>
                      <a:r>
                        <a:rPr lang="en-US" sz="1600" b="1" dirty="0" err="1" smtClean="0"/>
                        <a:t>onPreExecute</a:t>
                      </a:r>
                      <a:r>
                        <a:rPr lang="en-US" sz="1600" b="1" dirty="0" smtClean="0"/>
                        <a:t>(),  </a:t>
                      </a:r>
                      <a:r>
                        <a:rPr lang="en-US" sz="1600" dirty="0" smtClean="0"/>
                        <a:t>invoked on the UI thread immediately after the task is executed.  This step is normally used to setup the task, for instance by showing a progress bar in the user interface. </a:t>
                      </a:r>
                    </a:p>
                    <a:p>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doInBackground</a:t>
                      </a:r>
                      <a:r>
                        <a:rPr lang="en-US" sz="1600" b="1" dirty="0" smtClean="0"/>
                        <a:t>(</a:t>
                      </a:r>
                      <a:r>
                        <a:rPr lang="en-US" sz="1600" b="1" dirty="0" err="1" smtClean="0"/>
                        <a:t>Params</a:t>
                      </a:r>
                      <a:r>
                        <a:rPr lang="en-US" sz="1600" b="1" dirty="0" smtClean="0"/>
                        <a:t>...),  </a:t>
                      </a:r>
                      <a:r>
                        <a:rPr lang="en-US" sz="1600" dirty="0" smtClean="0"/>
                        <a:t>invoked on the background thread immediately after </a:t>
                      </a:r>
                      <a:r>
                        <a:rPr lang="en-US" sz="1600" i="1" dirty="0" err="1" smtClean="0"/>
                        <a:t>onPreExecute</a:t>
                      </a:r>
                      <a:r>
                        <a:rPr lang="en-US" sz="1600" dirty="0" smtClean="0"/>
                        <a:t>() finishes executing. This step is used to perform background computation that can take a long time. The parameters of the asynchronous task are passed to this step. The result of the computation must be returned by this step and will be passed back to the last step. This step can also use </a:t>
                      </a:r>
                      <a:r>
                        <a:rPr lang="en-US" sz="1600" i="1" dirty="0" err="1" smtClean="0">
                          <a:solidFill>
                            <a:srgbClr val="C00000"/>
                          </a:solidFill>
                        </a:rPr>
                        <a:t>publishProgress</a:t>
                      </a:r>
                      <a:r>
                        <a:rPr lang="en-US" sz="1600" i="1" dirty="0" smtClean="0">
                          <a:solidFill>
                            <a:srgbClr val="C00000"/>
                          </a:solidFill>
                        </a:rPr>
                        <a:t>(Progress...)</a:t>
                      </a:r>
                      <a:r>
                        <a:rPr lang="en-US" sz="1600" dirty="0" smtClean="0"/>
                        <a:t> to publish one or more units of progress. These values are published on the UI thread, in the</a:t>
                      </a:r>
                      <a:r>
                        <a:rPr lang="en-US" sz="1600" i="1" dirty="0" smtClean="0"/>
                        <a:t> </a:t>
                      </a:r>
                      <a:r>
                        <a:rPr lang="en-US" sz="1600" i="1" dirty="0" err="1" smtClean="0"/>
                        <a:t>onProgressUpdate</a:t>
                      </a:r>
                      <a:r>
                        <a:rPr lang="en-US" sz="1600" i="1" dirty="0" smtClean="0"/>
                        <a:t>(Progress...)</a:t>
                      </a:r>
                      <a:r>
                        <a:rPr lang="en-US" sz="1600" b="1" dirty="0" smtClean="0"/>
                        <a:t> </a:t>
                      </a:r>
                      <a:r>
                        <a:rPr lang="en-US" sz="1600" dirty="0" smtClean="0"/>
                        <a:t>step. </a:t>
                      </a:r>
                    </a:p>
                    <a:p>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t>onProgressUpdate</a:t>
                      </a:r>
                      <a:r>
                        <a:rPr lang="en-US" sz="1600" b="1" dirty="0" smtClean="0"/>
                        <a:t>(Progress...)</a:t>
                      </a:r>
                      <a:r>
                        <a:rPr lang="en-US" sz="1600" dirty="0" smtClean="0"/>
                        <a:t>,  invoked on the UI thread after a call to  </a:t>
                      </a:r>
                      <a:r>
                        <a:rPr lang="en-US" sz="1600" i="1" dirty="0" err="1" smtClean="0"/>
                        <a:t>publishProgress</a:t>
                      </a:r>
                      <a:r>
                        <a:rPr lang="en-US" sz="1600" i="1" dirty="0" smtClean="0"/>
                        <a:t>(Progress...)</a:t>
                      </a:r>
                      <a:r>
                        <a:rPr lang="en-US" sz="1600" dirty="0" smtClean="0"/>
                        <a:t>.  The timing of the execution is undefined. This method is used  to display any form of progress in the user interface while the background computation is still executing. For instance, it can be used to animate a progress bar or show logs in a text field. </a:t>
                      </a:r>
                    </a:p>
                    <a:p>
                      <a:endParaRPr lang="en-US" sz="1600" dirty="0"/>
                    </a:p>
                  </a:txBody>
                  <a:tcPr/>
                </a:tc>
              </a:tr>
              <a:tr h="370840">
                <a:tc>
                  <a:txBody>
                    <a:bodyPr/>
                    <a:lstStyle/>
                    <a:p>
                      <a:pPr marL="0"/>
                      <a:r>
                        <a:rPr lang="en-US" sz="1600" b="1" dirty="0" err="1" smtClean="0"/>
                        <a:t>onPostExecute</a:t>
                      </a:r>
                      <a:r>
                        <a:rPr lang="en-US" sz="1600" b="1" dirty="0" smtClean="0"/>
                        <a:t>(Result)</a:t>
                      </a:r>
                      <a:r>
                        <a:rPr lang="en-US" sz="1600" dirty="0" smtClean="0"/>
                        <a:t>,  invoked on the UI thread after the background computation finishes. The result of the background computation is passed to this step as a parameter. </a:t>
                      </a:r>
                    </a:p>
                    <a:p>
                      <a:endParaRPr lang="en-US" sz="1600" b="1" dirty="0" smtClean="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4: Using  the AsyncTask  class</a:t>
            </a:r>
            <a:endParaRPr lang="en-US" sz="2000" dirty="0" smtClean="0"/>
          </a:p>
        </p:txBody>
      </p:sp>
      <p:sp>
        <p:nvSpPr>
          <p:cNvPr id="19" name="TextBox 18"/>
          <p:cNvSpPr txBox="1"/>
          <p:nvPr/>
        </p:nvSpPr>
        <p:spPr>
          <a:xfrm>
            <a:off x="533400" y="5334000"/>
            <a:ext cx="7696200" cy="1077218"/>
          </a:xfrm>
          <a:prstGeom prst="rect">
            <a:avLst/>
          </a:prstGeom>
          <a:noFill/>
        </p:spPr>
        <p:txBody>
          <a:bodyPr wrap="square" rtlCol="0">
            <a:spAutoFit/>
          </a:bodyPr>
          <a:lstStyle/>
          <a:p>
            <a:r>
              <a:rPr lang="en-US" sz="1600" dirty="0" smtClean="0"/>
              <a:t>The main task invokes an </a:t>
            </a:r>
            <a:r>
              <a:rPr lang="en-US" sz="1600" dirty="0" err="1" smtClean="0"/>
              <a:t>AsyncTask</a:t>
            </a:r>
            <a:r>
              <a:rPr lang="en-US" sz="1600" dirty="0" smtClean="0"/>
              <a:t> to do some slow job. The </a:t>
            </a:r>
            <a:r>
              <a:rPr lang="en-US" sz="1600" dirty="0" err="1" smtClean="0"/>
              <a:t>AsyncTask</a:t>
            </a:r>
            <a:r>
              <a:rPr lang="en-US" sz="1600" dirty="0" smtClean="0"/>
              <a:t> methods do the required computation and periodically update the main’s UI. In our the example the background activity negotiates the writing of the lines in the text box, and also controls the circular progress bar.</a:t>
            </a:r>
            <a:endParaRPr lang="en-US" sz="1600" dirty="0"/>
          </a:p>
        </p:txBody>
      </p:sp>
      <p:pic>
        <p:nvPicPr>
          <p:cNvPr id="3075" name="Picture 3"/>
          <p:cNvPicPr>
            <a:picLocks noChangeAspect="1" noChangeArrowheads="1"/>
          </p:cNvPicPr>
          <p:nvPr/>
        </p:nvPicPr>
        <p:blipFill>
          <a:blip r:embed="rId2" cstate="print"/>
          <a:srcRect/>
          <a:stretch>
            <a:fillRect/>
          </a:stretch>
        </p:blipFill>
        <p:spPr bwMode="auto">
          <a:xfrm>
            <a:off x="609600" y="1447800"/>
            <a:ext cx="2276475" cy="3797938"/>
          </a:xfrm>
          <a:prstGeom prst="rect">
            <a:avLst/>
          </a:prstGeom>
          <a:noFill/>
          <a:ln w="9525">
            <a:noFill/>
            <a:miter lim="800000"/>
            <a:headEnd/>
            <a:tailEnd/>
          </a:ln>
        </p:spPr>
      </p:pic>
      <p:pic>
        <p:nvPicPr>
          <p:cNvPr id="17" name="Picture 16" descr="device-2.png"/>
          <p:cNvPicPr>
            <a:picLocks noChangeAspect="1"/>
          </p:cNvPicPr>
          <p:nvPr/>
        </p:nvPicPr>
        <p:blipFill>
          <a:blip r:embed="rId3" cstate="print"/>
          <a:stretch>
            <a:fillRect/>
          </a:stretch>
        </p:blipFill>
        <p:spPr>
          <a:xfrm>
            <a:off x="3352800" y="1447800"/>
            <a:ext cx="2286000" cy="3810000"/>
          </a:xfrm>
          <a:prstGeom prst="rect">
            <a:avLst/>
          </a:prstGeom>
        </p:spPr>
      </p:pic>
      <p:pic>
        <p:nvPicPr>
          <p:cNvPr id="20" name="Picture 19" descr="device-3.png"/>
          <p:cNvPicPr>
            <a:picLocks noChangeAspect="1"/>
          </p:cNvPicPr>
          <p:nvPr/>
        </p:nvPicPr>
        <p:blipFill>
          <a:blip r:embed="rId4" cstate="print"/>
          <a:stretch>
            <a:fillRect/>
          </a:stretch>
        </p:blipFill>
        <p:spPr>
          <a:xfrm>
            <a:off x="6019800" y="1447800"/>
            <a:ext cx="2286000" cy="3810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304800" y="762000"/>
            <a:ext cx="8534400" cy="533400"/>
          </a:xfrm>
          <a:prstGeom prst="rect">
            <a:avLst/>
          </a:prstGeom>
        </p:spPr>
        <p:txBody>
          <a:bodyPr>
            <a:noAutofit/>
          </a:bodyPr>
          <a:lstStyle/>
          <a:p>
            <a:pPr lvl="0" defTabSz="365760"/>
            <a:r>
              <a:rPr lang="de-DE" sz="2800" b="1" dirty="0" smtClean="0">
                <a:solidFill>
                  <a:srgbClr val="0070C0"/>
                </a:solidFill>
              </a:rPr>
              <a:t>Example 4: Using  the AsyncTask  class</a:t>
            </a:r>
            <a:endParaRPr lang="en-US" sz="2000" dirty="0" smtClean="0"/>
          </a:p>
        </p:txBody>
      </p:sp>
      <p:sp>
        <p:nvSpPr>
          <p:cNvPr id="10" name="TextBox 9"/>
          <p:cNvSpPr txBox="1"/>
          <p:nvPr/>
        </p:nvSpPr>
        <p:spPr>
          <a:xfrm>
            <a:off x="685800" y="1295400"/>
            <a:ext cx="7848600" cy="5463034"/>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300" b="1" dirty="0" smtClean="0">
                <a:solidFill>
                  <a:srgbClr val="7F0055"/>
                </a:solidFill>
                <a:latin typeface="Courier New"/>
              </a:rPr>
              <a:t>public</a:t>
            </a:r>
            <a:r>
              <a:rPr lang="en-US" sz="1300" b="1" dirty="0" smtClean="0">
                <a:solidFill>
                  <a:srgbClr val="000000"/>
                </a:solidFill>
                <a:latin typeface="Courier New"/>
              </a:rPr>
              <a:t> </a:t>
            </a:r>
            <a:r>
              <a:rPr lang="en-US" sz="1300" b="1" dirty="0" smtClean="0">
                <a:solidFill>
                  <a:srgbClr val="7F0055"/>
                </a:solidFill>
                <a:latin typeface="Courier New"/>
              </a:rPr>
              <a:t>class</a:t>
            </a:r>
            <a:r>
              <a:rPr lang="en-US" sz="1300" b="1" dirty="0" smtClean="0">
                <a:solidFill>
                  <a:srgbClr val="000000"/>
                </a:solidFill>
                <a:latin typeface="Courier New"/>
              </a:rPr>
              <a:t> Main </a:t>
            </a:r>
            <a:r>
              <a:rPr lang="en-US" sz="1300" b="1" dirty="0" smtClean="0">
                <a:solidFill>
                  <a:srgbClr val="7F0055"/>
                </a:solidFill>
                <a:latin typeface="Courier New"/>
              </a:rPr>
              <a:t>extends</a:t>
            </a:r>
            <a:r>
              <a:rPr lang="en-US" sz="1300" b="1" dirty="0" smtClean="0">
                <a:solidFill>
                  <a:srgbClr val="000000"/>
                </a:solidFill>
                <a:latin typeface="Courier New"/>
              </a:rPr>
              <a:t> Activity {</a:t>
            </a:r>
          </a:p>
          <a:p>
            <a:r>
              <a:rPr lang="en-US" sz="1300" dirty="0" smtClean="0">
                <a:solidFill>
                  <a:srgbClr val="000000"/>
                </a:solidFill>
                <a:latin typeface="Courier New"/>
              </a:rPr>
              <a:t>Button </a:t>
            </a:r>
            <a:r>
              <a:rPr lang="en-US" sz="1300" dirty="0" err="1" smtClean="0">
                <a:solidFill>
                  <a:srgbClr val="0000C0"/>
                </a:solidFill>
                <a:latin typeface="Courier New"/>
              </a:rPr>
              <a:t>btnSlowWork</a:t>
            </a:r>
            <a:r>
              <a:rPr lang="en-US" sz="1300" dirty="0" smtClean="0">
                <a:solidFill>
                  <a:srgbClr val="000000"/>
                </a:solidFill>
                <a:latin typeface="Courier New"/>
              </a:rPr>
              <a:t>;</a:t>
            </a:r>
          </a:p>
          <a:p>
            <a:r>
              <a:rPr lang="en-US" sz="1300" dirty="0" smtClean="0">
                <a:solidFill>
                  <a:srgbClr val="000000"/>
                </a:solidFill>
                <a:latin typeface="Courier New"/>
              </a:rPr>
              <a:t>Button </a:t>
            </a:r>
            <a:r>
              <a:rPr lang="en-US" sz="1300" dirty="0" err="1" smtClean="0">
                <a:solidFill>
                  <a:srgbClr val="0000C0"/>
                </a:solidFill>
                <a:latin typeface="Courier New"/>
              </a:rPr>
              <a:t>btnQuickWork</a:t>
            </a:r>
            <a:r>
              <a:rPr lang="en-US" sz="1300" dirty="0" smtClean="0">
                <a:solidFill>
                  <a:srgbClr val="000000"/>
                </a:solidFill>
                <a:latin typeface="Courier New"/>
              </a:rPr>
              <a:t>;</a:t>
            </a:r>
          </a:p>
          <a:p>
            <a:r>
              <a:rPr lang="en-US" sz="1300" dirty="0" err="1" smtClean="0">
                <a:solidFill>
                  <a:srgbClr val="000000"/>
                </a:solidFill>
                <a:latin typeface="Courier New"/>
              </a:rPr>
              <a:t>EditText</a:t>
            </a:r>
            <a:r>
              <a:rPr lang="en-US" sz="1300" dirty="0" smtClean="0">
                <a:solidFill>
                  <a:srgbClr val="000000"/>
                </a:solidFill>
                <a:latin typeface="Courier New"/>
              </a:rPr>
              <a:t> </a:t>
            </a:r>
            <a:r>
              <a:rPr lang="en-US" sz="1300" dirty="0" err="1" smtClean="0">
                <a:solidFill>
                  <a:srgbClr val="0000C0"/>
                </a:solidFill>
                <a:latin typeface="Courier New"/>
              </a:rPr>
              <a:t>txtMsg</a:t>
            </a:r>
            <a:r>
              <a:rPr lang="en-US" sz="1300" dirty="0" smtClean="0">
                <a:solidFill>
                  <a:srgbClr val="000000"/>
                </a:solidFill>
                <a:latin typeface="Courier New"/>
              </a:rPr>
              <a:t>;</a:t>
            </a:r>
          </a:p>
          <a:p>
            <a:r>
              <a:rPr lang="en-US" sz="1300" dirty="0" smtClean="0">
                <a:solidFill>
                  <a:srgbClr val="000000"/>
                </a:solidFill>
                <a:latin typeface="Courier New"/>
              </a:rPr>
              <a:t>Long  </a:t>
            </a:r>
            <a:r>
              <a:rPr lang="en-US" sz="1300" dirty="0" err="1" smtClean="0">
                <a:solidFill>
                  <a:srgbClr val="0000C0"/>
                </a:solidFill>
                <a:latin typeface="Courier New"/>
              </a:rPr>
              <a:t>startingMillis</a:t>
            </a:r>
            <a:r>
              <a:rPr lang="en-US" sz="1300" dirty="0" smtClean="0">
                <a:solidFill>
                  <a:srgbClr val="000000"/>
                </a:solidFill>
                <a:latin typeface="Courier New"/>
              </a:rPr>
              <a:t>;</a:t>
            </a:r>
          </a:p>
          <a:p>
            <a:endParaRPr lang="en-US" sz="800" dirty="0" smtClean="0">
              <a:latin typeface="Courier New"/>
            </a:endParaRPr>
          </a:p>
          <a:p>
            <a:r>
              <a:rPr lang="en-US" sz="1300" dirty="0" smtClean="0">
                <a:solidFill>
                  <a:srgbClr val="646464"/>
                </a:solidFill>
                <a:latin typeface="Courier New"/>
              </a:rPr>
              <a:t>@Override</a:t>
            </a:r>
          </a:p>
          <a:p>
            <a:r>
              <a:rPr lang="en-US" sz="1300" b="1" dirty="0" smtClean="0">
                <a:solidFill>
                  <a:srgbClr val="7F0055"/>
                </a:solidFill>
                <a:latin typeface="Courier New"/>
              </a:rPr>
              <a:t>public</a:t>
            </a:r>
            <a:r>
              <a:rPr lang="en-US" sz="1300" b="1" dirty="0" smtClean="0">
                <a:solidFill>
                  <a:srgbClr val="000000"/>
                </a:solidFill>
                <a:latin typeface="Courier New"/>
              </a:rPr>
              <a:t> </a:t>
            </a:r>
            <a:r>
              <a:rPr lang="en-US" sz="1300" b="1" dirty="0" smtClean="0">
                <a:solidFill>
                  <a:srgbClr val="7F0055"/>
                </a:solidFill>
                <a:latin typeface="Courier New"/>
              </a:rPr>
              <a:t>void</a:t>
            </a:r>
            <a:r>
              <a:rPr lang="en-US" sz="1300" b="1" dirty="0" smtClean="0">
                <a:solidFill>
                  <a:srgbClr val="000000"/>
                </a:solidFill>
                <a:latin typeface="Courier New"/>
              </a:rPr>
              <a:t> </a:t>
            </a:r>
            <a:r>
              <a:rPr lang="en-US" sz="1300" b="1" dirty="0" err="1" smtClean="0">
                <a:solidFill>
                  <a:srgbClr val="000000"/>
                </a:solidFill>
                <a:latin typeface="Courier New"/>
              </a:rPr>
              <a:t>onCreate</a:t>
            </a:r>
            <a:r>
              <a:rPr lang="en-US" sz="1300" b="1" dirty="0" smtClean="0">
                <a:solidFill>
                  <a:srgbClr val="000000"/>
                </a:solidFill>
                <a:latin typeface="Courier New"/>
              </a:rPr>
              <a:t>(Bundle </a:t>
            </a:r>
            <a:r>
              <a:rPr lang="en-US" sz="1300" b="1" dirty="0" err="1" smtClean="0">
                <a:solidFill>
                  <a:srgbClr val="000000"/>
                </a:solidFill>
                <a:latin typeface="Courier New"/>
              </a:rPr>
              <a:t>savedInstanceState</a:t>
            </a:r>
            <a:r>
              <a:rPr lang="en-US" sz="1300" b="1" dirty="0" smtClean="0">
                <a:solidFill>
                  <a:srgbClr val="000000"/>
                </a:solidFill>
                <a:latin typeface="Courier New"/>
              </a:rPr>
              <a:t>) {</a:t>
            </a:r>
          </a:p>
          <a:p>
            <a:pPr lvl="1"/>
            <a:r>
              <a:rPr lang="en-US" sz="1300" b="1" dirty="0" err="1" smtClean="0">
                <a:solidFill>
                  <a:srgbClr val="7F0055"/>
                </a:solidFill>
                <a:latin typeface="Courier New"/>
              </a:rPr>
              <a:t>super</a:t>
            </a:r>
            <a:r>
              <a:rPr lang="en-US" sz="1300" b="1" dirty="0" err="1" smtClean="0">
                <a:solidFill>
                  <a:srgbClr val="000000"/>
                </a:solidFill>
                <a:latin typeface="Courier New"/>
              </a:rPr>
              <a:t>.onCreate</a:t>
            </a:r>
            <a:r>
              <a:rPr lang="en-US" sz="1300" b="1" dirty="0" smtClean="0">
                <a:solidFill>
                  <a:srgbClr val="000000"/>
                </a:solidFill>
                <a:latin typeface="Courier New"/>
              </a:rPr>
              <a:t>(</a:t>
            </a:r>
            <a:r>
              <a:rPr lang="en-US" sz="1300" b="1" dirty="0" err="1" smtClean="0">
                <a:solidFill>
                  <a:srgbClr val="000000"/>
                </a:solidFill>
                <a:latin typeface="Courier New"/>
              </a:rPr>
              <a:t>savedInstanceState</a:t>
            </a:r>
            <a:r>
              <a:rPr lang="en-US" sz="1300" b="1" dirty="0" smtClean="0">
                <a:solidFill>
                  <a:srgbClr val="000000"/>
                </a:solidFill>
                <a:latin typeface="Courier New"/>
              </a:rPr>
              <a:t>);</a:t>
            </a:r>
          </a:p>
          <a:p>
            <a:pPr lvl="1"/>
            <a:r>
              <a:rPr lang="en-US" sz="1300" dirty="0" err="1" smtClean="0">
                <a:solidFill>
                  <a:srgbClr val="000000"/>
                </a:solidFill>
                <a:latin typeface="Courier New"/>
              </a:rPr>
              <a:t>setContentView</a:t>
            </a:r>
            <a:r>
              <a:rPr lang="en-US" sz="1300" dirty="0" smtClean="0">
                <a:solidFill>
                  <a:srgbClr val="000000"/>
                </a:solidFill>
                <a:latin typeface="Courier New"/>
              </a:rPr>
              <a:t>(</a:t>
            </a:r>
            <a:r>
              <a:rPr lang="en-US" sz="1300" dirty="0" err="1" smtClean="0">
                <a:solidFill>
                  <a:srgbClr val="000000"/>
                </a:solidFill>
                <a:latin typeface="Courier New"/>
              </a:rPr>
              <a:t>R.layout.</a:t>
            </a:r>
            <a:r>
              <a:rPr lang="en-US" sz="1300" i="1" dirty="0" err="1" smtClean="0">
                <a:solidFill>
                  <a:srgbClr val="0000C0"/>
                </a:solidFill>
                <a:latin typeface="Courier New"/>
              </a:rPr>
              <a:t>main</a:t>
            </a:r>
            <a:r>
              <a:rPr lang="en-US" sz="1300" i="1" dirty="0" smtClean="0">
                <a:solidFill>
                  <a:srgbClr val="000000"/>
                </a:solidFill>
                <a:latin typeface="Courier New"/>
              </a:rPr>
              <a:t>);</a:t>
            </a:r>
          </a:p>
          <a:p>
            <a:pPr lvl="1"/>
            <a:r>
              <a:rPr lang="en-US" sz="1300" dirty="0" err="1" smtClean="0">
                <a:solidFill>
                  <a:srgbClr val="0000C0"/>
                </a:solidFill>
                <a:latin typeface="Courier New"/>
              </a:rPr>
              <a:t>txtMsg</a:t>
            </a:r>
            <a:r>
              <a:rPr lang="en-US" sz="1300" dirty="0" smtClean="0">
                <a:solidFill>
                  <a:srgbClr val="000000"/>
                </a:solidFill>
                <a:latin typeface="Courier New"/>
              </a:rPr>
              <a:t> = (</a:t>
            </a:r>
            <a:r>
              <a:rPr lang="en-US" sz="1300" dirty="0" err="1" smtClean="0">
                <a:solidFill>
                  <a:srgbClr val="000000"/>
                </a:solidFill>
                <a:latin typeface="Courier New"/>
              </a:rPr>
              <a:t>EditText</a:t>
            </a:r>
            <a:r>
              <a:rPr lang="en-US" sz="1300" dirty="0" smtClean="0">
                <a:solidFill>
                  <a:srgbClr val="000000"/>
                </a:solidFill>
                <a:latin typeface="Courier New"/>
              </a:rPr>
              <a:t>) </a:t>
            </a:r>
            <a:r>
              <a:rPr lang="en-US" sz="1300" dirty="0" err="1" smtClean="0">
                <a:solidFill>
                  <a:srgbClr val="000000"/>
                </a:solidFill>
                <a:latin typeface="Courier New"/>
              </a:rPr>
              <a:t>findViewById</a:t>
            </a:r>
            <a:r>
              <a:rPr lang="en-US" sz="1300" dirty="0" smtClean="0">
                <a:solidFill>
                  <a:srgbClr val="000000"/>
                </a:solidFill>
                <a:latin typeface="Courier New"/>
              </a:rPr>
              <a:t>(R.id.</a:t>
            </a:r>
            <a:r>
              <a:rPr lang="en-US" sz="1300" i="1" dirty="0" smtClean="0">
                <a:solidFill>
                  <a:srgbClr val="0000C0"/>
                </a:solidFill>
                <a:latin typeface="Courier New"/>
              </a:rPr>
              <a:t>EditText01</a:t>
            </a:r>
            <a:r>
              <a:rPr lang="en-US" sz="1300" i="1" dirty="0" smtClean="0">
                <a:solidFill>
                  <a:srgbClr val="000000"/>
                </a:solidFill>
                <a:latin typeface="Courier New"/>
              </a:rPr>
              <a:t>);</a:t>
            </a:r>
          </a:p>
          <a:p>
            <a:pPr lvl="1"/>
            <a:endParaRPr lang="en-US" sz="800" dirty="0" smtClean="0">
              <a:latin typeface="Courier New"/>
            </a:endParaRPr>
          </a:p>
          <a:p>
            <a:pPr lvl="1"/>
            <a:r>
              <a:rPr lang="en-US" sz="1300" dirty="0" smtClean="0">
                <a:solidFill>
                  <a:srgbClr val="3F7F5F"/>
                </a:solidFill>
                <a:latin typeface="Courier New"/>
              </a:rPr>
              <a:t>// slow work...for example: delete all data from a database</a:t>
            </a:r>
            <a:endParaRPr lang="en-US" sz="1300" dirty="0" smtClean="0">
              <a:latin typeface="Courier New"/>
            </a:endParaRPr>
          </a:p>
          <a:p>
            <a:pPr lvl="1"/>
            <a:r>
              <a:rPr lang="en-US" sz="1300" dirty="0" err="1" smtClean="0">
                <a:solidFill>
                  <a:srgbClr val="0000C0"/>
                </a:solidFill>
                <a:latin typeface="Courier New"/>
              </a:rPr>
              <a:t>btnSlowWork</a:t>
            </a:r>
            <a:r>
              <a:rPr lang="en-US" sz="1300" dirty="0" smtClean="0">
                <a:solidFill>
                  <a:srgbClr val="000000"/>
                </a:solidFill>
                <a:latin typeface="Courier New"/>
              </a:rPr>
              <a:t> = (Button) </a:t>
            </a:r>
            <a:r>
              <a:rPr lang="en-US" sz="1300" dirty="0" err="1" smtClean="0">
                <a:solidFill>
                  <a:srgbClr val="000000"/>
                </a:solidFill>
                <a:latin typeface="Courier New"/>
              </a:rPr>
              <a:t>findViewById</a:t>
            </a:r>
            <a:r>
              <a:rPr lang="en-US" sz="1300" dirty="0" smtClean="0">
                <a:solidFill>
                  <a:srgbClr val="000000"/>
                </a:solidFill>
                <a:latin typeface="Courier New"/>
              </a:rPr>
              <a:t>(R.id.</a:t>
            </a:r>
            <a:r>
              <a:rPr lang="en-US" sz="1300" i="1" dirty="0" smtClean="0">
                <a:solidFill>
                  <a:srgbClr val="0000C0"/>
                </a:solidFill>
                <a:latin typeface="Courier New"/>
              </a:rPr>
              <a:t>Button01</a:t>
            </a:r>
            <a:r>
              <a:rPr lang="en-US" sz="1300" i="1" dirty="0" smtClean="0">
                <a:solidFill>
                  <a:srgbClr val="000000"/>
                </a:solidFill>
                <a:latin typeface="Courier New"/>
              </a:rPr>
              <a:t>);</a:t>
            </a:r>
          </a:p>
          <a:p>
            <a:pPr lvl="1"/>
            <a:r>
              <a:rPr lang="en-US" sz="1300" b="1" dirty="0" err="1" smtClean="0">
                <a:solidFill>
                  <a:srgbClr val="7F0055"/>
                </a:solidFill>
                <a:latin typeface="Courier New"/>
              </a:rPr>
              <a:t>this</a:t>
            </a:r>
            <a:r>
              <a:rPr lang="en-US" sz="1300" b="1" dirty="0" err="1" smtClean="0">
                <a:solidFill>
                  <a:srgbClr val="000000"/>
                </a:solidFill>
                <a:latin typeface="Courier New"/>
              </a:rPr>
              <a:t>.</a:t>
            </a:r>
            <a:r>
              <a:rPr lang="en-US" sz="1300" b="1" dirty="0" err="1" smtClean="0">
                <a:solidFill>
                  <a:srgbClr val="0000C0"/>
                </a:solidFill>
                <a:latin typeface="Courier New"/>
              </a:rPr>
              <a:t>btnSlowWork</a:t>
            </a:r>
            <a:r>
              <a:rPr lang="en-US" sz="1300" b="1" dirty="0" err="1" smtClean="0">
                <a:solidFill>
                  <a:srgbClr val="000000"/>
                </a:solidFill>
                <a:latin typeface="Courier New"/>
              </a:rPr>
              <a:t>.setOnClickListener</a:t>
            </a:r>
            <a:r>
              <a:rPr lang="en-US" sz="1300" b="1" dirty="0" smtClean="0">
                <a:solidFill>
                  <a:srgbClr val="000000"/>
                </a:solidFill>
                <a:latin typeface="Courier New"/>
              </a:rPr>
              <a:t>(</a:t>
            </a:r>
            <a:r>
              <a:rPr lang="en-US" sz="1300" b="1" dirty="0" smtClean="0">
                <a:solidFill>
                  <a:srgbClr val="7F0055"/>
                </a:solidFill>
                <a:latin typeface="Courier New"/>
              </a:rPr>
              <a:t>new</a:t>
            </a:r>
            <a:r>
              <a:rPr lang="en-US" sz="1300" b="1" dirty="0" smtClean="0">
                <a:solidFill>
                  <a:srgbClr val="000000"/>
                </a:solidFill>
                <a:latin typeface="Courier New"/>
              </a:rPr>
              <a:t> </a:t>
            </a:r>
            <a:r>
              <a:rPr lang="en-US" sz="1300" b="1" dirty="0" err="1" smtClean="0">
                <a:solidFill>
                  <a:srgbClr val="000000"/>
                </a:solidFill>
                <a:latin typeface="Courier New"/>
              </a:rPr>
              <a:t>OnClickListener</a:t>
            </a:r>
            <a:r>
              <a:rPr lang="en-US" sz="1300" b="1" dirty="0" smtClean="0">
                <a:solidFill>
                  <a:srgbClr val="000000"/>
                </a:solidFill>
                <a:latin typeface="Courier New"/>
              </a:rPr>
              <a:t>() {</a:t>
            </a:r>
          </a:p>
          <a:p>
            <a:pPr lvl="2"/>
            <a:r>
              <a:rPr lang="en-US" sz="1300" b="1" dirty="0" smtClean="0">
                <a:solidFill>
                  <a:srgbClr val="7F0055"/>
                </a:solidFill>
                <a:latin typeface="Courier New"/>
              </a:rPr>
              <a:t>public</a:t>
            </a:r>
            <a:r>
              <a:rPr lang="en-US" sz="1300" b="1" dirty="0" smtClean="0">
                <a:solidFill>
                  <a:srgbClr val="000000"/>
                </a:solidFill>
                <a:latin typeface="Courier New"/>
              </a:rPr>
              <a:t> </a:t>
            </a:r>
            <a:r>
              <a:rPr lang="en-US" sz="1300" b="1" dirty="0" smtClean="0">
                <a:solidFill>
                  <a:srgbClr val="7F0055"/>
                </a:solidFill>
                <a:latin typeface="Courier New"/>
              </a:rPr>
              <a:t>void</a:t>
            </a:r>
            <a:r>
              <a:rPr lang="en-US" sz="1300" b="1" dirty="0" smtClean="0">
                <a:solidFill>
                  <a:srgbClr val="000000"/>
                </a:solidFill>
                <a:latin typeface="Courier New"/>
              </a:rPr>
              <a:t> </a:t>
            </a:r>
            <a:r>
              <a:rPr lang="en-US" sz="1300" b="1" dirty="0" err="1" smtClean="0">
                <a:solidFill>
                  <a:srgbClr val="000000"/>
                </a:solidFill>
                <a:latin typeface="Courier New"/>
              </a:rPr>
              <a:t>onClick</a:t>
            </a:r>
            <a:r>
              <a:rPr lang="en-US" sz="1300" b="1" dirty="0" smtClean="0">
                <a:solidFill>
                  <a:srgbClr val="000000"/>
                </a:solidFill>
                <a:latin typeface="Courier New"/>
              </a:rPr>
              <a:t>(</a:t>
            </a:r>
            <a:r>
              <a:rPr lang="en-US" sz="1300" b="1" dirty="0" smtClean="0">
                <a:solidFill>
                  <a:srgbClr val="7F0055"/>
                </a:solidFill>
                <a:latin typeface="Courier New"/>
              </a:rPr>
              <a:t>final</a:t>
            </a:r>
            <a:r>
              <a:rPr lang="en-US" sz="1300" b="1" dirty="0" smtClean="0">
                <a:solidFill>
                  <a:srgbClr val="000000"/>
                </a:solidFill>
                <a:latin typeface="Courier New"/>
              </a:rPr>
              <a:t> View v) {</a:t>
            </a:r>
          </a:p>
          <a:p>
            <a:pPr lvl="3"/>
            <a:r>
              <a:rPr lang="en-US" sz="1300" b="1" dirty="0" smtClean="0">
                <a:solidFill>
                  <a:srgbClr val="7F0055"/>
                </a:solidFill>
                <a:latin typeface="Courier New"/>
              </a:rPr>
              <a:t>new</a:t>
            </a:r>
            <a:r>
              <a:rPr lang="en-US" sz="1300" b="1" dirty="0" smtClean="0">
                <a:solidFill>
                  <a:srgbClr val="000000"/>
                </a:solidFill>
                <a:latin typeface="Courier New"/>
              </a:rPr>
              <a:t> </a:t>
            </a:r>
            <a:r>
              <a:rPr lang="en-US" sz="1300" b="1" dirty="0" err="1" smtClean="0">
                <a:solidFill>
                  <a:srgbClr val="000000"/>
                </a:solidFill>
                <a:latin typeface="Courier New"/>
              </a:rPr>
              <a:t>VerySlowTask</a:t>
            </a:r>
            <a:r>
              <a:rPr lang="en-US" sz="1300" b="1" dirty="0" smtClean="0">
                <a:solidFill>
                  <a:srgbClr val="000000"/>
                </a:solidFill>
                <a:latin typeface="Courier New"/>
              </a:rPr>
              <a:t>().execute();</a:t>
            </a:r>
          </a:p>
          <a:p>
            <a:pPr lvl="2"/>
            <a:r>
              <a:rPr lang="en-US" sz="1300" dirty="0" smtClean="0">
                <a:solidFill>
                  <a:srgbClr val="000000"/>
                </a:solidFill>
                <a:latin typeface="Courier New"/>
              </a:rPr>
              <a:t>}</a:t>
            </a:r>
          </a:p>
          <a:p>
            <a:pPr lvl="1"/>
            <a:r>
              <a:rPr lang="en-US" sz="1300" dirty="0" smtClean="0">
                <a:solidFill>
                  <a:srgbClr val="000000"/>
                </a:solidFill>
                <a:latin typeface="Courier New"/>
              </a:rPr>
              <a:t>});</a:t>
            </a:r>
          </a:p>
          <a:p>
            <a:pPr lvl="1"/>
            <a:endParaRPr lang="en-US" sz="800" dirty="0" smtClean="0">
              <a:latin typeface="Courier New"/>
            </a:endParaRPr>
          </a:p>
          <a:p>
            <a:pPr lvl="1"/>
            <a:r>
              <a:rPr lang="en-US" sz="1300" dirty="0" err="1" smtClean="0">
                <a:solidFill>
                  <a:srgbClr val="0000C0"/>
                </a:solidFill>
                <a:latin typeface="Courier New"/>
              </a:rPr>
              <a:t>btnQuickWork</a:t>
            </a:r>
            <a:r>
              <a:rPr lang="en-US" sz="1300" dirty="0" smtClean="0">
                <a:solidFill>
                  <a:srgbClr val="000000"/>
                </a:solidFill>
                <a:latin typeface="Courier New"/>
              </a:rPr>
              <a:t> = (Button) </a:t>
            </a:r>
            <a:r>
              <a:rPr lang="en-US" sz="1300" dirty="0" err="1" smtClean="0">
                <a:solidFill>
                  <a:srgbClr val="000000"/>
                </a:solidFill>
                <a:latin typeface="Courier New"/>
              </a:rPr>
              <a:t>findViewById</a:t>
            </a:r>
            <a:r>
              <a:rPr lang="en-US" sz="1300" dirty="0" smtClean="0">
                <a:solidFill>
                  <a:srgbClr val="000000"/>
                </a:solidFill>
                <a:latin typeface="Courier New"/>
              </a:rPr>
              <a:t>(R.id.</a:t>
            </a:r>
            <a:r>
              <a:rPr lang="en-US" sz="1300" i="1" dirty="0" smtClean="0">
                <a:solidFill>
                  <a:srgbClr val="0000C0"/>
                </a:solidFill>
                <a:latin typeface="Courier New"/>
              </a:rPr>
              <a:t>Button02</a:t>
            </a:r>
            <a:r>
              <a:rPr lang="en-US" sz="1300" i="1" dirty="0" smtClean="0">
                <a:solidFill>
                  <a:srgbClr val="000000"/>
                </a:solidFill>
                <a:latin typeface="Courier New"/>
              </a:rPr>
              <a:t>);</a:t>
            </a:r>
          </a:p>
          <a:p>
            <a:pPr lvl="1"/>
            <a:r>
              <a:rPr lang="en-US" sz="1300" dirty="0" smtClean="0">
                <a:solidFill>
                  <a:srgbClr val="3F7F5F"/>
                </a:solidFill>
                <a:latin typeface="Courier New"/>
              </a:rPr>
              <a:t>// delete all data from database (when delete button is clicked)</a:t>
            </a:r>
          </a:p>
          <a:p>
            <a:pPr lvl="1"/>
            <a:r>
              <a:rPr lang="en-US" sz="1300" b="1" dirty="0" err="1" smtClean="0">
                <a:solidFill>
                  <a:srgbClr val="7F0055"/>
                </a:solidFill>
                <a:latin typeface="Courier New"/>
              </a:rPr>
              <a:t>this</a:t>
            </a:r>
            <a:r>
              <a:rPr lang="en-US" sz="1300" b="1" dirty="0" err="1" smtClean="0">
                <a:solidFill>
                  <a:srgbClr val="000000"/>
                </a:solidFill>
                <a:latin typeface="Courier New"/>
              </a:rPr>
              <a:t>.</a:t>
            </a:r>
            <a:r>
              <a:rPr lang="en-US" sz="1300" b="1" dirty="0" err="1" smtClean="0">
                <a:solidFill>
                  <a:srgbClr val="0000C0"/>
                </a:solidFill>
                <a:latin typeface="Courier New"/>
              </a:rPr>
              <a:t>btnQuickWork</a:t>
            </a:r>
            <a:r>
              <a:rPr lang="en-US" sz="1300" b="1" dirty="0" err="1" smtClean="0">
                <a:solidFill>
                  <a:srgbClr val="000000"/>
                </a:solidFill>
                <a:latin typeface="Courier New"/>
              </a:rPr>
              <a:t>.setOnClickListener</a:t>
            </a:r>
            <a:r>
              <a:rPr lang="en-US" sz="1300" b="1" dirty="0" smtClean="0">
                <a:solidFill>
                  <a:srgbClr val="000000"/>
                </a:solidFill>
                <a:latin typeface="Courier New"/>
              </a:rPr>
              <a:t>(</a:t>
            </a:r>
            <a:r>
              <a:rPr lang="en-US" sz="1300" b="1" dirty="0" smtClean="0">
                <a:solidFill>
                  <a:srgbClr val="7F0055"/>
                </a:solidFill>
                <a:latin typeface="Courier New"/>
              </a:rPr>
              <a:t>new</a:t>
            </a:r>
            <a:r>
              <a:rPr lang="en-US" sz="1300" b="1" dirty="0" smtClean="0">
                <a:solidFill>
                  <a:srgbClr val="000000"/>
                </a:solidFill>
                <a:latin typeface="Courier New"/>
              </a:rPr>
              <a:t> </a:t>
            </a:r>
            <a:r>
              <a:rPr lang="en-US" sz="1300" b="1" dirty="0" err="1" smtClean="0">
                <a:solidFill>
                  <a:srgbClr val="000000"/>
                </a:solidFill>
                <a:latin typeface="Courier New"/>
              </a:rPr>
              <a:t>OnClickListener</a:t>
            </a:r>
            <a:r>
              <a:rPr lang="en-US" sz="1300" b="1" dirty="0" smtClean="0">
                <a:solidFill>
                  <a:srgbClr val="000000"/>
                </a:solidFill>
                <a:latin typeface="Courier New"/>
              </a:rPr>
              <a:t>() {</a:t>
            </a:r>
          </a:p>
          <a:p>
            <a:pPr lvl="2"/>
            <a:r>
              <a:rPr lang="en-US" sz="1300" b="1" dirty="0" smtClean="0">
                <a:solidFill>
                  <a:srgbClr val="7F0055"/>
                </a:solidFill>
                <a:latin typeface="Courier New"/>
              </a:rPr>
              <a:t>public</a:t>
            </a:r>
            <a:r>
              <a:rPr lang="en-US" sz="1300" b="1" dirty="0" smtClean="0">
                <a:solidFill>
                  <a:srgbClr val="000000"/>
                </a:solidFill>
                <a:latin typeface="Courier New"/>
              </a:rPr>
              <a:t> </a:t>
            </a:r>
            <a:r>
              <a:rPr lang="en-US" sz="1300" b="1" dirty="0" smtClean="0">
                <a:solidFill>
                  <a:srgbClr val="7F0055"/>
                </a:solidFill>
                <a:latin typeface="Courier New"/>
              </a:rPr>
              <a:t>void</a:t>
            </a:r>
            <a:r>
              <a:rPr lang="en-US" sz="1300" b="1" dirty="0" smtClean="0">
                <a:solidFill>
                  <a:srgbClr val="000000"/>
                </a:solidFill>
                <a:latin typeface="Courier New"/>
              </a:rPr>
              <a:t> </a:t>
            </a:r>
            <a:r>
              <a:rPr lang="en-US" sz="1300" b="1" dirty="0" err="1" smtClean="0">
                <a:solidFill>
                  <a:srgbClr val="000000"/>
                </a:solidFill>
                <a:latin typeface="Courier New"/>
              </a:rPr>
              <a:t>onClick</a:t>
            </a:r>
            <a:r>
              <a:rPr lang="en-US" sz="1300" b="1" dirty="0" smtClean="0">
                <a:solidFill>
                  <a:srgbClr val="000000"/>
                </a:solidFill>
                <a:latin typeface="Courier New"/>
              </a:rPr>
              <a:t>(</a:t>
            </a:r>
            <a:r>
              <a:rPr lang="en-US" sz="1300" b="1" dirty="0" smtClean="0">
                <a:solidFill>
                  <a:srgbClr val="7F0055"/>
                </a:solidFill>
                <a:latin typeface="Courier New"/>
              </a:rPr>
              <a:t>final</a:t>
            </a:r>
            <a:r>
              <a:rPr lang="en-US" sz="1300" b="1" dirty="0" smtClean="0">
                <a:solidFill>
                  <a:srgbClr val="000000"/>
                </a:solidFill>
                <a:latin typeface="Courier New"/>
              </a:rPr>
              <a:t> View v) {</a:t>
            </a:r>
          </a:p>
          <a:p>
            <a:pPr lvl="3"/>
            <a:r>
              <a:rPr lang="en-US" sz="1300" dirty="0" err="1" smtClean="0">
                <a:solidFill>
                  <a:srgbClr val="0000C0"/>
                </a:solidFill>
                <a:latin typeface="Courier New"/>
              </a:rPr>
              <a:t>txtMsg</a:t>
            </a:r>
            <a:r>
              <a:rPr lang="en-US" sz="1300" dirty="0" err="1" smtClean="0">
                <a:solidFill>
                  <a:srgbClr val="000000"/>
                </a:solidFill>
                <a:latin typeface="Courier New"/>
              </a:rPr>
              <a:t>.setText</a:t>
            </a:r>
            <a:r>
              <a:rPr lang="en-US" sz="1300" dirty="0" smtClean="0">
                <a:solidFill>
                  <a:srgbClr val="000000"/>
                </a:solidFill>
                <a:latin typeface="Courier New"/>
              </a:rPr>
              <a:t>((</a:t>
            </a:r>
            <a:r>
              <a:rPr lang="en-US" sz="1300" b="1" dirty="0" smtClean="0">
                <a:solidFill>
                  <a:srgbClr val="7F0055"/>
                </a:solidFill>
                <a:latin typeface="Courier New"/>
              </a:rPr>
              <a:t>new</a:t>
            </a:r>
            <a:r>
              <a:rPr lang="en-US" sz="1300" b="1" dirty="0" smtClean="0">
                <a:solidFill>
                  <a:srgbClr val="000000"/>
                </a:solidFill>
                <a:latin typeface="Courier New"/>
              </a:rPr>
              <a:t> Date()).</a:t>
            </a:r>
            <a:r>
              <a:rPr lang="en-US" sz="1300" b="1" dirty="0" err="1" smtClean="0">
                <a:solidFill>
                  <a:srgbClr val="000000"/>
                </a:solidFill>
                <a:latin typeface="Courier New"/>
              </a:rPr>
              <a:t>toString</a:t>
            </a:r>
            <a:r>
              <a:rPr lang="en-US" sz="1300" b="1" dirty="0" smtClean="0">
                <a:solidFill>
                  <a:srgbClr val="000000"/>
                </a:solidFill>
                <a:latin typeface="Courier New"/>
              </a:rPr>
              <a:t>());</a:t>
            </a:r>
          </a:p>
          <a:p>
            <a:pPr lvl="2"/>
            <a:r>
              <a:rPr lang="en-US" sz="1300" dirty="0" smtClean="0">
                <a:solidFill>
                  <a:srgbClr val="000000"/>
                </a:solidFill>
                <a:latin typeface="Courier New"/>
              </a:rPr>
              <a:t>}</a:t>
            </a:r>
          </a:p>
          <a:p>
            <a:pPr lvl="1"/>
            <a:r>
              <a:rPr lang="en-US" sz="1300" dirty="0" smtClean="0">
                <a:solidFill>
                  <a:srgbClr val="000000"/>
                </a:solidFill>
                <a:latin typeface="Courier New"/>
              </a:rPr>
              <a:t>});</a:t>
            </a:r>
            <a:endParaRPr lang="en-US" sz="800" dirty="0" smtClean="0">
              <a:latin typeface="Courier New"/>
            </a:endParaRPr>
          </a:p>
          <a:p>
            <a:r>
              <a:rPr lang="en-US" sz="1300" dirty="0" smtClean="0">
                <a:solidFill>
                  <a:srgbClr val="000000"/>
                </a:solidFill>
                <a:latin typeface="Courier New"/>
              </a:rPr>
              <a:t>}</a:t>
            </a:r>
            <a:r>
              <a:rPr lang="en-US" sz="1300" dirty="0" smtClean="0">
                <a:solidFill>
                  <a:srgbClr val="3F7F5F"/>
                </a:solidFill>
                <a:latin typeface="Courier New"/>
              </a:rPr>
              <a:t>// </a:t>
            </a:r>
            <a:r>
              <a:rPr lang="en-US" sz="1300" dirty="0" err="1" smtClean="0">
                <a:solidFill>
                  <a:srgbClr val="3F7F5F"/>
                </a:solidFill>
                <a:latin typeface="Courier New"/>
              </a:rPr>
              <a:t>onCreate</a:t>
            </a:r>
            <a:endParaRPr lang="en-US" sz="1300" dirty="0" smtClean="0">
              <a:latin typeface="Courier New"/>
            </a:endParaRPr>
          </a:p>
        </p:txBody>
      </p:sp>
      <p:sp>
        <p:nvSpPr>
          <p:cNvPr id="15" name="Left Arrow 14"/>
          <p:cNvSpPr/>
          <p:nvPr/>
        </p:nvSpPr>
        <p:spPr>
          <a:xfrm>
            <a:off x="5334000" y="4343400"/>
            <a:ext cx="1066800" cy="457200"/>
          </a:xfrm>
          <a:prstGeom prst="leftArrow">
            <a:avLst/>
          </a:prstGeom>
          <a:solidFill>
            <a:schemeClr val="bg1">
              <a:lumMod val="8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p:cNvPicPr>
            <a:picLocks noChangeAspect="1" noChangeArrowheads="1"/>
          </p:cNvPicPr>
          <p:nvPr/>
        </p:nvPicPr>
        <p:blipFill>
          <a:blip r:embed="rId2" cstate="print"/>
          <a:srcRect/>
          <a:stretch>
            <a:fillRect/>
          </a:stretch>
        </p:blipFill>
        <p:spPr bwMode="auto">
          <a:xfrm>
            <a:off x="7162800" y="304800"/>
            <a:ext cx="1728386" cy="2883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4: Using  the AsyncTask  class</a:t>
            </a:r>
            <a:endParaRPr lang="en-US" sz="2000" dirty="0" smtClean="0"/>
          </a:p>
        </p:txBody>
      </p:sp>
      <p:sp>
        <p:nvSpPr>
          <p:cNvPr id="10" name="TextBox 9"/>
          <p:cNvSpPr txBox="1"/>
          <p:nvPr/>
        </p:nvSpPr>
        <p:spPr>
          <a:xfrm>
            <a:off x="685800" y="1600201"/>
            <a:ext cx="7848600" cy="4862870"/>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300" b="1" dirty="0" smtClean="0">
                <a:solidFill>
                  <a:srgbClr val="7F0055"/>
                </a:solidFill>
                <a:latin typeface="Courier New"/>
              </a:rPr>
              <a:t>private</a:t>
            </a:r>
            <a:r>
              <a:rPr lang="en-US" sz="1300" b="1" dirty="0" smtClean="0">
                <a:solidFill>
                  <a:srgbClr val="000000"/>
                </a:solidFill>
                <a:latin typeface="Courier New"/>
              </a:rPr>
              <a:t> </a:t>
            </a:r>
            <a:r>
              <a:rPr lang="en-US" sz="1300" b="1" dirty="0" smtClean="0">
                <a:solidFill>
                  <a:srgbClr val="7F0055"/>
                </a:solidFill>
                <a:latin typeface="Courier New"/>
              </a:rPr>
              <a:t>class</a:t>
            </a:r>
            <a:r>
              <a:rPr lang="en-US" sz="1300" b="1" dirty="0" smtClean="0">
                <a:solidFill>
                  <a:srgbClr val="000000"/>
                </a:solidFill>
                <a:latin typeface="Courier New"/>
              </a:rPr>
              <a:t> </a:t>
            </a:r>
            <a:r>
              <a:rPr lang="en-US" sz="1300" b="1" dirty="0" err="1" smtClean="0">
                <a:solidFill>
                  <a:srgbClr val="000000"/>
                </a:solidFill>
                <a:latin typeface="Courier New"/>
              </a:rPr>
              <a:t>VerySlowTask</a:t>
            </a:r>
            <a:r>
              <a:rPr lang="en-US" sz="1300" b="1" dirty="0" smtClean="0">
                <a:solidFill>
                  <a:srgbClr val="000000"/>
                </a:solidFill>
                <a:latin typeface="Courier New"/>
              </a:rPr>
              <a:t> </a:t>
            </a:r>
            <a:r>
              <a:rPr lang="en-US" sz="1300" b="1" dirty="0" smtClean="0">
                <a:solidFill>
                  <a:srgbClr val="7F0055"/>
                </a:solidFill>
                <a:latin typeface="Courier New"/>
              </a:rPr>
              <a:t>extends</a:t>
            </a:r>
            <a:r>
              <a:rPr lang="en-US" sz="1300" b="1" dirty="0" smtClean="0">
                <a:solidFill>
                  <a:srgbClr val="000000"/>
                </a:solidFill>
                <a:latin typeface="Courier New"/>
              </a:rPr>
              <a:t> </a:t>
            </a:r>
            <a:r>
              <a:rPr lang="en-US" sz="1300" b="1" dirty="0" err="1" smtClean="0">
                <a:solidFill>
                  <a:srgbClr val="000000"/>
                </a:solidFill>
                <a:latin typeface="Courier New"/>
              </a:rPr>
              <a:t>AsyncTask</a:t>
            </a:r>
            <a:r>
              <a:rPr lang="en-US" sz="1300" b="1" dirty="0" smtClean="0">
                <a:solidFill>
                  <a:srgbClr val="000000"/>
                </a:solidFill>
                <a:latin typeface="Courier New"/>
              </a:rPr>
              <a:t> &lt;String, Long, Void&gt; {</a:t>
            </a:r>
          </a:p>
          <a:p>
            <a:endParaRPr lang="en-US" sz="800" b="1" dirty="0" smtClean="0">
              <a:solidFill>
                <a:srgbClr val="000000"/>
              </a:solidFill>
              <a:latin typeface="Courier New"/>
            </a:endParaRPr>
          </a:p>
          <a:p>
            <a:pPr lvl="1"/>
            <a:r>
              <a:rPr lang="en-US" sz="1300" b="1" dirty="0" smtClean="0">
                <a:solidFill>
                  <a:srgbClr val="7F0055"/>
                </a:solidFill>
                <a:latin typeface="Courier New"/>
              </a:rPr>
              <a:t>private</a:t>
            </a:r>
            <a:r>
              <a:rPr lang="en-US" sz="1300" b="1" dirty="0" smtClean="0">
                <a:solidFill>
                  <a:srgbClr val="000000"/>
                </a:solidFill>
                <a:latin typeface="Courier New"/>
              </a:rPr>
              <a:t> </a:t>
            </a:r>
            <a:r>
              <a:rPr lang="en-US" sz="1300" b="1" dirty="0" smtClean="0">
                <a:solidFill>
                  <a:srgbClr val="7F0055"/>
                </a:solidFill>
                <a:latin typeface="Courier New"/>
              </a:rPr>
              <a:t>final</a:t>
            </a:r>
            <a:r>
              <a:rPr lang="en-US" sz="1300" b="1" dirty="0" smtClean="0">
                <a:solidFill>
                  <a:srgbClr val="000000"/>
                </a:solidFill>
                <a:latin typeface="Courier New"/>
              </a:rPr>
              <a:t> </a:t>
            </a:r>
            <a:r>
              <a:rPr lang="en-US" sz="1300" b="1" dirty="0" err="1" smtClean="0">
                <a:solidFill>
                  <a:srgbClr val="000000"/>
                </a:solidFill>
                <a:latin typeface="Courier New"/>
              </a:rPr>
              <a:t>ProgressDialog</a:t>
            </a:r>
            <a:r>
              <a:rPr lang="en-US" sz="1300" b="1" dirty="0" smtClean="0">
                <a:solidFill>
                  <a:srgbClr val="000000"/>
                </a:solidFill>
                <a:latin typeface="Courier New"/>
              </a:rPr>
              <a:t> </a:t>
            </a:r>
            <a:r>
              <a:rPr lang="en-US" sz="1300" b="1" dirty="0" smtClean="0">
                <a:solidFill>
                  <a:srgbClr val="0000C0"/>
                </a:solidFill>
                <a:latin typeface="Courier New"/>
              </a:rPr>
              <a:t>dialog</a:t>
            </a:r>
            <a:r>
              <a:rPr lang="en-US" sz="1300" b="1" dirty="0" smtClean="0">
                <a:solidFill>
                  <a:srgbClr val="000000"/>
                </a:solidFill>
                <a:latin typeface="Courier New"/>
              </a:rPr>
              <a:t> = </a:t>
            </a:r>
            <a:r>
              <a:rPr lang="en-US" sz="1300" b="1" dirty="0" smtClean="0">
                <a:solidFill>
                  <a:srgbClr val="7F0055"/>
                </a:solidFill>
                <a:latin typeface="Courier New"/>
              </a:rPr>
              <a:t>new</a:t>
            </a:r>
            <a:r>
              <a:rPr lang="en-US" sz="1300" b="1" dirty="0" smtClean="0">
                <a:solidFill>
                  <a:srgbClr val="000000"/>
                </a:solidFill>
                <a:latin typeface="Courier New"/>
              </a:rPr>
              <a:t> </a:t>
            </a:r>
            <a:r>
              <a:rPr lang="en-US" sz="1300" b="1" dirty="0" err="1" smtClean="0">
                <a:solidFill>
                  <a:srgbClr val="000000"/>
                </a:solidFill>
                <a:latin typeface="Courier New"/>
              </a:rPr>
              <a:t>ProgressDialog</a:t>
            </a:r>
            <a:r>
              <a:rPr lang="en-US" sz="1300" b="1" dirty="0" smtClean="0">
                <a:solidFill>
                  <a:srgbClr val="000000"/>
                </a:solidFill>
                <a:latin typeface="Courier New"/>
              </a:rPr>
              <a:t>(</a:t>
            </a:r>
            <a:r>
              <a:rPr lang="en-US" sz="1300" b="1" dirty="0" err="1" smtClean="0">
                <a:solidFill>
                  <a:srgbClr val="000000"/>
                </a:solidFill>
                <a:latin typeface="Courier New"/>
              </a:rPr>
              <a:t>Main.</a:t>
            </a:r>
            <a:r>
              <a:rPr lang="en-US" sz="1300" b="1" dirty="0" err="1" smtClean="0">
                <a:solidFill>
                  <a:srgbClr val="7F0055"/>
                </a:solidFill>
                <a:latin typeface="Courier New"/>
              </a:rPr>
              <a:t>this</a:t>
            </a:r>
            <a:r>
              <a:rPr lang="en-US" sz="1300" b="1" dirty="0" smtClean="0">
                <a:solidFill>
                  <a:srgbClr val="000000"/>
                </a:solidFill>
                <a:latin typeface="Courier New"/>
              </a:rPr>
              <a:t>);</a:t>
            </a:r>
          </a:p>
          <a:p>
            <a:pPr lvl="1"/>
            <a:endParaRPr lang="en-US" sz="800" dirty="0" smtClean="0">
              <a:latin typeface="Courier New"/>
            </a:endParaRPr>
          </a:p>
          <a:p>
            <a:pPr lvl="1"/>
            <a:r>
              <a:rPr lang="en-US" sz="1300" dirty="0" smtClean="0">
                <a:solidFill>
                  <a:srgbClr val="3F7F5F"/>
                </a:solidFill>
                <a:latin typeface="Courier New"/>
              </a:rPr>
              <a:t>// can use UI thread here</a:t>
            </a:r>
          </a:p>
          <a:p>
            <a:pPr lvl="1"/>
            <a:r>
              <a:rPr lang="en-US" sz="1300" b="1" dirty="0" smtClean="0">
                <a:solidFill>
                  <a:srgbClr val="7F0055"/>
                </a:solidFill>
                <a:latin typeface="Courier New"/>
              </a:rPr>
              <a:t>protected</a:t>
            </a:r>
            <a:r>
              <a:rPr lang="en-US" sz="1300" b="1" dirty="0" smtClean="0">
                <a:solidFill>
                  <a:srgbClr val="000000"/>
                </a:solidFill>
                <a:latin typeface="Courier New"/>
              </a:rPr>
              <a:t> </a:t>
            </a:r>
            <a:r>
              <a:rPr lang="en-US" sz="1300" b="1" dirty="0" smtClean="0">
                <a:solidFill>
                  <a:srgbClr val="7F0055"/>
                </a:solidFill>
                <a:latin typeface="Courier New"/>
              </a:rPr>
              <a:t>void</a:t>
            </a:r>
            <a:r>
              <a:rPr lang="en-US" sz="1300" b="1" dirty="0" smtClean="0">
                <a:solidFill>
                  <a:srgbClr val="000000"/>
                </a:solidFill>
                <a:latin typeface="Courier New"/>
              </a:rPr>
              <a:t> </a:t>
            </a:r>
            <a:r>
              <a:rPr lang="en-US" sz="1300" b="1" dirty="0" err="1" smtClean="0">
                <a:solidFill>
                  <a:srgbClr val="000000"/>
                </a:solidFill>
                <a:latin typeface="Courier New"/>
              </a:rPr>
              <a:t>onPreExecute</a:t>
            </a:r>
            <a:r>
              <a:rPr lang="en-US" sz="1300" b="1" dirty="0" smtClean="0">
                <a:solidFill>
                  <a:srgbClr val="000000"/>
                </a:solidFill>
                <a:latin typeface="Courier New"/>
              </a:rPr>
              <a:t>() {</a:t>
            </a:r>
          </a:p>
          <a:p>
            <a:pPr lvl="2"/>
            <a:r>
              <a:rPr lang="en-US" sz="1300" dirty="0" err="1" smtClean="0">
                <a:solidFill>
                  <a:srgbClr val="0000C0"/>
                </a:solidFill>
                <a:latin typeface="Courier New"/>
              </a:rPr>
              <a:t>startingMillis</a:t>
            </a:r>
            <a:r>
              <a:rPr lang="en-US" sz="1300" dirty="0" smtClean="0">
                <a:solidFill>
                  <a:srgbClr val="000000"/>
                </a:solidFill>
                <a:latin typeface="Courier New"/>
              </a:rPr>
              <a:t> = </a:t>
            </a:r>
            <a:r>
              <a:rPr lang="en-US" sz="1300" dirty="0" err="1" smtClean="0">
                <a:solidFill>
                  <a:srgbClr val="000000"/>
                </a:solidFill>
                <a:latin typeface="Courier New"/>
              </a:rPr>
              <a:t>System.</a:t>
            </a:r>
            <a:r>
              <a:rPr lang="en-US" sz="1300" i="1" dirty="0" err="1" smtClean="0">
                <a:solidFill>
                  <a:srgbClr val="000000"/>
                </a:solidFill>
                <a:latin typeface="Courier New"/>
              </a:rPr>
              <a:t>currentTimeMillis</a:t>
            </a:r>
            <a:r>
              <a:rPr lang="en-US" sz="1300" i="1" dirty="0" smtClean="0">
                <a:solidFill>
                  <a:srgbClr val="000000"/>
                </a:solidFill>
                <a:latin typeface="Courier New"/>
              </a:rPr>
              <a:t>();</a:t>
            </a:r>
          </a:p>
          <a:p>
            <a:pPr lvl="2"/>
            <a:r>
              <a:rPr lang="en-US" sz="1300" dirty="0" err="1" smtClean="0">
                <a:solidFill>
                  <a:srgbClr val="0000C0"/>
                </a:solidFill>
                <a:latin typeface="Courier New"/>
              </a:rPr>
              <a:t>txtMsg</a:t>
            </a:r>
            <a:r>
              <a:rPr lang="en-US" sz="1300" dirty="0" err="1" smtClean="0">
                <a:solidFill>
                  <a:srgbClr val="000000"/>
                </a:solidFill>
                <a:latin typeface="Courier New"/>
              </a:rPr>
              <a:t>.setText</a:t>
            </a:r>
            <a:r>
              <a:rPr lang="en-US" sz="1300" dirty="0" smtClean="0">
                <a:solidFill>
                  <a:srgbClr val="000000"/>
                </a:solidFill>
                <a:latin typeface="Courier New"/>
              </a:rPr>
              <a:t>(</a:t>
            </a:r>
            <a:r>
              <a:rPr lang="en-US" sz="1300" dirty="0" smtClean="0">
                <a:solidFill>
                  <a:srgbClr val="2A00FF"/>
                </a:solidFill>
                <a:latin typeface="Courier New"/>
              </a:rPr>
              <a:t>"Start Time: "</a:t>
            </a:r>
            <a:r>
              <a:rPr lang="en-US" sz="1300" dirty="0" smtClean="0">
                <a:solidFill>
                  <a:srgbClr val="000000"/>
                </a:solidFill>
                <a:latin typeface="Courier New"/>
              </a:rPr>
              <a:t> + </a:t>
            </a:r>
            <a:r>
              <a:rPr lang="en-US" sz="1300" dirty="0" err="1" smtClean="0">
                <a:solidFill>
                  <a:srgbClr val="0000C0"/>
                </a:solidFill>
                <a:latin typeface="Courier New"/>
              </a:rPr>
              <a:t>startingMillis</a:t>
            </a:r>
            <a:r>
              <a:rPr lang="en-US" sz="1300" dirty="0" smtClean="0">
                <a:solidFill>
                  <a:srgbClr val="000000"/>
                </a:solidFill>
                <a:latin typeface="Courier New"/>
              </a:rPr>
              <a:t>);</a:t>
            </a:r>
          </a:p>
          <a:p>
            <a:pPr lvl="2"/>
            <a:r>
              <a:rPr lang="en-US" sz="1300" b="1" dirty="0" err="1" smtClean="0">
                <a:solidFill>
                  <a:srgbClr val="7F0055"/>
                </a:solidFill>
                <a:latin typeface="Courier New"/>
              </a:rPr>
              <a:t>this</a:t>
            </a:r>
            <a:r>
              <a:rPr lang="en-US" sz="1300" b="1" dirty="0" err="1" smtClean="0">
                <a:solidFill>
                  <a:srgbClr val="000000"/>
                </a:solidFill>
                <a:latin typeface="Courier New"/>
              </a:rPr>
              <a:t>.</a:t>
            </a:r>
            <a:r>
              <a:rPr lang="en-US" sz="1300" b="1" dirty="0" err="1" smtClean="0">
                <a:solidFill>
                  <a:srgbClr val="0000C0"/>
                </a:solidFill>
                <a:latin typeface="Courier New"/>
              </a:rPr>
              <a:t>dialog</a:t>
            </a:r>
            <a:r>
              <a:rPr lang="en-US" sz="1300" b="1" dirty="0" err="1" smtClean="0">
                <a:solidFill>
                  <a:srgbClr val="000000"/>
                </a:solidFill>
                <a:latin typeface="Courier New"/>
              </a:rPr>
              <a:t>.setMessage</a:t>
            </a:r>
            <a:r>
              <a:rPr lang="en-US" sz="1300" dirty="0" smtClean="0">
                <a:solidFill>
                  <a:srgbClr val="000000"/>
                </a:solidFill>
                <a:latin typeface="Courier New"/>
              </a:rPr>
              <a:t>(</a:t>
            </a:r>
            <a:r>
              <a:rPr lang="en-US" sz="1300" b="1" dirty="0" smtClean="0">
                <a:solidFill>
                  <a:srgbClr val="2A00FF"/>
                </a:solidFill>
                <a:latin typeface="Courier New"/>
              </a:rPr>
              <a:t>"</a:t>
            </a:r>
            <a:r>
              <a:rPr lang="en-US" sz="1300" dirty="0" smtClean="0">
                <a:solidFill>
                  <a:srgbClr val="2A00FF"/>
                </a:solidFill>
                <a:latin typeface="Courier New"/>
              </a:rPr>
              <a:t>Wait\</a:t>
            </a:r>
            <a:r>
              <a:rPr lang="en-US" sz="1300" dirty="0" err="1" smtClean="0">
                <a:solidFill>
                  <a:srgbClr val="2A00FF"/>
                </a:solidFill>
                <a:latin typeface="Courier New"/>
              </a:rPr>
              <a:t>nSome</a:t>
            </a:r>
            <a:r>
              <a:rPr lang="en-US" sz="1300" dirty="0" smtClean="0">
                <a:solidFill>
                  <a:srgbClr val="2A00FF"/>
                </a:solidFill>
                <a:latin typeface="Courier New"/>
              </a:rPr>
              <a:t> SLOW job is being done..."</a:t>
            </a:r>
            <a:r>
              <a:rPr lang="en-US" sz="1300" dirty="0" smtClean="0">
                <a:solidFill>
                  <a:srgbClr val="000000"/>
                </a:solidFill>
                <a:latin typeface="Courier New"/>
              </a:rPr>
              <a:t>);</a:t>
            </a:r>
          </a:p>
          <a:p>
            <a:pPr lvl="2"/>
            <a:r>
              <a:rPr lang="en-US" sz="1300" b="1" dirty="0" err="1" smtClean="0">
                <a:solidFill>
                  <a:srgbClr val="7F0055"/>
                </a:solidFill>
                <a:latin typeface="Courier New"/>
              </a:rPr>
              <a:t>this</a:t>
            </a:r>
            <a:r>
              <a:rPr lang="en-US" sz="1300" b="1" dirty="0" err="1" smtClean="0">
                <a:solidFill>
                  <a:srgbClr val="000000"/>
                </a:solidFill>
                <a:latin typeface="Courier New"/>
              </a:rPr>
              <a:t>.</a:t>
            </a:r>
            <a:r>
              <a:rPr lang="en-US" sz="1300" b="1" dirty="0" err="1" smtClean="0">
                <a:solidFill>
                  <a:srgbClr val="0000C0"/>
                </a:solidFill>
                <a:latin typeface="Courier New"/>
              </a:rPr>
              <a:t>dialog</a:t>
            </a:r>
            <a:r>
              <a:rPr lang="en-US" sz="1300" b="1" dirty="0" err="1" smtClean="0">
                <a:solidFill>
                  <a:srgbClr val="000000"/>
                </a:solidFill>
                <a:latin typeface="Courier New"/>
              </a:rPr>
              <a:t>.show</a:t>
            </a:r>
            <a:r>
              <a:rPr lang="en-US" sz="1300" b="1" dirty="0" smtClean="0">
                <a:solidFill>
                  <a:srgbClr val="000000"/>
                </a:solidFill>
                <a:latin typeface="Courier New"/>
              </a:rPr>
              <a:t>();</a:t>
            </a:r>
          </a:p>
          <a:p>
            <a:pPr lvl="1"/>
            <a:r>
              <a:rPr lang="en-US" sz="1300" dirty="0" smtClean="0">
                <a:solidFill>
                  <a:srgbClr val="000000"/>
                </a:solidFill>
                <a:latin typeface="Courier New"/>
              </a:rPr>
              <a:t>}</a:t>
            </a:r>
          </a:p>
          <a:p>
            <a:pPr lvl="1"/>
            <a:endParaRPr lang="en-US" sz="800" dirty="0" smtClean="0">
              <a:latin typeface="Courier New"/>
            </a:endParaRPr>
          </a:p>
          <a:p>
            <a:pPr lvl="1"/>
            <a:r>
              <a:rPr lang="en-US" sz="1300" dirty="0" smtClean="0">
                <a:solidFill>
                  <a:srgbClr val="3F7F5F"/>
                </a:solidFill>
                <a:latin typeface="Courier New"/>
              </a:rPr>
              <a:t>// automatically done on worker thread (separate from UI thread)</a:t>
            </a:r>
          </a:p>
          <a:p>
            <a:pPr lvl="1"/>
            <a:r>
              <a:rPr lang="en-US" sz="1300" b="1" dirty="0" smtClean="0">
                <a:solidFill>
                  <a:srgbClr val="7F0055"/>
                </a:solidFill>
                <a:latin typeface="Courier New"/>
              </a:rPr>
              <a:t>protected</a:t>
            </a:r>
            <a:r>
              <a:rPr lang="en-US" sz="1300" b="1" dirty="0" smtClean="0">
                <a:solidFill>
                  <a:srgbClr val="000000"/>
                </a:solidFill>
                <a:latin typeface="Courier New"/>
              </a:rPr>
              <a:t> Void </a:t>
            </a:r>
            <a:r>
              <a:rPr lang="en-US" sz="1300" b="1" dirty="0" err="1" smtClean="0">
                <a:solidFill>
                  <a:srgbClr val="000000"/>
                </a:solidFill>
                <a:latin typeface="Courier New"/>
              </a:rPr>
              <a:t>doInBackground</a:t>
            </a:r>
            <a:r>
              <a:rPr lang="en-US" sz="1300" b="1" dirty="0" smtClean="0">
                <a:solidFill>
                  <a:srgbClr val="000000"/>
                </a:solidFill>
                <a:latin typeface="Courier New"/>
              </a:rPr>
              <a:t>(</a:t>
            </a:r>
            <a:r>
              <a:rPr lang="en-US" sz="1300" b="1" dirty="0" smtClean="0">
                <a:solidFill>
                  <a:srgbClr val="7F0055"/>
                </a:solidFill>
                <a:latin typeface="Courier New"/>
              </a:rPr>
              <a:t>final</a:t>
            </a:r>
            <a:r>
              <a:rPr lang="en-US" sz="1300" b="1" dirty="0" smtClean="0">
                <a:solidFill>
                  <a:srgbClr val="000000"/>
                </a:solidFill>
                <a:latin typeface="Courier New"/>
              </a:rPr>
              <a:t> String... </a:t>
            </a:r>
            <a:r>
              <a:rPr lang="en-US" sz="1300" dirty="0" err="1" smtClean="0">
                <a:solidFill>
                  <a:srgbClr val="000000"/>
                </a:solidFill>
                <a:latin typeface="Courier New"/>
              </a:rPr>
              <a:t>args</a:t>
            </a:r>
            <a:r>
              <a:rPr lang="en-US" sz="1300" b="1" dirty="0" smtClean="0">
                <a:solidFill>
                  <a:srgbClr val="000000"/>
                </a:solidFill>
                <a:latin typeface="Courier New"/>
              </a:rPr>
              <a:t>) {</a:t>
            </a:r>
          </a:p>
          <a:p>
            <a:pPr lvl="1"/>
            <a:r>
              <a:rPr lang="en-US" sz="1300" b="1" dirty="0" smtClean="0">
                <a:solidFill>
                  <a:srgbClr val="7F0055"/>
                </a:solidFill>
                <a:latin typeface="Courier New"/>
              </a:rPr>
              <a:t>  try</a:t>
            </a:r>
            <a:r>
              <a:rPr lang="en-US" sz="1300" b="1" dirty="0" smtClean="0">
                <a:solidFill>
                  <a:srgbClr val="000000"/>
                </a:solidFill>
                <a:latin typeface="Courier New"/>
              </a:rPr>
              <a:t> {</a:t>
            </a:r>
            <a:endParaRPr lang="en-US" sz="1300" dirty="0" smtClean="0">
              <a:latin typeface="Courier New"/>
            </a:endParaRPr>
          </a:p>
          <a:p>
            <a:pPr lvl="2"/>
            <a:r>
              <a:rPr lang="en-US" sz="1300" dirty="0" smtClean="0">
                <a:solidFill>
                  <a:srgbClr val="3F7F5F"/>
                </a:solidFill>
                <a:latin typeface="Courier New"/>
              </a:rPr>
              <a:t>// simulate here the slow activity</a:t>
            </a:r>
          </a:p>
          <a:p>
            <a:pPr lvl="2"/>
            <a:r>
              <a:rPr lang="nn-NO" sz="1300" b="1" dirty="0" smtClean="0">
                <a:solidFill>
                  <a:srgbClr val="7F0055"/>
                </a:solidFill>
                <a:latin typeface="Courier New"/>
              </a:rPr>
              <a:t>for</a:t>
            </a:r>
            <a:r>
              <a:rPr lang="nn-NO" sz="1300" b="1" dirty="0" smtClean="0">
                <a:solidFill>
                  <a:srgbClr val="000000"/>
                </a:solidFill>
                <a:latin typeface="Courier New"/>
              </a:rPr>
              <a:t> (Long i = 0L; i &lt; 3L; i++) {</a:t>
            </a:r>
          </a:p>
          <a:p>
            <a:pPr lvl="3" defTabSz="274320"/>
            <a:r>
              <a:rPr lang="en-US" sz="1300" dirty="0" err="1" smtClean="0">
                <a:solidFill>
                  <a:srgbClr val="000000"/>
                </a:solidFill>
                <a:latin typeface="Courier New"/>
              </a:rPr>
              <a:t>Thread.</a:t>
            </a:r>
            <a:r>
              <a:rPr lang="en-US" sz="1300" i="1" dirty="0" err="1" smtClean="0">
                <a:solidFill>
                  <a:srgbClr val="000000"/>
                </a:solidFill>
                <a:latin typeface="Courier New"/>
              </a:rPr>
              <a:t>sleep</a:t>
            </a:r>
            <a:r>
              <a:rPr lang="en-US" sz="1300" i="1" dirty="0" smtClean="0">
                <a:solidFill>
                  <a:srgbClr val="000000"/>
                </a:solidFill>
                <a:latin typeface="Courier New"/>
              </a:rPr>
              <a:t>(2000);</a:t>
            </a:r>
          </a:p>
          <a:p>
            <a:pPr lvl="3" defTabSz="274320"/>
            <a:r>
              <a:rPr lang="en-US" sz="1300" dirty="0" err="1" smtClean="0">
                <a:solidFill>
                  <a:srgbClr val="000000"/>
                </a:solidFill>
                <a:latin typeface="Courier New"/>
              </a:rPr>
              <a:t>publishProgress</a:t>
            </a:r>
            <a:r>
              <a:rPr lang="en-US" sz="1300" dirty="0" smtClean="0">
                <a:solidFill>
                  <a:srgbClr val="000000"/>
                </a:solidFill>
                <a:latin typeface="Courier New"/>
              </a:rPr>
              <a:t>((Long)</a:t>
            </a:r>
            <a:r>
              <a:rPr lang="en-US" sz="1300" dirty="0" err="1" smtClean="0">
                <a:solidFill>
                  <a:srgbClr val="000000"/>
                </a:solidFill>
                <a:latin typeface="Courier New"/>
              </a:rPr>
              <a:t>i</a:t>
            </a:r>
            <a:r>
              <a:rPr lang="en-US" sz="1300" dirty="0" smtClean="0">
                <a:solidFill>
                  <a:srgbClr val="000000"/>
                </a:solidFill>
                <a:latin typeface="Courier New"/>
              </a:rPr>
              <a:t>);</a:t>
            </a:r>
          </a:p>
          <a:p>
            <a:pPr lvl="3" defTabSz="274320"/>
            <a:r>
              <a:rPr lang="en-US" sz="1300" dirty="0" smtClean="0">
                <a:solidFill>
                  <a:srgbClr val="000000"/>
                </a:solidFill>
                <a:latin typeface="Courier New"/>
              </a:rPr>
              <a:t>}</a:t>
            </a:r>
          </a:p>
          <a:p>
            <a:pPr lvl="1" defTabSz="274320"/>
            <a:r>
              <a:rPr lang="en-US" sz="1300" dirty="0" smtClean="0">
                <a:solidFill>
                  <a:srgbClr val="000000"/>
                </a:solidFill>
                <a:latin typeface="Courier New"/>
              </a:rPr>
              <a:t>	 } </a:t>
            </a:r>
            <a:r>
              <a:rPr lang="en-US" sz="1300" b="1" dirty="0" smtClean="0">
                <a:solidFill>
                  <a:srgbClr val="7F0055"/>
                </a:solidFill>
                <a:latin typeface="Courier New"/>
              </a:rPr>
              <a:t>catch</a:t>
            </a:r>
            <a:r>
              <a:rPr lang="en-US" sz="1300" b="1" dirty="0" smtClean="0">
                <a:solidFill>
                  <a:srgbClr val="000000"/>
                </a:solidFill>
                <a:latin typeface="Courier New"/>
              </a:rPr>
              <a:t> (</a:t>
            </a:r>
            <a:r>
              <a:rPr lang="en-US" sz="1300" b="1" dirty="0" err="1" smtClean="0">
                <a:solidFill>
                  <a:srgbClr val="000000"/>
                </a:solidFill>
                <a:latin typeface="Courier New"/>
              </a:rPr>
              <a:t>InterruptedException</a:t>
            </a:r>
            <a:r>
              <a:rPr lang="en-US" sz="1300" b="1" dirty="0" smtClean="0">
                <a:solidFill>
                  <a:srgbClr val="000000"/>
                </a:solidFill>
                <a:latin typeface="Courier New"/>
              </a:rPr>
              <a:t> e) {</a:t>
            </a:r>
          </a:p>
          <a:p>
            <a:pPr lvl="3" defTabSz="274320"/>
            <a:r>
              <a:rPr lang="en-US" sz="1300" dirty="0" err="1" smtClean="0">
                <a:solidFill>
                  <a:srgbClr val="000000"/>
                </a:solidFill>
                <a:latin typeface="Courier New"/>
              </a:rPr>
              <a:t>Log.</a:t>
            </a:r>
            <a:r>
              <a:rPr lang="en-US" sz="1300" i="1" dirty="0" err="1" smtClean="0">
                <a:solidFill>
                  <a:srgbClr val="000000"/>
                </a:solidFill>
                <a:latin typeface="Courier New"/>
              </a:rPr>
              <a:t>v</a:t>
            </a:r>
            <a:r>
              <a:rPr lang="en-US" sz="1300" i="1" dirty="0" smtClean="0">
                <a:solidFill>
                  <a:srgbClr val="000000"/>
                </a:solidFill>
                <a:latin typeface="Courier New"/>
              </a:rPr>
              <a:t>(</a:t>
            </a:r>
            <a:r>
              <a:rPr lang="en-US" sz="1300" i="1" dirty="0" smtClean="0">
                <a:solidFill>
                  <a:srgbClr val="2A00FF"/>
                </a:solidFill>
                <a:latin typeface="Courier New"/>
              </a:rPr>
              <a:t>"slow-job interrupted"</a:t>
            </a:r>
            <a:r>
              <a:rPr lang="en-US" sz="1300" i="1" dirty="0" smtClean="0">
                <a:solidFill>
                  <a:srgbClr val="000000"/>
                </a:solidFill>
                <a:latin typeface="Courier New"/>
              </a:rPr>
              <a:t>, </a:t>
            </a:r>
            <a:r>
              <a:rPr lang="en-US" sz="1300" i="1" dirty="0" err="1" smtClean="0">
                <a:solidFill>
                  <a:srgbClr val="000000"/>
                </a:solidFill>
                <a:latin typeface="Courier New"/>
              </a:rPr>
              <a:t>e.getMessage</a:t>
            </a:r>
            <a:r>
              <a:rPr lang="en-US" sz="1300" i="1" dirty="0" smtClean="0">
                <a:solidFill>
                  <a:srgbClr val="000000"/>
                </a:solidFill>
                <a:latin typeface="Courier New"/>
              </a:rPr>
              <a:t>())</a:t>
            </a:r>
          </a:p>
          <a:p>
            <a:pPr lvl="1" defTabSz="274320"/>
            <a:r>
              <a:rPr lang="en-US" sz="1300" i="1" dirty="0" smtClean="0">
                <a:solidFill>
                  <a:srgbClr val="000000"/>
                </a:solidFill>
                <a:latin typeface="Courier New"/>
              </a:rPr>
              <a:t>  </a:t>
            </a:r>
            <a:r>
              <a:rPr lang="en-US" sz="1300" dirty="0" smtClean="0">
                <a:solidFill>
                  <a:srgbClr val="000000"/>
                </a:solidFill>
                <a:latin typeface="Courier New"/>
              </a:rPr>
              <a:t>}</a:t>
            </a:r>
          </a:p>
          <a:p>
            <a:pPr lvl="1"/>
            <a:r>
              <a:rPr lang="en-US" sz="1300" b="1" dirty="0" smtClean="0">
                <a:solidFill>
                  <a:srgbClr val="000000"/>
                </a:solidFill>
                <a:latin typeface="Courier New"/>
              </a:rPr>
              <a:t>  </a:t>
            </a:r>
            <a:r>
              <a:rPr lang="en-US" sz="1300" b="1" dirty="0" smtClean="0">
                <a:solidFill>
                  <a:srgbClr val="7F0055"/>
                </a:solidFill>
                <a:latin typeface="Courier New"/>
              </a:rPr>
              <a:t>return</a:t>
            </a:r>
            <a:r>
              <a:rPr lang="en-US" sz="1300" b="1" dirty="0" smtClean="0">
                <a:solidFill>
                  <a:srgbClr val="000000"/>
                </a:solidFill>
                <a:latin typeface="Courier New"/>
              </a:rPr>
              <a:t> </a:t>
            </a:r>
            <a:r>
              <a:rPr lang="en-US" sz="1300" b="1" dirty="0" smtClean="0">
                <a:solidFill>
                  <a:srgbClr val="7F0055"/>
                </a:solidFill>
                <a:latin typeface="Courier New"/>
              </a:rPr>
              <a:t>null</a:t>
            </a:r>
            <a:r>
              <a:rPr lang="en-US" sz="1300" b="1" dirty="0" smtClean="0">
                <a:solidFill>
                  <a:srgbClr val="000000"/>
                </a:solidFill>
                <a:latin typeface="Courier New"/>
              </a:rPr>
              <a:t>;</a:t>
            </a:r>
          </a:p>
          <a:p>
            <a:pPr lvl="1"/>
            <a:r>
              <a:rPr lang="en-US" sz="1300" dirty="0" smtClean="0">
                <a:solidFill>
                  <a:srgbClr val="000000"/>
                </a:solidFill>
                <a:latin typeface="Courier New"/>
              </a:rPr>
              <a:t>}</a:t>
            </a:r>
            <a:endParaRPr lang="en-US" sz="1100" dirty="0" smtClean="0">
              <a:latin typeface="Courier New"/>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524000"/>
            <a:ext cx="7848600" cy="5232202"/>
          </a:xfrm>
          <a:prstGeom prst="rect">
            <a:avLst/>
          </a:prstGeom>
          <a:solidFill>
            <a:schemeClr val="bg1">
              <a:lumMod val="95000"/>
            </a:schemeClr>
          </a:solidFill>
          <a:ln>
            <a:solidFill>
              <a:schemeClr val="bg1">
                <a:lumMod val="75000"/>
              </a:schemeClr>
            </a:solidFill>
          </a:ln>
        </p:spPr>
        <p:txBody>
          <a:bodyPr wrap="square" rtlCol="0">
            <a:spAutoFit/>
          </a:bodyPr>
          <a:lstStyle/>
          <a:p>
            <a:pPr lvl="1"/>
            <a:endParaRPr lang="en-US" sz="1100" dirty="0" smtClean="0">
              <a:latin typeface="Courier New"/>
            </a:endParaRPr>
          </a:p>
          <a:p>
            <a:pPr lvl="1"/>
            <a:r>
              <a:rPr lang="en-US" sz="1300" dirty="0" smtClean="0">
                <a:solidFill>
                  <a:srgbClr val="3F7F5F"/>
                </a:solidFill>
                <a:latin typeface="Courier New"/>
              </a:rPr>
              <a:t>// periodic updates - it is OK to change UI</a:t>
            </a:r>
          </a:p>
          <a:p>
            <a:pPr lvl="1"/>
            <a:r>
              <a:rPr lang="en-US" sz="1300" dirty="0" smtClean="0">
                <a:solidFill>
                  <a:srgbClr val="646464"/>
                </a:solidFill>
                <a:latin typeface="Courier New"/>
              </a:rPr>
              <a:t>@Override</a:t>
            </a:r>
          </a:p>
          <a:p>
            <a:pPr lvl="1"/>
            <a:r>
              <a:rPr lang="en-US" sz="1300" b="1" dirty="0" smtClean="0">
                <a:solidFill>
                  <a:srgbClr val="7F0055"/>
                </a:solidFill>
                <a:latin typeface="Courier New"/>
              </a:rPr>
              <a:t>protected</a:t>
            </a:r>
            <a:r>
              <a:rPr lang="en-US" sz="1300" b="1" dirty="0" smtClean="0">
                <a:solidFill>
                  <a:srgbClr val="000000"/>
                </a:solidFill>
                <a:latin typeface="Courier New"/>
              </a:rPr>
              <a:t> </a:t>
            </a:r>
            <a:r>
              <a:rPr lang="en-US" sz="1300" b="1" dirty="0" smtClean="0">
                <a:solidFill>
                  <a:srgbClr val="7F0055"/>
                </a:solidFill>
                <a:latin typeface="Courier New"/>
              </a:rPr>
              <a:t>void</a:t>
            </a:r>
            <a:r>
              <a:rPr lang="en-US" sz="1300" b="1" dirty="0" smtClean="0">
                <a:solidFill>
                  <a:srgbClr val="000000"/>
                </a:solidFill>
                <a:latin typeface="Courier New"/>
              </a:rPr>
              <a:t> </a:t>
            </a:r>
            <a:r>
              <a:rPr lang="en-US" sz="1300" b="1" dirty="0" err="1" smtClean="0">
                <a:solidFill>
                  <a:srgbClr val="000000"/>
                </a:solidFill>
                <a:latin typeface="Courier New"/>
              </a:rPr>
              <a:t>onProgressUpdate</a:t>
            </a:r>
            <a:r>
              <a:rPr lang="en-US" sz="1300" b="1" dirty="0" smtClean="0">
                <a:solidFill>
                  <a:srgbClr val="000000"/>
                </a:solidFill>
                <a:latin typeface="Courier New"/>
              </a:rPr>
              <a:t>(Long... value) {</a:t>
            </a:r>
          </a:p>
          <a:p>
            <a:pPr lvl="2"/>
            <a:r>
              <a:rPr lang="en-US" sz="1300" b="1" dirty="0" err="1" smtClean="0">
                <a:solidFill>
                  <a:srgbClr val="7F0055"/>
                </a:solidFill>
                <a:latin typeface="Courier New"/>
              </a:rPr>
              <a:t>super</a:t>
            </a:r>
            <a:r>
              <a:rPr lang="en-US" sz="1300" b="1" dirty="0" err="1" smtClean="0">
                <a:solidFill>
                  <a:srgbClr val="000000"/>
                </a:solidFill>
                <a:latin typeface="Courier New"/>
              </a:rPr>
              <a:t>.onProgressUpdate</a:t>
            </a:r>
            <a:r>
              <a:rPr lang="en-US" sz="1300" b="1" dirty="0" smtClean="0">
                <a:solidFill>
                  <a:srgbClr val="000000"/>
                </a:solidFill>
                <a:latin typeface="Courier New"/>
              </a:rPr>
              <a:t>(value);</a:t>
            </a:r>
          </a:p>
          <a:p>
            <a:pPr lvl="2"/>
            <a:endParaRPr lang="en-US" sz="1300" b="1" dirty="0" smtClean="0">
              <a:solidFill>
                <a:srgbClr val="000000"/>
              </a:solidFill>
              <a:latin typeface="Courier New"/>
            </a:endParaRPr>
          </a:p>
          <a:p>
            <a:pPr lvl="2"/>
            <a:r>
              <a:rPr lang="en-US" sz="1300" dirty="0" err="1" smtClean="0">
                <a:solidFill>
                  <a:srgbClr val="0000C0"/>
                </a:solidFill>
                <a:latin typeface="Courier New"/>
              </a:rPr>
              <a:t>txtMsg</a:t>
            </a:r>
            <a:r>
              <a:rPr lang="en-US" sz="1300" dirty="0" err="1" smtClean="0">
                <a:solidFill>
                  <a:srgbClr val="000000"/>
                </a:solidFill>
                <a:latin typeface="Courier New"/>
              </a:rPr>
              <a:t>.append</a:t>
            </a:r>
            <a:r>
              <a:rPr lang="en-US" sz="1300" dirty="0" smtClean="0">
                <a:solidFill>
                  <a:srgbClr val="000000"/>
                </a:solidFill>
                <a:latin typeface="Courier New"/>
              </a:rPr>
              <a:t>(</a:t>
            </a:r>
            <a:r>
              <a:rPr lang="en-US" sz="1300" dirty="0" smtClean="0">
                <a:solidFill>
                  <a:srgbClr val="2A00FF"/>
                </a:solidFill>
                <a:latin typeface="Courier New"/>
              </a:rPr>
              <a:t>"\</a:t>
            </a:r>
            <a:r>
              <a:rPr lang="en-US" sz="1300" dirty="0" err="1" smtClean="0">
                <a:solidFill>
                  <a:srgbClr val="2A00FF"/>
                </a:solidFill>
                <a:latin typeface="Courier New"/>
              </a:rPr>
              <a:t>nworking</a:t>
            </a:r>
            <a:r>
              <a:rPr lang="en-US" sz="1300" dirty="0" smtClean="0">
                <a:solidFill>
                  <a:srgbClr val="2A00FF"/>
                </a:solidFill>
                <a:latin typeface="Courier New"/>
              </a:rPr>
              <a:t>..."</a:t>
            </a:r>
            <a:r>
              <a:rPr lang="en-US" sz="1300" dirty="0" smtClean="0">
                <a:solidFill>
                  <a:srgbClr val="000000"/>
                </a:solidFill>
                <a:latin typeface="Courier New"/>
              </a:rPr>
              <a:t> + value[0]);</a:t>
            </a:r>
          </a:p>
          <a:p>
            <a:pPr lvl="1"/>
            <a:r>
              <a:rPr lang="en-US" sz="1300" dirty="0" smtClean="0">
                <a:solidFill>
                  <a:srgbClr val="000000"/>
                </a:solidFill>
                <a:latin typeface="Courier New"/>
              </a:rPr>
              <a:t>}</a:t>
            </a:r>
          </a:p>
          <a:p>
            <a:pPr lvl="1"/>
            <a:endParaRPr lang="en-US" sz="1300" dirty="0" smtClean="0">
              <a:latin typeface="Courier New"/>
            </a:endParaRPr>
          </a:p>
          <a:p>
            <a:pPr lvl="1"/>
            <a:r>
              <a:rPr lang="en-US" sz="1300" dirty="0" smtClean="0">
                <a:solidFill>
                  <a:srgbClr val="3F7F5F"/>
                </a:solidFill>
                <a:latin typeface="Courier New"/>
              </a:rPr>
              <a:t>// can use UI thread here</a:t>
            </a:r>
          </a:p>
          <a:p>
            <a:pPr lvl="1"/>
            <a:r>
              <a:rPr lang="en-US" sz="1300" b="1" dirty="0" smtClean="0">
                <a:solidFill>
                  <a:srgbClr val="7F0055"/>
                </a:solidFill>
                <a:latin typeface="Courier New"/>
              </a:rPr>
              <a:t>protected</a:t>
            </a:r>
            <a:r>
              <a:rPr lang="en-US" sz="1300" b="1" dirty="0" smtClean="0">
                <a:solidFill>
                  <a:srgbClr val="000000"/>
                </a:solidFill>
                <a:latin typeface="Courier New"/>
              </a:rPr>
              <a:t> </a:t>
            </a:r>
            <a:r>
              <a:rPr lang="en-US" sz="1300" b="1" dirty="0" smtClean="0">
                <a:solidFill>
                  <a:srgbClr val="7F0055"/>
                </a:solidFill>
                <a:latin typeface="Courier New"/>
              </a:rPr>
              <a:t>void</a:t>
            </a:r>
            <a:r>
              <a:rPr lang="en-US" sz="1300" b="1" dirty="0" smtClean="0">
                <a:solidFill>
                  <a:srgbClr val="000000"/>
                </a:solidFill>
                <a:latin typeface="Courier New"/>
              </a:rPr>
              <a:t> </a:t>
            </a:r>
            <a:r>
              <a:rPr lang="en-US" sz="1300" b="1" dirty="0" err="1" smtClean="0">
                <a:solidFill>
                  <a:srgbClr val="000000"/>
                </a:solidFill>
                <a:latin typeface="Courier New"/>
              </a:rPr>
              <a:t>onPostExecute</a:t>
            </a:r>
            <a:r>
              <a:rPr lang="en-US" sz="1300" b="1" dirty="0" smtClean="0">
                <a:solidFill>
                  <a:srgbClr val="000000"/>
                </a:solidFill>
                <a:latin typeface="Courier New"/>
              </a:rPr>
              <a:t>(</a:t>
            </a:r>
            <a:r>
              <a:rPr lang="en-US" sz="1300" b="1" dirty="0" smtClean="0">
                <a:solidFill>
                  <a:srgbClr val="7F0055"/>
                </a:solidFill>
                <a:latin typeface="Courier New"/>
              </a:rPr>
              <a:t>final</a:t>
            </a:r>
            <a:r>
              <a:rPr lang="en-US" sz="1300" b="1" dirty="0" smtClean="0">
                <a:solidFill>
                  <a:srgbClr val="000000"/>
                </a:solidFill>
                <a:latin typeface="Courier New"/>
              </a:rPr>
              <a:t> Void unused) {</a:t>
            </a:r>
          </a:p>
          <a:p>
            <a:pPr lvl="1"/>
            <a:endParaRPr lang="en-US" sz="1300" b="1" dirty="0" smtClean="0">
              <a:solidFill>
                <a:srgbClr val="000000"/>
              </a:solidFill>
              <a:latin typeface="Courier New"/>
            </a:endParaRPr>
          </a:p>
          <a:p>
            <a:pPr lvl="2"/>
            <a:r>
              <a:rPr lang="en-US" sz="1300" b="1" dirty="0" smtClean="0">
                <a:solidFill>
                  <a:srgbClr val="7F0055"/>
                </a:solidFill>
                <a:latin typeface="Courier New"/>
              </a:rPr>
              <a:t>if</a:t>
            </a:r>
            <a:r>
              <a:rPr lang="en-US" sz="1300" b="1" dirty="0" smtClean="0">
                <a:solidFill>
                  <a:srgbClr val="000000"/>
                </a:solidFill>
                <a:latin typeface="Courier New"/>
              </a:rPr>
              <a:t> (</a:t>
            </a:r>
            <a:r>
              <a:rPr lang="en-US" sz="1300" b="1" dirty="0" err="1" smtClean="0">
                <a:solidFill>
                  <a:srgbClr val="7F0055"/>
                </a:solidFill>
                <a:latin typeface="Courier New"/>
              </a:rPr>
              <a:t>this</a:t>
            </a:r>
            <a:r>
              <a:rPr lang="en-US" sz="1300" b="1" dirty="0" err="1" smtClean="0">
                <a:solidFill>
                  <a:srgbClr val="000000"/>
                </a:solidFill>
                <a:latin typeface="Courier New"/>
              </a:rPr>
              <a:t>.</a:t>
            </a:r>
            <a:r>
              <a:rPr lang="en-US" sz="1300" b="1" dirty="0" err="1" smtClean="0">
                <a:solidFill>
                  <a:srgbClr val="0000C0"/>
                </a:solidFill>
                <a:latin typeface="Courier New"/>
              </a:rPr>
              <a:t>dialog</a:t>
            </a:r>
            <a:r>
              <a:rPr lang="en-US" sz="1300" b="1" dirty="0" err="1" smtClean="0">
                <a:solidFill>
                  <a:srgbClr val="000000"/>
                </a:solidFill>
                <a:latin typeface="Courier New"/>
              </a:rPr>
              <a:t>.isShowing</a:t>
            </a:r>
            <a:r>
              <a:rPr lang="en-US" sz="1300" b="1" dirty="0" smtClean="0">
                <a:solidFill>
                  <a:srgbClr val="000000"/>
                </a:solidFill>
                <a:latin typeface="Courier New"/>
              </a:rPr>
              <a:t>()) {</a:t>
            </a:r>
          </a:p>
          <a:p>
            <a:pPr lvl="3"/>
            <a:r>
              <a:rPr lang="en-US" sz="1300" b="1" dirty="0" err="1" smtClean="0">
                <a:solidFill>
                  <a:srgbClr val="7F0055"/>
                </a:solidFill>
                <a:latin typeface="Courier New"/>
              </a:rPr>
              <a:t>this</a:t>
            </a:r>
            <a:r>
              <a:rPr lang="en-US" sz="1300" b="1" dirty="0" err="1" smtClean="0">
                <a:solidFill>
                  <a:srgbClr val="000000"/>
                </a:solidFill>
                <a:latin typeface="Courier New"/>
              </a:rPr>
              <a:t>.</a:t>
            </a:r>
            <a:r>
              <a:rPr lang="en-US" sz="1300" b="1" dirty="0" err="1" smtClean="0">
                <a:solidFill>
                  <a:srgbClr val="0000C0"/>
                </a:solidFill>
                <a:latin typeface="Courier New"/>
              </a:rPr>
              <a:t>dialog</a:t>
            </a:r>
            <a:r>
              <a:rPr lang="en-US" sz="1300" b="1" dirty="0" err="1" smtClean="0">
                <a:solidFill>
                  <a:srgbClr val="000000"/>
                </a:solidFill>
                <a:latin typeface="Courier New"/>
              </a:rPr>
              <a:t>.dismiss</a:t>
            </a:r>
            <a:r>
              <a:rPr lang="en-US" sz="1300" b="1" dirty="0" smtClean="0">
                <a:solidFill>
                  <a:srgbClr val="000000"/>
                </a:solidFill>
                <a:latin typeface="Courier New"/>
              </a:rPr>
              <a:t>();</a:t>
            </a:r>
          </a:p>
          <a:p>
            <a:pPr lvl="2"/>
            <a:r>
              <a:rPr lang="en-US" sz="1300" dirty="0" smtClean="0">
                <a:solidFill>
                  <a:srgbClr val="000000"/>
                </a:solidFill>
                <a:latin typeface="Courier New"/>
              </a:rPr>
              <a:t>}</a:t>
            </a:r>
          </a:p>
          <a:p>
            <a:pPr lvl="2"/>
            <a:endParaRPr lang="en-US" sz="1300" dirty="0" smtClean="0">
              <a:solidFill>
                <a:srgbClr val="000000"/>
              </a:solidFill>
              <a:latin typeface="Courier New"/>
            </a:endParaRPr>
          </a:p>
          <a:p>
            <a:pPr lvl="2"/>
            <a:r>
              <a:rPr lang="en-US" sz="1300" dirty="0" smtClean="0">
                <a:solidFill>
                  <a:srgbClr val="3F7F5F"/>
                </a:solidFill>
                <a:latin typeface="Courier New"/>
              </a:rPr>
              <a:t>// cleaning-up, all done</a:t>
            </a:r>
          </a:p>
          <a:p>
            <a:pPr lvl="2"/>
            <a:r>
              <a:rPr lang="en-US" sz="1300" dirty="0" err="1" smtClean="0">
                <a:solidFill>
                  <a:srgbClr val="0000C0"/>
                </a:solidFill>
                <a:latin typeface="Courier New"/>
              </a:rPr>
              <a:t>txtMsg</a:t>
            </a:r>
            <a:r>
              <a:rPr lang="en-US" sz="1300" dirty="0" err="1" smtClean="0">
                <a:solidFill>
                  <a:srgbClr val="000000"/>
                </a:solidFill>
                <a:latin typeface="Courier New"/>
              </a:rPr>
              <a:t>.append</a:t>
            </a:r>
            <a:r>
              <a:rPr lang="en-US" sz="1300" dirty="0" smtClean="0">
                <a:solidFill>
                  <a:srgbClr val="000000"/>
                </a:solidFill>
                <a:latin typeface="Courier New"/>
              </a:rPr>
              <a:t>(</a:t>
            </a:r>
            <a:r>
              <a:rPr lang="en-US" sz="1300" dirty="0" smtClean="0">
                <a:solidFill>
                  <a:srgbClr val="2A00FF"/>
                </a:solidFill>
                <a:latin typeface="Courier New"/>
              </a:rPr>
              <a:t>"\</a:t>
            </a:r>
            <a:r>
              <a:rPr lang="en-US" sz="1300" dirty="0" err="1" smtClean="0">
                <a:solidFill>
                  <a:srgbClr val="2A00FF"/>
                </a:solidFill>
                <a:latin typeface="Courier New"/>
              </a:rPr>
              <a:t>nEnd</a:t>
            </a:r>
            <a:r>
              <a:rPr lang="en-US" sz="1300" dirty="0" smtClean="0">
                <a:solidFill>
                  <a:srgbClr val="2A00FF"/>
                </a:solidFill>
                <a:latin typeface="Courier New"/>
              </a:rPr>
              <a:t> Time:"</a:t>
            </a:r>
            <a:r>
              <a:rPr lang="en-US" sz="1300" dirty="0" smtClean="0">
                <a:solidFill>
                  <a:srgbClr val="000000"/>
                </a:solidFill>
                <a:latin typeface="Courier New"/>
              </a:rPr>
              <a:t> </a:t>
            </a:r>
          </a:p>
          <a:p>
            <a:pPr lvl="2"/>
            <a:r>
              <a:rPr lang="en-US" sz="1300" dirty="0" smtClean="0">
                <a:solidFill>
                  <a:srgbClr val="000000"/>
                </a:solidFill>
                <a:latin typeface="Courier New"/>
              </a:rPr>
              <a:t>	+ (</a:t>
            </a:r>
            <a:r>
              <a:rPr lang="en-US" sz="1300" dirty="0" err="1" smtClean="0">
                <a:solidFill>
                  <a:srgbClr val="000000"/>
                </a:solidFill>
                <a:latin typeface="Courier New"/>
              </a:rPr>
              <a:t>System.</a:t>
            </a:r>
            <a:r>
              <a:rPr lang="en-US" sz="1300" i="1" dirty="0" err="1" smtClean="0">
                <a:solidFill>
                  <a:srgbClr val="000000"/>
                </a:solidFill>
                <a:latin typeface="Courier New"/>
              </a:rPr>
              <a:t>currentTimeMillis</a:t>
            </a:r>
            <a:r>
              <a:rPr lang="en-US" sz="1300" i="1" dirty="0" smtClean="0">
                <a:solidFill>
                  <a:srgbClr val="000000"/>
                </a:solidFill>
                <a:latin typeface="Courier New"/>
              </a:rPr>
              <a:t>()-</a:t>
            </a:r>
            <a:r>
              <a:rPr lang="en-US" sz="1300" i="1" dirty="0" err="1" smtClean="0">
                <a:solidFill>
                  <a:srgbClr val="0000C0"/>
                </a:solidFill>
                <a:latin typeface="Courier New"/>
              </a:rPr>
              <a:t>startingMillis</a:t>
            </a:r>
            <a:r>
              <a:rPr lang="en-US" sz="1300" i="1" dirty="0" smtClean="0">
                <a:solidFill>
                  <a:srgbClr val="000000"/>
                </a:solidFill>
                <a:latin typeface="Courier New"/>
              </a:rPr>
              <a:t>)/1000);</a:t>
            </a:r>
          </a:p>
          <a:p>
            <a:pPr lvl="2"/>
            <a:r>
              <a:rPr lang="en-US" sz="1300" dirty="0" err="1" smtClean="0">
                <a:solidFill>
                  <a:srgbClr val="0000C0"/>
                </a:solidFill>
                <a:latin typeface="Courier New"/>
              </a:rPr>
              <a:t>txtMsg</a:t>
            </a:r>
            <a:r>
              <a:rPr lang="en-US" sz="1300" dirty="0" err="1" smtClean="0">
                <a:solidFill>
                  <a:srgbClr val="000000"/>
                </a:solidFill>
                <a:latin typeface="Courier New"/>
              </a:rPr>
              <a:t>.append</a:t>
            </a:r>
            <a:r>
              <a:rPr lang="en-US" sz="1300" dirty="0" smtClean="0">
                <a:solidFill>
                  <a:srgbClr val="000000"/>
                </a:solidFill>
                <a:latin typeface="Courier New"/>
              </a:rPr>
              <a:t>(</a:t>
            </a:r>
            <a:r>
              <a:rPr lang="en-US" sz="1300" dirty="0" smtClean="0">
                <a:solidFill>
                  <a:srgbClr val="2A00FF"/>
                </a:solidFill>
                <a:latin typeface="Courier New"/>
              </a:rPr>
              <a:t>"\</a:t>
            </a:r>
            <a:r>
              <a:rPr lang="en-US" sz="1300" dirty="0" err="1" smtClean="0">
                <a:solidFill>
                  <a:srgbClr val="2A00FF"/>
                </a:solidFill>
                <a:latin typeface="Courier New"/>
              </a:rPr>
              <a:t>ndone</a:t>
            </a:r>
            <a:r>
              <a:rPr lang="en-US" sz="1300" dirty="0" smtClean="0">
                <a:solidFill>
                  <a:srgbClr val="2A00FF"/>
                </a:solidFill>
                <a:latin typeface="Courier New"/>
              </a:rPr>
              <a:t>!"</a:t>
            </a:r>
            <a:r>
              <a:rPr lang="en-US" sz="1300" dirty="0" smtClean="0">
                <a:solidFill>
                  <a:srgbClr val="000000"/>
                </a:solidFill>
                <a:latin typeface="Courier New"/>
              </a:rPr>
              <a:t>);</a:t>
            </a:r>
          </a:p>
          <a:p>
            <a:pPr lvl="1"/>
            <a:r>
              <a:rPr lang="en-US" sz="1300" dirty="0" smtClean="0">
                <a:solidFill>
                  <a:srgbClr val="000000"/>
                </a:solidFill>
                <a:latin typeface="Courier New"/>
              </a:rPr>
              <a:t>}</a:t>
            </a:r>
          </a:p>
          <a:p>
            <a:pPr lvl="1"/>
            <a:endParaRPr lang="en-US" sz="1300" dirty="0" smtClean="0">
              <a:solidFill>
                <a:srgbClr val="000000"/>
              </a:solidFill>
              <a:latin typeface="Courier New"/>
            </a:endParaRPr>
          </a:p>
          <a:p>
            <a:r>
              <a:rPr lang="en-US" sz="1300" dirty="0" smtClean="0">
                <a:solidFill>
                  <a:srgbClr val="000000"/>
                </a:solidFill>
                <a:latin typeface="Courier New"/>
              </a:rPr>
              <a:t> }</a:t>
            </a:r>
            <a:r>
              <a:rPr lang="en-US" sz="1300" dirty="0" smtClean="0">
                <a:solidFill>
                  <a:srgbClr val="3F7F5F"/>
                </a:solidFill>
                <a:latin typeface="Courier New"/>
              </a:rPr>
              <a:t>//</a:t>
            </a:r>
            <a:r>
              <a:rPr lang="en-US" sz="1300" dirty="0" err="1" smtClean="0">
                <a:solidFill>
                  <a:srgbClr val="3F7F5F"/>
                </a:solidFill>
                <a:latin typeface="Courier New"/>
              </a:rPr>
              <a:t>AsyncTask</a:t>
            </a:r>
            <a:endParaRPr lang="en-US" sz="1300" dirty="0" smtClean="0">
              <a:solidFill>
                <a:srgbClr val="3F7F5F"/>
              </a:solidFill>
              <a:latin typeface="Courier New"/>
            </a:endParaRPr>
          </a:p>
          <a:p>
            <a:endParaRPr lang="en-US" sz="1300" dirty="0" smtClean="0">
              <a:latin typeface="Courier New"/>
            </a:endParaRPr>
          </a:p>
          <a:p>
            <a:r>
              <a:rPr lang="en-US" sz="1300" dirty="0" smtClean="0">
                <a:solidFill>
                  <a:srgbClr val="000000"/>
                </a:solidFill>
                <a:latin typeface="Courier New"/>
              </a:rPr>
              <a:t>}</a:t>
            </a:r>
            <a:r>
              <a:rPr lang="en-US" sz="1300" dirty="0" smtClean="0">
                <a:solidFill>
                  <a:srgbClr val="3F7F5F"/>
                </a:solidFill>
                <a:latin typeface="Courier New"/>
              </a:rPr>
              <a:t>// Main</a:t>
            </a:r>
          </a:p>
          <a:p>
            <a:endParaRPr lang="en-US" sz="1100" dirty="0" smtClean="0"/>
          </a:p>
        </p:txBody>
      </p:sp>
      <p:sp>
        <p:nvSpPr>
          <p:cNvPr id="2" name="Slide Number Placeholder 1"/>
          <p:cNvSpPr>
            <a:spLocks noGrp="1"/>
          </p:cNvSpPr>
          <p:nvPr>
            <p:ph type="sldNum" sz="quarter" idx="12"/>
          </p:nvPr>
        </p:nvSpPr>
        <p:spPr/>
        <p:txBody>
          <a:bodyPr/>
          <a:lstStyle/>
          <a:p>
            <a:fld id="{7967A042-E02F-4D13-9079-28240E5E6B49}" type="slidenum">
              <a:rPr lang="en-US" smtClean="0"/>
              <a:pPr/>
              <a:t>47</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4: Using  the AsyncTask  class</a:t>
            </a:r>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524000"/>
            <a:ext cx="7848600" cy="5262979"/>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300" dirty="0" smtClean="0">
                <a:solidFill>
                  <a:srgbClr val="008080"/>
                </a:solidFill>
                <a:latin typeface="Consolas"/>
              </a:rPr>
              <a:t>&lt;?</a:t>
            </a:r>
            <a:r>
              <a:rPr lang="en-US" sz="1300" dirty="0" smtClean="0">
                <a:solidFill>
                  <a:srgbClr val="3F7F7F"/>
                </a:solidFill>
                <a:latin typeface="Consolas"/>
              </a:rPr>
              <a:t>xml </a:t>
            </a:r>
            <a:r>
              <a:rPr lang="en-US" sz="1300" dirty="0" smtClean="0">
                <a:solidFill>
                  <a:srgbClr val="7F007F"/>
                </a:solidFill>
                <a:latin typeface="Consolas"/>
              </a:rPr>
              <a:t>version</a:t>
            </a:r>
            <a:r>
              <a:rPr lang="en-US" sz="1300" dirty="0" smtClean="0">
                <a:solidFill>
                  <a:srgbClr val="000000"/>
                </a:solidFill>
                <a:latin typeface="Consolas"/>
              </a:rPr>
              <a:t>=</a:t>
            </a:r>
            <a:r>
              <a:rPr lang="en-US" sz="1300" i="1" dirty="0" smtClean="0">
                <a:solidFill>
                  <a:srgbClr val="2A00FF"/>
                </a:solidFill>
                <a:latin typeface="Consolas"/>
              </a:rPr>
              <a:t>"1.0" </a:t>
            </a:r>
            <a:r>
              <a:rPr lang="en-US" sz="1300" i="1" dirty="0" smtClean="0">
                <a:solidFill>
                  <a:srgbClr val="7F007F"/>
                </a:solidFill>
                <a:latin typeface="Consolas"/>
              </a:rPr>
              <a:t>encoding</a:t>
            </a:r>
            <a:r>
              <a:rPr lang="en-US" sz="1300" i="1" dirty="0" smtClean="0">
                <a:solidFill>
                  <a:srgbClr val="000000"/>
                </a:solidFill>
                <a:latin typeface="Consolas"/>
              </a:rPr>
              <a:t>=</a:t>
            </a:r>
            <a:r>
              <a:rPr lang="en-US" sz="1300" i="1" dirty="0" smtClean="0">
                <a:solidFill>
                  <a:srgbClr val="2A00FF"/>
                </a:solidFill>
                <a:latin typeface="Consolas"/>
              </a:rPr>
              <a:t>"utf-8"</a:t>
            </a:r>
            <a:r>
              <a:rPr lang="en-US" sz="1300" i="1" dirty="0" smtClean="0">
                <a:solidFill>
                  <a:srgbClr val="008080"/>
                </a:solidFill>
                <a:latin typeface="Consolas"/>
              </a:rPr>
              <a:t>?&gt;</a:t>
            </a:r>
          </a:p>
          <a:p>
            <a:r>
              <a:rPr lang="en-US" sz="1300" dirty="0" smtClean="0">
                <a:solidFill>
                  <a:srgbClr val="008080"/>
                </a:solidFill>
                <a:latin typeface="Consolas"/>
              </a:rPr>
              <a:t>&lt;</a:t>
            </a:r>
            <a:r>
              <a:rPr lang="en-US" sz="1300" dirty="0" err="1" smtClean="0">
                <a:solidFill>
                  <a:srgbClr val="3F7F7F"/>
                </a:solidFill>
                <a:latin typeface="Consolas"/>
              </a:rPr>
              <a:t>LinearLayout</a:t>
            </a:r>
            <a:r>
              <a:rPr lang="en-US" sz="1300" dirty="0" smtClean="0">
                <a:solidFill>
                  <a:srgbClr val="3F7F7F"/>
                </a:solidFill>
                <a:latin typeface="Consolas"/>
              </a:rPr>
              <a:t> </a:t>
            </a:r>
            <a:r>
              <a:rPr lang="en-US" sz="1300" dirty="0" err="1" smtClean="0">
                <a:solidFill>
                  <a:srgbClr val="7F007F"/>
                </a:solidFill>
                <a:latin typeface="Consolas"/>
              </a:rPr>
              <a:t>xmlns:android</a:t>
            </a:r>
            <a:r>
              <a:rPr lang="en-US" sz="1300" dirty="0" smtClean="0">
                <a:solidFill>
                  <a:srgbClr val="000000"/>
                </a:solidFill>
                <a:latin typeface="Consolas"/>
              </a:rPr>
              <a:t>=</a:t>
            </a:r>
            <a:r>
              <a:rPr lang="en-US" sz="1300" i="1" dirty="0" smtClean="0">
                <a:solidFill>
                  <a:srgbClr val="2A00FF"/>
                </a:solidFill>
                <a:latin typeface="Consolas"/>
              </a:rPr>
              <a:t>"http://schemas.android.com/apk/res/android"</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fill_parent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fill_parent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android:orientation</a:t>
            </a:r>
            <a:r>
              <a:rPr lang="en-US" sz="1300" dirty="0" smtClean="0">
                <a:solidFill>
                  <a:srgbClr val="000000"/>
                </a:solidFill>
                <a:latin typeface="Consolas"/>
              </a:rPr>
              <a:t>=</a:t>
            </a:r>
            <a:r>
              <a:rPr lang="en-US" sz="1300" i="1" dirty="0" smtClean="0">
                <a:solidFill>
                  <a:srgbClr val="2A00FF"/>
                </a:solidFill>
                <a:latin typeface="Consolas"/>
              </a:rPr>
              <a:t>"vertical" </a:t>
            </a:r>
            <a:r>
              <a:rPr lang="en-US" sz="1300" i="1" dirty="0" smtClean="0">
                <a:solidFill>
                  <a:srgbClr val="008080"/>
                </a:solidFill>
                <a:latin typeface="Consolas"/>
              </a:rPr>
              <a:t>&gt;</a:t>
            </a:r>
          </a:p>
          <a:p>
            <a:endParaRPr lang="en-US" sz="8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err="1" smtClean="0">
                <a:solidFill>
                  <a:srgbClr val="3F7F7F"/>
                </a:solidFill>
                <a:latin typeface="Consolas"/>
              </a:rPr>
              <a:t>EditText</a:t>
            </a:r>
            <a:endParaRPr lang="en-US" sz="1300" dirty="0" smtClean="0">
              <a:solidFill>
                <a:srgbClr val="3F7F7F"/>
              </a:solidFill>
              <a:latin typeface="Consolas"/>
            </a:endParaRP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"@+id/EditText01"</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match_parent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android:layout_margin</a:t>
            </a:r>
            <a:r>
              <a:rPr lang="en-US" sz="1300" dirty="0" smtClean="0">
                <a:solidFill>
                  <a:srgbClr val="000000"/>
                </a:solidFill>
                <a:latin typeface="Consolas"/>
              </a:rPr>
              <a:t>=</a:t>
            </a:r>
            <a:r>
              <a:rPr lang="en-US" sz="1300" i="1" dirty="0" smtClean="0">
                <a:solidFill>
                  <a:srgbClr val="2A00FF"/>
                </a:solidFill>
                <a:latin typeface="Consolas"/>
              </a:rPr>
              <a:t>"7dp" </a:t>
            </a:r>
            <a:r>
              <a:rPr lang="en-US" sz="1300" i="1" dirty="0" smtClean="0">
                <a:solidFill>
                  <a:srgbClr val="008080"/>
                </a:solidFill>
                <a:latin typeface="Consolas"/>
              </a:rPr>
              <a:t>/&gt;</a:t>
            </a:r>
          </a:p>
          <a:p>
            <a:endParaRPr lang="en-US" sz="8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smtClean="0">
                <a:solidFill>
                  <a:srgbClr val="3F7F7F"/>
                </a:solidFill>
                <a:latin typeface="Consolas"/>
              </a:rPr>
              <a:t>Button</a:t>
            </a: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"@+id/Button01"</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android:layout_margin</a:t>
            </a:r>
            <a:r>
              <a:rPr lang="en-US" sz="1300" dirty="0" smtClean="0">
                <a:solidFill>
                  <a:srgbClr val="000000"/>
                </a:solidFill>
                <a:latin typeface="Consolas"/>
              </a:rPr>
              <a:t>=</a:t>
            </a:r>
            <a:r>
              <a:rPr lang="en-US" sz="1300" i="1" dirty="0" smtClean="0">
                <a:solidFill>
                  <a:srgbClr val="2A00FF"/>
                </a:solidFill>
                <a:latin typeface="Consolas"/>
              </a:rPr>
              <a:t>"7dp"</a:t>
            </a:r>
          </a:p>
          <a:p>
            <a:r>
              <a:rPr lang="en-US" sz="1300" dirty="0" smtClean="0">
                <a:latin typeface="Consolas"/>
              </a:rPr>
              <a:t>        </a:t>
            </a:r>
            <a:r>
              <a:rPr lang="en-US" sz="1300" dirty="0" err="1" smtClean="0">
                <a:solidFill>
                  <a:srgbClr val="7F007F"/>
                </a:solidFill>
                <a:latin typeface="Consolas"/>
              </a:rPr>
              <a:t>android:text</a:t>
            </a:r>
            <a:r>
              <a:rPr lang="en-US" sz="1300" dirty="0" smtClean="0">
                <a:solidFill>
                  <a:srgbClr val="000000"/>
                </a:solidFill>
                <a:latin typeface="Consolas"/>
              </a:rPr>
              <a:t>=</a:t>
            </a:r>
            <a:r>
              <a:rPr lang="en-US" sz="1300" i="1" dirty="0" smtClean="0">
                <a:solidFill>
                  <a:srgbClr val="2A00FF"/>
                </a:solidFill>
                <a:latin typeface="Consolas"/>
              </a:rPr>
              <a:t>"Do some SLOW work" </a:t>
            </a:r>
            <a:r>
              <a:rPr lang="en-US" sz="1300" i="1" dirty="0" smtClean="0">
                <a:solidFill>
                  <a:srgbClr val="008080"/>
                </a:solidFill>
                <a:latin typeface="Consolas"/>
              </a:rPr>
              <a:t>/&gt;</a:t>
            </a:r>
          </a:p>
          <a:p>
            <a:endParaRPr lang="en-US" sz="800" dirty="0" smtClean="0">
              <a:latin typeface="Consolas"/>
            </a:endParaRPr>
          </a:p>
          <a:p>
            <a:r>
              <a:rPr lang="en-US" sz="1300" dirty="0" smtClean="0">
                <a:solidFill>
                  <a:srgbClr val="000000"/>
                </a:solidFill>
                <a:latin typeface="Consolas"/>
              </a:rPr>
              <a:t>    </a:t>
            </a:r>
            <a:r>
              <a:rPr lang="en-US" sz="1300" dirty="0" smtClean="0">
                <a:solidFill>
                  <a:srgbClr val="008080"/>
                </a:solidFill>
                <a:latin typeface="Consolas"/>
              </a:rPr>
              <a:t>&lt;</a:t>
            </a:r>
            <a:r>
              <a:rPr lang="en-US" sz="1300" dirty="0" smtClean="0">
                <a:solidFill>
                  <a:srgbClr val="3F7F7F"/>
                </a:solidFill>
                <a:latin typeface="Consolas"/>
              </a:rPr>
              <a:t>Button</a:t>
            </a:r>
          </a:p>
          <a:p>
            <a:r>
              <a:rPr lang="en-US" sz="1300" dirty="0" smtClean="0">
                <a:latin typeface="Consolas"/>
              </a:rPr>
              <a:t>        </a:t>
            </a:r>
            <a:r>
              <a:rPr lang="en-US" sz="1300" dirty="0" err="1" smtClean="0">
                <a:solidFill>
                  <a:srgbClr val="7F007F"/>
                </a:solidFill>
                <a:latin typeface="Consolas"/>
              </a:rPr>
              <a:t>android:id</a:t>
            </a:r>
            <a:r>
              <a:rPr lang="en-US" sz="1300" dirty="0" smtClean="0">
                <a:solidFill>
                  <a:srgbClr val="000000"/>
                </a:solidFill>
                <a:latin typeface="Consolas"/>
              </a:rPr>
              <a:t>=</a:t>
            </a:r>
            <a:r>
              <a:rPr lang="en-US" sz="1300" i="1" dirty="0" smtClean="0">
                <a:solidFill>
                  <a:srgbClr val="2A00FF"/>
                </a:solidFill>
                <a:latin typeface="Consolas"/>
              </a:rPr>
              <a:t>"@+id/Button02"</a:t>
            </a:r>
          </a:p>
          <a:p>
            <a:r>
              <a:rPr lang="en-US" sz="1300" dirty="0" smtClean="0">
                <a:latin typeface="Consolas"/>
              </a:rPr>
              <a:t>        </a:t>
            </a:r>
            <a:r>
              <a:rPr lang="en-US" sz="1300" dirty="0" err="1" smtClean="0">
                <a:solidFill>
                  <a:srgbClr val="7F007F"/>
                </a:solidFill>
                <a:latin typeface="Consolas"/>
              </a:rPr>
              <a:t>android:layout_width</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android:layout_height</a:t>
            </a:r>
            <a:r>
              <a:rPr lang="en-US" sz="1300" dirty="0" smtClean="0">
                <a:solidFill>
                  <a:srgbClr val="000000"/>
                </a:solidFill>
                <a:latin typeface="Consolas"/>
              </a:rPr>
              <a:t>=</a:t>
            </a:r>
            <a:r>
              <a:rPr lang="en-US" sz="1300" i="1" dirty="0" smtClean="0">
                <a:solidFill>
                  <a:srgbClr val="2A00FF"/>
                </a:solidFill>
                <a:latin typeface="Consolas"/>
              </a:rPr>
              <a:t>"</a:t>
            </a:r>
            <a:r>
              <a:rPr lang="en-US" sz="1300" i="1" dirty="0" err="1" smtClean="0">
                <a:solidFill>
                  <a:srgbClr val="2A00FF"/>
                </a:solidFill>
                <a:latin typeface="Consolas"/>
              </a:rPr>
              <a:t>wrap_content</a:t>
            </a:r>
            <a:r>
              <a:rPr lang="en-US" sz="1300" i="1" dirty="0" smtClean="0">
                <a:solidFill>
                  <a:srgbClr val="2A00FF"/>
                </a:solidFill>
                <a:latin typeface="Consolas"/>
              </a:rPr>
              <a:t>"</a:t>
            </a:r>
          </a:p>
          <a:p>
            <a:r>
              <a:rPr lang="en-US" sz="1300" dirty="0" smtClean="0">
                <a:latin typeface="Consolas"/>
              </a:rPr>
              <a:t>        </a:t>
            </a:r>
            <a:r>
              <a:rPr lang="en-US" sz="1300" dirty="0" err="1" smtClean="0">
                <a:solidFill>
                  <a:srgbClr val="7F007F"/>
                </a:solidFill>
                <a:latin typeface="Consolas"/>
              </a:rPr>
              <a:t>android:layout_margin</a:t>
            </a:r>
            <a:r>
              <a:rPr lang="en-US" sz="1300" dirty="0" smtClean="0">
                <a:solidFill>
                  <a:srgbClr val="000000"/>
                </a:solidFill>
                <a:latin typeface="Consolas"/>
              </a:rPr>
              <a:t>=</a:t>
            </a:r>
            <a:r>
              <a:rPr lang="en-US" sz="1300" i="1" dirty="0" smtClean="0">
                <a:solidFill>
                  <a:srgbClr val="2A00FF"/>
                </a:solidFill>
                <a:latin typeface="Consolas"/>
              </a:rPr>
              <a:t>"7dp"</a:t>
            </a:r>
          </a:p>
          <a:p>
            <a:r>
              <a:rPr lang="en-US" sz="1300" dirty="0" smtClean="0">
                <a:latin typeface="Consolas"/>
              </a:rPr>
              <a:t>        </a:t>
            </a:r>
            <a:r>
              <a:rPr lang="en-US" sz="1300" dirty="0" err="1" smtClean="0">
                <a:solidFill>
                  <a:srgbClr val="7F007F"/>
                </a:solidFill>
                <a:latin typeface="Consolas"/>
              </a:rPr>
              <a:t>android:text</a:t>
            </a:r>
            <a:r>
              <a:rPr lang="en-US" sz="1300" dirty="0" smtClean="0">
                <a:solidFill>
                  <a:srgbClr val="000000"/>
                </a:solidFill>
                <a:latin typeface="Consolas"/>
              </a:rPr>
              <a:t>=</a:t>
            </a:r>
            <a:r>
              <a:rPr lang="en-US" sz="1300" i="1" dirty="0" smtClean="0">
                <a:solidFill>
                  <a:srgbClr val="2A00FF"/>
                </a:solidFill>
                <a:latin typeface="Consolas"/>
              </a:rPr>
              <a:t>"Do some QUICK work" </a:t>
            </a:r>
            <a:r>
              <a:rPr lang="en-US" sz="1300" i="1" dirty="0" smtClean="0">
                <a:solidFill>
                  <a:srgbClr val="008080"/>
                </a:solidFill>
                <a:latin typeface="Consolas"/>
              </a:rPr>
              <a:t>/&gt;</a:t>
            </a:r>
          </a:p>
          <a:p>
            <a:endParaRPr lang="en-US" sz="800" dirty="0" smtClean="0">
              <a:latin typeface="Consolas"/>
            </a:endParaRPr>
          </a:p>
          <a:p>
            <a:r>
              <a:rPr lang="en-US" sz="1300" dirty="0" smtClean="0">
                <a:solidFill>
                  <a:srgbClr val="008080"/>
                </a:solidFill>
                <a:latin typeface="Consolas"/>
              </a:rPr>
              <a:t>&lt;/</a:t>
            </a:r>
            <a:r>
              <a:rPr lang="en-US" sz="1300" dirty="0" err="1" smtClean="0">
                <a:solidFill>
                  <a:srgbClr val="3F7F7F"/>
                </a:solidFill>
                <a:latin typeface="Consolas"/>
              </a:rPr>
              <a:t>LinearLayout</a:t>
            </a:r>
            <a:r>
              <a:rPr lang="en-US" sz="1300" dirty="0" smtClean="0">
                <a:solidFill>
                  <a:srgbClr val="008080"/>
                </a:solidFill>
                <a:latin typeface="Consolas"/>
              </a:rPr>
              <a:t>&gt;</a:t>
            </a:r>
            <a:endParaRPr lang="en-US" sz="1300" dirty="0" smtClean="0">
              <a:latin typeface="Courier New"/>
            </a:endParaRPr>
          </a:p>
        </p:txBody>
      </p:sp>
      <p:sp>
        <p:nvSpPr>
          <p:cNvPr id="2" name="Slide Number Placeholder 1"/>
          <p:cNvSpPr>
            <a:spLocks noGrp="1"/>
          </p:cNvSpPr>
          <p:nvPr>
            <p:ph type="sldNum" sz="quarter" idx="12"/>
          </p:nvPr>
        </p:nvSpPr>
        <p:spPr/>
        <p:txBody>
          <a:bodyPr/>
          <a:lstStyle/>
          <a:p>
            <a:fld id="{7967A042-E02F-4D13-9079-28240E5E6B49}" type="slidenum">
              <a:rPr lang="en-US" smtClean="0"/>
              <a:pPr/>
              <a:t>48</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7"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Content Placeholder 2"/>
          <p:cNvSpPr txBox="1">
            <a:spLocks/>
          </p:cNvSpPr>
          <p:nvPr/>
        </p:nvSpPr>
        <p:spPr>
          <a:xfrm>
            <a:off x="304800" y="990600"/>
            <a:ext cx="8534400" cy="533400"/>
          </a:xfrm>
          <a:prstGeom prst="rect">
            <a:avLst/>
          </a:prstGeom>
        </p:spPr>
        <p:txBody>
          <a:bodyPr>
            <a:noAutofit/>
          </a:bodyPr>
          <a:lstStyle/>
          <a:p>
            <a:pPr lvl="0" defTabSz="365760"/>
            <a:r>
              <a:rPr lang="de-DE" sz="2800" b="1" dirty="0" smtClean="0">
                <a:solidFill>
                  <a:srgbClr val="0070C0"/>
                </a:solidFill>
              </a:rPr>
              <a:t>Example 4: Using  the AsyncTask  class</a:t>
            </a:r>
            <a:endParaRPr lang="en-US" sz="2000" dirty="0" smtClean="0"/>
          </a:p>
        </p:txBody>
      </p:sp>
      <p:pic>
        <p:nvPicPr>
          <p:cNvPr id="12" name="Picture 11" descr="device-1.png"/>
          <p:cNvPicPr>
            <a:picLocks noChangeAspect="1"/>
          </p:cNvPicPr>
          <p:nvPr/>
        </p:nvPicPr>
        <p:blipFill>
          <a:blip r:embed="rId2" cstate="print"/>
          <a:stretch>
            <a:fillRect/>
          </a:stretch>
        </p:blipFill>
        <p:spPr>
          <a:xfrm>
            <a:off x="5334000" y="2209800"/>
            <a:ext cx="2560320" cy="42672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49</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Title 1"/>
          <p:cNvSpPr txBox="1">
            <a:spLocks/>
          </p:cNvSpPr>
          <p:nvPr/>
        </p:nvSpPr>
        <p:spPr>
          <a:xfrm>
            <a:off x="304800" y="46038"/>
            <a:ext cx="8229600" cy="868362"/>
          </a:xfrm>
          <a:prstGeom prst="rect">
            <a:avLst/>
          </a:prstGeom>
        </p:spPr>
        <p:txBody>
          <a:bodyPr tIns="0">
            <a:normAutofit fontScale="90000" lnSpcReduction="20000"/>
          </a:bodyPr>
          <a:lstStyle/>
          <a:p>
            <a:pPr>
              <a:spcBef>
                <a:spcPct val="0"/>
              </a:spcBef>
              <a:defRPr/>
            </a:pPr>
            <a:r>
              <a:rPr lang="en-US" sz="1100" dirty="0" smtClean="0">
                <a:solidFill>
                  <a:schemeClr val="tx2">
                    <a:lumMod val="60000"/>
                    <a:lumOff val="40000"/>
                  </a:schemeClr>
                </a:solidFill>
              </a:rPr>
              <a:t>	  </a:t>
            </a:r>
          </a:p>
          <a:p>
            <a:pPr algn="ctr">
              <a:spcBef>
                <a:spcPct val="0"/>
              </a:spcBef>
              <a:defRPr/>
            </a:pPr>
            <a:r>
              <a:rPr lang="en-US" sz="5900" dirty="0" smtClean="0">
                <a:solidFill>
                  <a:schemeClr val="tx2">
                    <a:lumMod val="60000"/>
                    <a:lumOff val="40000"/>
                  </a:schemeClr>
                </a:solidFill>
              </a:rPr>
              <a:t>Multi-Threading</a:t>
            </a: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5"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Box 6"/>
          <p:cNvSpPr txBox="1"/>
          <p:nvPr/>
        </p:nvSpPr>
        <p:spPr>
          <a:xfrm>
            <a:off x="2218507" y="1828800"/>
            <a:ext cx="3712030" cy="1015663"/>
          </a:xfrm>
          <a:prstGeom prst="rect">
            <a:avLst/>
          </a:prstGeom>
          <a:noFill/>
        </p:spPr>
        <p:txBody>
          <a:bodyPr wrap="square" rtlCol="0">
            <a:spAutoFit/>
          </a:bodyPr>
          <a:lstStyle/>
          <a:p>
            <a:pPr marL="457200" indent="-457200"/>
            <a:r>
              <a:rPr lang="en-US" sz="6000" b="1" dirty="0" smtClean="0">
                <a:solidFill>
                  <a:srgbClr val="C00000"/>
                </a:solidFill>
              </a:rPr>
              <a:t>Questions </a:t>
            </a:r>
            <a:endParaRPr lang="en-US" sz="6000" dirty="0" smtClean="0">
              <a:solidFill>
                <a:srgbClr val="C00000"/>
              </a:solidFill>
            </a:endParaRPr>
          </a:p>
        </p:txBody>
      </p:sp>
      <p:pic>
        <p:nvPicPr>
          <p:cNvPr id="1027" name="Picture 3" descr="C:\Documents and Settings\Administrator\Local Settings\Temporary Internet Files\Content.IE5\WCLK3LC3\MC900237869[1].wmf"/>
          <p:cNvPicPr>
            <a:picLocks noChangeAspect="1" noChangeArrowheads="1"/>
          </p:cNvPicPr>
          <p:nvPr/>
        </p:nvPicPr>
        <p:blipFill>
          <a:blip r:embed="rId2" cstate="print"/>
          <a:srcRect/>
          <a:stretch>
            <a:fillRect/>
          </a:stretch>
        </p:blipFill>
        <p:spPr bwMode="auto">
          <a:xfrm>
            <a:off x="6050277" y="1809213"/>
            <a:ext cx="1974850" cy="158908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5</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Content Placeholder 2"/>
          <p:cNvSpPr txBox="1">
            <a:spLocks/>
          </p:cNvSpPr>
          <p:nvPr/>
        </p:nvSpPr>
        <p:spPr>
          <a:xfrm>
            <a:off x="304800" y="914400"/>
            <a:ext cx="8534400" cy="1143000"/>
          </a:xfrm>
          <a:prstGeom prst="rect">
            <a:avLst/>
          </a:prstGeom>
        </p:spPr>
        <p:txBody>
          <a:bodyPr>
            <a:noAutofit/>
          </a:bodyPr>
          <a:lstStyle/>
          <a:p>
            <a:pPr lvl="0"/>
            <a:r>
              <a:rPr lang="de-DE" sz="2800" b="1" dirty="0" smtClean="0">
                <a:solidFill>
                  <a:srgbClr val="0070C0"/>
                </a:solidFill>
              </a:rPr>
              <a:t>Threads  </a:t>
            </a:r>
            <a:r>
              <a:rPr lang="en-US" sz="1000" dirty="0" smtClean="0">
                <a:hlinkClick r:id="rId2"/>
              </a:rPr>
              <a:t>http://developer.android.com/reference/java/lang/Thread.html</a:t>
            </a:r>
            <a:endParaRPr lang="de-DE" sz="2800" b="1" dirty="0" smtClean="0">
              <a:solidFill>
                <a:srgbClr val="0070C0"/>
              </a:solidFill>
            </a:endParaRPr>
          </a:p>
          <a:p>
            <a:endParaRPr lang="en-US" sz="2000" dirty="0" smtClean="0"/>
          </a:p>
          <a:p>
            <a:pPr lvl="0"/>
            <a:r>
              <a:rPr lang="en-US" sz="2000" b="1" dirty="0" smtClean="0"/>
              <a:t>Example1</a:t>
            </a:r>
            <a:r>
              <a:rPr lang="en-US" sz="2000" dirty="0" smtClean="0"/>
              <a:t>. Creating two threads  using different programming styles.</a:t>
            </a:r>
          </a:p>
          <a:p>
            <a:pPr lvl="0"/>
            <a:endParaRPr lang="en-US" sz="800" dirty="0" smtClean="0"/>
          </a:p>
          <a:p>
            <a:pPr lvl="0"/>
            <a:r>
              <a:rPr lang="en-US" sz="2000" b="1" dirty="0" smtClean="0"/>
              <a:t>Main Thread</a:t>
            </a:r>
            <a:r>
              <a:rPr lang="en-US" sz="2000" dirty="0" smtClean="0"/>
              <a:t> </a:t>
            </a:r>
          </a:p>
        </p:txBody>
      </p:sp>
      <p:sp>
        <p:nvSpPr>
          <p:cNvPr id="7" name="TextBox 6"/>
          <p:cNvSpPr txBox="1"/>
          <p:nvPr/>
        </p:nvSpPr>
        <p:spPr>
          <a:xfrm>
            <a:off x="381000" y="2590800"/>
            <a:ext cx="8229600" cy="3539430"/>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MainActivity</a:t>
            </a:r>
            <a:r>
              <a:rPr lang="en-US" sz="1600" b="1" dirty="0" smtClean="0">
                <a:solidFill>
                  <a:srgbClr val="000000"/>
                </a:solidFill>
                <a:latin typeface="Consolas"/>
              </a:rPr>
              <a:t> </a:t>
            </a:r>
            <a:r>
              <a:rPr lang="en-US" sz="1600" b="1" dirty="0" smtClean="0">
                <a:solidFill>
                  <a:srgbClr val="7F0055"/>
                </a:solidFill>
                <a:latin typeface="Consolas"/>
              </a:rPr>
              <a:t>extends</a:t>
            </a:r>
            <a:r>
              <a:rPr lang="en-US" sz="1600" b="1" dirty="0" smtClean="0">
                <a:solidFill>
                  <a:srgbClr val="000000"/>
                </a:solidFill>
                <a:latin typeface="Consolas"/>
              </a:rPr>
              <a:t> Activity {</a:t>
            </a:r>
          </a:p>
          <a:p>
            <a:r>
              <a:rPr lang="en-US" sz="1600" dirty="0" smtClean="0">
                <a:solidFill>
                  <a:srgbClr val="646464"/>
                </a:solidFill>
                <a:latin typeface="Consolas"/>
              </a:rPr>
              <a:t>@Override</a:t>
            </a:r>
          </a:p>
          <a:p>
            <a:r>
              <a:rPr lang="en-US" sz="1600" dirty="0" smtClean="0">
                <a:solidFill>
                  <a:srgbClr val="000000"/>
                </a:solidFill>
                <a:latin typeface="Consolas"/>
              </a:rPr>
              <a:t>    </a:t>
            </a:r>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a:t>
            </a:r>
            <a:r>
              <a:rPr lang="en-US" sz="1600" dirty="0" err="1" smtClean="0">
                <a:solidFill>
                  <a:srgbClr val="000000"/>
                </a:solidFill>
                <a:latin typeface="Consolas"/>
              </a:rPr>
              <a:t>onCreate</a:t>
            </a:r>
            <a:r>
              <a:rPr lang="en-US" sz="1600" dirty="0" smtClean="0">
                <a:solidFill>
                  <a:srgbClr val="000000"/>
                </a:solidFill>
                <a:latin typeface="Consolas"/>
              </a:rPr>
              <a:t>(</a:t>
            </a:r>
            <a:r>
              <a:rPr lang="en-US" sz="1600" b="1" dirty="0" smtClean="0">
                <a:solidFill>
                  <a:srgbClr val="000000"/>
                </a:solidFill>
                <a:latin typeface="Consolas"/>
              </a:rPr>
              <a:t>Bundle</a:t>
            </a:r>
            <a:r>
              <a:rPr lang="en-US" sz="1600" dirty="0" smtClean="0">
                <a:solidFill>
                  <a:srgbClr val="000000"/>
                </a:solidFill>
                <a:latin typeface="Consolas"/>
              </a:rPr>
              <a:t> </a:t>
            </a:r>
            <a:r>
              <a:rPr lang="en-US" sz="1600" dirty="0" err="1" smtClean="0">
                <a:solidFill>
                  <a:srgbClr val="000000"/>
                </a:solidFill>
                <a:latin typeface="Consolas"/>
              </a:rPr>
              <a:t>savedInstanceState</a:t>
            </a:r>
            <a:r>
              <a:rPr lang="en-US" sz="1600" dirty="0" smtClean="0">
                <a:solidFill>
                  <a:srgbClr val="000000"/>
                </a:solidFill>
                <a:latin typeface="Consolas"/>
              </a:rPr>
              <a:t>) {</a:t>
            </a:r>
          </a:p>
          <a:p>
            <a:r>
              <a:rPr lang="en-US" sz="1600" dirty="0" smtClean="0">
                <a:solidFill>
                  <a:srgbClr val="000000"/>
                </a:solidFill>
                <a:latin typeface="Consolas"/>
              </a:rPr>
              <a:t>        </a:t>
            </a:r>
            <a:r>
              <a:rPr lang="en-US" sz="1600" dirty="0" err="1" smtClean="0">
                <a:solidFill>
                  <a:srgbClr val="7F0055"/>
                </a:solidFill>
                <a:latin typeface="Consolas"/>
              </a:rPr>
              <a:t>super</a:t>
            </a:r>
            <a:r>
              <a:rPr lang="en-US" sz="1600" dirty="0" err="1" smtClean="0">
                <a:solidFill>
                  <a:srgbClr val="000000"/>
                </a:solidFill>
                <a:latin typeface="Consolas"/>
              </a:rPr>
              <a:t>.onCreate</a:t>
            </a:r>
            <a:r>
              <a:rPr lang="en-US" sz="1600" dirty="0" smtClean="0">
                <a:solidFill>
                  <a:srgbClr val="000000"/>
                </a:solidFill>
                <a:latin typeface="Consolas"/>
              </a:rPr>
              <a:t>(</a:t>
            </a:r>
            <a:r>
              <a:rPr lang="en-US" sz="1600" dirty="0" err="1" smtClean="0">
                <a:solidFill>
                  <a:srgbClr val="000000"/>
                </a:solidFill>
                <a:latin typeface="Consolas"/>
              </a:rPr>
              <a:t>savedInstanceState</a:t>
            </a:r>
            <a:r>
              <a:rPr lang="en-US" sz="1600" dirty="0" smtClean="0">
                <a:solidFill>
                  <a:srgbClr val="000000"/>
                </a:solidFill>
                <a:latin typeface="Consolas"/>
              </a:rPr>
              <a:t>);</a:t>
            </a:r>
          </a:p>
          <a:p>
            <a:r>
              <a:rPr lang="en-US" sz="1600" dirty="0" smtClean="0">
                <a:solidFill>
                  <a:srgbClr val="000000"/>
                </a:solidFill>
                <a:latin typeface="Consolas"/>
              </a:rPr>
              <a:t>        </a:t>
            </a:r>
            <a:r>
              <a:rPr lang="en-US" sz="1600" dirty="0" err="1" smtClean="0">
                <a:solidFill>
                  <a:srgbClr val="000000"/>
                </a:solidFill>
                <a:latin typeface="Consolas"/>
              </a:rPr>
              <a:t>setContentView</a:t>
            </a:r>
            <a:r>
              <a:rPr lang="en-US" sz="1600" dirty="0" smtClean="0">
                <a:solidFill>
                  <a:srgbClr val="000000"/>
                </a:solidFill>
                <a:latin typeface="Consolas"/>
              </a:rPr>
              <a:t>(</a:t>
            </a:r>
            <a:r>
              <a:rPr lang="en-US" sz="1600" dirty="0" err="1" smtClean="0">
                <a:solidFill>
                  <a:srgbClr val="000000"/>
                </a:solidFill>
                <a:latin typeface="Consolas"/>
              </a:rPr>
              <a:t>R.layout.</a:t>
            </a:r>
            <a:r>
              <a:rPr lang="en-US" sz="1600" i="1" dirty="0" err="1" smtClean="0">
                <a:solidFill>
                  <a:srgbClr val="0000C0"/>
                </a:solidFill>
                <a:latin typeface="Consolas"/>
              </a:rPr>
              <a:t>activity_main</a:t>
            </a:r>
            <a:r>
              <a:rPr lang="en-US" sz="1600" i="1" dirty="0" smtClean="0">
                <a:solidFill>
                  <a:srgbClr val="000000"/>
                </a:solidFill>
                <a:latin typeface="Consolas"/>
              </a:rPr>
              <a:t>);</a:t>
            </a:r>
          </a:p>
          <a:p>
            <a:r>
              <a:rPr lang="en-US" sz="1600" dirty="0" smtClean="0">
                <a:solidFill>
                  <a:srgbClr val="000000"/>
                </a:solidFill>
                <a:latin typeface="Consolas"/>
              </a:rPr>
              <a:t>        </a:t>
            </a:r>
          </a:p>
          <a:p>
            <a:r>
              <a:rPr lang="en-US" sz="1600" dirty="0" smtClean="0">
                <a:solidFill>
                  <a:srgbClr val="000000"/>
                </a:solidFill>
                <a:latin typeface="Consolas"/>
              </a:rPr>
              <a:t>        </a:t>
            </a:r>
            <a:r>
              <a:rPr lang="en-US" sz="1600" b="1" dirty="0" err="1" smtClean="0">
                <a:solidFill>
                  <a:srgbClr val="000000"/>
                </a:solidFill>
                <a:latin typeface="Consolas"/>
              </a:rPr>
              <a:t>Runnable</a:t>
            </a:r>
            <a:r>
              <a:rPr lang="en-US" sz="1600" dirty="0" smtClean="0">
                <a:solidFill>
                  <a:srgbClr val="000000"/>
                </a:solidFill>
                <a:latin typeface="Consolas"/>
              </a:rPr>
              <a:t> myRunnable1 = </a:t>
            </a:r>
            <a:r>
              <a:rPr lang="en-US" sz="1600" b="1" dirty="0" smtClean="0">
                <a:solidFill>
                  <a:srgbClr val="7F0055"/>
                </a:solidFill>
                <a:latin typeface="Consolas"/>
              </a:rPr>
              <a:t>new</a:t>
            </a:r>
            <a:r>
              <a:rPr lang="en-US" sz="1600" dirty="0" smtClean="0">
                <a:solidFill>
                  <a:srgbClr val="000000"/>
                </a:solidFill>
                <a:latin typeface="Consolas"/>
              </a:rPr>
              <a:t> </a:t>
            </a:r>
            <a:r>
              <a:rPr lang="en-US" sz="1600" dirty="0" err="1" smtClean="0">
                <a:solidFill>
                  <a:srgbClr val="000000"/>
                </a:solidFill>
                <a:latin typeface="Consolas"/>
              </a:rPr>
              <a:t>MyRunnableClass</a:t>
            </a:r>
            <a:r>
              <a:rPr lang="en-US" sz="1600" dirty="0" smtClean="0">
                <a:solidFill>
                  <a:srgbClr val="000000"/>
                </a:solidFill>
                <a:latin typeface="Consolas"/>
              </a:rPr>
              <a:t>();</a:t>
            </a:r>
          </a:p>
          <a:p>
            <a:r>
              <a:rPr lang="en-US" sz="1600" dirty="0" smtClean="0">
                <a:solidFill>
                  <a:srgbClr val="000000"/>
                </a:solidFill>
                <a:latin typeface="Consolas"/>
              </a:rPr>
              <a:t>        </a:t>
            </a:r>
            <a:r>
              <a:rPr lang="en-US" sz="1600" b="1" dirty="0" smtClean="0">
                <a:solidFill>
                  <a:srgbClr val="000000"/>
                </a:solidFill>
                <a:latin typeface="Consolas"/>
              </a:rPr>
              <a:t>Thread</a:t>
            </a:r>
            <a:r>
              <a:rPr lang="en-US" sz="1600" dirty="0" smtClean="0">
                <a:solidFill>
                  <a:srgbClr val="000000"/>
                </a:solidFill>
                <a:latin typeface="Consolas"/>
              </a:rPr>
              <a:t> t1 = </a:t>
            </a:r>
            <a:r>
              <a:rPr lang="en-US" sz="1600" dirty="0" smtClean="0">
                <a:solidFill>
                  <a:srgbClr val="7F0055"/>
                </a:solidFill>
                <a:latin typeface="Consolas"/>
              </a:rPr>
              <a:t>new</a:t>
            </a:r>
            <a:r>
              <a:rPr lang="en-US" sz="1600" dirty="0" smtClean="0">
                <a:solidFill>
                  <a:srgbClr val="000000"/>
                </a:solidFill>
                <a:latin typeface="Consolas"/>
              </a:rPr>
              <a:t> </a:t>
            </a:r>
            <a:r>
              <a:rPr lang="en-US" sz="1600" b="1" dirty="0" smtClean="0">
                <a:solidFill>
                  <a:srgbClr val="000000"/>
                </a:solidFill>
                <a:latin typeface="Consolas"/>
              </a:rPr>
              <a:t>Thread</a:t>
            </a:r>
            <a:r>
              <a:rPr lang="en-US" sz="1600" dirty="0" smtClean="0">
                <a:solidFill>
                  <a:srgbClr val="000000"/>
                </a:solidFill>
                <a:latin typeface="Consolas"/>
              </a:rPr>
              <a:t>(myRunnable1);</a:t>
            </a:r>
          </a:p>
          <a:p>
            <a:r>
              <a:rPr lang="en-US" sz="1600" dirty="0" smtClean="0">
                <a:solidFill>
                  <a:srgbClr val="000000"/>
                </a:solidFill>
                <a:latin typeface="Consolas"/>
              </a:rPr>
              <a:t>        t1.start();</a:t>
            </a:r>
          </a:p>
          <a:p>
            <a:r>
              <a:rPr lang="en-US" sz="1600" dirty="0" smtClean="0">
                <a:solidFill>
                  <a:srgbClr val="000000"/>
                </a:solidFill>
                <a:latin typeface="Consolas"/>
              </a:rPr>
              <a:t>        </a:t>
            </a:r>
          </a:p>
          <a:p>
            <a:r>
              <a:rPr lang="en-US" sz="1600" dirty="0" smtClean="0">
                <a:solidFill>
                  <a:srgbClr val="000000"/>
                </a:solidFill>
                <a:latin typeface="Consolas"/>
              </a:rPr>
              <a:t>        </a:t>
            </a:r>
            <a:r>
              <a:rPr lang="en-US" sz="1600" b="1" dirty="0" err="1" smtClean="0">
                <a:solidFill>
                  <a:srgbClr val="000000"/>
                </a:solidFill>
                <a:latin typeface="Consolas"/>
              </a:rPr>
              <a:t>MyThread</a:t>
            </a:r>
            <a:r>
              <a:rPr lang="en-US" sz="1600" dirty="0" smtClean="0">
                <a:solidFill>
                  <a:srgbClr val="000000"/>
                </a:solidFill>
                <a:latin typeface="Consolas"/>
              </a:rPr>
              <a:t> t = </a:t>
            </a:r>
            <a:r>
              <a:rPr lang="en-US" sz="1600" dirty="0" smtClean="0">
                <a:solidFill>
                  <a:srgbClr val="7F0055"/>
                </a:solidFill>
                <a:latin typeface="Consolas"/>
              </a:rPr>
              <a:t>new</a:t>
            </a:r>
            <a:r>
              <a:rPr lang="en-US" sz="1600" dirty="0" smtClean="0">
                <a:solidFill>
                  <a:srgbClr val="000000"/>
                </a:solidFill>
                <a:latin typeface="Consolas"/>
              </a:rPr>
              <a:t> </a:t>
            </a:r>
            <a:r>
              <a:rPr lang="en-US" sz="1600" b="1" dirty="0" err="1" smtClean="0">
                <a:solidFill>
                  <a:srgbClr val="000000"/>
                </a:solidFill>
                <a:latin typeface="Consolas"/>
              </a:rPr>
              <a:t>MyThread</a:t>
            </a:r>
            <a:r>
              <a:rPr lang="en-US" sz="1600" dirty="0" smtClean="0">
                <a:solidFill>
                  <a:srgbClr val="000000"/>
                </a:solidFill>
                <a:latin typeface="Consolas"/>
              </a:rPr>
              <a:t>();</a:t>
            </a:r>
          </a:p>
          <a:p>
            <a:r>
              <a:rPr lang="en-US" sz="1600" dirty="0" smtClean="0">
                <a:solidFill>
                  <a:srgbClr val="000000"/>
                </a:solidFill>
                <a:latin typeface="Consolas"/>
              </a:rPr>
              <a:t>        </a:t>
            </a:r>
            <a:r>
              <a:rPr lang="en-US" sz="1600" dirty="0" err="1" smtClean="0">
                <a:solidFill>
                  <a:srgbClr val="000000"/>
                </a:solidFill>
                <a:latin typeface="Consolas"/>
              </a:rPr>
              <a:t>t.start</a:t>
            </a:r>
            <a:r>
              <a:rPr lang="en-US" sz="1600" dirty="0" smtClean="0">
                <a:solidFill>
                  <a:srgbClr val="000000"/>
                </a:solidFill>
                <a:latin typeface="Consolas"/>
              </a:rPr>
              <a:t>();</a:t>
            </a:r>
          </a:p>
          <a:p>
            <a:endParaRPr lang="en-US" sz="1600" dirty="0" smtClean="0">
              <a:solidFill>
                <a:srgbClr val="000000"/>
              </a:solidFill>
              <a:latin typeface="Consolas"/>
            </a:endParaRPr>
          </a:p>
          <a:p>
            <a:r>
              <a:rPr lang="en-US" sz="1600" dirty="0" smtClean="0">
                <a:solidFill>
                  <a:srgbClr val="000000"/>
                </a:solidFill>
                <a:latin typeface="Consolas"/>
              </a:rPr>
              <a:t>    }</a:t>
            </a:r>
            <a:r>
              <a:rPr lang="en-US" sz="1600" dirty="0" smtClean="0">
                <a:solidFill>
                  <a:srgbClr val="3F7F5F"/>
                </a:solidFill>
                <a:latin typeface="Consolas"/>
              </a:rPr>
              <a:t>//</a:t>
            </a:r>
            <a:r>
              <a:rPr lang="en-US" sz="1600" dirty="0" err="1" smtClean="0">
                <a:solidFill>
                  <a:srgbClr val="3F7F5F"/>
                </a:solidFill>
                <a:latin typeface="Consolas"/>
              </a:rPr>
              <a:t>onCreate</a:t>
            </a:r>
            <a:endParaRPr lang="en-US" sz="1600" dirty="0"/>
          </a:p>
        </p:txBody>
      </p:sp>
      <p:pic>
        <p:nvPicPr>
          <p:cNvPr id="1026" name="Picture 2"/>
          <p:cNvPicPr>
            <a:picLocks noChangeAspect="1" noChangeArrowheads="1"/>
          </p:cNvPicPr>
          <p:nvPr/>
        </p:nvPicPr>
        <p:blipFill>
          <a:blip r:embed="rId3" cstate="print"/>
          <a:srcRect/>
          <a:stretch>
            <a:fillRect/>
          </a:stretch>
        </p:blipFill>
        <p:spPr bwMode="auto">
          <a:xfrm>
            <a:off x="6667500" y="2133600"/>
            <a:ext cx="2324100" cy="2190750"/>
          </a:xfrm>
          <a:prstGeom prst="rect">
            <a:avLst/>
          </a:prstGeom>
          <a:noFill/>
          <a:ln w="9525">
            <a:solidFill>
              <a:schemeClr val="bg1">
                <a:lumMod val="75000"/>
              </a:schemeClr>
            </a:solidFill>
            <a:miter lim="800000"/>
            <a:headEnd/>
            <a:tailEnd/>
          </a:ln>
        </p:spPr>
      </p:pic>
      <p:cxnSp>
        <p:nvCxnSpPr>
          <p:cNvPr id="9" name="Straight Arrow Connector 8"/>
          <p:cNvCxnSpPr/>
          <p:nvPr/>
        </p:nvCxnSpPr>
        <p:spPr>
          <a:xfrm>
            <a:off x="685800" y="4572000"/>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85800" y="5334000"/>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6</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Content Placeholder 2"/>
          <p:cNvSpPr txBox="1">
            <a:spLocks/>
          </p:cNvSpPr>
          <p:nvPr/>
        </p:nvSpPr>
        <p:spPr>
          <a:xfrm>
            <a:off x="304800" y="838200"/>
            <a:ext cx="8534400" cy="1143000"/>
          </a:xfrm>
          <a:prstGeom prst="rect">
            <a:avLst/>
          </a:prstGeom>
        </p:spPr>
        <p:txBody>
          <a:bodyPr>
            <a:noAutofit/>
          </a:bodyPr>
          <a:lstStyle/>
          <a:p>
            <a:pPr lvl="0"/>
            <a:r>
              <a:rPr lang="de-DE" sz="2800" b="1" dirty="0" smtClean="0">
                <a:solidFill>
                  <a:srgbClr val="0070C0"/>
                </a:solidFill>
              </a:rPr>
              <a:t>Threads  </a:t>
            </a:r>
            <a:r>
              <a:rPr lang="en-US" sz="1000" dirty="0" smtClean="0">
                <a:hlinkClick r:id="rId2"/>
              </a:rPr>
              <a:t>http://developer.android.com/reference/java/lang/Thread.html</a:t>
            </a:r>
            <a:endParaRPr lang="de-DE" sz="2800" b="1" dirty="0" smtClean="0">
              <a:solidFill>
                <a:srgbClr val="0070C0"/>
              </a:solidFill>
            </a:endParaRPr>
          </a:p>
          <a:p>
            <a:endParaRPr lang="en-US" sz="800" dirty="0" smtClean="0"/>
          </a:p>
          <a:p>
            <a:pPr lvl="0"/>
            <a:r>
              <a:rPr lang="en-US" sz="2000" b="1" dirty="0" smtClean="0"/>
              <a:t>Example1</a:t>
            </a:r>
            <a:r>
              <a:rPr lang="en-US" sz="2000" dirty="0" smtClean="0"/>
              <a:t>. Creating two threads  using different programming styles.</a:t>
            </a:r>
          </a:p>
          <a:p>
            <a:pPr lvl="0"/>
            <a:endParaRPr lang="en-US" sz="800" dirty="0" smtClean="0"/>
          </a:p>
          <a:p>
            <a:pPr lvl="0"/>
            <a:r>
              <a:rPr lang="en-US" sz="2000" b="1" dirty="0" err="1" smtClean="0"/>
              <a:t>MyRunnable</a:t>
            </a:r>
            <a:r>
              <a:rPr lang="en-US" sz="2000" b="1" dirty="0" smtClean="0"/>
              <a:t> Class</a:t>
            </a:r>
            <a:endParaRPr lang="en-US" sz="2000" dirty="0" smtClean="0"/>
          </a:p>
        </p:txBody>
      </p:sp>
      <p:sp>
        <p:nvSpPr>
          <p:cNvPr id="7" name="TextBox 6"/>
          <p:cNvSpPr txBox="1"/>
          <p:nvPr/>
        </p:nvSpPr>
        <p:spPr>
          <a:xfrm>
            <a:off x="381000" y="2590800"/>
            <a:ext cx="8229600" cy="4031873"/>
          </a:xfrm>
          <a:prstGeom prst="rect">
            <a:avLst/>
          </a:prstGeom>
          <a:solidFill>
            <a:schemeClr val="bg1">
              <a:lumMod val="95000"/>
            </a:schemeClr>
          </a:solidFill>
          <a:ln>
            <a:solidFill>
              <a:schemeClr val="bg1">
                <a:lumMod val="75000"/>
              </a:schemeClr>
            </a:solidFill>
          </a:ln>
        </p:spPr>
        <p:txBody>
          <a:bodyPr wrap="square" rtlCol="0">
            <a:spAutoFit/>
          </a:bodyPr>
          <a:lstStyle/>
          <a:p>
            <a:pPr defTabSz="274320"/>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MyRunnableClass</a:t>
            </a:r>
            <a:r>
              <a:rPr lang="en-US" sz="1600" b="1" dirty="0" smtClean="0">
                <a:solidFill>
                  <a:srgbClr val="000000"/>
                </a:solidFill>
                <a:latin typeface="Consolas"/>
              </a:rPr>
              <a:t> </a:t>
            </a:r>
            <a:r>
              <a:rPr lang="en-US" sz="1600" b="1" dirty="0" smtClean="0">
                <a:solidFill>
                  <a:srgbClr val="7F0055"/>
                </a:solidFill>
                <a:latin typeface="Consolas"/>
              </a:rPr>
              <a:t>implements</a:t>
            </a:r>
            <a:r>
              <a:rPr lang="en-US" sz="1600" b="1" dirty="0" smtClean="0">
                <a:solidFill>
                  <a:srgbClr val="000000"/>
                </a:solidFill>
                <a:latin typeface="Consolas"/>
              </a:rPr>
              <a:t> </a:t>
            </a:r>
            <a:r>
              <a:rPr lang="en-US" sz="1600" b="1" dirty="0" err="1" smtClean="0">
                <a:solidFill>
                  <a:srgbClr val="000000"/>
                </a:solidFill>
                <a:latin typeface="Consolas"/>
              </a:rPr>
              <a:t>Runnable</a:t>
            </a:r>
            <a:r>
              <a:rPr lang="en-US" sz="1600" b="1" dirty="0" smtClean="0">
                <a:solidFill>
                  <a:srgbClr val="000000"/>
                </a:solidFill>
                <a:latin typeface="Consolas"/>
              </a:rPr>
              <a:t> {</a:t>
            </a:r>
          </a:p>
          <a:p>
            <a:pPr defTabSz="274320"/>
            <a:r>
              <a:rPr lang="en-US" sz="1600" dirty="0" smtClean="0">
                <a:solidFill>
                  <a:srgbClr val="000000"/>
                </a:solidFill>
                <a:latin typeface="Consolas"/>
              </a:rPr>
              <a:t>	</a:t>
            </a:r>
            <a:r>
              <a:rPr lang="en-US" sz="1600" dirty="0" smtClean="0">
                <a:solidFill>
                  <a:srgbClr val="646464"/>
                </a:solidFill>
                <a:latin typeface="Consolas"/>
              </a:rPr>
              <a:t>@Override</a:t>
            </a:r>
          </a:p>
          <a:p>
            <a:pPr defTabSz="274320"/>
            <a:r>
              <a:rPr lang="en-US" sz="1600" dirty="0" smtClean="0">
                <a:solidFill>
                  <a:srgbClr val="000000"/>
                </a:solidFill>
                <a:latin typeface="Consolas"/>
              </a:rPr>
              <a:t>	</a:t>
            </a:r>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pPr defTabSz="274320"/>
            <a:r>
              <a:rPr lang="en-US" sz="1600"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pPr defTabSz="274320"/>
            <a:r>
              <a:rPr lang="nn-NO" sz="1600" dirty="0" smtClean="0">
                <a:solidFill>
                  <a:srgbClr val="000000"/>
                </a:solidFill>
                <a:latin typeface="Consolas"/>
              </a:rPr>
              <a:t>			</a:t>
            </a:r>
            <a:r>
              <a:rPr lang="nn-NO" sz="1600" b="1" dirty="0" smtClean="0">
                <a:solidFill>
                  <a:srgbClr val="7F0055"/>
                </a:solidFill>
                <a:latin typeface="Consolas"/>
              </a:rPr>
              <a:t>for</a:t>
            </a:r>
            <a:r>
              <a:rPr lang="nn-NO" sz="1600" b="1" dirty="0" smtClean="0">
                <a:solidFill>
                  <a:srgbClr val="000000"/>
                </a:solidFill>
                <a:latin typeface="Consolas"/>
              </a:rPr>
              <a:t> (</a:t>
            </a:r>
            <a:r>
              <a:rPr lang="nn-NO" sz="1600" b="1" dirty="0" smtClean="0">
                <a:solidFill>
                  <a:srgbClr val="7F0055"/>
                </a:solidFill>
                <a:latin typeface="Consolas"/>
              </a:rPr>
              <a:t>int</a:t>
            </a:r>
            <a:r>
              <a:rPr lang="nn-NO" sz="1600" b="1" dirty="0" smtClean="0">
                <a:solidFill>
                  <a:srgbClr val="000000"/>
                </a:solidFill>
                <a:latin typeface="Consolas"/>
              </a:rPr>
              <a:t> i = 100; i &lt; 105; i++){</a:t>
            </a:r>
          </a:p>
          <a:p>
            <a:pPr defTabSz="274320"/>
            <a:r>
              <a:rPr lang="en-US" sz="1600"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(1000);</a:t>
            </a:r>
          </a:p>
          <a:p>
            <a:pPr defTabSz="274320"/>
            <a:r>
              <a:rPr lang="en-US" sz="1600" dirty="0" smtClean="0">
                <a:solidFill>
                  <a:srgbClr val="000000"/>
                </a:solidFill>
                <a:latin typeface="Consolas"/>
              </a:rPr>
              <a:t>				</a:t>
            </a:r>
            <a:r>
              <a:rPr lang="en-US" sz="1600" dirty="0" err="1" smtClean="0">
                <a:solidFill>
                  <a:srgbClr val="000000"/>
                </a:solidFill>
                <a:latin typeface="Consolas"/>
              </a:rPr>
              <a:t>Log.</a:t>
            </a:r>
            <a:r>
              <a:rPr lang="en-US" sz="1600" i="1" dirty="0" err="1" smtClean="0">
                <a:solidFill>
                  <a:srgbClr val="000000"/>
                </a:solidFill>
                <a:latin typeface="Consolas"/>
              </a:rPr>
              <a:t>e</a:t>
            </a:r>
            <a:r>
              <a:rPr lang="en-US" sz="1600" i="1" dirty="0" smtClean="0">
                <a:solidFill>
                  <a:srgbClr val="000000"/>
                </a:solidFill>
                <a:latin typeface="Consolas"/>
              </a:rPr>
              <a:t>(</a:t>
            </a:r>
            <a:r>
              <a:rPr lang="en-US" sz="1600" i="1" dirty="0" smtClean="0">
                <a:solidFill>
                  <a:srgbClr val="2A00FF"/>
                </a:solidFill>
                <a:latin typeface="Consolas"/>
              </a:rPr>
              <a:t>"&lt;&lt;</a:t>
            </a:r>
            <a:r>
              <a:rPr lang="en-US" sz="1600" i="1" dirty="0" err="1" smtClean="0">
                <a:solidFill>
                  <a:srgbClr val="2A00FF"/>
                </a:solidFill>
                <a:latin typeface="Consolas"/>
              </a:rPr>
              <a:t>runnable</a:t>
            </a:r>
            <a:r>
              <a:rPr lang="en-US" sz="1600" i="1" dirty="0" smtClean="0">
                <a:solidFill>
                  <a:srgbClr val="2A00FF"/>
                </a:solidFill>
                <a:latin typeface="Consolas"/>
              </a:rPr>
              <a:t>&gt;&gt;"</a:t>
            </a:r>
            <a:r>
              <a:rPr lang="en-US" sz="1600" i="1" dirty="0" smtClean="0">
                <a:solidFill>
                  <a:srgbClr val="000000"/>
                </a:solidFill>
                <a:latin typeface="Consolas"/>
              </a:rPr>
              <a:t>, </a:t>
            </a:r>
            <a:r>
              <a:rPr lang="en-US" sz="1600" i="1" dirty="0" smtClean="0">
                <a:solidFill>
                  <a:srgbClr val="2A00FF"/>
                </a:solidFill>
                <a:latin typeface="Consolas"/>
              </a:rPr>
              <a:t>“</a:t>
            </a:r>
            <a:r>
              <a:rPr lang="en-US" sz="1600" i="1" dirty="0" err="1" smtClean="0">
                <a:solidFill>
                  <a:srgbClr val="2A00FF"/>
                </a:solidFill>
                <a:latin typeface="Consolas"/>
              </a:rPr>
              <a:t>runnable</a:t>
            </a:r>
            <a:r>
              <a:rPr lang="en-US" sz="1600" i="1" dirty="0" smtClean="0">
                <a:solidFill>
                  <a:srgbClr val="2A00FF"/>
                </a:solidFill>
                <a:latin typeface="Consolas"/>
              </a:rPr>
              <a:t> talking: "</a:t>
            </a:r>
            <a:r>
              <a:rPr lang="en-US" sz="1600" i="1" dirty="0" smtClean="0">
                <a:solidFill>
                  <a:srgbClr val="000000"/>
                </a:solidFill>
                <a:latin typeface="Consolas"/>
              </a:rPr>
              <a:t> + </a:t>
            </a:r>
            <a:r>
              <a:rPr lang="en-US" sz="1600" i="1" dirty="0" err="1" smtClean="0">
                <a:solidFill>
                  <a:srgbClr val="000000"/>
                </a:solidFill>
                <a:latin typeface="Consolas"/>
              </a:rPr>
              <a:t>i</a:t>
            </a:r>
            <a:r>
              <a:rPr lang="en-US" sz="1600" i="1" dirty="0" smtClean="0">
                <a:solidFill>
                  <a:srgbClr val="000000"/>
                </a:solidFill>
                <a:latin typeface="Consolas"/>
              </a:rPr>
              <a:t>);</a:t>
            </a:r>
          </a:p>
          <a:p>
            <a:pPr defTabSz="274320"/>
            <a:r>
              <a:rPr lang="en-US" sz="1600" dirty="0" smtClean="0">
                <a:solidFill>
                  <a:srgbClr val="000000"/>
                </a:solidFill>
                <a:latin typeface="Consolas"/>
              </a:rPr>
              <a:t>			}</a:t>
            </a:r>
          </a:p>
          <a:p>
            <a:pPr defTabSz="274320"/>
            <a:r>
              <a:rPr lang="en-US" sz="1600" dirty="0" smtClean="0">
                <a:solidFill>
                  <a:srgbClr val="000000"/>
                </a:solidFill>
                <a:latin typeface="Consolas"/>
              </a:rPr>
              <a:t>		} </a:t>
            </a:r>
            <a:r>
              <a:rPr lang="en-US" sz="1600" b="1" dirty="0" smtClean="0">
                <a:solidFill>
                  <a:srgbClr val="7F0055"/>
                </a:solidFill>
                <a:latin typeface="Consolas"/>
              </a:rPr>
              <a:t>catch</a:t>
            </a:r>
            <a:r>
              <a:rPr lang="en-US" sz="1600" b="1" dirty="0" smtClean="0">
                <a:solidFill>
                  <a:srgbClr val="000000"/>
                </a:solidFill>
                <a:latin typeface="Consolas"/>
              </a:rPr>
              <a:t> (</a:t>
            </a:r>
            <a:r>
              <a:rPr lang="en-US" sz="1600" b="1" dirty="0" err="1" smtClean="0">
                <a:solidFill>
                  <a:srgbClr val="000000"/>
                </a:solidFill>
                <a:latin typeface="Consolas"/>
              </a:rPr>
              <a:t>InterruptedException</a:t>
            </a:r>
            <a:r>
              <a:rPr lang="en-US" sz="1600" b="1" dirty="0" smtClean="0">
                <a:solidFill>
                  <a:srgbClr val="000000"/>
                </a:solidFill>
                <a:latin typeface="Consolas"/>
              </a:rPr>
              <a:t> e) {</a:t>
            </a:r>
          </a:p>
          <a:p>
            <a:pPr defTabSz="274320"/>
            <a:r>
              <a:rPr lang="en-US" sz="1600" dirty="0" smtClean="0">
                <a:solidFill>
                  <a:srgbClr val="000000"/>
                </a:solidFill>
                <a:latin typeface="Consolas"/>
              </a:rPr>
              <a:t>			</a:t>
            </a:r>
            <a:r>
              <a:rPr lang="en-US" sz="1600" dirty="0" err="1" smtClean="0">
                <a:solidFill>
                  <a:srgbClr val="000000"/>
                </a:solidFill>
                <a:latin typeface="Consolas"/>
              </a:rPr>
              <a:t>e.printStackTrace</a:t>
            </a:r>
            <a:r>
              <a:rPr lang="en-US" sz="1600" dirty="0" smtClean="0">
                <a:solidFill>
                  <a:srgbClr val="000000"/>
                </a:solidFill>
                <a:latin typeface="Consolas"/>
              </a:rPr>
              <a:t>();</a:t>
            </a:r>
          </a:p>
          <a:p>
            <a:pPr defTabSz="274320"/>
            <a:r>
              <a:rPr lang="en-US" sz="1600" dirty="0" smtClean="0">
                <a:solidFill>
                  <a:srgbClr val="000000"/>
                </a:solidFill>
                <a:latin typeface="Consolas"/>
              </a:rPr>
              <a:t>		}</a:t>
            </a:r>
          </a:p>
          <a:p>
            <a:pPr defTabSz="274320"/>
            <a:endParaRPr lang="en-US" sz="1600" dirty="0" smtClean="0">
              <a:latin typeface="Consolas"/>
            </a:endParaRPr>
          </a:p>
          <a:p>
            <a:pPr defTabSz="274320"/>
            <a:r>
              <a:rPr lang="en-US" sz="1600" dirty="0" smtClean="0">
                <a:solidFill>
                  <a:srgbClr val="000000"/>
                </a:solidFill>
                <a:latin typeface="Consolas"/>
              </a:rPr>
              <a:t>	}</a:t>
            </a:r>
            <a:r>
              <a:rPr lang="en-US" sz="1600" dirty="0" smtClean="0">
                <a:solidFill>
                  <a:srgbClr val="3F7F5F"/>
                </a:solidFill>
                <a:latin typeface="Consolas"/>
              </a:rPr>
              <a:t>//run</a:t>
            </a:r>
          </a:p>
          <a:p>
            <a:pPr defTabSz="274320"/>
            <a:endParaRPr lang="en-US" sz="1600" dirty="0" smtClean="0">
              <a:latin typeface="Consolas"/>
            </a:endParaRPr>
          </a:p>
          <a:p>
            <a:pPr defTabSz="274320"/>
            <a:r>
              <a:rPr lang="en-US" sz="1600" dirty="0" smtClean="0">
                <a:solidFill>
                  <a:srgbClr val="000000"/>
                </a:solidFill>
                <a:latin typeface="Consolas"/>
              </a:rPr>
              <a:t>}</a:t>
            </a:r>
            <a:r>
              <a:rPr lang="en-US" sz="1600" dirty="0" smtClean="0">
                <a:solidFill>
                  <a:srgbClr val="3F7F5F"/>
                </a:solidFill>
                <a:latin typeface="Consolas"/>
              </a:rPr>
              <a:t>//class</a:t>
            </a:r>
            <a:endParaRPr lang="en-US" sz="1600" dirty="0" smtClean="0">
              <a:solidFill>
                <a:srgbClr val="3F7F5F"/>
              </a:solidFill>
              <a:latin typeface="Times New Roman"/>
            </a:endParaRPr>
          </a:p>
          <a:p>
            <a:pPr defTabSz="274320"/>
            <a:endParaRPr lang="en-US" sz="1600" dirty="0"/>
          </a:p>
        </p:txBody>
      </p:sp>
      <p:pic>
        <p:nvPicPr>
          <p:cNvPr id="1026" name="Picture 2"/>
          <p:cNvPicPr>
            <a:picLocks noChangeAspect="1" noChangeArrowheads="1"/>
          </p:cNvPicPr>
          <p:nvPr/>
        </p:nvPicPr>
        <p:blipFill>
          <a:blip r:embed="rId3" cstate="print"/>
          <a:srcRect/>
          <a:stretch>
            <a:fillRect/>
          </a:stretch>
        </p:blipFill>
        <p:spPr bwMode="auto">
          <a:xfrm>
            <a:off x="6667500" y="1752600"/>
            <a:ext cx="2324100" cy="2190750"/>
          </a:xfrm>
          <a:prstGeom prst="rect">
            <a:avLst/>
          </a:prstGeom>
          <a:noFill/>
          <a:ln w="9525">
            <a:solidFill>
              <a:schemeClr val="bg1">
                <a:lumMod val="75000"/>
              </a:schemeClr>
            </a:solidFill>
            <a:miter lim="800000"/>
            <a:headEnd/>
            <a:tailEnd/>
          </a:ln>
        </p:spPr>
      </p:pic>
      <p:cxnSp>
        <p:nvCxnSpPr>
          <p:cNvPr id="9" name="Straight Arrow Connector 8"/>
          <p:cNvCxnSpPr/>
          <p:nvPr/>
        </p:nvCxnSpPr>
        <p:spPr>
          <a:xfrm>
            <a:off x="685800" y="4114800"/>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7</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Content Placeholder 2"/>
          <p:cNvSpPr txBox="1">
            <a:spLocks/>
          </p:cNvSpPr>
          <p:nvPr/>
        </p:nvSpPr>
        <p:spPr>
          <a:xfrm>
            <a:off x="304800" y="914400"/>
            <a:ext cx="8534400" cy="1143000"/>
          </a:xfrm>
          <a:prstGeom prst="rect">
            <a:avLst/>
          </a:prstGeom>
        </p:spPr>
        <p:txBody>
          <a:bodyPr>
            <a:noAutofit/>
          </a:bodyPr>
          <a:lstStyle/>
          <a:p>
            <a:pPr lvl="0"/>
            <a:r>
              <a:rPr lang="de-DE" sz="2800" b="1" dirty="0" smtClean="0">
                <a:solidFill>
                  <a:srgbClr val="0070C0"/>
                </a:solidFill>
              </a:rPr>
              <a:t>Threads  </a:t>
            </a:r>
            <a:r>
              <a:rPr lang="en-US" sz="1000" dirty="0" smtClean="0">
                <a:hlinkClick r:id="rId2"/>
              </a:rPr>
              <a:t>http://developer.android.com/reference/java/lang/Thread.html</a:t>
            </a:r>
            <a:endParaRPr lang="de-DE" sz="2800" b="1" dirty="0" smtClean="0">
              <a:solidFill>
                <a:srgbClr val="0070C0"/>
              </a:solidFill>
            </a:endParaRPr>
          </a:p>
          <a:p>
            <a:endParaRPr lang="en-US" sz="2000" dirty="0" smtClean="0"/>
          </a:p>
          <a:p>
            <a:pPr lvl="0"/>
            <a:r>
              <a:rPr lang="en-US" sz="2000" b="1" dirty="0" smtClean="0"/>
              <a:t>Example1</a:t>
            </a:r>
            <a:r>
              <a:rPr lang="en-US" sz="2000" dirty="0" smtClean="0"/>
              <a:t>. Creating two threads  using different programming styles.</a:t>
            </a:r>
          </a:p>
          <a:p>
            <a:pPr lvl="0"/>
            <a:endParaRPr lang="en-US" sz="800" dirty="0" smtClean="0"/>
          </a:p>
          <a:p>
            <a:pPr lvl="0"/>
            <a:r>
              <a:rPr lang="en-US" sz="2000" b="1" dirty="0" err="1" smtClean="0"/>
              <a:t>MyThread</a:t>
            </a:r>
            <a:r>
              <a:rPr lang="en-US" sz="2000" b="1" dirty="0" smtClean="0"/>
              <a:t> Class</a:t>
            </a:r>
            <a:endParaRPr lang="en-US" sz="2000" dirty="0" smtClean="0"/>
          </a:p>
        </p:txBody>
      </p:sp>
      <p:sp>
        <p:nvSpPr>
          <p:cNvPr id="7" name="TextBox 6"/>
          <p:cNvSpPr txBox="1"/>
          <p:nvPr/>
        </p:nvSpPr>
        <p:spPr>
          <a:xfrm>
            <a:off x="381000" y="2438400"/>
            <a:ext cx="8229600" cy="4278094"/>
          </a:xfrm>
          <a:prstGeom prst="rect">
            <a:avLst/>
          </a:prstGeom>
          <a:solidFill>
            <a:schemeClr val="bg1">
              <a:lumMod val="95000"/>
            </a:schemeClr>
          </a:solidFill>
          <a:ln>
            <a:solidFill>
              <a:schemeClr val="bg1">
                <a:lumMod val="75000"/>
              </a:schemeClr>
            </a:solidFill>
          </a:ln>
        </p:spPr>
        <p:txBody>
          <a:bodyPr wrap="square" rtlCol="0">
            <a:spAutoFit/>
          </a:bodyPr>
          <a:lstStyle/>
          <a:p>
            <a:pPr defTabSz="274320"/>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class</a:t>
            </a:r>
            <a:r>
              <a:rPr lang="en-US" sz="1600" b="1" dirty="0" smtClean="0">
                <a:solidFill>
                  <a:srgbClr val="000000"/>
                </a:solidFill>
                <a:latin typeface="Consolas"/>
              </a:rPr>
              <a:t> </a:t>
            </a:r>
            <a:r>
              <a:rPr lang="en-US" sz="1600" b="1" dirty="0" err="1" smtClean="0">
                <a:solidFill>
                  <a:srgbClr val="000000"/>
                </a:solidFill>
                <a:latin typeface="Consolas"/>
              </a:rPr>
              <a:t>MyThread</a:t>
            </a:r>
            <a:r>
              <a:rPr lang="en-US" sz="1600" b="1" dirty="0" smtClean="0">
                <a:solidFill>
                  <a:srgbClr val="000000"/>
                </a:solidFill>
                <a:latin typeface="Consolas"/>
              </a:rPr>
              <a:t> </a:t>
            </a:r>
            <a:r>
              <a:rPr lang="en-US" sz="1600" b="1" dirty="0" smtClean="0">
                <a:solidFill>
                  <a:srgbClr val="7F0055"/>
                </a:solidFill>
                <a:latin typeface="Consolas"/>
              </a:rPr>
              <a:t>extends</a:t>
            </a:r>
            <a:r>
              <a:rPr lang="en-US" sz="1600" b="1" dirty="0" smtClean="0">
                <a:solidFill>
                  <a:srgbClr val="000000"/>
                </a:solidFill>
                <a:latin typeface="Consolas"/>
              </a:rPr>
              <a:t> Thread{</a:t>
            </a:r>
          </a:p>
          <a:p>
            <a:pPr defTabSz="274320"/>
            <a:endParaRPr lang="en-US" sz="1600" dirty="0" smtClean="0">
              <a:latin typeface="Consolas"/>
            </a:endParaRPr>
          </a:p>
          <a:p>
            <a:pPr defTabSz="274320"/>
            <a:r>
              <a:rPr lang="en-US" sz="1600" dirty="0" smtClean="0">
                <a:solidFill>
                  <a:srgbClr val="000000"/>
                </a:solidFill>
                <a:latin typeface="Consolas"/>
              </a:rPr>
              <a:t>	</a:t>
            </a:r>
            <a:r>
              <a:rPr lang="en-US" sz="1600" dirty="0" smtClean="0">
                <a:solidFill>
                  <a:srgbClr val="646464"/>
                </a:solidFill>
                <a:latin typeface="Consolas"/>
              </a:rPr>
              <a:t>@Override</a:t>
            </a:r>
          </a:p>
          <a:p>
            <a:pPr defTabSz="274320"/>
            <a:r>
              <a:rPr lang="en-US" sz="1600" dirty="0" smtClean="0">
                <a:solidFill>
                  <a:srgbClr val="000000"/>
                </a:solidFill>
                <a:latin typeface="Consolas"/>
              </a:rPr>
              <a:t>	</a:t>
            </a:r>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smtClean="0">
                <a:solidFill>
                  <a:srgbClr val="7F0055"/>
                </a:solidFill>
                <a:latin typeface="Consolas"/>
              </a:rPr>
              <a:t>void</a:t>
            </a:r>
            <a:r>
              <a:rPr lang="en-US" sz="1600" b="1" dirty="0" smtClean="0">
                <a:solidFill>
                  <a:srgbClr val="000000"/>
                </a:solidFill>
                <a:latin typeface="Consolas"/>
              </a:rPr>
              <a:t> run() {</a:t>
            </a:r>
          </a:p>
          <a:p>
            <a:pPr defTabSz="274320"/>
            <a:r>
              <a:rPr lang="en-US" sz="1600" dirty="0" smtClean="0">
                <a:solidFill>
                  <a:srgbClr val="000000"/>
                </a:solidFill>
                <a:latin typeface="Consolas"/>
              </a:rPr>
              <a:t>		</a:t>
            </a:r>
            <a:r>
              <a:rPr lang="en-US" sz="1600" b="1" dirty="0" err="1" smtClean="0">
                <a:solidFill>
                  <a:srgbClr val="7F0055"/>
                </a:solidFill>
                <a:latin typeface="Consolas"/>
              </a:rPr>
              <a:t>super</a:t>
            </a:r>
            <a:r>
              <a:rPr lang="en-US" sz="1600" b="1" dirty="0" err="1" smtClean="0">
                <a:solidFill>
                  <a:srgbClr val="000000"/>
                </a:solidFill>
                <a:latin typeface="Consolas"/>
              </a:rPr>
              <a:t>.run</a:t>
            </a:r>
            <a:r>
              <a:rPr lang="en-US" sz="1600" b="1" dirty="0" smtClean="0">
                <a:solidFill>
                  <a:srgbClr val="000000"/>
                </a:solidFill>
                <a:latin typeface="Consolas"/>
              </a:rPr>
              <a:t>();</a:t>
            </a:r>
          </a:p>
          <a:p>
            <a:pPr defTabSz="274320"/>
            <a:r>
              <a:rPr lang="en-US" sz="1600" dirty="0" smtClean="0">
                <a:solidFill>
                  <a:srgbClr val="000000"/>
                </a:solidFill>
                <a:latin typeface="Consolas"/>
              </a:rPr>
              <a:t>		</a:t>
            </a:r>
            <a:r>
              <a:rPr lang="en-US" sz="1600" b="1" dirty="0" smtClean="0">
                <a:solidFill>
                  <a:srgbClr val="7F0055"/>
                </a:solidFill>
                <a:latin typeface="Consolas"/>
              </a:rPr>
              <a:t>try</a:t>
            </a:r>
            <a:r>
              <a:rPr lang="en-US" sz="1600" b="1" dirty="0" smtClean="0">
                <a:solidFill>
                  <a:srgbClr val="000000"/>
                </a:solidFill>
                <a:latin typeface="Consolas"/>
              </a:rPr>
              <a:t> {</a:t>
            </a:r>
          </a:p>
          <a:p>
            <a:pPr defTabSz="274320"/>
            <a:r>
              <a:rPr lang="en-US" sz="1600" dirty="0" smtClean="0">
                <a:solidFill>
                  <a:srgbClr val="000000"/>
                </a:solidFill>
                <a:latin typeface="Consolas"/>
              </a:rPr>
              <a:t>			</a:t>
            </a:r>
            <a:r>
              <a:rPr lang="en-US" sz="1600" b="1" dirty="0" smtClean="0">
                <a:solidFill>
                  <a:srgbClr val="7F0055"/>
                </a:solidFill>
                <a:latin typeface="Consolas"/>
              </a:rPr>
              <a:t>for</a:t>
            </a:r>
            <a:r>
              <a:rPr lang="en-US" sz="1600" b="1" dirty="0" smtClean="0">
                <a:solidFill>
                  <a:srgbClr val="000000"/>
                </a:solidFill>
                <a:latin typeface="Consolas"/>
              </a:rPr>
              <a:t>(</a:t>
            </a:r>
            <a:r>
              <a:rPr lang="en-US" sz="1600" b="1" dirty="0" err="1" smtClean="0">
                <a:solidFill>
                  <a:srgbClr val="7F0055"/>
                </a:solidFill>
                <a:latin typeface="Consolas"/>
              </a:rPr>
              <a:t>int</a:t>
            </a:r>
            <a:r>
              <a:rPr lang="en-US" sz="1600" b="1" dirty="0" smtClean="0">
                <a:solidFill>
                  <a:srgbClr val="000000"/>
                </a:solidFill>
                <a:latin typeface="Consolas"/>
              </a:rPr>
              <a:t> </a:t>
            </a:r>
            <a:r>
              <a:rPr lang="en-US" sz="1600" b="1" dirty="0" err="1" smtClean="0">
                <a:solidFill>
                  <a:srgbClr val="000000"/>
                </a:solidFill>
                <a:latin typeface="Consolas"/>
              </a:rPr>
              <a:t>i</a:t>
            </a:r>
            <a:r>
              <a:rPr lang="en-US" sz="1600" b="1" dirty="0" smtClean="0">
                <a:solidFill>
                  <a:srgbClr val="000000"/>
                </a:solidFill>
                <a:latin typeface="Consolas"/>
              </a:rPr>
              <a:t>=0; </a:t>
            </a:r>
            <a:r>
              <a:rPr lang="en-US" sz="1600" b="1" dirty="0" err="1" smtClean="0">
                <a:solidFill>
                  <a:srgbClr val="000000"/>
                </a:solidFill>
                <a:latin typeface="Consolas"/>
              </a:rPr>
              <a:t>i</a:t>
            </a:r>
            <a:r>
              <a:rPr lang="en-US" sz="1600" b="1" dirty="0" smtClean="0">
                <a:solidFill>
                  <a:srgbClr val="000000"/>
                </a:solidFill>
                <a:latin typeface="Consolas"/>
              </a:rPr>
              <a:t>&lt;5; </a:t>
            </a:r>
            <a:r>
              <a:rPr lang="en-US" sz="1600" b="1" dirty="0" err="1" smtClean="0">
                <a:solidFill>
                  <a:srgbClr val="000000"/>
                </a:solidFill>
                <a:latin typeface="Consolas"/>
              </a:rPr>
              <a:t>i</a:t>
            </a:r>
            <a:r>
              <a:rPr lang="en-US" sz="1600" b="1" dirty="0" smtClean="0">
                <a:solidFill>
                  <a:srgbClr val="000000"/>
                </a:solidFill>
                <a:latin typeface="Consolas"/>
              </a:rPr>
              <a:t>++){</a:t>
            </a:r>
          </a:p>
          <a:p>
            <a:pPr defTabSz="274320"/>
            <a:r>
              <a:rPr lang="en-US" sz="1600" dirty="0" smtClean="0">
                <a:solidFill>
                  <a:srgbClr val="000000"/>
                </a:solidFill>
                <a:latin typeface="Consolas"/>
              </a:rPr>
              <a:t>				</a:t>
            </a:r>
            <a:r>
              <a:rPr lang="en-US" sz="1600" dirty="0" err="1" smtClean="0">
                <a:solidFill>
                  <a:srgbClr val="000000"/>
                </a:solidFill>
                <a:latin typeface="Consolas"/>
              </a:rPr>
              <a:t>Thread.</a:t>
            </a:r>
            <a:r>
              <a:rPr lang="en-US" sz="1600" i="1" dirty="0" err="1" smtClean="0">
                <a:solidFill>
                  <a:srgbClr val="000000"/>
                </a:solidFill>
                <a:latin typeface="Consolas"/>
              </a:rPr>
              <a:t>sleep</a:t>
            </a:r>
            <a:r>
              <a:rPr lang="en-US" sz="1600" i="1" dirty="0" smtClean="0">
                <a:solidFill>
                  <a:srgbClr val="000000"/>
                </a:solidFill>
                <a:latin typeface="Consolas"/>
              </a:rPr>
              <a:t>(1000);</a:t>
            </a:r>
          </a:p>
          <a:p>
            <a:pPr defTabSz="274320"/>
            <a:r>
              <a:rPr lang="en-US" sz="1600" dirty="0" smtClean="0">
                <a:solidFill>
                  <a:srgbClr val="000000"/>
                </a:solidFill>
                <a:latin typeface="Consolas"/>
              </a:rPr>
              <a:t>				</a:t>
            </a:r>
            <a:r>
              <a:rPr lang="en-US" sz="1600" dirty="0" err="1" smtClean="0">
                <a:solidFill>
                  <a:srgbClr val="000000"/>
                </a:solidFill>
                <a:latin typeface="Consolas"/>
              </a:rPr>
              <a:t>Log.</a:t>
            </a:r>
            <a:r>
              <a:rPr lang="en-US" sz="1600" i="1" dirty="0" err="1" smtClean="0">
                <a:solidFill>
                  <a:srgbClr val="000000"/>
                </a:solidFill>
                <a:latin typeface="Consolas"/>
              </a:rPr>
              <a:t>e</a:t>
            </a:r>
            <a:r>
              <a:rPr lang="en-US" sz="1600" i="1" dirty="0" smtClean="0">
                <a:solidFill>
                  <a:srgbClr val="000000"/>
                </a:solidFill>
                <a:latin typeface="Consolas"/>
              </a:rPr>
              <a:t>(</a:t>
            </a:r>
            <a:r>
              <a:rPr lang="en-US" sz="1600" i="1" dirty="0" smtClean="0">
                <a:solidFill>
                  <a:srgbClr val="2A00FF"/>
                </a:solidFill>
                <a:latin typeface="Consolas"/>
              </a:rPr>
              <a:t>"[[thread]]"</a:t>
            </a:r>
            <a:r>
              <a:rPr lang="en-US" sz="1600" i="1" dirty="0" smtClean="0">
                <a:solidFill>
                  <a:srgbClr val="000000"/>
                </a:solidFill>
                <a:latin typeface="Consolas"/>
              </a:rPr>
              <a:t>, </a:t>
            </a:r>
            <a:r>
              <a:rPr lang="en-US" sz="1600" i="1" dirty="0" smtClean="0">
                <a:solidFill>
                  <a:srgbClr val="2A00FF"/>
                </a:solidFill>
                <a:latin typeface="Consolas"/>
              </a:rPr>
              <a:t>"Thread talking: "</a:t>
            </a:r>
            <a:r>
              <a:rPr lang="en-US" sz="1600" i="1" dirty="0" smtClean="0">
                <a:solidFill>
                  <a:srgbClr val="000000"/>
                </a:solidFill>
                <a:latin typeface="Consolas"/>
              </a:rPr>
              <a:t> + </a:t>
            </a:r>
            <a:r>
              <a:rPr lang="en-US" sz="1600" i="1" dirty="0" err="1" smtClean="0">
                <a:solidFill>
                  <a:srgbClr val="000000"/>
                </a:solidFill>
                <a:latin typeface="Consolas"/>
              </a:rPr>
              <a:t>i</a:t>
            </a:r>
            <a:r>
              <a:rPr lang="en-US" sz="1600" i="1" dirty="0" smtClean="0">
                <a:solidFill>
                  <a:srgbClr val="000000"/>
                </a:solidFill>
                <a:latin typeface="Consolas"/>
              </a:rPr>
              <a:t>);</a:t>
            </a:r>
          </a:p>
          <a:p>
            <a:pPr defTabSz="274320"/>
            <a:r>
              <a:rPr lang="en-US" sz="1600" dirty="0" smtClean="0">
                <a:solidFill>
                  <a:srgbClr val="000000"/>
                </a:solidFill>
                <a:latin typeface="Consolas"/>
              </a:rPr>
              <a:t>			}</a:t>
            </a:r>
          </a:p>
          <a:p>
            <a:pPr defTabSz="274320"/>
            <a:r>
              <a:rPr lang="en-US" sz="1600" dirty="0" smtClean="0">
                <a:solidFill>
                  <a:srgbClr val="000000"/>
                </a:solidFill>
                <a:latin typeface="Consolas"/>
              </a:rPr>
              <a:t>		} </a:t>
            </a:r>
            <a:r>
              <a:rPr lang="en-US" sz="1600" b="1" dirty="0" smtClean="0">
                <a:solidFill>
                  <a:srgbClr val="7F0055"/>
                </a:solidFill>
                <a:latin typeface="Consolas"/>
              </a:rPr>
              <a:t>catch</a:t>
            </a:r>
            <a:r>
              <a:rPr lang="en-US" sz="1600" b="1" dirty="0" smtClean="0">
                <a:solidFill>
                  <a:srgbClr val="000000"/>
                </a:solidFill>
                <a:latin typeface="Consolas"/>
              </a:rPr>
              <a:t> (</a:t>
            </a:r>
            <a:r>
              <a:rPr lang="en-US" sz="1600" b="1" dirty="0" err="1" smtClean="0">
                <a:solidFill>
                  <a:srgbClr val="000000"/>
                </a:solidFill>
                <a:latin typeface="Consolas"/>
              </a:rPr>
              <a:t>InterruptedException</a:t>
            </a:r>
            <a:r>
              <a:rPr lang="en-US" sz="1600" b="1" dirty="0" smtClean="0">
                <a:solidFill>
                  <a:srgbClr val="000000"/>
                </a:solidFill>
                <a:latin typeface="Consolas"/>
              </a:rPr>
              <a:t> e) {</a:t>
            </a:r>
          </a:p>
          <a:p>
            <a:pPr defTabSz="274320"/>
            <a:r>
              <a:rPr lang="en-US" sz="1600" dirty="0" smtClean="0">
                <a:solidFill>
                  <a:srgbClr val="000000"/>
                </a:solidFill>
                <a:latin typeface="Consolas"/>
              </a:rPr>
              <a:t>			</a:t>
            </a:r>
            <a:r>
              <a:rPr lang="en-US" sz="1600" dirty="0" smtClean="0">
                <a:solidFill>
                  <a:srgbClr val="3F7F5F"/>
                </a:solidFill>
                <a:latin typeface="Consolas"/>
              </a:rPr>
              <a:t>// </a:t>
            </a:r>
            <a:r>
              <a:rPr lang="en-US" sz="1600" b="1" dirty="0" smtClean="0">
                <a:solidFill>
                  <a:srgbClr val="7F9FBF"/>
                </a:solidFill>
                <a:latin typeface="Consolas"/>
              </a:rPr>
              <a:t>TODO</a:t>
            </a:r>
            <a:r>
              <a:rPr lang="en-US" sz="1600" b="1" dirty="0" smtClean="0">
                <a:solidFill>
                  <a:srgbClr val="3F7F5F"/>
                </a:solidFill>
                <a:latin typeface="Consolas"/>
              </a:rPr>
              <a:t> Auto-generated catch block</a:t>
            </a:r>
          </a:p>
          <a:p>
            <a:pPr defTabSz="274320"/>
            <a:r>
              <a:rPr lang="en-US" sz="1600" dirty="0" smtClean="0">
                <a:solidFill>
                  <a:srgbClr val="000000"/>
                </a:solidFill>
                <a:latin typeface="Consolas"/>
              </a:rPr>
              <a:t>			</a:t>
            </a:r>
            <a:r>
              <a:rPr lang="en-US" sz="1600" dirty="0" err="1" smtClean="0">
                <a:solidFill>
                  <a:srgbClr val="000000"/>
                </a:solidFill>
                <a:latin typeface="Consolas"/>
              </a:rPr>
              <a:t>e.printStackTrace</a:t>
            </a:r>
            <a:r>
              <a:rPr lang="en-US" sz="1600" dirty="0" smtClean="0">
                <a:solidFill>
                  <a:srgbClr val="000000"/>
                </a:solidFill>
                <a:latin typeface="Consolas"/>
              </a:rPr>
              <a:t>();</a:t>
            </a:r>
          </a:p>
          <a:p>
            <a:pPr defTabSz="274320"/>
            <a:r>
              <a:rPr lang="en-US" sz="1600" dirty="0" smtClean="0">
                <a:solidFill>
                  <a:srgbClr val="000000"/>
                </a:solidFill>
                <a:latin typeface="Consolas"/>
              </a:rPr>
              <a:t>		}</a:t>
            </a:r>
          </a:p>
          <a:p>
            <a:pPr defTabSz="274320"/>
            <a:r>
              <a:rPr lang="en-US" sz="1600" dirty="0" smtClean="0">
                <a:solidFill>
                  <a:srgbClr val="000000"/>
                </a:solidFill>
                <a:latin typeface="Consolas"/>
              </a:rPr>
              <a:t>	}</a:t>
            </a:r>
            <a:r>
              <a:rPr lang="en-US" sz="1600" dirty="0" smtClean="0">
                <a:solidFill>
                  <a:srgbClr val="3F7F5F"/>
                </a:solidFill>
                <a:latin typeface="Consolas"/>
              </a:rPr>
              <a:t>//run</a:t>
            </a:r>
          </a:p>
          <a:p>
            <a:pPr defTabSz="274320"/>
            <a:endParaRPr lang="en-US" sz="800" dirty="0" smtClean="0">
              <a:solidFill>
                <a:srgbClr val="000000"/>
              </a:solidFill>
              <a:latin typeface="Consolas"/>
            </a:endParaRPr>
          </a:p>
          <a:p>
            <a:pPr defTabSz="274320"/>
            <a:r>
              <a:rPr lang="en-US" sz="1600" dirty="0" smtClean="0">
                <a:solidFill>
                  <a:srgbClr val="000000"/>
                </a:solidFill>
                <a:latin typeface="Consolas"/>
              </a:rPr>
              <a:t>}</a:t>
            </a:r>
            <a:r>
              <a:rPr lang="en-US" sz="1600" dirty="0" smtClean="0">
                <a:solidFill>
                  <a:srgbClr val="3F7F5F"/>
                </a:solidFill>
                <a:latin typeface="Consolas"/>
              </a:rPr>
              <a:t>//class</a:t>
            </a:r>
            <a:endParaRPr lang="en-US" sz="1600" dirty="0"/>
          </a:p>
        </p:txBody>
      </p:sp>
      <p:pic>
        <p:nvPicPr>
          <p:cNvPr id="1026" name="Picture 2"/>
          <p:cNvPicPr>
            <a:picLocks noChangeAspect="1" noChangeArrowheads="1"/>
          </p:cNvPicPr>
          <p:nvPr/>
        </p:nvPicPr>
        <p:blipFill>
          <a:blip r:embed="rId3" cstate="print"/>
          <a:srcRect/>
          <a:stretch>
            <a:fillRect/>
          </a:stretch>
        </p:blipFill>
        <p:spPr bwMode="auto">
          <a:xfrm>
            <a:off x="6667500" y="2133600"/>
            <a:ext cx="2324100" cy="2190750"/>
          </a:xfrm>
          <a:prstGeom prst="rect">
            <a:avLst/>
          </a:prstGeom>
          <a:noFill/>
          <a:ln w="9525">
            <a:solidFill>
              <a:schemeClr val="bg1">
                <a:lumMod val="75000"/>
              </a:schemeClr>
            </a:solidFill>
            <a:miter lim="800000"/>
            <a:headEnd/>
            <a:tailEnd/>
          </a:ln>
        </p:spPr>
      </p:pic>
      <p:cxnSp>
        <p:nvCxnSpPr>
          <p:cNvPr id="9" name="Straight Arrow Connector 8"/>
          <p:cNvCxnSpPr/>
          <p:nvPr/>
        </p:nvCxnSpPr>
        <p:spPr>
          <a:xfrm>
            <a:off x="685800" y="4495800"/>
            <a:ext cx="533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8</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Content Placeholder 2"/>
          <p:cNvSpPr txBox="1">
            <a:spLocks/>
          </p:cNvSpPr>
          <p:nvPr/>
        </p:nvSpPr>
        <p:spPr>
          <a:xfrm>
            <a:off x="304800" y="914400"/>
            <a:ext cx="8534400" cy="1143000"/>
          </a:xfrm>
          <a:prstGeom prst="rect">
            <a:avLst/>
          </a:prstGeom>
        </p:spPr>
        <p:txBody>
          <a:bodyPr>
            <a:noAutofit/>
          </a:bodyPr>
          <a:lstStyle/>
          <a:p>
            <a:pPr lvl="0"/>
            <a:r>
              <a:rPr lang="de-DE" sz="2800" b="1" dirty="0" smtClean="0">
                <a:solidFill>
                  <a:srgbClr val="0070C0"/>
                </a:solidFill>
              </a:rPr>
              <a:t>Threads  </a:t>
            </a:r>
            <a:r>
              <a:rPr lang="en-US" sz="1000" dirty="0" smtClean="0">
                <a:hlinkClick r:id="rId2"/>
              </a:rPr>
              <a:t>http://developer.android.com/reference/java/lang/Thread.html</a:t>
            </a:r>
            <a:endParaRPr lang="de-DE" sz="2800" b="1" dirty="0" smtClean="0">
              <a:solidFill>
                <a:srgbClr val="0070C0"/>
              </a:solidFill>
            </a:endParaRPr>
          </a:p>
          <a:p>
            <a:endParaRPr lang="en-US" sz="2000" dirty="0" smtClean="0"/>
          </a:p>
          <a:p>
            <a:pPr lvl="0"/>
            <a:r>
              <a:rPr lang="en-US" sz="2000" b="1" dirty="0" smtClean="0"/>
              <a:t>Example1</a:t>
            </a:r>
            <a:r>
              <a:rPr lang="en-US" sz="2000" dirty="0" smtClean="0"/>
              <a:t>. Creating two threads  using different programming styles.</a:t>
            </a:r>
          </a:p>
          <a:p>
            <a:pPr lvl="0"/>
            <a:endParaRPr lang="en-US" sz="800" dirty="0" smtClean="0"/>
          </a:p>
        </p:txBody>
      </p:sp>
      <p:pic>
        <p:nvPicPr>
          <p:cNvPr id="2052" name="Picture 4"/>
          <p:cNvPicPr>
            <a:picLocks noChangeAspect="1" noChangeArrowheads="1"/>
          </p:cNvPicPr>
          <p:nvPr/>
        </p:nvPicPr>
        <p:blipFill>
          <a:blip r:embed="rId3" cstate="print"/>
          <a:srcRect/>
          <a:stretch>
            <a:fillRect/>
          </a:stretch>
        </p:blipFill>
        <p:spPr bwMode="auto">
          <a:xfrm>
            <a:off x="762000" y="2286000"/>
            <a:ext cx="1539240" cy="533400"/>
          </a:xfrm>
          <a:prstGeom prst="rect">
            <a:avLst/>
          </a:prstGeom>
          <a:ln>
            <a:noFill/>
          </a:ln>
          <a:effectLst>
            <a:outerShdw blurRad="292100" dist="139700" dir="2700000" algn="tl" rotWithShape="0">
              <a:srgbClr val="333333">
                <a:alpha val="65000"/>
              </a:srgbClr>
            </a:outerShdw>
          </a:effectLst>
        </p:spPr>
      </p:pic>
      <p:sp>
        <p:nvSpPr>
          <p:cNvPr id="12" name="Line Callout 2 11"/>
          <p:cNvSpPr/>
          <p:nvPr/>
        </p:nvSpPr>
        <p:spPr>
          <a:xfrm flipH="1">
            <a:off x="3886200" y="5867400"/>
            <a:ext cx="2667000" cy="457200"/>
          </a:xfrm>
          <a:prstGeom prst="borderCallout2">
            <a:avLst>
              <a:gd name="adj1" fmla="val 18750"/>
              <a:gd name="adj2" fmla="val -8333"/>
              <a:gd name="adj3" fmla="val 18750"/>
              <a:gd name="adj4" fmla="val -16667"/>
              <a:gd name="adj5" fmla="val -62103"/>
              <a:gd name="adj6" fmla="val -26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Interleaved execution</a:t>
            </a:r>
            <a:endParaRPr lang="en-US" dirty="0"/>
          </a:p>
        </p:txBody>
      </p:sp>
      <p:pic>
        <p:nvPicPr>
          <p:cNvPr id="2053" name="Picture 5"/>
          <p:cNvPicPr>
            <a:picLocks noChangeAspect="1" noChangeArrowheads="1"/>
          </p:cNvPicPr>
          <p:nvPr/>
        </p:nvPicPr>
        <p:blipFill>
          <a:blip r:embed="rId4" cstate="print"/>
          <a:srcRect/>
          <a:stretch>
            <a:fillRect/>
          </a:stretch>
        </p:blipFill>
        <p:spPr bwMode="auto">
          <a:xfrm>
            <a:off x="762000" y="2819400"/>
            <a:ext cx="7428682" cy="2667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7A042-E02F-4D13-9079-28240E5E6B49}" type="slidenum">
              <a:rPr lang="en-US" smtClean="0"/>
              <a:pPr/>
              <a:t>9</a:t>
            </a:fld>
            <a:endParaRPr lang="en-US"/>
          </a:p>
        </p:txBody>
      </p:sp>
      <p:sp>
        <p:nvSpPr>
          <p:cNvPr id="3" name="Title 1"/>
          <p:cNvSpPr txBox="1">
            <a:spLocks/>
          </p:cNvSpPr>
          <p:nvPr/>
        </p:nvSpPr>
        <p:spPr>
          <a:xfrm>
            <a:off x="304800" y="46038"/>
            <a:ext cx="8229600" cy="868362"/>
          </a:xfrm>
          <a:prstGeom prst="rect">
            <a:avLst/>
          </a:prstGeom>
        </p:spPr>
        <p:txBody>
          <a:bodyPr tIns="0">
            <a:normAutofit fontScale="82500" lnSpcReduction="20000"/>
          </a:bodyPr>
          <a:lstStyle/>
          <a:p>
            <a:pPr>
              <a:spcBef>
                <a:spcPct val="0"/>
              </a:spcBef>
              <a:defRPr/>
            </a:pPr>
            <a:r>
              <a:rPr lang="en-US" sz="1100" dirty="0" smtClean="0">
                <a:solidFill>
                  <a:schemeClr val="tx2">
                    <a:lumMod val="60000"/>
                    <a:lumOff val="40000"/>
                  </a:schemeClr>
                </a:solidFill>
              </a:rPr>
              <a:t>                                      </a:t>
            </a:r>
          </a:p>
          <a:p>
            <a:pPr>
              <a:spcBef>
                <a:spcPct val="0"/>
              </a:spcBef>
              <a:defRPr/>
            </a:pPr>
            <a:endParaRPr lang="en-US" sz="1100" dirty="0" smtClean="0">
              <a:solidFill>
                <a:schemeClr val="tx2">
                  <a:lumMod val="60000"/>
                  <a:lumOff val="40000"/>
                </a:schemeClr>
              </a:solidFill>
            </a:endParaRPr>
          </a:p>
          <a:p>
            <a:pPr algn="ctr">
              <a:spcBef>
                <a:spcPct val="0"/>
              </a:spcBef>
              <a:defRPr/>
            </a:pPr>
            <a:r>
              <a:rPr lang="en-US" sz="5900" dirty="0" smtClean="0">
                <a:solidFill>
                  <a:schemeClr val="tx2">
                    <a:lumMod val="60000"/>
                    <a:lumOff val="40000"/>
                  </a:schemeClr>
                </a:solidFill>
              </a:rPr>
              <a:t>Multi-Threading</a:t>
            </a:r>
            <a:endParaRPr lang="en-US" sz="4400" dirty="0" smtClean="0">
              <a:solidFill>
                <a:schemeClr val="tx2">
                  <a:lumMod val="60000"/>
                  <a:lumOff val="4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smtClean="0">
              <a:ln>
                <a:noFill/>
              </a:ln>
              <a:solidFill>
                <a:schemeClr val="tx2">
                  <a:lumMod val="60000"/>
                  <a:lumOff val="40000"/>
                </a:schemeClr>
              </a:solidFill>
              <a:effectLst/>
              <a:uLnTx/>
              <a:uFillTx/>
              <a:latin typeface="+mj-lt"/>
              <a:ea typeface="+mj-ea"/>
              <a:cs typeface="+mj-cs"/>
            </a:endParaRPr>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967A042-E02F-4D13-9079-28240E5E6B49}"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0" name="Content Placeholder 2"/>
          <p:cNvSpPr txBox="1">
            <a:spLocks/>
          </p:cNvSpPr>
          <p:nvPr/>
        </p:nvSpPr>
        <p:spPr>
          <a:xfrm>
            <a:off x="304800" y="1600200"/>
            <a:ext cx="8534400" cy="4724400"/>
          </a:xfrm>
          <a:prstGeom prst="rect">
            <a:avLst/>
          </a:prstGeom>
        </p:spPr>
        <p:txBody>
          <a:bodyPr>
            <a:noAutofit/>
          </a:bodyPr>
          <a:lstStyle/>
          <a:p>
            <a:pPr lvl="0" defTabSz="365760"/>
            <a:r>
              <a:rPr lang="de-DE" sz="2800" b="1" dirty="0" smtClean="0">
                <a:solidFill>
                  <a:srgbClr val="0070C0"/>
                </a:solidFill>
              </a:rPr>
              <a:t>Advantages of Multi-Threading</a:t>
            </a:r>
          </a:p>
          <a:p>
            <a:pPr lvl="0" defTabSz="365760"/>
            <a:endParaRPr lang="en-US" sz="2000" dirty="0" smtClean="0"/>
          </a:p>
          <a:p>
            <a:pPr marL="457200" lvl="0" indent="-457200" defTabSz="365760">
              <a:buFont typeface="+mj-lt"/>
              <a:buAutoNum type="arabicPeriod"/>
            </a:pPr>
            <a:r>
              <a:rPr lang="en-US" sz="2000" dirty="0" smtClean="0"/>
              <a:t>Threads </a:t>
            </a:r>
            <a:r>
              <a:rPr lang="en-US" sz="2000" b="1" dirty="0" smtClean="0"/>
              <a:t>share</a:t>
            </a:r>
            <a:r>
              <a:rPr lang="en-US" sz="2000" dirty="0" smtClean="0"/>
              <a:t> the process' </a:t>
            </a:r>
            <a:r>
              <a:rPr lang="en-US" sz="2000" b="1" dirty="0" smtClean="0"/>
              <a:t>resources</a:t>
            </a:r>
            <a:r>
              <a:rPr lang="en-US" sz="2000" dirty="0" smtClean="0"/>
              <a:t> but are able to execute independently.</a:t>
            </a:r>
          </a:p>
          <a:p>
            <a:pPr marL="457200" lvl="0" indent="-457200" defTabSz="365760"/>
            <a:endParaRPr lang="en-US" sz="2000" dirty="0" smtClean="0"/>
          </a:p>
          <a:p>
            <a:pPr marL="457200" lvl="0" indent="-457200" defTabSz="365760">
              <a:buFont typeface="+mj-lt"/>
              <a:buAutoNum type="arabicPeriod"/>
            </a:pPr>
            <a:endParaRPr lang="en-US" sz="800" dirty="0" smtClean="0"/>
          </a:p>
          <a:p>
            <a:pPr marL="457200" lvl="0" indent="-457200" defTabSz="365760">
              <a:buFont typeface="+mj-lt"/>
              <a:buAutoNum type="arabicPeriod" startAt="2"/>
            </a:pPr>
            <a:r>
              <a:rPr lang="en-US" sz="2000" dirty="0" smtClean="0"/>
              <a:t>Applications </a:t>
            </a:r>
            <a:r>
              <a:rPr lang="en-US" sz="2000" b="1" dirty="0" smtClean="0"/>
              <a:t>responsibilities</a:t>
            </a:r>
            <a:r>
              <a:rPr lang="en-US" sz="2000" dirty="0" smtClean="0"/>
              <a:t> can be </a:t>
            </a:r>
            <a:r>
              <a:rPr lang="en-US" sz="2000" b="1" dirty="0" smtClean="0"/>
              <a:t>separated</a:t>
            </a:r>
          </a:p>
          <a:p>
            <a:pPr marL="914400" lvl="1" indent="-457200" defTabSz="365760">
              <a:buFont typeface="Arial" pitchFamily="34" charset="0"/>
              <a:buChar char="•"/>
            </a:pPr>
            <a:r>
              <a:rPr lang="en-US" sz="2000" dirty="0" smtClean="0"/>
              <a:t>main thread runs UI, and </a:t>
            </a:r>
          </a:p>
          <a:p>
            <a:pPr marL="914400" lvl="1" indent="-457200" defTabSz="365760">
              <a:buFont typeface="Arial" pitchFamily="34" charset="0"/>
              <a:buChar char="•"/>
            </a:pPr>
            <a:r>
              <a:rPr lang="en-US" sz="2000" dirty="0" smtClean="0"/>
              <a:t>slow tasks are sent to background threads.</a:t>
            </a:r>
          </a:p>
          <a:p>
            <a:pPr marL="457200" lvl="0" indent="-457200" defTabSz="365760">
              <a:buFont typeface="+mj-lt"/>
              <a:buAutoNum type="arabicPeriod" startAt="2"/>
            </a:pPr>
            <a:endParaRPr lang="en-US" sz="2000" dirty="0" smtClean="0"/>
          </a:p>
          <a:p>
            <a:pPr marL="457200" lvl="0" indent="-457200" defTabSz="365760">
              <a:buFont typeface="+mj-lt"/>
              <a:buAutoNum type="arabicPeriod" startAt="2"/>
            </a:pPr>
            <a:r>
              <a:rPr lang="en-US" sz="2000" dirty="0" smtClean="0"/>
              <a:t>Threading provides an useful abstraction of </a:t>
            </a:r>
            <a:r>
              <a:rPr lang="en-US" sz="2000" b="1" dirty="0" smtClean="0"/>
              <a:t>concurrent</a:t>
            </a:r>
            <a:r>
              <a:rPr lang="en-US" sz="2000" dirty="0" smtClean="0"/>
              <a:t> execution. </a:t>
            </a:r>
          </a:p>
          <a:p>
            <a:pPr marL="457200" lvl="0" indent="-457200" defTabSz="365760">
              <a:buFont typeface="+mj-lt"/>
              <a:buAutoNum type="arabicPeriod" startAt="2"/>
            </a:pPr>
            <a:endParaRPr lang="en-US" sz="800" dirty="0" smtClean="0"/>
          </a:p>
          <a:p>
            <a:pPr marL="457200" lvl="0" indent="-457200" defTabSz="365760">
              <a:buFont typeface="+mj-lt"/>
              <a:buAutoNum type="arabicPeriod" startAt="2"/>
            </a:pPr>
            <a:endParaRPr lang="en-US" sz="800" dirty="0" smtClean="0"/>
          </a:p>
          <a:p>
            <a:pPr marL="457200" indent="-457200">
              <a:buFont typeface="+mj-lt"/>
              <a:buAutoNum type="arabicPeriod" startAt="2"/>
            </a:pPr>
            <a:r>
              <a:rPr lang="en-US" sz="2000" dirty="0" smtClean="0"/>
              <a:t>A multithreaded program operates </a:t>
            </a:r>
            <a:r>
              <a:rPr lang="en-US" sz="2000" b="1" i="1" dirty="0" smtClean="0"/>
              <a:t>faster</a:t>
            </a:r>
            <a:r>
              <a:rPr lang="en-US" sz="2000" dirty="0" smtClean="0"/>
              <a:t> on computer systems that have </a:t>
            </a:r>
            <a:r>
              <a:rPr lang="en-US" sz="2000" b="1" i="1" dirty="0" smtClean="0"/>
              <a:t>multiple CPU</a:t>
            </a:r>
            <a:r>
              <a:rPr lang="en-US" sz="2000" i="1" dirty="0" smtClean="0"/>
              <a:t>s.</a:t>
            </a:r>
          </a:p>
          <a:p>
            <a:pPr lvl="0" defTabSz="365760"/>
            <a:endParaRPr lang="en-US" sz="2000" dirty="0" smtClean="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21853</TotalTime>
  <Words>2949</Words>
  <Application>Microsoft Office PowerPoint</Application>
  <PresentationFormat>On-screen Show (4:3)</PresentationFormat>
  <Paragraphs>1152</Paragraphs>
  <Slides>49</Slides>
  <Notes>6</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Office Theme</vt:lpstr>
      <vt:lpstr>Concourse</vt:lpstr>
      <vt:lpstr>Android:  Multi-Threading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 </cp:lastModifiedBy>
  <cp:revision>593</cp:revision>
  <dcterms:created xsi:type="dcterms:W3CDTF">2009-06-10T00:38:22Z</dcterms:created>
  <dcterms:modified xsi:type="dcterms:W3CDTF">2013-06-03T08:12:23Z</dcterms:modified>
</cp:coreProperties>
</file>