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51"/>
  </p:notesMasterIdLst>
  <p:handoutMasterIdLst>
    <p:handoutMasterId r:id="rId52"/>
  </p:handoutMasterIdLst>
  <p:sldIdLst>
    <p:sldId id="393" r:id="rId3"/>
    <p:sldId id="306" r:id="rId4"/>
    <p:sldId id="317" r:id="rId5"/>
    <p:sldId id="315" r:id="rId6"/>
    <p:sldId id="312" r:id="rId7"/>
    <p:sldId id="375" r:id="rId8"/>
    <p:sldId id="313" r:id="rId9"/>
    <p:sldId id="358" r:id="rId10"/>
    <p:sldId id="374" r:id="rId11"/>
    <p:sldId id="372" r:id="rId12"/>
    <p:sldId id="360" r:id="rId13"/>
    <p:sldId id="361" r:id="rId14"/>
    <p:sldId id="321" r:id="rId15"/>
    <p:sldId id="320" r:id="rId16"/>
    <p:sldId id="362" r:id="rId17"/>
    <p:sldId id="363" r:id="rId18"/>
    <p:sldId id="364" r:id="rId19"/>
    <p:sldId id="366" r:id="rId20"/>
    <p:sldId id="368" r:id="rId21"/>
    <p:sldId id="369" r:id="rId22"/>
    <p:sldId id="370" r:id="rId23"/>
    <p:sldId id="355" r:id="rId24"/>
    <p:sldId id="327" r:id="rId25"/>
    <p:sldId id="381" r:id="rId26"/>
    <p:sldId id="382" r:id="rId27"/>
    <p:sldId id="376" r:id="rId28"/>
    <p:sldId id="335" r:id="rId29"/>
    <p:sldId id="333" r:id="rId30"/>
    <p:sldId id="378" r:id="rId31"/>
    <p:sldId id="334" r:id="rId32"/>
    <p:sldId id="380" r:id="rId33"/>
    <p:sldId id="339" r:id="rId34"/>
    <p:sldId id="342" r:id="rId35"/>
    <p:sldId id="383" r:id="rId36"/>
    <p:sldId id="386" r:id="rId37"/>
    <p:sldId id="384" r:id="rId38"/>
    <p:sldId id="385" r:id="rId39"/>
    <p:sldId id="329" r:id="rId40"/>
    <p:sldId id="343" r:id="rId41"/>
    <p:sldId id="344" r:id="rId42"/>
    <p:sldId id="345" r:id="rId43"/>
    <p:sldId id="387" r:id="rId44"/>
    <p:sldId id="388" r:id="rId45"/>
    <p:sldId id="389" r:id="rId46"/>
    <p:sldId id="390" r:id="rId47"/>
    <p:sldId id="391" r:id="rId48"/>
    <p:sldId id="392" r:id="rId49"/>
    <p:sldId id="311"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348"/>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826"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143737" y="0"/>
            <a:ext cx="3169810" cy="479733"/>
          </a:xfrm>
          <a:prstGeom prst="rect">
            <a:avLst/>
          </a:prstGeom>
        </p:spPr>
        <p:txBody>
          <a:bodyPr vert="horz" lIns="94704" tIns="47352" rIns="94704" bIns="47352" rtlCol="0"/>
          <a:lstStyle>
            <a:lvl1pPr algn="r">
              <a:defRPr sz="1200"/>
            </a:lvl1pPr>
          </a:lstStyle>
          <a:p>
            <a:r>
              <a:rPr lang="en-US" dirty="0" smtClean="0">
                <a:solidFill>
                  <a:schemeClr val="bg1">
                    <a:lumMod val="50000"/>
                  </a:schemeClr>
                </a:solidFill>
              </a:rPr>
              <a:t>Lesson 10</a:t>
            </a:r>
            <a:endParaRPr lang="en-US" dirty="0">
              <a:solidFill>
                <a:schemeClr val="bg1">
                  <a:lumMod val="50000"/>
                </a:schemeClr>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6" tIns="48328" rIns="96656" bIns="48328" rtlCol="0"/>
          <a:lstStyle>
            <a:lvl1pPr algn="l">
              <a:defRPr sz="1200"/>
            </a:lvl1pPr>
          </a:lstStyle>
          <a:p>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6656" tIns="48328" rIns="96656" bIns="48328" rtlCol="0"/>
          <a:lstStyle>
            <a:lvl1pPr algn="r">
              <a:defRPr sz="1200"/>
            </a:lvl1pPr>
          </a:lstStyle>
          <a:p>
            <a:fld id="{D6F1FBE4-56C0-47D7-B906-1319BD82D4B1}" type="datetimeFigureOut">
              <a:rPr lang="en-US" smtClean="0"/>
              <a:pPr/>
              <a:t>09-Jun-13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6" tIns="48328" rIns="96656" bIns="48328"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6" tIns="48328" rIns="96656" bIns="483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6" tIns="48328" rIns="96656" bIns="48328"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56" tIns="48328" rIns="96656" bIns="48328" rtlCol="0" anchor="b"/>
          <a:lstStyle>
            <a:lvl1pPr algn="r">
              <a:defRPr sz="1200"/>
            </a:lvl1pPr>
          </a:lstStyle>
          <a:p>
            <a:fld id="{1F9A6427-4B89-4869-AD7F-4EE0EAB823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DDF3EF-6361-4118-82C8-9FCB2C9B6EDF}" type="datetime1">
              <a:rPr lang="en-US" smtClean="0"/>
              <a:pPr/>
              <a:t>09-Jun-13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BBC8F-22B2-4406-8B06-A465BC0C8082}" type="datetime1">
              <a:rPr lang="en-US" smtClean="0"/>
              <a:pPr/>
              <a:t>09-Jun-13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68418-4102-48EF-B8C0-23F537279D5E}" type="datetime1">
              <a:rPr lang="en-US" smtClean="0"/>
              <a:pPr/>
              <a:t>09-Jun-13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2DDF3EF-6361-4118-82C8-9FCB2C9B6EDF}" type="datetime1">
              <a:rPr lang="en-US" smtClean="0"/>
              <a:pPr/>
              <a:t>09-Jun-13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67A042-E02F-4D13-9079-28240E5E6B4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E0303-D85F-4781-A9E8-03397AE67372}" type="datetime1">
              <a:rPr lang="en-US" smtClean="0"/>
              <a:pPr/>
              <a:t>09-Jun-13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7F1367-70A2-402F-9D47-B3AEF0383E23}" type="datetime1">
              <a:rPr lang="en-US" smtClean="0"/>
              <a:pPr/>
              <a:t>09-Jun-13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670020-F0AE-46FD-9F71-47C665CC6273}" type="datetime1">
              <a:rPr lang="en-US" smtClean="0"/>
              <a:pPr/>
              <a:t>09-Jun-13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61EEF2-F8B2-4E33-A4E0-E684A10F7BF5}" type="datetime1">
              <a:rPr lang="en-US" smtClean="0"/>
              <a:pPr/>
              <a:t>09-Jun-13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C241D1D-ACB4-4780-B193-E804A24F744A}" type="datetime1">
              <a:rPr lang="en-US" smtClean="0"/>
              <a:pPr/>
              <a:t>09-Jun-13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808AB0-2651-4491-B9B1-F2442DE71368}" type="datetime1">
              <a:rPr lang="en-US" smtClean="0"/>
              <a:pPr/>
              <a:t>09-Jun-13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1A8558C-FEEE-4FB1-B8A7-694C70F81A26}" type="datetime1">
              <a:rPr lang="en-US" smtClean="0"/>
              <a:pPr/>
              <a:t>09-Jun-13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0E0303-D85F-4781-A9E8-03397AE67372}" type="datetime1">
              <a:rPr lang="en-US" smtClean="0"/>
              <a:pPr/>
              <a:t>09-Jun-13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EE14910-18DC-4824-88F4-E1BA78808128}" type="datetime1">
              <a:rPr lang="en-US" smtClean="0"/>
              <a:pPr/>
              <a:t>09-Jun-13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67A042-E02F-4D13-9079-28240E5E6B4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BBC8F-22B2-4406-8B06-A465BC0C8082}" type="datetime1">
              <a:rPr lang="en-US" smtClean="0"/>
              <a:pPr/>
              <a:t>09-Jun-13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168418-4102-48EF-B8C0-23F537279D5E}" type="datetime1">
              <a:rPr lang="en-US" smtClean="0"/>
              <a:pPr/>
              <a:t>09-Jun-13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F1367-70A2-402F-9D47-B3AEF0383E23}" type="datetime1">
              <a:rPr lang="en-US" smtClean="0"/>
              <a:pPr/>
              <a:t>09-Jun-13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670020-F0AE-46FD-9F71-47C665CC6273}" type="datetime1">
              <a:rPr lang="en-US" smtClean="0"/>
              <a:pPr/>
              <a:t>09-Jun-13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1EEF2-F8B2-4E33-A4E0-E684A10F7BF5}" type="datetime1">
              <a:rPr lang="en-US" smtClean="0"/>
              <a:pPr/>
              <a:t>09-Jun-13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41D1D-ACB4-4780-B193-E804A24F744A}" type="datetime1">
              <a:rPr lang="en-US" smtClean="0"/>
              <a:pPr/>
              <a:t>09-Jun-13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08AB0-2651-4491-B9B1-F2442DE71368}" type="datetime1">
              <a:rPr lang="en-US" smtClean="0"/>
              <a:pPr/>
              <a:t>09-Jun-13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8558C-FEEE-4FB1-B8A7-694C70F81A26}" type="datetime1">
              <a:rPr lang="en-US" smtClean="0"/>
              <a:pPr/>
              <a:t>09-Jun-13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14910-18DC-4824-88F4-E1BA78808128}" type="datetime1">
              <a:rPr lang="en-US" smtClean="0"/>
              <a:pPr/>
              <a:t>09-Jun-13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BF3AF-78D2-41F7-A877-6276F169AD0D}" type="datetime1">
              <a:rPr lang="en-US" smtClean="0"/>
              <a:pPr/>
              <a:t>09-Jun-13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41BF3AF-78D2-41F7-A877-6276F169AD0D}" type="datetime1">
              <a:rPr lang="en-US" smtClean="0"/>
              <a:pPr/>
              <a:t>09-Jun-13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guide/webapps/webview.html"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s.google.com/maps/documentation/javascript/" TargetMode="External"/><Relationship Id="rId2" Type="http://schemas.openxmlformats.org/officeDocument/2006/relationships/hyperlink" Target="http://maps.google.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code.google.com/apis/maps/documentation/javascript/basics.htm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code.google.com/apis/maps/documentation/javascript/tutorial.html" TargetMode="External"/><Relationship Id="rId2" Type="http://schemas.openxmlformats.org/officeDocument/2006/relationships/hyperlink" Target="https://developers.google.com/maps/documentation/" TargetMode="External"/><Relationship Id="rId1" Type="http://schemas.openxmlformats.org/officeDocument/2006/relationships/slideLayout" Target="../slideLayouts/slideLayout7.xml"/><Relationship Id="rId4" Type="http://schemas.openxmlformats.org/officeDocument/2006/relationships/hyperlink" Target="http://code.google.com/apis/maps/documentation/webservices/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eveloper.android.com/guide/webapps/webview.html"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maps.googleapis.com/maps/api/staticmap?center=41.5020952,-81.6789717&amp;zoom=14&amp;size=350x450&amp;sensor=fals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79576"/>
            <a:ext cx="8961120" cy="1829761"/>
          </a:xfrm>
        </p:spPr>
        <p:txBody>
          <a:bodyPr/>
          <a:lstStyle/>
          <a:p>
            <a:pPr>
              <a:defRPr/>
            </a:pPr>
            <a:r>
              <a:rPr lang="en-US" sz="4800" dirty="0" smtClean="0">
                <a:latin typeface="Times New Roman" pitchFamily="18" charset="0"/>
                <a:cs typeface="Times New Roman" pitchFamily="18" charset="0"/>
              </a:rPr>
              <a:t>Android: </a:t>
            </a:r>
            <a:r>
              <a:rPr lang="en-US" sz="4800" dirty="0" err="1" smtClean="0">
                <a:latin typeface="Times New Roman" pitchFamily="18" charset="0"/>
                <a:cs typeface="Times New Roman" pitchFamily="18" charset="0"/>
              </a:rPr>
              <a:t>WebView</a:t>
            </a:r>
            <a:r>
              <a:rPr lang="en-US" sz="4800" dirty="0" smtClean="0">
                <a:latin typeface="Times New Roman" pitchFamily="18" charset="0"/>
                <a:cs typeface="Times New Roman" pitchFamily="18" charset="0"/>
              </a:rPr>
              <a:t> Browser</a:t>
            </a:r>
            <a:endParaRPr lang="en-US" sz="4800" dirty="0">
              <a:latin typeface="Times New Roman" pitchFamily="18" charset="0"/>
              <a:cs typeface="Times New Roman" pitchFamily="18" charset="0"/>
            </a:endParaRPr>
          </a:p>
        </p:txBody>
      </p:sp>
      <p:sp>
        <p:nvSpPr>
          <p:cNvPr id="3" name="TextBox 2"/>
          <p:cNvSpPr txBox="1"/>
          <p:nvPr/>
        </p:nvSpPr>
        <p:spPr>
          <a:xfrm>
            <a:off x="0" y="152400"/>
            <a:ext cx="1828800" cy="369332"/>
          </a:xfrm>
          <a:prstGeom prst="rect">
            <a:avLst/>
          </a:prstGeom>
          <a:noFill/>
        </p:spPr>
        <p:txBody>
          <a:bodyPr wrap="square" rtlCol="0">
            <a:spAutoFit/>
          </a:bodyPr>
          <a:lstStyle/>
          <a:p>
            <a:r>
              <a:rPr lang="en-US" dirty="0" smtClean="0"/>
              <a:t>Chapter(16)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133600"/>
            <a:ext cx="8534400" cy="4370427"/>
          </a:xfrm>
          <a:prstGeom prst="rect">
            <a:avLst/>
          </a:prstGeom>
          <a:solidFill>
            <a:schemeClr val="bg1">
              <a:lumMod val="95000"/>
            </a:schemeClr>
          </a:solidFill>
          <a:ln>
            <a:solidFill>
              <a:schemeClr val="bg1">
                <a:lumMod val="85000"/>
              </a:schemeClr>
            </a:solidFill>
          </a:ln>
        </p:spPr>
        <p:txBody>
          <a:bodyPr wrap="square" rtlCol="0">
            <a:spAutoFit/>
          </a:bodyPr>
          <a:lstStyle/>
          <a:p>
            <a:pPr defTabSz="274320"/>
            <a:r>
              <a:rPr lang="en-US" sz="1400" dirty="0" smtClean="0">
                <a:solidFill>
                  <a:srgbClr val="000000"/>
                </a:solidFill>
                <a:latin typeface="Consolas"/>
              </a:rPr>
              <a:t>	</a:t>
            </a:r>
            <a:r>
              <a:rPr lang="en-US" sz="1400" b="1" dirty="0" smtClean="0">
                <a:solidFill>
                  <a:srgbClr val="7F0055"/>
                </a:solidFill>
                <a:latin typeface="Consolas"/>
              </a:rPr>
              <a:t>private</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showMyHomeMadeHtmlPage</a:t>
            </a:r>
            <a:r>
              <a:rPr lang="en-US" sz="1400" b="1" dirty="0" smtClean="0">
                <a:solidFill>
                  <a:srgbClr val="000000"/>
                </a:solidFill>
                <a:latin typeface="Consolas"/>
              </a:rPr>
              <a:t>() {</a:t>
            </a:r>
          </a:p>
          <a:p>
            <a:pPr defTabSz="274320"/>
            <a:endParaRPr lang="en-US" sz="1400" b="1" dirty="0" smtClean="0">
              <a:solidFill>
                <a:srgbClr val="000000"/>
              </a:solidFill>
              <a:latin typeface="Consolas"/>
            </a:endParaRPr>
          </a:p>
          <a:p>
            <a:pPr defTabSz="274320"/>
            <a:r>
              <a:rPr lang="en-US" sz="1400" dirty="0" smtClean="0">
                <a:solidFill>
                  <a:srgbClr val="000000"/>
                </a:solidFill>
                <a:latin typeface="Consolas"/>
              </a:rPr>
              <a:t>		String </a:t>
            </a:r>
            <a:r>
              <a:rPr lang="en-US" sz="1400" dirty="0" err="1" smtClean="0">
                <a:solidFill>
                  <a:srgbClr val="000000"/>
                </a:solidFill>
                <a:latin typeface="Consolas"/>
              </a:rPr>
              <a:t>aGoogleMapImage</a:t>
            </a:r>
            <a:r>
              <a:rPr lang="en-US" sz="1400" dirty="0" smtClean="0">
                <a:solidFill>
                  <a:srgbClr val="000000"/>
                </a:solidFill>
                <a:latin typeface="Consolas"/>
              </a:rPr>
              <a:t> = </a:t>
            </a:r>
          </a:p>
          <a:p>
            <a:pPr defTabSz="274320"/>
            <a:r>
              <a:rPr lang="en-US" sz="1400" dirty="0" smtClean="0">
                <a:solidFill>
                  <a:srgbClr val="000000"/>
                </a:solidFill>
                <a:latin typeface="Consolas"/>
              </a:rPr>
              <a:t>          </a:t>
            </a:r>
            <a:r>
              <a:rPr lang="en-US" sz="1400" dirty="0" smtClean="0">
                <a:solidFill>
                  <a:srgbClr val="2A00FF"/>
                </a:solidFill>
                <a:latin typeface="Consolas"/>
              </a:rPr>
              <a:t>"&lt;</a:t>
            </a:r>
            <a:r>
              <a:rPr lang="en-US" sz="1400" dirty="0" err="1" smtClean="0">
                <a:solidFill>
                  <a:srgbClr val="2A00FF"/>
                </a:solidFill>
                <a:latin typeface="Consolas"/>
              </a:rPr>
              <a:t>img</a:t>
            </a:r>
            <a:r>
              <a:rPr lang="en-US" sz="1400" dirty="0" smtClean="0">
                <a:solidFill>
                  <a:srgbClr val="2A00FF"/>
                </a:solidFill>
                <a:latin typeface="Consolas"/>
              </a:rPr>
              <a:t> </a:t>
            </a:r>
            <a:r>
              <a:rPr lang="en-US" sz="1400" dirty="0" err="1" smtClean="0">
                <a:solidFill>
                  <a:srgbClr val="2A00FF"/>
                </a:solidFill>
                <a:latin typeface="Consolas"/>
              </a:rPr>
              <a:t>src</a:t>
            </a:r>
            <a:r>
              <a:rPr lang="en-US" sz="1400" dirty="0" smtClean="0">
                <a:solidFill>
                  <a:srgbClr val="2A00FF"/>
                </a:solidFill>
                <a:latin typeface="Consolas"/>
              </a:rPr>
              <a:t>=\"http://maps.googleapis.com/maps/api/"</a:t>
            </a:r>
          </a:p>
          <a:p>
            <a:pPr defTabSz="274320"/>
            <a:r>
              <a:rPr lang="en-US" sz="1400" dirty="0" smtClean="0">
                <a:solidFill>
                  <a:srgbClr val="000000"/>
                </a:solidFill>
                <a:latin typeface="Consolas"/>
              </a:rPr>
              <a:t>        + </a:t>
            </a:r>
            <a:r>
              <a:rPr lang="en-US" sz="1400" dirty="0" smtClean="0">
                <a:solidFill>
                  <a:srgbClr val="2A00FF"/>
                </a:solidFill>
                <a:latin typeface="Consolas"/>
              </a:rPr>
              <a:t>"</a:t>
            </a:r>
            <a:r>
              <a:rPr lang="en-US" sz="1400" dirty="0" err="1" smtClean="0">
                <a:solidFill>
                  <a:srgbClr val="2A00FF"/>
                </a:solidFill>
                <a:latin typeface="Consolas"/>
              </a:rPr>
              <a:t>staticmap?center</a:t>
            </a:r>
            <a:r>
              <a:rPr lang="en-US" sz="1400" dirty="0" smtClean="0">
                <a:solidFill>
                  <a:srgbClr val="2A00FF"/>
                </a:solidFill>
                <a:latin typeface="Consolas"/>
              </a:rPr>
              <a:t>=41.5020952,81.6789717&amp;"</a:t>
            </a:r>
          </a:p>
          <a:p>
            <a:pPr defTabSz="274320"/>
            <a:r>
              <a:rPr lang="en-US" sz="1400" dirty="0" smtClean="0">
                <a:latin typeface="Consolas"/>
              </a:rPr>
              <a:t>        +</a:t>
            </a:r>
            <a:r>
              <a:rPr lang="en-US" sz="1400" dirty="0" smtClean="0">
                <a:solidFill>
                  <a:srgbClr val="2A00FF"/>
                </a:solidFill>
                <a:latin typeface="Consolas"/>
              </a:rPr>
              <a:t> "zoom=14&amp;size=350x450&amp;sensor=false\"&gt; "</a:t>
            </a:r>
            <a:r>
              <a:rPr lang="en-US" sz="1400"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String </a:t>
            </a:r>
            <a:r>
              <a:rPr lang="en-US" sz="1400" dirty="0" err="1" smtClean="0">
                <a:solidFill>
                  <a:srgbClr val="000000"/>
                </a:solidFill>
                <a:latin typeface="Consolas"/>
              </a:rPr>
              <a:t>myLocalHtmlPage</a:t>
            </a:r>
            <a:r>
              <a:rPr lang="en-US" sz="1400" dirty="0" smtClean="0">
                <a:solidFill>
                  <a:srgbClr val="000000"/>
                </a:solidFill>
                <a:latin typeface="Consolas"/>
              </a:rPr>
              <a:t> = </a:t>
            </a:r>
          </a:p>
          <a:p>
            <a:pPr defTabSz="274320"/>
            <a:r>
              <a:rPr lang="en-US" sz="1400" dirty="0" smtClean="0">
                <a:solidFill>
                  <a:srgbClr val="000000"/>
                </a:solidFill>
                <a:latin typeface="Consolas"/>
              </a:rPr>
              <a:t>				  </a:t>
            </a:r>
            <a:r>
              <a:rPr lang="en-US" sz="1400" dirty="0" smtClean="0">
                <a:solidFill>
                  <a:srgbClr val="2A00FF"/>
                </a:solidFill>
                <a:latin typeface="Consolas"/>
              </a:rPr>
              <a:t>"&lt;html&gt; "</a:t>
            </a:r>
            <a:br>
              <a:rPr lang="en-US" sz="1400" dirty="0" smtClean="0">
                <a:solidFill>
                  <a:srgbClr val="2A00FF"/>
                </a:solidFill>
                <a:latin typeface="Consolas"/>
              </a:rPr>
            </a:br>
            <a:r>
              <a:rPr lang="en-US" sz="1400" dirty="0" smtClean="0">
                <a:solidFill>
                  <a:srgbClr val="2A00FF"/>
                </a:solidFill>
                <a:latin typeface="Consolas"/>
              </a:rPr>
              <a:t>			  	+  "&lt;body&gt; Hello, world! "</a:t>
            </a:r>
          </a:p>
          <a:p>
            <a:pPr defTabSz="274320"/>
            <a:r>
              <a:rPr lang="en-US" sz="1400" dirty="0" smtClean="0">
                <a:solidFill>
                  <a:srgbClr val="000000"/>
                </a:solidFill>
                <a:latin typeface="Consolas"/>
              </a:rPr>
              <a:t>			 	+  </a:t>
            </a:r>
            <a:r>
              <a:rPr lang="en-US" sz="1400" dirty="0" smtClean="0">
                <a:solidFill>
                  <a:srgbClr val="2A00FF"/>
                </a:solidFill>
                <a:latin typeface="Consolas"/>
              </a:rPr>
              <a:t>"&lt;</a:t>
            </a:r>
            <a:r>
              <a:rPr lang="en-US" sz="1400" dirty="0" err="1" smtClean="0">
                <a:solidFill>
                  <a:srgbClr val="2A00FF"/>
                </a:solidFill>
                <a:latin typeface="Consolas"/>
              </a:rPr>
              <a:t>br</a:t>
            </a:r>
            <a:r>
              <a:rPr lang="en-US" sz="1400" dirty="0" smtClean="0">
                <a:solidFill>
                  <a:srgbClr val="2A00FF"/>
                </a:solidFill>
                <a:latin typeface="Consolas"/>
              </a:rPr>
              <a:t>&gt; Greetings from Cleveland State University"</a:t>
            </a:r>
          </a:p>
          <a:p>
            <a:pPr defTabSz="274320"/>
            <a:r>
              <a:rPr lang="en-US" sz="1400" dirty="0" smtClean="0">
                <a:solidFill>
                  <a:srgbClr val="000000"/>
                </a:solidFill>
                <a:latin typeface="Consolas"/>
              </a:rPr>
              <a:t>			  	+  </a:t>
            </a:r>
            <a:r>
              <a:rPr lang="en-US" sz="1400" dirty="0" err="1" smtClean="0">
                <a:solidFill>
                  <a:srgbClr val="000000"/>
                </a:solidFill>
                <a:latin typeface="Consolas"/>
              </a:rPr>
              <a:t>aGoogleMapImage</a:t>
            </a:r>
            <a:endParaRPr lang="en-US" sz="1400" dirty="0" smtClean="0">
              <a:solidFill>
                <a:srgbClr val="000000"/>
              </a:solidFill>
              <a:latin typeface="Consolas"/>
            </a:endParaRPr>
          </a:p>
          <a:p>
            <a:pPr defTabSz="274320"/>
            <a:r>
              <a:rPr lang="en-US" sz="1400" dirty="0" smtClean="0">
                <a:solidFill>
                  <a:srgbClr val="000000"/>
                </a:solidFill>
                <a:latin typeface="Consolas"/>
              </a:rPr>
              <a:t>				+  </a:t>
            </a:r>
            <a:r>
              <a:rPr lang="en-US" sz="1400" dirty="0" smtClean="0">
                <a:solidFill>
                  <a:srgbClr val="2A00FF"/>
                </a:solidFill>
                <a:latin typeface="Consolas"/>
              </a:rPr>
              <a:t>"&lt;/body&gt; "</a:t>
            </a:r>
          </a:p>
          <a:p>
            <a:pPr defTabSz="274320"/>
            <a:r>
              <a:rPr lang="en-US" sz="1400" dirty="0" smtClean="0">
                <a:solidFill>
                  <a:srgbClr val="2A00FF"/>
                </a:solidFill>
                <a:latin typeface="Consolas"/>
              </a:rPr>
              <a:t>				+ "&lt;/html&gt;"</a:t>
            </a:r>
            <a:r>
              <a:rPr lang="en-US" sz="1400"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browser</a:t>
            </a:r>
            <a:r>
              <a:rPr lang="en-US" sz="1400" dirty="0" err="1" smtClean="0">
                <a:solidFill>
                  <a:srgbClr val="000000"/>
                </a:solidFill>
                <a:latin typeface="Consolas"/>
              </a:rPr>
              <a:t>.loadData</a:t>
            </a:r>
            <a:r>
              <a:rPr lang="en-US" sz="1400" dirty="0" smtClean="0">
                <a:solidFill>
                  <a:srgbClr val="000000"/>
                </a:solidFill>
                <a:latin typeface="Consolas"/>
              </a:rPr>
              <a:t>( </a:t>
            </a:r>
            <a:r>
              <a:rPr lang="en-US" sz="1400" dirty="0" err="1" smtClean="0">
                <a:solidFill>
                  <a:srgbClr val="000000"/>
                </a:solidFill>
                <a:latin typeface="Consolas"/>
              </a:rPr>
              <a:t>myLocalHtmlPage</a:t>
            </a:r>
            <a:r>
              <a:rPr lang="en-US" sz="1400" dirty="0" smtClean="0">
                <a:solidFill>
                  <a:srgbClr val="000000"/>
                </a:solidFill>
                <a:latin typeface="Consolas"/>
              </a:rPr>
              <a:t>, </a:t>
            </a:r>
            <a:r>
              <a:rPr lang="en-US" sz="1400" dirty="0" smtClean="0">
                <a:solidFill>
                  <a:srgbClr val="2A00FF"/>
                </a:solidFill>
                <a:latin typeface="Consolas"/>
              </a:rPr>
              <a:t>"text/html"</a:t>
            </a:r>
            <a:r>
              <a:rPr lang="en-US" sz="1400" dirty="0" smtClean="0">
                <a:solidFill>
                  <a:srgbClr val="000000"/>
                </a:solidFill>
                <a:latin typeface="Consolas"/>
              </a:rPr>
              <a:t>, </a:t>
            </a:r>
            <a:r>
              <a:rPr lang="en-US" sz="1400" dirty="0" smtClean="0">
                <a:solidFill>
                  <a:srgbClr val="2A00FF"/>
                </a:solidFill>
                <a:latin typeface="Consolas"/>
              </a:rPr>
              <a:t>"UTF-8“ </a:t>
            </a:r>
            <a:r>
              <a:rPr lang="en-US" sz="1400" dirty="0" smtClean="0">
                <a:solidFill>
                  <a:srgbClr val="000000"/>
                </a:solidFill>
                <a:latin typeface="Consolas"/>
              </a:rPr>
              <a:t>);</a:t>
            </a:r>
          </a:p>
          <a:p>
            <a:pPr defTabSz="274320"/>
            <a:endParaRPr lang="en-US" sz="1400" dirty="0" smtClean="0">
              <a:latin typeface="Consolas"/>
            </a:endParaRPr>
          </a:p>
          <a:p>
            <a:pPr defTabSz="274320"/>
            <a:r>
              <a:rPr lang="en-US" sz="1400" dirty="0" smtClean="0">
                <a:solidFill>
                  <a:srgbClr val="000000"/>
                </a:solidFill>
                <a:latin typeface="Consolas"/>
              </a:rPr>
              <a:t>	}</a:t>
            </a:r>
          </a:p>
          <a:p>
            <a:pPr defTabSz="274320"/>
            <a:endParaRPr lang="en-US" sz="1200" dirty="0" smtClean="0">
              <a:latin typeface="Times New Roman"/>
            </a:endParaRPr>
          </a:p>
          <a:p>
            <a:pPr defTabSz="274320"/>
            <a:endParaRPr lang="en-US" sz="1400" dirty="0" smtClean="0">
              <a:solidFill>
                <a:srgbClr val="3F7F5F"/>
              </a:solidFill>
              <a:latin typeface="Consola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TextBox 8"/>
          <p:cNvSpPr txBox="1"/>
          <p:nvPr/>
        </p:nvSpPr>
        <p:spPr>
          <a:xfrm>
            <a:off x="228600" y="1219200"/>
            <a:ext cx="8534400" cy="830997"/>
          </a:xfrm>
          <a:prstGeom prst="rect">
            <a:avLst/>
          </a:prstGeom>
          <a:noFill/>
        </p:spPr>
        <p:txBody>
          <a:bodyPr wrap="square" rtlCol="0">
            <a:spAutoFit/>
          </a:bodyPr>
          <a:lstStyle/>
          <a:p>
            <a:r>
              <a:rPr lang="en-US" sz="2400" b="1" dirty="0" smtClean="0"/>
              <a:t>Example 1A: A simple browsing experience</a:t>
            </a:r>
          </a:p>
          <a:p>
            <a:r>
              <a:rPr lang="en-US" sz="2200" dirty="0" smtClean="0"/>
              <a:t>Part 2 - Let’s visit CSU  (add this method to the app)</a:t>
            </a:r>
          </a:p>
        </p:txBody>
      </p:sp>
      <p:pic>
        <p:nvPicPr>
          <p:cNvPr id="14" name="Picture 13" descr="device-1.png"/>
          <p:cNvPicPr>
            <a:picLocks noChangeAspect="1"/>
          </p:cNvPicPr>
          <p:nvPr/>
        </p:nvPicPr>
        <p:blipFill>
          <a:blip r:embed="rId2" cstate="print"/>
          <a:stretch>
            <a:fillRect/>
          </a:stretch>
        </p:blipFill>
        <p:spPr>
          <a:xfrm>
            <a:off x="6934200" y="2895600"/>
            <a:ext cx="1905000" cy="3386666"/>
          </a:xfrm>
          <a:prstGeom prst="rect">
            <a:avLst/>
          </a:prstGeom>
          <a:ln>
            <a:solidFill>
              <a:schemeClr val="bg1">
                <a:lumMod val="50000"/>
              </a:schemeClr>
            </a:solidFill>
          </a:ln>
        </p:spPr>
      </p:pic>
      <p:sp>
        <p:nvSpPr>
          <p:cNvPr id="8"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 y="4419600"/>
            <a:ext cx="8839200" cy="838200"/>
          </a:xfrm>
          <a:prstGeom prst="rect">
            <a:avLst/>
          </a:prstGeom>
          <a:solidFill>
            <a:srgbClr val="FFC000">
              <a:alpha val="3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4401205"/>
          </a:xfrm>
          <a:prstGeom prst="rect">
            <a:avLst/>
          </a:prstGeom>
          <a:noFill/>
        </p:spPr>
        <p:txBody>
          <a:bodyPr wrap="square" rtlCol="0">
            <a:spAutoFit/>
          </a:bodyPr>
          <a:lstStyle/>
          <a:p>
            <a:r>
              <a:rPr lang="en-US" sz="3200" b="1" dirty="0" smtClean="0">
                <a:solidFill>
                  <a:srgbClr val="0070C0"/>
                </a:solidFill>
              </a:rPr>
              <a:t>Warning</a:t>
            </a:r>
            <a:endParaRPr lang="en-US" sz="2400" b="1" dirty="0" smtClean="0">
              <a:solidFill>
                <a:srgbClr val="0070C0"/>
              </a:solidFill>
            </a:endParaRPr>
          </a:p>
          <a:p>
            <a:endParaRPr lang="en-US" sz="2400" dirty="0" smtClean="0"/>
          </a:p>
          <a:p>
            <a:r>
              <a:rPr lang="en-US" sz="2200" dirty="0" smtClean="0"/>
              <a:t>Your Android application  </a:t>
            </a:r>
            <a:r>
              <a:rPr lang="en-US" sz="2200" b="1" dirty="0" smtClean="0"/>
              <a:t>must</a:t>
            </a:r>
            <a:r>
              <a:rPr lang="en-US" sz="2200" dirty="0" smtClean="0"/>
              <a:t> explicitly enable the </a:t>
            </a:r>
            <a:r>
              <a:rPr lang="en-US" sz="2200" i="1" dirty="0" err="1" smtClean="0"/>
              <a:t>javaScript</a:t>
            </a:r>
            <a:r>
              <a:rPr lang="en-US" sz="2200" dirty="0" smtClean="0"/>
              <a:t> code of visited pages to operate .</a:t>
            </a:r>
          </a:p>
          <a:p>
            <a:endParaRPr lang="en-US" sz="2200" dirty="0" smtClean="0"/>
          </a:p>
          <a:p>
            <a:r>
              <a:rPr lang="en-US" sz="2200" dirty="0" smtClean="0"/>
              <a:t>By default  </a:t>
            </a:r>
            <a:r>
              <a:rPr lang="en-US" sz="2200" dirty="0" err="1" smtClean="0"/>
              <a:t>WebViews</a:t>
            </a:r>
            <a:r>
              <a:rPr lang="en-US" sz="2200" dirty="0" smtClean="0"/>
              <a:t> have </a:t>
            </a:r>
            <a:r>
              <a:rPr lang="en-US" sz="2200" i="1" dirty="0" err="1" smtClean="0"/>
              <a:t>Javascript</a:t>
            </a:r>
            <a:r>
              <a:rPr lang="en-US" sz="2200" dirty="0" smtClean="0"/>
              <a:t> is turned </a:t>
            </a:r>
            <a:r>
              <a:rPr lang="en-US" sz="2200" b="1" dirty="0" smtClean="0"/>
              <a:t>off</a:t>
            </a:r>
            <a:r>
              <a:rPr lang="en-US" sz="2200" dirty="0" smtClean="0"/>
              <a:t> </a:t>
            </a:r>
          </a:p>
          <a:p>
            <a:endParaRPr lang="en-US" sz="2200" dirty="0" smtClean="0"/>
          </a:p>
          <a:p>
            <a:r>
              <a:rPr lang="en-US" sz="2200" dirty="0" smtClean="0"/>
              <a:t>To activate scripts do this:</a:t>
            </a:r>
          </a:p>
          <a:p>
            <a:endParaRPr lang="en-US" sz="2400" dirty="0" smtClean="0">
              <a:latin typeface="Courier New" pitchFamily="49" charset="0"/>
              <a:cs typeface="Courier New" pitchFamily="49" charset="0"/>
            </a:endParaRPr>
          </a:p>
          <a:p>
            <a:pPr algn="ctr"/>
            <a:r>
              <a:rPr lang="en-US" sz="2000" dirty="0" err="1" smtClean="0">
                <a:latin typeface="Consolas" pitchFamily="49" charset="0"/>
                <a:cs typeface="Consolas" pitchFamily="49" charset="0"/>
              </a:rPr>
              <a:t>browser.setSettings</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setJavaScriptEnabled</a:t>
            </a:r>
            <a:r>
              <a:rPr lang="en-US" sz="2000" dirty="0" smtClean="0">
                <a:latin typeface="Consolas" pitchFamily="49" charset="0"/>
                <a:cs typeface="Consolas" pitchFamily="49" charset="0"/>
              </a:rPr>
              <a:t>(</a:t>
            </a:r>
            <a:r>
              <a:rPr lang="en-US" sz="2000" b="1" dirty="0" smtClean="0">
                <a:latin typeface="Consolas" pitchFamily="49" charset="0"/>
                <a:cs typeface="Consolas" pitchFamily="49" charset="0"/>
              </a:rPr>
              <a:t>true</a:t>
            </a:r>
            <a:r>
              <a:rPr lang="en-US" sz="2000" dirty="0" smtClean="0">
                <a:latin typeface="Consolas" pitchFamily="49" charset="0"/>
                <a:cs typeface="Consolas" pitchFamily="49" charset="0"/>
              </a:rPr>
              <a:t>); </a:t>
            </a:r>
          </a:p>
          <a:p>
            <a:endParaRPr lang="en-US" sz="2400" dirty="0" smtClean="0"/>
          </a:p>
          <a:p>
            <a:endParaRPr lang="en-US" sz="2400" dirty="0" smtClean="0"/>
          </a:p>
        </p:txBody>
      </p:sp>
      <p:sp>
        <p:nvSpPr>
          <p:cNvPr id="10"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 y="3733800"/>
            <a:ext cx="8839200" cy="1600200"/>
          </a:xfrm>
          <a:prstGeom prst="rect">
            <a:avLst/>
          </a:prstGeom>
          <a:solidFill>
            <a:srgbClr val="FFC000">
              <a:alpha val="3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itchFamily="49" charset="0"/>
              <a:cs typeface="Consolas" pitchFamily="49" charset="0"/>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4585871"/>
          </a:xfrm>
          <a:prstGeom prst="rect">
            <a:avLst/>
          </a:prstGeom>
          <a:noFill/>
        </p:spPr>
        <p:txBody>
          <a:bodyPr wrap="square" rtlCol="0">
            <a:spAutoFit/>
          </a:bodyPr>
          <a:lstStyle/>
          <a:p>
            <a:r>
              <a:rPr lang="en-US" sz="3200" b="1" dirty="0" smtClean="0">
                <a:solidFill>
                  <a:srgbClr val="0070C0"/>
                </a:solidFill>
              </a:rPr>
              <a:t>Warning</a:t>
            </a:r>
            <a:endParaRPr lang="en-US" sz="2400" b="1" dirty="0" smtClean="0">
              <a:solidFill>
                <a:srgbClr val="0070C0"/>
              </a:solidFill>
            </a:endParaRPr>
          </a:p>
          <a:p>
            <a:endParaRPr lang="en-US" sz="2400" dirty="0" smtClean="0"/>
          </a:p>
          <a:p>
            <a:r>
              <a:rPr lang="en-US" sz="2200" dirty="0" smtClean="0"/>
              <a:t>To open links clicked by the user (History Record ), provide  a  </a:t>
            </a:r>
            <a:r>
              <a:rPr lang="en-US" sz="2200" b="1" dirty="0" err="1" smtClean="0"/>
              <a:t>WebViewClient</a:t>
            </a:r>
            <a:r>
              <a:rPr lang="en-US" sz="2200" dirty="0" smtClean="0"/>
              <a:t> for your </a:t>
            </a:r>
            <a:r>
              <a:rPr lang="en-US" sz="2200" dirty="0" err="1" smtClean="0"/>
              <a:t>WebView</a:t>
            </a:r>
            <a:endParaRPr lang="en-US" sz="2200" dirty="0" smtClean="0"/>
          </a:p>
          <a:p>
            <a:endParaRPr lang="en-US" sz="2200" dirty="0" smtClean="0"/>
          </a:p>
          <a:p>
            <a:r>
              <a:rPr lang="en-US" sz="2200" dirty="0" smtClean="0"/>
              <a:t>In our example:</a:t>
            </a:r>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endParaRPr lang="en-US" sz="2000" dirty="0" smtClean="0">
              <a:latin typeface="Consolas" pitchFamily="49" charset="0"/>
              <a:cs typeface="Consolas" pitchFamily="49" charset="0"/>
            </a:endParaRPr>
          </a:p>
          <a:p>
            <a:r>
              <a:rPr lang="en-US" sz="2000" dirty="0" err="1" smtClean="0">
                <a:latin typeface="Consolas" pitchFamily="49" charset="0"/>
                <a:cs typeface="Consolas" pitchFamily="49" charset="0"/>
              </a:rPr>
              <a:t>WebView</a:t>
            </a:r>
            <a:r>
              <a:rPr lang="en-US" sz="2000" dirty="0" smtClean="0">
                <a:latin typeface="Consolas" pitchFamily="49" charset="0"/>
                <a:cs typeface="Consolas" pitchFamily="49" charset="0"/>
              </a:rPr>
              <a:t>  browser  = (</a:t>
            </a:r>
            <a:r>
              <a:rPr lang="en-US" sz="2000" dirty="0" err="1" smtClean="0">
                <a:latin typeface="Consolas" pitchFamily="49" charset="0"/>
                <a:cs typeface="Consolas" pitchFamily="49" charset="0"/>
              </a:rPr>
              <a:t>WebView</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findViewById</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R.id.webview</a:t>
            </a:r>
            <a:r>
              <a:rPr lang="en-US" sz="2000" dirty="0" smtClean="0">
                <a:latin typeface="Consolas" pitchFamily="49" charset="0"/>
                <a:cs typeface="Consolas" pitchFamily="49" charset="0"/>
              </a:rPr>
              <a:t>);</a:t>
            </a:r>
          </a:p>
          <a:p>
            <a:endParaRPr lang="en-US" sz="2000" dirty="0" smtClean="0">
              <a:latin typeface="Consolas" pitchFamily="49" charset="0"/>
              <a:cs typeface="Consolas" pitchFamily="49" charset="0"/>
            </a:endParaRPr>
          </a:p>
          <a:p>
            <a:r>
              <a:rPr lang="en-US" sz="2000" dirty="0" err="1" smtClean="0">
                <a:latin typeface="Consolas" pitchFamily="49" charset="0"/>
                <a:cs typeface="Consolas" pitchFamily="49" charset="0"/>
              </a:rPr>
              <a:t>browser.setWebViewClient</a:t>
            </a:r>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new</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WebViewClient</a:t>
            </a:r>
            <a:r>
              <a:rPr lang="en-US" sz="2000" dirty="0" smtClean="0">
                <a:latin typeface="Consolas" pitchFamily="49" charset="0"/>
                <a:cs typeface="Consolas" pitchFamily="49" charset="0"/>
              </a:rPr>
              <a:t>() );</a:t>
            </a:r>
          </a:p>
          <a:p>
            <a:endParaRPr lang="en-US" sz="2400" dirty="0" smtClean="0"/>
          </a:p>
          <a:p>
            <a:endParaRPr lang="en-US" sz="2400" dirty="0" smtClean="0"/>
          </a:p>
        </p:txBody>
      </p:sp>
      <p:sp>
        <p:nvSpPr>
          <p:cNvPr id="10"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5324535"/>
          </a:xfrm>
          <a:prstGeom prst="rect">
            <a:avLst/>
          </a:prstGeom>
          <a:noFill/>
        </p:spPr>
        <p:txBody>
          <a:bodyPr wrap="square" rtlCol="0">
            <a:spAutoFit/>
          </a:bodyPr>
          <a:lstStyle/>
          <a:p>
            <a:r>
              <a:rPr lang="en-US" sz="2400" b="1" dirty="0" smtClean="0">
                <a:solidFill>
                  <a:srgbClr val="0070C0"/>
                </a:solidFill>
              </a:rPr>
              <a:t>Browser Commands</a:t>
            </a:r>
          </a:p>
          <a:p>
            <a:r>
              <a:rPr lang="en-US" sz="2000" dirty="0" smtClean="0"/>
              <a:t>There is no navigation toolbar with the </a:t>
            </a:r>
            <a:r>
              <a:rPr lang="en-US" sz="2000" dirty="0" err="1" smtClean="0"/>
              <a:t>WebView</a:t>
            </a:r>
            <a:r>
              <a:rPr lang="en-US" sz="2000" dirty="0" smtClean="0"/>
              <a:t> widget (</a:t>
            </a:r>
            <a:r>
              <a:rPr lang="en-US" sz="2000" i="1" dirty="0" smtClean="0"/>
              <a:t>saving space</a:t>
            </a:r>
            <a:r>
              <a:rPr lang="en-US" sz="2000" dirty="0" smtClean="0"/>
              <a:t>). </a:t>
            </a:r>
          </a:p>
          <a:p>
            <a:r>
              <a:rPr lang="en-US" sz="2000" dirty="0" smtClean="0"/>
              <a:t>You could supply the UI –such as a Menu– to  execute the following operations:</a:t>
            </a:r>
          </a:p>
          <a:p>
            <a:endParaRPr lang="en-US" sz="2000" dirty="0" smtClean="0"/>
          </a:p>
          <a:p>
            <a:pPr marL="457200" indent="-457200">
              <a:buFont typeface="Arial" pitchFamily="34" charset="0"/>
              <a:buChar char="•"/>
            </a:pPr>
            <a:r>
              <a:rPr lang="en-US" b="1" dirty="0" smtClean="0">
                <a:solidFill>
                  <a:srgbClr val="C00000"/>
                </a:solidFill>
              </a:rPr>
              <a:t>reload()</a:t>
            </a:r>
            <a:r>
              <a:rPr lang="en-US" dirty="0" smtClean="0"/>
              <a:t> to refresh the currently-viewed Web page</a:t>
            </a:r>
          </a:p>
          <a:p>
            <a:pPr marL="457200" indent="-457200">
              <a:buFont typeface="Arial" pitchFamily="34" charset="0"/>
              <a:buChar char="•"/>
            </a:pPr>
            <a:r>
              <a:rPr lang="en-US" b="1" dirty="0" err="1" smtClean="0">
                <a:solidFill>
                  <a:srgbClr val="C00000"/>
                </a:solidFill>
              </a:rPr>
              <a:t>goBack</a:t>
            </a:r>
            <a:r>
              <a:rPr lang="en-US" b="1" dirty="0" smtClean="0">
                <a:solidFill>
                  <a:srgbClr val="C00000"/>
                </a:solidFill>
              </a:rPr>
              <a:t>()</a:t>
            </a:r>
            <a:r>
              <a:rPr lang="en-US" dirty="0" smtClean="0"/>
              <a:t> to go back one step in the browser history, and </a:t>
            </a:r>
            <a:r>
              <a:rPr lang="en-US" dirty="0" err="1" smtClean="0">
                <a:solidFill>
                  <a:srgbClr val="C00000"/>
                </a:solidFill>
              </a:rPr>
              <a:t>canGoBack</a:t>
            </a:r>
            <a:r>
              <a:rPr lang="en-US" dirty="0" smtClean="0">
                <a:solidFill>
                  <a:srgbClr val="C00000"/>
                </a:solidFill>
              </a:rPr>
              <a:t>() </a:t>
            </a:r>
            <a:r>
              <a:rPr lang="en-US" dirty="0" smtClean="0"/>
              <a:t>to determine if there is any history to trace back</a:t>
            </a:r>
          </a:p>
          <a:p>
            <a:pPr marL="457200" indent="-457200">
              <a:buFont typeface="Arial" pitchFamily="34" charset="0"/>
              <a:buChar char="•"/>
            </a:pPr>
            <a:r>
              <a:rPr lang="en-US" b="1" dirty="0" err="1" smtClean="0">
                <a:solidFill>
                  <a:srgbClr val="C00000"/>
                </a:solidFill>
              </a:rPr>
              <a:t>goForward</a:t>
            </a:r>
            <a:r>
              <a:rPr lang="en-US" b="1" dirty="0" smtClean="0">
                <a:solidFill>
                  <a:srgbClr val="C00000"/>
                </a:solidFill>
              </a:rPr>
              <a:t>()</a:t>
            </a:r>
            <a:r>
              <a:rPr lang="en-US" dirty="0" smtClean="0"/>
              <a:t> to go forward one step in the browser history, and </a:t>
            </a:r>
            <a:r>
              <a:rPr lang="en-US" dirty="0" err="1" smtClean="0">
                <a:solidFill>
                  <a:srgbClr val="C00000"/>
                </a:solidFill>
              </a:rPr>
              <a:t>canGoForward</a:t>
            </a:r>
            <a:r>
              <a:rPr lang="en-US" dirty="0" smtClean="0">
                <a:solidFill>
                  <a:srgbClr val="C00000"/>
                </a:solidFill>
              </a:rPr>
              <a:t>() </a:t>
            </a:r>
            <a:r>
              <a:rPr lang="en-US" dirty="0" smtClean="0"/>
              <a:t>to determine if there is any history to go forward to</a:t>
            </a:r>
          </a:p>
          <a:p>
            <a:pPr marL="457200" indent="-457200">
              <a:buFont typeface="Arial" pitchFamily="34" charset="0"/>
              <a:buChar char="•"/>
            </a:pPr>
            <a:r>
              <a:rPr lang="en-US" b="1" dirty="0" err="1" smtClean="0">
                <a:solidFill>
                  <a:srgbClr val="C00000"/>
                </a:solidFill>
              </a:rPr>
              <a:t>goBackOrForward</a:t>
            </a:r>
            <a:r>
              <a:rPr lang="en-US" b="1" dirty="0" smtClean="0">
                <a:solidFill>
                  <a:srgbClr val="C00000"/>
                </a:solidFill>
              </a:rPr>
              <a:t>()</a:t>
            </a:r>
            <a:r>
              <a:rPr lang="en-US" dirty="0" smtClean="0"/>
              <a:t> to go backwards or forwards in the browser history, where </a:t>
            </a:r>
            <a:r>
              <a:rPr lang="en-US" i="1" dirty="0" smtClean="0"/>
              <a:t>negative/positive</a:t>
            </a:r>
            <a:r>
              <a:rPr lang="en-US" dirty="0" smtClean="0"/>
              <a:t> numbers represent a count of steps to go</a:t>
            </a:r>
          </a:p>
          <a:p>
            <a:pPr marL="457200" indent="-457200">
              <a:buFont typeface="Arial" pitchFamily="34" charset="0"/>
              <a:buChar char="•"/>
            </a:pPr>
            <a:r>
              <a:rPr lang="en-US" b="1" dirty="0" err="1" smtClean="0">
                <a:solidFill>
                  <a:srgbClr val="C00000"/>
                </a:solidFill>
              </a:rPr>
              <a:t>canGoBackOrForward</a:t>
            </a:r>
            <a:r>
              <a:rPr lang="en-US" b="1" dirty="0" smtClean="0">
                <a:solidFill>
                  <a:srgbClr val="C00000"/>
                </a:solidFill>
              </a:rPr>
              <a:t>() </a:t>
            </a:r>
            <a:r>
              <a:rPr lang="en-US" dirty="0" smtClean="0"/>
              <a:t>to see if the browser can go backwards or forwards the stated number of steps (following the same positive/negative convention as </a:t>
            </a:r>
            <a:r>
              <a:rPr lang="en-US" dirty="0" err="1" smtClean="0">
                <a:solidFill>
                  <a:srgbClr val="C00000"/>
                </a:solidFill>
              </a:rPr>
              <a:t>goBackOrForward</a:t>
            </a:r>
            <a:r>
              <a:rPr lang="en-US" dirty="0" smtClean="0">
                <a:solidFill>
                  <a:srgbClr val="C00000"/>
                </a:solidFill>
              </a:rPr>
              <a:t>()</a:t>
            </a:r>
            <a:r>
              <a:rPr lang="en-US" dirty="0" smtClean="0"/>
              <a:t>)</a:t>
            </a:r>
          </a:p>
          <a:p>
            <a:pPr marL="457200" indent="-457200">
              <a:buFont typeface="Arial" pitchFamily="34" charset="0"/>
              <a:buChar char="•"/>
            </a:pPr>
            <a:r>
              <a:rPr lang="en-US" b="1" dirty="0" err="1" smtClean="0">
                <a:solidFill>
                  <a:srgbClr val="C00000"/>
                </a:solidFill>
              </a:rPr>
              <a:t>clearCache</a:t>
            </a:r>
            <a:r>
              <a:rPr lang="en-US" b="1" dirty="0" smtClean="0">
                <a:solidFill>
                  <a:srgbClr val="C00000"/>
                </a:solidFill>
              </a:rPr>
              <a:t>()</a:t>
            </a:r>
            <a:r>
              <a:rPr lang="en-US" dirty="0" smtClean="0"/>
              <a:t> to clear the browser resource cache and </a:t>
            </a:r>
            <a:r>
              <a:rPr lang="en-US" b="1" dirty="0" err="1" smtClean="0">
                <a:solidFill>
                  <a:srgbClr val="C00000"/>
                </a:solidFill>
              </a:rPr>
              <a:t>clearHistory</a:t>
            </a:r>
            <a:r>
              <a:rPr lang="en-US" b="1" dirty="0" smtClean="0">
                <a:solidFill>
                  <a:srgbClr val="C00000"/>
                </a:solidFill>
              </a:rPr>
              <a:t>()</a:t>
            </a:r>
            <a:r>
              <a:rPr lang="en-US" dirty="0" smtClean="0"/>
              <a:t> to clear the browsing history</a:t>
            </a:r>
          </a:p>
          <a:p>
            <a:endParaRPr lang="en-US" sz="2000" dirty="0" smtClean="0"/>
          </a:p>
          <a:p>
            <a:endParaRPr lang="en-US" sz="2000" dirty="0" smtClean="0"/>
          </a:p>
        </p:txBody>
      </p:sp>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5570756"/>
          </a:xfrm>
          <a:prstGeom prst="rect">
            <a:avLst/>
          </a:prstGeom>
          <a:noFill/>
        </p:spPr>
        <p:txBody>
          <a:bodyPr wrap="square" rtlCol="0">
            <a:spAutoFit/>
          </a:bodyPr>
          <a:lstStyle/>
          <a:p>
            <a:r>
              <a:rPr lang="en-US" sz="2400" dirty="0" smtClean="0"/>
              <a:t>Using our running example:</a:t>
            </a:r>
          </a:p>
          <a:p>
            <a:endParaRPr lang="en-US" sz="2400" dirty="0" smtClean="0"/>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.goBack</a:t>
            </a:r>
            <a:r>
              <a:rPr lang="en-US" sz="2000" dirty="0" smtClean="0">
                <a:solidFill>
                  <a:srgbClr val="000000"/>
                </a:solidFill>
                <a:latin typeface="Consolas" pitchFamily="49" charset="0"/>
                <a:cs typeface="Consolas" pitchFamily="49" charset="0"/>
              </a:rPr>
              <a:t>();</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.goForward</a:t>
            </a:r>
            <a:r>
              <a:rPr lang="en-US" sz="2000" dirty="0" smtClean="0">
                <a:solidFill>
                  <a:srgbClr val="000000"/>
                </a:solidFill>
                <a:latin typeface="Consolas" pitchFamily="49" charset="0"/>
                <a:cs typeface="Consolas" pitchFamily="49" charset="0"/>
              </a:rPr>
              <a:t>();</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.goBackOrForward</a:t>
            </a:r>
            <a:r>
              <a:rPr lang="en-US" sz="2000" dirty="0" smtClean="0">
                <a:solidFill>
                  <a:srgbClr val="000000"/>
                </a:solidFill>
                <a:latin typeface="Consolas" pitchFamily="49" charset="0"/>
                <a:cs typeface="Consolas" pitchFamily="49" charset="0"/>
              </a:rPr>
              <a:t>(-2);</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.goBackOrForward</a:t>
            </a:r>
            <a:r>
              <a:rPr lang="en-US" sz="2000" dirty="0" smtClean="0">
                <a:solidFill>
                  <a:srgbClr val="000000"/>
                </a:solidFill>
                <a:latin typeface="Consolas" pitchFamily="49" charset="0"/>
                <a:cs typeface="Consolas" pitchFamily="49" charset="0"/>
              </a:rPr>
              <a:t>(+2);</a:t>
            </a:r>
          </a:p>
          <a:p>
            <a:pPr lvl="1"/>
            <a:endParaRPr lang="en-US" sz="2000" dirty="0" smtClean="0">
              <a:solidFill>
                <a:srgbClr val="000000"/>
              </a:solidFill>
              <a:latin typeface="Consolas" pitchFamily="49" charset="0"/>
              <a:cs typeface="Consolas" pitchFamily="49" charset="0"/>
            </a:endParaRP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.canGoBack</a:t>
            </a:r>
            <a:r>
              <a:rPr lang="en-US" sz="2000" dirty="0" smtClean="0">
                <a:solidFill>
                  <a:srgbClr val="000000"/>
                </a:solidFill>
                <a:latin typeface="Consolas" pitchFamily="49" charset="0"/>
                <a:cs typeface="Consolas" pitchFamily="49" charset="0"/>
              </a:rPr>
              <a:t>();</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.canGoForward</a:t>
            </a:r>
            <a:r>
              <a:rPr lang="en-US" sz="2000" dirty="0" smtClean="0">
                <a:solidFill>
                  <a:srgbClr val="000000"/>
                </a:solidFill>
                <a:latin typeface="Consolas" pitchFamily="49" charset="0"/>
                <a:cs typeface="Consolas" pitchFamily="49" charset="0"/>
              </a:rPr>
              <a:t>();</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.canGoBackOrForward</a:t>
            </a:r>
            <a:r>
              <a:rPr lang="en-US" sz="2000" dirty="0" smtClean="0">
                <a:solidFill>
                  <a:srgbClr val="000000"/>
                </a:solidFill>
                <a:latin typeface="Consolas" pitchFamily="49" charset="0"/>
                <a:cs typeface="Consolas" pitchFamily="49" charset="0"/>
              </a:rPr>
              <a:t>(-2);</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.canGoBackOrForward</a:t>
            </a:r>
            <a:r>
              <a:rPr lang="en-US" sz="2000" dirty="0" smtClean="0">
                <a:solidFill>
                  <a:srgbClr val="000000"/>
                </a:solidFill>
                <a:latin typeface="Consolas" pitchFamily="49" charset="0"/>
                <a:cs typeface="Consolas" pitchFamily="49" charset="0"/>
              </a:rPr>
              <a:t>(+2);</a:t>
            </a:r>
          </a:p>
          <a:p>
            <a:pPr lvl="1"/>
            <a:endParaRPr lang="en-US" sz="2000" dirty="0" smtClean="0">
              <a:solidFill>
                <a:srgbClr val="000000"/>
              </a:solidFill>
              <a:latin typeface="Consolas" pitchFamily="49" charset="0"/>
              <a:cs typeface="Consolas" pitchFamily="49" charset="0"/>
            </a:endParaRP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.clearCache</a:t>
            </a:r>
            <a:r>
              <a:rPr lang="en-US" sz="2000" dirty="0" smtClean="0">
                <a:solidFill>
                  <a:srgbClr val="000000"/>
                </a:solidFill>
                <a:latin typeface="Consolas" pitchFamily="49" charset="0"/>
                <a:cs typeface="Consolas" pitchFamily="49" charset="0"/>
              </a:rPr>
              <a:t>(</a:t>
            </a:r>
            <a:r>
              <a:rPr lang="en-US" sz="2000" b="1" dirty="0" smtClean="0">
                <a:solidFill>
                  <a:srgbClr val="7F0055"/>
                </a:solidFill>
                <a:latin typeface="Consolas" pitchFamily="49" charset="0"/>
                <a:cs typeface="Consolas" pitchFamily="49" charset="0"/>
              </a:rPr>
              <a:t>true</a:t>
            </a:r>
            <a:r>
              <a:rPr lang="en-US" sz="2000" b="1" dirty="0" smtClean="0">
                <a:solidFill>
                  <a:srgbClr val="000000"/>
                </a:solidFill>
                <a:latin typeface="Consolas" pitchFamily="49" charset="0"/>
                <a:cs typeface="Consolas" pitchFamily="49" charset="0"/>
              </a:rPr>
              <a:t>);</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.clearHistory</a:t>
            </a:r>
            <a:r>
              <a:rPr lang="en-US" sz="2000" dirty="0" smtClean="0">
                <a:solidFill>
                  <a:srgbClr val="000000"/>
                </a:solidFill>
                <a:latin typeface="Consolas" pitchFamily="49" charset="0"/>
                <a:cs typeface="Consolas" pitchFamily="49" charset="0"/>
              </a:rPr>
              <a:t>();</a:t>
            </a:r>
            <a:r>
              <a:rPr lang="en-US" sz="2000" dirty="0" smtClean="0">
                <a:latin typeface="Consolas" pitchFamily="49" charset="0"/>
                <a:cs typeface="Consolas" pitchFamily="49" charset="0"/>
              </a:rPr>
              <a:t> </a:t>
            </a:r>
          </a:p>
          <a:p>
            <a:pPr lvl="1"/>
            <a:r>
              <a:rPr lang="en-US" sz="2000" dirty="0" err="1" smtClean="0">
                <a:solidFill>
                  <a:srgbClr val="0000C0"/>
                </a:solidFill>
                <a:latin typeface="Consolas" pitchFamily="49" charset="0"/>
                <a:cs typeface="Consolas" pitchFamily="49" charset="0"/>
              </a:rPr>
              <a:t>browser</a:t>
            </a:r>
            <a:r>
              <a:rPr lang="en-US" sz="2000" dirty="0" err="1" smtClean="0">
                <a:solidFill>
                  <a:srgbClr val="000000"/>
                </a:solidFill>
                <a:latin typeface="Consolas" pitchFamily="49" charset="0"/>
                <a:cs typeface="Consolas" pitchFamily="49" charset="0"/>
              </a:rPr>
              <a:t>.stopLoading</a:t>
            </a:r>
            <a:r>
              <a:rPr lang="en-US" sz="2000" dirty="0" smtClean="0">
                <a:solidFill>
                  <a:srgbClr val="000000"/>
                </a:solidFill>
                <a:latin typeface="Consolas" pitchFamily="49" charset="0"/>
                <a:cs typeface="Consolas" pitchFamily="49" charset="0"/>
              </a:rPr>
              <a:t>();</a:t>
            </a:r>
          </a:p>
          <a:p>
            <a:pPr lvl="1"/>
            <a:endParaRPr lang="en-US" sz="2400" dirty="0" smtClean="0">
              <a:solidFill>
                <a:srgbClr val="000000"/>
              </a:solidFill>
              <a:latin typeface="Courier New"/>
            </a:endParaRPr>
          </a:p>
          <a:p>
            <a:endParaRPr lang="en-US" sz="2400" dirty="0" smtClean="0"/>
          </a:p>
        </p:txBody>
      </p:sp>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TextBox 8"/>
          <p:cNvSpPr txBox="1"/>
          <p:nvPr/>
        </p:nvSpPr>
        <p:spPr>
          <a:xfrm>
            <a:off x="609600" y="1371600"/>
            <a:ext cx="8305800" cy="4524315"/>
          </a:xfrm>
          <a:prstGeom prst="rect">
            <a:avLst/>
          </a:prstGeom>
          <a:noFill/>
        </p:spPr>
        <p:txBody>
          <a:bodyPr wrap="square" rtlCol="0">
            <a:spAutoFit/>
          </a:bodyPr>
          <a:lstStyle/>
          <a:p>
            <a:r>
              <a:rPr lang="en-US" sz="2400" b="1" dirty="0" smtClean="0"/>
              <a:t>Why it is important to allow JavaScript in </a:t>
            </a:r>
            <a:r>
              <a:rPr lang="en-US" sz="2400" b="1" dirty="0" err="1" smtClean="0"/>
              <a:t>WebView</a:t>
            </a:r>
            <a:r>
              <a:rPr lang="en-US" sz="2400" b="1" dirty="0" smtClean="0"/>
              <a:t>?</a:t>
            </a:r>
          </a:p>
          <a:p>
            <a:endParaRPr lang="en-US" sz="2200" b="1" dirty="0" smtClean="0"/>
          </a:p>
          <a:p>
            <a:r>
              <a:rPr lang="en-US" sz="2200" dirty="0" smtClean="0"/>
              <a:t>Using </a:t>
            </a:r>
            <a:r>
              <a:rPr lang="en-US" sz="2200" dirty="0" err="1" smtClean="0"/>
              <a:t>javaScript</a:t>
            </a:r>
            <a:r>
              <a:rPr lang="en-US" sz="2200" dirty="0" smtClean="0"/>
              <a:t> in a </a:t>
            </a:r>
            <a:r>
              <a:rPr lang="en-US" sz="2200" dirty="0" err="1" smtClean="0"/>
              <a:t>WebView</a:t>
            </a:r>
            <a:r>
              <a:rPr lang="en-US" sz="2200" dirty="0" smtClean="0"/>
              <a:t> has several important consequences:</a:t>
            </a:r>
          </a:p>
          <a:p>
            <a:endParaRPr lang="en-US" sz="2200" dirty="0" smtClean="0"/>
          </a:p>
          <a:p>
            <a:pPr marL="342900" indent="-342900">
              <a:buAutoNum type="arabicPeriod"/>
            </a:pPr>
            <a:r>
              <a:rPr lang="en-US" sz="2200" dirty="0" smtClean="0"/>
              <a:t>Visited pages powered by </a:t>
            </a:r>
            <a:r>
              <a:rPr lang="en-US" sz="2200" dirty="0" err="1" smtClean="0"/>
              <a:t>javaScript</a:t>
            </a:r>
            <a:r>
              <a:rPr lang="en-US" sz="2200" dirty="0" smtClean="0"/>
              <a:t> become functional and operate as their designers expected them to be.</a:t>
            </a:r>
          </a:p>
          <a:p>
            <a:pPr marL="342900" indent="-342900">
              <a:buAutoNum type="arabicPeriod"/>
            </a:pPr>
            <a:endParaRPr lang="en-US" sz="2200" dirty="0" smtClean="0"/>
          </a:p>
          <a:p>
            <a:pPr marL="342900" indent="-342900">
              <a:buAutoNum type="arabicPeriod"/>
            </a:pPr>
            <a:r>
              <a:rPr lang="en-US" sz="2200" dirty="0" smtClean="0"/>
              <a:t>You could create Android applications whose User-Interface is designed in HTML.</a:t>
            </a:r>
          </a:p>
          <a:p>
            <a:pPr marL="342900" indent="-342900">
              <a:buAutoNum type="arabicPeriod"/>
            </a:pPr>
            <a:endParaRPr lang="en-US" sz="2200" dirty="0" smtClean="0"/>
          </a:p>
          <a:p>
            <a:pPr marL="342900" indent="-342900">
              <a:buAutoNum type="arabicPeriod"/>
            </a:pPr>
            <a:r>
              <a:rPr lang="en-US" sz="2200" dirty="0" smtClean="0"/>
              <a:t>Java custom-made </a:t>
            </a:r>
            <a:r>
              <a:rPr lang="en-US" sz="2200" b="1" smtClean="0"/>
              <a:t>exchange objects </a:t>
            </a:r>
            <a:r>
              <a:rPr lang="en-US" sz="2200" smtClean="0"/>
              <a:t>could </a:t>
            </a:r>
            <a:r>
              <a:rPr lang="en-US" sz="2200" dirty="0" smtClean="0"/>
              <a:t>be created to mediate data exchange between the hosting Android application and its locally stored set of HTML pages (powered by JavaScript).</a:t>
            </a:r>
            <a:endParaRPr lang="en-US" sz="2000" b="1" dirty="0" smtClean="0"/>
          </a:p>
        </p:txBody>
      </p:sp>
      <p:sp>
        <p:nvSpPr>
          <p:cNvPr id="7"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Box 4"/>
          <p:cNvSpPr txBox="1"/>
          <p:nvPr/>
        </p:nvSpPr>
        <p:spPr>
          <a:xfrm>
            <a:off x="457200" y="1219200"/>
            <a:ext cx="3733800" cy="5078313"/>
          </a:xfrm>
          <a:prstGeom prst="rect">
            <a:avLst/>
          </a:prstGeom>
          <a:noFill/>
        </p:spPr>
        <p:txBody>
          <a:bodyPr wrap="square" rtlCol="0">
            <a:spAutoFit/>
          </a:bodyPr>
          <a:lstStyle/>
          <a:p>
            <a:r>
              <a:rPr lang="en-US" sz="2400" b="1" dirty="0" smtClean="0"/>
              <a:t>Example 1B</a:t>
            </a:r>
            <a:r>
              <a:rPr lang="en-US" sz="2400" dirty="0" smtClean="0"/>
              <a:t>: </a:t>
            </a:r>
            <a:r>
              <a:rPr lang="en-US" sz="2400" b="1" dirty="0" err="1" smtClean="0"/>
              <a:t>JavaScripting</a:t>
            </a:r>
            <a:endParaRPr lang="en-US" sz="2400" b="1" dirty="0" smtClean="0"/>
          </a:p>
          <a:p>
            <a:pPr marL="457200" indent="-457200">
              <a:buFont typeface="+mj-lt"/>
              <a:buAutoNum type="arabicPeriod"/>
            </a:pPr>
            <a:r>
              <a:rPr lang="en-US" sz="2000" dirty="0" smtClean="0"/>
              <a:t>This app has two pieces; one is a ‘local’  HTML page, the other a typical Android app.</a:t>
            </a:r>
          </a:p>
          <a:p>
            <a:pPr marL="457200" indent="-457200">
              <a:buFont typeface="+mj-lt"/>
              <a:buAutoNum type="arabicPeriod"/>
            </a:pPr>
            <a:endParaRPr lang="en-US" sz="2000" dirty="0" smtClean="0"/>
          </a:p>
          <a:p>
            <a:pPr marL="457200" indent="-457200">
              <a:buFont typeface="+mj-lt"/>
              <a:buAutoNum type="arabicPeriod"/>
            </a:pPr>
            <a:r>
              <a:rPr lang="en-US" sz="2000" dirty="0" smtClean="0"/>
              <a:t>Android loads the HTML page into a </a:t>
            </a:r>
            <a:r>
              <a:rPr lang="en-US" sz="2000" dirty="0" err="1" smtClean="0"/>
              <a:t>WebView</a:t>
            </a:r>
            <a:r>
              <a:rPr lang="en-US" sz="2000" dirty="0" smtClean="0"/>
              <a:t> and waits for the user to operate on the page (It contains a button)</a:t>
            </a:r>
          </a:p>
          <a:p>
            <a:pPr marL="457200" indent="-457200">
              <a:buFont typeface="+mj-lt"/>
              <a:buAutoNum type="arabicPeriod"/>
            </a:pPr>
            <a:endParaRPr lang="en-US" sz="2000" dirty="0" smtClean="0"/>
          </a:p>
          <a:p>
            <a:pPr marL="457200" indent="-457200">
              <a:buFont typeface="+mj-lt"/>
              <a:buAutoNum type="arabicPeriod"/>
            </a:pPr>
            <a:r>
              <a:rPr lang="en-US" sz="2000" dirty="0" smtClean="0"/>
              <a:t>When the user clicks the (html) button, a </a:t>
            </a:r>
            <a:r>
              <a:rPr lang="en-US" sz="2000" dirty="0" err="1" smtClean="0"/>
              <a:t>javaScript</a:t>
            </a:r>
            <a:r>
              <a:rPr lang="en-US" sz="2000" dirty="0" smtClean="0"/>
              <a:t> method is called. The method sends to Android a piece of html data which is shown in an Android Toast view.</a:t>
            </a:r>
            <a:endParaRPr lang="en-US" sz="2000" dirty="0"/>
          </a:p>
        </p:txBody>
      </p:sp>
      <p:pic>
        <p:nvPicPr>
          <p:cNvPr id="7" name="Picture 6" descr="device-3.png"/>
          <p:cNvPicPr>
            <a:picLocks noChangeAspect="1"/>
          </p:cNvPicPr>
          <p:nvPr/>
        </p:nvPicPr>
        <p:blipFill>
          <a:blip r:embed="rId2" cstate="print"/>
          <a:stretch>
            <a:fillRect/>
          </a:stretch>
        </p:blipFill>
        <p:spPr>
          <a:xfrm>
            <a:off x="4495800" y="1600200"/>
            <a:ext cx="3048000" cy="4572000"/>
          </a:xfrm>
          <a:prstGeom prst="rect">
            <a:avLst/>
          </a:prstGeom>
          <a:ln>
            <a:solidFill>
              <a:schemeClr val="bg1">
                <a:lumMod val="50000"/>
              </a:schemeClr>
            </a:solidFill>
          </a:ln>
          <a:effectLst>
            <a:outerShdw blurRad="292100" dist="139700" dir="2700000" algn="tl" rotWithShape="0">
              <a:srgbClr val="333333">
                <a:alpha val="65000"/>
              </a:srgbClr>
            </a:outerShdw>
          </a:effectLst>
        </p:spPr>
      </p:pic>
      <p:sp>
        <p:nvSpPr>
          <p:cNvPr id="10" name="Line Callout 1 9"/>
          <p:cNvSpPr/>
          <p:nvPr/>
        </p:nvSpPr>
        <p:spPr>
          <a:xfrm>
            <a:off x="6629400" y="2743200"/>
            <a:ext cx="1905000" cy="457200"/>
          </a:xfrm>
          <a:prstGeom prst="borderCallout1">
            <a:avLst>
              <a:gd name="adj1" fmla="val 18750"/>
              <a:gd name="adj2" fmla="val -8333"/>
              <a:gd name="adj3" fmla="val -40833"/>
              <a:gd name="adj4" fmla="val -599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HTML Button</a:t>
            </a:r>
            <a:endParaRPr lang="en-US" dirty="0"/>
          </a:p>
        </p:txBody>
      </p:sp>
      <p:sp>
        <p:nvSpPr>
          <p:cNvPr id="11" name="Line Callout 1 10"/>
          <p:cNvSpPr/>
          <p:nvPr/>
        </p:nvSpPr>
        <p:spPr>
          <a:xfrm>
            <a:off x="6781800" y="4114800"/>
            <a:ext cx="1905000" cy="914400"/>
          </a:xfrm>
          <a:prstGeom prst="borderCallout1">
            <a:avLst>
              <a:gd name="adj1" fmla="val 18750"/>
              <a:gd name="adj2" fmla="val -8333"/>
              <a:gd name="adj3" fmla="val 105167"/>
              <a:gd name="adj4" fmla="val -53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 received and displayed by Android</a:t>
            </a:r>
            <a:endParaRPr lang="en-US" dirty="0"/>
          </a:p>
        </p:txBody>
      </p:sp>
      <p:sp>
        <p:nvSpPr>
          <p:cNvPr id="12" name="TextBox 11"/>
          <p:cNvSpPr txBox="1"/>
          <p:nvPr/>
        </p:nvSpPr>
        <p:spPr>
          <a:xfrm>
            <a:off x="533400" y="6324600"/>
            <a:ext cx="7696200" cy="338554"/>
          </a:xfrm>
          <a:prstGeom prst="rect">
            <a:avLst/>
          </a:prstGeom>
          <a:noFill/>
        </p:spPr>
        <p:txBody>
          <a:bodyPr wrap="square" rtlCol="0">
            <a:spAutoFit/>
          </a:bodyPr>
          <a:lstStyle/>
          <a:p>
            <a:r>
              <a:rPr lang="en-US" sz="1600" dirty="0" smtClean="0"/>
              <a:t>Reference:  </a:t>
            </a:r>
            <a:r>
              <a:rPr lang="en-US" sz="1600" dirty="0" smtClean="0">
                <a:hlinkClick r:id="rId3"/>
              </a:rPr>
              <a:t>http://developer.android.com/guide/webapps/webview.html</a:t>
            </a:r>
            <a:endParaRPr lang="en-US" sz="1600" dirty="0"/>
          </a:p>
        </p:txBody>
      </p:sp>
      <p:sp>
        <p:nvSpPr>
          <p:cNvPr id="1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52226" name="Picture 2"/>
          <p:cNvPicPr>
            <a:picLocks noChangeAspect="1" noChangeArrowheads="1"/>
          </p:cNvPicPr>
          <p:nvPr/>
        </p:nvPicPr>
        <p:blipFill>
          <a:blip r:embed="rId3" cstate="print"/>
          <a:srcRect/>
          <a:stretch>
            <a:fillRect/>
          </a:stretch>
        </p:blipFill>
        <p:spPr bwMode="auto">
          <a:xfrm>
            <a:off x="381000" y="1124570"/>
            <a:ext cx="2847975" cy="5047630"/>
          </a:xfrm>
          <a:prstGeom prst="rect">
            <a:avLst/>
          </a:prstGeom>
          <a:noFill/>
          <a:ln w="9525">
            <a:noFill/>
            <a:miter lim="800000"/>
            <a:headEnd/>
            <a:tailEnd/>
          </a:ln>
        </p:spPr>
      </p:pic>
      <p:cxnSp>
        <p:nvCxnSpPr>
          <p:cNvPr id="8" name="Straight Arrow Connector 7"/>
          <p:cNvCxnSpPr/>
          <p:nvPr/>
        </p:nvCxnSpPr>
        <p:spPr>
          <a:xfrm flipH="1">
            <a:off x="3048000" y="2438400"/>
            <a:ext cx="762000"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1219200"/>
            <a:ext cx="4876800" cy="3277820"/>
          </a:xfrm>
          <a:prstGeom prst="rect">
            <a:avLst/>
          </a:prstGeom>
          <a:solidFill>
            <a:schemeClr val="bg1">
              <a:lumMod val="95000"/>
            </a:schemeClr>
          </a:solidFill>
          <a:ln>
            <a:solidFill>
              <a:schemeClr val="bg1">
                <a:lumMod val="50000"/>
              </a:schemeClr>
            </a:solidFill>
          </a:ln>
        </p:spPr>
        <p:txBody>
          <a:bodyPr wrap="square" rtlCol="0">
            <a:spAutoFit/>
          </a:bodyPr>
          <a:lstStyle/>
          <a:p>
            <a:endParaRPr lang="en-US" sz="1400" dirty="0" smtClean="0">
              <a:latin typeface="Times New Roman"/>
            </a:endParaRPr>
          </a:p>
          <a:p>
            <a:endParaRPr lang="en-US" sz="1400" dirty="0" smtClean="0">
              <a:solidFill>
                <a:srgbClr val="000000"/>
              </a:solidFill>
              <a:latin typeface="Times New Roman"/>
            </a:endParaRPr>
          </a:p>
          <a:p>
            <a:r>
              <a:rPr lang="en-US" sz="1400" dirty="0" smtClean="0">
                <a:solidFill>
                  <a:srgbClr val="008080"/>
                </a:solidFill>
                <a:latin typeface="Consolas"/>
              </a:rPr>
              <a:t>&lt;</a:t>
            </a:r>
            <a:r>
              <a:rPr lang="en-US" sz="1400" dirty="0" smtClean="0">
                <a:solidFill>
                  <a:srgbClr val="3F7F7F"/>
                </a:solidFill>
                <a:latin typeface="Consolas"/>
              </a:rPr>
              <a:t>html</a:t>
            </a:r>
            <a:r>
              <a:rPr lang="en-US" sz="1400" dirty="0" smtClean="0">
                <a:solidFill>
                  <a:srgbClr val="008080"/>
                </a:solidFill>
                <a:latin typeface="Consolas"/>
              </a:rPr>
              <a:t>&gt;</a:t>
            </a:r>
          </a:p>
          <a:p>
            <a:r>
              <a:rPr lang="en-US" sz="1400" dirty="0" smtClean="0">
                <a:solidFill>
                  <a:srgbClr val="008080"/>
                </a:solidFill>
                <a:latin typeface="Consolas"/>
              </a:rPr>
              <a:t>&lt;</a:t>
            </a:r>
            <a:r>
              <a:rPr lang="en-US" sz="1400" dirty="0" smtClean="0">
                <a:solidFill>
                  <a:srgbClr val="3F7F7F"/>
                </a:solidFill>
                <a:latin typeface="Consolas"/>
              </a:rPr>
              <a:t>input </a:t>
            </a:r>
            <a:r>
              <a:rPr lang="en-US" sz="1400" dirty="0" smtClean="0">
                <a:solidFill>
                  <a:srgbClr val="7F007F"/>
                </a:solidFill>
                <a:latin typeface="Consolas"/>
              </a:rPr>
              <a:t>type</a:t>
            </a:r>
            <a:r>
              <a:rPr lang="en-US" sz="1400" dirty="0" smtClean="0">
                <a:solidFill>
                  <a:srgbClr val="000000"/>
                </a:solidFill>
                <a:latin typeface="Consolas"/>
              </a:rPr>
              <a:t>=</a:t>
            </a:r>
            <a:r>
              <a:rPr lang="en-US" sz="1400" i="1" dirty="0" smtClean="0">
                <a:solidFill>
                  <a:srgbClr val="2A00FF"/>
                </a:solidFill>
                <a:latin typeface="Consolas"/>
              </a:rPr>
              <a:t>"button" </a:t>
            </a:r>
          </a:p>
          <a:p>
            <a:r>
              <a:rPr lang="en-US" sz="1400" i="1" dirty="0" smtClean="0">
                <a:solidFill>
                  <a:srgbClr val="2A00FF"/>
                </a:solidFill>
                <a:latin typeface="Consolas"/>
              </a:rPr>
              <a:t>       </a:t>
            </a:r>
            <a:r>
              <a:rPr lang="en-US" sz="1400" i="1" dirty="0" smtClean="0">
                <a:solidFill>
                  <a:srgbClr val="7F007F"/>
                </a:solidFill>
                <a:latin typeface="Consolas"/>
              </a:rPr>
              <a:t>value</a:t>
            </a:r>
            <a:r>
              <a:rPr lang="en-US" sz="1400" i="1" dirty="0" smtClean="0">
                <a:solidFill>
                  <a:srgbClr val="000000"/>
                </a:solidFill>
                <a:latin typeface="Consolas"/>
              </a:rPr>
              <a:t>=</a:t>
            </a:r>
            <a:r>
              <a:rPr lang="en-US" sz="1400" i="1" dirty="0" smtClean="0">
                <a:solidFill>
                  <a:srgbClr val="2A00FF"/>
                </a:solidFill>
                <a:latin typeface="Consolas"/>
              </a:rPr>
              <a:t>"Say hello"   </a:t>
            </a:r>
          </a:p>
          <a:p>
            <a:r>
              <a:rPr lang="en-US" sz="1400" i="1" dirty="0" smtClean="0">
                <a:solidFill>
                  <a:srgbClr val="2A00FF"/>
                </a:solidFill>
                <a:latin typeface="Consolas"/>
              </a:rPr>
              <a:t>       </a:t>
            </a:r>
            <a:r>
              <a:rPr lang="en-US" sz="1400" i="1" dirty="0" err="1" smtClean="0">
                <a:solidFill>
                  <a:srgbClr val="7F007F"/>
                </a:solidFill>
                <a:latin typeface="Consolas"/>
              </a:rPr>
              <a:t>onClick</a:t>
            </a:r>
            <a:r>
              <a:rPr lang="en-US" sz="1400" i="1"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showAndroidToast</a:t>
            </a:r>
            <a:r>
              <a:rPr lang="en-US" sz="1400" i="1" dirty="0" smtClean="0">
                <a:solidFill>
                  <a:srgbClr val="2A00FF"/>
                </a:solidFill>
                <a:latin typeface="Consolas"/>
              </a:rPr>
              <a:t>(</a:t>
            </a:r>
          </a:p>
          <a:p>
            <a:r>
              <a:rPr lang="en-US" sz="1400" i="1" dirty="0" smtClean="0">
                <a:solidFill>
                  <a:srgbClr val="2A00FF"/>
                </a:solidFill>
                <a:latin typeface="Consolas"/>
              </a:rPr>
              <a:t>                          </a:t>
            </a:r>
            <a:r>
              <a:rPr lang="en-US" sz="1400" i="1" dirty="0" smtClean="0">
                <a:solidFill>
                  <a:srgbClr val="2A00FF"/>
                </a:solidFill>
                <a:highlight>
                  <a:srgbClr val="FFFF00"/>
                </a:highlight>
                <a:latin typeface="Consolas"/>
              </a:rPr>
              <a:t>'Hello Android!')"</a:t>
            </a:r>
            <a:r>
              <a:rPr lang="en-US" sz="1400" i="1" dirty="0" smtClean="0">
                <a:solidFill>
                  <a:srgbClr val="000000"/>
                </a:solidFill>
                <a:highlight>
                  <a:srgbClr val="FFFF00"/>
                </a:highlight>
                <a:latin typeface="Consolas"/>
              </a:rPr>
              <a:t> </a:t>
            </a:r>
            <a:r>
              <a:rPr lang="en-US" sz="1400" i="1" dirty="0" smtClean="0">
                <a:solidFill>
                  <a:srgbClr val="008080"/>
                </a:solidFill>
                <a:highlight>
                  <a:srgbClr val="FFFF00"/>
                </a:highlight>
                <a:latin typeface="Consolas"/>
              </a:rPr>
              <a:t>/&gt;</a:t>
            </a:r>
          </a:p>
          <a:p>
            <a:endParaRPr lang="en-US" sz="1400" dirty="0" smtClean="0">
              <a:solidFill>
                <a:srgbClr val="000000"/>
              </a:solidFill>
              <a:latin typeface="Consolas"/>
            </a:endParaRPr>
          </a:p>
          <a:p>
            <a:r>
              <a:rPr lang="en-US" sz="1400" dirty="0" smtClean="0">
                <a:solidFill>
                  <a:srgbClr val="008080"/>
                </a:solidFill>
                <a:latin typeface="Consolas"/>
              </a:rPr>
              <a:t>&lt;</a:t>
            </a:r>
            <a:r>
              <a:rPr lang="en-US" sz="1400" dirty="0" smtClean="0">
                <a:solidFill>
                  <a:srgbClr val="3F7F7F"/>
                </a:solidFill>
                <a:latin typeface="Consolas"/>
              </a:rPr>
              <a:t>script </a:t>
            </a:r>
            <a:r>
              <a:rPr lang="en-US" sz="1400" dirty="0" smtClean="0">
                <a:solidFill>
                  <a:srgbClr val="7F007F"/>
                </a:solidFill>
                <a:latin typeface="Consolas"/>
              </a:rPr>
              <a:t>type</a:t>
            </a:r>
            <a:r>
              <a:rPr lang="en-US" sz="1400" dirty="0" smtClean="0">
                <a:solidFill>
                  <a:srgbClr val="000000"/>
                </a:solidFill>
                <a:latin typeface="Consolas"/>
              </a:rPr>
              <a:t>=</a:t>
            </a:r>
            <a:r>
              <a:rPr lang="en-US" sz="1400" i="1" dirty="0" smtClean="0">
                <a:solidFill>
                  <a:srgbClr val="2A00FF"/>
                </a:solidFill>
                <a:latin typeface="Consolas"/>
              </a:rPr>
              <a:t>"text/</a:t>
            </a:r>
            <a:r>
              <a:rPr lang="en-US" sz="1400" i="1" dirty="0" err="1" smtClean="0">
                <a:solidFill>
                  <a:srgbClr val="2A00FF"/>
                </a:solidFill>
                <a:latin typeface="Consolas"/>
              </a:rPr>
              <a:t>javascript</a:t>
            </a:r>
            <a:r>
              <a:rPr lang="en-US" sz="1400" i="1" dirty="0" smtClean="0">
                <a:solidFill>
                  <a:srgbClr val="2A00FF"/>
                </a:solidFill>
                <a:latin typeface="Consolas"/>
              </a:rPr>
              <a:t>"</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b="1" dirty="0" smtClean="0">
                <a:solidFill>
                  <a:srgbClr val="7F0055"/>
                </a:solidFill>
                <a:latin typeface="Consolas"/>
              </a:rPr>
              <a:t>function</a:t>
            </a:r>
            <a:r>
              <a:rPr lang="en-US" sz="1400" b="1" dirty="0" smtClean="0">
                <a:solidFill>
                  <a:srgbClr val="000000"/>
                </a:solidFill>
                <a:latin typeface="Consolas"/>
              </a:rPr>
              <a:t> </a:t>
            </a:r>
            <a:r>
              <a:rPr lang="en-US" sz="1400" b="1" dirty="0" err="1" smtClean="0">
                <a:solidFill>
                  <a:srgbClr val="000000"/>
                </a:solidFill>
                <a:latin typeface="Consolas"/>
              </a:rPr>
              <a:t>showAndroidToast</a:t>
            </a:r>
            <a:r>
              <a:rPr lang="en-US" sz="1400" b="1" dirty="0" smtClean="0">
                <a:solidFill>
                  <a:srgbClr val="000000"/>
                </a:solidFill>
                <a:latin typeface="Consolas"/>
              </a:rPr>
              <a:t>(toast) {</a:t>
            </a:r>
          </a:p>
          <a:p>
            <a:r>
              <a:rPr lang="en-US" sz="1400" dirty="0" smtClean="0">
                <a:solidFill>
                  <a:srgbClr val="000000"/>
                </a:solidFill>
                <a:latin typeface="Consolas"/>
              </a:rPr>
              <a:t>        </a:t>
            </a:r>
            <a:r>
              <a:rPr lang="en-US" sz="1400" dirty="0" err="1" smtClean="0">
                <a:solidFill>
                  <a:srgbClr val="000000"/>
                </a:solidFill>
                <a:highlight>
                  <a:srgbClr val="FFFF00"/>
                </a:highlight>
                <a:latin typeface="Consolas"/>
              </a:rPr>
              <a:t>Android.showToast</a:t>
            </a:r>
            <a:r>
              <a:rPr lang="en-US" sz="1400" dirty="0" smtClean="0">
                <a:solidFill>
                  <a:srgbClr val="000000"/>
                </a:solidFill>
                <a:highlight>
                  <a:srgbClr val="FFFF00"/>
                </a:highlight>
                <a:latin typeface="Consolas"/>
              </a:rPr>
              <a:t>(toast);</a:t>
            </a:r>
          </a:p>
          <a:p>
            <a:r>
              <a:rPr lang="en-US" sz="1400" dirty="0" smtClean="0">
                <a:solidFill>
                  <a:srgbClr val="000000"/>
                </a:solidFill>
                <a:latin typeface="Consolas"/>
              </a:rPr>
              <a:t>    }</a:t>
            </a:r>
          </a:p>
          <a:p>
            <a:r>
              <a:rPr lang="en-US" sz="1400" dirty="0" smtClean="0">
                <a:solidFill>
                  <a:srgbClr val="008080"/>
                </a:solidFill>
                <a:latin typeface="Consolas"/>
              </a:rPr>
              <a:t>&lt;/</a:t>
            </a:r>
            <a:r>
              <a:rPr lang="en-US" sz="1400" dirty="0" smtClean="0">
                <a:solidFill>
                  <a:srgbClr val="3F7F7F"/>
                </a:solidFill>
                <a:latin typeface="Consolas"/>
              </a:rPr>
              <a:t>script</a:t>
            </a:r>
            <a:r>
              <a:rPr lang="en-US" sz="1400" dirty="0" smtClean="0">
                <a:solidFill>
                  <a:srgbClr val="008080"/>
                </a:solidFill>
                <a:latin typeface="Consolas"/>
              </a:rPr>
              <a:t>&gt;</a:t>
            </a:r>
          </a:p>
          <a:p>
            <a:r>
              <a:rPr lang="en-US" sz="1400" dirty="0" smtClean="0">
                <a:solidFill>
                  <a:srgbClr val="008080"/>
                </a:solidFill>
                <a:latin typeface="Consolas"/>
              </a:rPr>
              <a:t>&lt;/</a:t>
            </a:r>
            <a:r>
              <a:rPr lang="en-US" sz="1400" dirty="0" smtClean="0">
                <a:solidFill>
                  <a:srgbClr val="3F7F7F"/>
                </a:solidFill>
                <a:latin typeface="Consolas"/>
              </a:rPr>
              <a:t>html</a:t>
            </a:r>
            <a:r>
              <a:rPr lang="en-US" sz="1400" dirty="0" smtClean="0">
                <a:solidFill>
                  <a:srgbClr val="008080"/>
                </a:solidFill>
                <a:latin typeface="Consolas"/>
              </a:rPr>
              <a:t>&gt;</a:t>
            </a:r>
            <a:endParaRPr lang="en-US" sz="1400" dirty="0" smtClean="0">
              <a:solidFill>
                <a:srgbClr val="008080"/>
              </a:solidFill>
              <a:latin typeface="Times New Roman"/>
            </a:endParaRPr>
          </a:p>
          <a:p>
            <a:endParaRPr lang="en-US" sz="1100" dirty="0" smtClean="0">
              <a:latin typeface="Times New Roman"/>
            </a:endParaRPr>
          </a:p>
        </p:txBody>
      </p:sp>
      <p:sp>
        <p:nvSpPr>
          <p:cNvPr id="10" name="TextBox 9"/>
          <p:cNvSpPr txBox="1"/>
          <p:nvPr/>
        </p:nvSpPr>
        <p:spPr>
          <a:xfrm>
            <a:off x="4419600" y="4495800"/>
            <a:ext cx="4267200" cy="1323439"/>
          </a:xfrm>
          <a:prstGeom prst="rect">
            <a:avLst/>
          </a:prstGeom>
          <a:noFill/>
        </p:spPr>
        <p:txBody>
          <a:bodyPr wrap="square" rtlCol="0">
            <a:spAutoFit/>
          </a:bodyPr>
          <a:lstStyle/>
          <a:p>
            <a:r>
              <a:rPr lang="en-US" b="1" dirty="0" smtClean="0"/>
              <a:t>assets/my_local_webpage1.html</a:t>
            </a:r>
          </a:p>
          <a:p>
            <a:endParaRPr lang="en-US" sz="800" dirty="0" smtClean="0"/>
          </a:p>
          <a:p>
            <a:r>
              <a:rPr lang="en-US" dirty="0" smtClean="0"/>
              <a:t>This local page is stored in the </a:t>
            </a:r>
            <a:r>
              <a:rPr lang="en-US" b="1" dirty="0" smtClean="0"/>
              <a:t>/assets </a:t>
            </a:r>
            <a:r>
              <a:rPr lang="en-US" dirty="0" smtClean="0"/>
              <a:t> folder. It declares an HTML &lt;input&gt; button</a:t>
            </a:r>
          </a:p>
          <a:p>
            <a:r>
              <a:rPr lang="en-US" dirty="0" smtClean="0"/>
              <a:t>and its </a:t>
            </a:r>
            <a:r>
              <a:rPr lang="en-US" i="1" dirty="0" err="1" smtClean="0"/>
              <a:t>onClick</a:t>
            </a:r>
            <a:r>
              <a:rPr lang="en-US" dirty="0" smtClean="0"/>
              <a:t> handler.</a:t>
            </a:r>
            <a:endParaRPr lang="en-US" dirty="0"/>
          </a:p>
        </p:txBody>
      </p:sp>
      <p:sp>
        <p:nvSpPr>
          <p:cNvPr id="11" name="Rectangle 10"/>
          <p:cNvSpPr/>
          <p:nvPr/>
        </p:nvSpPr>
        <p:spPr>
          <a:xfrm>
            <a:off x="457200" y="697468"/>
            <a:ext cx="2651752" cy="369332"/>
          </a:xfrm>
          <a:prstGeom prst="rect">
            <a:avLst/>
          </a:prstGeom>
        </p:spPr>
        <p:txBody>
          <a:bodyPr wrap="none">
            <a:spAutoFit/>
          </a:bodyPr>
          <a:lstStyle/>
          <a:p>
            <a:r>
              <a:rPr lang="en-US" b="1" dirty="0" smtClean="0"/>
              <a:t>Example 1B</a:t>
            </a:r>
            <a:r>
              <a:rPr lang="en-US" dirty="0" smtClean="0"/>
              <a:t>: </a:t>
            </a:r>
            <a:r>
              <a:rPr lang="en-US" b="1" dirty="0" err="1" smtClean="0"/>
              <a:t>JavaScripting</a:t>
            </a:r>
            <a:endParaRPr lang="en-US" b="1" dirty="0" smtClean="0"/>
          </a:p>
        </p:txBody>
      </p:sp>
      <p:cxnSp>
        <p:nvCxnSpPr>
          <p:cNvPr id="16" name="Straight Arrow Connector 15"/>
          <p:cNvCxnSpPr/>
          <p:nvPr/>
        </p:nvCxnSpPr>
        <p:spPr>
          <a:xfrm flipV="1">
            <a:off x="5410200" y="3657600"/>
            <a:ext cx="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019800" y="3657600"/>
            <a:ext cx="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315200" y="2819400"/>
            <a:ext cx="228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Box 4"/>
          <p:cNvSpPr txBox="1"/>
          <p:nvPr/>
        </p:nvSpPr>
        <p:spPr>
          <a:xfrm>
            <a:off x="914400" y="1295400"/>
            <a:ext cx="7848600" cy="800219"/>
          </a:xfrm>
          <a:prstGeom prst="rect">
            <a:avLst/>
          </a:prstGeom>
          <a:noFill/>
        </p:spPr>
        <p:txBody>
          <a:bodyPr wrap="square" rtlCol="0">
            <a:spAutoFit/>
          </a:bodyPr>
          <a:lstStyle/>
          <a:p>
            <a:r>
              <a:rPr lang="en-US" sz="2400" b="1" dirty="0" smtClean="0"/>
              <a:t>Example 1B</a:t>
            </a:r>
            <a:r>
              <a:rPr lang="en-US" sz="2400" dirty="0" smtClean="0"/>
              <a:t>: </a:t>
            </a:r>
            <a:r>
              <a:rPr lang="en-US" sz="2400" b="1" dirty="0" err="1" smtClean="0"/>
              <a:t>JavaScripting</a:t>
            </a:r>
            <a:endParaRPr lang="en-US" sz="2400" b="1" dirty="0" smtClean="0"/>
          </a:p>
          <a:p>
            <a:r>
              <a:rPr lang="en-US" sz="2200" dirty="0" smtClean="0"/>
              <a:t>The Android app defines a </a:t>
            </a:r>
            <a:r>
              <a:rPr lang="en-US" sz="2200" dirty="0" err="1" smtClean="0"/>
              <a:t>WebView</a:t>
            </a:r>
            <a:r>
              <a:rPr lang="en-US" sz="2200" dirty="0" smtClean="0"/>
              <a:t> control to host HTML pages</a:t>
            </a:r>
            <a:endParaRPr lang="en-US" sz="2200" dirty="0"/>
          </a:p>
        </p:txBody>
      </p:sp>
      <p:sp>
        <p:nvSpPr>
          <p:cNvPr id="7" name="TextBox 6"/>
          <p:cNvSpPr txBox="1"/>
          <p:nvPr/>
        </p:nvSpPr>
        <p:spPr>
          <a:xfrm>
            <a:off x="838200" y="2590800"/>
            <a:ext cx="6858000" cy="2893100"/>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400" dirty="0" smtClean="0">
                <a:solidFill>
                  <a:srgbClr val="008080"/>
                </a:solidFill>
                <a:latin typeface="Consolas"/>
              </a:rPr>
              <a:t>&lt;</a:t>
            </a:r>
            <a:r>
              <a:rPr lang="en-US" sz="1400" dirty="0" err="1" smtClean="0">
                <a:solidFill>
                  <a:srgbClr val="3F7F7F"/>
                </a:solidFill>
                <a:latin typeface="Consolas"/>
              </a:rPr>
              <a:t>RelativeLayout</a:t>
            </a:r>
            <a:r>
              <a:rPr lang="en-US" sz="1400" dirty="0" smtClean="0">
                <a:solidFill>
                  <a:srgbClr val="3F7F7F"/>
                </a:solidFill>
                <a:latin typeface="Consolas"/>
              </a:rPr>
              <a:t> </a:t>
            </a:r>
            <a:r>
              <a:rPr lang="en-US" sz="1400" dirty="0" err="1" smtClean="0">
                <a:solidFill>
                  <a:srgbClr val="7F007F"/>
                </a:solidFill>
                <a:latin typeface="Consolas"/>
              </a:rPr>
              <a:t>xmlns:android</a:t>
            </a:r>
            <a:r>
              <a:rPr lang="en-US" sz="1400" dirty="0" smtClean="0">
                <a:solidFill>
                  <a:srgbClr val="000000"/>
                </a:solidFill>
                <a:latin typeface="Consolas"/>
              </a:rPr>
              <a:t>=</a:t>
            </a:r>
            <a:r>
              <a:rPr lang="en-US" sz="1100" i="1" dirty="0" smtClean="0">
                <a:solidFill>
                  <a:srgbClr val="2A00FF"/>
                </a:solidFill>
                <a:latin typeface="Consolas"/>
              </a:rPr>
              <a:t>"http://schemas.android.com/apk/res/android"</a:t>
            </a:r>
            <a:endParaRPr lang="en-US" sz="1400" i="1" dirty="0" smtClean="0">
              <a:solidFill>
                <a:srgbClr val="2A00FF"/>
              </a:solidFill>
              <a:latin typeface="Consolas"/>
            </a:endParaRPr>
          </a:p>
          <a:p>
            <a:r>
              <a:rPr lang="en-US" sz="1400" dirty="0" smtClean="0">
                <a:latin typeface="Consolas"/>
              </a:rPr>
              <a:t>    </a:t>
            </a:r>
            <a:r>
              <a:rPr lang="en-US" sz="1400" dirty="0" err="1" smtClean="0">
                <a:solidFill>
                  <a:srgbClr val="7F007F"/>
                </a:solidFill>
                <a:latin typeface="Consolas"/>
              </a:rPr>
              <a:t>xmlns:tools</a:t>
            </a:r>
            <a:r>
              <a:rPr lang="en-US" sz="1400" dirty="0" smtClean="0">
                <a:solidFill>
                  <a:srgbClr val="000000"/>
                </a:solidFill>
                <a:latin typeface="Consolas"/>
              </a:rPr>
              <a:t>=</a:t>
            </a:r>
            <a:r>
              <a:rPr lang="en-US" sz="1400" i="1" dirty="0" smtClean="0">
                <a:solidFill>
                  <a:srgbClr val="2A00FF"/>
                </a:solidFill>
                <a:latin typeface="Consolas"/>
              </a:rPr>
              <a:t>"http://schemas.android.com/tools"</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match_parent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match_parent</a:t>
            </a:r>
            <a:r>
              <a:rPr lang="en-US" sz="1400" i="1" dirty="0" smtClean="0">
                <a:solidFill>
                  <a:srgbClr val="2A00FF"/>
                </a:solidFill>
                <a:latin typeface="Consolas"/>
              </a:rPr>
              <a:t>" </a:t>
            </a:r>
            <a:r>
              <a:rPr lang="en-US" sz="1400" i="1" dirty="0" smtClean="0">
                <a:solidFill>
                  <a:srgbClr val="008080"/>
                </a:solidFill>
                <a:latin typeface="Consolas"/>
              </a:rPr>
              <a:t>&gt;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WebView</a:t>
            </a:r>
            <a:endParaRPr lang="en-US" sz="1400" dirty="0" smtClean="0">
              <a:solidFill>
                <a:srgbClr val="3F7F7F"/>
              </a:solidFill>
              <a:latin typeface="Consolas"/>
            </a:endParaRPr>
          </a:p>
          <a:p>
            <a:r>
              <a:rPr lang="en-US" sz="1400" dirty="0" smtClean="0">
                <a:latin typeface="Consolas"/>
              </a:rPr>
              <a:t>        </a:t>
            </a:r>
            <a:r>
              <a:rPr lang="en-US" sz="1400" dirty="0" err="1" smtClean="0">
                <a:solidFill>
                  <a:srgbClr val="7F007F"/>
                </a:solidFill>
                <a:latin typeface="Consolas"/>
              </a:rPr>
              <a:t>android:id</a:t>
            </a:r>
            <a:r>
              <a:rPr lang="en-US" sz="1400" dirty="0" smtClean="0">
                <a:solidFill>
                  <a:srgbClr val="000000"/>
                </a:solidFill>
                <a:latin typeface="Consolas"/>
              </a:rPr>
              <a:t>=</a:t>
            </a:r>
            <a:r>
              <a:rPr lang="en-US" sz="1400" i="1" dirty="0" smtClean="0">
                <a:solidFill>
                  <a:srgbClr val="2A00FF"/>
                </a:solidFill>
                <a:latin typeface="Consolas"/>
              </a:rPr>
              <a:t>"@+id/webView1"</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match_parent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match_parent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android:layout_alignParentLeft</a:t>
            </a:r>
            <a:r>
              <a:rPr lang="en-US" sz="1400" dirty="0" smtClean="0">
                <a:solidFill>
                  <a:srgbClr val="000000"/>
                </a:solidFill>
                <a:latin typeface="Consolas"/>
              </a:rPr>
              <a:t>=</a:t>
            </a:r>
            <a:r>
              <a:rPr lang="en-US" sz="1400" i="1" dirty="0" smtClean="0">
                <a:solidFill>
                  <a:srgbClr val="2A00FF"/>
                </a:solidFill>
                <a:latin typeface="Consolas"/>
              </a:rPr>
              <a:t>"true" </a:t>
            </a:r>
            <a:r>
              <a:rPr lang="en-US" sz="1400" i="1" dirty="0" smtClean="0">
                <a:solidFill>
                  <a:srgbClr val="008080"/>
                </a:solidFill>
                <a:latin typeface="Consolas"/>
              </a:rPr>
              <a:t>/&gt;</a:t>
            </a:r>
          </a:p>
          <a:p>
            <a:endParaRPr lang="en-US" sz="1400" dirty="0" smtClean="0">
              <a:latin typeface="Consolas"/>
            </a:endParaRPr>
          </a:p>
          <a:p>
            <a:r>
              <a:rPr lang="en-US" sz="1400" dirty="0" smtClean="0">
                <a:solidFill>
                  <a:srgbClr val="008080"/>
                </a:solidFill>
                <a:latin typeface="Consolas"/>
              </a:rPr>
              <a:t>&lt;/</a:t>
            </a:r>
            <a:r>
              <a:rPr lang="en-US" sz="1400" dirty="0" err="1" smtClean="0">
                <a:solidFill>
                  <a:srgbClr val="3F7F7F"/>
                </a:solidFill>
                <a:latin typeface="Consolas"/>
              </a:rPr>
              <a:t>RelativeLayout</a:t>
            </a:r>
            <a:r>
              <a:rPr lang="en-US" sz="1400" dirty="0" smtClean="0">
                <a:solidFill>
                  <a:srgbClr val="008080"/>
                </a:solidFill>
                <a:latin typeface="Consolas"/>
              </a:rPr>
              <a:t>&gt;</a:t>
            </a:r>
            <a:endParaRPr lang="en-US" sz="1200" dirty="0" smtClean="0">
              <a:solidFill>
                <a:srgbClr val="008080"/>
              </a:solidFill>
              <a:latin typeface="Times New Roman"/>
            </a:endParaRPr>
          </a:p>
          <a:p>
            <a:endParaRPr lang="en-US" sz="1400" dirty="0"/>
          </a:p>
        </p:txBody>
      </p:sp>
      <p:sp>
        <p:nvSpPr>
          <p:cNvPr id="8"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Box 4"/>
          <p:cNvSpPr txBox="1"/>
          <p:nvPr/>
        </p:nvSpPr>
        <p:spPr>
          <a:xfrm>
            <a:off x="685800" y="914400"/>
            <a:ext cx="7848600" cy="1138773"/>
          </a:xfrm>
          <a:prstGeom prst="rect">
            <a:avLst/>
          </a:prstGeom>
          <a:noFill/>
        </p:spPr>
        <p:txBody>
          <a:bodyPr wrap="square" rtlCol="0">
            <a:spAutoFit/>
          </a:bodyPr>
          <a:lstStyle/>
          <a:p>
            <a:r>
              <a:rPr lang="en-US" sz="2400" b="1" dirty="0" smtClean="0"/>
              <a:t>Example 1B</a:t>
            </a:r>
            <a:r>
              <a:rPr lang="en-US" sz="2400" dirty="0" smtClean="0"/>
              <a:t>: </a:t>
            </a:r>
            <a:r>
              <a:rPr lang="en-US" sz="2400" b="1" dirty="0" err="1" smtClean="0"/>
              <a:t>JavaScripting</a:t>
            </a:r>
            <a:endParaRPr lang="en-US" sz="2400" b="1" dirty="0" smtClean="0"/>
          </a:p>
          <a:p>
            <a:r>
              <a:rPr lang="en-US" sz="2200" dirty="0" smtClean="0"/>
              <a:t>An interface object is attached to the </a:t>
            </a:r>
            <a:r>
              <a:rPr lang="en-US" sz="2200" dirty="0" err="1" smtClean="0"/>
              <a:t>WebView</a:t>
            </a:r>
            <a:r>
              <a:rPr lang="en-US" sz="2200" dirty="0" smtClean="0"/>
              <a:t>. It will allow the Android app and the HTML page to ‘talk’ to each other.</a:t>
            </a:r>
            <a:endParaRPr lang="en-US" sz="2200" dirty="0"/>
          </a:p>
        </p:txBody>
      </p:sp>
      <p:sp>
        <p:nvSpPr>
          <p:cNvPr id="7" name="TextBox 6"/>
          <p:cNvSpPr txBox="1"/>
          <p:nvPr/>
        </p:nvSpPr>
        <p:spPr>
          <a:xfrm>
            <a:off x="685800" y="2105085"/>
            <a:ext cx="8077200" cy="4524315"/>
          </a:xfrm>
          <a:prstGeom prst="rect">
            <a:avLst/>
          </a:prstGeom>
          <a:solidFill>
            <a:schemeClr val="bg1">
              <a:lumMod val="95000"/>
            </a:schemeClr>
          </a:solidFill>
          <a:ln>
            <a:solidFill>
              <a:schemeClr val="bg1">
                <a:lumMod val="50000"/>
              </a:schemeClr>
            </a:solidFill>
          </a:ln>
        </p:spPr>
        <p:txBody>
          <a:bodyPr wrap="square" rtlCol="0">
            <a:spAutoFit/>
          </a:bodyPr>
          <a:lstStyle/>
          <a:p>
            <a:pPr defTabSz="274320"/>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class</a:t>
            </a:r>
            <a:r>
              <a:rPr lang="en-US" sz="1200" b="1" dirty="0" smtClean="0">
                <a:solidFill>
                  <a:srgbClr val="000000"/>
                </a:solidFill>
                <a:latin typeface="Consolas"/>
              </a:rPr>
              <a:t> WebView1B </a:t>
            </a:r>
            <a:r>
              <a:rPr lang="en-US" sz="1200" b="1" dirty="0" smtClean="0">
                <a:solidFill>
                  <a:srgbClr val="7F0055"/>
                </a:solidFill>
                <a:latin typeface="Consolas"/>
              </a:rPr>
              <a:t>extends</a:t>
            </a:r>
            <a:r>
              <a:rPr lang="en-US" sz="1200" b="1" dirty="0" smtClean="0">
                <a:solidFill>
                  <a:srgbClr val="000000"/>
                </a:solidFill>
                <a:latin typeface="Consolas"/>
              </a:rPr>
              <a:t> Activity {</a:t>
            </a:r>
          </a:p>
          <a:p>
            <a:pPr defTabSz="274320"/>
            <a:endParaRPr lang="en-US" sz="1200" dirty="0" smtClean="0">
              <a:latin typeface="Consolas"/>
            </a:endParaRPr>
          </a:p>
          <a:p>
            <a:pPr lvl="1" defTabSz="274320"/>
            <a:r>
              <a:rPr lang="en-US" sz="1200" dirty="0" smtClean="0">
                <a:solidFill>
                  <a:srgbClr val="646464"/>
                </a:solidFill>
                <a:latin typeface="Consolas"/>
              </a:rPr>
              <a:t>@Override</a:t>
            </a:r>
          </a:p>
          <a:p>
            <a:pPr lvl="1" defTabSz="274320"/>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onCreate</a:t>
            </a:r>
            <a:r>
              <a:rPr lang="en-US" sz="1200" b="1" dirty="0" smtClean="0">
                <a:solidFill>
                  <a:srgbClr val="000000"/>
                </a:solidFill>
                <a:latin typeface="Consolas"/>
              </a:rPr>
              <a:t>(Bundle </a:t>
            </a:r>
            <a:r>
              <a:rPr lang="en-US" sz="1200" b="1" dirty="0" err="1" smtClean="0">
                <a:solidFill>
                  <a:srgbClr val="000000"/>
                </a:solidFill>
                <a:latin typeface="Consolas"/>
              </a:rPr>
              <a:t>savedInstanceState</a:t>
            </a:r>
            <a:r>
              <a:rPr lang="en-US" sz="1200" b="1" dirty="0" smtClean="0">
                <a:solidFill>
                  <a:srgbClr val="000000"/>
                </a:solidFill>
                <a:latin typeface="Consolas"/>
              </a:rPr>
              <a:t>) {</a:t>
            </a:r>
          </a:p>
          <a:p>
            <a:pPr lvl="2" defTabSz="274320"/>
            <a:r>
              <a:rPr lang="en-US" sz="1200" b="1" dirty="0" err="1" smtClean="0">
                <a:solidFill>
                  <a:srgbClr val="7F0055"/>
                </a:solidFill>
                <a:latin typeface="Consolas"/>
              </a:rPr>
              <a:t>super</a:t>
            </a:r>
            <a:r>
              <a:rPr lang="en-US" sz="1200" b="1" dirty="0" err="1" smtClean="0">
                <a:solidFill>
                  <a:srgbClr val="000000"/>
                </a:solidFill>
                <a:latin typeface="Consolas"/>
              </a:rPr>
              <a:t>.onCreate</a:t>
            </a:r>
            <a:r>
              <a:rPr lang="en-US" sz="1200" b="1" dirty="0" smtClean="0">
                <a:solidFill>
                  <a:srgbClr val="000000"/>
                </a:solidFill>
                <a:latin typeface="Consolas"/>
              </a:rPr>
              <a:t>(</a:t>
            </a:r>
            <a:r>
              <a:rPr lang="en-US" sz="1200" b="1" dirty="0" err="1" smtClean="0">
                <a:solidFill>
                  <a:srgbClr val="000000"/>
                </a:solidFill>
                <a:latin typeface="Consolas"/>
              </a:rPr>
              <a:t>savedInstanceState</a:t>
            </a:r>
            <a:r>
              <a:rPr lang="en-US" sz="1200" b="1" dirty="0" smtClean="0">
                <a:solidFill>
                  <a:srgbClr val="000000"/>
                </a:solidFill>
                <a:latin typeface="Consolas"/>
              </a:rPr>
              <a:t>);</a:t>
            </a:r>
          </a:p>
          <a:p>
            <a:pPr lvl="2" defTabSz="274320"/>
            <a:r>
              <a:rPr lang="en-US" sz="1200" dirty="0" err="1" smtClean="0">
                <a:solidFill>
                  <a:srgbClr val="000000"/>
                </a:solidFill>
                <a:latin typeface="Consolas"/>
              </a:rPr>
              <a:t>setContentView</a:t>
            </a:r>
            <a:r>
              <a:rPr lang="en-US" sz="1200" dirty="0" smtClean="0">
                <a:solidFill>
                  <a:srgbClr val="000000"/>
                </a:solidFill>
                <a:latin typeface="Consolas"/>
              </a:rPr>
              <a:t>(R.layout.</a:t>
            </a:r>
            <a:r>
              <a:rPr lang="en-US" sz="1200" i="1" dirty="0" smtClean="0">
                <a:solidFill>
                  <a:srgbClr val="0000C0"/>
                </a:solidFill>
                <a:latin typeface="Consolas"/>
              </a:rPr>
              <a:t>activity_web_view1_b</a:t>
            </a:r>
            <a:r>
              <a:rPr lang="en-US" sz="1200" i="1" dirty="0" smtClean="0">
                <a:solidFill>
                  <a:srgbClr val="000000"/>
                </a:solidFill>
                <a:latin typeface="Consolas"/>
              </a:rPr>
              <a:t>);</a:t>
            </a:r>
          </a:p>
          <a:p>
            <a:pPr lvl="2" defTabSz="274320"/>
            <a:endParaRPr lang="en-US" sz="1200" dirty="0" smtClean="0">
              <a:latin typeface="Consolas"/>
            </a:endParaRPr>
          </a:p>
          <a:p>
            <a:pPr lvl="2" defTabSz="274320"/>
            <a:r>
              <a:rPr lang="en-US" sz="1200" dirty="0" err="1" smtClean="0">
                <a:solidFill>
                  <a:srgbClr val="000000"/>
                </a:solidFill>
                <a:latin typeface="Consolas"/>
              </a:rPr>
              <a:t>WebView</a:t>
            </a:r>
            <a:r>
              <a:rPr lang="en-US" sz="1200" dirty="0" smtClean="0">
                <a:solidFill>
                  <a:srgbClr val="000000"/>
                </a:solidFill>
                <a:latin typeface="Consolas"/>
              </a:rPr>
              <a:t> browser = (</a:t>
            </a:r>
            <a:r>
              <a:rPr lang="en-US" sz="1200" dirty="0" err="1" smtClean="0">
                <a:solidFill>
                  <a:srgbClr val="000000"/>
                </a:solidFill>
                <a:latin typeface="Consolas"/>
              </a:rPr>
              <a:t>WebView</a:t>
            </a:r>
            <a:r>
              <a:rPr lang="en-US" sz="1200" dirty="0" smtClean="0">
                <a:solidFill>
                  <a:srgbClr val="000000"/>
                </a:solidFill>
                <a:latin typeface="Consolas"/>
              </a:rPr>
              <a:t>) </a:t>
            </a:r>
            <a:r>
              <a:rPr lang="en-US" sz="1200" dirty="0" err="1" smtClean="0">
                <a:solidFill>
                  <a:srgbClr val="000000"/>
                </a:solidFill>
                <a:latin typeface="Consolas"/>
              </a:rPr>
              <a:t>findViewById</a:t>
            </a:r>
            <a:r>
              <a:rPr lang="en-US" sz="1200" dirty="0" smtClean="0">
                <a:solidFill>
                  <a:srgbClr val="000000"/>
                </a:solidFill>
                <a:latin typeface="Consolas"/>
              </a:rPr>
              <a:t>(R.id.</a:t>
            </a:r>
            <a:r>
              <a:rPr lang="en-US" sz="1200" i="1" dirty="0" smtClean="0">
                <a:solidFill>
                  <a:srgbClr val="0000C0"/>
                </a:solidFill>
                <a:latin typeface="Consolas"/>
              </a:rPr>
              <a:t>webView1</a:t>
            </a:r>
            <a:r>
              <a:rPr lang="en-US" sz="1200" i="1" dirty="0" smtClean="0">
                <a:solidFill>
                  <a:srgbClr val="000000"/>
                </a:solidFill>
                <a:latin typeface="Consolas"/>
              </a:rPr>
              <a:t>);</a:t>
            </a:r>
          </a:p>
          <a:p>
            <a:pPr lvl="2" defTabSz="274320"/>
            <a:r>
              <a:rPr lang="en-US" sz="1200" dirty="0" err="1" smtClean="0">
                <a:solidFill>
                  <a:srgbClr val="000000"/>
                </a:solidFill>
                <a:latin typeface="Consolas"/>
              </a:rPr>
              <a:t>browser.getSettings</a:t>
            </a:r>
            <a:r>
              <a:rPr lang="en-US" sz="1200" dirty="0" smtClean="0">
                <a:solidFill>
                  <a:srgbClr val="000000"/>
                </a:solidFill>
                <a:latin typeface="Consolas"/>
              </a:rPr>
              <a:t>().</a:t>
            </a:r>
            <a:r>
              <a:rPr lang="en-US" sz="1200" dirty="0" err="1" smtClean="0">
                <a:solidFill>
                  <a:srgbClr val="000000"/>
                </a:solidFill>
                <a:latin typeface="Consolas"/>
              </a:rPr>
              <a:t>setJavaScriptEnabled</a:t>
            </a:r>
            <a:r>
              <a:rPr lang="en-US" sz="1200" dirty="0" smtClean="0">
                <a:solidFill>
                  <a:srgbClr val="000000"/>
                </a:solidFill>
                <a:latin typeface="Consolas"/>
              </a:rPr>
              <a:t>(</a:t>
            </a:r>
            <a:r>
              <a:rPr lang="en-US" sz="1200" b="1" dirty="0" smtClean="0">
                <a:solidFill>
                  <a:srgbClr val="7F0055"/>
                </a:solidFill>
                <a:latin typeface="Consolas"/>
              </a:rPr>
              <a:t>true</a:t>
            </a:r>
            <a:r>
              <a:rPr lang="en-US" sz="1200" b="1" dirty="0" smtClean="0">
                <a:solidFill>
                  <a:srgbClr val="000000"/>
                </a:solidFill>
                <a:latin typeface="Consolas"/>
              </a:rPr>
              <a:t>);</a:t>
            </a:r>
          </a:p>
          <a:p>
            <a:pPr lvl="2" defTabSz="274320"/>
            <a:endParaRPr lang="en-US" sz="1200" b="1" dirty="0" smtClean="0">
              <a:solidFill>
                <a:srgbClr val="000000"/>
              </a:solidFill>
              <a:latin typeface="Consolas"/>
            </a:endParaRPr>
          </a:p>
          <a:p>
            <a:pPr lvl="2" defTabSz="274320"/>
            <a:r>
              <a:rPr lang="en-US" sz="1200" dirty="0" err="1" smtClean="0">
                <a:solidFill>
                  <a:srgbClr val="000000"/>
                </a:solidFill>
                <a:latin typeface="Consolas"/>
              </a:rPr>
              <a:t>browser.addJavascriptInterface</a:t>
            </a:r>
            <a:r>
              <a:rPr lang="en-US" sz="1200" dirty="0" smtClean="0">
                <a:solidFill>
                  <a:srgbClr val="000000"/>
                </a:solidFill>
                <a:latin typeface="Consolas"/>
              </a:rPr>
              <a:t>(</a:t>
            </a:r>
            <a:r>
              <a:rPr lang="en-US" sz="1200" b="1" dirty="0" smtClean="0">
                <a:solidFill>
                  <a:srgbClr val="7F0055"/>
                </a:solidFill>
                <a:latin typeface="Consolas"/>
              </a:rPr>
              <a:t>new</a:t>
            </a:r>
            <a:r>
              <a:rPr lang="en-US" sz="1200" b="1" dirty="0" smtClean="0">
                <a:solidFill>
                  <a:srgbClr val="000000"/>
                </a:solidFill>
                <a:latin typeface="Consolas"/>
              </a:rPr>
              <a:t> </a:t>
            </a:r>
            <a:r>
              <a:rPr lang="en-US" sz="1200" b="1" dirty="0" err="1" smtClean="0">
                <a:solidFill>
                  <a:srgbClr val="000000"/>
                </a:solidFill>
                <a:latin typeface="Consolas"/>
              </a:rPr>
              <a:t>JavaScriptInterface</a:t>
            </a:r>
            <a:r>
              <a:rPr lang="en-US" sz="1200" b="1" dirty="0" smtClean="0">
                <a:solidFill>
                  <a:srgbClr val="000000"/>
                </a:solidFill>
                <a:latin typeface="Consolas"/>
              </a:rPr>
              <a:t>(</a:t>
            </a:r>
            <a:r>
              <a:rPr lang="en-US" sz="1200" b="1" dirty="0" smtClean="0">
                <a:solidFill>
                  <a:srgbClr val="7F0055"/>
                </a:solidFill>
                <a:latin typeface="Consolas"/>
              </a:rPr>
              <a:t>this</a:t>
            </a:r>
            <a:r>
              <a:rPr lang="en-US" sz="1200" b="1" dirty="0" smtClean="0">
                <a:solidFill>
                  <a:srgbClr val="000000"/>
                </a:solidFill>
                <a:latin typeface="Consolas"/>
              </a:rPr>
              <a:t>), </a:t>
            </a:r>
            <a:r>
              <a:rPr lang="en-US" sz="1200" dirty="0" smtClean="0">
                <a:solidFill>
                  <a:srgbClr val="2A00FF"/>
                </a:solidFill>
                <a:latin typeface="Consolas"/>
              </a:rPr>
              <a:t>"</a:t>
            </a:r>
            <a:r>
              <a:rPr lang="en-US" sz="1200" dirty="0" err="1" smtClean="0">
                <a:solidFill>
                  <a:srgbClr val="2A00FF"/>
                </a:solidFill>
                <a:latin typeface="Consolas"/>
              </a:rPr>
              <a:t>AndroidInterface</a:t>
            </a:r>
            <a:r>
              <a:rPr lang="en-US" sz="1200" dirty="0" smtClean="0">
                <a:solidFill>
                  <a:srgbClr val="2A00FF"/>
                </a:solidFill>
                <a:latin typeface="Consolas"/>
              </a:rPr>
              <a:t>"</a:t>
            </a:r>
            <a:r>
              <a:rPr lang="en-US" sz="1200" dirty="0" smtClean="0">
                <a:solidFill>
                  <a:srgbClr val="000000"/>
                </a:solidFill>
                <a:latin typeface="Consolas"/>
              </a:rPr>
              <a:t>);</a:t>
            </a:r>
          </a:p>
          <a:p>
            <a:pPr lvl="2" defTabSz="274320"/>
            <a:endParaRPr lang="en-US" sz="1200" dirty="0" smtClean="0">
              <a:latin typeface="Consolas"/>
            </a:endParaRPr>
          </a:p>
          <a:p>
            <a:pPr lvl="2" defTabSz="274320"/>
            <a:r>
              <a:rPr lang="en-US" sz="1200" dirty="0" smtClean="0">
                <a:solidFill>
                  <a:srgbClr val="3F7F5F"/>
                </a:solidFill>
                <a:latin typeface="Consolas"/>
              </a:rPr>
              <a:t>// if the html file is in the app's memory space use:</a:t>
            </a:r>
          </a:p>
          <a:p>
            <a:pPr lvl="2" defTabSz="274320"/>
            <a:r>
              <a:rPr lang="en-US" sz="1200" dirty="0" smtClean="0">
                <a:solidFill>
                  <a:srgbClr val="000000"/>
                </a:solidFill>
                <a:latin typeface="Consolas"/>
              </a:rPr>
              <a:t>   </a:t>
            </a:r>
            <a:r>
              <a:rPr lang="en-US" sz="1200" dirty="0" err="1" smtClean="0">
                <a:solidFill>
                  <a:srgbClr val="000000"/>
                </a:solidFill>
                <a:latin typeface="Consolas"/>
              </a:rPr>
              <a:t>browser.loadUrl</a:t>
            </a:r>
            <a:r>
              <a:rPr lang="en-US" sz="1200" dirty="0" smtClean="0">
                <a:solidFill>
                  <a:srgbClr val="000000"/>
                </a:solidFill>
                <a:latin typeface="Consolas"/>
              </a:rPr>
              <a:t>(</a:t>
            </a:r>
            <a:r>
              <a:rPr lang="en-US" sz="1200" dirty="0" smtClean="0">
                <a:solidFill>
                  <a:srgbClr val="2A00FF"/>
                </a:solidFill>
                <a:latin typeface="Consolas"/>
              </a:rPr>
              <a:t>"file:///android_asset/my_local_webpage1.html"</a:t>
            </a:r>
            <a:r>
              <a:rPr lang="en-US" sz="1200" dirty="0" smtClean="0">
                <a:solidFill>
                  <a:srgbClr val="000000"/>
                </a:solidFill>
                <a:latin typeface="Consolas"/>
              </a:rPr>
              <a:t>);</a:t>
            </a:r>
          </a:p>
          <a:p>
            <a:pPr lvl="2" defTabSz="274320"/>
            <a:endParaRPr lang="en-US" sz="1200" dirty="0" smtClean="0">
              <a:latin typeface="Consolas"/>
            </a:endParaRPr>
          </a:p>
          <a:p>
            <a:pPr lvl="2" defTabSz="274320"/>
            <a:r>
              <a:rPr lang="en-US" sz="1200" dirty="0" smtClean="0">
                <a:solidFill>
                  <a:srgbClr val="3F7F5F"/>
                </a:solidFill>
                <a:latin typeface="Consolas"/>
              </a:rPr>
              <a:t>// if the file is in the app's SD card use:</a:t>
            </a:r>
          </a:p>
          <a:p>
            <a:pPr lvl="2" defTabSz="274320"/>
            <a:r>
              <a:rPr lang="en-US" sz="1200" dirty="0" smtClean="0">
                <a:solidFill>
                  <a:srgbClr val="3F7F5F"/>
                </a:solidFill>
                <a:latin typeface="Consolas"/>
              </a:rPr>
              <a:t>// </a:t>
            </a:r>
            <a:r>
              <a:rPr lang="en-US" sz="1200" dirty="0" err="1" smtClean="0">
                <a:solidFill>
                  <a:srgbClr val="3F7F5F"/>
                </a:solidFill>
                <a:latin typeface="Consolas"/>
              </a:rPr>
              <a:t>browser.loadUrl</a:t>
            </a:r>
            <a:r>
              <a:rPr lang="en-US" sz="1200" dirty="0" smtClean="0">
                <a:solidFill>
                  <a:srgbClr val="3F7F5F"/>
                </a:solidFill>
                <a:latin typeface="Consolas"/>
              </a:rPr>
              <a:t>("file:///sdcard/my_local_webpage1.html");</a:t>
            </a:r>
          </a:p>
          <a:p>
            <a:pPr lvl="2" defTabSz="274320"/>
            <a:r>
              <a:rPr lang="en-US" sz="1200" dirty="0" smtClean="0">
                <a:solidFill>
                  <a:srgbClr val="000000"/>
                </a:solidFill>
                <a:latin typeface="Consolas"/>
              </a:rPr>
              <a:t>   </a:t>
            </a:r>
          </a:p>
          <a:p>
            <a:pPr lvl="2" defTabSz="274320"/>
            <a:r>
              <a:rPr lang="en-US" sz="1200" dirty="0" smtClean="0">
                <a:solidFill>
                  <a:srgbClr val="3F7F5F"/>
                </a:solidFill>
                <a:latin typeface="Consolas"/>
              </a:rPr>
              <a:t>// CAUTION: Manifest must include</a:t>
            </a:r>
          </a:p>
          <a:p>
            <a:pPr lvl="2" defTabSz="274320"/>
            <a:r>
              <a:rPr lang="en-US" sz="1200" dirty="0" smtClean="0">
                <a:solidFill>
                  <a:srgbClr val="3F7F5F"/>
                </a:solidFill>
                <a:latin typeface="Consolas"/>
              </a:rPr>
              <a:t>// &lt;uses-permission </a:t>
            </a:r>
            <a:r>
              <a:rPr lang="en-US" sz="1200" dirty="0" err="1" smtClean="0">
                <a:solidFill>
                  <a:srgbClr val="3F7F5F"/>
                </a:solidFill>
                <a:latin typeface="Consolas"/>
              </a:rPr>
              <a:t>android:name</a:t>
            </a:r>
            <a:r>
              <a:rPr lang="en-US" sz="1200" dirty="0" smtClean="0">
                <a:solidFill>
                  <a:srgbClr val="3F7F5F"/>
                </a:solidFill>
                <a:latin typeface="Consolas"/>
              </a:rPr>
              <a:t>="</a:t>
            </a:r>
            <a:r>
              <a:rPr lang="en-US" sz="1200" dirty="0" err="1" smtClean="0">
                <a:solidFill>
                  <a:srgbClr val="3F7F5F"/>
                </a:solidFill>
                <a:latin typeface="Consolas"/>
              </a:rPr>
              <a:t>android.permission.INTERNET</a:t>
            </a:r>
            <a:r>
              <a:rPr lang="en-US" sz="1200" dirty="0" smtClean="0">
                <a:solidFill>
                  <a:srgbClr val="3F7F5F"/>
                </a:solidFill>
                <a:latin typeface="Consolas"/>
              </a:rPr>
              <a:t>"/&gt;</a:t>
            </a:r>
          </a:p>
          <a:p>
            <a:pPr lvl="2" defTabSz="274320"/>
            <a:r>
              <a:rPr lang="en-US" sz="1200" dirty="0" smtClean="0">
                <a:solidFill>
                  <a:srgbClr val="3F7F5F"/>
                </a:solidFill>
                <a:latin typeface="Consolas"/>
              </a:rPr>
              <a:t>// &lt;uses-permission </a:t>
            </a:r>
            <a:r>
              <a:rPr lang="en-US" sz="1200" dirty="0" err="1" smtClean="0">
                <a:solidFill>
                  <a:srgbClr val="3F7F5F"/>
                </a:solidFill>
                <a:latin typeface="Consolas"/>
              </a:rPr>
              <a:t>android:name</a:t>
            </a:r>
            <a:r>
              <a:rPr lang="en-US" sz="1200" dirty="0" smtClean="0">
                <a:solidFill>
                  <a:srgbClr val="3F7F5F"/>
                </a:solidFill>
                <a:latin typeface="Consolas"/>
              </a:rPr>
              <a:t>="</a:t>
            </a:r>
            <a:r>
              <a:rPr lang="en-US" sz="1200" dirty="0" err="1" smtClean="0">
                <a:solidFill>
                  <a:srgbClr val="3F7F5F"/>
                </a:solidFill>
                <a:latin typeface="Consolas"/>
              </a:rPr>
              <a:t>android.permission.READ_EXTERNAL_STORAGE</a:t>
            </a:r>
            <a:r>
              <a:rPr lang="en-US" sz="1200" dirty="0" smtClean="0">
                <a:solidFill>
                  <a:srgbClr val="3F7F5F"/>
                </a:solidFill>
                <a:latin typeface="Consolas"/>
              </a:rPr>
              <a:t>"/&gt;</a:t>
            </a:r>
          </a:p>
          <a:p>
            <a:pPr lvl="1" defTabSz="274320"/>
            <a:endParaRPr lang="en-US" sz="1200" dirty="0" smtClean="0">
              <a:latin typeface="Consolas"/>
            </a:endParaRPr>
          </a:p>
          <a:p>
            <a:pPr lvl="1" defTabSz="274320"/>
            <a:r>
              <a:rPr lang="en-US" sz="1200" dirty="0" smtClean="0">
                <a:solidFill>
                  <a:srgbClr val="000000"/>
                </a:solidFill>
                <a:latin typeface="Consolas"/>
              </a:rPr>
              <a:t>}</a:t>
            </a:r>
            <a:r>
              <a:rPr lang="en-US" sz="1200" dirty="0" smtClean="0">
                <a:solidFill>
                  <a:srgbClr val="3F7F5F"/>
                </a:solidFill>
                <a:latin typeface="Consolas"/>
              </a:rPr>
              <a:t>//</a:t>
            </a:r>
            <a:r>
              <a:rPr lang="en-US" sz="1200" dirty="0" err="1" smtClean="0">
                <a:solidFill>
                  <a:srgbClr val="3F7F5F"/>
                </a:solidFill>
                <a:latin typeface="Consolas"/>
              </a:rPr>
              <a:t>onCreate</a:t>
            </a:r>
            <a:endParaRPr lang="en-US" sz="1200" dirty="0" smtClean="0">
              <a:solidFill>
                <a:srgbClr val="3F7F5F"/>
              </a:solidFill>
              <a:latin typeface="Consolas"/>
            </a:endParaRPr>
          </a:p>
          <a:p>
            <a:pPr defTabSz="274320"/>
            <a:r>
              <a:rPr lang="en-US" sz="1200" dirty="0" smtClean="0">
                <a:solidFill>
                  <a:srgbClr val="000000"/>
                </a:solidFill>
                <a:latin typeface="Consolas"/>
              </a:rPr>
              <a:t>}</a:t>
            </a:r>
            <a:r>
              <a:rPr lang="en-US" sz="1200" dirty="0" smtClean="0">
                <a:solidFill>
                  <a:srgbClr val="3F7F5F"/>
                </a:solidFill>
                <a:latin typeface="Consolas"/>
              </a:rPr>
              <a:t>//class</a:t>
            </a:r>
            <a:endParaRPr lang="en-US" sz="1200" dirty="0"/>
          </a:p>
        </p:txBody>
      </p:sp>
      <p:cxnSp>
        <p:nvCxnSpPr>
          <p:cNvPr id="9" name="Straight Arrow Connector 8"/>
          <p:cNvCxnSpPr/>
          <p:nvPr/>
        </p:nvCxnSpPr>
        <p:spPr>
          <a:xfrm>
            <a:off x="914400" y="47244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400" y="52578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4400" y="41148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143000"/>
            <a:ext cx="4495800" cy="5509200"/>
          </a:xfrm>
          <a:prstGeom prst="rect">
            <a:avLst/>
          </a:prstGeom>
          <a:noFill/>
        </p:spPr>
        <p:txBody>
          <a:bodyPr wrap="square" rtlCol="0">
            <a:spAutoFit/>
          </a:bodyPr>
          <a:lstStyle/>
          <a:p>
            <a:pPr marL="457200" indent="-457200">
              <a:buFont typeface="Arial" pitchFamily="34" charset="0"/>
              <a:buChar char="•"/>
            </a:pPr>
            <a:r>
              <a:rPr lang="en-US" sz="2200" dirty="0" smtClean="0"/>
              <a:t>Android provides a built-in </a:t>
            </a:r>
            <a:r>
              <a:rPr lang="en-US" sz="2200" i="1" dirty="0" smtClean="0"/>
              <a:t>Web browser UI </a:t>
            </a:r>
            <a:r>
              <a:rPr lang="en-US" sz="2200" dirty="0" smtClean="0"/>
              <a:t>control called </a:t>
            </a:r>
            <a:r>
              <a:rPr lang="en-US" sz="2200" b="1" dirty="0" err="1" smtClean="0"/>
              <a:t>WebView</a:t>
            </a:r>
            <a:r>
              <a:rPr lang="en-US" sz="2200" dirty="0" smtClean="0"/>
              <a:t>.</a:t>
            </a:r>
          </a:p>
          <a:p>
            <a:pPr marL="457200" indent="-457200">
              <a:buFont typeface="Arial" pitchFamily="34" charset="0"/>
              <a:buChar char="•"/>
            </a:pPr>
            <a:endParaRPr lang="en-US" sz="2200" dirty="0" smtClean="0"/>
          </a:p>
          <a:p>
            <a:pPr marL="457200" indent="-457200">
              <a:buFont typeface="Arial" pitchFamily="34" charset="0"/>
              <a:buChar char="•"/>
            </a:pPr>
            <a:r>
              <a:rPr lang="en-US" sz="2200" dirty="0" err="1" smtClean="0"/>
              <a:t>WebView</a:t>
            </a:r>
            <a:r>
              <a:rPr lang="en-US" sz="2200" dirty="0" smtClean="0"/>
              <a:t> is used for displaying local HTML material or browsing Internet pages. </a:t>
            </a:r>
          </a:p>
          <a:p>
            <a:pPr marL="457200" indent="-457200">
              <a:buFont typeface="Arial" pitchFamily="34" charset="0"/>
              <a:buChar char="•"/>
            </a:pPr>
            <a:endParaRPr lang="en-US" sz="2200" dirty="0" smtClean="0"/>
          </a:p>
          <a:p>
            <a:pPr marL="457200" indent="-457200">
              <a:buFont typeface="Arial" pitchFamily="34" charset="0"/>
              <a:buChar char="•"/>
            </a:pPr>
            <a:r>
              <a:rPr lang="en-US" sz="2200" dirty="0" smtClean="0"/>
              <a:t>The Android browser is based on </a:t>
            </a:r>
            <a:r>
              <a:rPr lang="en-US" sz="2200" b="1" dirty="0" err="1" smtClean="0">
                <a:solidFill>
                  <a:srgbClr val="0070C0"/>
                </a:solidFill>
              </a:rPr>
              <a:t>WebKit</a:t>
            </a:r>
            <a:r>
              <a:rPr lang="en-US" sz="2200" dirty="0" smtClean="0"/>
              <a:t>, the same engine that powers </a:t>
            </a:r>
            <a:r>
              <a:rPr lang="en-US" sz="2200" i="1" dirty="0" smtClean="0"/>
              <a:t>Apple's Safari Web</a:t>
            </a:r>
            <a:r>
              <a:rPr lang="en-US" sz="2200" dirty="0" smtClean="0"/>
              <a:t> browser.</a:t>
            </a:r>
          </a:p>
          <a:p>
            <a:pPr marL="457200" indent="-457200">
              <a:buFont typeface="Arial" pitchFamily="34" charset="0"/>
              <a:buChar char="•"/>
            </a:pPr>
            <a:endParaRPr lang="en-US" sz="2200" dirty="0" smtClean="0"/>
          </a:p>
          <a:p>
            <a:pPr marL="457200" indent="-457200">
              <a:buFont typeface="Arial" pitchFamily="34" charset="0"/>
              <a:buChar char="•"/>
            </a:pPr>
            <a:r>
              <a:rPr lang="en-US" sz="2200" dirty="0" smtClean="0"/>
              <a:t>Applications using the </a:t>
            </a:r>
            <a:r>
              <a:rPr lang="en-US" sz="2200" b="1" dirty="0" err="1" smtClean="0">
                <a:solidFill>
                  <a:srgbClr val="0070C0"/>
                </a:solidFill>
              </a:rPr>
              <a:t>WebView</a:t>
            </a:r>
            <a:r>
              <a:rPr lang="en-US" sz="2200" dirty="0" smtClean="0"/>
              <a:t> widget must request </a:t>
            </a:r>
            <a:r>
              <a:rPr lang="en-US" sz="2200" b="1" dirty="0" smtClean="0">
                <a:solidFill>
                  <a:srgbClr val="0070C0"/>
                </a:solidFill>
              </a:rPr>
              <a:t>INTERNET</a:t>
            </a:r>
            <a:r>
              <a:rPr lang="en-US" sz="2200" dirty="0" smtClean="0"/>
              <a:t> </a:t>
            </a:r>
            <a:r>
              <a:rPr lang="en-US" sz="2200" i="1" dirty="0" smtClean="0"/>
              <a:t>permission</a:t>
            </a:r>
            <a:r>
              <a:rPr lang="en-US" sz="22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4953000" y="1181100"/>
            <a:ext cx="3771900" cy="49149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Box 4"/>
          <p:cNvSpPr txBox="1"/>
          <p:nvPr/>
        </p:nvSpPr>
        <p:spPr>
          <a:xfrm>
            <a:off x="914400" y="1295400"/>
            <a:ext cx="7467600" cy="1477328"/>
          </a:xfrm>
          <a:prstGeom prst="rect">
            <a:avLst/>
          </a:prstGeom>
          <a:noFill/>
        </p:spPr>
        <p:txBody>
          <a:bodyPr wrap="square" rtlCol="0">
            <a:spAutoFit/>
          </a:bodyPr>
          <a:lstStyle/>
          <a:p>
            <a:r>
              <a:rPr lang="en-US" sz="2400" b="1" dirty="0" smtClean="0"/>
              <a:t>Example 1B</a:t>
            </a:r>
            <a:r>
              <a:rPr lang="en-US" sz="2400" dirty="0" smtClean="0"/>
              <a:t>: </a:t>
            </a:r>
            <a:r>
              <a:rPr lang="en-US" sz="2400" b="1" dirty="0" err="1" smtClean="0"/>
              <a:t>JavaScripting</a:t>
            </a:r>
            <a:endParaRPr lang="en-US" sz="2400" b="1" dirty="0" smtClean="0"/>
          </a:p>
          <a:p>
            <a:r>
              <a:rPr lang="en-US" sz="2200" dirty="0" smtClean="0"/>
              <a:t>The method </a:t>
            </a:r>
            <a:r>
              <a:rPr lang="en-US" sz="2200" i="1" dirty="0" err="1" smtClean="0"/>
              <a:t>showToast</a:t>
            </a:r>
            <a:r>
              <a:rPr lang="en-US" sz="2200" dirty="0" smtClean="0"/>
              <a:t>() will be invoked by a </a:t>
            </a:r>
            <a:r>
              <a:rPr lang="en-US" sz="2200" dirty="0" err="1" smtClean="0"/>
              <a:t>javaScript</a:t>
            </a:r>
            <a:r>
              <a:rPr lang="en-US" sz="2200" dirty="0" smtClean="0"/>
              <a:t> </a:t>
            </a:r>
            <a:r>
              <a:rPr lang="en-US" sz="2200" i="1" dirty="0" err="1" smtClean="0"/>
              <a:t>onClick</a:t>
            </a:r>
            <a:r>
              <a:rPr lang="en-US" sz="2200" dirty="0" smtClean="0"/>
              <a:t> handler defined in the HTML page, in addition the event will supply data for the </a:t>
            </a:r>
            <a:r>
              <a:rPr lang="en-US" sz="2200" i="1" dirty="0" err="1" smtClean="0"/>
              <a:t>toastMsg</a:t>
            </a:r>
            <a:r>
              <a:rPr lang="en-US" sz="2200" dirty="0" smtClean="0"/>
              <a:t> string</a:t>
            </a:r>
            <a:endParaRPr lang="en-US" sz="2200" dirty="0"/>
          </a:p>
        </p:txBody>
      </p:sp>
      <p:sp>
        <p:nvSpPr>
          <p:cNvPr id="7" name="TextBox 6"/>
          <p:cNvSpPr txBox="1"/>
          <p:nvPr/>
        </p:nvSpPr>
        <p:spPr>
          <a:xfrm>
            <a:off x="838200" y="2895600"/>
            <a:ext cx="7696200" cy="3539430"/>
          </a:xfrm>
          <a:prstGeom prst="rect">
            <a:avLst/>
          </a:prstGeom>
          <a:solidFill>
            <a:schemeClr val="bg1">
              <a:lumMod val="95000"/>
            </a:schemeClr>
          </a:solidFill>
          <a:ln>
            <a:solidFill>
              <a:schemeClr val="bg1">
                <a:lumMod val="50000"/>
              </a:schemeClr>
            </a:solidFill>
          </a:ln>
        </p:spPr>
        <p:txBody>
          <a:bodyPr wrap="square" rtlCol="0">
            <a:spAutoFit/>
          </a:bodyPr>
          <a:lstStyle/>
          <a:p>
            <a:endParaRPr lang="en-US" sz="1400" b="1" dirty="0" smtClean="0">
              <a:solidFill>
                <a:srgbClr val="7F0055"/>
              </a:solidFill>
              <a:latin typeface="Consolas"/>
            </a:endParaRPr>
          </a:p>
          <a:p>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b="1" dirty="0" err="1" smtClean="0">
                <a:solidFill>
                  <a:srgbClr val="000000"/>
                </a:solidFill>
                <a:latin typeface="Consolas"/>
              </a:rPr>
              <a:t>JavaScriptInterface</a:t>
            </a:r>
            <a:r>
              <a:rPr lang="en-US" sz="1400" b="1" dirty="0" smtClean="0">
                <a:solidFill>
                  <a:srgbClr val="000000"/>
                </a:solidFill>
                <a:latin typeface="Consolas"/>
              </a:rPr>
              <a:t> {</a:t>
            </a:r>
          </a:p>
          <a:p>
            <a:r>
              <a:rPr lang="en-US" sz="1400" dirty="0" smtClean="0">
                <a:solidFill>
                  <a:srgbClr val="000000"/>
                </a:solidFill>
                <a:latin typeface="Consolas"/>
              </a:rPr>
              <a:t>    Context </a:t>
            </a:r>
            <a:r>
              <a:rPr lang="en-US" sz="1400" dirty="0" err="1" smtClean="0">
                <a:solidFill>
                  <a:srgbClr val="0000C0"/>
                </a:solidFill>
                <a:latin typeface="Consolas"/>
              </a:rPr>
              <a:t>mContext</a:t>
            </a:r>
            <a:r>
              <a:rPr lang="en-US" sz="1400" dirty="0" smtClean="0">
                <a:solidFill>
                  <a:srgbClr val="000000"/>
                </a:solidFill>
                <a:latin typeface="Consolas"/>
              </a:rPr>
              <a: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3F5FBF"/>
                </a:solidFill>
                <a:latin typeface="Consolas"/>
              </a:rPr>
              <a:t>/** Instantiate the interface and set the context */</a:t>
            </a:r>
          </a:p>
          <a:p>
            <a:r>
              <a:rPr lang="en-US" sz="1400" dirty="0" smtClean="0">
                <a:solidFill>
                  <a:srgbClr val="000000"/>
                </a:solidFill>
                <a:latin typeface="Consolas"/>
              </a:rPr>
              <a:t>    </a:t>
            </a:r>
            <a:r>
              <a:rPr lang="en-US" sz="1400" dirty="0" err="1" smtClean="0">
                <a:solidFill>
                  <a:srgbClr val="000000"/>
                </a:solidFill>
                <a:latin typeface="Consolas"/>
              </a:rPr>
              <a:t>JavaScriptInterface</a:t>
            </a:r>
            <a:r>
              <a:rPr lang="en-US" sz="1400" dirty="0" smtClean="0">
                <a:solidFill>
                  <a:srgbClr val="000000"/>
                </a:solidFill>
                <a:latin typeface="Consolas"/>
              </a:rPr>
              <a:t>(Context c) {</a:t>
            </a:r>
          </a:p>
          <a:p>
            <a:r>
              <a:rPr lang="en-US" sz="1400" dirty="0" smtClean="0">
                <a:solidFill>
                  <a:srgbClr val="000000"/>
                </a:solidFill>
                <a:latin typeface="Consolas"/>
              </a:rPr>
              <a:t>        </a:t>
            </a:r>
            <a:r>
              <a:rPr lang="en-US" sz="1400" dirty="0" err="1" smtClean="0">
                <a:solidFill>
                  <a:srgbClr val="0000C0"/>
                </a:solidFill>
                <a:latin typeface="Consolas"/>
              </a:rPr>
              <a:t>mContext</a:t>
            </a:r>
            <a:r>
              <a:rPr lang="en-US" sz="1400" dirty="0" smtClean="0">
                <a:solidFill>
                  <a:srgbClr val="000000"/>
                </a:solidFill>
                <a:latin typeface="Consolas"/>
              </a:rPr>
              <a:t> = c;</a:t>
            </a:r>
          </a:p>
          <a:p>
            <a:r>
              <a:rPr lang="en-US" sz="1400" dirty="0" smtClean="0">
                <a:solidFill>
                  <a:srgbClr val="000000"/>
                </a:solidFill>
                <a:latin typeface="Consolas"/>
              </a:rPr>
              <a:t>    }</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3F5FBF"/>
                </a:solidFill>
                <a:latin typeface="Consolas"/>
              </a:rPr>
              <a:t>/** Show a toast from the web page */</a:t>
            </a:r>
          </a:p>
          <a:p>
            <a:endParaRPr lang="en-US" sz="1400" dirty="0" smtClean="0">
              <a:solidFill>
                <a:srgbClr val="3F5FBF"/>
              </a:solidFill>
              <a:latin typeface="Consolas"/>
            </a:endParaRPr>
          </a:p>
          <a:p>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showToast</a:t>
            </a:r>
            <a:r>
              <a:rPr lang="en-US" sz="1400" b="1" dirty="0" smtClean="0">
                <a:solidFill>
                  <a:srgbClr val="000000"/>
                </a:solidFill>
                <a:latin typeface="Consolas"/>
              </a:rPr>
              <a:t>(String </a:t>
            </a:r>
            <a:r>
              <a:rPr lang="en-US" sz="1400" b="1" dirty="0" err="1" smtClean="0">
                <a:solidFill>
                  <a:srgbClr val="000000"/>
                </a:solidFill>
                <a:latin typeface="Consolas"/>
              </a:rPr>
              <a:t>toastMsg</a:t>
            </a:r>
            <a:r>
              <a:rPr lang="en-US" sz="1400" b="1" dirty="0" smtClean="0">
                <a:solidFill>
                  <a:srgbClr val="000000"/>
                </a:solidFill>
                <a:latin typeface="Consolas"/>
              </a:rPr>
              <a:t>) {</a:t>
            </a:r>
          </a:p>
          <a:p>
            <a:r>
              <a:rPr lang="en-US" sz="1400" dirty="0" smtClean="0">
                <a:solidFill>
                  <a:srgbClr val="000000"/>
                </a:solidFill>
                <a:latin typeface="Consolas"/>
              </a:rPr>
              <a:t>        </a:t>
            </a:r>
            <a:r>
              <a:rPr lang="en-US" sz="1400" dirty="0" err="1" smtClean="0">
                <a:solidFill>
                  <a:srgbClr val="000000"/>
                </a:solidFill>
                <a:latin typeface="Consolas"/>
              </a:rPr>
              <a:t>Toast.</a:t>
            </a:r>
            <a:r>
              <a:rPr lang="en-US" sz="1400" i="1" dirty="0" err="1" smtClean="0">
                <a:solidFill>
                  <a:srgbClr val="000000"/>
                </a:solidFill>
                <a:latin typeface="Consolas"/>
              </a:rPr>
              <a:t>makeText</a:t>
            </a:r>
            <a:r>
              <a:rPr lang="en-US" sz="1400" i="1" dirty="0" smtClean="0">
                <a:solidFill>
                  <a:srgbClr val="000000"/>
                </a:solidFill>
                <a:latin typeface="Consolas"/>
              </a:rPr>
              <a:t>(</a:t>
            </a:r>
            <a:r>
              <a:rPr lang="en-US" sz="1400" i="1" dirty="0" err="1" smtClean="0">
                <a:solidFill>
                  <a:srgbClr val="0000C0"/>
                </a:solidFill>
                <a:latin typeface="Consolas"/>
              </a:rPr>
              <a:t>mContext</a:t>
            </a:r>
            <a:r>
              <a:rPr lang="en-US" sz="1400" i="1" dirty="0" smtClean="0">
                <a:solidFill>
                  <a:srgbClr val="000000"/>
                </a:solidFill>
                <a:latin typeface="Consolas"/>
              </a:rPr>
              <a:t>, toast, </a:t>
            </a:r>
            <a:r>
              <a:rPr lang="en-US" sz="1400" i="1" dirty="0" err="1" smtClean="0">
                <a:solidFill>
                  <a:srgbClr val="000000"/>
                </a:solidFill>
                <a:latin typeface="Consolas"/>
              </a:rPr>
              <a:t>Toast.</a:t>
            </a:r>
            <a:r>
              <a:rPr lang="en-US" sz="1400" i="1" dirty="0" err="1" smtClean="0">
                <a:solidFill>
                  <a:srgbClr val="0000C0"/>
                </a:solidFill>
                <a:latin typeface="Consolas"/>
              </a:rPr>
              <a:t>LENGTH_SHORT</a:t>
            </a:r>
            <a:r>
              <a:rPr lang="en-US" sz="1400" i="1" dirty="0" smtClean="0">
                <a:solidFill>
                  <a:srgbClr val="000000"/>
                </a:solidFill>
                <a:latin typeface="Consolas"/>
              </a:rPr>
              <a:t>).show();</a:t>
            </a:r>
          </a:p>
          <a:p>
            <a:r>
              <a:rPr lang="en-US" sz="1400" dirty="0" smtClean="0">
                <a:solidFill>
                  <a:srgbClr val="000000"/>
                </a:solidFill>
                <a:latin typeface="Consolas"/>
              </a:rPr>
              <a:t>    }</a:t>
            </a:r>
          </a:p>
          <a:p>
            <a:r>
              <a:rPr lang="en-US" sz="1400" dirty="0" smtClean="0">
                <a:solidFill>
                  <a:srgbClr val="000000"/>
                </a:solidFill>
                <a:latin typeface="Consolas"/>
              </a:rPr>
              <a:t>}</a:t>
            </a:r>
          </a:p>
          <a:p>
            <a:endParaRPr lang="en-US" sz="1400" dirty="0"/>
          </a:p>
        </p:txBody>
      </p:sp>
      <p:cxnSp>
        <p:nvCxnSpPr>
          <p:cNvPr id="9" name="Straight Arrow Connector 8"/>
          <p:cNvCxnSpPr/>
          <p:nvPr/>
        </p:nvCxnSpPr>
        <p:spPr>
          <a:xfrm>
            <a:off x="609600" y="54102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876800" y="4953000"/>
            <a:ext cx="381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0" y="4648200"/>
            <a:ext cx="2057400" cy="381000"/>
          </a:xfrm>
          <a:prstGeom prst="rect">
            <a:avLst/>
          </a:prstGeom>
          <a:noFill/>
        </p:spPr>
        <p:txBody>
          <a:bodyPr wrap="square" rtlCol="0">
            <a:spAutoFit/>
          </a:bodyPr>
          <a:lstStyle/>
          <a:p>
            <a:r>
              <a:rPr lang="en-US" dirty="0" smtClean="0">
                <a:solidFill>
                  <a:srgbClr val="FF0000"/>
                </a:solidFill>
              </a:rPr>
              <a:t>HTML supplied data</a:t>
            </a:r>
            <a:endParaRPr lang="en-US" dirty="0">
              <a:solidFill>
                <a:srgbClr val="FF0000"/>
              </a:solidFill>
            </a:endParaRPr>
          </a:p>
        </p:txBody>
      </p:sp>
      <p:sp>
        <p:nvSpPr>
          <p:cNvPr id="11"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extBox 4"/>
          <p:cNvSpPr txBox="1"/>
          <p:nvPr/>
        </p:nvSpPr>
        <p:spPr>
          <a:xfrm>
            <a:off x="762000" y="914400"/>
            <a:ext cx="7848600" cy="1200329"/>
          </a:xfrm>
          <a:prstGeom prst="rect">
            <a:avLst/>
          </a:prstGeom>
          <a:noFill/>
        </p:spPr>
        <p:txBody>
          <a:bodyPr wrap="square" rtlCol="0">
            <a:spAutoFit/>
          </a:bodyPr>
          <a:lstStyle/>
          <a:p>
            <a:r>
              <a:rPr lang="en-US" b="1" dirty="0" smtClean="0"/>
              <a:t>Example 1B</a:t>
            </a:r>
            <a:r>
              <a:rPr lang="en-US" dirty="0" smtClean="0"/>
              <a:t>: </a:t>
            </a:r>
            <a:r>
              <a:rPr lang="en-US" b="1" dirty="0" err="1" smtClean="0"/>
              <a:t>JavaScripting</a:t>
            </a:r>
            <a:endParaRPr lang="en-US" b="1" dirty="0" smtClean="0"/>
          </a:p>
          <a:p>
            <a:r>
              <a:rPr lang="en-US" dirty="0" smtClean="0"/>
              <a:t>You need to request Internet permission for accessing pages outside of your app space. If you local HTML pages are stored in the SD card you also need permission to read the device.</a:t>
            </a:r>
            <a:endParaRPr lang="en-US" dirty="0"/>
          </a:p>
        </p:txBody>
      </p:sp>
      <p:sp>
        <p:nvSpPr>
          <p:cNvPr id="7" name="TextBox 6"/>
          <p:cNvSpPr txBox="1"/>
          <p:nvPr/>
        </p:nvSpPr>
        <p:spPr>
          <a:xfrm>
            <a:off x="838200" y="2133600"/>
            <a:ext cx="7696200" cy="4462760"/>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dirty="0" smtClean="0">
                <a:solidFill>
                  <a:srgbClr val="008080"/>
                </a:solidFill>
                <a:latin typeface="Consolas"/>
              </a:rPr>
              <a:t>&lt;</a:t>
            </a:r>
            <a:r>
              <a:rPr lang="en-US" sz="1200" dirty="0" smtClean="0">
                <a:solidFill>
                  <a:srgbClr val="3F7F7F"/>
                </a:solidFill>
                <a:latin typeface="Consolas"/>
              </a:rPr>
              <a:t>manifest </a:t>
            </a:r>
            <a:r>
              <a:rPr lang="en-US" sz="1200" dirty="0" err="1" smtClean="0">
                <a:solidFill>
                  <a:srgbClr val="7F007F"/>
                </a:solidFill>
                <a:latin typeface="Consolas"/>
              </a:rPr>
              <a:t>xmlns:android</a:t>
            </a:r>
            <a:r>
              <a:rPr lang="en-US" sz="1200" dirty="0" smtClean="0">
                <a:solidFill>
                  <a:srgbClr val="000000"/>
                </a:solidFill>
                <a:latin typeface="Consolas"/>
              </a:rPr>
              <a:t>=</a:t>
            </a:r>
            <a:r>
              <a:rPr lang="en-US" sz="1200" i="1" dirty="0" smtClean="0">
                <a:solidFill>
                  <a:srgbClr val="2A00FF"/>
                </a:solidFill>
                <a:latin typeface="Consolas"/>
              </a:rPr>
              <a:t>"http://schemas.android.com/apk/res/android"</a:t>
            </a:r>
          </a:p>
          <a:p>
            <a:r>
              <a:rPr lang="en-US" sz="1200" dirty="0" smtClean="0">
                <a:latin typeface="Consolas"/>
              </a:rPr>
              <a:t>    </a:t>
            </a:r>
            <a:r>
              <a:rPr lang="en-US" sz="1200" dirty="0" smtClean="0">
                <a:solidFill>
                  <a:srgbClr val="7F007F"/>
                </a:solidFill>
                <a:latin typeface="Consolas"/>
              </a:rPr>
              <a:t>package</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com.example.webview_local_html</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android:versionCode</a:t>
            </a:r>
            <a:r>
              <a:rPr lang="en-US" sz="1200" dirty="0" smtClean="0">
                <a:solidFill>
                  <a:srgbClr val="000000"/>
                </a:solidFill>
                <a:latin typeface="Consolas"/>
              </a:rPr>
              <a:t>=</a:t>
            </a:r>
            <a:r>
              <a:rPr lang="en-US" sz="1200" i="1" dirty="0" smtClean="0">
                <a:solidFill>
                  <a:srgbClr val="2A00FF"/>
                </a:solidFill>
                <a:latin typeface="Consolas"/>
              </a:rPr>
              <a:t>"1"  </a:t>
            </a:r>
            <a:r>
              <a:rPr lang="en-US" sz="1200" dirty="0" err="1" smtClean="0">
                <a:solidFill>
                  <a:srgbClr val="7F007F"/>
                </a:solidFill>
                <a:latin typeface="Consolas"/>
              </a:rPr>
              <a:t>android:versionName</a:t>
            </a:r>
            <a:r>
              <a:rPr lang="en-US" sz="1200" dirty="0" smtClean="0">
                <a:solidFill>
                  <a:srgbClr val="000000"/>
                </a:solidFill>
                <a:latin typeface="Consolas"/>
              </a:rPr>
              <a:t>=</a:t>
            </a:r>
            <a:r>
              <a:rPr lang="en-US" sz="1200" i="1" dirty="0" smtClean="0">
                <a:solidFill>
                  <a:srgbClr val="2A00FF"/>
                </a:solidFill>
                <a:latin typeface="Consolas"/>
              </a:rPr>
              <a:t>"1.0" </a:t>
            </a:r>
            <a:r>
              <a:rPr lang="en-US" sz="1200" i="1" dirty="0" smtClean="0">
                <a:solidFill>
                  <a:srgbClr val="008080"/>
                </a:solidFill>
                <a:latin typeface="Consolas"/>
              </a:rPr>
              <a:t>&gt;</a:t>
            </a:r>
          </a:p>
          <a:p>
            <a:endParaRPr lang="en-US" sz="8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uses-</a:t>
            </a:r>
            <a:r>
              <a:rPr lang="en-US" sz="1200" dirty="0" err="1" smtClean="0">
                <a:solidFill>
                  <a:srgbClr val="3F7F7F"/>
                </a:solidFill>
                <a:latin typeface="Consolas"/>
              </a:rPr>
              <a:t>sdk</a:t>
            </a:r>
            <a:endParaRPr lang="en-US" sz="1200" dirty="0" smtClean="0">
              <a:solidFill>
                <a:srgbClr val="3F7F7F"/>
              </a:solidFill>
              <a:latin typeface="Consolas"/>
            </a:endParaRPr>
          </a:p>
          <a:p>
            <a:r>
              <a:rPr lang="en-US" sz="1200" dirty="0" smtClean="0">
                <a:latin typeface="Consolas"/>
              </a:rPr>
              <a:t>        </a:t>
            </a:r>
            <a:r>
              <a:rPr lang="en-US" sz="1200" dirty="0" err="1" smtClean="0">
                <a:solidFill>
                  <a:srgbClr val="7F007F"/>
                </a:solidFill>
                <a:latin typeface="Consolas"/>
              </a:rPr>
              <a:t>android:minSdkVersion</a:t>
            </a:r>
            <a:r>
              <a:rPr lang="en-US" sz="1200" dirty="0" smtClean="0">
                <a:solidFill>
                  <a:srgbClr val="000000"/>
                </a:solidFill>
                <a:latin typeface="Consolas"/>
              </a:rPr>
              <a:t>=</a:t>
            </a:r>
            <a:r>
              <a:rPr lang="en-US" sz="1200" i="1" dirty="0" smtClean="0">
                <a:solidFill>
                  <a:srgbClr val="2A00FF"/>
                </a:solidFill>
                <a:latin typeface="Consolas"/>
              </a:rPr>
              <a:t>"8"</a:t>
            </a:r>
          </a:p>
          <a:p>
            <a:r>
              <a:rPr lang="en-US" sz="1200" dirty="0" smtClean="0">
                <a:latin typeface="Consolas"/>
              </a:rPr>
              <a:t>        </a:t>
            </a:r>
            <a:r>
              <a:rPr lang="en-US" sz="1200" dirty="0" err="1" smtClean="0">
                <a:solidFill>
                  <a:srgbClr val="7F007F"/>
                </a:solidFill>
                <a:latin typeface="Consolas"/>
              </a:rPr>
              <a:t>android:targetSdkVersion</a:t>
            </a:r>
            <a:r>
              <a:rPr lang="en-US" sz="1200" dirty="0" smtClean="0">
                <a:solidFill>
                  <a:srgbClr val="000000"/>
                </a:solidFill>
                <a:latin typeface="Consolas"/>
              </a:rPr>
              <a:t>=</a:t>
            </a:r>
            <a:r>
              <a:rPr lang="en-US" sz="1200" i="1" dirty="0" smtClean="0">
                <a:solidFill>
                  <a:srgbClr val="2A00FF"/>
                </a:solidFill>
                <a:latin typeface="Consolas"/>
              </a:rPr>
              <a:t>"15" </a:t>
            </a:r>
            <a:r>
              <a:rPr lang="en-US" sz="1200" i="1"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uses-permission </a:t>
            </a:r>
            <a:r>
              <a:rPr lang="en-US" sz="1200" dirty="0" err="1" smtClean="0">
                <a:solidFill>
                  <a:srgbClr val="7F007F"/>
                </a:solidFill>
                <a:latin typeface="Consolas"/>
              </a:rPr>
              <a:t>android:name</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android.permission.INTERNET</a:t>
            </a:r>
            <a:r>
              <a:rPr lang="en-US" sz="1200" i="1" dirty="0" smtClean="0">
                <a:solidFill>
                  <a:srgbClr val="2A00FF"/>
                </a:solidFill>
                <a:latin typeface="Consolas"/>
              </a:rPr>
              <a:t>"</a:t>
            </a:r>
            <a:r>
              <a:rPr lang="en-US" sz="1200" i="1"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uses-permission </a:t>
            </a:r>
            <a:r>
              <a:rPr lang="en-US" sz="1200" dirty="0" err="1" smtClean="0">
                <a:solidFill>
                  <a:srgbClr val="7F007F"/>
                </a:solidFill>
                <a:latin typeface="Consolas"/>
              </a:rPr>
              <a:t>android:name</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android.permission.READ_EXTERNAL_STORAGE</a:t>
            </a:r>
            <a:r>
              <a:rPr lang="en-US" sz="1200" i="1" dirty="0" smtClean="0">
                <a:solidFill>
                  <a:srgbClr val="2A00FF"/>
                </a:solidFill>
                <a:latin typeface="Consolas"/>
              </a:rPr>
              <a:t>"</a:t>
            </a:r>
            <a:r>
              <a:rPr lang="en-US" sz="1200" i="1" dirty="0" smtClean="0">
                <a:solidFill>
                  <a:srgbClr val="008080"/>
                </a:solidFill>
                <a:latin typeface="Consolas"/>
              </a:rPr>
              <a:t>/&gt;</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application</a:t>
            </a:r>
          </a:p>
          <a:p>
            <a:r>
              <a:rPr lang="en-US" sz="1200" dirty="0" smtClean="0">
                <a:latin typeface="Consolas"/>
              </a:rPr>
              <a:t>        </a:t>
            </a:r>
            <a:r>
              <a:rPr lang="en-US" sz="1200" dirty="0" err="1" smtClean="0">
                <a:solidFill>
                  <a:srgbClr val="7F007F"/>
                </a:solidFill>
                <a:latin typeface="Consolas"/>
              </a:rPr>
              <a:t>android:icon</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drawable</a:t>
            </a:r>
            <a:r>
              <a:rPr lang="en-US" sz="1200" i="1" dirty="0" smtClean="0">
                <a:solidFill>
                  <a:srgbClr val="2A00FF"/>
                </a:solidFill>
                <a:latin typeface="Consolas"/>
              </a:rPr>
              <a:t>/</a:t>
            </a:r>
            <a:r>
              <a:rPr lang="en-US" sz="1200" i="1" dirty="0" err="1" smtClean="0">
                <a:solidFill>
                  <a:srgbClr val="2A00FF"/>
                </a:solidFill>
                <a:latin typeface="Consolas"/>
              </a:rPr>
              <a:t>ic_launcher</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android:label</a:t>
            </a:r>
            <a:r>
              <a:rPr lang="en-US" sz="1200" dirty="0" smtClean="0">
                <a:solidFill>
                  <a:srgbClr val="000000"/>
                </a:solidFill>
                <a:latin typeface="Consolas"/>
              </a:rPr>
              <a:t>=</a:t>
            </a:r>
            <a:r>
              <a:rPr lang="en-US" sz="1200" i="1" dirty="0" smtClean="0">
                <a:solidFill>
                  <a:srgbClr val="2A00FF"/>
                </a:solidFill>
                <a:latin typeface="Consolas"/>
              </a:rPr>
              <a:t>"@string/</a:t>
            </a:r>
            <a:r>
              <a:rPr lang="en-US" sz="1200" i="1" dirty="0" err="1" smtClean="0">
                <a:solidFill>
                  <a:srgbClr val="2A00FF"/>
                </a:solidFill>
                <a:latin typeface="Consolas"/>
              </a:rPr>
              <a:t>app_name</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android:theme</a:t>
            </a:r>
            <a:r>
              <a:rPr lang="en-US" sz="1200" dirty="0" smtClean="0">
                <a:solidFill>
                  <a:srgbClr val="000000"/>
                </a:solidFill>
                <a:latin typeface="Consolas"/>
              </a:rPr>
              <a:t>=</a:t>
            </a:r>
            <a:r>
              <a:rPr lang="en-US" sz="1200" i="1" dirty="0" smtClean="0">
                <a:solidFill>
                  <a:srgbClr val="2A00FF"/>
                </a:solidFill>
                <a:latin typeface="Consolas"/>
              </a:rPr>
              <a:t>"@style/</a:t>
            </a:r>
            <a:r>
              <a:rPr lang="en-US" sz="1200" i="1" dirty="0" err="1" smtClean="0">
                <a:solidFill>
                  <a:srgbClr val="2A00FF"/>
                </a:solidFill>
                <a:latin typeface="Consolas"/>
              </a:rPr>
              <a:t>AppTheme</a:t>
            </a:r>
            <a:r>
              <a:rPr lang="en-US" sz="1200" i="1" dirty="0" smtClean="0">
                <a:solidFill>
                  <a:srgbClr val="2A00FF"/>
                </a:solidFill>
                <a:latin typeface="Consolas"/>
              </a:rPr>
              <a:t>" </a:t>
            </a:r>
            <a:r>
              <a:rPr lang="en-US" sz="1200" i="1"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activity</a:t>
            </a:r>
          </a:p>
          <a:p>
            <a:r>
              <a:rPr lang="en-US" sz="1200" dirty="0" smtClean="0">
                <a:latin typeface="Consolas"/>
              </a:rPr>
              <a:t>            </a:t>
            </a:r>
            <a:r>
              <a:rPr lang="en-US" sz="1200" dirty="0" err="1" smtClean="0">
                <a:solidFill>
                  <a:srgbClr val="7F007F"/>
                </a:solidFill>
                <a:latin typeface="Consolas"/>
              </a:rPr>
              <a:t>android:name</a:t>
            </a:r>
            <a:r>
              <a:rPr lang="en-US" sz="1200" dirty="0" smtClean="0">
                <a:solidFill>
                  <a:srgbClr val="000000"/>
                </a:solidFill>
                <a:latin typeface="Consolas"/>
              </a:rPr>
              <a:t>=</a:t>
            </a:r>
            <a:r>
              <a:rPr lang="en-US" sz="1200" i="1" dirty="0" smtClean="0">
                <a:solidFill>
                  <a:srgbClr val="2A00FF"/>
                </a:solidFill>
                <a:latin typeface="Consolas"/>
              </a:rPr>
              <a:t>".WebView1B"</a:t>
            </a:r>
          </a:p>
          <a:p>
            <a:r>
              <a:rPr lang="en-US" sz="1200" dirty="0" smtClean="0">
                <a:latin typeface="Consolas"/>
              </a:rPr>
              <a:t>            </a:t>
            </a:r>
            <a:r>
              <a:rPr lang="en-US" sz="1200" dirty="0" err="1" smtClean="0">
                <a:solidFill>
                  <a:srgbClr val="7F007F"/>
                </a:solidFill>
                <a:latin typeface="Consolas"/>
              </a:rPr>
              <a:t>android:label</a:t>
            </a:r>
            <a:r>
              <a:rPr lang="en-US" sz="1200" dirty="0" smtClean="0">
                <a:solidFill>
                  <a:srgbClr val="000000"/>
                </a:solidFill>
                <a:latin typeface="Consolas"/>
              </a:rPr>
              <a:t>=</a:t>
            </a:r>
            <a:r>
              <a:rPr lang="en-US" sz="1200" i="1" dirty="0" smtClean="0">
                <a:solidFill>
                  <a:srgbClr val="2A00FF"/>
                </a:solidFill>
                <a:latin typeface="Consolas"/>
              </a:rPr>
              <a:t>"@string/title_activity_web_view1_b" </a:t>
            </a:r>
            <a:r>
              <a:rPr lang="en-US" sz="1200" i="1"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intent-filter</a:t>
            </a:r>
            <a:r>
              <a:rPr lang="en-US" sz="1200"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action </a:t>
            </a:r>
            <a:r>
              <a:rPr lang="en-US" sz="1200" dirty="0" err="1" smtClean="0">
                <a:solidFill>
                  <a:srgbClr val="7F007F"/>
                </a:solidFill>
                <a:latin typeface="Consolas"/>
              </a:rPr>
              <a:t>android:name</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android.intent.action.MAIN</a:t>
            </a:r>
            <a:r>
              <a:rPr lang="en-US" sz="1200" i="1" dirty="0" smtClean="0">
                <a:solidFill>
                  <a:srgbClr val="2A00FF"/>
                </a:solidFill>
                <a:latin typeface="Consolas"/>
              </a:rPr>
              <a:t>" </a:t>
            </a:r>
            <a:r>
              <a:rPr lang="en-US" sz="1200" i="1" dirty="0" smtClean="0">
                <a:solidFill>
                  <a:srgbClr val="008080"/>
                </a:solidFill>
                <a:latin typeface="Consolas"/>
              </a:rPr>
              <a:t>/&gt;</a:t>
            </a:r>
            <a:endParaRPr lang="en-US" sz="12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category </a:t>
            </a:r>
            <a:r>
              <a:rPr lang="en-US" sz="1200" dirty="0" err="1" smtClean="0">
                <a:solidFill>
                  <a:srgbClr val="7F007F"/>
                </a:solidFill>
                <a:latin typeface="Consolas"/>
              </a:rPr>
              <a:t>android:name</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android.intent.category.LAUNCHER</a:t>
            </a:r>
            <a:r>
              <a:rPr lang="en-US" sz="1200" i="1" dirty="0" smtClean="0">
                <a:solidFill>
                  <a:srgbClr val="2A00FF"/>
                </a:solidFill>
                <a:latin typeface="Consolas"/>
              </a:rPr>
              <a:t>" </a:t>
            </a:r>
            <a:r>
              <a:rPr lang="en-US" sz="1200" i="1"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intent-filter</a:t>
            </a:r>
            <a:r>
              <a:rPr lang="en-US" sz="1200"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activity</a:t>
            </a:r>
            <a:r>
              <a:rPr lang="en-US" sz="1200"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smtClean="0">
                <a:solidFill>
                  <a:srgbClr val="3F7F7F"/>
                </a:solidFill>
                <a:latin typeface="Consolas"/>
              </a:rPr>
              <a:t>application</a:t>
            </a:r>
            <a:r>
              <a:rPr lang="en-US" sz="1200" dirty="0" smtClean="0">
                <a:solidFill>
                  <a:srgbClr val="008080"/>
                </a:solidFill>
                <a:latin typeface="Consolas"/>
              </a:rPr>
              <a:t>&gt;</a:t>
            </a:r>
            <a:endParaRPr lang="en-US" sz="1200" dirty="0" smtClean="0">
              <a:latin typeface="Consolas"/>
            </a:endParaRPr>
          </a:p>
          <a:p>
            <a:r>
              <a:rPr lang="en-US" sz="1200" dirty="0" smtClean="0">
                <a:solidFill>
                  <a:srgbClr val="008080"/>
                </a:solidFill>
                <a:latin typeface="Consolas"/>
              </a:rPr>
              <a:t>&lt;/</a:t>
            </a:r>
            <a:r>
              <a:rPr lang="en-US" sz="1200" dirty="0" smtClean="0">
                <a:solidFill>
                  <a:srgbClr val="3F7F7F"/>
                </a:solidFill>
                <a:latin typeface="Consolas"/>
              </a:rPr>
              <a:t>manifest</a:t>
            </a:r>
            <a:r>
              <a:rPr lang="en-US" sz="1200" dirty="0" smtClean="0">
                <a:solidFill>
                  <a:srgbClr val="008080"/>
                </a:solidFill>
                <a:latin typeface="Consolas"/>
              </a:rPr>
              <a:t>&gt;</a:t>
            </a:r>
            <a:endParaRPr lang="en-US" sz="1200" dirty="0"/>
          </a:p>
        </p:txBody>
      </p:sp>
      <p:cxnSp>
        <p:nvCxnSpPr>
          <p:cNvPr id="9" name="Straight Arrow Connector 8"/>
          <p:cNvCxnSpPr/>
          <p:nvPr/>
        </p:nvCxnSpPr>
        <p:spPr>
          <a:xfrm>
            <a:off x="457200" y="36576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5201424"/>
          </a:xfrm>
          <a:prstGeom prst="rect">
            <a:avLst/>
          </a:prstGeom>
          <a:noFill/>
        </p:spPr>
        <p:txBody>
          <a:bodyPr wrap="square" rtlCol="0">
            <a:spAutoFit/>
          </a:bodyPr>
          <a:lstStyle/>
          <a:p>
            <a:r>
              <a:rPr lang="en-US" sz="2400" b="1" dirty="0" smtClean="0">
                <a:solidFill>
                  <a:srgbClr val="C00000"/>
                </a:solidFill>
              </a:rPr>
              <a:t>Combining  </a:t>
            </a:r>
            <a:r>
              <a:rPr lang="en-US" sz="2800" b="1" dirty="0" smtClean="0">
                <a:solidFill>
                  <a:srgbClr val="C00000"/>
                </a:solidFill>
              </a:rPr>
              <a:t>HTML + JAVASCRIPT + ANDROID</a:t>
            </a:r>
          </a:p>
          <a:p>
            <a:endParaRPr lang="en-US" sz="2400" b="1" dirty="0" smtClean="0">
              <a:solidFill>
                <a:srgbClr val="C00000"/>
              </a:solidFill>
            </a:endParaRPr>
          </a:p>
          <a:p>
            <a:endParaRPr lang="en-US" sz="800" b="1" dirty="0" smtClean="0"/>
          </a:p>
          <a:p>
            <a:r>
              <a:rPr lang="en-US" sz="2400" b="1" dirty="0" smtClean="0"/>
              <a:t>Advantages offered by Android Development</a:t>
            </a:r>
          </a:p>
          <a:p>
            <a:pPr marL="914400" lvl="1" indent="-457200">
              <a:buFont typeface="+mj-lt"/>
              <a:buAutoNum type="arabicPeriod"/>
            </a:pPr>
            <a:r>
              <a:rPr lang="en-US" sz="2000" dirty="0" smtClean="0"/>
              <a:t>Access to native services on the device, including location services</a:t>
            </a:r>
          </a:p>
          <a:p>
            <a:pPr marL="914400" lvl="1" indent="-457200">
              <a:buFont typeface="+mj-lt"/>
              <a:buAutoNum type="arabicPeriod"/>
            </a:pPr>
            <a:r>
              <a:rPr lang="en-US" sz="2000" dirty="0" smtClean="0"/>
              <a:t>Placement in the Android Market</a:t>
            </a:r>
          </a:p>
          <a:p>
            <a:pPr marL="914400" lvl="1" indent="-457200">
              <a:buFont typeface="+mj-lt"/>
              <a:buAutoNum type="arabicPeriod"/>
            </a:pPr>
            <a:r>
              <a:rPr lang="en-US" sz="2000" dirty="0" smtClean="0"/>
              <a:t>Rapid development using the Android SDK and Eclipse.</a:t>
            </a:r>
          </a:p>
          <a:p>
            <a:pPr marL="914400" lvl="1" indent="-457200">
              <a:buFont typeface="+mj-lt"/>
              <a:buAutoNum type="arabicPeriod"/>
            </a:pPr>
            <a:endParaRPr lang="en-US" sz="2400" dirty="0" smtClean="0"/>
          </a:p>
          <a:p>
            <a:r>
              <a:rPr lang="en-US" sz="2400" b="1" dirty="0" smtClean="0"/>
              <a:t>Advantages offered by Google Maps API</a:t>
            </a:r>
          </a:p>
          <a:p>
            <a:pPr marL="914400" lvl="1" indent="-457200">
              <a:buFont typeface="+mj-lt"/>
              <a:buAutoNum type="arabicPeriod"/>
            </a:pPr>
            <a:r>
              <a:rPr lang="en-US" sz="2000" dirty="0" smtClean="0"/>
              <a:t>Application exists in a server not inside a device.</a:t>
            </a:r>
          </a:p>
          <a:p>
            <a:pPr marL="914400" lvl="1" indent="-457200">
              <a:buFont typeface="+mj-lt"/>
              <a:buAutoNum type="arabicPeriod"/>
            </a:pPr>
            <a:r>
              <a:rPr lang="en-US" sz="2000" dirty="0" smtClean="0"/>
              <a:t>Rapid versioning, removing the requirement for your users to download and install constant updates.</a:t>
            </a:r>
          </a:p>
          <a:p>
            <a:pPr marL="914400" lvl="1" indent="-457200">
              <a:buFont typeface="+mj-lt"/>
              <a:buAutoNum type="arabicPeriod"/>
            </a:pPr>
            <a:r>
              <a:rPr lang="en-US" sz="2000" dirty="0" smtClean="0"/>
              <a:t>More frequent feature additions and bug fixes from Google.</a:t>
            </a:r>
          </a:p>
          <a:p>
            <a:pPr marL="914400" lvl="1" indent="-457200">
              <a:buFont typeface="+mj-lt"/>
              <a:buAutoNum type="arabicPeriod"/>
            </a:pPr>
            <a:r>
              <a:rPr lang="en-US" sz="2000" dirty="0" smtClean="0"/>
              <a:t>Cross-platform compatibility: Using the Maps API allows you to create a single map that runs on multiple platforms.</a:t>
            </a:r>
          </a:p>
          <a:p>
            <a:pPr marL="914400" lvl="1" indent="-457200">
              <a:buFont typeface="+mj-lt"/>
              <a:buAutoNum type="arabicPeriod"/>
            </a:pPr>
            <a:r>
              <a:rPr lang="en-US" sz="2000" dirty="0" smtClean="0"/>
              <a:t>Designed to load </a:t>
            </a:r>
            <a:r>
              <a:rPr lang="en-US" sz="2000" i="1" dirty="0" smtClean="0"/>
              <a:t>fast</a:t>
            </a:r>
            <a:r>
              <a:rPr lang="en-US" sz="2000" dirty="0" smtClean="0"/>
              <a:t> on Android and iPhone devices.</a:t>
            </a:r>
          </a:p>
        </p:txBody>
      </p:sp>
      <p:pic>
        <p:nvPicPr>
          <p:cNvPr id="1027" name="Picture 3" descr="C:\Documents and Settings\Administrator\Local Settings\Temporary Internet Files\Content.IE5\0CCI21YO\MP900177950[1].jpg"/>
          <p:cNvPicPr>
            <a:picLocks noChangeAspect="1" noChangeArrowheads="1"/>
          </p:cNvPicPr>
          <p:nvPr/>
        </p:nvPicPr>
        <p:blipFill>
          <a:blip r:embed="rId2" cstate="print"/>
          <a:srcRect/>
          <a:stretch>
            <a:fillRect/>
          </a:stretch>
        </p:blipFill>
        <p:spPr bwMode="auto">
          <a:xfrm>
            <a:off x="6996113" y="152400"/>
            <a:ext cx="1943099" cy="1295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4093428"/>
          </a:xfrm>
          <a:prstGeom prst="rect">
            <a:avLst/>
          </a:prstGeom>
          <a:noFill/>
        </p:spPr>
        <p:txBody>
          <a:bodyPr wrap="square" rtlCol="0">
            <a:spAutoFit/>
          </a:bodyPr>
          <a:lstStyle/>
          <a:p>
            <a:r>
              <a:rPr lang="en-US" sz="2400" b="1" dirty="0" smtClean="0">
                <a:solidFill>
                  <a:srgbClr val="C00000"/>
                </a:solidFill>
              </a:rPr>
              <a:t>Combining HTML + JAVASCRIPT + ANDROID</a:t>
            </a:r>
          </a:p>
          <a:p>
            <a:endParaRPr lang="en-US" sz="800" b="1" dirty="0" smtClean="0"/>
          </a:p>
          <a:p>
            <a:r>
              <a:rPr lang="en-US" sz="2400" b="1" dirty="0" smtClean="0"/>
              <a:t>Learning Strategy</a:t>
            </a:r>
          </a:p>
          <a:p>
            <a:endParaRPr lang="en-US" sz="2400" b="1" dirty="0" smtClean="0"/>
          </a:p>
          <a:p>
            <a:pPr marL="457200" indent="-457200">
              <a:buFont typeface="Arial" pitchFamily="34" charset="0"/>
              <a:buChar char="•"/>
            </a:pPr>
            <a:r>
              <a:rPr lang="en-US" sz="2000" b="1" dirty="0" smtClean="0"/>
              <a:t>WebView2:  </a:t>
            </a:r>
            <a:r>
              <a:rPr lang="en-US" sz="2000" dirty="0" smtClean="0"/>
              <a:t>Passing complex objects between Android and JS</a:t>
            </a:r>
          </a:p>
          <a:p>
            <a:pPr marL="457200" indent="-457200"/>
            <a:r>
              <a:rPr lang="en-US" sz="2000" dirty="0" smtClean="0"/>
              <a:t>	(goal: create interconnectivity)</a:t>
            </a:r>
          </a:p>
          <a:p>
            <a:pPr marL="457200" indent="-457200">
              <a:buFont typeface="Arial" pitchFamily="34" charset="0"/>
              <a:buChar char="•"/>
            </a:pPr>
            <a:endParaRPr lang="en-US" sz="2000" dirty="0" smtClean="0"/>
          </a:p>
          <a:p>
            <a:pPr marL="457200" indent="-457200">
              <a:buFont typeface="Arial" pitchFamily="34" charset="0"/>
              <a:buChar char="•"/>
            </a:pPr>
            <a:r>
              <a:rPr lang="en-US" sz="2000" b="1" dirty="0" smtClean="0"/>
              <a:t>WebView3:  </a:t>
            </a:r>
            <a:r>
              <a:rPr lang="en-US" sz="2000" dirty="0" smtClean="0"/>
              <a:t>Mapping a fixed location using Google Maps V3</a:t>
            </a:r>
          </a:p>
          <a:p>
            <a:pPr marL="457200" indent="-457200"/>
            <a:r>
              <a:rPr lang="en-US" sz="2000" dirty="0" smtClean="0"/>
              <a:t>	(Pure HTML + JS, just update the server -no need to upgrade ALL devices carrying the application, portability, homogeneous design)</a:t>
            </a:r>
          </a:p>
          <a:p>
            <a:pPr marL="457200" indent="-457200">
              <a:buFont typeface="Arial" pitchFamily="34" charset="0"/>
              <a:buChar char="•"/>
            </a:pPr>
            <a:endParaRPr lang="en-US" sz="2000" dirty="0" smtClean="0"/>
          </a:p>
          <a:p>
            <a:pPr marL="457200" indent="-457200">
              <a:buFont typeface="Arial" pitchFamily="34" charset="0"/>
              <a:buChar char="•"/>
            </a:pPr>
            <a:r>
              <a:rPr lang="en-US" sz="2000" b="1" dirty="0" smtClean="0"/>
              <a:t>WebView4:  </a:t>
            </a:r>
            <a:r>
              <a:rPr lang="en-US" sz="2000" dirty="0" smtClean="0"/>
              <a:t>Passing a real location object to JS – draw a map centered at given location (mapping current location, combines two above).  </a:t>
            </a:r>
          </a:p>
        </p:txBody>
      </p:sp>
      <p:pic>
        <p:nvPicPr>
          <p:cNvPr id="1027" name="Picture 3" descr="C:\Documents and Settings\Administrator\Local Settings\Temporary Internet Files\Content.IE5\0CCI21YO\MP900177950[1].jpg"/>
          <p:cNvPicPr>
            <a:picLocks noChangeAspect="1" noChangeArrowheads="1"/>
          </p:cNvPicPr>
          <p:nvPr/>
        </p:nvPicPr>
        <p:blipFill>
          <a:blip r:embed="rId2" cstate="print"/>
          <a:srcRect/>
          <a:stretch>
            <a:fillRect/>
          </a:stretch>
        </p:blipFill>
        <p:spPr bwMode="auto">
          <a:xfrm>
            <a:off x="6996113" y="152400"/>
            <a:ext cx="1943099" cy="1295400"/>
          </a:xfrm>
          <a:prstGeom prst="rect">
            <a:avLst/>
          </a:prstGeom>
          <a:noFill/>
        </p:spPr>
      </p:pic>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610600" cy="2800767"/>
          </a:xfrm>
          <a:prstGeom prst="rect">
            <a:avLst/>
          </a:prstGeom>
          <a:noFill/>
        </p:spPr>
        <p:txBody>
          <a:bodyPr wrap="square" rtlCol="0">
            <a:spAutoFit/>
          </a:bodyPr>
          <a:lstStyle/>
          <a:p>
            <a:r>
              <a:rPr lang="en-US" sz="2400" b="1" dirty="0" smtClean="0">
                <a:solidFill>
                  <a:srgbClr val="C00000"/>
                </a:solidFill>
              </a:rPr>
              <a:t>HTML + JAVASCRIPT + ANDROID</a:t>
            </a:r>
          </a:p>
          <a:p>
            <a:endParaRPr lang="en-US" sz="800" b="1" dirty="0" smtClean="0"/>
          </a:p>
          <a:p>
            <a:r>
              <a:rPr lang="en-US" sz="2400" b="1" dirty="0" smtClean="0"/>
              <a:t>Example 2: Exchanging objects between Android &amp; JS</a:t>
            </a:r>
          </a:p>
          <a:p>
            <a:pPr marL="457200" indent="-457200">
              <a:buFont typeface="+mj-lt"/>
              <a:buAutoNum type="arabicPeriod"/>
            </a:pPr>
            <a:r>
              <a:rPr lang="en-US" sz="2000" dirty="0" smtClean="0"/>
              <a:t>The app consists of an Android Activity and an HTML page holding JS scripts.</a:t>
            </a:r>
          </a:p>
          <a:p>
            <a:pPr marL="457200" indent="-457200">
              <a:buFont typeface="+mj-lt"/>
              <a:buAutoNum type="arabicPeriod"/>
            </a:pPr>
            <a:r>
              <a:rPr lang="en-US" sz="2000" dirty="0" smtClean="0"/>
              <a:t>The user will interact with the app through the commanding HTML page.</a:t>
            </a:r>
          </a:p>
          <a:p>
            <a:pPr marL="457200" indent="-457200">
              <a:buFont typeface="+mj-lt"/>
              <a:buAutoNum type="arabicPeriod"/>
            </a:pPr>
            <a:r>
              <a:rPr lang="en-US" sz="2000" dirty="0" smtClean="0"/>
              <a:t>A complex interface object will be created by the Android side of the app.</a:t>
            </a:r>
          </a:p>
          <a:p>
            <a:pPr marL="457200" indent="-457200">
              <a:buFont typeface="+mj-lt"/>
              <a:buAutoNum type="arabicPeriod"/>
            </a:pPr>
            <a:r>
              <a:rPr lang="en-US" sz="2000" dirty="0" smtClean="0"/>
              <a:t>The object will include methods to pass data/actions from Android-to-HTML, and HTML-to-Android</a:t>
            </a:r>
          </a:p>
          <a:p>
            <a:endParaRPr lang="en-US" sz="2000" dirty="0" smtClean="0"/>
          </a:p>
        </p:txBody>
      </p:sp>
      <p:pic>
        <p:nvPicPr>
          <p:cNvPr id="1027" name="Picture 3" descr="C:\Documents and Settings\Administrator\Local Settings\Temporary Internet Files\Content.IE5\0CCI21YO\MP900177950[1].jpg"/>
          <p:cNvPicPr>
            <a:picLocks noChangeAspect="1" noChangeArrowheads="1"/>
          </p:cNvPicPr>
          <p:nvPr/>
        </p:nvPicPr>
        <p:blipFill>
          <a:blip r:embed="rId2" cstate="print"/>
          <a:srcRect/>
          <a:stretch>
            <a:fillRect/>
          </a:stretch>
        </p:blipFill>
        <p:spPr bwMode="auto">
          <a:xfrm>
            <a:off x="6996113" y="152400"/>
            <a:ext cx="1943099" cy="1295400"/>
          </a:xfrm>
          <a:prstGeom prst="rect">
            <a:avLst/>
          </a:prstGeom>
          <a:noFill/>
        </p:spPr>
      </p:pic>
      <p:cxnSp>
        <p:nvCxnSpPr>
          <p:cNvPr id="16" name="Straight Arrow Connector 15"/>
          <p:cNvCxnSpPr/>
          <p:nvPr/>
        </p:nvCxnSpPr>
        <p:spPr>
          <a:xfrm flipH="1">
            <a:off x="2514600" y="5486400"/>
            <a:ext cx="838200"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867400" y="4191000"/>
            <a:ext cx="1524000" cy="2362200"/>
            <a:chOff x="6553200" y="3962400"/>
            <a:chExt cx="1524000" cy="2362200"/>
          </a:xfrm>
        </p:grpSpPr>
        <p:sp>
          <p:nvSpPr>
            <p:cNvPr id="18" name="Rounded Rectangle 17"/>
            <p:cNvSpPr/>
            <p:nvPr/>
          </p:nvSpPr>
          <p:spPr>
            <a:xfrm>
              <a:off x="6553200" y="3962400"/>
              <a:ext cx="1524000" cy="2362200"/>
            </a:xfrm>
            <a:prstGeom prst="roundRect">
              <a:avLst/>
            </a:prstGeom>
            <a:solidFill>
              <a:schemeClr val="accent3">
                <a:lumMod val="7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b="1" dirty="0" smtClean="0"/>
            </a:p>
            <a:p>
              <a:pPr algn="ctr"/>
              <a:endParaRPr lang="en-US" sz="2400" b="1" dirty="0" smtClean="0"/>
            </a:p>
            <a:p>
              <a:pPr algn="ctr"/>
              <a:endParaRPr lang="en-US" sz="2400" b="1" dirty="0" smtClean="0"/>
            </a:p>
            <a:p>
              <a:pPr algn="ctr"/>
              <a:r>
                <a:rPr lang="en-US" sz="2400" b="1" dirty="0" smtClean="0"/>
                <a:t>Android OS</a:t>
              </a:r>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a:p>
          </p:txBody>
        </p:sp>
        <p:pic>
          <p:nvPicPr>
            <p:cNvPr id="2052" name="Picture 4"/>
            <p:cNvPicPr>
              <a:picLocks noChangeAspect="1" noChangeArrowheads="1"/>
            </p:cNvPicPr>
            <p:nvPr/>
          </p:nvPicPr>
          <p:blipFill>
            <a:blip r:embed="rId3" cstate="print"/>
            <a:srcRect/>
            <a:stretch>
              <a:fillRect/>
            </a:stretch>
          </p:blipFill>
          <p:spPr bwMode="auto">
            <a:xfrm>
              <a:off x="6858000" y="5105400"/>
              <a:ext cx="973358" cy="1066800"/>
            </a:xfrm>
            <a:prstGeom prst="rect">
              <a:avLst/>
            </a:prstGeom>
            <a:noFill/>
            <a:ln w="9525">
              <a:noFill/>
              <a:miter lim="800000"/>
              <a:headEnd/>
              <a:tailEnd/>
            </a:ln>
          </p:spPr>
        </p:pic>
      </p:grpSp>
      <p:sp>
        <p:nvSpPr>
          <p:cNvPr id="22" name="Rounded Rectangle 21"/>
          <p:cNvSpPr/>
          <p:nvPr/>
        </p:nvSpPr>
        <p:spPr>
          <a:xfrm>
            <a:off x="457200" y="3733800"/>
            <a:ext cx="1905000" cy="289560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r>
              <a:rPr lang="en-US" sz="2400" b="1" dirty="0" smtClean="0"/>
              <a:t>HTML</a:t>
            </a:r>
          </a:p>
          <a:p>
            <a:pPr algn="ctr"/>
            <a:r>
              <a:rPr lang="en-US" sz="2400" b="1" dirty="0" smtClean="0"/>
              <a:t>Page</a:t>
            </a:r>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a:p>
        </p:txBody>
      </p:sp>
      <p:sp>
        <p:nvSpPr>
          <p:cNvPr id="27" name="TextBox 26"/>
          <p:cNvSpPr txBox="1"/>
          <p:nvPr/>
        </p:nvSpPr>
        <p:spPr>
          <a:xfrm>
            <a:off x="3505200" y="5029200"/>
            <a:ext cx="1219200" cy="923330"/>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algn="ctr"/>
            <a:r>
              <a:rPr lang="en-US" dirty="0" smtClean="0"/>
              <a:t>Complex </a:t>
            </a:r>
          </a:p>
          <a:p>
            <a:pPr algn="ctr"/>
            <a:r>
              <a:rPr lang="en-US" b="1" dirty="0" smtClean="0"/>
              <a:t>Interface </a:t>
            </a:r>
          </a:p>
          <a:p>
            <a:pPr algn="ctr"/>
            <a:r>
              <a:rPr lang="en-US" dirty="0" smtClean="0"/>
              <a:t>Object</a:t>
            </a:r>
            <a:endParaRPr lang="en-US" dirty="0"/>
          </a:p>
        </p:txBody>
      </p:sp>
      <p:cxnSp>
        <p:nvCxnSpPr>
          <p:cNvPr id="29" name="Straight Arrow Connector 28"/>
          <p:cNvCxnSpPr/>
          <p:nvPr/>
        </p:nvCxnSpPr>
        <p:spPr>
          <a:xfrm flipH="1">
            <a:off x="4876800" y="5486400"/>
            <a:ext cx="838200"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vice.png"/>
          <p:cNvPicPr>
            <a:picLocks noChangeAspect="1"/>
          </p:cNvPicPr>
          <p:nvPr/>
        </p:nvPicPr>
        <p:blipFill>
          <a:blip r:embed="rId2" cstate="print"/>
          <a:stretch>
            <a:fillRect/>
          </a:stretch>
        </p:blipFill>
        <p:spPr>
          <a:xfrm>
            <a:off x="381000" y="2743200"/>
            <a:ext cx="2438400" cy="3657600"/>
          </a:xfrm>
          <a:prstGeom prst="rect">
            <a:avLst/>
          </a:prstGeom>
          <a:ln>
            <a:solidFill>
              <a:schemeClr val="accent1"/>
            </a:solidFill>
          </a:ln>
        </p:spPr>
      </p:pic>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TextBox 7"/>
          <p:cNvSpPr txBox="1"/>
          <p:nvPr/>
        </p:nvSpPr>
        <p:spPr>
          <a:xfrm>
            <a:off x="228600" y="1219200"/>
            <a:ext cx="8534400" cy="954107"/>
          </a:xfrm>
          <a:prstGeom prst="rect">
            <a:avLst/>
          </a:prstGeom>
          <a:noFill/>
        </p:spPr>
        <p:txBody>
          <a:bodyPr wrap="square" rtlCol="0">
            <a:spAutoFit/>
          </a:bodyPr>
          <a:lstStyle/>
          <a:p>
            <a:r>
              <a:rPr lang="en-US" sz="2400" b="1" dirty="0" smtClean="0">
                <a:solidFill>
                  <a:srgbClr val="C00000"/>
                </a:solidFill>
              </a:rPr>
              <a:t>HTML + JAVASCRIPT + ANDROID</a:t>
            </a:r>
          </a:p>
          <a:p>
            <a:endParaRPr lang="en-US" sz="800" b="1" dirty="0" smtClean="0"/>
          </a:p>
          <a:p>
            <a:r>
              <a:rPr lang="en-US" sz="2400" b="1" dirty="0" smtClean="0"/>
              <a:t>Example 2: Exchanging objects between Android &amp; JS</a:t>
            </a:r>
          </a:p>
        </p:txBody>
      </p:sp>
      <p:pic>
        <p:nvPicPr>
          <p:cNvPr id="9" name="Picture 3" descr="C:\Documents and Settings\Administrator\Local Settings\Temporary Internet Files\Content.IE5\0CCI21YO\MP900177950[1].jpg"/>
          <p:cNvPicPr>
            <a:picLocks noChangeAspect="1" noChangeArrowheads="1"/>
          </p:cNvPicPr>
          <p:nvPr/>
        </p:nvPicPr>
        <p:blipFill>
          <a:blip r:embed="rId3" cstate="print"/>
          <a:srcRect/>
          <a:stretch>
            <a:fillRect/>
          </a:stretch>
        </p:blipFill>
        <p:spPr bwMode="auto">
          <a:xfrm>
            <a:off x="6996113" y="152400"/>
            <a:ext cx="1943099" cy="1295400"/>
          </a:xfrm>
          <a:prstGeom prst="rect">
            <a:avLst/>
          </a:prstGeom>
          <a:noFill/>
        </p:spPr>
      </p:pic>
      <p:pic>
        <p:nvPicPr>
          <p:cNvPr id="10" name="Picture 3"/>
          <p:cNvPicPr>
            <a:picLocks noChangeAspect="1" noChangeArrowheads="1"/>
          </p:cNvPicPr>
          <p:nvPr/>
        </p:nvPicPr>
        <p:blipFill>
          <a:blip r:embed="rId4" cstate="print"/>
          <a:srcRect/>
          <a:stretch>
            <a:fillRect/>
          </a:stretch>
        </p:blipFill>
        <p:spPr bwMode="auto">
          <a:xfrm>
            <a:off x="3947160" y="4206240"/>
            <a:ext cx="1995973" cy="1295400"/>
          </a:xfrm>
          <a:prstGeom prst="rect">
            <a:avLst/>
          </a:prstGeom>
          <a:solidFill>
            <a:schemeClr val="bg1">
              <a:lumMod val="85000"/>
            </a:schemeClr>
          </a:solidFill>
          <a:ln w="9525">
            <a:noFill/>
            <a:miter lim="800000"/>
            <a:headEnd/>
            <a:tailEnd/>
          </a:ln>
        </p:spPr>
      </p:pic>
      <p:cxnSp>
        <p:nvCxnSpPr>
          <p:cNvPr id="11" name="Straight Arrow Connector 10"/>
          <p:cNvCxnSpPr/>
          <p:nvPr/>
        </p:nvCxnSpPr>
        <p:spPr>
          <a:xfrm flipH="1" flipV="1">
            <a:off x="2895600" y="4191000"/>
            <a:ext cx="990600" cy="762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943600" y="3810000"/>
            <a:ext cx="685800" cy="3810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47160" y="3825240"/>
            <a:ext cx="1981200" cy="369332"/>
          </a:xfrm>
          <a:prstGeom prst="rect">
            <a:avLst/>
          </a:prstGeom>
          <a:noFill/>
        </p:spPr>
        <p:txBody>
          <a:bodyPr wrap="square" rtlCol="0">
            <a:spAutoFit/>
          </a:bodyPr>
          <a:lstStyle/>
          <a:p>
            <a:r>
              <a:rPr lang="en-US" b="1" dirty="0" smtClean="0"/>
              <a:t>locater</a:t>
            </a:r>
            <a:r>
              <a:rPr lang="en-US" dirty="0" smtClean="0"/>
              <a:t> object</a:t>
            </a:r>
            <a:endParaRPr lang="en-US" dirty="0"/>
          </a:p>
        </p:txBody>
      </p:sp>
      <p:sp>
        <p:nvSpPr>
          <p:cNvPr id="16" name="Line Callout 2 (Accent Bar) 15"/>
          <p:cNvSpPr/>
          <p:nvPr/>
        </p:nvSpPr>
        <p:spPr>
          <a:xfrm>
            <a:off x="4114800" y="2743200"/>
            <a:ext cx="1219200" cy="457200"/>
          </a:xfrm>
          <a:prstGeom prst="accentCallout2">
            <a:avLst>
              <a:gd name="adj1" fmla="val 18750"/>
              <a:gd name="adj2" fmla="val -8333"/>
              <a:gd name="adj3" fmla="val 18750"/>
              <a:gd name="adj4" fmla="val -16667"/>
              <a:gd name="adj5" fmla="val 160278"/>
              <a:gd name="adj6" fmla="val -14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HTML </a:t>
            </a:r>
            <a:endParaRPr lang="en-US" b="1" dirty="0"/>
          </a:p>
        </p:txBody>
      </p:sp>
      <p:sp>
        <p:nvSpPr>
          <p:cNvPr id="17" name="TextBox 16"/>
          <p:cNvSpPr txBox="1"/>
          <p:nvPr/>
        </p:nvSpPr>
        <p:spPr>
          <a:xfrm>
            <a:off x="3505200" y="5638800"/>
            <a:ext cx="3505200" cy="738664"/>
          </a:xfrm>
          <a:prstGeom prst="rect">
            <a:avLst/>
          </a:prstGeom>
          <a:noFill/>
        </p:spPr>
        <p:txBody>
          <a:bodyPr wrap="square" rtlCol="0">
            <a:spAutoFit/>
          </a:bodyPr>
          <a:lstStyle/>
          <a:p>
            <a:r>
              <a:rPr lang="en-US" sz="1400" dirty="0" smtClean="0"/>
              <a:t>The </a:t>
            </a:r>
            <a:r>
              <a:rPr lang="en-US" sz="1400" b="1" dirty="0" smtClean="0"/>
              <a:t>methods</a:t>
            </a:r>
            <a:r>
              <a:rPr lang="en-US" sz="1400" dirty="0" smtClean="0"/>
              <a:t> in this object are made public</a:t>
            </a:r>
          </a:p>
          <a:p>
            <a:r>
              <a:rPr lang="en-US" sz="1400" dirty="0" smtClean="0"/>
              <a:t>so JavaScript code can invoke them </a:t>
            </a:r>
          </a:p>
          <a:p>
            <a:r>
              <a:rPr lang="en-US" sz="1400" i="1" dirty="0" smtClean="0"/>
              <a:t>( class variables are not visible</a:t>
            </a:r>
            <a:r>
              <a:rPr lang="en-US" sz="1400" dirty="0" smtClean="0"/>
              <a:t>)</a:t>
            </a:r>
            <a:endParaRPr lang="en-US" sz="1400" dirty="0"/>
          </a:p>
        </p:txBody>
      </p:sp>
      <p:grpSp>
        <p:nvGrpSpPr>
          <p:cNvPr id="18" name="Group 17"/>
          <p:cNvGrpSpPr/>
          <p:nvPr/>
        </p:nvGrpSpPr>
        <p:grpSpPr>
          <a:xfrm>
            <a:off x="6858000" y="2667000"/>
            <a:ext cx="1524000" cy="2362200"/>
            <a:chOff x="6553200" y="3962400"/>
            <a:chExt cx="1524000" cy="2362200"/>
          </a:xfrm>
        </p:grpSpPr>
        <p:sp>
          <p:nvSpPr>
            <p:cNvPr id="19" name="Rounded Rectangle 18"/>
            <p:cNvSpPr/>
            <p:nvPr/>
          </p:nvSpPr>
          <p:spPr>
            <a:xfrm>
              <a:off x="6553200" y="3962400"/>
              <a:ext cx="1524000" cy="2362200"/>
            </a:xfrm>
            <a:prstGeom prst="roundRect">
              <a:avLst/>
            </a:prstGeom>
            <a:solidFill>
              <a:schemeClr val="accent3">
                <a:lumMod val="75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b="1" dirty="0" smtClean="0"/>
            </a:p>
            <a:p>
              <a:pPr algn="ctr"/>
              <a:endParaRPr lang="en-US" sz="2400" b="1" dirty="0" smtClean="0"/>
            </a:p>
            <a:p>
              <a:pPr algn="ctr"/>
              <a:endParaRPr lang="en-US" sz="2400" b="1" dirty="0" smtClean="0"/>
            </a:p>
            <a:p>
              <a:pPr algn="ctr"/>
              <a:r>
                <a:rPr lang="en-US" sz="2400" b="1" dirty="0" smtClean="0"/>
                <a:t>Android OS</a:t>
              </a:r>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smtClean="0"/>
            </a:p>
            <a:p>
              <a:pPr algn="ctr"/>
              <a:endParaRPr lang="en-US" sz="2400" b="1" dirty="0"/>
            </a:p>
          </p:txBody>
        </p:sp>
        <p:pic>
          <p:nvPicPr>
            <p:cNvPr id="20" name="Picture 4"/>
            <p:cNvPicPr>
              <a:picLocks noChangeAspect="1" noChangeArrowheads="1"/>
            </p:cNvPicPr>
            <p:nvPr/>
          </p:nvPicPr>
          <p:blipFill>
            <a:blip r:embed="rId5" cstate="print"/>
            <a:srcRect/>
            <a:stretch>
              <a:fillRect/>
            </a:stretch>
          </p:blipFill>
          <p:spPr bwMode="auto">
            <a:xfrm>
              <a:off x="6858000" y="5105400"/>
              <a:ext cx="973358" cy="1066800"/>
            </a:xfrm>
            <a:prstGeom prst="rect">
              <a:avLst/>
            </a:prstGeom>
            <a:noFill/>
            <a:ln w="9525">
              <a:noFill/>
              <a:miter lim="800000"/>
              <a:headEnd/>
              <a:tailEnd/>
            </a:ln>
          </p:spPr>
        </p:pic>
      </p:grpSp>
      <p:sp>
        <p:nvSpPr>
          <p:cNvPr id="21"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914400"/>
            <a:ext cx="8534400" cy="461665"/>
          </a:xfrm>
          <a:prstGeom prst="rect">
            <a:avLst/>
          </a:prstGeom>
          <a:noFill/>
        </p:spPr>
        <p:txBody>
          <a:bodyPr wrap="square" rtlCol="0">
            <a:spAutoFit/>
          </a:bodyPr>
          <a:lstStyle/>
          <a:p>
            <a:pPr marL="457200" indent="-457200"/>
            <a:r>
              <a:rPr lang="en-US" sz="2400" b="1" dirty="0" smtClean="0">
                <a:solidFill>
                  <a:srgbClr val="C00000"/>
                </a:solidFill>
              </a:rPr>
              <a:t>Example 2.  </a:t>
            </a:r>
            <a:r>
              <a:rPr lang="en-US" sz="2400" b="1" dirty="0" smtClean="0"/>
              <a:t>  </a:t>
            </a:r>
            <a:r>
              <a:rPr lang="en-US" sz="2400" dirty="0" smtClean="0"/>
              <a:t>Passing Objects between Android and JS</a:t>
            </a:r>
          </a:p>
        </p:txBody>
      </p:sp>
      <p:sp>
        <p:nvSpPr>
          <p:cNvPr id="10" name="TextBox 9"/>
          <p:cNvSpPr txBox="1"/>
          <p:nvPr/>
        </p:nvSpPr>
        <p:spPr>
          <a:xfrm>
            <a:off x="304800" y="1295400"/>
            <a:ext cx="7924800" cy="369332"/>
          </a:xfrm>
          <a:prstGeom prst="rect">
            <a:avLst/>
          </a:prstGeom>
          <a:noFill/>
        </p:spPr>
        <p:txBody>
          <a:bodyPr wrap="square" rtlCol="0">
            <a:spAutoFit/>
          </a:bodyPr>
          <a:lstStyle/>
          <a:p>
            <a:endParaRPr lang="en-US" dirty="0"/>
          </a:p>
        </p:txBody>
      </p:sp>
      <p:pic>
        <p:nvPicPr>
          <p:cNvPr id="20" name="Picture 19" descr="device-1.png"/>
          <p:cNvPicPr>
            <a:picLocks noChangeAspect="1"/>
          </p:cNvPicPr>
          <p:nvPr/>
        </p:nvPicPr>
        <p:blipFill>
          <a:blip r:embed="rId2" cstate="print"/>
          <a:stretch>
            <a:fillRect/>
          </a:stretch>
        </p:blipFill>
        <p:spPr>
          <a:xfrm>
            <a:off x="609600" y="1524000"/>
            <a:ext cx="2590800" cy="3886200"/>
          </a:xfrm>
          <a:prstGeom prst="rect">
            <a:avLst/>
          </a:prstGeom>
          <a:ln>
            <a:solidFill>
              <a:schemeClr val="bg1">
                <a:lumMod val="50000"/>
              </a:schemeClr>
            </a:solidFill>
          </a:ln>
          <a:effectLst>
            <a:outerShdw blurRad="292100" dist="139700" dir="2700000" algn="tl" rotWithShape="0">
              <a:srgbClr val="333333">
                <a:alpha val="65000"/>
              </a:srgbClr>
            </a:outerShdw>
          </a:effectLst>
        </p:spPr>
      </p:pic>
      <p:cxnSp>
        <p:nvCxnSpPr>
          <p:cNvPr id="23" name="Straight Arrow Connector 22"/>
          <p:cNvCxnSpPr/>
          <p:nvPr/>
        </p:nvCxnSpPr>
        <p:spPr>
          <a:xfrm>
            <a:off x="152400" y="28956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21" descr="device-2.png"/>
          <p:cNvPicPr>
            <a:picLocks noChangeAspect="1"/>
          </p:cNvPicPr>
          <p:nvPr/>
        </p:nvPicPr>
        <p:blipFill>
          <a:blip r:embed="rId3" cstate="print"/>
          <a:stretch>
            <a:fillRect/>
          </a:stretch>
        </p:blipFill>
        <p:spPr>
          <a:xfrm>
            <a:off x="2514600" y="2743200"/>
            <a:ext cx="2590800" cy="3886200"/>
          </a:xfrm>
          <a:prstGeom prst="rect">
            <a:avLst/>
          </a:prstGeom>
          <a:ln>
            <a:solidFill>
              <a:schemeClr val="bg1">
                <a:lumMod val="50000"/>
              </a:schemeClr>
            </a:solidFill>
          </a:ln>
          <a:effectLst>
            <a:outerShdw blurRad="292100" dist="139700" dir="2700000" algn="tl" rotWithShape="0">
              <a:srgbClr val="333333">
                <a:alpha val="65000"/>
              </a:srgbClr>
            </a:outerShdw>
          </a:effectLst>
        </p:spPr>
      </p:pic>
      <p:pic>
        <p:nvPicPr>
          <p:cNvPr id="29" name="Picture 28" descr="device-2A.png"/>
          <p:cNvPicPr>
            <a:picLocks noChangeAspect="1"/>
          </p:cNvPicPr>
          <p:nvPr/>
        </p:nvPicPr>
        <p:blipFill>
          <a:blip r:embed="rId4" cstate="print"/>
          <a:stretch>
            <a:fillRect/>
          </a:stretch>
        </p:blipFill>
        <p:spPr>
          <a:xfrm>
            <a:off x="4572000" y="1447800"/>
            <a:ext cx="2590800" cy="3886200"/>
          </a:xfrm>
          <a:prstGeom prst="rect">
            <a:avLst/>
          </a:prstGeom>
          <a:ln>
            <a:solidFill>
              <a:schemeClr val="bg1">
                <a:lumMod val="50000"/>
              </a:schemeClr>
            </a:solidFill>
          </a:ln>
          <a:effectLst>
            <a:outerShdw blurRad="292100" dist="139700" dir="2700000" algn="tl" rotWithShape="0">
              <a:srgbClr val="333333">
                <a:alpha val="65000"/>
              </a:srgbClr>
            </a:outerShdw>
          </a:effectLst>
        </p:spPr>
      </p:pic>
      <p:pic>
        <p:nvPicPr>
          <p:cNvPr id="30" name="Picture 29" descr="device-3.png"/>
          <p:cNvPicPr>
            <a:picLocks noChangeAspect="1"/>
          </p:cNvPicPr>
          <p:nvPr/>
        </p:nvPicPr>
        <p:blipFill>
          <a:blip r:embed="rId5" cstate="print"/>
          <a:stretch>
            <a:fillRect/>
          </a:stretch>
        </p:blipFill>
        <p:spPr>
          <a:xfrm>
            <a:off x="6019800" y="2438400"/>
            <a:ext cx="2590800" cy="3886200"/>
          </a:xfrm>
          <a:prstGeom prst="rect">
            <a:avLst/>
          </a:prstGeom>
          <a:ln>
            <a:solidFill>
              <a:schemeClr val="bg1">
                <a:lumMod val="50000"/>
              </a:schemeClr>
            </a:solidFill>
          </a:ln>
          <a:effectLst>
            <a:outerShdw blurRad="292100" dist="139700" dir="2700000" algn="tl" rotWithShape="0">
              <a:srgbClr val="333333">
                <a:alpha val="65000"/>
              </a:srgbClr>
            </a:outerShdw>
          </a:effectLst>
        </p:spPr>
      </p:pic>
      <p:cxnSp>
        <p:nvCxnSpPr>
          <p:cNvPr id="31" name="Straight Arrow Connector 30"/>
          <p:cNvCxnSpPr/>
          <p:nvPr/>
        </p:nvCxnSpPr>
        <p:spPr>
          <a:xfrm>
            <a:off x="2209800" y="37338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09800" y="4570412"/>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67200" y="32766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267200" y="3656012"/>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96000" y="51054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914400"/>
            <a:ext cx="8534400" cy="461665"/>
          </a:xfrm>
          <a:prstGeom prst="rect">
            <a:avLst/>
          </a:prstGeom>
          <a:noFill/>
        </p:spPr>
        <p:txBody>
          <a:bodyPr wrap="square" rtlCol="0">
            <a:spAutoFit/>
          </a:bodyPr>
          <a:lstStyle/>
          <a:p>
            <a:pPr marL="457200" indent="-457200"/>
            <a:r>
              <a:rPr lang="en-US" sz="2400" b="1" dirty="0" smtClean="0">
                <a:solidFill>
                  <a:srgbClr val="C00000"/>
                </a:solidFill>
              </a:rPr>
              <a:t>Example 2.  </a:t>
            </a:r>
            <a:r>
              <a:rPr lang="en-US" sz="2400" b="1" dirty="0" smtClean="0"/>
              <a:t>  </a:t>
            </a:r>
            <a:r>
              <a:rPr lang="en-US" sz="2400" dirty="0" smtClean="0"/>
              <a:t>Passing Objects between Android and JS</a:t>
            </a:r>
          </a:p>
        </p:txBody>
      </p:sp>
      <p:sp>
        <p:nvSpPr>
          <p:cNvPr id="10" name="TextBox 9"/>
          <p:cNvSpPr txBox="1"/>
          <p:nvPr/>
        </p:nvSpPr>
        <p:spPr>
          <a:xfrm>
            <a:off x="304800" y="1295400"/>
            <a:ext cx="7924800" cy="369332"/>
          </a:xfrm>
          <a:prstGeom prst="rect">
            <a:avLst/>
          </a:prstGeom>
          <a:noFill/>
        </p:spPr>
        <p:txBody>
          <a:bodyPr wrap="square" rtlCol="0">
            <a:spAutoFit/>
          </a:bodyPr>
          <a:lstStyle/>
          <a:p>
            <a:endParaRPr lang="en-US" dirty="0"/>
          </a:p>
        </p:txBody>
      </p:sp>
      <p:sp>
        <p:nvSpPr>
          <p:cNvPr id="9" name="Rectangle 8"/>
          <p:cNvSpPr/>
          <p:nvPr/>
        </p:nvSpPr>
        <p:spPr>
          <a:xfrm>
            <a:off x="3429000" y="2961144"/>
            <a:ext cx="5486400" cy="3108543"/>
          </a:xfrm>
          <a:prstGeom prst="rect">
            <a:avLst/>
          </a:prstGeom>
          <a:solidFill>
            <a:schemeClr val="bg1">
              <a:lumMod val="95000"/>
            </a:schemeClr>
          </a:solidFill>
          <a:ln>
            <a:solidFill>
              <a:schemeClr val="accent1"/>
            </a:solidFill>
          </a:ln>
        </p:spPr>
        <p:txBody>
          <a:bodyPr wrap="square">
            <a:spAutoFit/>
          </a:bodyPr>
          <a:lstStyle/>
          <a:p>
            <a:r>
              <a:rPr lang="en-US" sz="1400" dirty="0" smtClean="0">
                <a:solidFill>
                  <a:srgbClr val="008080"/>
                </a:solidFill>
                <a:latin typeface="Consolas"/>
              </a:rPr>
              <a:t>&lt;?</a:t>
            </a:r>
            <a:r>
              <a:rPr lang="en-US" sz="1400" dirty="0" smtClean="0">
                <a:solidFill>
                  <a:srgbClr val="3F7F7F"/>
                </a:solidFill>
                <a:latin typeface="Consolas"/>
              </a:rPr>
              <a:t>xml </a:t>
            </a:r>
            <a:r>
              <a:rPr lang="en-US" sz="1400" dirty="0" smtClean="0">
                <a:solidFill>
                  <a:srgbClr val="7F007F"/>
                </a:solidFill>
                <a:latin typeface="Consolas"/>
              </a:rPr>
              <a:t>version</a:t>
            </a:r>
            <a:r>
              <a:rPr lang="en-US" sz="1400" dirty="0" smtClean="0">
                <a:solidFill>
                  <a:srgbClr val="000000"/>
                </a:solidFill>
                <a:latin typeface="Consolas"/>
              </a:rPr>
              <a:t>=</a:t>
            </a:r>
            <a:r>
              <a:rPr lang="en-US" sz="1400" i="1" dirty="0" smtClean="0">
                <a:solidFill>
                  <a:srgbClr val="2A00FF"/>
                </a:solidFill>
                <a:latin typeface="Consolas"/>
              </a:rPr>
              <a:t>"1.0" </a:t>
            </a:r>
            <a:r>
              <a:rPr lang="en-US" sz="1400" i="1" dirty="0" smtClean="0">
                <a:solidFill>
                  <a:srgbClr val="7F007F"/>
                </a:solidFill>
                <a:latin typeface="Consolas"/>
              </a:rPr>
              <a:t>encoding</a:t>
            </a:r>
            <a:r>
              <a:rPr lang="en-US" sz="1400" i="1" dirty="0" smtClean="0">
                <a:solidFill>
                  <a:srgbClr val="000000"/>
                </a:solidFill>
                <a:latin typeface="Consolas"/>
              </a:rPr>
              <a:t>=</a:t>
            </a:r>
            <a:r>
              <a:rPr lang="en-US" sz="1400" i="1" dirty="0" smtClean="0">
                <a:solidFill>
                  <a:srgbClr val="2A00FF"/>
                </a:solidFill>
                <a:latin typeface="Consolas"/>
              </a:rPr>
              <a:t>"utf-8"</a:t>
            </a:r>
            <a:r>
              <a:rPr lang="en-US" sz="1400" i="1" dirty="0" smtClean="0">
                <a:solidFill>
                  <a:srgbClr val="008080"/>
                </a:solidFill>
                <a:latin typeface="Consolas"/>
              </a:rPr>
              <a:t>?&gt;</a:t>
            </a:r>
          </a:p>
          <a:p>
            <a:r>
              <a:rPr lang="en-US" sz="1400" dirty="0" smtClean="0">
                <a:solidFill>
                  <a:srgbClr val="008080"/>
                </a:solidFill>
                <a:latin typeface="Consolas"/>
              </a:rPr>
              <a:t>&lt;</a:t>
            </a:r>
            <a:r>
              <a:rPr lang="en-US" sz="1400" dirty="0" err="1" smtClean="0">
                <a:solidFill>
                  <a:srgbClr val="3F7F7F"/>
                </a:solidFill>
                <a:latin typeface="Consolas"/>
              </a:rPr>
              <a:t>LinearLayout</a:t>
            </a:r>
            <a:r>
              <a:rPr lang="en-US" sz="1400" dirty="0" smtClean="0">
                <a:solidFill>
                  <a:srgbClr val="3F7F7F"/>
                </a:solidFill>
                <a:latin typeface="Consolas"/>
              </a:rPr>
              <a:t> </a:t>
            </a:r>
          </a:p>
          <a:p>
            <a:r>
              <a:rPr lang="en-US" sz="1400" dirty="0" err="1" smtClean="0">
                <a:solidFill>
                  <a:srgbClr val="7F007F"/>
                </a:solidFill>
                <a:latin typeface="Consolas"/>
              </a:rPr>
              <a:t>xmlns:android</a:t>
            </a:r>
            <a:r>
              <a:rPr lang="en-US" sz="1200" dirty="0" smtClean="0">
                <a:solidFill>
                  <a:srgbClr val="000000"/>
                </a:solidFill>
                <a:latin typeface="Consolas"/>
              </a:rPr>
              <a:t>=</a:t>
            </a:r>
            <a:r>
              <a:rPr lang="en-US" sz="1200" i="1" dirty="0" smtClean="0">
                <a:solidFill>
                  <a:srgbClr val="2A00FF"/>
                </a:solidFill>
                <a:latin typeface="Consolas"/>
              </a:rPr>
              <a:t>"http://schemas.android.com/apk/res/android"</a:t>
            </a:r>
            <a:endParaRPr lang="en-US" sz="1400" i="1" dirty="0" smtClean="0">
              <a:solidFill>
                <a:srgbClr val="2A00FF"/>
              </a:solidFill>
              <a:latin typeface="Consolas"/>
            </a:endParaRPr>
          </a:p>
          <a:p>
            <a:r>
              <a:rPr lang="en-US" sz="1400" dirty="0" smtClean="0">
                <a:latin typeface="Consolas"/>
              </a:rPr>
              <a:t>    </a:t>
            </a:r>
            <a:r>
              <a:rPr lang="en-US" sz="1400" dirty="0" err="1" smtClean="0">
                <a:solidFill>
                  <a:srgbClr val="7F007F"/>
                </a:solidFill>
                <a:latin typeface="Consolas"/>
              </a:rPr>
              <a:t>android:orientation</a:t>
            </a:r>
            <a:r>
              <a:rPr lang="en-US" sz="1400" dirty="0" smtClean="0">
                <a:solidFill>
                  <a:srgbClr val="000000"/>
                </a:solidFill>
                <a:latin typeface="Consolas"/>
              </a:rPr>
              <a:t>=</a:t>
            </a:r>
            <a:r>
              <a:rPr lang="en-US" sz="1400" i="1" dirty="0" smtClean="0">
                <a:solidFill>
                  <a:srgbClr val="2A00FF"/>
                </a:solidFill>
                <a:latin typeface="Consolas"/>
              </a:rPr>
              <a:t>"horizontal"</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r>
              <a:rPr lang="en-US" sz="1400" i="1" dirty="0" smtClean="0">
                <a:solidFill>
                  <a:srgbClr val="008080"/>
                </a:solidFill>
                <a:latin typeface="Consolas"/>
              </a:rPr>
              <a:t>&gt;</a:t>
            </a:r>
          </a:p>
          <a:p>
            <a:endParaRPr lang="en-US" sz="1400" i="1" dirty="0" smtClean="0">
              <a:solidFill>
                <a:srgbClr val="008080"/>
              </a:solidFill>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WebView</a:t>
            </a:r>
            <a:r>
              <a:rPr lang="en-US" sz="1400" dirty="0" smtClean="0">
                <a:solidFill>
                  <a:srgbClr val="3F7F7F"/>
                </a:solidFill>
                <a:latin typeface="Consolas"/>
              </a:rPr>
              <a:t> </a:t>
            </a:r>
          </a:p>
          <a:p>
            <a:r>
              <a:rPr lang="en-US" sz="1400" dirty="0" smtClean="0">
                <a:latin typeface="Consolas"/>
              </a:rPr>
              <a:t>      </a:t>
            </a:r>
            <a:r>
              <a:rPr lang="en-US" sz="1400" dirty="0" err="1" smtClean="0">
                <a:solidFill>
                  <a:srgbClr val="7F007F"/>
                </a:solidFill>
                <a:latin typeface="Consolas"/>
              </a:rPr>
              <a:t>android:id</a:t>
            </a:r>
            <a:r>
              <a:rPr lang="en-US" sz="1400" dirty="0" smtClean="0">
                <a:solidFill>
                  <a:srgbClr val="000000"/>
                </a:solidFill>
                <a:latin typeface="Consolas"/>
              </a:rPr>
              <a:t>=</a:t>
            </a:r>
            <a:r>
              <a:rPr lang="en-US" sz="1400" i="1" dirty="0" smtClean="0">
                <a:solidFill>
                  <a:srgbClr val="2A00FF"/>
                </a:solidFill>
                <a:latin typeface="Consolas"/>
              </a:rPr>
              <a:t>"@+id/</a:t>
            </a:r>
            <a:r>
              <a:rPr lang="en-US" sz="1400" i="1" dirty="0" err="1" smtClean="0">
                <a:solidFill>
                  <a:srgbClr val="2A00FF"/>
                </a:solidFill>
                <a:latin typeface="Consolas"/>
              </a:rPr>
              <a:t>webview</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r>
              <a:rPr lang="en-US" sz="1400" i="1" dirty="0" smtClean="0">
                <a:solidFill>
                  <a:srgbClr val="008080"/>
                </a:solidFill>
                <a:latin typeface="Consolas"/>
              </a:rPr>
              <a:t>/&gt;</a:t>
            </a:r>
          </a:p>
          <a:p>
            <a:endParaRPr lang="en-US" sz="1400" i="1" dirty="0" smtClean="0">
              <a:solidFill>
                <a:srgbClr val="008080"/>
              </a:solidFill>
              <a:latin typeface="Consolas"/>
            </a:endParaRPr>
          </a:p>
          <a:p>
            <a:r>
              <a:rPr lang="en-US" sz="1400" dirty="0" smtClean="0">
                <a:solidFill>
                  <a:srgbClr val="008080"/>
                </a:solidFill>
                <a:latin typeface="Consolas"/>
              </a:rPr>
              <a:t>&lt;/</a:t>
            </a:r>
            <a:r>
              <a:rPr lang="en-US" sz="1400" dirty="0" err="1" smtClean="0">
                <a:solidFill>
                  <a:srgbClr val="3F7F7F"/>
                </a:solidFill>
                <a:latin typeface="Consolas"/>
              </a:rPr>
              <a:t>LinearLayout</a:t>
            </a:r>
            <a:r>
              <a:rPr lang="en-US" sz="1400" dirty="0" smtClean="0">
                <a:solidFill>
                  <a:srgbClr val="008080"/>
                </a:solidFill>
                <a:latin typeface="Consolas"/>
              </a:rPr>
              <a:t>&gt;</a:t>
            </a:r>
          </a:p>
          <a:p>
            <a:endParaRPr lang="en-US" sz="1400" dirty="0" smtClean="0">
              <a:solidFill>
                <a:srgbClr val="008080"/>
              </a:solidFill>
              <a:latin typeface="Consolas"/>
            </a:endParaRPr>
          </a:p>
        </p:txBody>
      </p:sp>
      <p:sp>
        <p:nvSpPr>
          <p:cNvPr id="11" name="TextBox 10"/>
          <p:cNvSpPr txBox="1"/>
          <p:nvPr/>
        </p:nvSpPr>
        <p:spPr>
          <a:xfrm>
            <a:off x="3429000" y="1447800"/>
            <a:ext cx="5410200" cy="1200329"/>
          </a:xfrm>
          <a:prstGeom prst="rect">
            <a:avLst/>
          </a:prstGeom>
          <a:noFill/>
        </p:spPr>
        <p:txBody>
          <a:bodyPr wrap="square" rtlCol="0">
            <a:spAutoFit/>
          </a:bodyPr>
          <a:lstStyle/>
          <a:p>
            <a:r>
              <a:rPr lang="en-US" b="1" dirty="0" smtClean="0"/>
              <a:t>Putting the pieces together:</a:t>
            </a:r>
          </a:p>
          <a:p>
            <a:pPr marL="342900" indent="-342900">
              <a:buAutoNum type="arabicPeriod"/>
            </a:pPr>
            <a:r>
              <a:rPr lang="en-US" dirty="0" smtClean="0"/>
              <a:t>Place a </a:t>
            </a:r>
            <a:r>
              <a:rPr lang="en-US" b="1" dirty="0" err="1" smtClean="0"/>
              <a:t>WebView</a:t>
            </a:r>
            <a:r>
              <a:rPr lang="en-US" dirty="0" smtClean="0"/>
              <a:t> in the main.xml file</a:t>
            </a:r>
          </a:p>
          <a:p>
            <a:pPr marL="342900" indent="-342900">
              <a:buAutoNum type="arabicPeriod"/>
            </a:pPr>
            <a:r>
              <a:rPr lang="en-US" dirty="0" smtClean="0"/>
              <a:t>Place html page in the </a:t>
            </a:r>
            <a:r>
              <a:rPr lang="en-US" b="1" dirty="0" smtClean="0"/>
              <a:t>assets</a:t>
            </a:r>
            <a:r>
              <a:rPr lang="en-US" dirty="0" smtClean="0"/>
              <a:t> folder</a:t>
            </a:r>
          </a:p>
          <a:p>
            <a:pPr marL="342900" indent="-342900">
              <a:buAutoNum type="arabicPeriod"/>
            </a:pPr>
            <a:r>
              <a:rPr lang="en-US" dirty="0" smtClean="0"/>
              <a:t>Create the Java </a:t>
            </a:r>
            <a:r>
              <a:rPr lang="en-US" b="1" dirty="0" smtClean="0"/>
              <a:t>object</a:t>
            </a:r>
            <a:r>
              <a:rPr lang="en-US" dirty="0" smtClean="0"/>
              <a:t> to share with JS</a:t>
            </a:r>
          </a:p>
        </p:txBody>
      </p:sp>
      <p:pic>
        <p:nvPicPr>
          <p:cNvPr id="2050" name="Picture 2"/>
          <p:cNvPicPr>
            <a:picLocks noChangeAspect="1" noChangeArrowheads="1"/>
          </p:cNvPicPr>
          <p:nvPr/>
        </p:nvPicPr>
        <p:blipFill>
          <a:blip r:embed="rId2" cstate="print"/>
          <a:srcRect/>
          <a:stretch>
            <a:fillRect/>
          </a:stretch>
        </p:blipFill>
        <p:spPr bwMode="auto">
          <a:xfrm>
            <a:off x="381000" y="1498369"/>
            <a:ext cx="2971800" cy="4673831"/>
          </a:xfrm>
          <a:prstGeom prst="rect">
            <a:avLst/>
          </a:prstGeom>
          <a:noFill/>
          <a:ln w="9525">
            <a:solidFill>
              <a:schemeClr val="bg1">
                <a:lumMod val="50000"/>
              </a:schemeClr>
            </a:solidFill>
            <a:miter lim="800000"/>
            <a:headEnd/>
            <a:tailEnd/>
          </a:ln>
        </p:spPr>
      </p:pic>
      <p:cxnSp>
        <p:nvCxnSpPr>
          <p:cNvPr id="14" name="Straight Arrow Connector 13"/>
          <p:cNvCxnSpPr/>
          <p:nvPr/>
        </p:nvCxnSpPr>
        <p:spPr>
          <a:xfrm>
            <a:off x="152400" y="3352800"/>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5800"/>
            <a:ext cx="8534400" cy="892552"/>
          </a:xfrm>
          <a:prstGeom prst="rect">
            <a:avLst/>
          </a:prstGeom>
          <a:noFill/>
        </p:spPr>
        <p:txBody>
          <a:bodyPr wrap="square" rtlCol="0">
            <a:spAutoFit/>
          </a:bodyPr>
          <a:lstStyle/>
          <a:p>
            <a:pPr marL="457200" indent="-457200"/>
            <a:r>
              <a:rPr lang="en-US" sz="2800" b="1" dirty="0" smtClean="0">
                <a:solidFill>
                  <a:srgbClr val="C00000"/>
                </a:solidFill>
              </a:rPr>
              <a:t>Example 2.  </a:t>
            </a:r>
          </a:p>
          <a:p>
            <a:pPr marL="457200" indent="-457200"/>
            <a:r>
              <a:rPr lang="en-US" sz="2400" b="1" dirty="0" smtClean="0">
                <a:solidFill>
                  <a:srgbClr val="C00000"/>
                </a:solidFill>
              </a:rPr>
              <a:t>HTML Page </a:t>
            </a:r>
            <a:r>
              <a:rPr lang="en-US" sz="1400" b="1" dirty="0" smtClean="0">
                <a:solidFill>
                  <a:srgbClr val="C00000"/>
                </a:solidFill>
              </a:rPr>
              <a:t>(1 of  2) </a:t>
            </a:r>
            <a:r>
              <a:rPr lang="en-US" sz="2400" dirty="0" smtClean="0"/>
              <a:t>Passing Objects between Android and JS</a:t>
            </a:r>
          </a:p>
        </p:txBody>
      </p:sp>
      <p:sp>
        <p:nvSpPr>
          <p:cNvPr id="9" name="TextBox 8"/>
          <p:cNvSpPr txBox="1"/>
          <p:nvPr/>
        </p:nvSpPr>
        <p:spPr>
          <a:xfrm>
            <a:off x="304800" y="1797308"/>
            <a:ext cx="8610600" cy="4832092"/>
          </a:xfrm>
          <a:prstGeom prst="rect">
            <a:avLst/>
          </a:prstGeom>
          <a:solidFill>
            <a:schemeClr val="bg1">
              <a:lumMod val="95000"/>
            </a:schemeClr>
          </a:solidFill>
          <a:ln>
            <a:solidFill>
              <a:schemeClr val="accent1"/>
            </a:solidFill>
          </a:ln>
        </p:spPr>
        <p:txBody>
          <a:bodyPr wrap="square" rtlCol="0">
            <a:spAutoFit/>
          </a:bodyPr>
          <a:lstStyle/>
          <a:p>
            <a:pPr defTabSz="274320"/>
            <a:r>
              <a:rPr lang="en-US" sz="1400" dirty="0" smtClean="0">
                <a:solidFill>
                  <a:srgbClr val="008080"/>
                </a:solidFill>
                <a:latin typeface="Consolas"/>
              </a:rPr>
              <a:t>&lt;!</a:t>
            </a:r>
            <a:r>
              <a:rPr lang="en-US" sz="1400" dirty="0" smtClean="0">
                <a:solidFill>
                  <a:srgbClr val="3F7F7F"/>
                </a:solidFill>
                <a:latin typeface="Consolas"/>
              </a:rPr>
              <a:t>DOCTYPE </a:t>
            </a:r>
            <a:r>
              <a:rPr lang="en-US" sz="1400" dirty="0" smtClean="0">
                <a:solidFill>
                  <a:srgbClr val="008080"/>
                </a:solidFill>
                <a:latin typeface="Consolas"/>
              </a:rPr>
              <a:t>HTML </a:t>
            </a:r>
            <a:r>
              <a:rPr lang="en-US" sz="1400" dirty="0" smtClean="0">
                <a:solidFill>
                  <a:srgbClr val="808080"/>
                </a:solidFill>
                <a:latin typeface="Consolas"/>
              </a:rPr>
              <a:t>PUBLIC </a:t>
            </a:r>
            <a:r>
              <a:rPr lang="en-US" sz="1400" dirty="0" smtClean="0">
                <a:solidFill>
                  <a:srgbClr val="008080"/>
                </a:solidFill>
                <a:latin typeface="Consolas"/>
              </a:rPr>
              <a:t>"-//W3C//DTD HTML 4.01 Transitional//EN"&gt;</a:t>
            </a:r>
          </a:p>
          <a:p>
            <a:pPr defTabSz="274320"/>
            <a:r>
              <a:rPr lang="en-US" sz="1400" dirty="0" smtClean="0">
                <a:solidFill>
                  <a:srgbClr val="008080"/>
                </a:solidFill>
                <a:latin typeface="Consolas"/>
              </a:rPr>
              <a:t>&lt;</a:t>
            </a:r>
            <a:r>
              <a:rPr lang="en-US" sz="1400" dirty="0" smtClean="0">
                <a:solidFill>
                  <a:srgbClr val="3F7F7F"/>
                </a:solidFill>
                <a:latin typeface="Consolas"/>
              </a:rPr>
              <a:t>html</a:t>
            </a:r>
            <a:r>
              <a:rPr lang="en-US" sz="1400" dirty="0" smtClean="0">
                <a:solidFill>
                  <a:srgbClr val="008080"/>
                </a:solidFill>
                <a:latin typeface="Consolas"/>
              </a:rPr>
              <a:t>&gt;</a:t>
            </a:r>
          </a:p>
          <a:p>
            <a:pPr defTabSz="274320"/>
            <a:r>
              <a:rPr lang="en-US" sz="1400" dirty="0" smtClean="0">
                <a:solidFill>
                  <a:srgbClr val="008080"/>
                </a:solidFill>
                <a:latin typeface="Consolas"/>
              </a:rPr>
              <a:t>&lt;</a:t>
            </a:r>
            <a:r>
              <a:rPr lang="en-US" sz="1400" dirty="0" smtClean="0">
                <a:solidFill>
                  <a:srgbClr val="3F7F7F"/>
                </a:solidFill>
                <a:latin typeface="Consolas"/>
              </a:rPr>
              <a:t>head</a:t>
            </a:r>
            <a:r>
              <a:rPr lang="en-US" sz="1400" dirty="0" smtClean="0">
                <a:solidFill>
                  <a:srgbClr val="008080"/>
                </a:solidFill>
                <a:latin typeface="Consolas"/>
              </a:rPr>
              <a:t>&gt;</a:t>
            </a:r>
          </a:p>
          <a:p>
            <a:pPr defTabSz="274320"/>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title</a:t>
            </a:r>
            <a:r>
              <a:rPr lang="en-US" sz="1400" dirty="0" smtClean="0">
                <a:solidFill>
                  <a:srgbClr val="008080"/>
                </a:solidFill>
                <a:latin typeface="Consolas"/>
              </a:rPr>
              <a:t>&gt;</a:t>
            </a:r>
            <a:r>
              <a:rPr lang="en-US" sz="1400" dirty="0" smtClean="0">
                <a:solidFill>
                  <a:srgbClr val="000000"/>
                </a:solidFill>
                <a:latin typeface="Consolas"/>
              </a:rPr>
              <a:t>Android </a:t>
            </a:r>
            <a:r>
              <a:rPr lang="en-US" sz="1400" dirty="0" err="1" smtClean="0">
                <a:solidFill>
                  <a:srgbClr val="000000"/>
                </a:solidFill>
                <a:latin typeface="Consolas"/>
              </a:rPr>
              <a:t>GeoWebOne</a:t>
            </a:r>
            <a:r>
              <a:rPr lang="en-US" sz="1400" dirty="0" smtClean="0">
                <a:solidFill>
                  <a:srgbClr val="000000"/>
                </a:solidFill>
                <a:latin typeface="Consolas"/>
              </a:rPr>
              <a:t> Demo</a:t>
            </a:r>
            <a:r>
              <a:rPr lang="en-US" sz="1400" dirty="0" smtClean="0">
                <a:solidFill>
                  <a:srgbClr val="008080"/>
                </a:solidFill>
                <a:latin typeface="Consolas"/>
              </a:rPr>
              <a:t>&lt;/</a:t>
            </a:r>
            <a:r>
              <a:rPr lang="en-US" sz="1400" dirty="0" smtClean="0">
                <a:solidFill>
                  <a:srgbClr val="3F7F7F"/>
                </a:solidFill>
                <a:latin typeface="Consolas"/>
              </a:rPr>
              <a:t>title</a:t>
            </a:r>
            <a:r>
              <a:rPr lang="en-US" sz="1400" dirty="0" smtClean="0">
                <a:solidFill>
                  <a:srgbClr val="008080"/>
                </a:solidFill>
                <a:latin typeface="Consolas"/>
              </a:rPr>
              <a:t>&gt;</a:t>
            </a:r>
          </a:p>
          <a:p>
            <a:pPr defTabSz="274320"/>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script </a:t>
            </a:r>
            <a:r>
              <a:rPr lang="en-US" sz="1400" dirty="0" smtClean="0">
                <a:solidFill>
                  <a:srgbClr val="7F007F"/>
                </a:solidFill>
                <a:latin typeface="Consolas"/>
              </a:rPr>
              <a:t>language</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javascript</a:t>
            </a:r>
            <a:r>
              <a:rPr lang="en-US" sz="1400" i="1" dirty="0" smtClean="0">
                <a:solidFill>
                  <a:srgbClr val="2A00FF"/>
                </a:solidFill>
                <a:latin typeface="Consolas"/>
              </a:rPr>
              <a:t>"</a:t>
            </a:r>
            <a:r>
              <a:rPr lang="en-US" sz="1400" i="1" dirty="0" smtClean="0">
                <a:solidFill>
                  <a:srgbClr val="008080"/>
                </a:solidFill>
                <a:latin typeface="Consolas"/>
              </a:rPr>
              <a:t>&gt;</a:t>
            </a:r>
          </a:p>
          <a:p>
            <a:pPr defTabSz="274320"/>
            <a:r>
              <a:rPr lang="en-US" sz="1400" dirty="0" smtClean="0">
                <a:solidFill>
                  <a:srgbClr val="000000"/>
                </a:solidFill>
                <a:latin typeface="Consolas"/>
              </a:rPr>
              <a:t>		</a:t>
            </a:r>
            <a:r>
              <a:rPr lang="en-US" sz="1400" b="1" dirty="0" smtClean="0">
                <a:solidFill>
                  <a:srgbClr val="7F0055"/>
                </a:solidFill>
                <a:latin typeface="Consolas"/>
              </a:rPr>
              <a:t>function</a:t>
            </a:r>
            <a:r>
              <a:rPr lang="en-US" sz="1400" b="1" dirty="0" smtClean="0">
                <a:solidFill>
                  <a:srgbClr val="000000"/>
                </a:solidFill>
                <a:latin typeface="Consolas"/>
              </a:rPr>
              <a:t> </a:t>
            </a:r>
            <a:r>
              <a:rPr lang="en-US" sz="1400" b="1" dirty="0" err="1" smtClean="0">
                <a:solidFill>
                  <a:srgbClr val="000000"/>
                </a:solidFill>
                <a:latin typeface="Consolas"/>
              </a:rPr>
              <a:t>whereami</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html asks android to provide data using object's GET methods</a:t>
            </a:r>
          </a:p>
          <a:p>
            <a:pPr defTabSz="274320"/>
            <a:r>
              <a:rPr lang="en-US" sz="1400" dirty="0" smtClean="0">
                <a:solidFill>
                  <a:srgbClr val="000000"/>
                </a:solidFill>
                <a:latin typeface="Consolas"/>
              </a:rPr>
              <a:t>			</a:t>
            </a:r>
            <a:r>
              <a:rPr lang="en-US" sz="1400" dirty="0" err="1" smtClean="0">
                <a:solidFill>
                  <a:srgbClr val="000000"/>
                </a:solidFill>
                <a:latin typeface="Consolas"/>
              </a:rPr>
              <a:t>document.getElementById</a:t>
            </a:r>
            <a:r>
              <a:rPr lang="en-US" sz="1400" dirty="0" smtClean="0">
                <a:solidFill>
                  <a:srgbClr val="000000"/>
                </a:solidFill>
                <a:latin typeface="Consolas"/>
              </a:rPr>
              <a:t>(</a:t>
            </a:r>
            <a:r>
              <a:rPr lang="en-US" sz="1400" dirty="0" smtClean="0">
                <a:solidFill>
                  <a:srgbClr val="2A00FF"/>
                </a:solidFill>
                <a:latin typeface="Consolas"/>
              </a:rPr>
              <a:t>"lat"</a:t>
            </a:r>
            <a:r>
              <a:rPr lang="en-US" sz="1400" dirty="0" smtClean="0">
                <a:solidFill>
                  <a:srgbClr val="000000"/>
                </a:solidFill>
                <a:latin typeface="Consolas"/>
              </a:rPr>
              <a:t>).</a:t>
            </a:r>
            <a:r>
              <a:rPr lang="en-US" sz="1400" dirty="0" err="1" smtClean="0">
                <a:solidFill>
                  <a:srgbClr val="000000"/>
                </a:solidFill>
                <a:latin typeface="Consolas"/>
              </a:rPr>
              <a:t>innerHTML</a:t>
            </a:r>
            <a:r>
              <a:rPr lang="en-US" sz="1400" dirty="0" smtClean="0">
                <a:solidFill>
                  <a:srgbClr val="000000"/>
                </a:solidFill>
                <a:latin typeface="Consolas"/>
              </a:rPr>
              <a:t>=</a:t>
            </a:r>
            <a:r>
              <a:rPr lang="en-US" sz="1400" dirty="0" err="1" smtClean="0">
                <a:solidFill>
                  <a:srgbClr val="000000"/>
                </a:solidFill>
                <a:latin typeface="Consolas"/>
              </a:rPr>
              <a:t>locater.getLatitude</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document.getElementById</a:t>
            </a:r>
            <a:r>
              <a:rPr lang="en-US" sz="1400" dirty="0" smtClean="0">
                <a:solidFill>
                  <a:srgbClr val="000000"/>
                </a:solidFill>
                <a:latin typeface="Consolas"/>
              </a:rPr>
              <a:t>(</a:t>
            </a:r>
            <a:r>
              <a:rPr lang="en-US" sz="1400" dirty="0" smtClean="0">
                <a:solidFill>
                  <a:srgbClr val="2A00FF"/>
                </a:solidFill>
                <a:latin typeface="Consolas"/>
              </a:rPr>
              <a:t>"</a:t>
            </a:r>
            <a:r>
              <a:rPr lang="en-US" sz="1400" dirty="0" err="1" smtClean="0">
                <a:solidFill>
                  <a:srgbClr val="2A00FF"/>
                </a:solidFill>
                <a:latin typeface="Consolas"/>
              </a:rPr>
              <a:t>lon</a:t>
            </a:r>
            <a:r>
              <a:rPr lang="en-US" sz="1400" dirty="0" smtClean="0">
                <a:solidFill>
                  <a:srgbClr val="2A00FF"/>
                </a:solidFill>
                <a:latin typeface="Consolas"/>
              </a:rPr>
              <a:t>"</a:t>
            </a:r>
            <a:r>
              <a:rPr lang="en-US" sz="1400" dirty="0" smtClean="0">
                <a:solidFill>
                  <a:srgbClr val="000000"/>
                </a:solidFill>
                <a:latin typeface="Consolas"/>
              </a:rPr>
              <a:t>).</a:t>
            </a:r>
            <a:r>
              <a:rPr lang="en-US" sz="1400" dirty="0" err="1" smtClean="0">
                <a:solidFill>
                  <a:srgbClr val="000000"/>
                </a:solidFill>
                <a:latin typeface="Consolas"/>
              </a:rPr>
              <a:t>innerHTML</a:t>
            </a:r>
            <a:r>
              <a:rPr lang="en-US" sz="1400" dirty="0" smtClean="0">
                <a:solidFill>
                  <a:srgbClr val="000000"/>
                </a:solidFill>
                <a:latin typeface="Consolas"/>
              </a:rPr>
              <a:t>=</a:t>
            </a:r>
            <a:r>
              <a:rPr lang="en-US" sz="1400" dirty="0" err="1" smtClean="0">
                <a:solidFill>
                  <a:srgbClr val="000000"/>
                </a:solidFill>
                <a:latin typeface="Consolas"/>
              </a:rPr>
              <a:t>locater.getLongitude</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document.getElementById</a:t>
            </a:r>
            <a:r>
              <a:rPr lang="en-US" sz="1400" dirty="0" smtClean="0">
                <a:solidFill>
                  <a:srgbClr val="000000"/>
                </a:solidFill>
                <a:latin typeface="Consolas"/>
              </a:rPr>
              <a:t>(</a:t>
            </a:r>
            <a:r>
              <a:rPr lang="en-US" sz="1400" dirty="0" smtClean="0">
                <a:solidFill>
                  <a:srgbClr val="2A00FF"/>
                </a:solidFill>
                <a:latin typeface="Consolas"/>
              </a:rPr>
              <a:t>"</a:t>
            </a:r>
            <a:r>
              <a:rPr lang="en-US" sz="1400" dirty="0" err="1" smtClean="0">
                <a:solidFill>
                  <a:srgbClr val="2A00FF"/>
                </a:solidFill>
                <a:latin typeface="Consolas"/>
              </a:rPr>
              <a:t>myText</a:t>
            </a:r>
            <a:r>
              <a:rPr lang="en-US" sz="1400" dirty="0" smtClean="0">
                <a:solidFill>
                  <a:srgbClr val="2A00FF"/>
                </a:solidFill>
                <a:latin typeface="Consolas"/>
              </a:rPr>
              <a:t>"</a:t>
            </a:r>
            <a:r>
              <a:rPr lang="en-US" sz="1400" dirty="0" smtClean="0">
                <a:solidFill>
                  <a:srgbClr val="000000"/>
                </a:solidFill>
                <a:latin typeface="Consolas"/>
              </a:rPr>
              <a:t>).value = </a:t>
            </a:r>
            <a:r>
              <a:rPr lang="en-US" sz="1400" dirty="0" err="1" smtClean="0">
                <a:solidFill>
                  <a:srgbClr val="000000"/>
                </a:solidFill>
                <a:latin typeface="Consolas"/>
              </a:rPr>
              <a:t>locater.getCommonData</a:t>
            </a:r>
            <a:r>
              <a:rPr lang="en-US" sz="1400" dirty="0" smtClean="0">
                <a:solidFill>
                  <a:srgbClr val="000000"/>
                </a:solidFill>
                <a:latin typeface="Consolas"/>
              </a:rPr>
              <a:t>();	</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b="1" dirty="0" smtClean="0">
                <a:solidFill>
                  <a:srgbClr val="7F0055"/>
                </a:solidFill>
                <a:latin typeface="Consolas"/>
              </a:rPr>
              <a:t>function</a:t>
            </a:r>
            <a:r>
              <a:rPr lang="en-US" sz="1400" b="1" dirty="0" smtClean="0">
                <a:solidFill>
                  <a:srgbClr val="000000"/>
                </a:solidFill>
                <a:latin typeface="Consolas"/>
              </a:rPr>
              <a:t> talkBack2Android() {</a:t>
            </a:r>
          </a:p>
          <a:p>
            <a:pPr defTabSz="274320"/>
            <a:r>
              <a:rPr lang="en-US" sz="1400" dirty="0" smtClean="0">
                <a:solidFill>
                  <a:srgbClr val="000000"/>
                </a:solidFill>
                <a:latin typeface="Consolas"/>
              </a:rPr>
              <a:t>		    </a:t>
            </a:r>
            <a:r>
              <a:rPr lang="en-US" sz="1400" dirty="0" smtClean="0">
                <a:solidFill>
                  <a:srgbClr val="3F7F5F"/>
                </a:solidFill>
                <a:latin typeface="Consolas"/>
              </a:rPr>
              <a:t>// bridge object used to send local (html) data to android app</a:t>
            </a:r>
          </a:p>
          <a:p>
            <a:pPr defTabSz="274320"/>
            <a:r>
              <a:rPr lang="en-US" sz="1400" dirty="0" smtClean="0">
                <a:solidFill>
                  <a:srgbClr val="000000"/>
                </a:solidFill>
                <a:latin typeface="Consolas"/>
              </a:rPr>
              <a:t>		    </a:t>
            </a:r>
            <a:r>
              <a:rPr lang="en-US" sz="1400" dirty="0" err="1" smtClean="0">
                <a:solidFill>
                  <a:srgbClr val="000000"/>
                </a:solidFill>
                <a:latin typeface="Consolas"/>
              </a:rPr>
              <a:t>locater.setCommonData</a:t>
            </a:r>
            <a:r>
              <a:rPr lang="en-US" sz="1400" dirty="0" smtClean="0">
                <a:solidFill>
                  <a:srgbClr val="000000"/>
                </a:solidFill>
                <a:latin typeface="Consolas"/>
              </a:rPr>
              <a:t>(</a:t>
            </a:r>
            <a:r>
              <a:rPr lang="en-US" sz="1400" dirty="0" smtClean="0">
                <a:solidFill>
                  <a:srgbClr val="2A00FF"/>
                </a:solidFill>
                <a:latin typeface="Consolas"/>
              </a:rPr>
              <a:t>"Greetings from html"</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b="1" dirty="0" err="1" smtClean="0">
                <a:solidFill>
                  <a:srgbClr val="7F0055"/>
                </a:solidFill>
                <a:latin typeface="Consolas"/>
              </a:rPr>
              <a:t>var</a:t>
            </a:r>
            <a:r>
              <a:rPr lang="en-US" sz="1400" b="1" dirty="0" smtClean="0">
                <a:solidFill>
                  <a:srgbClr val="000000"/>
                </a:solidFill>
                <a:latin typeface="Consolas"/>
              </a:rPr>
              <a:t> </a:t>
            </a:r>
            <a:r>
              <a:rPr lang="en-US" sz="1400" b="1" dirty="0" err="1" smtClean="0">
                <a:solidFill>
                  <a:srgbClr val="000000"/>
                </a:solidFill>
                <a:latin typeface="Consolas"/>
              </a:rPr>
              <a:t>spyHtml</a:t>
            </a:r>
            <a:r>
              <a:rPr lang="en-US" sz="1400" b="1" dirty="0" smtClean="0">
                <a:solidFill>
                  <a:srgbClr val="000000"/>
                </a:solidFill>
                <a:latin typeface="Consolas"/>
              </a:rPr>
              <a:t>  = </a:t>
            </a:r>
            <a:r>
              <a:rPr lang="en-US" sz="1400" b="1" dirty="0" smtClean="0">
                <a:solidFill>
                  <a:srgbClr val="2A00FF"/>
                </a:solidFill>
                <a:latin typeface="Consolas"/>
              </a:rPr>
              <a:t>"Spy data coming from HTML\n"</a:t>
            </a:r>
          </a:p>
          <a:p>
            <a:pPr defTabSz="274320"/>
            <a:r>
              <a:rPr lang="en-US" sz="1400" dirty="0" smtClean="0">
                <a:solidFill>
                  <a:srgbClr val="000000"/>
                </a:solidFill>
                <a:latin typeface="Consolas"/>
              </a:rPr>
              <a:t>		    			  	+ </a:t>
            </a:r>
            <a:r>
              <a:rPr lang="en-US" sz="1400" dirty="0" smtClean="0">
                <a:solidFill>
                  <a:srgbClr val="2A00FF"/>
                </a:solidFill>
                <a:latin typeface="Consolas"/>
              </a:rPr>
              <a:t>"\n"</a:t>
            </a:r>
            <a:r>
              <a:rPr lang="en-US" sz="1400" dirty="0" smtClean="0">
                <a:solidFill>
                  <a:srgbClr val="000000"/>
                </a:solidFill>
                <a:latin typeface="Consolas"/>
              </a:rPr>
              <a:t> + </a:t>
            </a:r>
            <a:r>
              <a:rPr lang="en-US" sz="1400" dirty="0" err="1" smtClean="0">
                <a:solidFill>
                  <a:srgbClr val="000000"/>
                </a:solidFill>
                <a:latin typeface="Consolas"/>
              </a:rPr>
              <a:t>document.getElementById</a:t>
            </a:r>
            <a:r>
              <a:rPr lang="en-US" sz="1400" dirty="0" smtClean="0">
                <a:solidFill>
                  <a:srgbClr val="000000"/>
                </a:solidFill>
                <a:latin typeface="Consolas"/>
              </a:rPr>
              <a:t>(</a:t>
            </a:r>
            <a:r>
              <a:rPr lang="en-US" sz="1400" dirty="0" smtClean="0">
                <a:solidFill>
                  <a:srgbClr val="2A00FF"/>
                </a:solidFill>
                <a:latin typeface="Consolas"/>
              </a:rPr>
              <a:t>"</a:t>
            </a:r>
            <a:r>
              <a:rPr lang="en-US" sz="1400" dirty="0" err="1" smtClean="0">
                <a:solidFill>
                  <a:srgbClr val="2A00FF"/>
                </a:solidFill>
                <a:latin typeface="Consolas"/>
              </a:rPr>
              <a:t>myText</a:t>
            </a:r>
            <a:r>
              <a:rPr lang="en-US" sz="1400" dirty="0" smtClean="0">
                <a:solidFill>
                  <a:srgbClr val="2A00FF"/>
                </a:solidFill>
                <a:latin typeface="Consolas"/>
              </a:rPr>
              <a:t>"</a:t>
            </a:r>
            <a:r>
              <a:rPr lang="en-US" sz="1400" dirty="0" smtClean="0">
                <a:solidFill>
                  <a:srgbClr val="000000"/>
                </a:solidFill>
                <a:latin typeface="Consolas"/>
              </a:rPr>
              <a:t>).value	    			   </a:t>
            </a:r>
          </a:p>
          <a:p>
            <a:pPr defTabSz="274320"/>
            <a:r>
              <a:rPr lang="en-US" sz="1400" dirty="0" smtClean="0">
                <a:solidFill>
                  <a:srgbClr val="000000"/>
                </a:solidFill>
                <a:latin typeface="Consolas"/>
              </a:rPr>
              <a:t>		    			  	+ </a:t>
            </a:r>
            <a:r>
              <a:rPr lang="en-US" sz="1400" dirty="0" smtClean="0">
                <a:solidFill>
                  <a:srgbClr val="2A00FF"/>
                </a:solidFill>
                <a:latin typeface="Consolas"/>
              </a:rPr>
              <a:t>"\n"</a:t>
            </a:r>
            <a:r>
              <a:rPr lang="en-US" sz="1400" dirty="0" smtClean="0">
                <a:solidFill>
                  <a:srgbClr val="000000"/>
                </a:solidFill>
                <a:latin typeface="Consolas"/>
              </a:rPr>
              <a:t> + </a:t>
            </a:r>
            <a:r>
              <a:rPr lang="en-US" sz="1400" dirty="0" err="1" smtClean="0">
                <a:solidFill>
                  <a:srgbClr val="000000"/>
                </a:solidFill>
                <a:latin typeface="Consolas"/>
              </a:rPr>
              <a:t>document.getElementById</a:t>
            </a:r>
            <a:r>
              <a:rPr lang="en-US" sz="1400" dirty="0" smtClean="0">
                <a:solidFill>
                  <a:srgbClr val="000000"/>
                </a:solidFill>
                <a:latin typeface="Consolas"/>
              </a:rPr>
              <a:t>(</a:t>
            </a:r>
            <a:r>
              <a:rPr lang="en-US" sz="1400" dirty="0" smtClean="0">
                <a:solidFill>
                  <a:srgbClr val="2A00FF"/>
                </a:solidFill>
                <a:latin typeface="Consolas"/>
              </a:rPr>
              <a:t>"lat"</a:t>
            </a:r>
            <a:r>
              <a:rPr lang="en-US" sz="1400" dirty="0" smtClean="0">
                <a:solidFill>
                  <a:srgbClr val="000000"/>
                </a:solidFill>
                <a:latin typeface="Consolas"/>
              </a:rPr>
              <a:t>).</a:t>
            </a:r>
            <a:r>
              <a:rPr lang="en-US" sz="1400" dirty="0" err="1" smtClean="0">
                <a:solidFill>
                  <a:srgbClr val="000000"/>
                </a:solidFill>
                <a:latin typeface="Consolas"/>
              </a:rPr>
              <a:t>innerHTML</a:t>
            </a:r>
            <a:endParaRPr lang="en-US" sz="1400" dirty="0" smtClean="0">
              <a:solidFill>
                <a:srgbClr val="000000"/>
              </a:solidFill>
              <a:latin typeface="Consolas"/>
            </a:endParaRPr>
          </a:p>
          <a:p>
            <a:pPr defTabSz="274320"/>
            <a:r>
              <a:rPr lang="en-US" sz="1400" dirty="0" smtClean="0">
                <a:solidFill>
                  <a:srgbClr val="000000"/>
                </a:solidFill>
                <a:latin typeface="Consolas"/>
              </a:rPr>
              <a:t>			          	+ </a:t>
            </a:r>
            <a:r>
              <a:rPr lang="en-US" sz="1400" dirty="0" smtClean="0">
                <a:solidFill>
                  <a:srgbClr val="2A00FF"/>
                </a:solidFill>
                <a:latin typeface="Consolas"/>
              </a:rPr>
              <a:t>"\n"</a:t>
            </a:r>
            <a:r>
              <a:rPr lang="en-US" sz="1400" dirty="0" smtClean="0">
                <a:solidFill>
                  <a:srgbClr val="000000"/>
                </a:solidFill>
                <a:latin typeface="Consolas"/>
              </a:rPr>
              <a:t> + </a:t>
            </a:r>
            <a:r>
              <a:rPr lang="en-US" sz="1400" dirty="0" err="1" smtClean="0">
                <a:solidFill>
                  <a:srgbClr val="000000"/>
                </a:solidFill>
                <a:latin typeface="Consolas"/>
              </a:rPr>
              <a:t>document.getElementById</a:t>
            </a:r>
            <a:r>
              <a:rPr lang="en-US" sz="1400" dirty="0" smtClean="0">
                <a:solidFill>
                  <a:srgbClr val="000000"/>
                </a:solidFill>
                <a:latin typeface="Consolas"/>
              </a:rPr>
              <a:t>(</a:t>
            </a:r>
            <a:r>
              <a:rPr lang="en-US" sz="1400" dirty="0" smtClean="0">
                <a:solidFill>
                  <a:srgbClr val="2A00FF"/>
                </a:solidFill>
                <a:latin typeface="Consolas"/>
              </a:rPr>
              <a:t>"</a:t>
            </a:r>
            <a:r>
              <a:rPr lang="en-US" sz="1400" dirty="0" err="1" smtClean="0">
                <a:solidFill>
                  <a:srgbClr val="2A00FF"/>
                </a:solidFill>
                <a:latin typeface="Consolas"/>
              </a:rPr>
              <a:t>lon</a:t>
            </a:r>
            <a:r>
              <a:rPr lang="en-US" sz="1400" dirty="0" smtClean="0">
                <a:solidFill>
                  <a:srgbClr val="2A00FF"/>
                </a:solidFill>
                <a:latin typeface="Consolas"/>
              </a:rPr>
              <a:t>"</a:t>
            </a:r>
            <a:r>
              <a:rPr lang="en-US" sz="1400" dirty="0" smtClean="0">
                <a:solidFill>
                  <a:srgbClr val="000000"/>
                </a:solidFill>
                <a:latin typeface="Consolas"/>
              </a:rPr>
              <a:t>).</a:t>
            </a:r>
            <a:r>
              <a:rPr lang="en-US" sz="1400" dirty="0" err="1" smtClean="0">
                <a:solidFill>
                  <a:srgbClr val="000000"/>
                </a:solidFill>
                <a:latin typeface="Consolas"/>
              </a:rPr>
              <a:t>innerHTML</a:t>
            </a:r>
            <a:r>
              <a:rPr lang="en-US" sz="1400" dirty="0" smtClean="0">
                <a:solidFill>
                  <a:srgbClr val="000000"/>
                </a:solidFill>
                <a:latin typeface="Consolas"/>
              </a:rPr>
              <a:t>;		</a:t>
            </a:r>
          </a:p>
          <a:p>
            <a:pPr defTabSz="274320"/>
            <a:r>
              <a:rPr lang="en-US" sz="1400" dirty="0" smtClean="0">
                <a:solidFill>
                  <a:srgbClr val="000000"/>
                </a:solidFill>
                <a:latin typeface="Consolas"/>
              </a:rPr>
              <a:t>			locater.htmlPassing2Android(</a:t>
            </a:r>
            <a:r>
              <a:rPr lang="en-US" sz="1400" dirty="0" err="1" smtClean="0">
                <a:solidFill>
                  <a:srgbClr val="000000"/>
                </a:solidFill>
                <a:latin typeface="Consolas"/>
              </a:rPr>
              <a:t>spyHtml</a:t>
            </a:r>
            <a:r>
              <a:rPr lang="en-US" sz="1400"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script</a:t>
            </a:r>
            <a:r>
              <a:rPr lang="en-US" sz="1400" dirty="0" smtClean="0">
                <a:solidFill>
                  <a:srgbClr val="008080"/>
                </a:solidFill>
                <a:latin typeface="Consolas"/>
              </a:rPr>
              <a:t>&gt;</a:t>
            </a:r>
          </a:p>
          <a:p>
            <a:pPr defTabSz="274320"/>
            <a:r>
              <a:rPr lang="en-US" sz="1400" dirty="0" smtClean="0">
                <a:solidFill>
                  <a:srgbClr val="008080"/>
                </a:solidFill>
                <a:latin typeface="Consolas"/>
              </a:rPr>
              <a:t>&lt;/</a:t>
            </a:r>
            <a:r>
              <a:rPr lang="en-US" sz="1400" dirty="0" smtClean="0">
                <a:solidFill>
                  <a:srgbClr val="3F7F7F"/>
                </a:solidFill>
                <a:latin typeface="Consolas"/>
              </a:rPr>
              <a:t>head</a:t>
            </a:r>
            <a:r>
              <a:rPr lang="en-US" sz="1400" dirty="0" smtClean="0">
                <a:solidFill>
                  <a:srgbClr val="008080"/>
                </a:solidFill>
                <a:latin typeface="Consolas"/>
              </a:rPr>
              <a:t>&gt;</a:t>
            </a:r>
          </a:p>
        </p:txBody>
      </p:sp>
      <p:pic>
        <p:nvPicPr>
          <p:cNvPr id="11" name="Picture 10" descr="device.png"/>
          <p:cNvPicPr>
            <a:picLocks noChangeAspect="1"/>
          </p:cNvPicPr>
          <p:nvPr/>
        </p:nvPicPr>
        <p:blipFill>
          <a:blip r:embed="rId2" cstate="print"/>
          <a:stretch>
            <a:fillRect/>
          </a:stretch>
        </p:blipFill>
        <p:spPr>
          <a:xfrm>
            <a:off x="7594600" y="990600"/>
            <a:ext cx="1397000" cy="2095500"/>
          </a:xfrm>
          <a:prstGeom prst="rect">
            <a:avLst/>
          </a:prstGeom>
          <a:ln>
            <a:solidFill>
              <a:schemeClr val="bg1">
                <a:lumMod val="75000"/>
              </a:schemeClr>
            </a:solidFill>
          </a:ln>
        </p:spPr>
      </p:pic>
      <p:cxnSp>
        <p:nvCxnSpPr>
          <p:cNvPr id="12" name="Straight Arrow Connector 11"/>
          <p:cNvCxnSpPr/>
          <p:nvPr/>
        </p:nvCxnSpPr>
        <p:spPr>
          <a:xfrm>
            <a:off x="152400" y="3048000"/>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52400" y="4343400"/>
            <a:ext cx="685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5800"/>
            <a:ext cx="8534400" cy="892552"/>
          </a:xfrm>
          <a:prstGeom prst="rect">
            <a:avLst/>
          </a:prstGeom>
          <a:noFill/>
        </p:spPr>
        <p:txBody>
          <a:bodyPr wrap="square" rtlCol="0">
            <a:spAutoFit/>
          </a:bodyPr>
          <a:lstStyle/>
          <a:p>
            <a:pPr marL="457200" indent="-457200"/>
            <a:r>
              <a:rPr lang="en-US" sz="2800" b="1" dirty="0" smtClean="0">
                <a:solidFill>
                  <a:srgbClr val="C00000"/>
                </a:solidFill>
              </a:rPr>
              <a:t>Example 2.  </a:t>
            </a:r>
          </a:p>
          <a:p>
            <a:pPr marL="457200" indent="-457200"/>
            <a:r>
              <a:rPr lang="en-US" sz="2400" b="1" dirty="0" smtClean="0">
                <a:solidFill>
                  <a:srgbClr val="C00000"/>
                </a:solidFill>
              </a:rPr>
              <a:t>HTML Page </a:t>
            </a:r>
            <a:r>
              <a:rPr lang="en-US" sz="1400" b="1" dirty="0" smtClean="0">
                <a:solidFill>
                  <a:srgbClr val="C00000"/>
                </a:solidFill>
              </a:rPr>
              <a:t>(2 of  2) </a:t>
            </a:r>
            <a:r>
              <a:rPr lang="en-US" sz="2400" dirty="0" smtClean="0"/>
              <a:t>Passing Objects between Android and JS</a:t>
            </a:r>
          </a:p>
        </p:txBody>
      </p:sp>
      <p:sp>
        <p:nvSpPr>
          <p:cNvPr id="9" name="TextBox 8"/>
          <p:cNvSpPr txBox="1"/>
          <p:nvPr/>
        </p:nvSpPr>
        <p:spPr>
          <a:xfrm>
            <a:off x="304800" y="1600200"/>
            <a:ext cx="8610600" cy="5047536"/>
          </a:xfrm>
          <a:prstGeom prst="rect">
            <a:avLst/>
          </a:prstGeom>
          <a:solidFill>
            <a:schemeClr val="bg1">
              <a:lumMod val="95000"/>
            </a:schemeClr>
          </a:solidFill>
          <a:ln>
            <a:solidFill>
              <a:schemeClr val="accent1"/>
            </a:solidFill>
          </a:ln>
        </p:spPr>
        <p:txBody>
          <a:bodyPr wrap="square" rtlCol="0">
            <a:spAutoFit/>
          </a:bodyPr>
          <a:lstStyle/>
          <a:p>
            <a:r>
              <a:rPr lang="en-US" sz="1400" dirty="0" smtClean="0">
                <a:solidFill>
                  <a:srgbClr val="008080"/>
                </a:solidFill>
                <a:latin typeface="Consolas"/>
              </a:rPr>
              <a:t>&lt;</a:t>
            </a:r>
            <a:r>
              <a:rPr lang="en-US" sz="1400" dirty="0" smtClean="0">
                <a:solidFill>
                  <a:srgbClr val="3F7F7F"/>
                </a:solidFill>
                <a:latin typeface="Consolas"/>
              </a:rPr>
              <a:t>body</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p</a:t>
            </a:r>
            <a:r>
              <a:rPr lang="en-US" sz="1400" dirty="0" smtClean="0">
                <a:solidFill>
                  <a:srgbClr val="008080"/>
                </a:solidFill>
                <a:latin typeface="Consolas"/>
              </a:rPr>
              <a:t>&gt;</a:t>
            </a:r>
            <a:r>
              <a:rPr lang="en-US" sz="1400" dirty="0" smtClean="0">
                <a:solidFill>
                  <a:srgbClr val="000000"/>
                </a:solidFill>
                <a:latin typeface="Consolas"/>
              </a:rPr>
              <a:t>You are at</a:t>
            </a:r>
            <a:r>
              <a:rPr lang="en-US" sz="1400" dirty="0" smtClean="0">
                <a:solidFill>
                  <a:srgbClr val="008080"/>
                </a:solidFill>
                <a:latin typeface="Consolas"/>
              </a:rPr>
              <a:t>&lt;/</a:t>
            </a:r>
            <a:r>
              <a:rPr lang="en-US" sz="1400" dirty="0" smtClean="0">
                <a:solidFill>
                  <a:srgbClr val="3F7F7F"/>
                </a:solidFill>
                <a:latin typeface="Consolas"/>
              </a:rPr>
              <a:t>p</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table  </a:t>
            </a:r>
            <a:r>
              <a:rPr lang="en-US" sz="1400" dirty="0" smtClean="0">
                <a:solidFill>
                  <a:srgbClr val="7F007F"/>
                </a:solidFill>
                <a:latin typeface="Consolas"/>
              </a:rPr>
              <a:t>border</a:t>
            </a:r>
            <a:r>
              <a:rPr lang="en-US" sz="1400" dirty="0" smtClean="0">
                <a:solidFill>
                  <a:srgbClr val="000000"/>
                </a:solidFill>
                <a:latin typeface="Consolas"/>
              </a:rPr>
              <a:t>=</a:t>
            </a:r>
            <a:r>
              <a:rPr lang="en-US" sz="1400" i="1" dirty="0" smtClean="0">
                <a:solidFill>
                  <a:srgbClr val="2A00FF"/>
                </a:solidFill>
                <a:latin typeface="Consolas"/>
              </a:rPr>
              <a:t>"1" </a:t>
            </a:r>
            <a:r>
              <a:rPr lang="en-US" sz="1400" i="1" dirty="0" err="1" smtClean="0">
                <a:solidFill>
                  <a:srgbClr val="7F007F"/>
                </a:solidFill>
                <a:latin typeface="Consolas"/>
              </a:rPr>
              <a:t>cellspacing</a:t>
            </a:r>
            <a:r>
              <a:rPr lang="en-US" sz="1400" i="1" dirty="0" smtClean="0">
                <a:solidFill>
                  <a:srgbClr val="000000"/>
                </a:solidFill>
                <a:latin typeface="Consolas"/>
              </a:rPr>
              <a:t>=</a:t>
            </a:r>
            <a:r>
              <a:rPr lang="en-US" sz="1400" i="1" dirty="0" smtClean="0">
                <a:solidFill>
                  <a:srgbClr val="2A00FF"/>
                </a:solidFill>
                <a:latin typeface="Consolas"/>
              </a:rPr>
              <a:t>"1" </a:t>
            </a:r>
            <a:r>
              <a:rPr lang="en-US" sz="1400" i="1" dirty="0" err="1" smtClean="0">
                <a:solidFill>
                  <a:srgbClr val="7F007F"/>
                </a:solidFill>
                <a:latin typeface="Consolas"/>
              </a:rPr>
              <a:t>cellpadding</a:t>
            </a:r>
            <a:r>
              <a:rPr lang="en-US" sz="1400" i="1" dirty="0" smtClean="0">
                <a:solidFill>
                  <a:srgbClr val="000000"/>
                </a:solidFill>
                <a:latin typeface="Consolas"/>
              </a:rPr>
              <a:t>=</a:t>
            </a:r>
            <a:r>
              <a:rPr lang="en-US" sz="1400" i="1" dirty="0" smtClean="0">
                <a:solidFill>
                  <a:srgbClr val="2A00FF"/>
                </a:solidFill>
                <a:latin typeface="Consolas"/>
              </a:rPr>
              <a:t>"1"</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tr</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td  </a:t>
            </a:r>
            <a:r>
              <a:rPr lang="en-US" sz="1400" dirty="0" err="1" smtClean="0">
                <a:solidFill>
                  <a:srgbClr val="7F007F"/>
                </a:solidFill>
                <a:latin typeface="Consolas"/>
              </a:rPr>
              <a:t>bgcolor</a:t>
            </a:r>
            <a:r>
              <a:rPr lang="en-US" sz="1400" dirty="0" smtClean="0">
                <a:solidFill>
                  <a:srgbClr val="000000"/>
                </a:solidFill>
                <a:latin typeface="Consolas"/>
              </a:rPr>
              <a:t>=</a:t>
            </a:r>
            <a:r>
              <a:rPr lang="en-US" sz="1400" i="1" dirty="0" smtClean="0">
                <a:solidFill>
                  <a:srgbClr val="2A00FF"/>
                </a:solidFill>
                <a:latin typeface="Consolas"/>
              </a:rPr>
              <a:t>"#FFFFCC"</a:t>
            </a:r>
            <a:r>
              <a:rPr lang="en-US" sz="1400" i="1" dirty="0" smtClean="0">
                <a:solidFill>
                  <a:srgbClr val="008080"/>
                </a:solidFill>
                <a:latin typeface="Consolas"/>
              </a:rPr>
              <a:t>&gt;</a:t>
            </a:r>
            <a:r>
              <a:rPr lang="en-US" sz="1400" i="1" dirty="0" smtClean="0">
                <a:solidFill>
                  <a:srgbClr val="000000"/>
                </a:solidFill>
                <a:latin typeface="Consolas"/>
              </a:rPr>
              <a:t> Latitude </a:t>
            </a:r>
            <a:r>
              <a:rPr lang="en-US" sz="1400" i="1" dirty="0" smtClean="0">
                <a:solidFill>
                  <a:srgbClr val="008080"/>
                </a:solidFill>
                <a:latin typeface="Consolas"/>
              </a:rPr>
              <a:t>&lt;/</a:t>
            </a:r>
            <a:r>
              <a:rPr lang="en-US" sz="1400" i="1" dirty="0" smtClean="0">
                <a:solidFill>
                  <a:srgbClr val="3F7F7F"/>
                </a:solidFill>
                <a:latin typeface="Consolas"/>
              </a:rPr>
              <a:t>td</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td</a:t>
            </a:r>
            <a:r>
              <a:rPr lang="en-US" sz="1400" dirty="0" smtClean="0">
                <a:solidFill>
                  <a:srgbClr val="008080"/>
                </a:solidFill>
                <a:latin typeface="Consolas"/>
              </a:rPr>
              <a:t>&gt; </a:t>
            </a:r>
            <a:r>
              <a:rPr lang="en-US" sz="1400" dirty="0" smtClean="0">
                <a:solidFill>
                  <a:srgbClr val="008080"/>
                </a:solidFill>
                <a:highlight>
                  <a:srgbClr val="FFFF00"/>
                </a:highlight>
                <a:latin typeface="Consolas"/>
              </a:rPr>
              <a:t>&lt;</a:t>
            </a:r>
            <a:r>
              <a:rPr lang="en-US" sz="1400" dirty="0" smtClean="0">
                <a:solidFill>
                  <a:srgbClr val="3F7F7F"/>
                </a:solidFill>
                <a:highlight>
                  <a:srgbClr val="FFFF00"/>
                </a:highlight>
                <a:latin typeface="Consolas"/>
              </a:rPr>
              <a:t>span </a:t>
            </a:r>
            <a:r>
              <a:rPr lang="en-US" sz="1400" dirty="0" smtClean="0">
                <a:solidFill>
                  <a:srgbClr val="7F007F"/>
                </a:solidFill>
                <a:highlight>
                  <a:srgbClr val="FFFF00"/>
                </a:highlight>
                <a:latin typeface="Consolas"/>
              </a:rPr>
              <a:t>id</a:t>
            </a:r>
            <a:r>
              <a:rPr lang="en-US" sz="1400" dirty="0" smtClean="0">
                <a:solidFill>
                  <a:srgbClr val="000000"/>
                </a:solidFill>
                <a:highlight>
                  <a:srgbClr val="FFFF00"/>
                </a:highlight>
                <a:latin typeface="Consolas"/>
              </a:rPr>
              <a:t>=</a:t>
            </a:r>
            <a:r>
              <a:rPr lang="en-US" sz="1400" i="1" dirty="0" smtClean="0">
                <a:solidFill>
                  <a:srgbClr val="2A00FF"/>
                </a:solidFill>
                <a:highlight>
                  <a:srgbClr val="FFFF00"/>
                </a:highlight>
                <a:latin typeface="Consolas"/>
              </a:rPr>
              <a:t>"lat"</a:t>
            </a:r>
            <a:r>
              <a:rPr lang="en-US" sz="1400" i="1" dirty="0" smtClean="0">
                <a:solidFill>
                  <a:srgbClr val="008080"/>
                </a:solidFill>
                <a:highlight>
                  <a:srgbClr val="FFFF00"/>
                </a:highlight>
                <a:latin typeface="Consolas"/>
              </a:rPr>
              <a:t>&gt;</a:t>
            </a:r>
            <a:r>
              <a:rPr lang="en-US" sz="1400" i="1" dirty="0" smtClean="0">
                <a:solidFill>
                  <a:srgbClr val="000000"/>
                </a:solidFill>
                <a:highlight>
                  <a:srgbClr val="FFFF00"/>
                </a:highlight>
                <a:latin typeface="Consolas"/>
              </a:rPr>
              <a:t> </a:t>
            </a:r>
            <a:r>
              <a:rPr lang="en-US" sz="1400" i="1" dirty="0" smtClean="0">
                <a:solidFill>
                  <a:srgbClr val="000000"/>
                </a:solidFill>
                <a:latin typeface="Consolas"/>
              </a:rPr>
              <a:t> (unknown) </a:t>
            </a:r>
            <a:r>
              <a:rPr lang="en-US" sz="1400" i="1" dirty="0" smtClean="0">
                <a:solidFill>
                  <a:srgbClr val="008080"/>
                </a:solidFill>
                <a:latin typeface="Consolas"/>
              </a:rPr>
              <a:t>&lt;/</a:t>
            </a:r>
            <a:r>
              <a:rPr lang="en-US" sz="1400" i="1" dirty="0" smtClean="0">
                <a:solidFill>
                  <a:srgbClr val="3F7F7F"/>
                </a:solidFill>
                <a:latin typeface="Consolas"/>
              </a:rPr>
              <a:t>span</a:t>
            </a:r>
            <a:r>
              <a:rPr lang="en-US" sz="1400" i="1" dirty="0" smtClean="0">
                <a:solidFill>
                  <a:srgbClr val="008080"/>
                </a:solidFill>
                <a:latin typeface="Consolas"/>
              </a:rPr>
              <a:t>&gt;&lt;/</a:t>
            </a:r>
            <a:r>
              <a:rPr lang="en-US" sz="1400" i="1" dirty="0" smtClean="0">
                <a:solidFill>
                  <a:srgbClr val="3F7F7F"/>
                </a:solidFill>
                <a:latin typeface="Consolas"/>
              </a:rPr>
              <a:t>td</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tr</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tr</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td </a:t>
            </a:r>
            <a:r>
              <a:rPr lang="en-US" sz="1400" dirty="0" err="1" smtClean="0">
                <a:solidFill>
                  <a:srgbClr val="7F007F"/>
                </a:solidFill>
                <a:latin typeface="Consolas"/>
              </a:rPr>
              <a:t>bgcolor</a:t>
            </a:r>
            <a:r>
              <a:rPr lang="en-US" sz="1400" dirty="0" smtClean="0">
                <a:solidFill>
                  <a:srgbClr val="000000"/>
                </a:solidFill>
                <a:latin typeface="Consolas"/>
              </a:rPr>
              <a:t>=</a:t>
            </a:r>
            <a:r>
              <a:rPr lang="en-US" sz="1400" i="1" dirty="0" smtClean="0">
                <a:solidFill>
                  <a:srgbClr val="2A00FF"/>
                </a:solidFill>
                <a:latin typeface="Consolas"/>
              </a:rPr>
              <a:t>"#FFFFCC"</a:t>
            </a:r>
            <a:r>
              <a:rPr lang="en-US" sz="1400" i="1" dirty="0" smtClean="0">
                <a:solidFill>
                  <a:srgbClr val="008080"/>
                </a:solidFill>
                <a:latin typeface="Consolas"/>
              </a:rPr>
              <a:t>&gt;</a:t>
            </a:r>
            <a:r>
              <a:rPr lang="en-US" sz="1400" i="1" dirty="0" smtClean="0">
                <a:solidFill>
                  <a:srgbClr val="000000"/>
                </a:solidFill>
                <a:latin typeface="Consolas"/>
              </a:rPr>
              <a:t> Longitude </a:t>
            </a:r>
            <a:r>
              <a:rPr lang="en-US" sz="1400" i="1" dirty="0" smtClean="0">
                <a:solidFill>
                  <a:srgbClr val="008080"/>
                </a:solidFill>
                <a:latin typeface="Consolas"/>
              </a:rPr>
              <a:t>&lt;/</a:t>
            </a:r>
            <a:r>
              <a:rPr lang="en-US" sz="1400" i="1" dirty="0" smtClean="0">
                <a:solidFill>
                  <a:srgbClr val="3F7F7F"/>
                </a:solidFill>
                <a:latin typeface="Consolas"/>
              </a:rPr>
              <a:t>td</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td</a:t>
            </a:r>
            <a:r>
              <a:rPr lang="en-US" sz="1400" dirty="0" smtClean="0">
                <a:solidFill>
                  <a:srgbClr val="008080"/>
                </a:solidFill>
                <a:latin typeface="Consolas"/>
              </a:rPr>
              <a:t>&gt; </a:t>
            </a:r>
            <a:r>
              <a:rPr lang="en-US" sz="1400" dirty="0" smtClean="0">
                <a:solidFill>
                  <a:srgbClr val="008080"/>
                </a:solidFill>
                <a:highlight>
                  <a:srgbClr val="FFFF00"/>
                </a:highlight>
                <a:latin typeface="Consolas"/>
              </a:rPr>
              <a:t>&lt;</a:t>
            </a:r>
            <a:r>
              <a:rPr lang="en-US" sz="1400" dirty="0" smtClean="0">
                <a:solidFill>
                  <a:srgbClr val="3F7F7F"/>
                </a:solidFill>
                <a:highlight>
                  <a:srgbClr val="FFFF00"/>
                </a:highlight>
                <a:latin typeface="Consolas"/>
              </a:rPr>
              <a:t>span </a:t>
            </a:r>
            <a:r>
              <a:rPr lang="en-US" sz="1400" dirty="0" smtClean="0">
                <a:solidFill>
                  <a:srgbClr val="7F007F"/>
                </a:solidFill>
                <a:highlight>
                  <a:srgbClr val="FFFF00"/>
                </a:highlight>
                <a:latin typeface="Consolas"/>
              </a:rPr>
              <a:t>id</a:t>
            </a:r>
            <a:r>
              <a:rPr lang="en-US" sz="1400" dirty="0" smtClean="0">
                <a:solidFill>
                  <a:srgbClr val="000000"/>
                </a:solidFill>
                <a:highlight>
                  <a:srgbClr val="FFFF00"/>
                </a:highlight>
                <a:latin typeface="Consolas"/>
              </a:rPr>
              <a:t>=</a:t>
            </a:r>
            <a:r>
              <a:rPr lang="en-US" sz="1400" i="1" dirty="0" smtClean="0">
                <a:solidFill>
                  <a:srgbClr val="2A00FF"/>
                </a:solidFill>
                <a:highlight>
                  <a:srgbClr val="FFFF00"/>
                </a:highlight>
                <a:latin typeface="Consolas"/>
              </a:rPr>
              <a:t>"</a:t>
            </a:r>
            <a:r>
              <a:rPr lang="en-US" sz="1400" i="1" dirty="0" err="1" smtClean="0">
                <a:solidFill>
                  <a:srgbClr val="2A00FF"/>
                </a:solidFill>
                <a:highlight>
                  <a:srgbClr val="FFFF00"/>
                </a:highlight>
                <a:latin typeface="Consolas"/>
              </a:rPr>
              <a:t>lon</a:t>
            </a:r>
            <a:r>
              <a:rPr lang="en-US" sz="1400" i="1" dirty="0" smtClean="0">
                <a:solidFill>
                  <a:srgbClr val="2A00FF"/>
                </a:solidFill>
                <a:highlight>
                  <a:srgbClr val="FFFF00"/>
                </a:highlight>
                <a:latin typeface="Consolas"/>
              </a:rPr>
              <a:t>"</a:t>
            </a:r>
            <a:r>
              <a:rPr lang="en-US" sz="1400" i="1" dirty="0" smtClean="0">
                <a:solidFill>
                  <a:srgbClr val="008080"/>
                </a:solidFill>
                <a:highlight>
                  <a:srgbClr val="FFFF00"/>
                </a:highlight>
                <a:latin typeface="Consolas"/>
              </a:rPr>
              <a:t>&gt;  </a:t>
            </a:r>
            <a:r>
              <a:rPr lang="en-US" sz="1400" i="1" dirty="0" smtClean="0">
                <a:solidFill>
                  <a:srgbClr val="000000"/>
                </a:solidFill>
                <a:latin typeface="Consolas"/>
              </a:rPr>
              <a:t>(unknown) </a:t>
            </a:r>
            <a:r>
              <a:rPr lang="en-US" sz="1400" i="1" dirty="0" smtClean="0">
                <a:solidFill>
                  <a:srgbClr val="008080"/>
                </a:solidFill>
                <a:latin typeface="Consolas"/>
              </a:rPr>
              <a:t>&lt;/</a:t>
            </a:r>
            <a:r>
              <a:rPr lang="en-US" sz="1400" i="1" dirty="0" smtClean="0">
                <a:solidFill>
                  <a:srgbClr val="3F7F7F"/>
                </a:solidFill>
                <a:latin typeface="Consolas"/>
              </a:rPr>
              <a:t>span</a:t>
            </a:r>
            <a:r>
              <a:rPr lang="en-US" sz="1400" i="1" dirty="0" smtClean="0">
                <a:solidFill>
                  <a:srgbClr val="008080"/>
                </a:solidFill>
                <a:latin typeface="Consolas"/>
              </a:rPr>
              <a:t>&gt;&lt;/</a:t>
            </a:r>
            <a:r>
              <a:rPr lang="en-US" sz="1400" i="1" dirty="0" smtClean="0">
                <a:solidFill>
                  <a:srgbClr val="3F7F7F"/>
                </a:solidFill>
                <a:latin typeface="Consolas"/>
              </a:rPr>
              <a:t>td</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tr</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table</a:t>
            </a:r>
            <a:r>
              <a:rPr lang="en-US" sz="1400" dirty="0" smtClean="0">
                <a:solidFill>
                  <a:srgbClr val="008080"/>
                </a:solidFill>
                <a:latin typeface="Consolas"/>
              </a:rPr>
              <a:t>&gt;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p</a:t>
            </a:r>
            <a:r>
              <a:rPr lang="en-US" sz="1400" dirty="0" smtClean="0">
                <a:solidFill>
                  <a:srgbClr val="008080"/>
                </a:solidFill>
                <a:latin typeface="Consolas"/>
              </a:rPr>
              <a:t>&gt;&lt;</a:t>
            </a:r>
            <a:r>
              <a:rPr lang="en-US" sz="1400" dirty="0" smtClean="0">
                <a:solidFill>
                  <a:srgbClr val="3F7F7F"/>
                </a:solidFill>
                <a:latin typeface="Consolas"/>
              </a:rPr>
              <a:t>a </a:t>
            </a:r>
            <a:r>
              <a:rPr lang="en-US" sz="1400" dirty="0" err="1" smtClean="0">
                <a:solidFill>
                  <a:srgbClr val="7F007F"/>
                </a:solidFill>
                <a:highlight>
                  <a:srgbClr val="FFFF00"/>
                </a:highlight>
                <a:latin typeface="Consolas"/>
              </a:rPr>
              <a:t>onClick</a:t>
            </a:r>
            <a:r>
              <a:rPr lang="en-US" sz="1400" dirty="0" smtClean="0">
                <a:solidFill>
                  <a:srgbClr val="000000"/>
                </a:solidFill>
                <a:highlight>
                  <a:srgbClr val="FFFF00"/>
                </a:highlight>
                <a:latin typeface="Consolas"/>
              </a:rPr>
              <a:t>=</a:t>
            </a:r>
            <a:r>
              <a:rPr lang="en-US" sz="1400" dirty="0" smtClean="0">
                <a:solidFill>
                  <a:srgbClr val="2A00FF"/>
                </a:solidFill>
                <a:highlight>
                  <a:srgbClr val="FFFF00"/>
                </a:highlight>
                <a:latin typeface="Consolas"/>
              </a:rPr>
              <a:t>"</a:t>
            </a:r>
            <a:r>
              <a:rPr lang="en-US" sz="1400" dirty="0" err="1" smtClean="0">
                <a:solidFill>
                  <a:srgbClr val="2A00FF"/>
                </a:solidFill>
                <a:highlight>
                  <a:srgbClr val="FFFF00"/>
                </a:highlight>
                <a:latin typeface="Consolas"/>
              </a:rPr>
              <a:t>whereami</a:t>
            </a:r>
            <a:r>
              <a:rPr lang="en-US" sz="1400" dirty="0" smtClean="0">
                <a:solidFill>
                  <a:srgbClr val="2A00FF"/>
                </a:solidFill>
                <a:highlight>
                  <a:srgbClr val="FFFF00"/>
                </a:highlight>
                <a:latin typeface="Consolas"/>
              </a:rPr>
              <a:t>()"</a:t>
            </a:r>
            <a:r>
              <a:rPr lang="en-US" sz="1400" dirty="0" smtClean="0">
                <a:solidFill>
                  <a:srgbClr val="008080"/>
                </a:solidFill>
                <a:latin typeface="Consolas"/>
              </a:rPr>
              <a:t> &gt;&lt;</a:t>
            </a:r>
            <a:r>
              <a:rPr lang="en-US" sz="1400" dirty="0" smtClean="0">
                <a:solidFill>
                  <a:srgbClr val="3F7F7F"/>
                </a:solidFill>
                <a:latin typeface="Consolas"/>
              </a:rPr>
              <a:t>u</a:t>
            </a:r>
            <a:r>
              <a:rPr lang="en-US" sz="1400" dirty="0" smtClean="0">
                <a:solidFill>
                  <a:srgbClr val="008080"/>
                </a:solidFill>
                <a:latin typeface="Consolas"/>
              </a:rPr>
              <a:t>&gt;</a:t>
            </a:r>
            <a:r>
              <a:rPr lang="en-US" sz="1400" dirty="0" smtClean="0">
                <a:solidFill>
                  <a:srgbClr val="000000"/>
                </a:solidFill>
                <a:latin typeface="Consolas"/>
              </a:rPr>
              <a:t>Click to Get Location</a:t>
            </a:r>
            <a:r>
              <a:rPr lang="en-US" sz="1400" dirty="0" smtClean="0">
                <a:solidFill>
                  <a:srgbClr val="008080"/>
                </a:solidFill>
                <a:latin typeface="Consolas"/>
              </a:rPr>
              <a:t>&lt;/</a:t>
            </a:r>
            <a:r>
              <a:rPr lang="en-US" sz="1400" dirty="0" smtClean="0">
                <a:solidFill>
                  <a:srgbClr val="3F7F7F"/>
                </a:solidFill>
                <a:latin typeface="Consolas"/>
              </a:rPr>
              <a:t>u</a:t>
            </a:r>
            <a:r>
              <a:rPr lang="en-US" sz="1400" dirty="0" smtClean="0">
                <a:solidFill>
                  <a:srgbClr val="008080"/>
                </a:solidFill>
                <a:latin typeface="Consolas"/>
              </a:rPr>
              <a:t>&gt;&lt;/</a:t>
            </a:r>
            <a:r>
              <a:rPr lang="en-US" sz="1400" dirty="0" smtClean="0">
                <a:solidFill>
                  <a:srgbClr val="3F7F7F"/>
                </a:solidFill>
                <a:latin typeface="Consolas"/>
              </a:rPr>
              <a:t>a</a:t>
            </a:r>
            <a:r>
              <a:rPr lang="en-US" sz="1400" dirty="0" smtClean="0">
                <a:solidFill>
                  <a:srgbClr val="008080"/>
                </a:solidFill>
                <a:latin typeface="Consolas"/>
              </a:rPr>
              <a:t>&gt;&lt;/</a:t>
            </a:r>
            <a:r>
              <a:rPr lang="en-US" sz="1400" dirty="0" smtClean="0">
                <a:solidFill>
                  <a:srgbClr val="3F7F7F"/>
                </a:solidFill>
                <a:latin typeface="Consolas"/>
              </a:rPr>
              <a:t>p</a:t>
            </a:r>
            <a:r>
              <a:rPr lang="en-US" sz="1400" dirty="0" smtClean="0">
                <a:solidFill>
                  <a:srgbClr val="008080"/>
                </a:solidFill>
                <a:latin typeface="Consolas"/>
              </a:rPr>
              <a:t>&gt;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p</a:t>
            </a:r>
            <a:r>
              <a:rPr lang="en-US" sz="1400" dirty="0" smtClean="0">
                <a:solidFill>
                  <a:srgbClr val="008080"/>
                </a:solidFill>
                <a:latin typeface="Consolas"/>
              </a:rPr>
              <a:t>&gt;</a:t>
            </a:r>
            <a:r>
              <a:rPr lang="en-US" sz="1400" dirty="0" smtClean="0">
                <a:solidFill>
                  <a:srgbClr val="000000"/>
                </a:solidFill>
                <a:latin typeface="Consolas"/>
              </a:rPr>
              <a:t> Enter some data here  </a:t>
            </a:r>
            <a:r>
              <a:rPr lang="en-US" sz="1400" dirty="0" smtClean="0">
                <a:solidFill>
                  <a:srgbClr val="008080"/>
                </a:solidFill>
                <a:highlight>
                  <a:srgbClr val="FFFF00"/>
                </a:highlight>
                <a:latin typeface="Consolas"/>
              </a:rPr>
              <a:t>&lt;</a:t>
            </a:r>
            <a:r>
              <a:rPr lang="en-US" sz="1400" dirty="0" smtClean="0">
                <a:solidFill>
                  <a:srgbClr val="3F7F7F"/>
                </a:solidFill>
                <a:highlight>
                  <a:srgbClr val="FFFF00"/>
                </a:highlight>
                <a:latin typeface="Consolas"/>
              </a:rPr>
              <a:t>input </a:t>
            </a:r>
            <a:r>
              <a:rPr lang="en-US" sz="1400" dirty="0" smtClean="0">
                <a:solidFill>
                  <a:srgbClr val="7F007F"/>
                </a:solidFill>
                <a:highlight>
                  <a:srgbClr val="FFFF00"/>
                </a:highlight>
                <a:latin typeface="Consolas"/>
              </a:rPr>
              <a:t>type</a:t>
            </a:r>
            <a:r>
              <a:rPr lang="en-US" sz="1400" dirty="0" smtClean="0">
                <a:solidFill>
                  <a:srgbClr val="000000"/>
                </a:solidFill>
                <a:highlight>
                  <a:srgbClr val="FFFF00"/>
                </a:highlight>
                <a:latin typeface="Consolas"/>
              </a:rPr>
              <a:t>=</a:t>
            </a:r>
            <a:r>
              <a:rPr lang="en-US" sz="1400" i="1" dirty="0" smtClean="0">
                <a:solidFill>
                  <a:srgbClr val="2A00FF"/>
                </a:solidFill>
                <a:highlight>
                  <a:srgbClr val="FFFF00"/>
                </a:highlight>
                <a:latin typeface="Consolas"/>
              </a:rPr>
              <a:t>"text" </a:t>
            </a:r>
            <a:r>
              <a:rPr lang="en-US" sz="1400" i="1" dirty="0" smtClean="0">
                <a:solidFill>
                  <a:srgbClr val="7F007F"/>
                </a:solidFill>
                <a:highlight>
                  <a:srgbClr val="FFFF00"/>
                </a:highlight>
                <a:latin typeface="Consolas"/>
              </a:rPr>
              <a:t>id</a:t>
            </a:r>
            <a:r>
              <a:rPr lang="en-US" sz="1400" i="1" dirty="0" smtClean="0">
                <a:solidFill>
                  <a:srgbClr val="000000"/>
                </a:solidFill>
                <a:highlight>
                  <a:srgbClr val="FFFF00"/>
                </a:highlight>
                <a:latin typeface="Consolas"/>
              </a:rPr>
              <a:t>=</a:t>
            </a:r>
            <a:r>
              <a:rPr lang="en-US" sz="1400" i="1" dirty="0" smtClean="0">
                <a:solidFill>
                  <a:srgbClr val="2A00FF"/>
                </a:solidFill>
                <a:highlight>
                  <a:srgbClr val="FFFF00"/>
                </a:highlight>
                <a:latin typeface="Consolas"/>
              </a:rPr>
              <a:t>"</a:t>
            </a:r>
            <a:r>
              <a:rPr lang="en-US" sz="1400" i="1" dirty="0" err="1" smtClean="0">
                <a:solidFill>
                  <a:srgbClr val="2A00FF"/>
                </a:solidFill>
                <a:highlight>
                  <a:srgbClr val="FFFF00"/>
                </a:highlight>
                <a:latin typeface="Consolas"/>
              </a:rPr>
              <a:t>myText</a:t>
            </a:r>
            <a:r>
              <a:rPr lang="en-US" sz="1400" i="1" dirty="0" smtClean="0">
                <a:solidFill>
                  <a:srgbClr val="2A00FF"/>
                </a:solidFill>
                <a:highlight>
                  <a:srgbClr val="FFFF00"/>
                </a:highlight>
                <a:latin typeface="Consolas"/>
              </a:rPr>
              <a:t>" </a:t>
            </a:r>
            <a:r>
              <a:rPr lang="en-US" sz="1400" i="1" dirty="0" smtClean="0">
                <a:solidFill>
                  <a:srgbClr val="008080"/>
                </a:solidFill>
                <a:highlight>
                  <a:srgbClr val="FFFF00"/>
                </a:highlight>
                <a:latin typeface="Consolas"/>
              </a:rPr>
              <a:t>/&gt;</a:t>
            </a:r>
            <a:r>
              <a:rPr lang="en-US" sz="1400" i="1" dirty="0" smtClean="0">
                <a:solidFill>
                  <a:srgbClr val="000000"/>
                </a:solidFill>
                <a:highlight>
                  <a:srgbClr val="FFFF00"/>
                </a:highlight>
                <a:latin typeface="Consolas"/>
              </a:rPr>
              <a:t> </a:t>
            </a:r>
          </a:p>
          <a:p>
            <a:endParaRPr lang="en-US" sz="1400" i="1" dirty="0" smtClean="0">
              <a:solidFill>
                <a:srgbClr val="000000"/>
              </a:solidFill>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p</a:t>
            </a:r>
            <a:r>
              <a:rPr lang="en-US" sz="1400" dirty="0" smtClean="0">
                <a:solidFill>
                  <a:srgbClr val="008080"/>
                </a:solidFill>
                <a:latin typeface="Consolas"/>
              </a:rPr>
              <a:t>&gt;</a:t>
            </a:r>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input </a:t>
            </a:r>
            <a:r>
              <a:rPr lang="en-US" sz="1400" dirty="0" smtClean="0">
                <a:solidFill>
                  <a:srgbClr val="7F007F"/>
                </a:solidFill>
                <a:latin typeface="Consolas"/>
              </a:rPr>
              <a:t>type</a:t>
            </a:r>
            <a:r>
              <a:rPr lang="en-US" sz="1400" dirty="0" smtClean="0">
                <a:solidFill>
                  <a:srgbClr val="000000"/>
                </a:solidFill>
                <a:latin typeface="Consolas"/>
              </a:rPr>
              <a:t>=</a:t>
            </a:r>
            <a:r>
              <a:rPr lang="en-US" sz="1400" i="1" dirty="0" smtClean="0">
                <a:solidFill>
                  <a:srgbClr val="2A00FF"/>
                </a:solidFill>
                <a:latin typeface="Consolas"/>
              </a:rPr>
              <a:t>"button" </a:t>
            </a:r>
          </a:p>
          <a:p>
            <a:r>
              <a:rPr lang="en-US" sz="1400" i="1" dirty="0" smtClean="0">
                <a:solidFill>
                  <a:srgbClr val="2A00FF"/>
                </a:solidFill>
                <a:latin typeface="Consolas"/>
              </a:rPr>
              <a:t>		  </a:t>
            </a:r>
            <a:r>
              <a:rPr lang="en-US" sz="1400" i="1" dirty="0" err="1" smtClean="0">
                <a:solidFill>
                  <a:srgbClr val="7F007F"/>
                </a:solidFill>
                <a:latin typeface="Consolas"/>
              </a:rPr>
              <a:t>onclick</a:t>
            </a:r>
            <a:r>
              <a:rPr lang="en-US" sz="1400" i="1" dirty="0" smtClean="0">
                <a:solidFill>
                  <a:srgbClr val="000000"/>
                </a:solidFill>
                <a:latin typeface="Consolas"/>
              </a:rPr>
              <a:t>= </a:t>
            </a:r>
            <a:r>
              <a:rPr lang="en-US" sz="1400" i="1" dirty="0" smtClean="0">
                <a:solidFill>
                  <a:srgbClr val="2A00FF"/>
                </a:solidFill>
                <a:latin typeface="Consolas"/>
              </a:rPr>
              <a:t>"talkBack2Android()"</a:t>
            </a:r>
            <a:r>
              <a:rPr lang="en-US" sz="1400" i="1" dirty="0" smtClean="0">
                <a:solidFill>
                  <a:srgbClr val="000000"/>
                </a:solidFill>
                <a:latin typeface="Consolas"/>
              </a:rPr>
              <a:t> </a:t>
            </a:r>
          </a:p>
          <a:p>
            <a:r>
              <a:rPr lang="en-US" sz="1400" dirty="0" smtClean="0">
                <a:solidFill>
                  <a:srgbClr val="7F007F"/>
                </a:solidFill>
                <a:highlight>
                  <a:srgbClr val="FFFF00"/>
                </a:highlight>
                <a:latin typeface="Consolas"/>
              </a:rPr>
              <a:t>		  </a:t>
            </a:r>
            <a:r>
              <a:rPr lang="en-US" sz="1400" dirty="0" err="1" smtClean="0">
                <a:solidFill>
                  <a:srgbClr val="7F007F"/>
                </a:solidFill>
                <a:highlight>
                  <a:srgbClr val="FFFF00"/>
                </a:highlight>
                <a:latin typeface="Consolas"/>
              </a:rPr>
              <a:t>onclick</a:t>
            </a:r>
            <a:r>
              <a:rPr lang="en-US" sz="1400" dirty="0" smtClean="0">
                <a:solidFill>
                  <a:srgbClr val="000000"/>
                </a:solidFill>
                <a:highlight>
                  <a:srgbClr val="FFFF00"/>
                </a:highlight>
                <a:latin typeface="Consolas"/>
              </a:rPr>
              <a:t>= </a:t>
            </a:r>
            <a:r>
              <a:rPr lang="en-US" sz="1400" dirty="0" smtClean="0">
                <a:solidFill>
                  <a:srgbClr val="2A00FF"/>
                </a:solidFill>
                <a:highlight>
                  <a:srgbClr val="FFFF00"/>
                </a:highlight>
                <a:latin typeface="Consolas"/>
              </a:rPr>
              <a:t>"talkBack2Android()"</a:t>
            </a:r>
            <a:endParaRPr lang="en-US" sz="1400" i="1" dirty="0" smtClean="0">
              <a:solidFill>
                <a:srgbClr val="000000"/>
              </a:solidFill>
              <a:latin typeface="Consolas"/>
            </a:endParaRPr>
          </a:p>
          <a:p>
            <a:r>
              <a:rPr lang="en-US" sz="1400" i="1" dirty="0" smtClean="0">
                <a:solidFill>
                  <a:srgbClr val="000000"/>
                </a:solidFill>
                <a:latin typeface="Consolas"/>
              </a:rPr>
              <a:t>                 	  </a:t>
            </a:r>
            <a:r>
              <a:rPr lang="en-US" sz="1400" i="1" dirty="0" smtClean="0">
                <a:solidFill>
                  <a:srgbClr val="7F007F"/>
                </a:solidFill>
                <a:latin typeface="Consolas"/>
              </a:rPr>
              <a:t>value</a:t>
            </a:r>
            <a:r>
              <a:rPr lang="en-US" sz="1400" i="1" dirty="0" smtClean="0">
                <a:solidFill>
                  <a:srgbClr val="000000"/>
                </a:solidFill>
                <a:latin typeface="Consolas"/>
              </a:rPr>
              <a:t>=</a:t>
            </a:r>
            <a:r>
              <a:rPr lang="en-US" sz="1400" i="1" dirty="0" smtClean="0">
                <a:solidFill>
                  <a:srgbClr val="2A00FF"/>
                </a:solidFill>
                <a:latin typeface="Consolas"/>
              </a:rPr>
              <a:t>"Talking to Android"</a:t>
            </a:r>
            <a:r>
              <a:rPr lang="en-US" sz="1400" i="1" dirty="0" smtClean="0">
                <a:solidFill>
                  <a:srgbClr val="008080"/>
                </a:solidFill>
                <a:latin typeface="Consolas"/>
              </a:rPr>
              <a:t>&gt;</a:t>
            </a:r>
          </a:p>
          <a:p>
            <a:r>
              <a:rPr lang="en-US" sz="1400" dirty="0" smtClean="0">
                <a:solidFill>
                  <a:srgbClr val="008080"/>
                </a:solidFill>
                <a:latin typeface="Consolas"/>
              </a:rPr>
              <a:t>&lt;/</a:t>
            </a:r>
            <a:r>
              <a:rPr lang="en-US" sz="1400" dirty="0" smtClean="0">
                <a:solidFill>
                  <a:srgbClr val="3F7F7F"/>
                </a:solidFill>
                <a:latin typeface="Consolas"/>
              </a:rPr>
              <a:t>body</a:t>
            </a:r>
            <a:r>
              <a:rPr lang="en-US" sz="1400" dirty="0" smtClean="0">
                <a:solidFill>
                  <a:srgbClr val="008080"/>
                </a:solidFill>
                <a:latin typeface="Consolas"/>
              </a:rPr>
              <a:t>&gt;</a:t>
            </a:r>
          </a:p>
          <a:p>
            <a:r>
              <a:rPr lang="en-US" sz="1400" dirty="0" smtClean="0">
                <a:solidFill>
                  <a:srgbClr val="008080"/>
                </a:solidFill>
                <a:latin typeface="Consolas"/>
              </a:rPr>
              <a:t>&lt;/</a:t>
            </a:r>
            <a:r>
              <a:rPr lang="en-US" sz="1400" dirty="0" smtClean="0">
                <a:solidFill>
                  <a:srgbClr val="3F7F7F"/>
                </a:solidFill>
                <a:latin typeface="Consolas"/>
              </a:rPr>
              <a:t>html</a:t>
            </a:r>
            <a:r>
              <a:rPr lang="en-US" sz="1400" dirty="0" smtClean="0">
                <a:solidFill>
                  <a:srgbClr val="008080"/>
                </a:solidFill>
                <a:latin typeface="Consolas"/>
              </a:rPr>
              <a:t>&gt;</a:t>
            </a:r>
            <a:endParaRPr lang="en-US" sz="1200" dirty="0" smtClean="0">
              <a:solidFill>
                <a:srgbClr val="008080"/>
              </a:solidFill>
              <a:latin typeface="Times New Roman"/>
            </a:endParaRPr>
          </a:p>
        </p:txBody>
      </p:sp>
      <p:pic>
        <p:nvPicPr>
          <p:cNvPr id="11" name="Picture 10" descr="device.png"/>
          <p:cNvPicPr>
            <a:picLocks noChangeAspect="1"/>
          </p:cNvPicPr>
          <p:nvPr/>
        </p:nvPicPr>
        <p:blipFill>
          <a:blip r:embed="rId2" cstate="print"/>
          <a:stretch>
            <a:fillRect/>
          </a:stretch>
        </p:blipFill>
        <p:spPr>
          <a:xfrm>
            <a:off x="7594600" y="990600"/>
            <a:ext cx="1397000" cy="2095500"/>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5416868"/>
          </a:xfrm>
          <a:prstGeom prst="rect">
            <a:avLst/>
          </a:prstGeom>
          <a:noFill/>
        </p:spPr>
        <p:txBody>
          <a:bodyPr wrap="square" rtlCol="0">
            <a:spAutoFit/>
          </a:bodyPr>
          <a:lstStyle/>
          <a:p>
            <a:r>
              <a:rPr lang="en-US" sz="2200" dirty="0" smtClean="0"/>
              <a:t>The browser will try to access the </a:t>
            </a:r>
            <a:r>
              <a:rPr lang="en-US" sz="2200" b="1" dirty="0" smtClean="0"/>
              <a:t>Internet</a:t>
            </a:r>
            <a:r>
              <a:rPr lang="en-US" sz="2200" dirty="0" smtClean="0"/>
              <a:t> through </a:t>
            </a:r>
          </a:p>
          <a:p>
            <a:endParaRPr lang="en-US" sz="2200" dirty="0" smtClean="0"/>
          </a:p>
          <a:p>
            <a:pPr marL="914400" lvl="1" indent="-457200">
              <a:buFont typeface="Arial" pitchFamily="34" charset="0"/>
              <a:buChar char="•"/>
            </a:pPr>
            <a:r>
              <a:rPr lang="en-US" sz="2200" dirty="0" err="1" smtClean="0"/>
              <a:t>WiFi</a:t>
            </a:r>
            <a:r>
              <a:rPr lang="en-US" sz="2200" dirty="0" smtClean="0"/>
              <a:t> services, </a:t>
            </a:r>
          </a:p>
          <a:p>
            <a:pPr marL="914400" lvl="1" indent="-457200">
              <a:buFont typeface="Arial" pitchFamily="34" charset="0"/>
              <a:buChar char="•"/>
            </a:pPr>
            <a:r>
              <a:rPr lang="en-US" sz="2200" dirty="0" smtClean="0"/>
              <a:t>cellular network, </a:t>
            </a:r>
          </a:p>
          <a:p>
            <a:pPr marL="914400" lvl="1" indent="-457200">
              <a:buFont typeface="Arial" pitchFamily="34" charset="0"/>
              <a:buChar char="•"/>
            </a:pPr>
            <a:r>
              <a:rPr lang="en-US" sz="2200" dirty="0" smtClean="0"/>
              <a:t>reverse tethering,</a:t>
            </a:r>
          </a:p>
          <a:p>
            <a:pPr marL="914400" lvl="1" indent="-457200">
              <a:buFont typeface="Arial" pitchFamily="34" charset="0"/>
              <a:buChar char="•"/>
            </a:pPr>
            <a:r>
              <a:rPr lang="en-US" sz="2200" dirty="0" smtClean="0"/>
              <a:t>any other technology available.</a:t>
            </a:r>
          </a:p>
          <a:p>
            <a:endParaRPr lang="en-US" sz="800" dirty="0" smtClean="0"/>
          </a:p>
          <a:p>
            <a:endParaRPr lang="en-US" sz="800" dirty="0" smtClean="0"/>
          </a:p>
          <a:p>
            <a:endParaRPr lang="en-US" sz="2200" dirty="0" smtClean="0"/>
          </a:p>
          <a:p>
            <a:r>
              <a:rPr lang="en-US" sz="2200" dirty="0" smtClean="0"/>
              <a:t>The </a:t>
            </a:r>
            <a:r>
              <a:rPr lang="en-US" sz="2200" b="1" dirty="0" err="1" smtClean="0"/>
              <a:t>WebKit</a:t>
            </a:r>
            <a:r>
              <a:rPr lang="en-US" sz="2200" dirty="0" smtClean="0"/>
              <a:t> engine includes methods to</a:t>
            </a:r>
          </a:p>
          <a:p>
            <a:endParaRPr lang="en-US" sz="2200" dirty="0" smtClean="0"/>
          </a:p>
          <a:p>
            <a:pPr marL="914400" lvl="1" indent="-457200">
              <a:buFont typeface="Arial" pitchFamily="34" charset="0"/>
              <a:buChar char="•"/>
            </a:pPr>
            <a:r>
              <a:rPr lang="en-US" sz="2200" dirty="0" smtClean="0"/>
              <a:t>navigate forward and backward through a history record, </a:t>
            </a:r>
          </a:p>
          <a:p>
            <a:pPr marL="914400" lvl="1" indent="-457200">
              <a:buFont typeface="Arial" pitchFamily="34" charset="0"/>
              <a:buChar char="•"/>
            </a:pPr>
            <a:r>
              <a:rPr lang="en-US" sz="2200" dirty="0" smtClean="0"/>
              <a:t>zoom in and out, </a:t>
            </a:r>
          </a:p>
          <a:p>
            <a:pPr marL="914400" lvl="1" indent="-457200">
              <a:buFont typeface="Arial" pitchFamily="34" charset="0"/>
              <a:buChar char="•"/>
            </a:pPr>
            <a:r>
              <a:rPr lang="en-US" sz="2200" dirty="0" smtClean="0"/>
              <a:t>perform text searches,</a:t>
            </a:r>
          </a:p>
          <a:p>
            <a:pPr marL="914400" lvl="1" indent="-457200">
              <a:buFont typeface="Arial" pitchFamily="34" charset="0"/>
              <a:buChar char="•"/>
            </a:pPr>
            <a:r>
              <a:rPr lang="en-US" sz="2200" dirty="0" smtClean="0"/>
              <a:t>load data</a:t>
            </a:r>
          </a:p>
          <a:p>
            <a:pPr marL="914400" lvl="1" indent="-457200">
              <a:buFont typeface="Arial" pitchFamily="34" charset="0"/>
              <a:buChar char="•"/>
            </a:pPr>
            <a:r>
              <a:rPr lang="en-US" sz="2200" dirty="0" smtClean="0"/>
              <a:t>stop loading and </a:t>
            </a:r>
          </a:p>
          <a:p>
            <a:pPr marL="914400" lvl="1" indent="-457200">
              <a:buFont typeface="Arial" pitchFamily="34" charset="0"/>
              <a:buChar char="•"/>
            </a:pPr>
            <a:r>
              <a:rPr lang="en-US" sz="2200" dirty="0" smtClean="0"/>
              <a:t>more…</a:t>
            </a:r>
          </a:p>
        </p:txBody>
      </p:sp>
      <p:sp>
        <p:nvSpPr>
          <p:cNvPr id="8"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1343085"/>
            <a:ext cx="8382000" cy="5262979"/>
          </a:xfrm>
          <a:prstGeom prst="rect">
            <a:avLst/>
          </a:prstGeom>
          <a:solidFill>
            <a:schemeClr val="bg1">
              <a:lumMod val="95000"/>
            </a:schemeClr>
          </a:solidFill>
          <a:ln>
            <a:solidFill>
              <a:schemeClr val="bg1">
                <a:lumMod val="75000"/>
              </a:schemeClr>
            </a:solidFill>
          </a:ln>
        </p:spPr>
        <p:txBody>
          <a:bodyPr wrap="square" rtlCol="0">
            <a:spAutoFit/>
          </a:bodyPr>
          <a:lstStyle/>
          <a:p>
            <a:pPr defTabSz="274320"/>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class</a:t>
            </a:r>
            <a:r>
              <a:rPr lang="en-US" sz="1400" b="1" dirty="0" smtClean="0">
                <a:solidFill>
                  <a:srgbClr val="000000"/>
                </a:solidFill>
                <a:latin typeface="Courier New"/>
              </a:rPr>
              <a:t> Main </a:t>
            </a:r>
            <a:r>
              <a:rPr lang="en-US" sz="1400" b="1" dirty="0" smtClean="0">
                <a:solidFill>
                  <a:srgbClr val="7F0055"/>
                </a:solidFill>
                <a:latin typeface="Courier New"/>
              </a:rPr>
              <a:t>extends</a:t>
            </a:r>
            <a:r>
              <a:rPr lang="en-US" sz="1400" b="1" dirty="0" smtClean="0">
                <a:solidFill>
                  <a:srgbClr val="000000"/>
                </a:solidFill>
                <a:latin typeface="Courier New"/>
              </a:rPr>
              <a:t> Activity {</a:t>
            </a:r>
          </a:p>
          <a:p>
            <a:pPr defTabSz="274320"/>
            <a:endParaRPr lang="en-US" sz="1400" dirty="0" smtClean="0">
              <a:latin typeface="Courier New"/>
            </a:endParaRPr>
          </a:p>
          <a:p>
            <a:pPr defTabSz="274320"/>
            <a:r>
              <a:rPr lang="en-US" sz="1400" b="1" dirty="0" err="1" smtClean="0">
                <a:solidFill>
                  <a:srgbClr val="000000"/>
                </a:solidFill>
                <a:latin typeface="Courier New"/>
              </a:rPr>
              <a:t>WebView</a:t>
            </a:r>
            <a:r>
              <a:rPr lang="en-US" sz="1400" b="1" dirty="0" smtClean="0">
                <a:solidFill>
                  <a:srgbClr val="000000"/>
                </a:solidFill>
                <a:latin typeface="Courier New"/>
              </a:rPr>
              <a:t> </a:t>
            </a:r>
            <a:r>
              <a:rPr lang="en-US" sz="1400" b="1" dirty="0" smtClean="0">
                <a:solidFill>
                  <a:srgbClr val="0000C0"/>
                </a:solidFill>
                <a:latin typeface="Courier New"/>
              </a:rPr>
              <a:t>browser</a:t>
            </a:r>
            <a:r>
              <a:rPr lang="en-US" sz="1400" b="1" dirty="0" smtClean="0">
                <a:solidFill>
                  <a:srgbClr val="000000"/>
                </a:solidFill>
                <a:latin typeface="Courier New"/>
              </a:rPr>
              <a:t>;</a:t>
            </a:r>
          </a:p>
          <a:p>
            <a:pPr defTabSz="274320"/>
            <a:r>
              <a:rPr lang="en-US" sz="1400" dirty="0" err="1" smtClean="0">
                <a:solidFill>
                  <a:srgbClr val="000000"/>
                </a:solidFill>
                <a:latin typeface="Courier New"/>
              </a:rPr>
              <a:t>MyLocater</a:t>
            </a:r>
            <a:r>
              <a:rPr lang="en-US" sz="1400" dirty="0" smtClean="0">
                <a:solidFill>
                  <a:srgbClr val="000000"/>
                </a:solidFill>
                <a:latin typeface="Courier New"/>
              </a:rPr>
              <a:t> </a:t>
            </a:r>
            <a:r>
              <a:rPr lang="en-US" sz="1400" dirty="0" smtClean="0">
                <a:solidFill>
                  <a:srgbClr val="0000C0"/>
                </a:solidFill>
                <a:latin typeface="Courier New"/>
              </a:rPr>
              <a:t>locater</a:t>
            </a:r>
            <a:r>
              <a:rPr lang="en-US" sz="1400" dirty="0" smtClean="0">
                <a:solidFill>
                  <a:srgbClr val="000000"/>
                </a:solidFill>
                <a:latin typeface="Courier New"/>
              </a:rPr>
              <a:t> = </a:t>
            </a:r>
            <a:r>
              <a:rPr lang="en-US" sz="1400" b="1" dirty="0" smtClean="0">
                <a:solidFill>
                  <a:srgbClr val="7F0055"/>
                </a:solidFill>
                <a:latin typeface="Courier New"/>
              </a:rPr>
              <a:t>new</a:t>
            </a:r>
            <a:r>
              <a:rPr lang="en-US" sz="1400" b="1" dirty="0" smtClean="0">
                <a:solidFill>
                  <a:srgbClr val="000000"/>
                </a:solidFill>
                <a:latin typeface="Courier New"/>
              </a:rPr>
              <a:t> </a:t>
            </a:r>
            <a:r>
              <a:rPr lang="en-US" sz="1400" b="1" dirty="0" err="1" smtClean="0">
                <a:solidFill>
                  <a:srgbClr val="000000"/>
                </a:solidFill>
                <a:latin typeface="Courier New"/>
              </a:rPr>
              <a:t>MyLocater</a:t>
            </a:r>
            <a:r>
              <a:rPr lang="en-US" sz="1400" b="1" dirty="0" smtClean="0">
                <a:solidFill>
                  <a:srgbClr val="000000"/>
                </a:solidFill>
                <a:latin typeface="Courier New"/>
              </a:rPr>
              <a:t>();</a:t>
            </a:r>
          </a:p>
          <a:p>
            <a:pPr defTabSz="274320"/>
            <a:r>
              <a:rPr lang="en-US" sz="1400" dirty="0" smtClean="0">
                <a:solidFill>
                  <a:srgbClr val="000000"/>
                </a:solidFill>
                <a:latin typeface="Courier New"/>
              </a:rPr>
              <a:t>Location </a:t>
            </a:r>
            <a:r>
              <a:rPr lang="en-US" sz="1400" dirty="0" err="1" smtClean="0">
                <a:solidFill>
                  <a:srgbClr val="0000C0"/>
                </a:solidFill>
                <a:latin typeface="Courier New"/>
              </a:rPr>
              <a:t>mostRecentLocation</a:t>
            </a:r>
            <a:r>
              <a:rPr lang="en-US" sz="1400" dirty="0" smtClean="0">
                <a:solidFill>
                  <a:srgbClr val="000000"/>
                </a:solidFill>
                <a:latin typeface="Courier New"/>
              </a:rPr>
              <a:t>;</a:t>
            </a:r>
          </a:p>
          <a:p>
            <a:pPr defTabSz="274320"/>
            <a:endParaRPr lang="en-US" sz="1400" dirty="0" smtClean="0">
              <a:latin typeface="Courier New"/>
            </a:endParaRPr>
          </a:p>
          <a:p>
            <a:pPr defTabSz="274320"/>
            <a:r>
              <a:rPr lang="en-US" sz="1400" dirty="0" smtClean="0">
                <a:solidFill>
                  <a:srgbClr val="646464"/>
                </a:solidFill>
                <a:latin typeface="Courier New"/>
              </a:rPr>
              <a:t>@Override</a:t>
            </a:r>
          </a:p>
          <a:p>
            <a:pPr defTabSz="274320"/>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onCreate</a:t>
            </a:r>
            <a:r>
              <a:rPr lang="en-US" sz="1400" b="1" dirty="0" smtClean="0">
                <a:solidFill>
                  <a:srgbClr val="000000"/>
                </a:solidFill>
                <a:latin typeface="Courier New"/>
              </a:rPr>
              <a:t>(Bundle icicle) {</a:t>
            </a:r>
          </a:p>
          <a:p>
            <a:pPr defTabSz="274320"/>
            <a:r>
              <a:rPr lang="en-US" sz="1400" b="1" dirty="0" smtClean="0">
                <a:solidFill>
                  <a:srgbClr val="7F0055"/>
                </a:solidFill>
                <a:latin typeface="Courier New"/>
              </a:rPr>
              <a:t>    	</a:t>
            </a:r>
            <a:r>
              <a:rPr lang="en-US" sz="1400" b="1" dirty="0" err="1" smtClean="0">
                <a:solidFill>
                  <a:srgbClr val="7F0055"/>
                </a:solidFill>
                <a:latin typeface="Courier New"/>
              </a:rPr>
              <a:t>super</a:t>
            </a:r>
            <a:r>
              <a:rPr lang="en-US" sz="1400" b="1" dirty="0" err="1" smtClean="0">
                <a:solidFill>
                  <a:srgbClr val="000000"/>
                </a:solidFill>
                <a:latin typeface="Courier New"/>
              </a:rPr>
              <a:t>.onCreate</a:t>
            </a:r>
            <a:r>
              <a:rPr lang="en-US" sz="1400" b="1" dirty="0" smtClean="0">
                <a:solidFill>
                  <a:srgbClr val="000000"/>
                </a:solidFill>
                <a:latin typeface="Courier New"/>
              </a:rPr>
              <a:t>(icicle);</a:t>
            </a:r>
          </a:p>
          <a:p>
            <a:pPr defTabSz="274320"/>
            <a:r>
              <a:rPr lang="en-US" sz="1400" dirty="0" smtClean="0">
                <a:solidFill>
                  <a:srgbClr val="000000"/>
                </a:solidFill>
                <a:latin typeface="Courier New"/>
              </a:rPr>
              <a:t>    	</a:t>
            </a:r>
            <a:r>
              <a:rPr lang="en-US" sz="1400" dirty="0" err="1" smtClean="0">
                <a:solidFill>
                  <a:srgbClr val="000000"/>
                </a:solidFill>
                <a:latin typeface="Courier New"/>
              </a:rPr>
              <a:t>setContentView</a:t>
            </a:r>
            <a:r>
              <a:rPr lang="en-US" sz="1400" dirty="0" smtClean="0">
                <a:solidFill>
                  <a:srgbClr val="000000"/>
                </a:solidFill>
                <a:latin typeface="Courier New"/>
              </a:rPr>
              <a:t>(</a:t>
            </a:r>
            <a:r>
              <a:rPr lang="en-US" sz="1400" dirty="0" err="1" smtClean="0">
                <a:solidFill>
                  <a:srgbClr val="000000"/>
                </a:solidFill>
                <a:latin typeface="Courier New"/>
              </a:rPr>
              <a:t>R.layout.</a:t>
            </a:r>
            <a:r>
              <a:rPr lang="en-US" sz="1400" i="1" dirty="0" err="1" smtClean="0">
                <a:solidFill>
                  <a:srgbClr val="0000C0"/>
                </a:solidFill>
                <a:latin typeface="Courier New"/>
              </a:rPr>
              <a:t>main</a:t>
            </a:r>
            <a:r>
              <a:rPr lang="en-US" sz="1400" i="1" dirty="0" smtClean="0">
                <a:solidFill>
                  <a:srgbClr val="000000"/>
                </a:solidFill>
                <a:latin typeface="Courier New"/>
              </a:rPr>
              <a:t>);</a:t>
            </a:r>
          </a:p>
          <a:p>
            <a:pPr defTabSz="274320"/>
            <a:endParaRPr lang="en-US" sz="1400" dirty="0" smtClean="0">
              <a:latin typeface="Courier New"/>
            </a:endParaRPr>
          </a:p>
          <a:p>
            <a:pPr lvl="1" defTabSz="274320"/>
            <a:r>
              <a:rPr lang="en-US" sz="1400" dirty="0" smtClean="0">
                <a:solidFill>
                  <a:srgbClr val="3F7F5F"/>
                </a:solidFill>
                <a:latin typeface="Courier New"/>
              </a:rPr>
              <a:t>	// get a location fix (lat, </a:t>
            </a:r>
            <a:r>
              <a:rPr lang="en-US" sz="1400" dirty="0" err="1" smtClean="0">
                <a:solidFill>
                  <a:srgbClr val="3F7F5F"/>
                </a:solidFill>
                <a:latin typeface="Courier New"/>
              </a:rPr>
              <a:t>lon</a:t>
            </a:r>
            <a:r>
              <a:rPr lang="en-US" sz="1400" dirty="0" smtClean="0">
                <a:solidFill>
                  <a:srgbClr val="3F7F5F"/>
                </a:solidFill>
                <a:latin typeface="Courier New"/>
              </a:rPr>
              <a:t>)</a:t>
            </a:r>
          </a:p>
          <a:p>
            <a:pPr lvl="1" defTabSz="274320"/>
            <a:r>
              <a:rPr lang="en-US" sz="1400" dirty="0" smtClean="0">
                <a:solidFill>
                  <a:srgbClr val="0000C0"/>
                </a:solidFill>
                <a:latin typeface="Courier New"/>
              </a:rPr>
              <a:t>	</a:t>
            </a:r>
            <a:r>
              <a:rPr lang="en-US" sz="1400" dirty="0" err="1" smtClean="0">
                <a:solidFill>
                  <a:srgbClr val="0000C0"/>
                </a:solidFill>
                <a:latin typeface="Courier New"/>
              </a:rPr>
              <a:t>mostRecentLocation</a:t>
            </a:r>
            <a:r>
              <a:rPr lang="en-US" sz="1400" dirty="0" smtClean="0">
                <a:solidFill>
                  <a:srgbClr val="000000"/>
                </a:solidFill>
                <a:latin typeface="Courier New"/>
              </a:rPr>
              <a:t> = </a:t>
            </a:r>
            <a:r>
              <a:rPr lang="en-US" sz="1400" dirty="0" err="1" smtClean="0">
                <a:solidFill>
                  <a:srgbClr val="000000"/>
                </a:solidFill>
                <a:latin typeface="Courier New"/>
              </a:rPr>
              <a:t>fakeGetLocation</a:t>
            </a:r>
            <a:r>
              <a:rPr lang="en-US" sz="1400" dirty="0" smtClean="0">
                <a:solidFill>
                  <a:srgbClr val="000000"/>
                </a:solidFill>
                <a:latin typeface="Courier New"/>
              </a:rPr>
              <a:t>();</a:t>
            </a:r>
          </a:p>
          <a:p>
            <a:pPr defTabSz="274320"/>
            <a:r>
              <a:rPr lang="en-US" sz="1400" dirty="0" smtClean="0">
                <a:solidFill>
                  <a:srgbClr val="000000"/>
                </a:solidFill>
                <a:latin typeface="Courier New"/>
              </a:rPr>
              <a:t>      </a:t>
            </a:r>
          </a:p>
          <a:p>
            <a:pPr defTabSz="274320"/>
            <a:r>
              <a:rPr lang="en-US" sz="1400" dirty="0" smtClean="0">
                <a:solidFill>
                  <a:srgbClr val="000000"/>
                </a:solidFill>
                <a:latin typeface="Courier New"/>
              </a:rPr>
              <a:t>     </a:t>
            </a:r>
            <a:r>
              <a:rPr lang="en-US" sz="1400" dirty="0" smtClean="0">
                <a:solidFill>
                  <a:srgbClr val="3F7F5F"/>
                </a:solidFill>
                <a:latin typeface="Courier New"/>
              </a:rPr>
              <a:t>// set up the </a:t>
            </a:r>
            <a:r>
              <a:rPr lang="en-US" sz="1400" dirty="0" err="1" smtClean="0">
                <a:solidFill>
                  <a:srgbClr val="3F7F5F"/>
                </a:solidFill>
                <a:latin typeface="Courier New"/>
              </a:rPr>
              <a:t>webview</a:t>
            </a:r>
            <a:r>
              <a:rPr lang="en-US" sz="1400" dirty="0" smtClean="0">
                <a:solidFill>
                  <a:srgbClr val="3F7F5F"/>
                </a:solidFill>
                <a:latin typeface="Courier New"/>
              </a:rPr>
              <a:t> to show location results</a:t>
            </a:r>
          </a:p>
          <a:p>
            <a:pPr lvl="1" defTabSz="274320"/>
            <a:r>
              <a:rPr lang="en-US" sz="1400" dirty="0" smtClean="0">
                <a:solidFill>
                  <a:srgbClr val="0000C0"/>
                </a:solidFill>
                <a:latin typeface="Courier New"/>
              </a:rPr>
              <a:t>	browser</a:t>
            </a:r>
            <a:r>
              <a:rPr lang="en-US" sz="1400" dirty="0" smtClean="0">
                <a:solidFill>
                  <a:srgbClr val="000000"/>
                </a:solidFill>
                <a:latin typeface="Courier New"/>
              </a:rPr>
              <a:t> = (</a:t>
            </a:r>
            <a:r>
              <a:rPr lang="en-US" sz="1400" dirty="0" err="1" smtClean="0">
                <a:solidFill>
                  <a:srgbClr val="000000"/>
                </a:solidFill>
                <a:latin typeface="Courier New"/>
              </a:rPr>
              <a:t>WebView</a:t>
            </a:r>
            <a:r>
              <a:rPr lang="en-US" sz="1400" dirty="0" smtClean="0">
                <a:solidFill>
                  <a:srgbClr val="000000"/>
                </a:solidFill>
                <a:latin typeface="Courier New"/>
              </a:rPr>
              <a:t>) </a:t>
            </a:r>
            <a:r>
              <a:rPr lang="en-US" sz="1400" dirty="0" err="1" smtClean="0">
                <a:solidFill>
                  <a:srgbClr val="000000"/>
                </a:solidFill>
                <a:latin typeface="Courier New"/>
              </a:rPr>
              <a:t>findViewById</a:t>
            </a:r>
            <a:r>
              <a:rPr lang="en-US" sz="1400" dirty="0" smtClean="0">
                <a:solidFill>
                  <a:srgbClr val="000000"/>
                </a:solidFill>
                <a:latin typeface="Courier New"/>
              </a:rPr>
              <a:t>(</a:t>
            </a:r>
            <a:r>
              <a:rPr lang="en-US" sz="1400" dirty="0" err="1" smtClean="0">
                <a:solidFill>
                  <a:srgbClr val="000000"/>
                </a:solidFill>
                <a:latin typeface="Courier New"/>
              </a:rPr>
              <a:t>R.id.</a:t>
            </a:r>
            <a:r>
              <a:rPr lang="en-US" sz="1400" i="1" dirty="0" err="1" smtClean="0">
                <a:solidFill>
                  <a:srgbClr val="0000C0"/>
                </a:solidFill>
                <a:latin typeface="Courier New"/>
              </a:rPr>
              <a:t>webview</a:t>
            </a:r>
            <a:r>
              <a:rPr lang="en-US" sz="1400" i="1" dirty="0" smtClean="0">
                <a:solidFill>
                  <a:srgbClr val="000000"/>
                </a:solidFill>
                <a:latin typeface="Courier New"/>
              </a:rPr>
              <a:t>);</a:t>
            </a:r>
          </a:p>
          <a:p>
            <a:pPr lvl="1" defTabSz="274320"/>
            <a:r>
              <a:rPr lang="en-US" sz="1400" dirty="0" smtClean="0">
                <a:solidFill>
                  <a:srgbClr val="0000C0"/>
                </a:solidFill>
                <a:latin typeface="Courier New"/>
              </a:rPr>
              <a:t>	</a:t>
            </a:r>
            <a:r>
              <a:rPr lang="en-US" sz="1400" dirty="0" err="1" smtClean="0">
                <a:solidFill>
                  <a:srgbClr val="0000C0"/>
                </a:solidFill>
                <a:latin typeface="Courier New"/>
              </a:rPr>
              <a:t>browser</a:t>
            </a:r>
            <a:r>
              <a:rPr lang="en-US" sz="1400" dirty="0" err="1" smtClean="0">
                <a:solidFill>
                  <a:srgbClr val="000000"/>
                </a:solidFill>
                <a:latin typeface="Courier New"/>
              </a:rPr>
              <a:t>.getSettings</a:t>
            </a:r>
            <a:r>
              <a:rPr lang="en-US" sz="1400" dirty="0" smtClean="0">
                <a:solidFill>
                  <a:srgbClr val="000000"/>
                </a:solidFill>
                <a:latin typeface="Courier New"/>
              </a:rPr>
              <a:t>().</a:t>
            </a:r>
            <a:r>
              <a:rPr lang="en-US" sz="1400" dirty="0" err="1" smtClean="0">
                <a:solidFill>
                  <a:srgbClr val="000000"/>
                </a:solidFill>
                <a:latin typeface="Courier New"/>
              </a:rPr>
              <a:t>setJavaScriptEnabled</a:t>
            </a:r>
            <a:r>
              <a:rPr lang="en-US" sz="1400" dirty="0" smtClean="0">
                <a:solidFill>
                  <a:srgbClr val="000000"/>
                </a:solidFill>
                <a:latin typeface="Courier New"/>
              </a:rPr>
              <a:t>(</a:t>
            </a:r>
            <a:r>
              <a:rPr lang="en-US" sz="1400" b="1" dirty="0" smtClean="0">
                <a:solidFill>
                  <a:srgbClr val="7F0055"/>
                </a:solidFill>
                <a:latin typeface="Courier New"/>
              </a:rPr>
              <a:t>true</a:t>
            </a:r>
            <a:r>
              <a:rPr lang="en-US" sz="1400" b="1" dirty="0" smtClean="0">
                <a:solidFill>
                  <a:srgbClr val="000000"/>
                </a:solidFill>
                <a:latin typeface="Courier New"/>
              </a:rPr>
              <a:t>);</a:t>
            </a:r>
          </a:p>
          <a:p>
            <a:pPr defTabSz="274320"/>
            <a:endParaRPr lang="en-US" sz="1400" dirty="0" smtClean="0">
              <a:solidFill>
                <a:srgbClr val="0000C0"/>
              </a:solidFill>
              <a:highlight>
                <a:srgbClr val="FFFF00"/>
              </a:highlight>
              <a:latin typeface="Courier New"/>
            </a:endParaRPr>
          </a:p>
          <a:p>
            <a:pPr defTabSz="274320"/>
            <a:r>
              <a:rPr lang="en-US" sz="1400" dirty="0" smtClean="0">
                <a:solidFill>
                  <a:srgbClr val="0000C0"/>
                </a:solidFill>
                <a:highlight>
                  <a:srgbClr val="FFFF00"/>
                </a:highlight>
                <a:latin typeface="Courier New"/>
              </a:rPr>
              <a:t>		</a:t>
            </a:r>
            <a:r>
              <a:rPr lang="en-US" sz="1400" dirty="0" err="1" smtClean="0">
                <a:solidFill>
                  <a:srgbClr val="0000C0"/>
                </a:solidFill>
                <a:highlight>
                  <a:srgbClr val="FFFF00"/>
                </a:highlight>
                <a:latin typeface="Courier New"/>
              </a:rPr>
              <a:t>browser</a:t>
            </a:r>
            <a:r>
              <a:rPr lang="en-US" sz="1400" dirty="0" err="1" smtClean="0">
                <a:solidFill>
                  <a:srgbClr val="000000"/>
                </a:solidFill>
                <a:highlight>
                  <a:srgbClr val="FFFF00"/>
                </a:highlight>
                <a:latin typeface="Courier New"/>
              </a:rPr>
              <a:t>.addJavascriptInterface</a:t>
            </a:r>
            <a:r>
              <a:rPr lang="en-US" sz="1400" dirty="0" smtClean="0">
                <a:solidFill>
                  <a:srgbClr val="000000"/>
                </a:solidFill>
                <a:highlight>
                  <a:srgbClr val="FFFF00"/>
                </a:highlight>
                <a:latin typeface="Courier New"/>
              </a:rPr>
              <a:t>(</a:t>
            </a:r>
            <a:r>
              <a:rPr lang="en-US" sz="1400" dirty="0" smtClean="0">
                <a:solidFill>
                  <a:srgbClr val="0000C0"/>
                </a:solidFill>
                <a:highlight>
                  <a:srgbClr val="FFFF00"/>
                </a:highlight>
                <a:latin typeface="Courier New"/>
              </a:rPr>
              <a:t>locater</a:t>
            </a:r>
            <a:r>
              <a:rPr lang="en-US" sz="1400" dirty="0" smtClean="0">
                <a:solidFill>
                  <a:srgbClr val="000000"/>
                </a:solidFill>
                <a:highlight>
                  <a:srgbClr val="FFFF00"/>
                </a:highlight>
                <a:latin typeface="Courier New"/>
              </a:rPr>
              <a:t>, </a:t>
            </a:r>
            <a:r>
              <a:rPr lang="en-US" sz="1400" dirty="0" smtClean="0">
                <a:solidFill>
                  <a:srgbClr val="2A00FF"/>
                </a:solidFill>
                <a:highlight>
                  <a:srgbClr val="FFFF00"/>
                </a:highlight>
                <a:latin typeface="Courier New"/>
              </a:rPr>
              <a:t>"locater"</a:t>
            </a:r>
            <a:r>
              <a:rPr lang="en-US" sz="1400" dirty="0" smtClean="0">
                <a:solidFill>
                  <a:srgbClr val="000000"/>
                </a:solidFill>
                <a:highlight>
                  <a:srgbClr val="FFFF00"/>
                </a:highlight>
                <a:latin typeface="Courier New"/>
              </a:rPr>
              <a:t>);</a:t>
            </a:r>
          </a:p>
          <a:p>
            <a:pPr lvl="1" defTabSz="274320"/>
            <a:endParaRPr lang="en-US" sz="1400" dirty="0" smtClean="0">
              <a:solidFill>
                <a:srgbClr val="000000"/>
              </a:solidFill>
              <a:latin typeface="Courier New"/>
            </a:endParaRPr>
          </a:p>
          <a:p>
            <a:pPr lvl="1" defTabSz="274320"/>
            <a:r>
              <a:rPr lang="en-US" sz="1400" dirty="0" smtClean="0">
                <a:solidFill>
                  <a:srgbClr val="0000C0"/>
                </a:solidFill>
                <a:latin typeface="Courier New"/>
              </a:rPr>
              <a:t>	</a:t>
            </a:r>
            <a:r>
              <a:rPr lang="en-US" sz="1400" dirty="0" err="1" smtClean="0">
                <a:solidFill>
                  <a:srgbClr val="0000C0"/>
                </a:solidFill>
                <a:latin typeface="Courier New"/>
              </a:rPr>
              <a:t>browser</a:t>
            </a:r>
            <a:r>
              <a:rPr lang="en-US" sz="1400" dirty="0" err="1" smtClean="0">
                <a:solidFill>
                  <a:srgbClr val="000000"/>
                </a:solidFill>
                <a:latin typeface="Courier New"/>
              </a:rPr>
              <a:t>.loadUrl</a:t>
            </a:r>
            <a:r>
              <a:rPr lang="en-US" sz="1400" dirty="0" smtClean="0">
                <a:solidFill>
                  <a:srgbClr val="000000"/>
                </a:solidFill>
                <a:latin typeface="Courier New"/>
              </a:rPr>
              <a:t>(</a:t>
            </a:r>
            <a:r>
              <a:rPr lang="en-US" sz="1400" dirty="0" smtClean="0">
                <a:solidFill>
                  <a:srgbClr val="2A00FF"/>
                </a:solidFill>
                <a:latin typeface="Courier New"/>
              </a:rPr>
              <a:t>"file:///android_asset/my_local_page1.html"</a:t>
            </a:r>
            <a:r>
              <a:rPr lang="en-US" sz="1400" dirty="0" smtClean="0">
                <a:solidFill>
                  <a:srgbClr val="000000"/>
                </a:solidFill>
                <a:latin typeface="Courier New"/>
              </a:rPr>
              <a:t>);</a:t>
            </a:r>
          </a:p>
          <a:p>
            <a:pPr defTabSz="274320"/>
            <a:endParaRPr lang="en-US" sz="1400" dirty="0" smtClean="0">
              <a:solidFill>
                <a:srgbClr val="3F7F5F"/>
              </a:solidFill>
              <a:latin typeface="Courier New"/>
            </a:endParaRPr>
          </a:p>
          <a:p>
            <a:pPr defTabSz="274320"/>
            <a:r>
              <a:rPr lang="en-US" sz="1400" dirty="0" smtClean="0">
                <a:solidFill>
                  <a:srgbClr val="3F7F5F"/>
                </a:solidFill>
                <a:latin typeface="Courier New"/>
              </a:rPr>
              <a:t>}//</a:t>
            </a:r>
            <a:r>
              <a:rPr lang="en-US" sz="1400" dirty="0" err="1" smtClean="0">
                <a:solidFill>
                  <a:srgbClr val="3F7F5F"/>
                </a:solidFill>
                <a:latin typeface="Courier New"/>
              </a:rPr>
              <a:t>onCreate</a:t>
            </a:r>
            <a:endParaRPr lang="en-US" sz="1400" dirty="0" smtClean="0">
              <a:solidFill>
                <a:srgbClr val="3F7F5F"/>
              </a:solidFill>
              <a:latin typeface="Courier New"/>
            </a:endParaRPr>
          </a:p>
          <a:p>
            <a:pPr defTabSz="274320"/>
            <a:endParaRPr lang="en-US" sz="1400" dirty="0" smtClean="0">
              <a:latin typeface="Courier New"/>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838200"/>
            <a:ext cx="8534400" cy="461665"/>
          </a:xfrm>
          <a:prstGeom prst="rect">
            <a:avLst/>
          </a:prstGeom>
          <a:noFill/>
        </p:spPr>
        <p:txBody>
          <a:bodyPr wrap="square" rtlCol="0">
            <a:spAutoFit/>
          </a:bodyPr>
          <a:lstStyle/>
          <a:p>
            <a:pPr marL="457200" indent="-457200"/>
            <a:r>
              <a:rPr lang="en-US" sz="2400" b="1" dirty="0" smtClean="0">
                <a:solidFill>
                  <a:srgbClr val="C00000"/>
                </a:solidFill>
              </a:rPr>
              <a:t>Example 2.  </a:t>
            </a:r>
            <a:r>
              <a:rPr lang="en-US" sz="2400" b="1" dirty="0" smtClean="0"/>
              <a:t>  </a:t>
            </a:r>
            <a:r>
              <a:rPr lang="en-US" sz="2400" dirty="0" smtClean="0"/>
              <a:t>Passing Objects between Android and JS</a:t>
            </a:r>
          </a:p>
        </p:txBody>
      </p:sp>
      <p:sp>
        <p:nvSpPr>
          <p:cNvPr id="11" name="Left Arrow 10"/>
          <p:cNvSpPr/>
          <p:nvPr/>
        </p:nvSpPr>
        <p:spPr>
          <a:xfrm>
            <a:off x="6629400" y="5181600"/>
            <a:ext cx="914400" cy="304800"/>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74320"/>
            <a:endParaRPr lang="en-US" dirty="0"/>
          </a:p>
        </p:txBody>
      </p:sp>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838200"/>
            <a:ext cx="8534400" cy="461665"/>
          </a:xfrm>
          <a:prstGeom prst="rect">
            <a:avLst/>
          </a:prstGeom>
          <a:noFill/>
        </p:spPr>
        <p:txBody>
          <a:bodyPr wrap="square" rtlCol="0">
            <a:spAutoFit/>
          </a:bodyPr>
          <a:lstStyle/>
          <a:p>
            <a:pPr marL="457200" indent="-457200"/>
            <a:r>
              <a:rPr lang="en-US" sz="2400" b="1" dirty="0" smtClean="0">
                <a:solidFill>
                  <a:srgbClr val="C00000"/>
                </a:solidFill>
              </a:rPr>
              <a:t>Example 2.  </a:t>
            </a:r>
            <a:r>
              <a:rPr lang="en-US" sz="2400" b="1" dirty="0" smtClean="0"/>
              <a:t>  </a:t>
            </a:r>
            <a:r>
              <a:rPr lang="en-US" sz="2400" dirty="0" smtClean="0"/>
              <a:t>Passing Objects between Android and JS</a:t>
            </a:r>
          </a:p>
        </p:txBody>
      </p:sp>
      <p:sp>
        <p:nvSpPr>
          <p:cNvPr id="10" name="TextBox 9"/>
          <p:cNvSpPr txBox="1"/>
          <p:nvPr/>
        </p:nvSpPr>
        <p:spPr>
          <a:xfrm>
            <a:off x="304800" y="1219200"/>
            <a:ext cx="8382000" cy="5478423"/>
          </a:xfrm>
          <a:prstGeom prst="rect">
            <a:avLst/>
          </a:prstGeom>
          <a:solidFill>
            <a:schemeClr val="bg1">
              <a:lumMod val="95000"/>
            </a:schemeClr>
          </a:solidFill>
          <a:ln>
            <a:solidFill>
              <a:schemeClr val="bg1">
                <a:lumMod val="75000"/>
              </a:schemeClr>
            </a:solidFill>
          </a:ln>
        </p:spPr>
        <p:txBody>
          <a:bodyPr wrap="square" rtlCol="0">
            <a:spAutoFit/>
          </a:bodyPr>
          <a:lstStyle/>
          <a:p>
            <a:endParaRPr lang="en-US" sz="1400" dirty="0" smtClean="0">
              <a:latin typeface="Courier New"/>
            </a:endParaRPr>
          </a:p>
          <a:p>
            <a:r>
              <a:rPr lang="en-US" sz="1400" b="1" dirty="0" smtClean="0">
                <a:solidFill>
                  <a:srgbClr val="7F0055"/>
                </a:solidFill>
                <a:latin typeface="Courier New"/>
              </a:rPr>
              <a:t>private</a:t>
            </a:r>
            <a:r>
              <a:rPr lang="en-US" sz="1400" b="1" dirty="0" smtClean="0">
                <a:solidFill>
                  <a:srgbClr val="000000"/>
                </a:solidFill>
                <a:latin typeface="Courier New"/>
              </a:rPr>
              <a:t> Location </a:t>
            </a:r>
            <a:r>
              <a:rPr lang="en-US" sz="1400" b="1" dirty="0" err="1" smtClean="0">
                <a:solidFill>
                  <a:srgbClr val="000000"/>
                </a:solidFill>
                <a:latin typeface="Courier New"/>
              </a:rPr>
              <a:t>fakeGetLocation</a:t>
            </a:r>
            <a:r>
              <a:rPr lang="en-US" sz="1400" b="1" dirty="0" smtClean="0">
                <a:solidFill>
                  <a:srgbClr val="000000"/>
                </a:solidFill>
                <a:latin typeface="Courier New"/>
              </a:rPr>
              <a:t>() {</a:t>
            </a:r>
          </a:p>
          <a:p>
            <a:pPr lvl="1"/>
            <a:r>
              <a:rPr lang="en-US" sz="1400" dirty="0" smtClean="0">
                <a:solidFill>
                  <a:srgbClr val="3F7F5F"/>
                </a:solidFill>
                <a:latin typeface="Courier New"/>
              </a:rPr>
              <a:t>// faking the obtaining of a location object (discussed later!)</a:t>
            </a:r>
          </a:p>
          <a:p>
            <a:pPr lvl="1"/>
            <a:r>
              <a:rPr lang="en-US" sz="1400" dirty="0" smtClean="0">
                <a:solidFill>
                  <a:srgbClr val="000000"/>
                </a:solidFill>
                <a:latin typeface="Courier New"/>
              </a:rPr>
              <a:t>Location fake = </a:t>
            </a:r>
            <a:r>
              <a:rPr lang="en-US" sz="1400" b="1" dirty="0" smtClean="0">
                <a:solidFill>
                  <a:srgbClr val="7F0055"/>
                </a:solidFill>
                <a:latin typeface="Courier New"/>
              </a:rPr>
              <a:t>new</a:t>
            </a:r>
            <a:r>
              <a:rPr lang="en-US" sz="1400" b="1" dirty="0" smtClean="0">
                <a:solidFill>
                  <a:srgbClr val="000000"/>
                </a:solidFill>
                <a:latin typeface="Courier New"/>
              </a:rPr>
              <a:t> Location(</a:t>
            </a:r>
            <a:r>
              <a:rPr lang="en-US" sz="1400" b="1" dirty="0" smtClean="0">
                <a:solidFill>
                  <a:srgbClr val="2A00FF"/>
                </a:solidFill>
                <a:latin typeface="Courier New"/>
              </a:rPr>
              <a:t>"fake"</a:t>
            </a:r>
            <a:r>
              <a:rPr lang="en-US" sz="1400" b="1" dirty="0" smtClean="0">
                <a:solidFill>
                  <a:srgbClr val="000000"/>
                </a:solidFill>
                <a:latin typeface="Courier New"/>
              </a:rPr>
              <a:t>);</a:t>
            </a:r>
          </a:p>
          <a:p>
            <a:pPr lvl="1"/>
            <a:r>
              <a:rPr lang="en-US" sz="1400" dirty="0" err="1" smtClean="0">
                <a:solidFill>
                  <a:srgbClr val="000000"/>
                </a:solidFill>
                <a:latin typeface="Courier New"/>
              </a:rPr>
              <a:t>fake.setLatitude</a:t>
            </a:r>
            <a:r>
              <a:rPr lang="en-US" sz="1400" dirty="0" smtClean="0">
                <a:solidFill>
                  <a:srgbClr val="000000"/>
                </a:solidFill>
                <a:latin typeface="Courier New"/>
              </a:rPr>
              <a:t>(9.938038);</a:t>
            </a:r>
          </a:p>
          <a:p>
            <a:pPr lvl="1"/>
            <a:r>
              <a:rPr lang="en-US" sz="1400" dirty="0" err="1" smtClean="0">
                <a:solidFill>
                  <a:srgbClr val="000000"/>
                </a:solidFill>
                <a:latin typeface="Courier New"/>
              </a:rPr>
              <a:t>fake.setLongitude</a:t>
            </a:r>
            <a:r>
              <a:rPr lang="en-US" sz="1400" dirty="0" smtClean="0">
                <a:solidFill>
                  <a:srgbClr val="000000"/>
                </a:solidFill>
                <a:latin typeface="Courier New"/>
              </a:rPr>
              <a:t>(-84.054430);</a:t>
            </a:r>
          </a:p>
          <a:p>
            <a:pPr lvl="1"/>
            <a:r>
              <a:rPr lang="en-US" sz="1400" b="1" dirty="0" smtClean="0">
                <a:solidFill>
                  <a:srgbClr val="7F0055"/>
                </a:solidFill>
                <a:latin typeface="Courier New"/>
              </a:rPr>
              <a:t>return</a:t>
            </a:r>
            <a:r>
              <a:rPr lang="en-US" sz="1400" b="1" dirty="0" smtClean="0">
                <a:solidFill>
                  <a:srgbClr val="000000"/>
                </a:solidFill>
                <a:latin typeface="Courier New"/>
              </a:rPr>
              <a:t> fake;</a:t>
            </a:r>
          </a:p>
          <a:p>
            <a:r>
              <a:rPr lang="en-US" sz="1400" dirty="0" smtClean="0">
                <a:solidFill>
                  <a:srgbClr val="000000"/>
                </a:solidFill>
                <a:latin typeface="Courier New"/>
              </a:rPr>
              <a:t>}</a:t>
            </a:r>
          </a:p>
          <a:p>
            <a:endParaRPr lang="en-US" sz="1400" dirty="0" smtClean="0">
              <a:solidFill>
                <a:srgbClr val="000000"/>
              </a:solidFill>
              <a:latin typeface="Courier New"/>
            </a:endParaRPr>
          </a:p>
          <a:p>
            <a:r>
              <a:rPr lang="en-US" sz="1400" dirty="0" smtClean="0">
                <a:solidFill>
                  <a:srgbClr val="3F7F5F"/>
                </a:solidFill>
                <a:latin typeface="Courier New"/>
              </a:rPr>
              <a:t>// "</a:t>
            </a:r>
            <a:r>
              <a:rPr lang="en-US" sz="1400" dirty="0" err="1" smtClean="0">
                <a:solidFill>
                  <a:srgbClr val="3F7F5F"/>
                </a:solidFill>
                <a:latin typeface="Courier New"/>
              </a:rPr>
              <a:t>MyLocater</a:t>
            </a:r>
            <a:r>
              <a:rPr lang="en-US" sz="1400" dirty="0" smtClean="0">
                <a:solidFill>
                  <a:srgbClr val="3F7F5F"/>
                </a:solidFill>
                <a:latin typeface="Courier New"/>
              </a:rPr>
              <a:t>" is used to pass data back and forth between </a:t>
            </a:r>
          </a:p>
          <a:p>
            <a:r>
              <a:rPr lang="en-US" sz="1400" dirty="0" smtClean="0">
                <a:solidFill>
                  <a:srgbClr val="3F7F5F"/>
                </a:solidFill>
                <a:latin typeface="Courier New"/>
              </a:rPr>
              <a:t>// Android and JS code-behind</a:t>
            </a:r>
          </a:p>
          <a:p>
            <a:endParaRPr lang="en-US" sz="1400" dirty="0" smtClean="0">
              <a:latin typeface="Courier New"/>
            </a:endParaRPr>
          </a:p>
          <a:p>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class</a:t>
            </a:r>
            <a:r>
              <a:rPr lang="en-US" sz="1400" b="1" dirty="0" smtClean="0">
                <a:solidFill>
                  <a:srgbClr val="000000"/>
                </a:solidFill>
                <a:latin typeface="Courier New"/>
              </a:rPr>
              <a:t> </a:t>
            </a:r>
            <a:r>
              <a:rPr lang="en-US" sz="1400" b="1" dirty="0" err="1" smtClean="0">
                <a:solidFill>
                  <a:srgbClr val="000000"/>
                </a:solidFill>
                <a:latin typeface="Courier New"/>
              </a:rPr>
              <a:t>MyLocater</a:t>
            </a:r>
            <a:r>
              <a:rPr lang="en-US" sz="1400" b="1" dirty="0" smtClean="0">
                <a:solidFill>
                  <a:srgbClr val="000000"/>
                </a:solidFill>
                <a:latin typeface="Courier New"/>
              </a:rPr>
              <a:t> {</a:t>
            </a:r>
          </a:p>
          <a:p>
            <a:pPr lvl="1"/>
            <a:r>
              <a:rPr lang="en-US" sz="1400" b="1" dirty="0" smtClean="0">
                <a:solidFill>
                  <a:srgbClr val="7F0055"/>
                </a:solidFill>
                <a:latin typeface="Courier New"/>
              </a:rPr>
              <a:t>private</a:t>
            </a:r>
            <a:r>
              <a:rPr lang="en-US" sz="1400" b="1" dirty="0" smtClean="0">
                <a:solidFill>
                  <a:srgbClr val="000000"/>
                </a:solidFill>
                <a:latin typeface="Courier New"/>
              </a:rPr>
              <a:t> String </a:t>
            </a:r>
            <a:r>
              <a:rPr lang="en-US" sz="1400" b="1" dirty="0" err="1" smtClean="0">
                <a:solidFill>
                  <a:srgbClr val="0000C0"/>
                </a:solidFill>
                <a:latin typeface="Courier New"/>
              </a:rPr>
              <a:t>commonData</a:t>
            </a:r>
            <a:r>
              <a:rPr lang="en-US" sz="1400" b="1" dirty="0" smtClean="0">
                <a:solidFill>
                  <a:srgbClr val="000000"/>
                </a:solidFill>
                <a:latin typeface="Courier New"/>
              </a:rPr>
              <a:t> = </a:t>
            </a:r>
            <a:r>
              <a:rPr lang="en-US" sz="1400" b="1" dirty="0" smtClean="0">
                <a:solidFill>
                  <a:srgbClr val="2A00FF"/>
                </a:solidFill>
                <a:latin typeface="Courier New"/>
              </a:rPr>
              <a:t>"XYZ"</a:t>
            </a:r>
            <a:r>
              <a:rPr lang="en-US" sz="1400" b="1" dirty="0" smtClean="0">
                <a:solidFill>
                  <a:srgbClr val="000000"/>
                </a:solidFill>
                <a:latin typeface="Courier New"/>
              </a:rPr>
              <a:t>;</a:t>
            </a:r>
          </a:p>
          <a:p>
            <a:pPr lvl="1"/>
            <a:endParaRPr lang="en-US" sz="1400" dirty="0" smtClean="0">
              <a:latin typeface="Courier New"/>
            </a:endParaRPr>
          </a:p>
          <a:p>
            <a:pPr lvl="1"/>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double</a:t>
            </a:r>
            <a:r>
              <a:rPr lang="en-US" sz="1400" b="1" dirty="0" smtClean="0">
                <a:solidFill>
                  <a:srgbClr val="000000"/>
                </a:solidFill>
                <a:latin typeface="Courier New"/>
              </a:rPr>
              <a:t> </a:t>
            </a:r>
            <a:r>
              <a:rPr lang="en-US" sz="1400" b="1" dirty="0" err="1" smtClean="0">
                <a:solidFill>
                  <a:srgbClr val="000000"/>
                </a:solidFill>
                <a:latin typeface="Courier New"/>
              </a:rPr>
              <a:t>getLatitude</a:t>
            </a:r>
            <a:r>
              <a:rPr lang="en-US" sz="1400" b="1" dirty="0" smtClean="0">
                <a:solidFill>
                  <a:srgbClr val="000000"/>
                </a:solidFill>
                <a:latin typeface="Courier New"/>
              </a:rPr>
              <a:t>() {</a:t>
            </a:r>
          </a:p>
          <a:p>
            <a:pPr lvl="2"/>
            <a:r>
              <a:rPr lang="en-US" sz="1400" b="1" dirty="0" smtClean="0">
                <a:solidFill>
                  <a:srgbClr val="7F0055"/>
                </a:solidFill>
                <a:latin typeface="Courier New"/>
              </a:rPr>
              <a:t>if</a:t>
            </a:r>
            <a:r>
              <a:rPr lang="en-US" sz="1400" b="1" dirty="0" smtClean="0">
                <a:solidFill>
                  <a:srgbClr val="000000"/>
                </a:solidFill>
                <a:latin typeface="Courier New"/>
              </a:rPr>
              <a:t> (</a:t>
            </a:r>
            <a:r>
              <a:rPr lang="en-US" sz="1400" b="1" dirty="0" err="1" smtClean="0">
                <a:solidFill>
                  <a:srgbClr val="0000C0"/>
                </a:solidFill>
                <a:latin typeface="Courier New"/>
              </a:rPr>
              <a:t>mostRecentLocation</a:t>
            </a:r>
            <a:r>
              <a:rPr lang="en-US" sz="1400" b="1" dirty="0" smtClean="0">
                <a:solidFill>
                  <a:srgbClr val="000000"/>
                </a:solidFill>
                <a:latin typeface="Courier New"/>
              </a:rPr>
              <a:t> == </a:t>
            </a:r>
            <a:r>
              <a:rPr lang="en-US" sz="1400" b="1" dirty="0" smtClean="0">
                <a:solidFill>
                  <a:srgbClr val="7F0055"/>
                </a:solidFill>
                <a:latin typeface="Courier New"/>
              </a:rPr>
              <a:t>null</a:t>
            </a:r>
            <a:r>
              <a:rPr lang="en-US" sz="1400" b="1" dirty="0" smtClean="0">
                <a:solidFill>
                  <a:srgbClr val="000000"/>
                </a:solidFill>
                <a:latin typeface="Courier New"/>
              </a:rPr>
              <a:t>) </a:t>
            </a:r>
            <a:r>
              <a:rPr lang="en-US" sz="1400" b="1" dirty="0" smtClean="0">
                <a:solidFill>
                  <a:srgbClr val="7F0055"/>
                </a:solidFill>
                <a:latin typeface="Courier New"/>
              </a:rPr>
              <a:t>return</a:t>
            </a:r>
            <a:r>
              <a:rPr lang="en-US" sz="1400" b="1" dirty="0" smtClean="0">
                <a:solidFill>
                  <a:srgbClr val="000000"/>
                </a:solidFill>
                <a:latin typeface="Courier New"/>
              </a:rPr>
              <a:t> (0);</a:t>
            </a:r>
            <a:endParaRPr lang="en-US" sz="1400" dirty="0" smtClean="0">
              <a:solidFill>
                <a:srgbClr val="000000"/>
              </a:solidFill>
              <a:latin typeface="Courier New"/>
            </a:endParaRPr>
          </a:p>
          <a:p>
            <a:pPr lvl="2"/>
            <a:r>
              <a:rPr lang="en-US" sz="1400" b="1" dirty="0" smtClean="0">
                <a:solidFill>
                  <a:srgbClr val="7F0055"/>
                </a:solidFill>
                <a:latin typeface="Courier New"/>
              </a:rPr>
              <a:t>else</a:t>
            </a:r>
            <a:r>
              <a:rPr lang="en-US" sz="1400" b="1" dirty="0" smtClean="0">
                <a:solidFill>
                  <a:srgbClr val="000000"/>
                </a:solidFill>
                <a:latin typeface="Courier New"/>
              </a:rPr>
              <a:t> </a:t>
            </a:r>
            <a:r>
              <a:rPr lang="en-US" sz="1400" b="1" dirty="0" smtClean="0">
                <a:solidFill>
                  <a:srgbClr val="7F0055"/>
                </a:solidFill>
                <a:latin typeface="Courier New"/>
              </a:rPr>
              <a:t>return</a:t>
            </a:r>
            <a:r>
              <a:rPr lang="en-US" sz="1400" b="1" dirty="0" smtClean="0">
                <a:solidFill>
                  <a:srgbClr val="000000"/>
                </a:solidFill>
                <a:latin typeface="Courier New"/>
              </a:rPr>
              <a:t> </a:t>
            </a:r>
            <a:r>
              <a:rPr lang="en-US" sz="1400" b="1" dirty="0" err="1" smtClean="0">
                <a:solidFill>
                  <a:srgbClr val="0000C0"/>
                </a:solidFill>
                <a:latin typeface="Courier New"/>
              </a:rPr>
              <a:t>mostRecentLocation</a:t>
            </a:r>
            <a:r>
              <a:rPr lang="en-US" sz="1400" b="1" dirty="0" err="1" smtClean="0">
                <a:solidFill>
                  <a:srgbClr val="000000"/>
                </a:solidFill>
                <a:latin typeface="Courier New"/>
              </a:rPr>
              <a:t>.getLatitude</a:t>
            </a:r>
            <a:r>
              <a:rPr lang="en-US" sz="1400" b="1" dirty="0" smtClean="0">
                <a:solidFill>
                  <a:srgbClr val="000000"/>
                </a:solidFill>
                <a:latin typeface="Courier New"/>
              </a:rPr>
              <a:t>();</a:t>
            </a:r>
            <a:endParaRPr lang="en-US" sz="1400" dirty="0" smtClean="0">
              <a:solidFill>
                <a:srgbClr val="000000"/>
              </a:solidFill>
              <a:latin typeface="Courier New"/>
            </a:endParaRPr>
          </a:p>
          <a:p>
            <a:pPr lvl="1"/>
            <a:r>
              <a:rPr lang="en-US" sz="1400" dirty="0" smtClean="0">
                <a:solidFill>
                  <a:srgbClr val="000000"/>
                </a:solidFill>
                <a:latin typeface="Courier New"/>
              </a:rPr>
              <a:t>}</a:t>
            </a:r>
          </a:p>
          <a:p>
            <a:pPr lvl="1"/>
            <a:endParaRPr lang="en-US" sz="1400" dirty="0" smtClean="0">
              <a:latin typeface="Courier New"/>
            </a:endParaRPr>
          </a:p>
          <a:p>
            <a:pPr lvl="1"/>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double</a:t>
            </a:r>
            <a:r>
              <a:rPr lang="en-US" sz="1400" b="1" dirty="0" smtClean="0">
                <a:solidFill>
                  <a:srgbClr val="000000"/>
                </a:solidFill>
                <a:latin typeface="Courier New"/>
              </a:rPr>
              <a:t> </a:t>
            </a:r>
            <a:r>
              <a:rPr lang="en-US" sz="1400" b="1" dirty="0" err="1" smtClean="0">
                <a:solidFill>
                  <a:srgbClr val="000000"/>
                </a:solidFill>
                <a:latin typeface="Courier New"/>
              </a:rPr>
              <a:t>getLongitude</a:t>
            </a:r>
            <a:r>
              <a:rPr lang="en-US" sz="1400" b="1" dirty="0" smtClean="0">
                <a:solidFill>
                  <a:srgbClr val="000000"/>
                </a:solidFill>
                <a:latin typeface="Courier New"/>
              </a:rPr>
              <a:t>() {</a:t>
            </a:r>
          </a:p>
          <a:p>
            <a:pPr lvl="2"/>
            <a:r>
              <a:rPr lang="en-US" sz="1400" b="1" dirty="0" smtClean="0">
                <a:solidFill>
                  <a:srgbClr val="7F0055"/>
                </a:solidFill>
                <a:latin typeface="Courier New"/>
              </a:rPr>
              <a:t>if</a:t>
            </a:r>
            <a:r>
              <a:rPr lang="en-US" sz="1400" b="1" dirty="0" smtClean="0">
                <a:solidFill>
                  <a:srgbClr val="000000"/>
                </a:solidFill>
                <a:latin typeface="Courier New"/>
              </a:rPr>
              <a:t> (</a:t>
            </a:r>
            <a:r>
              <a:rPr lang="en-US" sz="1400" b="1" dirty="0" err="1" smtClean="0">
                <a:solidFill>
                  <a:srgbClr val="0000C0"/>
                </a:solidFill>
                <a:latin typeface="Courier New"/>
              </a:rPr>
              <a:t>mostRecentLocation</a:t>
            </a:r>
            <a:r>
              <a:rPr lang="en-US" sz="1400" b="1" dirty="0" smtClean="0">
                <a:solidFill>
                  <a:srgbClr val="000000"/>
                </a:solidFill>
                <a:latin typeface="Courier New"/>
              </a:rPr>
              <a:t> == </a:t>
            </a:r>
            <a:r>
              <a:rPr lang="en-US" sz="1400" b="1" dirty="0" smtClean="0">
                <a:solidFill>
                  <a:srgbClr val="7F0055"/>
                </a:solidFill>
                <a:latin typeface="Courier New"/>
              </a:rPr>
              <a:t>null</a:t>
            </a:r>
            <a:r>
              <a:rPr lang="en-US" sz="1400" b="1" dirty="0" smtClean="0">
                <a:solidFill>
                  <a:srgbClr val="000000"/>
                </a:solidFill>
                <a:latin typeface="Courier New"/>
              </a:rPr>
              <a:t>) </a:t>
            </a:r>
            <a:r>
              <a:rPr lang="en-US" sz="1400" b="1" dirty="0" smtClean="0">
                <a:solidFill>
                  <a:srgbClr val="7F0055"/>
                </a:solidFill>
                <a:latin typeface="Courier New"/>
              </a:rPr>
              <a:t>return</a:t>
            </a:r>
            <a:r>
              <a:rPr lang="en-US" sz="1400" b="1" dirty="0" smtClean="0">
                <a:solidFill>
                  <a:srgbClr val="000000"/>
                </a:solidFill>
                <a:latin typeface="Courier New"/>
              </a:rPr>
              <a:t> (0);</a:t>
            </a:r>
            <a:endParaRPr lang="en-US" sz="1400" dirty="0" smtClean="0">
              <a:solidFill>
                <a:srgbClr val="000000"/>
              </a:solidFill>
              <a:latin typeface="Courier New"/>
            </a:endParaRPr>
          </a:p>
          <a:p>
            <a:pPr lvl="2"/>
            <a:r>
              <a:rPr lang="en-US" sz="1400" b="1" dirty="0" smtClean="0">
                <a:solidFill>
                  <a:srgbClr val="7F0055"/>
                </a:solidFill>
                <a:latin typeface="Courier New"/>
              </a:rPr>
              <a:t>else</a:t>
            </a:r>
            <a:r>
              <a:rPr lang="en-US" sz="1400" b="1" dirty="0" smtClean="0">
                <a:solidFill>
                  <a:srgbClr val="000000"/>
                </a:solidFill>
                <a:latin typeface="Courier New"/>
              </a:rPr>
              <a:t> </a:t>
            </a:r>
            <a:r>
              <a:rPr lang="en-US" sz="1400" b="1" dirty="0" smtClean="0">
                <a:solidFill>
                  <a:srgbClr val="7F0055"/>
                </a:solidFill>
                <a:latin typeface="Courier New"/>
              </a:rPr>
              <a:t>return</a:t>
            </a:r>
            <a:r>
              <a:rPr lang="en-US" sz="1400" b="1" dirty="0" smtClean="0">
                <a:solidFill>
                  <a:srgbClr val="000000"/>
                </a:solidFill>
                <a:latin typeface="Courier New"/>
              </a:rPr>
              <a:t> </a:t>
            </a:r>
            <a:r>
              <a:rPr lang="en-US" sz="1400" b="1" dirty="0" err="1" smtClean="0">
                <a:solidFill>
                  <a:srgbClr val="0000C0"/>
                </a:solidFill>
                <a:latin typeface="Courier New"/>
              </a:rPr>
              <a:t>mostRecentLocation</a:t>
            </a:r>
            <a:r>
              <a:rPr lang="en-US" sz="1400" b="1" dirty="0" err="1" smtClean="0">
                <a:solidFill>
                  <a:srgbClr val="000000"/>
                </a:solidFill>
                <a:latin typeface="Courier New"/>
              </a:rPr>
              <a:t>.getLongitude</a:t>
            </a:r>
            <a:r>
              <a:rPr lang="en-US" sz="1400" b="1" dirty="0" smtClean="0">
                <a:solidFill>
                  <a:srgbClr val="000000"/>
                </a:solidFill>
                <a:latin typeface="Courier New"/>
              </a:rPr>
              <a:t>();</a:t>
            </a:r>
            <a:endParaRPr lang="en-US" sz="1400" dirty="0" smtClean="0">
              <a:solidFill>
                <a:srgbClr val="000000"/>
              </a:solidFill>
              <a:latin typeface="Courier New"/>
            </a:endParaRPr>
          </a:p>
          <a:p>
            <a:pPr lvl="1"/>
            <a:r>
              <a:rPr lang="en-US" sz="1400" dirty="0" smtClean="0">
                <a:solidFill>
                  <a:srgbClr val="000000"/>
                </a:solidFill>
                <a:latin typeface="Courier New"/>
              </a:rPr>
              <a:t>}</a:t>
            </a:r>
          </a:p>
          <a:p>
            <a:pPr lvl="1"/>
            <a:endParaRPr lang="en-US" sz="1400" dirty="0" smtClean="0">
              <a:latin typeface="Courier New"/>
            </a:endParaRPr>
          </a:p>
        </p:txBody>
      </p:sp>
      <p:sp>
        <p:nvSpPr>
          <p:cNvPr id="11" name="Left Arrow 10"/>
          <p:cNvSpPr/>
          <p:nvPr/>
        </p:nvSpPr>
        <p:spPr>
          <a:xfrm>
            <a:off x="4572000" y="3733800"/>
            <a:ext cx="914400" cy="304800"/>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4495800" y="2133600"/>
            <a:ext cx="914400" cy="304800"/>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838200"/>
            <a:ext cx="8534400" cy="461665"/>
          </a:xfrm>
          <a:prstGeom prst="rect">
            <a:avLst/>
          </a:prstGeom>
          <a:noFill/>
        </p:spPr>
        <p:txBody>
          <a:bodyPr wrap="square" rtlCol="0">
            <a:spAutoFit/>
          </a:bodyPr>
          <a:lstStyle/>
          <a:p>
            <a:pPr marL="457200" indent="-457200"/>
            <a:r>
              <a:rPr lang="en-US" sz="2400" b="1" dirty="0" smtClean="0">
                <a:solidFill>
                  <a:srgbClr val="C00000"/>
                </a:solidFill>
              </a:rPr>
              <a:t>Example 2.  </a:t>
            </a:r>
            <a:r>
              <a:rPr lang="en-US" sz="2400" b="1" dirty="0" smtClean="0"/>
              <a:t>  </a:t>
            </a:r>
            <a:r>
              <a:rPr lang="en-US" sz="2400" dirty="0" smtClean="0"/>
              <a:t>Passing Objects between Android and JS</a:t>
            </a:r>
          </a:p>
        </p:txBody>
      </p:sp>
      <p:sp>
        <p:nvSpPr>
          <p:cNvPr id="10" name="TextBox 9"/>
          <p:cNvSpPr txBox="1"/>
          <p:nvPr/>
        </p:nvSpPr>
        <p:spPr>
          <a:xfrm>
            <a:off x="304800" y="1295401"/>
            <a:ext cx="8382000" cy="5047536"/>
          </a:xfrm>
          <a:prstGeom prst="rect">
            <a:avLst/>
          </a:prstGeom>
          <a:solidFill>
            <a:schemeClr val="bg1">
              <a:lumMod val="95000"/>
            </a:schemeClr>
          </a:solidFill>
          <a:ln>
            <a:solidFill>
              <a:schemeClr val="bg1">
                <a:lumMod val="75000"/>
              </a:schemeClr>
            </a:solidFill>
          </a:ln>
        </p:spPr>
        <p:txBody>
          <a:bodyPr wrap="square" rtlCol="0">
            <a:spAutoFit/>
          </a:bodyPr>
          <a:lstStyle/>
          <a:p>
            <a:pPr lvl="1" defTabSz="274320"/>
            <a:endParaRPr lang="en-US" sz="1400" dirty="0" smtClean="0">
              <a:latin typeface="Courier New"/>
            </a:endParaRPr>
          </a:p>
          <a:p>
            <a:pPr lvl="1" defTabSz="274320"/>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htmlPassing2Android(String </a:t>
            </a:r>
            <a:r>
              <a:rPr lang="en-US" sz="1400" b="1" dirty="0" err="1" smtClean="0">
                <a:solidFill>
                  <a:srgbClr val="000000"/>
                </a:solidFill>
                <a:latin typeface="Courier New"/>
              </a:rPr>
              <a:t>dataFromHtml</a:t>
            </a:r>
            <a:r>
              <a:rPr lang="en-US" sz="1400" b="1" dirty="0" smtClean="0">
                <a:solidFill>
                  <a:srgbClr val="000000"/>
                </a:solidFill>
                <a:latin typeface="Courier New"/>
              </a:rPr>
              <a:t>) {</a:t>
            </a:r>
          </a:p>
          <a:p>
            <a:pPr lvl="1" defTabSz="274320"/>
            <a:endParaRPr lang="en-US" sz="1400" b="1" dirty="0" smtClean="0">
              <a:solidFill>
                <a:srgbClr val="000000"/>
              </a:solidFill>
              <a:latin typeface="Courier New"/>
            </a:endParaRPr>
          </a:p>
          <a:p>
            <a:pPr lvl="2" defTabSz="274320"/>
            <a:r>
              <a:rPr lang="en-US" sz="1400" dirty="0" err="1" smtClean="0">
                <a:solidFill>
                  <a:srgbClr val="000000"/>
                </a:solidFill>
                <a:latin typeface="Courier New"/>
              </a:rPr>
              <a:t>Toast.</a:t>
            </a:r>
            <a:r>
              <a:rPr lang="en-US" sz="1400" i="1" dirty="0" err="1" smtClean="0">
                <a:solidFill>
                  <a:srgbClr val="000000"/>
                </a:solidFill>
                <a:latin typeface="Courier New"/>
              </a:rPr>
              <a:t>makeText</a:t>
            </a:r>
            <a:r>
              <a:rPr lang="en-US" sz="1400" i="1" dirty="0" smtClean="0">
                <a:solidFill>
                  <a:srgbClr val="000000"/>
                </a:solidFill>
                <a:latin typeface="Courier New"/>
              </a:rPr>
              <a:t>(</a:t>
            </a:r>
            <a:r>
              <a:rPr lang="en-US" sz="1400" i="1" dirty="0" err="1" smtClean="0">
                <a:solidFill>
                  <a:srgbClr val="000000"/>
                </a:solidFill>
                <a:latin typeface="Courier New"/>
              </a:rPr>
              <a:t>getApplicationContext</a:t>
            </a:r>
            <a:r>
              <a:rPr lang="en-US" sz="1400" i="1" dirty="0" smtClean="0">
                <a:solidFill>
                  <a:srgbClr val="000000"/>
                </a:solidFill>
                <a:latin typeface="Courier New"/>
              </a:rPr>
              <a:t>(), </a:t>
            </a:r>
          </a:p>
          <a:p>
            <a:pPr lvl="2" defTabSz="274320"/>
            <a:r>
              <a:rPr lang="en-US" sz="1400" i="1" dirty="0" smtClean="0">
                <a:solidFill>
                  <a:srgbClr val="000000"/>
                </a:solidFill>
                <a:latin typeface="Courier New"/>
              </a:rPr>
              <a:t>              </a:t>
            </a:r>
            <a:r>
              <a:rPr lang="en-US" sz="1400" i="1" dirty="0" smtClean="0">
                <a:solidFill>
                  <a:srgbClr val="2A00FF"/>
                </a:solidFill>
                <a:latin typeface="Courier New"/>
              </a:rPr>
              <a:t>"1\n"</a:t>
            </a:r>
            <a:r>
              <a:rPr lang="en-US" sz="1400" i="1" dirty="0" smtClean="0">
                <a:solidFill>
                  <a:srgbClr val="000000"/>
                </a:solidFill>
                <a:latin typeface="Courier New"/>
              </a:rPr>
              <a:t> + </a:t>
            </a:r>
            <a:r>
              <a:rPr lang="en-US" sz="1400" i="1" dirty="0" err="1" smtClean="0">
                <a:solidFill>
                  <a:srgbClr val="0000C0"/>
                </a:solidFill>
                <a:latin typeface="Courier New"/>
              </a:rPr>
              <a:t>commonData</a:t>
            </a:r>
            <a:r>
              <a:rPr lang="en-US" sz="1400" i="1" dirty="0" smtClean="0">
                <a:solidFill>
                  <a:srgbClr val="000000"/>
                </a:solidFill>
                <a:latin typeface="Courier New"/>
              </a:rPr>
              <a:t>, 1).</a:t>
            </a:r>
            <a:r>
              <a:rPr lang="en-US" sz="1400" dirty="0" smtClean="0">
                <a:solidFill>
                  <a:srgbClr val="000000"/>
                </a:solidFill>
                <a:latin typeface="Courier New"/>
              </a:rPr>
              <a:t>show();</a:t>
            </a:r>
          </a:p>
          <a:p>
            <a:pPr lvl="2" defTabSz="274320"/>
            <a:endParaRPr lang="en-US" sz="1400" dirty="0" smtClean="0">
              <a:solidFill>
                <a:srgbClr val="000000"/>
              </a:solidFill>
              <a:latin typeface="Courier New"/>
            </a:endParaRPr>
          </a:p>
          <a:p>
            <a:pPr lvl="2" defTabSz="274320"/>
            <a:r>
              <a:rPr lang="en-US" sz="1400" dirty="0" err="1" smtClean="0">
                <a:solidFill>
                  <a:srgbClr val="0000C0"/>
                </a:solidFill>
                <a:latin typeface="Courier New"/>
              </a:rPr>
              <a:t>commonData</a:t>
            </a:r>
            <a:r>
              <a:rPr lang="en-US" sz="1400" dirty="0" smtClean="0">
                <a:solidFill>
                  <a:srgbClr val="000000"/>
                </a:solidFill>
                <a:latin typeface="Courier New"/>
              </a:rPr>
              <a:t> = </a:t>
            </a:r>
            <a:r>
              <a:rPr lang="en-US" sz="1400" dirty="0" err="1" smtClean="0">
                <a:solidFill>
                  <a:srgbClr val="000000"/>
                </a:solidFill>
                <a:latin typeface="Courier New"/>
              </a:rPr>
              <a:t>dataFromHtml</a:t>
            </a:r>
            <a:r>
              <a:rPr lang="en-US" sz="1400" dirty="0" smtClean="0">
                <a:solidFill>
                  <a:srgbClr val="000000"/>
                </a:solidFill>
                <a:latin typeface="Courier New"/>
              </a:rPr>
              <a:t>;</a:t>
            </a:r>
          </a:p>
          <a:p>
            <a:pPr lvl="2" defTabSz="274320"/>
            <a:endParaRPr lang="en-US" sz="1400" dirty="0" smtClean="0">
              <a:solidFill>
                <a:srgbClr val="000000"/>
              </a:solidFill>
              <a:latin typeface="Courier New"/>
            </a:endParaRPr>
          </a:p>
          <a:p>
            <a:pPr lvl="2" defTabSz="274320"/>
            <a:r>
              <a:rPr lang="en-US" sz="1400" dirty="0" err="1" smtClean="0">
                <a:solidFill>
                  <a:srgbClr val="000000"/>
                </a:solidFill>
                <a:latin typeface="Courier New"/>
              </a:rPr>
              <a:t>Toast.</a:t>
            </a:r>
            <a:r>
              <a:rPr lang="en-US" sz="1400" i="1" dirty="0" err="1" smtClean="0">
                <a:solidFill>
                  <a:srgbClr val="000000"/>
                </a:solidFill>
                <a:latin typeface="Courier New"/>
              </a:rPr>
              <a:t>makeText</a:t>
            </a:r>
            <a:r>
              <a:rPr lang="en-US" sz="1400" i="1" dirty="0" smtClean="0">
                <a:solidFill>
                  <a:srgbClr val="000000"/>
                </a:solidFill>
                <a:latin typeface="Courier New"/>
              </a:rPr>
              <a:t>(</a:t>
            </a:r>
            <a:r>
              <a:rPr lang="en-US" sz="1400" i="1" dirty="0" err="1" smtClean="0">
                <a:solidFill>
                  <a:srgbClr val="000000"/>
                </a:solidFill>
                <a:latin typeface="Courier New"/>
              </a:rPr>
              <a:t>getApplicationContext</a:t>
            </a:r>
            <a:r>
              <a:rPr lang="en-US" sz="1400" i="1" dirty="0" smtClean="0">
                <a:solidFill>
                  <a:srgbClr val="000000"/>
                </a:solidFill>
                <a:latin typeface="Courier New"/>
              </a:rPr>
              <a:t>(), </a:t>
            </a:r>
          </a:p>
          <a:p>
            <a:pPr lvl="2" defTabSz="274320"/>
            <a:r>
              <a:rPr lang="en-US" sz="1400" i="1" dirty="0" smtClean="0">
                <a:solidFill>
                  <a:srgbClr val="000000"/>
                </a:solidFill>
                <a:latin typeface="Courier New"/>
              </a:rPr>
              <a:t>              </a:t>
            </a:r>
            <a:r>
              <a:rPr lang="en-US" sz="1400" i="1" dirty="0" smtClean="0">
                <a:solidFill>
                  <a:srgbClr val="2A00FF"/>
                </a:solidFill>
                <a:latin typeface="Courier New"/>
              </a:rPr>
              <a:t>"2\n"</a:t>
            </a:r>
            <a:r>
              <a:rPr lang="en-US" sz="1400" i="1" dirty="0" smtClean="0">
                <a:solidFill>
                  <a:srgbClr val="000000"/>
                </a:solidFill>
                <a:latin typeface="Courier New"/>
              </a:rPr>
              <a:t> + </a:t>
            </a:r>
            <a:r>
              <a:rPr lang="en-US" sz="1400" i="1" dirty="0" err="1" smtClean="0">
                <a:solidFill>
                  <a:srgbClr val="0000C0"/>
                </a:solidFill>
                <a:latin typeface="Courier New"/>
              </a:rPr>
              <a:t>commonData</a:t>
            </a:r>
            <a:r>
              <a:rPr lang="en-US" sz="1400" i="1" dirty="0" smtClean="0">
                <a:solidFill>
                  <a:srgbClr val="000000"/>
                </a:solidFill>
                <a:latin typeface="Courier New"/>
              </a:rPr>
              <a:t>, 1).</a:t>
            </a:r>
            <a:r>
              <a:rPr lang="en-US" sz="1400" dirty="0" smtClean="0">
                <a:solidFill>
                  <a:srgbClr val="000000"/>
                </a:solidFill>
                <a:latin typeface="Courier New"/>
              </a:rPr>
              <a:t>show();</a:t>
            </a:r>
          </a:p>
          <a:p>
            <a:pPr lvl="1" defTabSz="274320"/>
            <a:r>
              <a:rPr lang="en-US" sz="1400" dirty="0" smtClean="0">
                <a:solidFill>
                  <a:srgbClr val="000000"/>
                </a:solidFill>
                <a:latin typeface="Courier New"/>
              </a:rPr>
              <a:t>}</a:t>
            </a:r>
          </a:p>
          <a:p>
            <a:pPr lvl="1" defTabSz="274320"/>
            <a:endParaRPr lang="en-US" sz="1400" dirty="0" smtClean="0">
              <a:latin typeface="Courier New"/>
            </a:endParaRPr>
          </a:p>
          <a:p>
            <a:pPr lvl="1" defTabSz="274320"/>
            <a:r>
              <a:rPr lang="en-US" sz="1400" b="1" dirty="0" smtClean="0">
                <a:solidFill>
                  <a:srgbClr val="7F0055"/>
                </a:solidFill>
                <a:latin typeface="Courier New"/>
              </a:rPr>
              <a:t>public</a:t>
            </a:r>
            <a:r>
              <a:rPr lang="en-US" sz="1400" b="1" dirty="0" smtClean="0">
                <a:solidFill>
                  <a:srgbClr val="000000"/>
                </a:solidFill>
                <a:latin typeface="Courier New"/>
              </a:rPr>
              <a:t> String </a:t>
            </a:r>
            <a:r>
              <a:rPr lang="en-US" sz="1400" b="1" dirty="0" err="1" smtClean="0">
                <a:solidFill>
                  <a:srgbClr val="000000"/>
                </a:solidFill>
                <a:latin typeface="Courier New"/>
              </a:rPr>
              <a:t>getCommonData</a:t>
            </a:r>
            <a:r>
              <a:rPr lang="en-US" sz="1400" b="1" dirty="0" smtClean="0">
                <a:solidFill>
                  <a:srgbClr val="000000"/>
                </a:solidFill>
                <a:latin typeface="Courier New"/>
              </a:rPr>
              <a:t>(){</a:t>
            </a:r>
          </a:p>
          <a:p>
            <a:pPr lvl="1" defTabSz="274320"/>
            <a:r>
              <a:rPr lang="en-US" sz="1400" b="1" dirty="0" smtClean="0">
                <a:solidFill>
                  <a:srgbClr val="7F0055"/>
                </a:solidFill>
                <a:latin typeface="Courier New"/>
              </a:rPr>
              <a:t>	return</a:t>
            </a:r>
            <a:r>
              <a:rPr lang="en-US" sz="1400" b="1" dirty="0" smtClean="0">
                <a:solidFill>
                  <a:srgbClr val="000000"/>
                </a:solidFill>
                <a:latin typeface="Courier New"/>
              </a:rPr>
              <a:t> </a:t>
            </a:r>
            <a:r>
              <a:rPr lang="en-US" sz="1400" b="1" dirty="0" err="1" smtClean="0">
                <a:solidFill>
                  <a:srgbClr val="0000C0"/>
                </a:solidFill>
                <a:latin typeface="Courier New"/>
              </a:rPr>
              <a:t>commonData</a:t>
            </a:r>
            <a:r>
              <a:rPr lang="en-US" sz="1400" b="1" dirty="0" smtClean="0">
                <a:solidFill>
                  <a:srgbClr val="000000"/>
                </a:solidFill>
                <a:latin typeface="Courier New"/>
              </a:rPr>
              <a:t>;</a:t>
            </a:r>
          </a:p>
          <a:p>
            <a:pPr lvl="1" defTabSz="274320"/>
            <a:r>
              <a:rPr lang="en-US" sz="1400" dirty="0" smtClean="0">
                <a:solidFill>
                  <a:srgbClr val="000000"/>
                </a:solidFill>
                <a:latin typeface="Courier New"/>
              </a:rPr>
              <a:t>}</a:t>
            </a:r>
          </a:p>
          <a:p>
            <a:pPr lvl="1" defTabSz="274320"/>
            <a:endParaRPr lang="en-US" sz="1400" dirty="0" smtClean="0">
              <a:solidFill>
                <a:srgbClr val="000000"/>
              </a:solidFill>
              <a:latin typeface="Courier New"/>
            </a:endParaRPr>
          </a:p>
          <a:p>
            <a:pPr lvl="1" defTabSz="274320"/>
            <a:r>
              <a:rPr lang="en-US" sz="1400" b="1" dirty="0" smtClean="0">
                <a:solidFill>
                  <a:srgbClr val="7F0055"/>
                </a:solidFill>
                <a:latin typeface="Courier New"/>
              </a:rPr>
              <a:t>public</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setCommonData</a:t>
            </a:r>
            <a:r>
              <a:rPr lang="en-US" sz="1400" b="1" dirty="0" smtClean="0">
                <a:solidFill>
                  <a:srgbClr val="000000"/>
                </a:solidFill>
                <a:latin typeface="Courier New"/>
              </a:rPr>
              <a:t>(String </a:t>
            </a:r>
            <a:r>
              <a:rPr lang="en-US" sz="1400" b="1" dirty="0" err="1" smtClean="0">
                <a:solidFill>
                  <a:srgbClr val="000000"/>
                </a:solidFill>
                <a:latin typeface="Courier New"/>
              </a:rPr>
              <a:t>actualData</a:t>
            </a:r>
            <a:r>
              <a:rPr lang="en-US" sz="1400" b="1" dirty="0" smtClean="0">
                <a:solidFill>
                  <a:srgbClr val="000000"/>
                </a:solidFill>
                <a:latin typeface="Courier New"/>
              </a:rPr>
              <a:t>){</a:t>
            </a:r>
          </a:p>
          <a:p>
            <a:pPr lvl="1" defTabSz="274320"/>
            <a:r>
              <a:rPr lang="en-US" sz="1400" dirty="0" smtClean="0">
                <a:solidFill>
                  <a:srgbClr val="0000C0"/>
                </a:solidFill>
                <a:latin typeface="Courier New"/>
              </a:rPr>
              <a:t>	</a:t>
            </a:r>
            <a:r>
              <a:rPr lang="en-US" sz="1400" dirty="0" err="1" smtClean="0">
                <a:solidFill>
                  <a:srgbClr val="0000C0"/>
                </a:solidFill>
                <a:latin typeface="Courier New"/>
              </a:rPr>
              <a:t>commonData</a:t>
            </a:r>
            <a:r>
              <a:rPr lang="en-US" sz="1400" dirty="0" smtClean="0">
                <a:solidFill>
                  <a:srgbClr val="000000"/>
                </a:solidFill>
                <a:latin typeface="Courier New"/>
              </a:rPr>
              <a:t> = </a:t>
            </a:r>
            <a:r>
              <a:rPr lang="en-US" sz="1400" dirty="0" err="1" smtClean="0">
                <a:solidFill>
                  <a:srgbClr val="000000"/>
                </a:solidFill>
                <a:latin typeface="Courier New"/>
              </a:rPr>
              <a:t>actualData</a:t>
            </a:r>
            <a:r>
              <a:rPr lang="en-US" sz="1400" dirty="0" smtClean="0">
                <a:solidFill>
                  <a:srgbClr val="000000"/>
                </a:solidFill>
                <a:latin typeface="Courier New"/>
              </a:rPr>
              <a:t>;</a:t>
            </a:r>
          </a:p>
          <a:p>
            <a:pPr lvl="1" defTabSz="274320"/>
            <a:r>
              <a:rPr lang="en-US" sz="1400" dirty="0" smtClean="0">
                <a:solidFill>
                  <a:srgbClr val="000000"/>
                </a:solidFill>
                <a:latin typeface="Courier New"/>
              </a:rPr>
              <a:t>}</a:t>
            </a:r>
          </a:p>
          <a:p>
            <a:pPr lvl="1" defTabSz="274320"/>
            <a:endParaRPr lang="en-US" sz="1400" dirty="0" smtClean="0">
              <a:solidFill>
                <a:srgbClr val="000000"/>
              </a:solidFill>
              <a:latin typeface="Courier New"/>
            </a:endParaRPr>
          </a:p>
          <a:p>
            <a:pPr lvl="1" defTabSz="274320"/>
            <a:r>
              <a:rPr lang="en-US" sz="1400" dirty="0" smtClean="0">
                <a:solidFill>
                  <a:srgbClr val="000000"/>
                </a:solidFill>
                <a:latin typeface="Courier New"/>
              </a:rPr>
              <a:t>}</a:t>
            </a:r>
            <a:r>
              <a:rPr lang="en-US" sz="1400" dirty="0" smtClean="0">
                <a:solidFill>
                  <a:srgbClr val="3F7F5F"/>
                </a:solidFill>
                <a:latin typeface="Courier New"/>
              </a:rPr>
              <a:t>//</a:t>
            </a:r>
            <a:r>
              <a:rPr lang="en-US" sz="1400" dirty="0" err="1" smtClean="0">
                <a:solidFill>
                  <a:srgbClr val="3F7F5F"/>
                </a:solidFill>
                <a:latin typeface="Courier New"/>
              </a:rPr>
              <a:t>MyLocater</a:t>
            </a:r>
            <a:endParaRPr lang="en-US" sz="1400" dirty="0" smtClean="0">
              <a:solidFill>
                <a:srgbClr val="3F7F5F"/>
              </a:solidFill>
              <a:latin typeface="Courier New"/>
            </a:endParaRPr>
          </a:p>
          <a:p>
            <a:pPr lvl="1" defTabSz="274320"/>
            <a:endParaRPr lang="en-US" sz="1400" dirty="0" smtClean="0">
              <a:solidFill>
                <a:srgbClr val="3F7F5F"/>
              </a:solidFill>
              <a:latin typeface="Courier New"/>
            </a:endParaRPr>
          </a:p>
          <a:p>
            <a:pPr defTabSz="274320"/>
            <a:r>
              <a:rPr lang="en-US" sz="1400" dirty="0" smtClean="0">
                <a:solidFill>
                  <a:srgbClr val="3F7F5F"/>
                </a:solidFill>
                <a:latin typeface="Courier New"/>
              </a:rPr>
              <a:t>}//class</a:t>
            </a:r>
            <a:endParaRPr lang="en-US" sz="1400" dirty="0">
              <a:solidFill>
                <a:srgbClr val="3F7F5F"/>
              </a:solidFill>
              <a:latin typeface="Courier New"/>
            </a:endParaRPr>
          </a:p>
        </p:txBody>
      </p:sp>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838200"/>
            <a:ext cx="8534400" cy="4585871"/>
          </a:xfrm>
          <a:prstGeom prst="rect">
            <a:avLst/>
          </a:prstGeom>
          <a:noFill/>
        </p:spPr>
        <p:txBody>
          <a:bodyPr wrap="square" rtlCol="0">
            <a:spAutoFit/>
          </a:bodyPr>
          <a:lstStyle/>
          <a:p>
            <a:pPr indent="-457200"/>
            <a:r>
              <a:rPr lang="en-US" sz="2400" b="1" dirty="0" smtClean="0">
                <a:solidFill>
                  <a:srgbClr val="C00000"/>
                </a:solidFill>
              </a:rPr>
              <a:t>Example 3.  </a:t>
            </a:r>
            <a:r>
              <a:rPr lang="en-US" sz="2400" b="1" dirty="0" smtClean="0"/>
              <a:t>  </a:t>
            </a:r>
            <a:r>
              <a:rPr lang="en-US" sz="2400" dirty="0" smtClean="0"/>
              <a:t>Using Google JavaScript Maps API V3</a:t>
            </a:r>
          </a:p>
          <a:p>
            <a:pPr indent="-457200"/>
            <a:r>
              <a:rPr lang="en-US" sz="1600" dirty="0" smtClean="0"/>
              <a:t> </a:t>
            </a:r>
          </a:p>
          <a:p>
            <a:pPr indent="-457200"/>
            <a:endParaRPr lang="en-US" sz="1600" dirty="0" smtClean="0"/>
          </a:p>
          <a:p>
            <a:pPr marL="342900" indent="-342900" fontAlgn="base">
              <a:buFont typeface="Arial" pitchFamily="34" charset="0"/>
              <a:buChar char="•"/>
            </a:pPr>
            <a:r>
              <a:rPr lang="en-US" sz="2000" dirty="0" smtClean="0"/>
              <a:t>The </a:t>
            </a:r>
            <a:r>
              <a:rPr lang="en-US" sz="2000" b="1" dirty="0" smtClean="0"/>
              <a:t>Google Maps </a:t>
            </a:r>
            <a:r>
              <a:rPr lang="en-US" sz="2000" b="1" dirty="0" err="1" smtClean="0"/>
              <a:t>Javascript</a:t>
            </a:r>
            <a:r>
              <a:rPr lang="en-US" sz="2000" b="1" dirty="0" smtClean="0"/>
              <a:t> API  </a:t>
            </a:r>
            <a:r>
              <a:rPr lang="en-US" sz="2000" dirty="0" smtClean="0"/>
              <a:t>is a free service that lets you embed Google Maps in your own web pages. </a:t>
            </a:r>
          </a:p>
          <a:p>
            <a:pPr marL="342900" indent="-342900" fontAlgn="base">
              <a:buFont typeface="Arial" pitchFamily="34" charset="0"/>
              <a:buChar char="•"/>
            </a:pPr>
            <a:endParaRPr lang="en-US" sz="2000" dirty="0" smtClean="0"/>
          </a:p>
          <a:p>
            <a:pPr marL="342900" indent="-342900" fontAlgn="base">
              <a:buFont typeface="Arial" pitchFamily="34" charset="0"/>
              <a:buChar char="•"/>
            </a:pPr>
            <a:r>
              <a:rPr lang="en-US" sz="2000" dirty="0" smtClean="0"/>
              <a:t>It is especially designed to be faster and more applicable to mobile devices (as well as traditional desktop browser applications)</a:t>
            </a:r>
          </a:p>
          <a:p>
            <a:pPr marL="342900" indent="-342900" fontAlgn="base">
              <a:buFont typeface="Arial" pitchFamily="34" charset="0"/>
              <a:buChar char="•"/>
            </a:pPr>
            <a:endParaRPr lang="en-US" sz="2000" dirty="0" smtClean="0"/>
          </a:p>
          <a:p>
            <a:pPr marL="342900" indent="-342900" fontAlgn="base">
              <a:buFont typeface="Arial" pitchFamily="34" charset="0"/>
              <a:buChar char="•"/>
            </a:pPr>
            <a:r>
              <a:rPr lang="en-US" sz="2000" dirty="0" smtClean="0"/>
              <a:t>The API provides a number of utilities for manipulating maps (just like on the </a:t>
            </a:r>
          </a:p>
          <a:p>
            <a:pPr marL="342900" indent="-342900" fontAlgn="base"/>
            <a:r>
              <a:rPr lang="en-US" sz="2000" dirty="0" smtClean="0"/>
              <a:t>	 </a:t>
            </a:r>
            <a:r>
              <a:rPr lang="en-US" sz="2000" u="sng" dirty="0" smtClean="0">
                <a:hlinkClick r:id="rId2"/>
              </a:rPr>
              <a:t>http://maps.google.com</a:t>
            </a:r>
            <a:r>
              <a:rPr lang="en-US" sz="2000" dirty="0" smtClean="0"/>
              <a:t> web page) and adding content to the map through a variety of services, allowing you to create robust maps applications on your website/app.</a:t>
            </a:r>
          </a:p>
          <a:p>
            <a:pPr marL="342900" indent="-342900" fontAlgn="base">
              <a:buFont typeface="Arial" pitchFamily="34" charset="0"/>
              <a:buChar char="•"/>
            </a:pPr>
            <a:endParaRPr lang="en-US" sz="2000" dirty="0" smtClean="0"/>
          </a:p>
          <a:p>
            <a:pPr indent="-457200"/>
            <a:endParaRPr lang="en-US" sz="1600" dirty="0" smtClean="0"/>
          </a:p>
        </p:txBody>
      </p:sp>
      <p:sp>
        <p:nvSpPr>
          <p:cNvPr id="10" name="TextBox 9"/>
          <p:cNvSpPr txBox="1"/>
          <p:nvPr/>
        </p:nvSpPr>
        <p:spPr>
          <a:xfrm>
            <a:off x="381000" y="6324600"/>
            <a:ext cx="7239000" cy="307777"/>
          </a:xfrm>
          <a:prstGeom prst="rect">
            <a:avLst/>
          </a:prstGeom>
          <a:noFill/>
        </p:spPr>
        <p:txBody>
          <a:bodyPr wrap="square" rtlCol="0">
            <a:spAutoFit/>
          </a:bodyPr>
          <a:lstStyle/>
          <a:p>
            <a:r>
              <a:rPr lang="en-US" sz="1400" dirty="0" smtClean="0"/>
              <a:t>Link:</a:t>
            </a:r>
            <a:r>
              <a:rPr lang="en-US" sz="1400" dirty="0" smtClean="0">
                <a:hlinkClick r:id="rId3"/>
              </a:rPr>
              <a:t> https://developers.google.com/maps/documentation/javascript/</a:t>
            </a:r>
            <a:endParaRPr lang="en-US" sz="1400" dirty="0"/>
          </a:p>
        </p:txBody>
      </p:sp>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838200"/>
            <a:ext cx="8534400" cy="1077218"/>
          </a:xfrm>
          <a:prstGeom prst="rect">
            <a:avLst/>
          </a:prstGeom>
          <a:noFill/>
        </p:spPr>
        <p:txBody>
          <a:bodyPr wrap="square" rtlCol="0">
            <a:spAutoFit/>
          </a:bodyPr>
          <a:lstStyle/>
          <a:p>
            <a:pPr indent="-457200"/>
            <a:r>
              <a:rPr lang="en-US" sz="2400" b="1" dirty="0" smtClean="0">
                <a:solidFill>
                  <a:srgbClr val="C00000"/>
                </a:solidFill>
              </a:rPr>
              <a:t>Example 3.  </a:t>
            </a:r>
            <a:r>
              <a:rPr lang="en-US" sz="2400" b="1" dirty="0" smtClean="0"/>
              <a:t> </a:t>
            </a:r>
            <a:r>
              <a:rPr lang="en-US" sz="2400" dirty="0" smtClean="0"/>
              <a:t>Using Google JavaScript Maps API V3</a:t>
            </a:r>
          </a:p>
          <a:p>
            <a:pPr indent="-457200"/>
            <a:r>
              <a:rPr lang="en-US" sz="1600" dirty="0" smtClean="0"/>
              <a:t> </a:t>
            </a:r>
            <a:r>
              <a:rPr lang="en-US" sz="2000" dirty="0" smtClean="0"/>
              <a:t>A Google map centered around “Cleveland State University, Ohio” </a:t>
            </a:r>
          </a:p>
          <a:p>
            <a:pPr indent="-457200"/>
            <a:r>
              <a:rPr lang="en-US" sz="2000" dirty="0" smtClean="0"/>
              <a:t>(seeing here with </a:t>
            </a:r>
            <a:r>
              <a:rPr lang="en-US" sz="2000" dirty="0" err="1" smtClean="0"/>
              <a:t>IExplorer</a:t>
            </a:r>
            <a:r>
              <a:rPr lang="en-US" sz="2000" dirty="0" smtClean="0"/>
              <a:t> on Windows machine)</a:t>
            </a:r>
          </a:p>
        </p:txBody>
      </p:sp>
      <p:sp>
        <p:nvSpPr>
          <p:cNvPr id="10" name="TextBox 9"/>
          <p:cNvSpPr txBox="1"/>
          <p:nvPr/>
        </p:nvSpPr>
        <p:spPr>
          <a:xfrm>
            <a:off x="457200" y="6553200"/>
            <a:ext cx="7239000" cy="307777"/>
          </a:xfrm>
          <a:prstGeom prst="rect">
            <a:avLst/>
          </a:prstGeom>
          <a:noFill/>
        </p:spPr>
        <p:txBody>
          <a:bodyPr wrap="square" rtlCol="0">
            <a:spAutoFit/>
          </a:bodyPr>
          <a:lstStyle/>
          <a:p>
            <a:r>
              <a:rPr lang="en-US" sz="1400" dirty="0" smtClean="0"/>
              <a:t>Link:  </a:t>
            </a:r>
            <a:r>
              <a:rPr lang="en-US" sz="1400" dirty="0" smtClean="0">
                <a:hlinkClick r:id="rId2"/>
              </a:rPr>
              <a:t>http://code.google.com/apis/maps/documentation/javascript/basics.html</a:t>
            </a:r>
            <a:endParaRPr lang="en-US" sz="1400" dirty="0"/>
          </a:p>
        </p:txBody>
      </p:sp>
      <p:pic>
        <p:nvPicPr>
          <p:cNvPr id="2053" name="Picture 5"/>
          <p:cNvPicPr>
            <a:picLocks noChangeAspect="1" noChangeArrowheads="1"/>
          </p:cNvPicPr>
          <p:nvPr/>
        </p:nvPicPr>
        <p:blipFill>
          <a:blip r:embed="rId3" cstate="print"/>
          <a:srcRect/>
          <a:stretch>
            <a:fillRect/>
          </a:stretch>
        </p:blipFill>
        <p:spPr bwMode="auto">
          <a:xfrm>
            <a:off x="318434" y="1905000"/>
            <a:ext cx="7972968" cy="4572000"/>
          </a:xfrm>
          <a:prstGeom prst="rect">
            <a:avLst/>
          </a:prstGeom>
          <a:noFill/>
          <a:ln w="9525">
            <a:solidFill>
              <a:schemeClr val="bg1">
                <a:lumMod val="65000"/>
              </a:schemeClr>
            </a:solidFill>
            <a:miter lim="800000"/>
            <a:headEnd/>
            <a:tailEnd/>
          </a:ln>
        </p:spPr>
      </p:pic>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914400"/>
            <a:ext cx="8534400" cy="523220"/>
          </a:xfrm>
          <a:prstGeom prst="rect">
            <a:avLst/>
          </a:prstGeom>
          <a:noFill/>
        </p:spPr>
        <p:txBody>
          <a:bodyPr wrap="square" rtlCol="0">
            <a:spAutoFit/>
          </a:bodyPr>
          <a:lstStyle/>
          <a:p>
            <a:pPr marL="457200" indent="-457200"/>
            <a:r>
              <a:rPr lang="en-US" sz="2800" b="1" dirty="0" smtClean="0">
                <a:solidFill>
                  <a:srgbClr val="C00000"/>
                </a:solidFill>
              </a:rPr>
              <a:t>Example 3.  </a:t>
            </a:r>
            <a:r>
              <a:rPr lang="en-US" sz="2400" dirty="0" smtClean="0"/>
              <a:t>Using Google JavaScript Maps API V3</a:t>
            </a:r>
          </a:p>
        </p:txBody>
      </p:sp>
      <p:sp>
        <p:nvSpPr>
          <p:cNvPr id="8" name="TextBox 7"/>
          <p:cNvSpPr txBox="1"/>
          <p:nvPr/>
        </p:nvSpPr>
        <p:spPr>
          <a:xfrm>
            <a:off x="304800" y="1295400"/>
            <a:ext cx="7924800" cy="369332"/>
          </a:xfrm>
          <a:prstGeom prst="rect">
            <a:avLst/>
          </a:prstGeom>
          <a:noFill/>
        </p:spPr>
        <p:txBody>
          <a:bodyPr wrap="square" rtlCol="0">
            <a:spAutoFit/>
          </a:bodyPr>
          <a:lstStyle/>
          <a:p>
            <a:endParaRPr lang="en-US" dirty="0"/>
          </a:p>
        </p:txBody>
      </p:sp>
      <p:sp>
        <p:nvSpPr>
          <p:cNvPr id="9" name="Rectangle 8"/>
          <p:cNvSpPr/>
          <p:nvPr/>
        </p:nvSpPr>
        <p:spPr>
          <a:xfrm>
            <a:off x="3429000" y="2961144"/>
            <a:ext cx="5486400" cy="2893100"/>
          </a:xfrm>
          <a:prstGeom prst="rect">
            <a:avLst/>
          </a:prstGeom>
          <a:solidFill>
            <a:schemeClr val="bg1">
              <a:lumMod val="95000"/>
            </a:schemeClr>
          </a:solidFill>
          <a:ln>
            <a:solidFill>
              <a:schemeClr val="accent1"/>
            </a:solidFill>
          </a:ln>
        </p:spPr>
        <p:txBody>
          <a:bodyPr wrap="square">
            <a:spAutoFit/>
          </a:bodyPr>
          <a:lstStyle/>
          <a:p>
            <a:r>
              <a:rPr lang="en-US" sz="1400" dirty="0" smtClean="0">
                <a:solidFill>
                  <a:srgbClr val="008080"/>
                </a:solidFill>
                <a:latin typeface="Consolas"/>
              </a:rPr>
              <a:t>&lt;?</a:t>
            </a:r>
            <a:r>
              <a:rPr lang="en-US" sz="1400" dirty="0" smtClean="0">
                <a:solidFill>
                  <a:srgbClr val="3F7F7F"/>
                </a:solidFill>
                <a:latin typeface="Consolas"/>
              </a:rPr>
              <a:t>xml </a:t>
            </a:r>
            <a:r>
              <a:rPr lang="en-US" sz="1400" dirty="0" smtClean="0">
                <a:solidFill>
                  <a:srgbClr val="7F007F"/>
                </a:solidFill>
                <a:latin typeface="Consolas"/>
              </a:rPr>
              <a:t>version</a:t>
            </a:r>
            <a:r>
              <a:rPr lang="en-US" sz="1400" dirty="0" smtClean="0">
                <a:solidFill>
                  <a:srgbClr val="000000"/>
                </a:solidFill>
                <a:latin typeface="Consolas"/>
              </a:rPr>
              <a:t>=</a:t>
            </a:r>
            <a:r>
              <a:rPr lang="en-US" sz="1400" i="1" dirty="0" smtClean="0">
                <a:solidFill>
                  <a:srgbClr val="2A00FF"/>
                </a:solidFill>
                <a:latin typeface="Consolas"/>
              </a:rPr>
              <a:t>"1.0" </a:t>
            </a:r>
            <a:r>
              <a:rPr lang="en-US" sz="1400" i="1" dirty="0" smtClean="0">
                <a:solidFill>
                  <a:srgbClr val="7F007F"/>
                </a:solidFill>
                <a:latin typeface="Consolas"/>
              </a:rPr>
              <a:t>encoding</a:t>
            </a:r>
            <a:r>
              <a:rPr lang="en-US" sz="1400" i="1" dirty="0" smtClean="0">
                <a:solidFill>
                  <a:srgbClr val="000000"/>
                </a:solidFill>
                <a:latin typeface="Consolas"/>
              </a:rPr>
              <a:t>=</a:t>
            </a:r>
            <a:r>
              <a:rPr lang="en-US" sz="1400" i="1" dirty="0" smtClean="0">
                <a:solidFill>
                  <a:srgbClr val="2A00FF"/>
                </a:solidFill>
                <a:latin typeface="Consolas"/>
              </a:rPr>
              <a:t>"utf-8"</a:t>
            </a:r>
            <a:r>
              <a:rPr lang="en-US" sz="1400" i="1" dirty="0" smtClean="0">
                <a:solidFill>
                  <a:srgbClr val="008080"/>
                </a:solidFill>
                <a:latin typeface="Consolas"/>
              </a:rPr>
              <a:t>?&gt;</a:t>
            </a:r>
          </a:p>
          <a:p>
            <a:r>
              <a:rPr lang="en-US" sz="1400" dirty="0" smtClean="0">
                <a:solidFill>
                  <a:srgbClr val="008080"/>
                </a:solidFill>
                <a:latin typeface="Consolas"/>
              </a:rPr>
              <a:t>&lt;</a:t>
            </a:r>
            <a:r>
              <a:rPr lang="en-US" sz="1400" dirty="0" err="1" smtClean="0">
                <a:solidFill>
                  <a:srgbClr val="3F7F7F"/>
                </a:solidFill>
                <a:latin typeface="Consolas"/>
              </a:rPr>
              <a:t>LinearLayout</a:t>
            </a:r>
            <a:r>
              <a:rPr lang="en-US" sz="1400" dirty="0" smtClean="0">
                <a:solidFill>
                  <a:srgbClr val="3F7F7F"/>
                </a:solidFill>
                <a:latin typeface="Consolas"/>
              </a:rPr>
              <a:t> </a:t>
            </a:r>
          </a:p>
          <a:p>
            <a:r>
              <a:rPr lang="en-US" sz="1400" dirty="0" err="1" smtClean="0">
                <a:solidFill>
                  <a:srgbClr val="7F007F"/>
                </a:solidFill>
                <a:latin typeface="Consolas"/>
              </a:rPr>
              <a:t>xmlns:android</a:t>
            </a:r>
            <a:r>
              <a:rPr lang="en-US" sz="1400" dirty="0" smtClean="0">
                <a:solidFill>
                  <a:srgbClr val="000000"/>
                </a:solidFill>
                <a:latin typeface="Consolas"/>
              </a:rPr>
              <a:t>=</a:t>
            </a:r>
            <a:r>
              <a:rPr lang="en-US" sz="1400" i="1" dirty="0" smtClean="0">
                <a:solidFill>
                  <a:srgbClr val="2A00FF"/>
                </a:solidFill>
                <a:latin typeface="Consolas"/>
              </a:rPr>
              <a:t>"</a:t>
            </a:r>
            <a:r>
              <a:rPr lang="en-US" sz="1200" i="1" dirty="0" smtClean="0">
                <a:solidFill>
                  <a:srgbClr val="2A00FF"/>
                </a:solidFill>
                <a:latin typeface="Consolas"/>
              </a:rPr>
              <a:t>http://schemas.android.com/apk/res/android"</a:t>
            </a:r>
            <a:endParaRPr lang="en-US" sz="1400" i="1" dirty="0" smtClean="0">
              <a:solidFill>
                <a:srgbClr val="2A00FF"/>
              </a:solidFill>
              <a:latin typeface="Consolas"/>
            </a:endParaRPr>
          </a:p>
          <a:p>
            <a:r>
              <a:rPr lang="en-US" sz="1400" dirty="0" smtClean="0">
                <a:latin typeface="Consolas"/>
              </a:rPr>
              <a:t>    </a:t>
            </a:r>
            <a:r>
              <a:rPr lang="en-US" sz="1400" dirty="0" err="1" smtClean="0">
                <a:solidFill>
                  <a:srgbClr val="7F007F"/>
                </a:solidFill>
                <a:latin typeface="Consolas"/>
              </a:rPr>
              <a:t>android:orientation</a:t>
            </a:r>
            <a:r>
              <a:rPr lang="en-US" sz="1400" dirty="0" smtClean="0">
                <a:solidFill>
                  <a:srgbClr val="000000"/>
                </a:solidFill>
                <a:latin typeface="Consolas"/>
              </a:rPr>
              <a:t>=</a:t>
            </a:r>
            <a:r>
              <a:rPr lang="en-US" sz="1400" i="1" dirty="0" smtClean="0">
                <a:solidFill>
                  <a:srgbClr val="2A00FF"/>
                </a:solidFill>
                <a:latin typeface="Consolas"/>
              </a:rPr>
              <a:t>"horizontal"</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r>
              <a:rPr lang="en-US" sz="1400" i="1" dirty="0" smtClean="0">
                <a:solidFill>
                  <a:srgbClr val="008080"/>
                </a:solidFill>
                <a:latin typeface="Consolas"/>
              </a:rPr>
              <a:t>&gt;</a:t>
            </a:r>
          </a:p>
          <a:p>
            <a:endParaRPr lang="en-US" sz="1400" i="1" dirty="0" smtClean="0">
              <a:solidFill>
                <a:srgbClr val="008080"/>
              </a:solidFill>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WebView</a:t>
            </a:r>
            <a:r>
              <a:rPr lang="en-US" sz="1400" dirty="0" smtClean="0">
                <a:solidFill>
                  <a:srgbClr val="3F7F7F"/>
                </a:solidFill>
                <a:latin typeface="Consolas"/>
              </a:rPr>
              <a:t> </a:t>
            </a:r>
          </a:p>
          <a:p>
            <a:r>
              <a:rPr lang="en-US" sz="1400" dirty="0" smtClean="0">
                <a:latin typeface="Consolas"/>
              </a:rPr>
              <a:t>      </a:t>
            </a:r>
            <a:r>
              <a:rPr lang="en-US" sz="1400" dirty="0" err="1" smtClean="0">
                <a:solidFill>
                  <a:srgbClr val="7F007F"/>
                </a:solidFill>
                <a:latin typeface="Consolas"/>
              </a:rPr>
              <a:t>android:id</a:t>
            </a:r>
            <a:r>
              <a:rPr lang="en-US" sz="1400" dirty="0" smtClean="0">
                <a:solidFill>
                  <a:srgbClr val="000000"/>
                </a:solidFill>
                <a:latin typeface="Consolas"/>
              </a:rPr>
              <a:t>=</a:t>
            </a:r>
            <a:r>
              <a:rPr lang="en-US" sz="1400" i="1" dirty="0" smtClean="0">
                <a:solidFill>
                  <a:srgbClr val="2A00FF"/>
                </a:solidFill>
                <a:latin typeface="Consolas"/>
              </a:rPr>
              <a:t>"@+id/</a:t>
            </a:r>
            <a:r>
              <a:rPr lang="en-US" sz="1400" i="1" dirty="0" err="1" smtClean="0">
                <a:solidFill>
                  <a:srgbClr val="2A00FF"/>
                </a:solidFill>
                <a:latin typeface="Consolas"/>
              </a:rPr>
              <a:t>webview</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r>
              <a:rPr lang="en-US" sz="1400" i="1" dirty="0" smtClean="0">
                <a:solidFill>
                  <a:srgbClr val="008080"/>
                </a:solidFill>
                <a:latin typeface="Consolas"/>
              </a:rPr>
              <a:t>/&gt;</a:t>
            </a:r>
          </a:p>
          <a:p>
            <a:endParaRPr lang="en-US" sz="1400" dirty="0" smtClean="0">
              <a:solidFill>
                <a:srgbClr val="008080"/>
              </a:solidFill>
              <a:latin typeface="Consolas"/>
            </a:endParaRPr>
          </a:p>
          <a:p>
            <a:r>
              <a:rPr lang="en-US" sz="1400" dirty="0" smtClean="0">
                <a:solidFill>
                  <a:srgbClr val="008080"/>
                </a:solidFill>
                <a:latin typeface="Consolas"/>
              </a:rPr>
              <a:t>&lt;/</a:t>
            </a:r>
            <a:r>
              <a:rPr lang="en-US" sz="1400" dirty="0" err="1" smtClean="0">
                <a:solidFill>
                  <a:srgbClr val="3F7F7F"/>
                </a:solidFill>
                <a:latin typeface="Consolas"/>
              </a:rPr>
              <a:t>LinearLayout</a:t>
            </a:r>
            <a:r>
              <a:rPr lang="en-US" sz="1400" dirty="0" smtClean="0">
                <a:solidFill>
                  <a:srgbClr val="008080"/>
                </a:solidFill>
                <a:latin typeface="Consolas"/>
              </a:rPr>
              <a:t>&gt;</a:t>
            </a:r>
            <a:endParaRPr lang="en-US" sz="1400" dirty="0" smtClean="0">
              <a:latin typeface="Courier New" pitchFamily="49" charset="0"/>
              <a:cs typeface="Courier New" pitchFamily="49" charset="0"/>
            </a:endParaRPr>
          </a:p>
        </p:txBody>
      </p:sp>
      <p:sp>
        <p:nvSpPr>
          <p:cNvPr id="10" name="TextBox 9"/>
          <p:cNvSpPr txBox="1"/>
          <p:nvPr/>
        </p:nvSpPr>
        <p:spPr>
          <a:xfrm>
            <a:off x="3429000" y="1447800"/>
            <a:ext cx="5410200" cy="1477328"/>
          </a:xfrm>
          <a:prstGeom prst="rect">
            <a:avLst/>
          </a:prstGeom>
          <a:noFill/>
        </p:spPr>
        <p:txBody>
          <a:bodyPr wrap="square" rtlCol="0">
            <a:spAutoFit/>
          </a:bodyPr>
          <a:lstStyle/>
          <a:p>
            <a:r>
              <a:rPr lang="en-US" b="1" dirty="0" smtClean="0"/>
              <a:t>Putting the pieces together:</a:t>
            </a:r>
          </a:p>
          <a:p>
            <a:pPr marL="342900" indent="-342900">
              <a:buAutoNum type="arabicPeriod"/>
            </a:pPr>
            <a:r>
              <a:rPr lang="en-US" dirty="0" smtClean="0"/>
              <a:t>Place a </a:t>
            </a:r>
            <a:r>
              <a:rPr lang="en-US" b="1" dirty="0" err="1" smtClean="0"/>
              <a:t>WebView</a:t>
            </a:r>
            <a:r>
              <a:rPr lang="en-US" dirty="0" smtClean="0"/>
              <a:t> in the main.xml file</a:t>
            </a:r>
          </a:p>
          <a:p>
            <a:pPr marL="342900" indent="-342900">
              <a:buAutoNum type="arabicPeriod"/>
            </a:pPr>
            <a:r>
              <a:rPr lang="en-US" dirty="0" smtClean="0"/>
              <a:t>Place html page in the </a:t>
            </a:r>
            <a:r>
              <a:rPr lang="en-US" b="1" dirty="0" smtClean="0"/>
              <a:t>assets</a:t>
            </a:r>
            <a:r>
              <a:rPr lang="en-US" dirty="0" smtClean="0"/>
              <a:t> folder</a:t>
            </a:r>
          </a:p>
          <a:p>
            <a:pPr marL="342900" indent="-342900">
              <a:buAutoNum type="arabicPeriod"/>
            </a:pPr>
            <a:r>
              <a:rPr lang="en-US" dirty="0" smtClean="0"/>
              <a:t>Add </a:t>
            </a:r>
            <a:r>
              <a:rPr lang="en-US" b="1" dirty="0" smtClean="0"/>
              <a:t>permission</a:t>
            </a:r>
            <a:r>
              <a:rPr lang="en-US" dirty="0" smtClean="0"/>
              <a:t> requests to manifest</a:t>
            </a:r>
          </a:p>
          <a:p>
            <a:pPr marL="342900" indent="-342900">
              <a:buAutoNum type="arabicPeriod"/>
            </a:pPr>
            <a:r>
              <a:rPr lang="en-US" dirty="0" smtClean="0"/>
              <a:t>Connect to Java code</a:t>
            </a:r>
          </a:p>
        </p:txBody>
      </p:sp>
      <p:pic>
        <p:nvPicPr>
          <p:cNvPr id="11" name="Picture 2"/>
          <p:cNvPicPr>
            <a:picLocks noChangeAspect="1" noChangeArrowheads="1"/>
          </p:cNvPicPr>
          <p:nvPr/>
        </p:nvPicPr>
        <p:blipFill>
          <a:blip r:embed="rId2" cstate="print"/>
          <a:srcRect/>
          <a:stretch>
            <a:fillRect/>
          </a:stretch>
        </p:blipFill>
        <p:spPr bwMode="auto">
          <a:xfrm>
            <a:off x="152400" y="1524000"/>
            <a:ext cx="3194407" cy="3962400"/>
          </a:xfrm>
          <a:prstGeom prst="rect">
            <a:avLst/>
          </a:prstGeom>
          <a:noFill/>
          <a:ln w="9525">
            <a:solidFill>
              <a:schemeClr val="bg1">
                <a:lumMod val="85000"/>
              </a:schemeClr>
            </a:solidFill>
            <a:miter lim="800000"/>
            <a:headEnd/>
            <a:tailEnd/>
          </a:ln>
        </p:spPr>
      </p:pic>
      <p:cxnSp>
        <p:nvCxnSpPr>
          <p:cNvPr id="12" name="Straight Arrow Connector 11"/>
          <p:cNvCxnSpPr/>
          <p:nvPr/>
        </p:nvCxnSpPr>
        <p:spPr>
          <a:xfrm flipH="1">
            <a:off x="1981200" y="4419600"/>
            <a:ext cx="1295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800" y="29718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1000" y="1182336"/>
            <a:ext cx="8534400" cy="5601533"/>
          </a:xfrm>
          <a:prstGeom prst="rect">
            <a:avLst/>
          </a:prstGeom>
          <a:solidFill>
            <a:schemeClr val="bg1">
              <a:lumMod val="95000"/>
            </a:schemeClr>
          </a:solidFill>
          <a:ln w="3175">
            <a:solidFill>
              <a:schemeClr val="bg1">
                <a:lumMod val="65000"/>
              </a:schemeClr>
            </a:solidFill>
          </a:ln>
        </p:spPr>
        <p:txBody>
          <a:bodyPr wrap="square" rtlCol="0">
            <a:spAutoFit/>
          </a:bodyPr>
          <a:lstStyle/>
          <a:p>
            <a:pPr defTabSz="274320"/>
            <a:r>
              <a:rPr lang="en-US" sz="1400" dirty="0" smtClean="0">
                <a:solidFill>
                  <a:srgbClr val="008080"/>
                </a:solidFill>
                <a:latin typeface="Consolas"/>
              </a:rPr>
              <a:t>&lt;!</a:t>
            </a:r>
            <a:r>
              <a:rPr lang="en-US" sz="1400" dirty="0" smtClean="0">
                <a:solidFill>
                  <a:srgbClr val="3F7F7F"/>
                </a:solidFill>
                <a:latin typeface="Consolas"/>
              </a:rPr>
              <a:t>DOCTYPE </a:t>
            </a:r>
            <a:r>
              <a:rPr lang="en-US" sz="1400" dirty="0" smtClean="0">
                <a:solidFill>
                  <a:srgbClr val="008080"/>
                </a:solidFill>
                <a:latin typeface="Consolas"/>
              </a:rPr>
              <a:t>html&gt;</a:t>
            </a:r>
          </a:p>
          <a:p>
            <a:pPr defTabSz="274320"/>
            <a:r>
              <a:rPr lang="en-US" sz="1400" dirty="0" smtClean="0">
                <a:solidFill>
                  <a:srgbClr val="008080"/>
                </a:solidFill>
                <a:latin typeface="Consolas"/>
              </a:rPr>
              <a:t>&lt;</a:t>
            </a:r>
            <a:r>
              <a:rPr lang="en-US" sz="1400" dirty="0" smtClean="0">
                <a:solidFill>
                  <a:srgbClr val="3F7F7F"/>
                </a:solidFill>
                <a:latin typeface="Consolas"/>
              </a:rPr>
              <a:t>html</a:t>
            </a:r>
            <a:r>
              <a:rPr lang="en-US" sz="1400" dirty="0" smtClean="0">
                <a:solidFill>
                  <a:srgbClr val="008080"/>
                </a:solidFill>
                <a:latin typeface="Consolas"/>
              </a:rPr>
              <a:t>&gt;</a:t>
            </a:r>
          </a:p>
          <a:p>
            <a:pPr defTabSz="274320"/>
            <a:r>
              <a:rPr lang="en-US" sz="1400" dirty="0" smtClean="0">
                <a:solidFill>
                  <a:srgbClr val="008080"/>
                </a:solidFill>
                <a:latin typeface="Consolas"/>
              </a:rPr>
              <a:t>&lt;</a:t>
            </a:r>
            <a:r>
              <a:rPr lang="en-US" sz="1400" dirty="0" smtClean="0">
                <a:solidFill>
                  <a:srgbClr val="3F7F7F"/>
                </a:solidFill>
                <a:latin typeface="Consolas"/>
              </a:rPr>
              <a:t>head</a:t>
            </a:r>
            <a:r>
              <a:rPr lang="en-US" sz="1400" dirty="0" smtClean="0">
                <a:solidFill>
                  <a:srgbClr val="008080"/>
                </a:solidFill>
                <a:latin typeface="Consolas"/>
              </a:rPr>
              <a:t>&gt;</a:t>
            </a:r>
          </a:p>
          <a:p>
            <a:pPr lvl="1" defTabSz="274320"/>
            <a:r>
              <a:rPr lang="en-US" sz="1400" dirty="0" smtClean="0">
                <a:solidFill>
                  <a:srgbClr val="008080"/>
                </a:solidFill>
                <a:latin typeface="Consolas"/>
              </a:rPr>
              <a:t>&lt;</a:t>
            </a:r>
            <a:r>
              <a:rPr lang="en-US" sz="1400" dirty="0" smtClean="0">
                <a:solidFill>
                  <a:srgbClr val="3F7F7F"/>
                </a:solidFill>
                <a:latin typeface="Consolas"/>
              </a:rPr>
              <a:t>meta </a:t>
            </a:r>
            <a:r>
              <a:rPr lang="en-US" sz="1400" dirty="0" smtClean="0">
                <a:solidFill>
                  <a:srgbClr val="7F007F"/>
                </a:solidFill>
                <a:latin typeface="Consolas"/>
              </a:rPr>
              <a:t>name</a:t>
            </a:r>
            <a:r>
              <a:rPr lang="en-US" sz="1400" dirty="0" smtClean="0">
                <a:solidFill>
                  <a:srgbClr val="000000"/>
                </a:solidFill>
                <a:latin typeface="Consolas"/>
              </a:rPr>
              <a:t>=</a:t>
            </a:r>
            <a:r>
              <a:rPr lang="en-US" sz="1400" i="1" dirty="0" smtClean="0">
                <a:solidFill>
                  <a:srgbClr val="2A00FF"/>
                </a:solidFill>
                <a:latin typeface="Consolas"/>
              </a:rPr>
              <a:t>"viewport" </a:t>
            </a:r>
            <a:r>
              <a:rPr lang="en-US" sz="1400" i="1" dirty="0" smtClean="0">
                <a:solidFill>
                  <a:srgbClr val="7F007F"/>
                </a:solidFill>
                <a:latin typeface="Consolas"/>
              </a:rPr>
              <a:t>content</a:t>
            </a:r>
            <a:r>
              <a:rPr lang="en-US" sz="1400" i="1" dirty="0" smtClean="0">
                <a:solidFill>
                  <a:srgbClr val="000000"/>
                </a:solidFill>
                <a:latin typeface="Consolas"/>
              </a:rPr>
              <a:t>=</a:t>
            </a:r>
            <a:r>
              <a:rPr lang="en-US" sz="1400" i="1" dirty="0" smtClean="0">
                <a:solidFill>
                  <a:srgbClr val="2A00FF"/>
                </a:solidFill>
                <a:latin typeface="Consolas"/>
              </a:rPr>
              <a:t>"initial-scale=1.0, user-scalable=no" </a:t>
            </a:r>
            <a:r>
              <a:rPr lang="en-US" sz="1400" i="1" dirty="0" smtClean="0">
                <a:solidFill>
                  <a:srgbClr val="008080"/>
                </a:solidFill>
                <a:latin typeface="Consolas"/>
              </a:rPr>
              <a:t>/&gt;</a:t>
            </a:r>
          </a:p>
          <a:p>
            <a:pPr lvl="1" defTabSz="274320"/>
            <a:endParaRPr lang="en-US" sz="500" dirty="0" smtClean="0">
              <a:solidFill>
                <a:srgbClr val="008080"/>
              </a:solidFill>
              <a:latin typeface="Consolas"/>
            </a:endParaRPr>
          </a:p>
          <a:p>
            <a:pPr lvl="1" defTabSz="274320"/>
            <a:r>
              <a:rPr lang="en-US" sz="1400" dirty="0" smtClean="0">
                <a:solidFill>
                  <a:srgbClr val="008080"/>
                </a:solidFill>
                <a:latin typeface="Consolas"/>
              </a:rPr>
              <a:t>&lt;</a:t>
            </a:r>
            <a:r>
              <a:rPr lang="en-US" sz="1400" dirty="0" smtClean="0">
                <a:solidFill>
                  <a:srgbClr val="3F7F7F"/>
                </a:solidFill>
                <a:latin typeface="Consolas"/>
              </a:rPr>
              <a:t>style </a:t>
            </a:r>
            <a:r>
              <a:rPr lang="en-US" sz="1400" dirty="0" smtClean="0">
                <a:solidFill>
                  <a:srgbClr val="7F007F"/>
                </a:solidFill>
                <a:latin typeface="Consolas"/>
              </a:rPr>
              <a:t>type</a:t>
            </a:r>
            <a:r>
              <a:rPr lang="en-US" sz="1400" dirty="0" smtClean="0">
                <a:solidFill>
                  <a:srgbClr val="000000"/>
                </a:solidFill>
                <a:latin typeface="Consolas"/>
              </a:rPr>
              <a:t>=</a:t>
            </a:r>
            <a:r>
              <a:rPr lang="en-US" sz="1400" i="1" dirty="0" smtClean="0">
                <a:solidFill>
                  <a:srgbClr val="2A00FF"/>
                </a:solidFill>
                <a:latin typeface="Consolas"/>
              </a:rPr>
              <a:t>"text/</a:t>
            </a:r>
            <a:r>
              <a:rPr lang="en-US" sz="1400" i="1" dirty="0" err="1" smtClean="0">
                <a:solidFill>
                  <a:srgbClr val="2A00FF"/>
                </a:solidFill>
                <a:latin typeface="Consolas"/>
              </a:rPr>
              <a:t>css</a:t>
            </a:r>
            <a:r>
              <a:rPr lang="en-US" sz="1400" i="1" dirty="0" smtClean="0">
                <a:solidFill>
                  <a:srgbClr val="2A00FF"/>
                </a:solidFill>
                <a:latin typeface="Consolas"/>
              </a:rPr>
              <a:t>"</a:t>
            </a:r>
            <a:r>
              <a:rPr lang="en-US" sz="1400" i="1" dirty="0" smtClean="0">
                <a:solidFill>
                  <a:srgbClr val="008080"/>
                </a:solidFill>
                <a:latin typeface="Consolas"/>
              </a:rPr>
              <a:t>&gt;</a:t>
            </a:r>
          </a:p>
          <a:p>
            <a:pPr lvl="1" defTabSz="274320"/>
            <a:r>
              <a:rPr lang="en-US" sz="1400" dirty="0" smtClean="0">
                <a:solidFill>
                  <a:srgbClr val="000000"/>
                </a:solidFill>
                <a:latin typeface="Consolas"/>
              </a:rPr>
              <a:t>  </a:t>
            </a:r>
            <a:r>
              <a:rPr lang="en-US" sz="1400" b="1" dirty="0" smtClean="0">
                <a:solidFill>
                  <a:srgbClr val="3F7F7F"/>
                </a:solidFill>
                <a:latin typeface="Consolas"/>
              </a:rPr>
              <a:t>html</a:t>
            </a:r>
            <a:r>
              <a:rPr lang="en-US" sz="1400" b="1" dirty="0" smtClean="0">
                <a:solidFill>
                  <a:srgbClr val="000000"/>
                </a:solidFill>
                <a:latin typeface="Consolas"/>
              </a:rPr>
              <a:t> { </a:t>
            </a:r>
            <a:r>
              <a:rPr lang="en-US" sz="1400" b="1" dirty="0" smtClean="0">
                <a:solidFill>
                  <a:srgbClr val="7F007F"/>
                </a:solidFill>
                <a:latin typeface="Consolas"/>
              </a:rPr>
              <a:t>height</a:t>
            </a:r>
            <a:r>
              <a:rPr lang="en-US" sz="1400" b="1" dirty="0" smtClean="0">
                <a:solidFill>
                  <a:srgbClr val="000000"/>
                </a:solidFill>
                <a:latin typeface="Consolas"/>
              </a:rPr>
              <a:t>: </a:t>
            </a:r>
            <a:r>
              <a:rPr lang="en-US" sz="1400" b="1" i="1" dirty="0" smtClean="0">
                <a:solidFill>
                  <a:srgbClr val="2A00E1"/>
                </a:solidFill>
                <a:latin typeface="Consolas"/>
              </a:rPr>
              <a:t>100%</a:t>
            </a:r>
            <a:r>
              <a:rPr lang="en-US" sz="1400" b="1" i="1" dirty="0" smtClean="0">
                <a:solidFill>
                  <a:srgbClr val="000000"/>
                </a:solidFill>
                <a:latin typeface="Consolas"/>
              </a:rPr>
              <a:t> }</a:t>
            </a:r>
          </a:p>
          <a:p>
            <a:pPr lvl="1" defTabSz="274320"/>
            <a:r>
              <a:rPr lang="en-US" sz="1400" dirty="0" smtClean="0">
                <a:solidFill>
                  <a:srgbClr val="000000"/>
                </a:solidFill>
                <a:latin typeface="Consolas"/>
              </a:rPr>
              <a:t>  </a:t>
            </a:r>
            <a:r>
              <a:rPr lang="en-US" sz="1400" b="1" dirty="0" smtClean="0">
                <a:solidFill>
                  <a:srgbClr val="3F7F7F"/>
                </a:solidFill>
                <a:latin typeface="Consolas"/>
              </a:rPr>
              <a:t>body</a:t>
            </a:r>
            <a:r>
              <a:rPr lang="en-US" sz="1400" b="1" dirty="0" smtClean="0">
                <a:solidFill>
                  <a:srgbClr val="000000"/>
                </a:solidFill>
                <a:latin typeface="Consolas"/>
              </a:rPr>
              <a:t> { </a:t>
            </a:r>
            <a:r>
              <a:rPr lang="en-US" sz="1400" b="1" dirty="0" smtClean="0">
                <a:solidFill>
                  <a:srgbClr val="7F007F"/>
                </a:solidFill>
                <a:latin typeface="Consolas"/>
              </a:rPr>
              <a:t>height</a:t>
            </a:r>
            <a:r>
              <a:rPr lang="en-US" sz="1400" b="1" dirty="0" smtClean="0">
                <a:solidFill>
                  <a:srgbClr val="000000"/>
                </a:solidFill>
                <a:latin typeface="Consolas"/>
              </a:rPr>
              <a:t>: </a:t>
            </a:r>
            <a:r>
              <a:rPr lang="en-US" sz="1400" b="1" i="1" dirty="0" smtClean="0">
                <a:solidFill>
                  <a:srgbClr val="2A00E1"/>
                </a:solidFill>
                <a:latin typeface="Consolas"/>
              </a:rPr>
              <a:t>100%</a:t>
            </a:r>
            <a:r>
              <a:rPr lang="en-US" sz="1400" b="1" i="1" dirty="0" smtClean="0">
                <a:solidFill>
                  <a:srgbClr val="000000"/>
                </a:solidFill>
                <a:latin typeface="Consolas"/>
              </a:rPr>
              <a:t>; </a:t>
            </a:r>
            <a:r>
              <a:rPr lang="en-US" sz="1400" b="1" i="1" dirty="0" smtClean="0">
                <a:solidFill>
                  <a:srgbClr val="7F007F"/>
                </a:solidFill>
                <a:latin typeface="Consolas"/>
              </a:rPr>
              <a:t>margin</a:t>
            </a:r>
            <a:r>
              <a:rPr lang="en-US" sz="1400" b="1" i="1" dirty="0" smtClean="0">
                <a:solidFill>
                  <a:srgbClr val="000000"/>
                </a:solidFill>
                <a:latin typeface="Consolas"/>
              </a:rPr>
              <a:t>: </a:t>
            </a:r>
            <a:r>
              <a:rPr lang="en-US" sz="1400" b="1" i="1" dirty="0" smtClean="0">
                <a:solidFill>
                  <a:srgbClr val="2A00E1"/>
                </a:solidFill>
                <a:latin typeface="Consolas"/>
              </a:rPr>
              <a:t>0px</a:t>
            </a:r>
            <a:r>
              <a:rPr lang="en-US" sz="1400" b="1" i="1" dirty="0" smtClean="0">
                <a:solidFill>
                  <a:srgbClr val="000000"/>
                </a:solidFill>
                <a:latin typeface="Consolas"/>
              </a:rPr>
              <a:t>; </a:t>
            </a:r>
            <a:r>
              <a:rPr lang="en-US" sz="1400" b="1" i="1" dirty="0" smtClean="0">
                <a:solidFill>
                  <a:srgbClr val="7F007F"/>
                </a:solidFill>
                <a:latin typeface="Consolas"/>
              </a:rPr>
              <a:t>padding</a:t>
            </a:r>
            <a:r>
              <a:rPr lang="en-US" sz="1400" b="1" i="1" dirty="0" smtClean="0">
                <a:solidFill>
                  <a:srgbClr val="000000"/>
                </a:solidFill>
                <a:latin typeface="Consolas"/>
              </a:rPr>
              <a:t>: </a:t>
            </a:r>
            <a:r>
              <a:rPr lang="en-US" sz="1400" b="1" i="1" dirty="0" smtClean="0">
                <a:solidFill>
                  <a:srgbClr val="2A00E1"/>
                </a:solidFill>
                <a:latin typeface="Consolas"/>
              </a:rPr>
              <a:t>0px</a:t>
            </a:r>
            <a:r>
              <a:rPr lang="en-US" sz="1400" b="1" i="1" dirty="0" smtClean="0">
                <a:solidFill>
                  <a:srgbClr val="000000"/>
                </a:solidFill>
                <a:latin typeface="Consolas"/>
              </a:rPr>
              <a:t> }</a:t>
            </a:r>
          </a:p>
          <a:p>
            <a:pPr lvl="1" defTabSz="274320"/>
            <a:r>
              <a:rPr lang="en-US" sz="1400" dirty="0" smtClean="0">
                <a:solidFill>
                  <a:srgbClr val="000000"/>
                </a:solidFill>
                <a:latin typeface="Consolas"/>
              </a:rPr>
              <a:t>  </a:t>
            </a:r>
            <a:r>
              <a:rPr lang="en-US" sz="1400" i="1" dirty="0" smtClean="0">
                <a:solidFill>
                  <a:srgbClr val="3F7F7F"/>
                </a:solidFill>
                <a:latin typeface="Consolas"/>
              </a:rPr>
              <a:t>#</a:t>
            </a:r>
            <a:r>
              <a:rPr lang="en-US" sz="1400" i="1" dirty="0" err="1" smtClean="0">
                <a:solidFill>
                  <a:srgbClr val="3F7F7F"/>
                </a:solidFill>
                <a:latin typeface="Consolas"/>
              </a:rPr>
              <a:t>map_canvas</a:t>
            </a:r>
            <a:r>
              <a:rPr lang="en-US" sz="1400" i="1" dirty="0" smtClean="0">
                <a:solidFill>
                  <a:srgbClr val="000000"/>
                </a:solidFill>
                <a:latin typeface="Consolas"/>
              </a:rPr>
              <a:t> { </a:t>
            </a:r>
            <a:r>
              <a:rPr lang="en-US" sz="1400" i="1" dirty="0" smtClean="0">
                <a:solidFill>
                  <a:srgbClr val="7F007F"/>
                </a:solidFill>
                <a:latin typeface="Consolas"/>
              </a:rPr>
              <a:t>height</a:t>
            </a:r>
            <a:r>
              <a:rPr lang="en-US" sz="1400" i="1" dirty="0" smtClean="0">
                <a:solidFill>
                  <a:srgbClr val="000000"/>
                </a:solidFill>
                <a:latin typeface="Consolas"/>
              </a:rPr>
              <a:t>: </a:t>
            </a:r>
            <a:r>
              <a:rPr lang="en-US" sz="1400" i="1" dirty="0" smtClean="0">
                <a:solidFill>
                  <a:srgbClr val="2A00E1"/>
                </a:solidFill>
                <a:latin typeface="Consolas"/>
              </a:rPr>
              <a:t>100%</a:t>
            </a:r>
            <a:r>
              <a:rPr lang="en-US" sz="1400" i="1" dirty="0" smtClean="0">
                <a:solidFill>
                  <a:srgbClr val="000000"/>
                </a:solidFill>
                <a:latin typeface="Consolas"/>
              </a:rPr>
              <a:t> }</a:t>
            </a:r>
          </a:p>
          <a:p>
            <a:pPr lvl="1" defTabSz="274320"/>
            <a:r>
              <a:rPr lang="en-US" sz="1400" dirty="0" smtClean="0">
                <a:solidFill>
                  <a:srgbClr val="008080"/>
                </a:solidFill>
                <a:latin typeface="Consolas"/>
              </a:rPr>
              <a:t>&lt;/</a:t>
            </a:r>
            <a:r>
              <a:rPr lang="en-US" sz="1400" dirty="0" smtClean="0">
                <a:solidFill>
                  <a:srgbClr val="3F7F7F"/>
                </a:solidFill>
                <a:latin typeface="Consolas"/>
              </a:rPr>
              <a:t>style</a:t>
            </a:r>
            <a:r>
              <a:rPr lang="en-US" sz="1400" dirty="0" smtClean="0">
                <a:solidFill>
                  <a:srgbClr val="008080"/>
                </a:solidFill>
                <a:latin typeface="Consolas"/>
              </a:rPr>
              <a:t>&gt;</a:t>
            </a:r>
          </a:p>
          <a:p>
            <a:pPr lvl="1" defTabSz="274320"/>
            <a:endParaRPr lang="en-US" sz="700" dirty="0" smtClean="0">
              <a:solidFill>
                <a:srgbClr val="008080"/>
              </a:solidFill>
              <a:latin typeface="Consolas"/>
            </a:endParaRPr>
          </a:p>
          <a:p>
            <a:pPr lvl="1" defTabSz="274320"/>
            <a:r>
              <a:rPr lang="en-US" sz="1400" dirty="0" smtClean="0">
                <a:solidFill>
                  <a:srgbClr val="008080"/>
                </a:solidFill>
                <a:latin typeface="Consolas"/>
              </a:rPr>
              <a:t>&lt;</a:t>
            </a:r>
            <a:r>
              <a:rPr lang="en-US" sz="1400" dirty="0" smtClean="0">
                <a:solidFill>
                  <a:srgbClr val="3F7F7F"/>
                </a:solidFill>
                <a:latin typeface="Consolas"/>
              </a:rPr>
              <a:t>script </a:t>
            </a:r>
            <a:r>
              <a:rPr lang="en-US" sz="1400" dirty="0" smtClean="0">
                <a:solidFill>
                  <a:srgbClr val="7F007F"/>
                </a:solidFill>
                <a:latin typeface="Consolas"/>
              </a:rPr>
              <a:t>type</a:t>
            </a:r>
            <a:r>
              <a:rPr lang="en-US" sz="1400" dirty="0" smtClean="0">
                <a:solidFill>
                  <a:srgbClr val="000000"/>
                </a:solidFill>
                <a:latin typeface="Consolas"/>
              </a:rPr>
              <a:t>=</a:t>
            </a:r>
            <a:r>
              <a:rPr lang="en-US" sz="1400" i="1" dirty="0" smtClean="0">
                <a:solidFill>
                  <a:srgbClr val="2A00FF"/>
                </a:solidFill>
                <a:latin typeface="Consolas"/>
              </a:rPr>
              <a:t>"text/</a:t>
            </a:r>
            <a:r>
              <a:rPr lang="en-US" sz="1400" i="1" dirty="0" err="1" smtClean="0">
                <a:solidFill>
                  <a:srgbClr val="2A00FF"/>
                </a:solidFill>
                <a:latin typeface="Consolas"/>
              </a:rPr>
              <a:t>javascript</a:t>
            </a:r>
            <a:r>
              <a:rPr lang="en-US" sz="1400" i="1" dirty="0" smtClean="0">
                <a:solidFill>
                  <a:srgbClr val="2A00FF"/>
                </a:solidFill>
                <a:latin typeface="Consolas"/>
              </a:rPr>
              <a:t>"</a:t>
            </a:r>
          </a:p>
          <a:p>
            <a:pPr lvl="1" defTabSz="274320"/>
            <a:r>
              <a:rPr lang="en-US" sz="1400" dirty="0" smtClean="0">
                <a:latin typeface="Consolas"/>
              </a:rPr>
              <a:t>    </a:t>
            </a:r>
            <a:r>
              <a:rPr lang="en-US" sz="1400" dirty="0" err="1" smtClean="0">
                <a:solidFill>
                  <a:srgbClr val="7F007F"/>
                </a:solidFill>
                <a:latin typeface="Consolas"/>
              </a:rPr>
              <a:t>src</a:t>
            </a:r>
            <a:r>
              <a:rPr lang="en-US" sz="1400" dirty="0" smtClean="0">
                <a:solidFill>
                  <a:srgbClr val="000000"/>
                </a:solidFill>
                <a:latin typeface="Consolas"/>
              </a:rPr>
              <a:t>=</a:t>
            </a:r>
            <a:r>
              <a:rPr lang="en-US" sz="1400" i="1" dirty="0" smtClean="0">
                <a:solidFill>
                  <a:srgbClr val="2A00FF"/>
                </a:solidFill>
                <a:latin typeface="Consolas"/>
              </a:rPr>
              <a:t>"http://maps.google.com/maps/api/js?sensor=false"</a:t>
            </a:r>
            <a:r>
              <a:rPr lang="en-US" sz="1400" i="1" dirty="0" smtClean="0">
                <a:solidFill>
                  <a:srgbClr val="008080"/>
                </a:solidFill>
                <a:latin typeface="Consolas"/>
              </a:rPr>
              <a:t>&gt;</a:t>
            </a:r>
          </a:p>
          <a:p>
            <a:pPr lvl="1" defTabSz="274320"/>
            <a:r>
              <a:rPr lang="en-US" sz="1400" dirty="0" smtClean="0">
                <a:solidFill>
                  <a:srgbClr val="008080"/>
                </a:solidFill>
                <a:latin typeface="Consolas"/>
              </a:rPr>
              <a:t>&lt;/</a:t>
            </a:r>
            <a:r>
              <a:rPr lang="en-US" sz="1400" dirty="0" smtClean="0">
                <a:solidFill>
                  <a:srgbClr val="3F7F7F"/>
                </a:solidFill>
                <a:latin typeface="Consolas"/>
              </a:rPr>
              <a:t>script</a:t>
            </a:r>
            <a:r>
              <a:rPr lang="en-US" sz="1400" dirty="0" smtClean="0">
                <a:solidFill>
                  <a:srgbClr val="008080"/>
                </a:solidFill>
                <a:latin typeface="Consolas"/>
              </a:rPr>
              <a:t>&gt;</a:t>
            </a:r>
          </a:p>
          <a:p>
            <a:pPr lvl="1" defTabSz="274320"/>
            <a:endParaRPr lang="en-US" sz="1000" dirty="0" smtClean="0">
              <a:solidFill>
                <a:srgbClr val="008080"/>
              </a:solidFill>
              <a:latin typeface="Consolas"/>
            </a:endParaRPr>
          </a:p>
          <a:p>
            <a:pPr lvl="1" defTabSz="274320"/>
            <a:r>
              <a:rPr lang="en-US" sz="1400" dirty="0" smtClean="0">
                <a:solidFill>
                  <a:srgbClr val="008080"/>
                </a:solidFill>
                <a:latin typeface="Consolas"/>
              </a:rPr>
              <a:t>&lt;</a:t>
            </a:r>
            <a:r>
              <a:rPr lang="en-US" sz="1400" dirty="0" smtClean="0">
                <a:solidFill>
                  <a:srgbClr val="3F7F7F"/>
                </a:solidFill>
                <a:latin typeface="Consolas"/>
              </a:rPr>
              <a:t>script </a:t>
            </a:r>
            <a:r>
              <a:rPr lang="en-US" sz="1400" dirty="0" smtClean="0">
                <a:solidFill>
                  <a:srgbClr val="7F007F"/>
                </a:solidFill>
                <a:latin typeface="Consolas"/>
              </a:rPr>
              <a:t>type</a:t>
            </a:r>
            <a:r>
              <a:rPr lang="en-US" sz="1400" dirty="0" smtClean="0">
                <a:solidFill>
                  <a:srgbClr val="000000"/>
                </a:solidFill>
                <a:latin typeface="Consolas"/>
              </a:rPr>
              <a:t>=</a:t>
            </a:r>
            <a:r>
              <a:rPr lang="en-US" sz="1400" i="1" dirty="0" smtClean="0">
                <a:solidFill>
                  <a:srgbClr val="2A00FF"/>
                </a:solidFill>
                <a:latin typeface="Consolas"/>
              </a:rPr>
              <a:t>"text/</a:t>
            </a:r>
            <a:r>
              <a:rPr lang="en-US" sz="1400" i="1" dirty="0" err="1" smtClean="0">
                <a:solidFill>
                  <a:srgbClr val="2A00FF"/>
                </a:solidFill>
                <a:latin typeface="Consolas"/>
              </a:rPr>
              <a:t>javascript</a:t>
            </a:r>
            <a:r>
              <a:rPr lang="en-US" sz="1400" i="1" dirty="0" smtClean="0">
                <a:solidFill>
                  <a:srgbClr val="2A00FF"/>
                </a:solidFill>
                <a:latin typeface="Consolas"/>
              </a:rPr>
              <a:t>"</a:t>
            </a:r>
            <a:r>
              <a:rPr lang="en-US" sz="1400" i="1" dirty="0" smtClean="0">
                <a:solidFill>
                  <a:srgbClr val="008080"/>
                </a:solidFill>
                <a:latin typeface="Consolas"/>
              </a:rPr>
              <a:t>&gt;</a:t>
            </a:r>
          </a:p>
          <a:p>
            <a:pPr lvl="1" defTabSz="274320"/>
            <a:r>
              <a:rPr lang="en-US" sz="1400" dirty="0" smtClean="0">
                <a:solidFill>
                  <a:srgbClr val="000000"/>
                </a:solidFill>
                <a:latin typeface="Consolas"/>
              </a:rPr>
              <a:t>  </a:t>
            </a:r>
            <a:r>
              <a:rPr lang="en-US" sz="1400" b="1" dirty="0" smtClean="0">
                <a:solidFill>
                  <a:srgbClr val="7F0055"/>
                </a:solidFill>
                <a:latin typeface="Consolas"/>
              </a:rPr>
              <a:t>function</a:t>
            </a:r>
            <a:r>
              <a:rPr lang="en-US" sz="1400" b="1" dirty="0" smtClean="0">
                <a:solidFill>
                  <a:srgbClr val="000000"/>
                </a:solidFill>
                <a:latin typeface="Consolas"/>
              </a:rPr>
              <a:t> initialize() {</a:t>
            </a:r>
          </a:p>
          <a:p>
            <a:pPr lvl="1" defTabSz="274320"/>
            <a:r>
              <a:rPr lang="en-US" sz="1400" dirty="0" smtClean="0">
                <a:solidFill>
                  <a:srgbClr val="000000"/>
                </a:solidFill>
                <a:latin typeface="Consolas"/>
              </a:rPr>
              <a:t>    </a:t>
            </a:r>
            <a:r>
              <a:rPr lang="en-US" sz="1400" b="1" dirty="0" err="1" smtClean="0">
                <a:solidFill>
                  <a:srgbClr val="7F0055"/>
                </a:solidFill>
                <a:latin typeface="Consolas"/>
              </a:rPr>
              <a:t>var</a:t>
            </a:r>
            <a:r>
              <a:rPr lang="en-US" sz="1400" b="1" dirty="0" smtClean="0">
                <a:solidFill>
                  <a:srgbClr val="000000"/>
                </a:solidFill>
                <a:latin typeface="Consolas"/>
              </a:rPr>
              <a:t> </a:t>
            </a:r>
            <a:r>
              <a:rPr lang="en-US" sz="1400" b="1" dirty="0" err="1" smtClean="0">
                <a:solidFill>
                  <a:srgbClr val="000000"/>
                </a:solidFill>
                <a:latin typeface="Consolas"/>
              </a:rPr>
              <a:t>latlng</a:t>
            </a:r>
            <a:r>
              <a:rPr lang="en-US" sz="1400" b="1" dirty="0" smtClean="0">
                <a:solidFill>
                  <a:srgbClr val="000000"/>
                </a:solidFill>
                <a:latin typeface="Consolas"/>
              </a:rPr>
              <a:t> = </a:t>
            </a:r>
            <a:r>
              <a:rPr lang="en-US" sz="1400" b="1" dirty="0" smtClean="0">
                <a:solidFill>
                  <a:srgbClr val="7F0055"/>
                </a:solidFill>
                <a:latin typeface="Consolas"/>
              </a:rPr>
              <a:t>new</a:t>
            </a:r>
            <a:r>
              <a:rPr lang="en-US" sz="1400" b="1" dirty="0" smtClean="0">
                <a:solidFill>
                  <a:srgbClr val="000000"/>
                </a:solidFill>
                <a:latin typeface="Consolas"/>
              </a:rPr>
              <a:t> </a:t>
            </a:r>
            <a:r>
              <a:rPr lang="en-US" sz="1400" b="1" dirty="0" err="1" smtClean="0">
                <a:solidFill>
                  <a:srgbClr val="000000"/>
                </a:solidFill>
                <a:latin typeface="Consolas"/>
              </a:rPr>
              <a:t>google.maps.LatLng</a:t>
            </a:r>
            <a:r>
              <a:rPr lang="en-US" sz="1400" b="1" dirty="0" smtClean="0">
                <a:solidFill>
                  <a:srgbClr val="000000"/>
                </a:solidFill>
                <a:latin typeface="Consolas"/>
              </a:rPr>
              <a:t>(41.5020952, </a:t>
            </a:r>
            <a:r>
              <a:rPr lang="en-US" sz="1400" b="1" dirty="0" smtClean="0">
                <a:solidFill>
                  <a:srgbClr val="3F5FBF"/>
                </a:solidFill>
                <a:latin typeface="Consolas"/>
              </a:rPr>
              <a:t>-</a:t>
            </a:r>
            <a:r>
              <a:rPr lang="en-US" sz="1400" b="1" dirty="0" smtClean="0">
                <a:solidFill>
                  <a:srgbClr val="000000"/>
                </a:solidFill>
                <a:latin typeface="Consolas"/>
              </a:rPr>
              <a:t>81.6789717);</a:t>
            </a:r>
          </a:p>
          <a:p>
            <a:pPr lvl="1" defTabSz="274320"/>
            <a:r>
              <a:rPr lang="en-US" sz="1400" dirty="0" smtClean="0">
                <a:solidFill>
                  <a:srgbClr val="000000"/>
                </a:solidFill>
                <a:latin typeface="Consolas"/>
              </a:rPr>
              <a:t>    </a:t>
            </a:r>
            <a:r>
              <a:rPr lang="en-US" sz="1400" b="1" dirty="0" err="1" smtClean="0">
                <a:solidFill>
                  <a:srgbClr val="7F0055"/>
                </a:solidFill>
                <a:latin typeface="Consolas"/>
              </a:rPr>
              <a:t>var</a:t>
            </a:r>
            <a:r>
              <a:rPr lang="en-US" sz="1400" b="1" dirty="0" smtClean="0">
                <a:solidFill>
                  <a:srgbClr val="000000"/>
                </a:solidFill>
                <a:latin typeface="Consolas"/>
              </a:rPr>
              <a:t> </a:t>
            </a:r>
            <a:r>
              <a:rPr lang="en-US" sz="1400" b="1" dirty="0" err="1" smtClean="0">
                <a:solidFill>
                  <a:srgbClr val="000000"/>
                </a:solidFill>
                <a:latin typeface="Consolas"/>
              </a:rPr>
              <a:t>myOptions</a:t>
            </a:r>
            <a:r>
              <a:rPr lang="en-US" sz="1400" b="1" dirty="0" smtClean="0">
                <a:solidFill>
                  <a:srgbClr val="000000"/>
                </a:solidFill>
                <a:latin typeface="Consolas"/>
              </a:rPr>
              <a:t> = { </a:t>
            </a:r>
            <a:r>
              <a:rPr lang="en-US" sz="1400" dirty="0" smtClean="0">
                <a:solidFill>
                  <a:srgbClr val="000000"/>
                </a:solidFill>
                <a:latin typeface="Consolas"/>
              </a:rPr>
              <a:t>zoom: 15,</a:t>
            </a:r>
          </a:p>
          <a:p>
            <a:pPr lvl="4" defTabSz="274320"/>
            <a:r>
              <a:rPr lang="en-US" sz="1400" dirty="0" smtClean="0">
                <a:solidFill>
                  <a:srgbClr val="000000"/>
                </a:solidFill>
                <a:latin typeface="Consolas"/>
              </a:rPr>
              <a:t>        center: </a:t>
            </a:r>
            <a:r>
              <a:rPr lang="en-US" sz="1400" dirty="0" err="1" smtClean="0">
                <a:solidFill>
                  <a:srgbClr val="000000"/>
                </a:solidFill>
                <a:latin typeface="Consolas"/>
              </a:rPr>
              <a:t>latlng</a:t>
            </a:r>
            <a:r>
              <a:rPr lang="en-US" sz="1400" dirty="0" smtClean="0">
                <a:solidFill>
                  <a:srgbClr val="000000"/>
                </a:solidFill>
                <a:latin typeface="Consolas"/>
              </a:rPr>
              <a:t>,</a:t>
            </a:r>
          </a:p>
          <a:p>
            <a:pPr lvl="4" defTabSz="274320"/>
            <a:r>
              <a:rPr lang="en-US" sz="1400" dirty="0" smtClean="0">
                <a:solidFill>
                  <a:srgbClr val="000000"/>
                </a:solidFill>
                <a:latin typeface="Consolas"/>
              </a:rPr>
              <a:t>        </a:t>
            </a:r>
            <a:r>
              <a:rPr lang="en-US" sz="1400" dirty="0" err="1" smtClean="0">
                <a:solidFill>
                  <a:srgbClr val="000000"/>
                </a:solidFill>
                <a:latin typeface="Consolas"/>
              </a:rPr>
              <a:t>mapTypeId</a:t>
            </a:r>
            <a:r>
              <a:rPr lang="en-US" sz="1400" dirty="0" smtClean="0">
                <a:solidFill>
                  <a:srgbClr val="000000"/>
                </a:solidFill>
                <a:latin typeface="Consolas"/>
              </a:rPr>
              <a:t>: </a:t>
            </a:r>
            <a:r>
              <a:rPr lang="en-US" sz="1400" dirty="0" err="1" smtClean="0">
                <a:solidFill>
                  <a:srgbClr val="000000"/>
                </a:solidFill>
                <a:latin typeface="Consolas"/>
              </a:rPr>
              <a:t>google.maps.MapTypeId.ROADMAP</a:t>
            </a:r>
            <a:r>
              <a:rPr lang="en-US" sz="1400" dirty="0" smtClean="0">
                <a:solidFill>
                  <a:srgbClr val="000000"/>
                </a:solidFill>
                <a:latin typeface="Consolas"/>
              </a:rPr>
              <a:t> };</a:t>
            </a:r>
          </a:p>
          <a:p>
            <a:pPr lvl="4" defTabSz="274320"/>
            <a:endParaRPr lang="en-US" sz="1400" dirty="0" smtClean="0">
              <a:solidFill>
                <a:srgbClr val="000000"/>
              </a:solidFill>
              <a:latin typeface="Consolas"/>
            </a:endParaRPr>
          </a:p>
          <a:p>
            <a:pPr lvl="1" defTabSz="274320"/>
            <a:r>
              <a:rPr lang="en-US" sz="1400" dirty="0" smtClean="0">
                <a:solidFill>
                  <a:srgbClr val="000000"/>
                </a:solidFill>
                <a:latin typeface="Consolas"/>
              </a:rPr>
              <a:t>    </a:t>
            </a:r>
            <a:r>
              <a:rPr lang="en-US" sz="1400" b="1" dirty="0" err="1" smtClean="0">
                <a:solidFill>
                  <a:srgbClr val="7F0055"/>
                </a:solidFill>
                <a:latin typeface="Consolas"/>
              </a:rPr>
              <a:t>var</a:t>
            </a:r>
            <a:r>
              <a:rPr lang="en-US" sz="1400" b="1" dirty="0" smtClean="0">
                <a:solidFill>
                  <a:srgbClr val="000000"/>
                </a:solidFill>
                <a:latin typeface="Consolas"/>
              </a:rPr>
              <a:t> map = </a:t>
            </a:r>
            <a:r>
              <a:rPr lang="en-US" sz="1400" b="1" dirty="0" smtClean="0">
                <a:solidFill>
                  <a:srgbClr val="7F0055"/>
                </a:solidFill>
                <a:latin typeface="Consolas"/>
              </a:rPr>
              <a:t>new</a:t>
            </a:r>
            <a:r>
              <a:rPr lang="en-US" sz="1400" b="1" dirty="0" smtClean="0">
                <a:solidFill>
                  <a:srgbClr val="000000"/>
                </a:solidFill>
                <a:latin typeface="Consolas"/>
              </a:rPr>
              <a:t> </a:t>
            </a:r>
            <a:r>
              <a:rPr lang="en-US" sz="1400" b="1" dirty="0" err="1" smtClean="0">
                <a:solidFill>
                  <a:srgbClr val="000000"/>
                </a:solidFill>
                <a:latin typeface="Consolas"/>
              </a:rPr>
              <a:t>google.maps.Map</a:t>
            </a:r>
            <a:r>
              <a:rPr lang="en-US" sz="1400" b="1" dirty="0" smtClean="0">
                <a:solidFill>
                  <a:srgbClr val="000000"/>
                </a:solidFill>
                <a:latin typeface="Consolas"/>
              </a:rPr>
              <a:t>( </a:t>
            </a:r>
            <a:r>
              <a:rPr lang="en-US" sz="1400" b="1" dirty="0" err="1" smtClean="0">
                <a:solidFill>
                  <a:srgbClr val="000000"/>
                </a:solidFill>
                <a:latin typeface="Consolas"/>
              </a:rPr>
              <a:t>document.getElementById</a:t>
            </a:r>
            <a:r>
              <a:rPr lang="en-US" sz="1400" b="1" dirty="0" smtClean="0">
                <a:solidFill>
                  <a:srgbClr val="000000"/>
                </a:solidFill>
                <a:latin typeface="Consolas"/>
              </a:rPr>
              <a:t>(</a:t>
            </a:r>
            <a:r>
              <a:rPr lang="en-US" sz="1400" b="1" dirty="0" smtClean="0">
                <a:solidFill>
                  <a:srgbClr val="2A00FF"/>
                </a:solidFill>
                <a:latin typeface="Consolas"/>
              </a:rPr>
              <a:t>"</a:t>
            </a:r>
            <a:r>
              <a:rPr lang="en-US" sz="1400" b="1" dirty="0" err="1" smtClean="0">
                <a:solidFill>
                  <a:srgbClr val="2A00FF"/>
                </a:solidFill>
                <a:latin typeface="Consolas"/>
              </a:rPr>
              <a:t>map_canvas</a:t>
            </a:r>
            <a:r>
              <a:rPr lang="en-US" sz="1400" b="1" dirty="0" smtClean="0">
                <a:solidFill>
                  <a:srgbClr val="2A00FF"/>
                </a:solidFill>
                <a:latin typeface="Consolas"/>
              </a:rPr>
              <a:t>"</a:t>
            </a:r>
            <a:r>
              <a:rPr lang="en-US" sz="1400" b="1" dirty="0" smtClean="0">
                <a:solidFill>
                  <a:srgbClr val="000000"/>
                </a:solidFill>
                <a:latin typeface="Consolas"/>
              </a:rPr>
              <a:t>),</a:t>
            </a:r>
          </a:p>
          <a:p>
            <a:pPr lvl="1" defTabSz="274320"/>
            <a:r>
              <a:rPr lang="en-US" sz="1400" b="1" dirty="0" smtClean="0">
                <a:solidFill>
                  <a:srgbClr val="000000"/>
                </a:solidFill>
                <a:latin typeface="Consolas"/>
              </a:rPr>
              <a:t> 											 	 </a:t>
            </a:r>
            <a:r>
              <a:rPr lang="en-US" sz="1400" b="1" dirty="0" err="1" smtClean="0">
                <a:solidFill>
                  <a:srgbClr val="000000"/>
                </a:solidFill>
                <a:latin typeface="Consolas"/>
              </a:rPr>
              <a:t>m</a:t>
            </a:r>
            <a:r>
              <a:rPr lang="en-US" sz="1400" dirty="0" err="1" smtClean="0">
                <a:solidFill>
                  <a:srgbClr val="000000"/>
                </a:solidFill>
                <a:latin typeface="Consolas"/>
              </a:rPr>
              <a:t>yOptions</a:t>
            </a:r>
            <a:r>
              <a:rPr lang="en-US" sz="1400" dirty="0" smtClean="0">
                <a:solidFill>
                  <a:srgbClr val="000000"/>
                </a:solidFill>
                <a:latin typeface="Consolas"/>
              </a:rPr>
              <a:t> );</a:t>
            </a:r>
          </a:p>
          <a:p>
            <a:pPr lvl="1" defTabSz="274320"/>
            <a:r>
              <a:rPr lang="en-US" sz="1400" dirty="0" smtClean="0">
                <a:solidFill>
                  <a:srgbClr val="000000"/>
                </a:solidFill>
                <a:latin typeface="Consolas"/>
              </a:rPr>
              <a:t>  }</a:t>
            </a:r>
          </a:p>
          <a:p>
            <a:pPr lvl="1" defTabSz="274320"/>
            <a:r>
              <a:rPr lang="en-US" sz="1400" dirty="0" smtClean="0">
                <a:solidFill>
                  <a:srgbClr val="008080"/>
                </a:solidFill>
                <a:latin typeface="Consolas"/>
              </a:rPr>
              <a:t>&lt;/</a:t>
            </a:r>
            <a:r>
              <a:rPr lang="en-US" sz="1400" dirty="0" smtClean="0">
                <a:solidFill>
                  <a:srgbClr val="3F7F7F"/>
                </a:solidFill>
                <a:latin typeface="Consolas"/>
              </a:rPr>
              <a:t>script</a:t>
            </a:r>
            <a:r>
              <a:rPr lang="en-US" sz="1400" dirty="0" smtClean="0">
                <a:solidFill>
                  <a:srgbClr val="008080"/>
                </a:solidFill>
                <a:latin typeface="Consolas"/>
              </a:rPr>
              <a:t>&gt;</a:t>
            </a:r>
          </a:p>
          <a:p>
            <a:pPr defTabSz="274320"/>
            <a:r>
              <a:rPr lang="en-US" sz="1400" dirty="0" smtClean="0">
                <a:solidFill>
                  <a:srgbClr val="008080"/>
                </a:solidFill>
                <a:latin typeface="Consolas"/>
              </a:rPr>
              <a:t>&lt;/</a:t>
            </a:r>
            <a:r>
              <a:rPr lang="en-US" sz="1400" dirty="0" smtClean="0">
                <a:solidFill>
                  <a:srgbClr val="3F7F7F"/>
                </a:solidFill>
                <a:latin typeface="Consolas"/>
              </a:rPr>
              <a:t>head</a:t>
            </a:r>
            <a:r>
              <a:rPr lang="en-US" sz="1400" dirty="0" smtClean="0">
                <a:solidFill>
                  <a:srgbClr val="008080"/>
                </a:solidFill>
                <a:latin typeface="Consolas"/>
              </a:rPr>
              <a:t>&gt;</a:t>
            </a:r>
          </a:p>
        </p:txBody>
      </p:sp>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5800"/>
            <a:ext cx="8534400" cy="461665"/>
          </a:xfrm>
          <a:prstGeom prst="rect">
            <a:avLst/>
          </a:prstGeom>
          <a:noFill/>
        </p:spPr>
        <p:txBody>
          <a:bodyPr wrap="square" rtlCol="0">
            <a:spAutoFit/>
          </a:bodyPr>
          <a:lstStyle/>
          <a:p>
            <a:pPr marL="457200" indent="-457200"/>
            <a:r>
              <a:rPr lang="en-US" sz="2400" b="1" dirty="0" smtClean="0">
                <a:solidFill>
                  <a:srgbClr val="C00000"/>
                </a:solidFill>
              </a:rPr>
              <a:t>Example 3.  </a:t>
            </a:r>
            <a:r>
              <a:rPr lang="en-US" sz="2400" b="1" dirty="0" smtClean="0"/>
              <a:t> </a:t>
            </a:r>
            <a:r>
              <a:rPr lang="en-US" sz="2400" dirty="0" smtClean="0"/>
              <a:t>Using Google JavaScript Maps API V3   </a:t>
            </a:r>
            <a:r>
              <a:rPr lang="en-US" sz="1400" dirty="0" smtClean="0"/>
              <a:t>1 of 2</a:t>
            </a:r>
          </a:p>
        </p:txBody>
      </p:sp>
      <p:sp>
        <p:nvSpPr>
          <p:cNvPr id="12" name="TextBox 11"/>
          <p:cNvSpPr txBox="1"/>
          <p:nvPr/>
        </p:nvSpPr>
        <p:spPr>
          <a:xfrm>
            <a:off x="6934200" y="1305580"/>
            <a:ext cx="2057400" cy="523220"/>
          </a:xfrm>
          <a:prstGeom prst="rect">
            <a:avLst/>
          </a:prstGeom>
          <a:solidFill>
            <a:srgbClr val="0070C0"/>
          </a:solidFill>
        </p:spPr>
        <p:txBody>
          <a:bodyPr wrap="square" rtlCol="0">
            <a:spAutoFit/>
          </a:bodyPr>
          <a:lstStyle/>
          <a:p>
            <a:r>
              <a:rPr lang="en-US" sz="1400" b="1" dirty="0" smtClean="0">
                <a:solidFill>
                  <a:schemeClr val="bg1"/>
                </a:solidFill>
              </a:rPr>
              <a:t>This is the HTML page: webview_map.html</a:t>
            </a:r>
            <a:endParaRPr lang="en-US" sz="1400" b="1" dirty="0">
              <a:solidFill>
                <a:schemeClr val="bg1"/>
              </a:solidFill>
            </a:endParaRPr>
          </a:p>
        </p:txBody>
      </p:sp>
      <p:sp>
        <p:nvSpPr>
          <p:cNvPr id="13" name="Left Arrow 12"/>
          <p:cNvSpPr/>
          <p:nvPr/>
        </p:nvSpPr>
        <p:spPr>
          <a:xfrm>
            <a:off x="7543800" y="4419600"/>
            <a:ext cx="1143000" cy="685800"/>
          </a:xfrm>
          <a:prstGeom prst="lef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6858000" y="3352800"/>
            <a:ext cx="1143000" cy="685800"/>
          </a:xfrm>
          <a:prstGeom prst="lef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1000" y="1410936"/>
            <a:ext cx="8382000" cy="2246769"/>
          </a:xfrm>
          <a:prstGeom prst="rect">
            <a:avLst/>
          </a:prstGeom>
          <a:solidFill>
            <a:schemeClr val="bg1">
              <a:lumMod val="95000"/>
            </a:schemeClr>
          </a:solidFill>
          <a:ln w="3175">
            <a:solidFill>
              <a:schemeClr val="bg1">
                <a:lumMod val="65000"/>
              </a:schemeClr>
            </a:solidFill>
          </a:ln>
        </p:spPr>
        <p:txBody>
          <a:bodyPr wrap="square" rtlCol="0">
            <a:spAutoFit/>
          </a:bodyPr>
          <a:lstStyle/>
          <a:p>
            <a:endParaRPr lang="en-US" sz="1400" dirty="0" smtClean="0">
              <a:solidFill>
                <a:srgbClr val="008080"/>
              </a:solidFill>
              <a:latin typeface="Consolas"/>
            </a:endParaRPr>
          </a:p>
          <a:p>
            <a:endParaRPr lang="en-US" sz="1400" dirty="0" smtClean="0">
              <a:solidFill>
                <a:srgbClr val="008080"/>
              </a:solidFill>
              <a:latin typeface="Consolas"/>
            </a:endParaRPr>
          </a:p>
          <a:p>
            <a:endParaRPr lang="en-US" sz="1400" dirty="0" smtClean="0">
              <a:solidFill>
                <a:srgbClr val="008080"/>
              </a:solidFill>
              <a:latin typeface="Consolas"/>
            </a:endParaRPr>
          </a:p>
          <a:p>
            <a:pPr lvl="1"/>
            <a:r>
              <a:rPr lang="en-US" sz="1400" dirty="0" smtClean="0">
                <a:solidFill>
                  <a:srgbClr val="008080"/>
                </a:solidFill>
                <a:latin typeface="Consolas"/>
              </a:rPr>
              <a:t>&lt;</a:t>
            </a:r>
            <a:r>
              <a:rPr lang="en-US" sz="1400" dirty="0" smtClean="0">
                <a:solidFill>
                  <a:srgbClr val="3F7F7F"/>
                </a:solidFill>
                <a:latin typeface="Consolas"/>
              </a:rPr>
              <a:t>body </a:t>
            </a:r>
            <a:r>
              <a:rPr lang="en-US" sz="1400" dirty="0" err="1" smtClean="0">
                <a:solidFill>
                  <a:srgbClr val="7F007F"/>
                </a:solidFill>
                <a:latin typeface="Consolas"/>
              </a:rPr>
              <a:t>onload</a:t>
            </a:r>
            <a:r>
              <a:rPr lang="en-US" sz="1400" dirty="0" smtClean="0">
                <a:solidFill>
                  <a:srgbClr val="000000"/>
                </a:solidFill>
                <a:latin typeface="Consolas"/>
              </a:rPr>
              <a:t>=</a:t>
            </a:r>
            <a:r>
              <a:rPr lang="en-US" sz="1400" dirty="0" smtClean="0">
                <a:solidFill>
                  <a:srgbClr val="2A00FF"/>
                </a:solidFill>
                <a:latin typeface="Consolas"/>
              </a:rPr>
              <a:t>"initialize()"</a:t>
            </a:r>
            <a:r>
              <a:rPr lang="en-US" sz="1400" dirty="0" smtClean="0">
                <a:solidFill>
                  <a:srgbClr val="008080"/>
                </a:solidFill>
                <a:latin typeface="Consolas"/>
              </a:rPr>
              <a:t>&gt;</a:t>
            </a:r>
          </a:p>
          <a:p>
            <a:pPr lvl="1"/>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div </a:t>
            </a:r>
            <a:r>
              <a:rPr lang="en-US" sz="1400" dirty="0" smtClean="0">
                <a:solidFill>
                  <a:srgbClr val="7F007F"/>
                </a:solidFill>
                <a:latin typeface="Consolas"/>
              </a:rPr>
              <a:t>id</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map_canvas</a:t>
            </a:r>
            <a:r>
              <a:rPr lang="en-US" sz="1400" i="1" dirty="0" smtClean="0">
                <a:solidFill>
                  <a:srgbClr val="2A00FF"/>
                </a:solidFill>
                <a:latin typeface="Consolas"/>
              </a:rPr>
              <a:t>" </a:t>
            </a:r>
            <a:r>
              <a:rPr lang="en-US" sz="1400" i="1" dirty="0" smtClean="0">
                <a:solidFill>
                  <a:srgbClr val="7F007F"/>
                </a:solidFill>
                <a:latin typeface="Consolas"/>
              </a:rPr>
              <a:t>style</a:t>
            </a:r>
            <a:r>
              <a:rPr lang="en-US" sz="1400" i="1" dirty="0" smtClean="0">
                <a:solidFill>
                  <a:srgbClr val="000000"/>
                </a:solidFill>
                <a:latin typeface="Consolas"/>
              </a:rPr>
              <a:t>="</a:t>
            </a:r>
            <a:r>
              <a:rPr lang="en-US" sz="1400" i="1" dirty="0" smtClean="0">
                <a:solidFill>
                  <a:srgbClr val="7F007F"/>
                </a:solidFill>
                <a:latin typeface="Consolas"/>
              </a:rPr>
              <a:t>width</a:t>
            </a:r>
            <a:r>
              <a:rPr lang="en-US" sz="1400" i="1" dirty="0" smtClean="0">
                <a:solidFill>
                  <a:srgbClr val="000000"/>
                </a:solidFill>
                <a:latin typeface="Consolas"/>
              </a:rPr>
              <a:t>:</a:t>
            </a:r>
            <a:r>
              <a:rPr lang="en-US" sz="1400" i="1" dirty="0" smtClean="0">
                <a:solidFill>
                  <a:srgbClr val="2A00E1"/>
                </a:solidFill>
                <a:latin typeface="Consolas"/>
              </a:rPr>
              <a:t>100%</a:t>
            </a:r>
            <a:r>
              <a:rPr lang="en-US" sz="1400" i="1" dirty="0" smtClean="0">
                <a:solidFill>
                  <a:srgbClr val="000000"/>
                </a:solidFill>
                <a:latin typeface="Consolas"/>
              </a:rPr>
              <a:t>; </a:t>
            </a:r>
            <a:r>
              <a:rPr lang="en-US" sz="1400" i="1" dirty="0" smtClean="0">
                <a:solidFill>
                  <a:srgbClr val="7F007F"/>
                </a:solidFill>
                <a:latin typeface="Consolas"/>
              </a:rPr>
              <a:t>height</a:t>
            </a:r>
            <a:r>
              <a:rPr lang="en-US" sz="1400" i="1" dirty="0" smtClean="0">
                <a:solidFill>
                  <a:srgbClr val="000000"/>
                </a:solidFill>
                <a:latin typeface="Consolas"/>
              </a:rPr>
              <a:t>:</a:t>
            </a:r>
            <a:r>
              <a:rPr lang="en-US" sz="1400" i="1" dirty="0" smtClean="0">
                <a:solidFill>
                  <a:srgbClr val="2A00E1"/>
                </a:solidFill>
                <a:latin typeface="Consolas"/>
              </a:rPr>
              <a:t>100%</a:t>
            </a:r>
            <a:r>
              <a:rPr lang="en-US" sz="1400" i="1" dirty="0" smtClean="0">
                <a:solidFill>
                  <a:srgbClr val="000000"/>
                </a:solidFill>
                <a:latin typeface="Consolas"/>
              </a:rPr>
              <a:t>"</a:t>
            </a:r>
            <a:r>
              <a:rPr lang="en-US" sz="1400" i="1" dirty="0" smtClean="0">
                <a:solidFill>
                  <a:srgbClr val="008080"/>
                </a:solidFill>
                <a:latin typeface="Consolas"/>
              </a:rPr>
              <a:t>&gt;&lt;/</a:t>
            </a:r>
            <a:r>
              <a:rPr lang="en-US" sz="1400" i="1" dirty="0" smtClean="0">
                <a:solidFill>
                  <a:srgbClr val="3F7F7F"/>
                </a:solidFill>
                <a:latin typeface="Consolas"/>
              </a:rPr>
              <a:t>div</a:t>
            </a:r>
            <a:r>
              <a:rPr lang="en-US" sz="1400" i="1" dirty="0" smtClean="0">
                <a:solidFill>
                  <a:srgbClr val="008080"/>
                </a:solidFill>
                <a:latin typeface="Consolas"/>
              </a:rPr>
              <a:t>&gt;</a:t>
            </a:r>
          </a:p>
          <a:p>
            <a:pPr lvl="1"/>
            <a:r>
              <a:rPr lang="en-US" sz="1400" dirty="0" smtClean="0">
                <a:solidFill>
                  <a:srgbClr val="008080"/>
                </a:solidFill>
                <a:latin typeface="Consolas"/>
              </a:rPr>
              <a:t>&lt;/</a:t>
            </a:r>
            <a:r>
              <a:rPr lang="en-US" sz="1400" dirty="0" smtClean="0">
                <a:solidFill>
                  <a:srgbClr val="3F7F7F"/>
                </a:solidFill>
                <a:latin typeface="Consolas"/>
              </a:rPr>
              <a:t>body</a:t>
            </a:r>
            <a:r>
              <a:rPr lang="en-US" sz="1400" dirty="0" smtClean="0">
                <a:solidFill>
                  <a:srgbClr val="008080"/>
                </a:solidFill>
                <a:latin typeface="Consolas"/>
              </a:rPr>
              <a:t>&gt;</a:t>
            </a:r>
          </a:p>
          <a:p>
            <a:endParaRPr lang="en-US" sz="1400" dirty="0" smtClean="0">
              <a:solidFill>
                <a:srgbClr val="008080"/>
              </a:solidFill>
              <a:latin typeface="Consolas"/>
            </a:endParaRPr>
          </a:p>
          <a:p>
            <a:r>
              <a:rPr lang="en-US" sz="1400" dirty="0" smtClean="0">
                <a:solidFill>
                  <a:srgbClr val="008080"/>
                </a:solidFill>
                <a:latin typeface="Consolas"/>
              </a:rPr>
              <a:t>&lt;/</a:t>
            </a:r>
            <a:r>
              <a:rPr lang="en-US" sz="1400" dirty="0" smtClean="0">
                <a:solidFill>
                  <a:srgbClr val="3F7F7F"/>
                </a:solidFill>
                <a:latin typeface="Consolas"/>
              </a:rPr>
              <a:t>html</a:t>
            </a:r>
            <a:r>
              <a:rPr lang="en-US" sz="1400" dirty="0" smtClean="0">
                <a:solidFill>
                  <a:srgbClr val="008080"/>
                </a:solidFill>
                <a:latin typeface="Consolas"/>
              </a:rPr>
              <a:t>&gt;</a:t>
            </a:r>
            <a:endParaRPr lang="en-US" sz="1400" dirty="0" smtClean="0">
              <a:solidFill>
                <a:srgbClr val="008080"/>
              </a:solidFill>
              <a:latin typeface="Times New Roman"/>
            </a:endParaRPr>
          </a:p>
          <a:p>
            <a:endParaRPr lang="en-US" sz="1400" dirty="0" smtClean="0">
              <a:latin typeface="Times New Roman"/>
            </a:endParaRPr>
          </a:p>
          <a:p>
            <a:pPr defTabSz="228600"/>
            <a:endParaRPr lang="en-US" sz="1400" b="1" dirty="0">
              <a:latin typeface="Consolas" pitchFamily="49" charset="0"/>
              <a:cs typeface="Consolas" pitchFamily="49" charset="0"/>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914400"/>
            <a:ext cx="8534400" cy="461665"/>
          </a:xfrm>
          <a:prstGeom prst="rect">
            <a:avLst/>
          </a:prstGeom>
          <a:noFill/>
        </p:spPr>
        <p:txBody>
          <a:bodyPr wrap="square" rtlCol="0">
            <a:spAutoFit/>
          </a:bodyPr>
          <a:lstStyle/>
          <a:p>
            <a:pPr marL="457200" indent="-457200"/>
            <a:r>
              <a:rPr lang="en-US" sz="2400" b="1" dirty="0" smtClean="0">
                <a:solidFill>
                  <a:srgbClr val="C00000"/>
                </a:solidFill>
              </a:rPr>
              <a:t>Example 3.  </a:t>
            </a:r>
            <a:r>
              <a:rPr lang="en-US" sz="2400" b="1" dirty="0" smtClean="0"/>
              <a:t> </a:t>
            </a:r>
            <a:r>
              <a:rPr lang="en-US" sz="2400" dirty="0" smtClean="0"/>
              <a:t>Using Google JavaScript Maps API V3  </a:t>
            </a:r>
            <a:r>
              <a:rPr lang="en-US" sz="1400" dirty="0" smtClean="0"/>
              <a:t>2 of 2</a:t>
            </a:r>
          </a:p>
        </p:txBody>
      </p:sp>
      <p:cxnSp>
        <p:nvCxnSpPr>
          <p:cNvPr id="14" name="Straight Arrow Connector 13"/>
          <p:cNvCxnSpPr/>
          <p:nvPr/>
        </p:nvCxnSpPr>
        <p:spPr>
          <a:xfrm>
            <a:off x="2438400" y="1524000"/>
            <a:ext cx="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34200" y="1534180"/>
            <a:ext cx="2057400" cy="523220"/>
          </a:xfrm>
          <a:prstGeom prst="rect">
            <a:avLst/>
          </a:prstGeom>
          <a:solidFill>
            <a:srgbClr val="0070C0"/>
          </a:solidFill>
        </p:spPr>
        <p:txBody>
          <a:bodyPr wrap="square" rtlCol="0">
            <a:spAutoFit/>
          </a:bodyPr>
          <a:lstStyle/>
          <a:p>
            <a:r>
              <a:rPr lang="en-US" sz="1400" b="1" dirty="0" smtClean="0">
                <a:solidFill>
                  <a:schemeClr val="bg1"/>
                </a:solidFill>
              </a:rPr>
              <a:t>This is the HTML page: webview_map.html</a:t>
            </a:r>
            <a:endParaRPr lang="en-US" sz="1400" b="1" dirty="0">
              <a:solidFill>
                <a:schemeClr val="bg1"/>
              </a:solidFill>
            </a:endParaRPr>
          </a:p>
        </p:txBody>
      </p:sp>
      <p:sp>
        <p:nvSpPr>
          <p:cNvPr id="10"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762000"/>
            <a:ext cx="8534400" cy="523220"/>
          </a:xfrm>
          <a:prstGeom prst="rect">
            <a:avLst/>
          </a:prstGeom>
          <a:noFill/>
        </p:spPr>
        <p:txBody>
          <a:bodyPr wrap="square" rtlCol="0">
            <a:spAutoFit/>
          </a:bodyPr>
          <a:lstStyle/>
          <a:p>
            <a:pPr marL="457200" indent="-457200"/>
            <a:r>
              <a:rPr lang="en-US" sz="2800" b="1" dirty="0" smtClean="0">
                <a:solidFill>
                  <a:srgbClr val="C00000"/>
                </a:solidFill>
              </a:rPr>
              <a:t>Example 3.  </a:t>
            </a:r>
            <a:r>
              <a:rPr lang="en-US" sz="2400" b="1" dirty="0" smtClean="0"/>
              <a:t> </a:t>
            </a:r>
            <a:r>
              <a:rPr lang="en-US" sz="2400" dirty="0" smtClean="0"/>
              <a:t>Using Google JavaScript Maps API V3</a:t>
            </a:r>
          </a:p>
        </p:txBody>
      </p:sp>
      <p:sp>
        <p:nvSpPr>
          <p:cNvPr id="9" name="TextBox 8"/>
          <p:cNvSpPr txBox="1"/>
          <p:nvPr/>
        </p:nvSpPr>
        <p:spPr>
          <a:xfrm>
            <a:off x="381000" y="1371600"/>
            <a:ext cx="7696200" cy="677108"/>
          </a:xfrm>
          <a:prstGeom prst="rect">
            <a:avLst/>
          </a:prstGeom>
          <a:noFill/>
        </p:spPr>
        <p:txBody>
          <a:bodyPr wrap="square" rtlCol="0">
            <a:spAutoFit/>
          </a:bodyPr>
          <a:lstStyle/>
          <a:p>
            <a:r>
              <a:rPr lang="en-US" sz="2000" dirty="0" smtClean="0"/>
              <a:t>Add the following permission requests to the AndroidManifest.xml file</a:t>
            </a:r>
          </a:p>
          <a:p>
            <a:endParaRPr lang="en-US" dirty="0"/>
          </a:p>
        </p:txBody>
      </p:sp>
      <p:sp>
        <p:nvSpPr>
          <p:cNvPr id="10" name="TextBox 9"/>
          <p:cNvSpPr txBox="1"/>
          <p:nvPr/>
        </p:nvSpPr>
        <p:spPr>
          <a:xfrm>
            <a:off x="457200" y="1944469"/>
            <a:ext cx="8382000" cy="738664"/>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400" dirty="0" smtClean="0">
                <a:solidFill>
                  <a:srgbClr val="008080"/>
                </a:solidFill>
                <a:latin typeface="Consolas" pitchFamily="49" charset="0"/>
                <a:cs typeface="Consolas" pitchFamily="49" charset="0"/>
              </a:rPr>
              <a:t>&lt;</a:t>
            </a:r>
            <a:r>
              <a:rPr lang="en-US" sz="1400" dirty="0" smtClean="0">
                <a:solidFill>
                  <a:srgbClr val="3F7F7F"/>
                </a:solidFill>
                <a:latin typeface="Consolas" pitchFamily="49" charset="0"/>
                <a:cs typeface="Consolas" pitchFamily="49" charset="0"/>
              </a:rPr>
              <a:t>uses-permission </a:t>
            </a:r>
            <a:r>
              <a:rPr lang="en-US" sz="1400" dirty="0" err="1" smtClean="0">
                <a:solidFill>
                  <a:srgbClr val="7F007F"/>
                </a:solidFill>
                <a:latin typeface="Consolas" pitchFamily="49" charset="0"/>
                <a:cs typeface="Consolas" pitchFamily="49" charset="0"/>
              </a:rPr>
              <a:t>android:name</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android.permission.INTERNET</a:t>
            </a:r>
            <a:r>
              <a:rPr lang="en-US" sz="1400" i="1" dirty="0" smtClean="0">
                <a:solidFill>
                  <a:srgbClr val="2A00FF"/>
                </a:solidFill>
                <a:latin typeface="Consolas" pitchFamily="49" charset="0"/>
                <a:cs typeface="Consolas" pitchFamily="49" charset="0"/>
              </a:rPr>
              <a:t>"</a:t>
            </a:r>
            <a:r>
              <a:rPr lang="en-US" sz="1400" i="1" dirty="0" smtClean="0">
                <a:solidFill>
                  <a:srgbClr val="008080"/>
                </a:solidFill>
                <a:latin typeface="Consolas" pitchFamily="49" charset="0"/>
                <a:cs typeface="Consolas" pitchFamily="49" charset="0"/>
              </a:rPr>
              <a:t>/&gt;</a:t>
            </a:r>
          </a:p>
          <a:p>
            <a:r>
              <a:rPr lang="en-US" sz="1400" dirty="0" smtClean="0">
                <a:solidFill>
                  <a:srgbClr val="008080"/>
                </a:solidFill>
                <a:latin typeface="Consolas" pitchFamily="49" charset="0"/>
                <a:cs typeface="Consolas" pitchFamily="49" charset="0"/>
              </a:rPr>
              <a:t>&lt;</a:t>
            </a:r>
            <a:r>
              <a:rPr lang="en-US" sz="1400" dirty="0" smtClean="0">
                <a:solidFill>
                  <a:srgbClr val="3F7F7F"/>
                </a:solidFill>
                <a:latin typeface="Consolas" pitchFamily="49" charset="0"/>
                <a:cs typeface="Consolas" pitchFamily="49" charset="0"/>
              </a:rPr>
              <a:t>uses-permission </a:t>
            </a:r>
            <a:r>
              <a:rPr lang="en-US" sz="1400" dirty="0" err="1" smtClean="0">
                <a:solidFill>
                  <a:srgbClr val="7F007F"/>
                </a:solidFill>
                <a:latin typeface="Consolas" pitchFamily="49" charset="0"/>
                <a:cs typeface="Consolas" pitchFamily="49" charset="0"/>
              </a:rPr>
              <a:t>android:name</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android.permission.ACCESS_COARSE_LOCATION</a:t>
            </a:r>
            <a:r>
              <a:rPr lang="en-US" sz="1400" i="1" dirty="0" smtClean="0">
                <a:solidFill>
                  <a:srgbClr val="2A00FF"/>
                </a:solidFill>
                <a:latin typeface="Consolas" pitchFamily="49" charset="0"/>
                <a:cs typeface="Consolas" pitchFamily="49" charset="0"/>
              </a:rPr>
              <a:t>" </a:t>
            </a:r>
            <a:r>
              <a:rPr lang="en-US" sz="1400" i="1" dirty="0" smtClean="0">
                <a:solidFill>
                  <a:srgbClr val="008080"/>
                </a:solidFill>
                <a:latin typeface="Consolas" pitchFamily="49" charset="0"/>
                <a:cs typeface="Consolas" pitchFamily="49" charset="0"/>
              </a:rPr>
              <a:t>/&gt;</a:t>
            </a:r>
          </a:p>
          <a:p>
            <a:r>
              <a:rPr lang="en-US" sz="1400" dirty="0" smtClean="0">
                <a:solidFill>
                  <a:srgbClr val="008080"/>
                </a:solidFill>
                <a:latin typeface="Consolas" pitchFamily="49" charset="0"/>
                <a:cs typeface="Consolas" pitchFamily="49" charset="0"/>
              </a:rPr>
              <a:t>&lt;</a:t>
            </a:r>
            <a:r>
              <a:rPr lang="en-US" sz="1400" dirty="0" smtClean="0">
                <a:solidFill>
                  <a:srgbClr val="3F7F7F"/>
                </a:solidFill>
                <a:latin typeface="Consolas" pitchFamily="49" charset="0"/>
                <a:cs typeface="Consolas" pitchFamily="49" charset="0"/>
              </a:rPr>
              <a:t>uses-permission </a:t>
            </a:r>
            <a:r>
              <a:rPr lang="en-US" sz="1400" dirty="0" err="1" smtClean="0">
                <a:solidFill>
                  <a:srgbClr val="7F007F"/>
                </a:solidFill>
                <a:latin typeface="Consolas" pitchFamily="49" charset="0"/>
                <a:cs typeface="Consolas" pitchFamily="49" charset="0"/>
              </a:rPr>
              <a:t>android:name</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android.permission.ACCESS_FINE_LOCATION</a:t>
            </a:r>
            <a:r>
              <a:rPr lang="en-US" sz="1400" i="1" dirty="0" smtClean="0">
                <a:solidFill>
                  <a:srgbClr val="2A00FF"/>
                </a:solidFill>
                <a:latin typeface="Consolas" pitchFamily="49" charset="0"/>
                <a:cs typeface="Consolas" pitchFamily="49" charset="0"/>
              </a:rPr>
              <a:t>" </a:t>
            </a:r>
            <a:r>
              <a:rPr lang="en-US" sz="1400" i="1" dirty="0" smtClean="0">
                <a:solidFill>
                  <a:srgbClr val="008080"/>
                </a:solidFill>
                <a:latin typeface="Consolas" pitchFamily="49" charset="0"/>
                <a:cs typeface="Consolas" pitchFamily="49" charset="0"/>
              </a:rPr>
              <a:t>/&gt;</a:t>
            </a:r>
            <a:endParaRPr lang="en-US" sz="1400" dirty="0">
              <a:latin typeface="Consolas" pitchFamily="49" charset="0"/>
              <a:cs typeface="Consolas" pitchFamily="49" charset="0"/>
            </a:endParaRPr>
          </a:p>
        </p:txBody>
      </p:sp>
      <p:pic>
        <p:nvPicPr>
          <p:cNvPr id="11" name="Picture 10" descr="device.png"/>
          <p:cNvPicPr>
            <a:picLocks noChangeAspect="1"/>
          </p:cNvPicPr>
          <p:nvPr/>
        </p:nvPicPr>
        <p:blipFill>
          <a:blip r:embed="rId2" cstate="print"/>
          <a:stretch>
            <a:fillRect/>
          </a:stretch>
        </p:blipFill>
        <p:spPr>
          <a:xfrm>
            <a:off x="487680" y="2819400"/>
            <a:ext cx="2240280" cy="3733800"/>
          </a:xfrm>
          <a:prstGeom prst="rect">
            <a:avLst/>
          </a:prstGeom>
          <a:ln>
            <a:solidFill>
              <a:schemeClr val="bg1">
                <a:lumMod val="50000"/>
              </a:schemeClr>
            </a:solidFill>
          </a:ln>
          <a:effectLst>
            <a:outerShdw blurRad="292100" dist="139700" dir="2700000" algn="tl" rotWithShape="0">
              <a:srgbClr val="333333">
                <a:alpha val="65000"/>
              </a:srgbClr>
            </a:outerShdw>
          </a:effectLst>
        </p:spPr>
      </p:pic>
      <p:sp>
        <p:nvSpPr>
          <p:cNvPr id="12" name="TextBox 11"/>
          <p:cNvSpPr txBox="1"/>
          <p:nvPr/>
        </p:nvSpPr>
        <p:spPr>
          <a:xfrm>
            <a:off x="3048000" y="3364468"/>
            <a:ext cx="4267200" cy="369332"/>
          </a:xfrm>
          <a:prstGeom prst="rect">
            <a:avLst/>
          </a:prstGeom>
          <a:solidFill>
            <a:srgbClr val="0070C0"/>
          </a:solidFill>
        </p:spPr>
        <p:txBody>
          <a:bodyPr wrap="square" rtlCol="0">
            <a:spAutoFit/>
          </a:bodyPr>
          <a:lstStyle/>
          <a:p>
            <a:r>
              <a:rPr lang="en-US" b="1" dirty="0" smtClean="0">
                <a:solidFill>
                  <a:schemeClr val="bg1"/>
                </a:solidFill>
              </a:rPr>
              <a:t>Map image shown on an Android device</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990600"/>
            <a:ext cx="8534400" cy="523220"/>
          </a:xfrm>
          <a:prstGeom prst="rect">
            <a:avLst/>
          </a:prstGeom>
          <a:noFill/>
        </p:spPr>
        <p:txBody>
          <a:bodyPr wrap="square" rtlCol="0">
            <a:spAutoFit/>
          </a:bodyPr>
          <a:lstStyle/>
          <a:p>
            <a:pPr marL="457200" indent="-457200"/>
            <a:r>
              <a:rPr lang="en-US" sz="2800" b="1" dirty="0" smtClean="0">
                <a:solidFill>
                  <a:srgbClr val="C00000"/>
                </a:solidFill>
              </a:rPr>
              <a:t>Example 3.  </a:t>
            </a:r>
            <a:r>
              <a:rPr lang="en-US" sz="2400" b="1" dirty="0" smtClean="0"/>
              <a:t> </a:t>
            </a:r>
            <a:r>
              <a:rPr lang="en-US" sz="2400" dirty="0" smtClean="0"/>
              <a:t>Using Google JavaScript Maps API V3</a:t>
            </a:r>
          </a:p>
        </p:txBody>
      </p:sp>
      <p:sp>
        <p:nvSpPr>
          <p:cNvPr id="9" name="TextBox 8"/>
          <p:cNvSpPr txBox="1"/>
          <p:nvPr/>
        </p:nvSpPr>
        <p:spPr>
          <a:xfrm>
            <a:off x="381000" y="1905000"/>
            <a:ext cx="8229600" cy="4524315"/>
          </a:xfrm>
          <a:prstGeom prst="rect">
            <a:avLst/>
          </a:prstGeom>
          <a:solidFill>
            <a:schemeClr val="bg1">
              <a:lumMod val="95000"/>
            </a:schemeClr>
          </a:solidFill>
          <a:ln>
            <a:solidFill>
              <a:schemeClr val="bg1">
                <a:lumMod val="85000"/>
              </a:schemeClr>
            </a:solidFill>
          </a:ln>
        </p:spPr>
        <p:txBody>
          <a:bodyPr wrap="square" rtlCol="0">
            <a:spAutoFit/>
          </a:bodyPr>
          <a:lstStyle/>
          <a:p>
            <a:endParaRPr lang="en-US" sz="1600" b="1" dirty="0" smtClean="0">
              <a:solidFill>
                <a:srgbClr val="7F0055"/>
              </a:solidFill>
              <a:latin typeface="Consolas" pitchFamily="49" charset="0"/>
              <a:cs typeface="Consolas" pitchFamily="49" charset="0"/>
            </a:endParaRPr>
          </a:p>
          <a:p>
            <a:r>
              <a:rPr lang="en-US" sz="1600" b="1" dirty="0" smtClean="0">
                <a:solidFill>
                  <a:srgbClr val="7F0055"/>
                </a:solidFill>
                <a:latin typeface="Consolas" pitchFamily="49" charset="0"/>
                <a:cs typeface="Consolas" pitchFamily="49" charset="0"/>
              </a:rPr>
              <a:t>public</a:t>
            </a:r>
            <a:r>
              <a:rPr lang="en-US" sz="1600" b="1" dirty="0" smtClean="0">
                <a:solidFill>
                  <a:srgbClr val="000000"/>
                </a:solidFill>
                <a:latin typeface="Consolas" pitchFamily="49" charset="0"/>
                <a:cs typeface="Consolas" pitchFamily="49" charset="0"/>
              </a:rPr>
              <a:t> </a:t>
            </a:r>
            <a:r>
              <a:rPr lang="en-US" sz="1600" b="1" dirty="0" smtClean="0">
                <a:solidFill>
                  <a:srgbClr val="7F0055"/>
                </a:solidFill>
                <a:latin typeface="Consolas" pitchFamily="49" charset="0"/>
                <a:cs typeface="Consolas" pitchFamily="49" charset="0"/>
              </a:rPr>
              <a:t>class</a:t>
            </a:r>
            <a:r>
              <a:rPr lang="en-US" sz="1600" b="1" dirty="0" smtClean="0">
                <a:solidFill>
                  <a:srgbClr val="000000"/>
                </a:solidFill>
                <a:latin typeface="Consolas" pitchFamily="49" charset="0"/>
                <a:cs typeface="Consolas" pitchFamily="49" charset="0"/>
              </a:rPr>
              <a:t> WebView4 </a:t>
            </a:r>
            <a:r>
              <a:rPr lang="en-US" sz="1600" b="1" dirty="0" smtClean="0">
                <a:solidFill>
                  <a:srgbClr val="7F0055"/>
                </a:solidFill>
                <a:latin typeface="Consolas" pitchFamily="49" charset="0"/>
                <a:cs typeface="Consolas" pitchFamily="49" charset="0"/>
              </a:rPr>
              <a:t>extends</a:t>
            </a:r>
            <a:r>
              <a:rPr lang="en-US" sz="1600" b="1" dirty="0" smtClean="0">
                <a:solidFill>
                  <a:srgbClr val="000000"/>
                </a:solidFill>
                <a:latin typeface="Consolas" pitchFamily="49" charset="0"/>
                <a:cs typeface="Consolas" pitchFamily="49" charset="0"/>
              </a:rPr>
              <a:t> Activity {</a:t>
            </a:r>
          </a:p>
          <a:p>
            <a:r>
              <a:rPr lang="en-US" sz="1600" dirty="0" smtClean="0">
                <a:solidFill>
                  <a:srgbClr val="000000"/>
                </a:solidFill>
                <a:latin typeface="Consolas" pitchFamily="49" charset="0"/>
                <a:cs typeface="Consolas" pitchFamily="49" charset="0"/>
              </a:rPr>
              <a:t>  </a:t>
            </a:r>
            <a:r>
              <a:rPr lang="en-US" sz="1600" dirty="0" err="1" smtClean="0">
                <a:solidFill>
                  <a:srgbClr val="000000"/>
                </a:solidFill>
                <a:latin typeface="Consolas" pitchFamily="49" charset="0"/>
                <a:cs typeface="Consolas" pitchFamily="49" charset="0"/>
              </a:rPr>
              <a:t>WebView</a:t>
            </a:r>
            <a:r>
              <a:rPr lang="en-US" sz="1600" dirty="0" smtClean="0">
                <a:solidFill>
                  <a:srgbClr val="000000"/>
                </a:solidFill>
                <a:latin typeface="Consolas" pitchFamily="49" charset="0"/>
                <a:cs typeface="Consolas" pitchFamily="49" charset="0"/>
              </a:rPr>
              <a:t> </a:t>
            </a:r>
            <a:r>
              <a:rPr lang="en-US" sz="1600" dirty="0" smtClean="0">
                <a:solidFill>
                  <a:srgbClr val="0000C0"/>
                </a:solidFill>
                <a:latin typeface="Consolas" pitchFamily="49" charset="0"/>
                <a:cs typeface="Consolas" pitchFamily="49" charset="0"/>
              </a:rPr>
              <a:t>browser</a:t>
            </a:r>
            <a:r>
              <a:rPr lang="en-US" sz="1600" dirty="0" smtClean="0">
                <a:solidFill>
                  <a:srgbClr val="000000"/>
                </a:solidFill>
                <a:latin typeface="Consolas" pitchFamily="49" charset="0"/>
                <a:cs typeface="Consolas" pitchFamily="49" charset="0"/>
              </a:rPr>
              <a:t>;</a:t>
            </a:r>
          </a:p>
          <a:p>
            <a:endParaRPr lang="en-US" sz="1600" dirty="0" smtClean="0">
              <a:latin typeface="Consolas" pitchFamily="49" charset="0"/>
              <a:cs typeface="Consolas" pitchFamily="49" charset="0"/>
            </a:endParaRPr>
          </a:p>
          <a:p>
            <a:r>
              <a:rPr lang="en-US" sz="1600" dirty="0" smtClean="0">
                <a:solidFill>
                  <a:srgbClr val="646464"/>
                </a:solidFill>
                <a:latin typeface="Consolas" pitchFamily="49" charset="0"/>
                <a:cs typeface="Consolas" pitchFamily="49" charset="0"/>
              </a:rPr>
              <a:t>  @Override</a:t>
            </a:r>
          </a:p>
          <a:p>
            <a:r>
              <a:rPr lang="en-US" sz="1600" b="1" dirty="0" smtClean="0">
                <a:solidFill>
                  <a:srgbClr val="7F0055"/>
                </a:solidFill>
                <a:latin typeface="Consolas" pitchFamily="49" charset="0"/>
                <a:cs typeface="Consolas" pitchFamily="49" charset="0"/>
              </a:rPr>
              <a:t>  public</a:t>
            </a:r>
            <a:r>
              <a:rPr lang="en-US" sz="1600" b="1" dirty="0" smtClean="0">
                <a:solidFill>
                  <a:srgbClr val="000000"/>
                </a:solidFill>
                <a:latin typeface="Consolas" pitchFamily="49" charset="0"/>
                <a:cs typeface="Consolas" pitchFamily="49" charset="0"/>
              </a:rPr>
              <a:t> </a:t>
            </a:r>
            <a:r>
              <a:rPr lang="en-US" sz="1600" b="1" dirty="0" smtClean="0">
                <a:solidFill>
                  <a:srgbClr val="7F0055"/>
                </a:solidFill>
                <a:latin typeface="Consolas" pitchFamily="49" charset="0"/>
                <a:cs typeface="Consolas" pitchFamily="49" charset="0"/>
              </a:rPr>
              <a:t>void</a:t>
            </a:r>
            <a:r>
              <a:rPr lang="en-US" sz="1600" b="1" dirty="0" smtClean="0">
                <a:solidFill>
                  <a:srgbClr val="000000"/>
                </a:solidFill>
                <a:latin typeface="Consolas" pitchFamily="49" charset="0"/>
                <a:cs typeface="Consolas" pitchFamily="49" charset="0"/>
              </a:rPr>
              <a:t> </a:t>
            </a:r>
            <a:r>
              <a:rPr lang="en-US" sz="1600" b="1" dirty="0" err="1" smtClean="0">
                <a:solidFill>
                  <a:srgbClr val="000000"/>
                </a:solidFill>
                <a:latin typeface="Consolas" pitchFamily="49" charset="0"/>
                <a:cs typeface="Consolas" pitchFamily="49" charset="0"/>
              </a:rPr>
              <a:t>onCreate</a:t>
            </a:r>
            <a:r>
              <a:rPr lang="en-US" sz="1600" b="1" dirty="0" smtClean="0">
                <a:solidFill>
                  <a:srgbClr val="000000"/>
                </a:solidFill>
                <a:latin typeface="Consolas" pitchFamily="49" charset="0"/>
                <a:cs typeface="Consolas" pitchFamily="49" charset="0"/>
              </a:rPr>
              <a:t>(Bundle </a:t>
            </a:r>
            <a:r>
              <a:rPr lang="en-US" sz="1600" b="1" dirty="0" err="1" smtClean="0">
                <a:solidFill>
                  <a:srgbClr val="000000"/>
                </a:solidFill>
                <a:latin typeface="Consolas" pitchFamily="49" charset="0"/>
                <a:cs typeface="Consolas" pitchFamily="49" charset="0"/>
              </a:rPr>
              <a:t>savedInstanceState</a:t>
            </a:r>
            <a:r>
              <a:rPr lang="en-US" sz="1600" b="1" dirty="0" smtClean="0">
                <a:solidFill>
                  <a:srgbClr val="000000"/>
                </a:solidFill>
                <a:latin typeface="Consolas" pitchFamily="49" charset="0"/>
                <a:cs typeface="Consolas" pitchFamily="49" charset="0"/>
              </a:rPr>
              <a:t>) {</a:t>
            </a:r>
          </a:p>
          <a:p>
            <a:r>
              <a:rPr lang="en-US" sz="1600" b="1" dirty="0" smtClean="0">
                <a:solidFill>
                  <a:srgbClr val="7F0055"/>
                </a:solidFill>
                <a:latin typeface="Consolas" pitchFamily="49" charset="0"/>
                <a:cs typeface="Consolas" pitchFamily="49" charset="0"/>
              </a:rPr>
              <a:t>   </a:t>
            </a:r>
            <a:r>
              <a:rPr lang="en-US" sz="1600" b="1" dirty="0" err="1" smtClean="0">
                <a:solidFill>
                  <a:srgbClr val="7F0055"/>
                </a:solidFill>
                <a:latin typeface="Consolas" pitchFamily="49" charset="0"/>
                <a:cs typeface="Consolas" pitchFamily="49" charset="0"/>
              </a:rPr>
              <a:t>super</a:t>
            </a:r>
            <a:r>
              <a:rPr lang="en-US" sz="1600" b="1" dirty="0" err="1" smtClean="0">
                <a:solidFill>
                  <a:srgbClr val="000000"/>
                </a:solidFill>
                <a:latin typeface="Consolas" pitchFamily="49" charset="0"/>
                <a:cs typeface="Consolas" pitchFamily="49" charset="0"/>
              </a:rPr>
              <a:t>.onCreate</a:t>
            </a:r>
            <a:r>
              <a:rPr lang="en-US" sz="1600" b="1" dirty="0" smtClean="0">
                <a:solidFill>
                  <a:srgbClr val="000000"/>
                </a:solidFill>
                <a:latin typeface="Consolas" pitchFamily="49" charset="0"/>
                <a:cs typeface="Consolas" pitchFamily="49" charset="0"/>
              </a:rPr>
              <a:t>(</a:t>
            </a:r>
            <a:r>
              <a:rPr lang="en-US" sz="1600" b="1" dirty="0" err="1" smtClean="0">
                <a:solidFill>
                  <a:srgbClr val="000000"/>
                </a:solidFill>
                <a:latin typeface="Consolas" pitchFamily="49" charset="0"/>
                <a:cs typeface="Consolas" pitchFamily="49" charset="0"/>
              </a:rPr>
              <a:t>savedInstanceState</a:t>
            </a:r>
            <a:r>
              <a:rPr lang="en-US" sz="1600" b="1" dirty="0" smtClean="0">
                <a:solidFill>
                  <a:srgbClr val="000000"/>
                </a:solidFill>
                <a:latin typeface="Consolas" pitchFamily="49" charset="0"/>
                <a:cs typeface="Consolas" pitchFamily="49" charset="0"/>
              </a:rPr>
              <a:t>);</a:t>
            </a:r>
          </a:p>
          <a:p>
            <a:r>
              <a:rPr lang="en-US" sz="1600" dirty="0" smtClean="0">
                <a:solidFill>
                  <a:srgbClr val="000000"/>
                </a:solidFill>
                <a:latin typeface="Consolas" pitchFamily="49" charset="0"/>
                <a:cs typeface="Consolas" pitchFamily="49" charset="0"/>
              </a:rPr>
              <a:t>   </a:t>
            </a:r>
            <a:r>
              <a:rPr lang="en-US" sz="1600" dirty="0" err="1" smtClean="0">
                <a:solidFill>
                  <a:srgbClr val="000000"/>
                </a:solidFill>
                <a:latin typeface="Consolas" pitchFamily="49" charset="0"/>
                <a:cs typeface="Consolas" pitchFamily="49" charset="0"/>
              </a:rPr>
              <a:t>setContentView</a:t>
            </a:r>
            <a:r>
              <a:rPr lang="en-US" sz="1600" dirty="0" smtClean="0">
                <a:solidFill>
                  <a:srgbClr val="000000"/>
                </a:solidFill>
                <a:latin typeface="Consolas" pitchFamily="49" charset="0"/>
                <a:cs typeface="Consolas" pitchFamily="49" charset="0"/>
              </a:rPr>
              <a:t>(</a:t>
            </a:r>
            <a:r>
              <a:rPr lang="en-US" sz="1600" dirty="0" err="1" smtClean="0">
                <a:solidFill>
                  <a:srgbClr val="000000"/>
                </a:solidFill>
                <a:latin typeface="Consolas" pitchFamily="49" charset="0"/>
                <a:cs typeface="Consolas" pitchFamily="49" charset="0"/>
              </a:rPr>
              <a:t>R.layout.</a:t>
            </a:r>
            <a:r>
              <a:rPr lang="en-US" sz="1600" i="1" dirty="0" err="1" smtClean="0">
                <a:solidFill>
                  <a:srgbClr val="0000C0"/>
                </a:solidFill>
                <a:latin typeface="Consolas" pitchFamily="49" charset="0"/>
                <a:cs typeface="Consolas" pitchFamily="49" charset="0"/>
              </a:rPr>
              <a:t>main</a:t>
            </a:r>
            <a:r>
              <a:rPr lang="en-US" sz="1600" i="1" dirty="0" smtClean="0">
                <a:solidFill>
                  <a:srgbClr val="000000"/>
                </a:solidFill>
                <a:latin typeface="Consolas" pitchFamily="49" charset="0"/>
                <a:cs typeface="Consolas" pitchFamily="49" charset="0"/>
              </a:rPr>
              <a:t>);</a:t>
            </a:r>
          </a:p>
          <a:p>
            <a:endParaRPr lang="en-US" sz="1600" i="1" dirty="0" smtClean="0">
              <a:solidFill>
                <a:srgbClr val="000000"/>
              </a:solidFill>
              <a:latin typeface="Consolas" pitchFamily="49" charset="0"/>
              <a:cs typeface="Consolas" pitchFamily="49" charset="0"/>
            </a:endParaRPr>
          </a:p>
          <a:p>
            <a:r>
              <a:rPr lang="en-US" sz="1600" dirty="0" smtClean="0">
                <a:solidFill>
                  <a:srgbClr val="3F7F5F"/>
                </a:solidFill>
                <a:latin typeface="Consolas" pitchFamily="49" charset="0"/>
                <a:cs typeface="Consolas" pitchFamily="49" charset="0"/>
              </a:rPr>
              <a:t>   // connect browser to local html file showing map</a:t>
            </a:r>
          </a:p>
          <a:p>
            <a:r>
              <a:rPr lang="en-US" sz="1600" dirty="0" smtClean="0">
                <a:solidFill>
                  <a:srgbClr val="3F7F5F"/>
                </a:solidFill>
                <a:latin typeface="Consolas" pitchFamily="49" charset="0"/>
                <a:cs typeface="Consolas" pitchFamily="49" charset="0"/>
              </a:rPr>
              <a:t>   </a:t>
            </a:r>
            <a:r>
              <a:rPr lang="en-US" sz="1600" dirty="0" smtClean="0">
                <a:solidFill>
                  <a:srgbClr val="0000C0"/>
                </a:solidFill>
                <a:latin typeface="Consolas" pitchFamily="49" charset="0"/>
                <a:cs typeface="Consolas" pitchFamily="49" charset="0"/>
              </a:rPr>
              <a:t>browser</a:t>
            </a:r>
            <a:r>
              <a:rPr lang="en-US" sz="1600" dirty="0" smtClean="0">
                <a:solidFill>
                  <a:srgbClr val="000000"/>
                </a:solidFill>
                <a:latin typeface="Consolas" pitchFamily="49" charset="0"/>
                <a:cs typeface="Consolas" pitchFamily="49" charset="0"/>
              </a:rPr>
              <a:t> = (</a:t>
            </a:r>
            <a:r>
              <a:rPr lang="en-US" sz="1600" dirty="0" err="1" smtClean="0">
                <a:solidFill>
                  <a:srgbClr val="000000"/>
                </a:solidFill>
                <a:latin typeface="Consolas" pitchFamily="49" charset="0"/>
                <a:cs typeface="Consolas" pitchFamily="49" charset="0"/>
              </a:rPr>
              <a:t>WebView</a:t>
            </a:r>
            <a:r>
              <a:rPr lang="en-US" sz="1600" dirty="0" smtClean="0">
                <a:solidFill>
                  <a:srgbClr val="000000"/>
                </a:solidFill>
                <a:latin typeface="Consolas" pitchFamily="49" charset="0"/>
                <a:cs typeface="Consolas" pitchFamily="49" charset="0"/>
              </a:rPr>
              <a:t>) </a:t>
            </a:r>
            <a:r>
              <a:rPr lang="en-US" sz="1600" dirty="0" err="1" smtClean="0">
                <a:solidFill>
                  <a:srgbClr val="000000"/>
                </a:solidFill>
                <a:latin typeface="Consolas" pitchFamily="49" charset="0"/>
                <a:cs typeface="Consolas" pitchFamily="49" charset="0"/>
              </a:rPr>
              <a:t>findViewById</a:t>
            </a:r>
            <a:r>
              <a:rPr lang="en-US" sz="1600" dirty="0" smtClean="0">
                <a:solidFill>
                  <a:srgbClr val="000000"/>
                </a:solidFill>
                <a:latin typeface="Consolas" pitchFamily="49" charset="0"/>
                <a:cs typeface="Consolas" pitchFamily="49" charset="0"/>
              </a:rPr>
              <a:t>(</a:t>
            </a:r>
            <a:r>
              <a:rPr lang="en-US" sz="1600" dirty="0" err="1" smtClean="0">
                <a:solidFill>
                  <a:srgbClr val="000000"/>
                </a:solidFill>
                <a:latin typeface="Consolas" pitchFamily="49" charset="0"/>
                <a:cs typeface="Consolas" pitchFamily="49" charset="0"/>
              </a:rPr>
              <a:t>R.id.</a:t>
            </a:r>
            <a:r>
              <a:rPr lang="en-US" sz="1600" i="1" dirty="0" err="1" smtClean="0">
                <a:solidFill>
                  <a:srgbClr val="0000C0"/>
                </a:solidFill>
                <a:latin typeface="Consolas" pitchFamily="49" charset="0"/>
                <a:cs typeface="Consolas" pitchFamily="49" charset="0"/>
              </a:rPr>
              <a:t>webview</a:t>
            </a:r>
            <a:r>
              <a:rPr lang="en-US" sz="1600" i="1" dirty="0" smtClean="0">
                <a:solidFill>
                  <a:srgbClr val="000000"/>
                </a:solidFill>
                <a:latin typeface="Consolas" pitchFamily="49" charset="0"/>
                <a:cs typeface="Consolas" pitchFamily="49" charset="0"/>
              </a:rPr>
              <a:t>);</a:t>
            </a:r>
          </a:p>
          <a:p>
            <a:r>
              <a:rPr lang="en-US" sz="1600" dirty="0" smtClean="0">
                <a:solidFill>
                  <a:srgbClr val="0000C0"/>
                </a:solidFill>
                <a:latin typeface="Consolas" pitchFamily="49" charset="0"/>
                <a:cs typeface="Consolas" pitchFamily="49" charset="0"/>
              </a:rPr>
              <a:t>   </a:t>
            </a:r>
            <a:r>
              <a:rPr lang="en-US" sz="1600" dirty="0" err="1" smtClean="0">
                <a:solidFill>
                  <a:srgbClr val="0000C0"/>
                </a:solidFill>
                <a:latin typeface="Consolas" pitchFamily="49" charset="0"/>
                <a:cs typeface="Consolas" pitchFamily="49" charset="0"/>
              </a:rPr>
              <a:t>browser</a:t>
            </a:r>
            <a:r>
              <a:rPr lang="en-US" sz="1600" dirty="0" err="1" smtClean="0">
                <a:solidFill>
                  <a:srgbClr val="000000"/>
                </a:solidFill>
                <a:latin typeface="Consolas" pitchFamily="49" charset="0"/>
                <a:cs typeface="Consolas" pitchFamily="49" charset="0"/>
              </a:rPr>
              <a:t>.getSettings</a:t>
            </a:r>
            <a:r>
              <a:rPr lang="en-US" sz="1600" dirty="0" smtClean="0">
                <a:solidFill>
                  <a:srgbClr val="000000"/>
                </a:solidFill>
                <a:latin typeface="Consolas" pitchFamily="49" charset="0"/>
                <a:cs typeface="Consolas" pitchFamily="49" charset="0"/>
              </a:rPr>
              <a:t>().</a:t>
            </a:r>
            <a:r>
              <a:rPr lang="en-US" sz="1600" dirty="0" err="1" smtClean="0">
                <a:solidFill>
                  <a:srgbClr val="000000"/>
                </a:solidFill>
                <a:latin typeface="Consolas" pitchFamily="49" charset="0"/>
                <a:cs typeface="Consolas" pitchFamily="49" charset="0"/>
              </a:rPr>
              <a:t>setJavaScriptEnabled</a:t>
            </a:r>
            <a:r>
              <a:rPr lang="en-US" sz="1600" dirty="0" smtClean="0">
                <a:solidFill>
                  <a:srgbClr val="000000"/>
                </a:solidFill>
                <a:latin typeface="Consolas" pitchFamily="49" charset="0"/>
                <a:cs typeface="Consolas" pitchFamily="49" charset="0"/>
              </a:rPr>
              <a:t>(</a:t>
            </a:r>
            <a:r>
              <a:rPr lang="en-US" sz="1600" b="1" dirty="0" smtClean="0">
                <a:solidFill>
                  <a:srgbClr val="7F0055"/>
                </a:solidFill>
                <a:latin typeface="Consolas" pitchFamily="49" charset="0"/>
                <a:cs typeface="Consolas" pitchFamily="49" charset="0"/>
              </a:rPr>
              <a:t>true</a:t>
            </a:r>
            <a:r>
              <a:rPr lang="en-US" sz="1600" b="1" dirty="0" smtClean="0">
                <a:solidFill>
                  <a:srgbClr val="000000"/>
                </a:solidFill>
                <a:latin typeface="Consolas" pitchFamily="49" charset="0"/>
                <a:cs typeface="Consolas" pitchFamily="49" charset="0"/>
              </a:rPr>
              <a:t>);</a:t>
            </a:r>
          </a:p>
          <a:p>
            <a:r>
              <a:rPr lang="en-US" sz="1600" dirty="0" smtClean="0">
                <a:solidFill>
                  <a:srgbClr val="0000C0"/>
                </a:solidFill>
                <a:latin typeface="Consolas" pitchFamily="49" charset="0"/>
                <a:cs typeface="Consolas" pitchFamily="49" charset="0"/>
              </a:rPr>
              <a:t>   </a:t>
            </a:r>
            <a:r>
              <a:rPr lang="en-US" sz="1600" dirty="0" err="1" smtClean="0">
                <a:solidFill>
                  <a:srgbClr val="0000C0"/>
                </a:solidFill>
                <a:latin typeface="Consolas" pitchFamily="49" charset="0"/>
                <a:cs typeface="Consolas" pitchFamily="49" charset="0"/>
              </a:rPr>
              <a:t>browser</a:t>
            </a:r>
            <a:r>
              <a:rPr lang="en-US" sz="1600" dirty="0" err="1" smtClean="0">
                <a:solidFill>
                  <a:srgbClr val="000000"/>
                </a:solidFill>
                <a:latin typeface="Consolas" pitchFamily="49" charset="0"/>
                <a:cs typeface="Consolas" pitchFamily="49" charset="0"/>
              </a:rPr>
              <a:t>.loadUrl</a:t>
            </a:r>
            <a:r>
              <a:rPr lang="en-US" sz="1600" dirty="0" smtClean="0">
                <a:solidFill>
                  <a:srgbClr val="000000"/>
                </a:solidFill>
                <a:latin typeface="Consolas" pitchFamily="49" charset="0"/>
                <a:cs typeface="Consolas" pitchFamily="49" charset="0"/>
              </a:rPr>
              <a:t>(</a:t>
            </a:r>
            <a:r>
              <a:rPr lang="en-US" sz="1600" dirty="0" smtClean="0">
                <a:solidFill>
                  <a:srgbClr val="2A00FF"/>
                </a:solidFill>
                <a:latin typeface="Consolas" pitchFamily="49" charset="0"/>
                <a:cs typeface="Consolas" pitchFamily="49" charset="0"/>
              </a:rPr>
              <a:t>"file:///android_asset/webview_map.html"</a:t>
            </a:r>
            <a:r>
              <a:rPr lang="en-US" sz="1600" dirty="0" smtClean="0">
                <a:solidFill>
                  <a:srgbClr val="000000"/>
                </a:solidFill>
                <a:latin typeface="Consolas" pitchFamily="49" charset="0"/>
                <a:cs typeface="Consolas" pitchFamily="49" charset="0"/>
              </a:rPr>
              <a:t>);</a:t>
            </a:r>
          </a:p>
          <a:p>
            <a:endParaRPr lang="en-US" sz="1600" dirty="0" smtClean="0">
              <a:solidFill>
                <a:srgbClr val="000000"/>
              </a:solidFill>
              <a:latin typeface="Consolas" pitchFamily="49" charset="0"/>
              <a:cs typeface="Consolas" pitchFamily="49" charset="0"/>
            </a:endParaRPr>
          </a:p>
          <a:p>
            <a:r>
              <a:rPr lang="en-US" sz="1600" dirty="0" smtClean="0">
                <a:latin typeface="Consolas" pitchFamily="49" charset="0"/>
                <a:cs typeface="Consolas" pitchFamily="49" charset="0"/>
              </a:rPr>
              <a:t>  </a:t>
            </a:r>
            <a:r>
              <a:rPr lang="en-US" sz="1600" dirty="0" smtClean="0">
                <a:solidFill>
                  <a:srgbClr val="000000"/>
                </a:solidFill>
                <a:latin typeface="Consolas" pitchFamily="49" charset="0"/>
                <a:cs typeface="Consolas" pitchFamily="49" charset="0"/>
              </a:rPr>
              <a:t>}</a:t>
            </a:r>
          </a:p>
          <a:p>
            <a:endParaRPr lang="en-US" sz="1600" dirty="0" smtClean="0">
              <a:solidFill>
                <a:srgbClr val="000000"/>
              </a:solidFill>
              <a:latin typeface="Consolas" pitchFamily="49" charset="0"/>
              <a:cs typeface="Consolas" pitchFamily="49" charset="0"/>
            </a:endParaRPr>
          </a:p>
          <a:p>
            <a:r>
              <a:rPr lang="en-US" sz="1600" dirty="0" smtClean="0">
                <a:solidFill>
                  <a:srgbClr val="000000"/>
                </a:solidFill>
                <a:latin typeface="Consolas" pitchFamily="49" charset="0"/>
                <a:cs typeface="Consolas" pitchFamily="49" charset="0"/>
              </a:rPr>
              <a:t>}</a:t>
            </a:r>
          </a:p>
          <a:p>
            <a:endParaRPr lang="en-US" sz="1600" dirty="0">
              <a:latin typeface="Consolas" pitchFamily="49" charset="0"/>
              <a:cs typeface="Consolas" pitchFamily="49" charset="0"/>
            </a:endParaRPr>
          </a:p>
        </p:txBody>
      </p:sp>
      <p:sp>
        <p:nvSpPr>
          <p:cNvPr id="10" name="Left Arrow 9"/>
          <p:cNvSpPr/>
          <p:nvPr/>
        </p:nvSpPr>
        <p:spPr>
          <a:xfrm>
            <a:off x="8001000" y="4800600"/>
            <a:ext cx="457200" cy="304800"/>
          </a:xfrm>
          <a:prstGeom prst="lef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563562"/>
          </a:xfrm>
          <a:prstGeom prst="rect">
            <a:avLst/>
          </a:prstGeom>
        </p:spPr>
        <p:txBody>
          <a:bodyPr tIns="0">
            <a:normAutofit fontScale="450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TextBox 9"/>
          <p:cNvSpPr txBox="1"/>
          <p:nvPr/>
        </p:nvSpPr>
        <p:spPr>
          <a:xfrm>
            <a:off x="152400" y="533400"/>
            <a:ext cx="8458200" cy="6124754"/>
          </a:xfrm>
          <a:prstGeom prst="rect">
            <a:avLst/>
          </a:prstGeom>
          <a:solidFill>
            <a:schemeClr val="bg1">
              <a:lumMod val="95000"/>
            </a:schemeClr>
          </a:solidFill>
          <a:ln>
            <a:solidFill>
              <a:schemeClr val="bg1">
                <a:lumMod val="50000"/>
              </a:schemeClr>
            </a:solidFill>
          </a:ln>
        </p:spPr>
        <p:txBody>
          <a:bodyPr wrap="square" rtlCol="0">
            <a:spAutoFit/>
          </a:bodyPr>
          <a:lstStyle/>
          <a:p>
            <a:endParaRPr lang="en-US" sz="1400" dirty="0" smtClean="0">
              <a:latin typeface="Times New Roman"/>
            </a:endParaRPr>
          </a:p>
          <a:p>
            <a:r>
              <a:rPr lang="es-ES" sz="1400" dirty="0" smtClean="0">
                <a:solidFill>
                  <a:srgbClr val="008080"/>
                </a:solidFill>
                <a:latin typeface="Consolas"/>
              </a:rPr>
              <a:t>&lt;</a:t>
            </a:r>
            <a:r>
              <a:rPr lang="es-ES" sz="1400" dirty="0" err="1" smtClean="0">
                <a:solidFill>
                  <a:srgbClr val="3F7F7F"/>
                </a:solidFill>
                <a:latin typeface="Consolas"/>
              </a:rPr>
              <a:t>manifest</a:t>
            </a:r>
            <a:r>
              <a:rPr lang="es-ES" sz="1400" dirty="0" smtClean="0">
                <a:solidFill>
                  <a:srgbClr val="3F7F7F"/>
                </a:solidFill>
                <a:latin typeface="Consolas"/>
              </a:rPr>
              <a:t> </a:t>
            </a:r>
            <a:r>
              <a:rPr lang="es-ES" sz="1400" dirty="0" err="1" smtClean="0">
                <a:solidFill>
                  <a:srgbClr val="7F007F"/>
                </a:solidFill>
                <a:latin typeface="Consolas"/>
              </a:rPr>
              <a:t>xmlns:android</a:t>
            </a:r>
            <a:r>
              <a:rPr lang="es-ES" sz="1400" dirty="0" smtClean="0">
                <a:solidFill>
                  <a:srgbClr val="000000"/>
                </a:solidFill>
                <a:latin typeface="Consolas"/>
              </a:rPr>
              <a:t>=</a:t>
            </a:r>
            <a:r>
              <a:rPr lang="es-ES" sz="1200" i="1" dirty="0" smtClean="0">
                <a:solidFill>
                  <a:srgbClr val="2A00FF"/>
                </a:solidFill>
                <a:latin typeface="Consolas"/>
              </a:rPr>
              <a:t>"http://schemas.android.com/apk/res/android"</a:t>
            </a:r>
          </a:p>
          <a:p>
            <a:r>
              <a:rPr lang="es-ES" sz="1400" dirty="0" smtClean="0">
                <a:latin typeface="Consolas"/>
              </a:rPr>
              <a:t>    </a:t>
            </a:r>
            <a:r>
              <a:rPr lang="en-US" sz="1400" dirty="0" smtClean="0">
                <a:solidFill>
                  <a:srgbClr val="7F007F"/>
                </a:solidFill>
                <a:latin typeface="Consolas"/>
              </a:rPr>
              <a:t>package</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com.example.webview_url</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android:versionCode</a:t>
            </a:r>
            <a:r>
              <a:rPr lang="en-US" sz="1400" dirty="0" smtClean="0">
                <a:solidFill>
                  <a:srgbClr val="000000"/>
                </a:solidFill>
                <a:latin typeface="Consolas"/>
              </a:rPr>
              <a:t>=</a:t>
            </a:r>
            <a:r>
              <a:rPr lang="en-US" sz="1400" i="1" dirty="0" smtClean="0">
                <a:solidFill>
                  <a:srgbClr val="2A00FF"/>
                </a:solidFill>
                <a:latin typeface="Consolas"/>
              </a:rPr>
              <a:t>"1"</a:t>
            </a:r>
          </a:p>
          <a:p>
            <a:r>
              <a:rPr lang="en-US" sz="1400" dirty="0" smtClean="0">
                <a:latin typeface="Consolas"/>
              </a:rPr>
              <a:t>    </a:t>
            </a:r>
            <a:r>
              <a:rPr lang="en-US" sz="1400" dirty="0" err="1" smtClean="0">
                <a:solidFill>
                  <a:srgbClr val="7F007F"/>
                </a:solidFill>
                <a:latin typeface="Consolas"/>
              </a:rPr>
              <a:t>android:versionName</a:t>
            </a:r>
            <a:r>
              <a:rPr lang="en-US" sz="1400" dirty="0" smtClean="0">
                <a:solidFill>
                  <a:srgbClr val="000000"/>
                </a:solidFill>
                <a:latin typeface="Consolas"/>
              </a:rPr>
              <a:t>=</a:t>
            </a:r>
            <a:r>
              <a:rPr lang="en-US" sz="1400" i="1" dirty="0" smtClean="0">
                <a:solidFill>
                  <a:srgbClr val="2A00FF"/>
                </a:solidFill>
                <a:latin typeface="Consolas"/>
              </a:rPr>
              <a:t>"1.0" </a:t>
            </a:r>
            <a:r>
              <a:rPr lang="en-US" sz="1400" i="1" dirty="0" smtClean="0">
                <a:solidFill>
                  <a:srgbClr val="008080"/>
                </a:solidFill>
                <a:latin typeface="Consolas"/>
              </a:rPr>
              <a:t>&gt;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uses-</a:t>
            </a:r>
            <a:r>
              <a:rPr lang="en-US" sz="1400" dirty="0" err="1" smtClean="0">
                <a:solidFill>
                  <a:srgbClr val="3F7F7F"/>
                </a:solidFill>
                <a:latin typeface="Consolas"/>
              </a:rPr>
              <a:t>sdk</a:t>
            </a:r>
            <a:endParaRPr lang="en-US" sz="1400" dirty="0" smtClean="0">
              <a:solidFill>
                <a:srgbClr val="3F7F7F"/>
              </a:solidFill>
              <a:latin typeface="Consolas"/>
            </a:endParaRPr>
          </a:p>
          <a:p>
            <a:r>
              <a:rPr lang="en-US" sz="1400" dirty="0" smtClean="0">
                <a:latin typeface="Consolas"/>
              </a:rPr>
              <a:t>        </a:t>
            </a:r>
            <a:r>
              <a:rPr lang="en-US" sz="1400" dirty="0" err="1" smtClean="0">
                <a:solidFill>
                  <a:srgbClr val="7F007F"/>
                </a:solidFill>
                <a:latin typeface="Consolas"/>
              </a:rPr>
              <a:t>android:minSdkVersion</a:t>
            </a:r>
            <a:r>
              <a:rPr lang="en-US" sz="1400" dirty="0" smtClean="0">
                <a:solidFill>
                  <a:srgbClr val="000000"/>
                </a:solidFill>
                <a:latin typeface="Consolas"/>
              </a:rPr>
              <a:t>=</a:t>
            </a:r>
            <a:r>
              <a:rPr lang="en-US" sz="1400" i="1" dirty="0" smtClean="0">
                <a:solidFill>
                  <a:srgbClr val="2A00FF"/>
                </a:solidFill>
                <a:latin typeface="Consolas"/>
              </a:rPr>
              <a:t>"8"</a:t>
            </a:r>
          </a:p>
          <a:p>
            <a:r>
              <a:rPr lang="en-US" sz="1400" dirty="0" smtClean="0">
                <a:latin typeface="Consolas"/>
              </a:rPr>
              <a:t>        </a:t>
            </a:r>
            <a:r>
              <a:rPr lang="en-US" sz="1400" dirty="0" err="1" smtClean="0">
                <a:solidFill>
                  <a:srgbClr val="7F007F"/>
                </a:solidFill>
                <a:latin typeface="Consolas"/>
              </a:rPr>
              <a:t>android:targetSdkVersion</a:t>
            </a:r>
            <a:r>
              <a:rPr lang="en-US" sz="1400" dirty="0" smtClean="0">
                <a:solidFill>
                  <a:srgbClr val="000000"/>
                </a:solidFill>
                <a:latin typeface="Consolas"/>
              </a:rPr>
              <a:t>=</a:t>
            </a:r>
            <a:r>
              <a:rPr lang="en-US" sz="1400" i="1" dirty="0" smtClean="0">
                <a:solidFill>
                  <a:srgbClr val="2A00FF"/>
                </a:solidFill>
                <a:latin typeface="Consolas"/>
              </a:rPr>
              <a:t>"15" </a:t>
            </a:r>
            <a:r>
              <a:rPr lang="en-US" sz="1400" i="1" dirty="0" smtClean="0">
                <a:solidFill>
                  <a:srgbClr val="008080"/>
                </a:solidFill>
                <a:latin typeface="Consolas"/>
              </a:rPr>
              <a:t>/&gt;</a:t>
            </a:r>
          </a:p>
          <a:p>
            <a:r>
              <a:rPr lang="en-US" sz="1400" b="1" dirty="0" smtClean="0">
                <a:solidFill>
                  <a:srgbClr val="000000"/>
                </a:solidFill>
                <a:latin typeface="Consolas"/>
              </a:rPr>
              <a:t>    </a:t>
            </a:r>
            <a:r>
              <a:rPr lang="en-US" sz="1400" b="1" dirty="0" smtClean="0">
                <a:solidFill>
                  <a:srgbClr val="008080"/>
                </a:solidFill>
                <a:highlight>
                  <a:srgbClr val="FFFF00"/>
                </a:highlight>
                <a:latin typeface="Consolas"/>
              </a:rPr>
              <a:t>&lt;</a:t>
            </a:r>
            <a:r>
              <a:rPr lang="en-US" sz="1400" b="1" dirty="0" smtClean="0">
                <a:solidFill>
                  <a:srgbClr val="3F7F7F"/>
                </a:solidFill>
                <a:highlight>
                  <a:srgbClr val="FFFF00"/>
                </a:highlight>
                <a:latin typeface="Consolas"/>
              </a:rPr>
              <a:t>uses-permission </a:t>
            </a:r>
            <a:r>
              <a:rPr lang="en-US" sz="1400" b="1" dirty="0" err="1" smtClean="0">
                <a:solidFill>
                  <a:srgbClr val="7F007F"/>
                </a:solidFill>
                <a:highlight>
                  <a:srgbClr val="FFFF00"/>
                </a:highlight>
                <a:latin typeface="Consolas"/>
              </a:rPr>
              <a:t>android:name</a:t>
            </a:r>
            <a:r>
              <a:rPr lang="en-US" sz="1400" b="1" dirty="0" smtClean="0">
                <a:solidFill>
                  <a:srgbClr val="000000"/>
                </a:solidFill>
                <a:highlight>
                  <a:srgbClr val="FFFF00"/>
                </a:highlight>
                <a:latin typeface="Consolas"/>
              </a:rPr>
              <a:t>=</a:t>
            </a:r>
            <a:r>
              <a:rPr lang="en-US" sz="1400" b="1" i="1" dirty="0" smtClean="0">
                <a:solidFill>
                  <a:srgbClr val="2A00FF"/>
                </a:solidFill>
                <a:highlight>
                  <a:srgbClr val="FFFF00"/>
                </a:highlight>
                <a:latin typeface="Consolas"/>
              </a:rPr>
              <a:t>"</a:t>
            </a:r>
            <a:r>
              <a:rPr lang="en-US" sz="1400" b="1" i="1" dirty="0" err="1" smtClean="0">
                <a:solidFill>
                  <a:srgbClr val="2A00FF"/>
                </a:solidFill>
                <a:highlight>
                  <a:srgbClr val="FFFF00"/>
                </a:highlight>
                <a:latin typeface="Consolas"/>
              </a:rPr>
              <a:t>android.permission.INTERNET</a:t>
            </a:r>
            <a:r>
              <a:rPr lang="en-US" sz="1400" b="1" i="1" dirty="0" smtClean="0">
                <a:solidFill>
                  <a:srgbClr val="2A00FF"/>
                </a:solidFill>
                <a:highlight>
                  <a:srgbClr val="FFFF00"/>
                </a:highlight>
                <a:latin typeface="Consolas"/>
              </a:rPr>
              <a:t>"</a:t>
            </a:r>
            <a:r>
              <a:rPr lang="en-US" sz="1400" b="1" i="1" dirty="0" smtClean="0">
                <a:solidFill>
                  <a:srgbClr val="008080"/>
                </a:solidFill>
                <a:highlight>
                  <a:srgbClr val="FFFF00"/>
                </a:highlight>
                <a:latin typeface="Consolas"/>
              </a:rPr>
              <a:t>/&gt;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application</a:t>
            </a:r>
          </a:p>
          <a:p>
            <a:r>
              <a:rPr lang="en-US" sz="1400" dirty="0" smtClean="0">
                <a:latin typeface="Consolas"/>
              </a:rPr>
              <a:t>        </a:t>
            </a:r>
            <a:r>
              <a:rPr lang="en-US" sz="1400" dirty="0" err="1" smtClean="0">
                <a:solidFill>
                  <a:srgbClr val="7F007F"/>
                </a:solidFill>
                <a:latin typeface="Consolas"/>
              </a:rPr>
              <a:t>android:icon</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drawable</a:t>
            </a:r>
            <a:r>
              <a:rPr lang="en-US" sz="1400" i="1" dirty="0" smtClean="0">
                <a:solidFill>
                  <a:srgbClr val="2A00FF"/>
                </a:solidFill>
                <a:latin typeface="Consolas"/>
              </a:rPr>
              <a:t>/</a:t>
            </a:r>
            <a:r>
              <a:rPr lang="en-US" sz="1400" i="1" dirty="0" err="1" smtClean="0">
                <a:solidFill>
                  <a:srgbClr val="2A00FF"/>
                </a:solidFill>
                <a:latin typeface="Consolas"/>
              </a:rPr>
              <a:t>ic_launcher</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android:label</a:t>
            </a:r>
            <a:r>
              <a:rPr lang="en-US" sz="1400" dirty="0" smtClean="0">
                <a:solidFill>
                  <a:srgbClr val="000000"/>
                </a:solidFill>
                <a:latin typeface="Consolas"/>
              </a:rPr>
              <a:t>=</a:t>
            </a:r>
            <a:r>
              <a:rPr lang="en-US" sz="1400" i="1" dirty="0" smtClean="0">
                <a:solidFill>
                  <a:srgbClr val="2A00FF"/>
                </a:solidFill>
                <a:latin typeface="Consolas"/>
              </a:rPr>
              <a:t>"@string/</a:t>
            </a:r>
            <a:r>
              <a:rPr lang="en-US" sz="1400" i="1" dirty="0" err="1" smtClean="0">
                <a:solidFill>
                  <a:srgbClr val="2A00FF"/>
                </a:solidFill>
                <a:latin typeface="Consolas"/>
              </a:rPr>
              <a:t>app_name</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android:theme</a:t>
            </a:r>
            <a:r>
              <a:rPr lang="en-US" sz="1400" dirty="0" smtClean="0">
                <a:solidFill>
                  <a:srgbClr val="000000"/>
                </a:solidFill>
                <a:latin typeface="Consolas"/>
              </a:rPr>
              <a:t>=</a:t>
            </a:r>
            <a:r>
              <a:rPr lang="en-US" sz="1400" i="1" dirty="0" smtClean="0">
                <a:solidFill>
                  <a:srgbClr val="2A00FF"/>
                </a:solidFill>
                <a:latin typeface="Consolas"/>
              </a:rPr>
              <a:t>"@style/</a:t>
            </a:r>
            <a:r>
              <a:rPr lang="en-US" sz="1400" i="1" dirty="0" err="1" smtClean="0">
                <a:solidFill>
                  <a:srgbClr val="2A00FF"/>
                </a:solidFill>
                <a:latin typeface="Consolas"/>
              </a:rPr>
              <a:t>AppTheme</a:t>
            </a:r>
            <a:r>
              <a:rPr lang="en-US" sz="1400" i="1" dirty="0" smtClean="0">
                <a:solidFill>
                  <a:srgbClr val="2A00FF"/>
                </a:solidFill>
                <a:latin typeface="Consolas"/>
              </a:rPr>
              <a:t>" </a:t>
            </a:r>
            <a:r>
              <a:rPr lang="en-US" sz="1400" i="1" dirty="0" smtClean="0">
                <a:solidFill>
                  <a:srgbClr val="008080"/>
                </a:solidFill>
                <a:latin typeface="Consolas"/>
              </a:rPr>
              <a:t>&gt;</a:t>
            </a:r>
          </a:p>
          <a:p>
            <a:endParaRPr lang="en-US" sz="1400" i="1" dirty="0" smtClean="0">
              <a:solidFill>
                <a:srgbClr val="008080"/>
              </a:solidFill>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activity</a:t>
            </a:r>
          </a:p>
          <a:p>
            <a:r>
              <a:rPr lang="en-US" sz="1400" dirty="0" smtClean="0">
                <a:latin typeface="Consolas"/>
              </a:rPr>
              <a:t>            </a:t>
            </a:r>
            <a:r>
              <a:rPr lang="en-US" sz="1400" dirty="0" err="1" smtClean="0">
                <a:solidFill>
                  <a:srgbClr val="7F007F"/>
                </a:solidFill>
                <a:latin typeface="Consolas"/>
              </a:rPr>
              <a:t>android:name</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MainActivity</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android:label</a:t>
            </a:r>
            <a:r>
              <a:rPr lang="en-US" sz="1400" dirty="0" smtClean="0">
                <a:solidFill>
                  <a:srgbClr val="000000"/>
                </a:solidFill>
                <a:latin typeface="Consolas"/>
              </a:rPr>
              <a:t>=</a:t>
            </a:r>
            <a:r>
              <a:rPr lang="en-US" sz="1400" i="1" dirty="0" smtClean="0">
                <a:solidFill>
                  <a:srgbClr val="2A00FF"/>
                </a:solidFill>
                <a:latin typeface="Consolas"/>
              </a:rPr>
              <a:t>"@string/</a:t>
            </a:r>
            <a:r>
              <a:rPr lang="en-US" sz="1400" i="1" dirty="0" err="1" smtClean="0">
                <a:solidFill>
                  <a:srgbClr val="2A00FF"/>
                </a:solidFill>
                <a:latin typeface="Consolas"/>
              </a:rPr>
              <a:t>title_activity_main</a:t>
            </a:r>
            <a:r>
              <a:rPr lang="en-US" sz="1400" i="1" dirty="0" smtClean="0">
                <a:solidFill>
                  <a:srgbClr val="2A00FF"/>
                </a:solidFill>
                <a:latin typeface="Consolas"/>
              </a:rPr>
              <a:t>" </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intent-filter</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action </a:t>
            </a:r>
            <a:r>
              <a:rPr lang="en-US" sz="1400" dirty="0" err="1" smtClean="0">
                <a:solidFill>
                  <a:srgbClr val="7F007F"/>
                </a:solidFill>
                <a:latin typeface="Consolas"/>
              </a:rPr>
              <a:t>android:name</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android.intent.action.MAIN</a:t>
            </a:r>
            <a:r>
              <a:rPr lang="en-US" sz="1400" i="1" dirty="0" smtClean="0">
                <a:solidFill>
                  <a:srgbClr val="2A00FF"/>
                </a:solidFill>
                <a:latin typeface="Consolas"/>
              </a:rPr>
              <a:t>" </a:t>
            </a:r>
            <a:r>
              <a:rPr lang="en-US" sz="1400" i="1" dirty="0" smtClean="0">
                <a:solidFill>
                  <a:srgbClr val="008080"/>
                </a:solidFill>
                <a:latin typeface="Consolas"/>
              </a:rPr>
              <a:t>/&gt;</a:t>
            </a:r>
          </a:p>
          <a:p>
            <a:endParaRPr lang="en-US" sz="1400" dirty="0" smtClean="0">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category </a:t>
            </a:r>
            <a:r>
              <a:rPr lang="en-US" sz="1400" dirty="0" err="1" smtClean="0">
                <a:solidFill>
                  <a:srgbClr val="7F007F"/>
                </a:solidFill>
                <a:latin typeface="Consolas"/>
              </a:rPr>
              <a:t>android:name</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android.intent.category.LAUNCHER</a:t>
            </a:r>
            <a:r>
              <a:rPr lang="en-US" sz="1400" i="1" dirty="0" smtClean="0">
                <a:solidFill>
                  <a:srgbClr val="2A00FF"/>
                </a:solidFill>
                <a:latin typeface="Consolas"/>
              </a:rPr>
              <a:t>" </a:t>
            </a:r>
            <a:r>
              <a:rPr lang="en-US" sz="1400" i="1"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intent-filter</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activity</a:t>
            </a:r>
            <a:r>
              <a:rPr lang="en-US" sz="1400" dirty="0" smtClean="0">
                <a:solidFill>
                  <a:srgbClr val="008080"/>
                </a:solidFill>
                <a:latin typeface="Consolas"/>
              </a:rPr>
              <a:t>&gt;</a:t>
            </a: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smtClean="0">
                <a:solidFill>
                  <a:srgbClr val="3F7F7F"/>
                </a:solidFill>
                <a:latin typeface="Consolas"/>
              </a:rPr>
              <a:t>application</a:t>
            </a:r>
            <a:r>
              <a:rPr lang="en-US" sz="1400" dirty="0" smtClean="0">
                <a:solidFill>
                  <a:srgbClr val="008080"/>
                </a:solidFill>
                <a:latin typeface="Consolas"/>
              </a:rPr>
              <a:t>&gt;</a:t>
            </a:r>
          </a:p>
          <a:p>
            <a:endParaRPr lang="en-US" sz="1400" dirty="0" smtClean="0">
              <a:latin typeface="Consolas"/>
            </a:endParaRPr>
          </a:p>
          <a:p>
            <a:r>
              <a:rPr lang="en-US" sz="1400" dirty="0" smtClean="0">
                <a:solidFill>
                  <a:srgbClr val="008080"/>
                </a:solidFill>
                <a:latin typeface="Consolas"/>
              </a:rPr>
              <a:t>&lt;/</a:t>
            </a:r>
            <a:r>
              <a:rPr lang="en-US" sz="1400" dirty="0" smtClean="0">
                <a:solidFill>
                  <a:srgbClr val="3F7F7F"/>
                </a:solidFill>
                <a:latin typeface="Consolas"/>
              </a:rPr>
              <a:t>manifest</a:t>
            </a:r>
            <a:r>
              <a:rPr lang="en-US" sz="1400" dirty="0" smtClean="0">
                <a:solidFill>
                  <a:srgbClr val="008080"/>
                </a:solidFill>
                <a:latin typeface="Consolas"/>
              </a:rPr>
              <a:t>&gt;</a:t>
            </a:r>
            <a:endParaRPr lang="en-US" sz="1400" dirty="0" smtClean="0">
              <a:latin typeface="Times New Roman"/>
            </a:endParaRPr>
          </a:p>
        </p:txBody>
      </p:sp>
      <p:sp>
        <p:nvSpPr>
          <p:cNvPr id="7" name="TextBox 6"/>
          <p:cNvSpPr txBox="1"/>
          <p:nvPr/>
        </p:nvSpPr>
        <p:spPr>
          <a:xfrm>
            <a:off x="6781800" y="76200"/>
            <a:ext cx="2362200" cy="3385542"/>
          </a:xfrm>
          <a:prstGeom prst="rect">
            <a:avLst/>
          </a:prstGeom>
          <a:solidFill>
            <a:schemeClr val="accent1">
              <a:lumMod val="60000"/>
              <a:lumOff val="40000"/>
            </a:schemeClr>
          </a:solidFill>
        </p:spPr>
        <p:txBody>
          <a:bodyPr wrap="square" rtlCol="0">
            <a:spAutoFit/>
          </a:bodyPr>
          <a:lstStyle/>
          <a:p>
            <a:endParaRPr lang="en-US" dirty="0" smtClean="0"/>
          </a:p>
          <a:p>
            <a:r>
              <a:rPr lang="en-US" sz="2000" b="1" dirty="0" smtClean="0">
                <a:solidFill>
                  <a:srgbClr val="0070C0"/>
                </a:solidFill>
              </a:rPr>
              <a:t>Warning !!!</a:t>
            </a:r>
          </a:p>
          <a:p>
            <a:endParaRPr lang="en-US" dirty="0" smtClean="0"/>
          </a:p>
          <a:p>
            <a:r>
              <a:rPr lang="en-US" dirty="0" smtClean="0"/>
              <a:t>In order for your Activity to access the Internet you must add the </a:t>
            </a:r>
            <a:r>
              <a:rPr lang="en-US" i="1" dirty="0" smtClean="0">
                <a:solidFill>
                  <a:srgbClr val="C00000"/>
                </a:solidFill>
              </a:rPr>
              <a:t>INTERNET</a:t>
            </a:r>
            <a:r>
              <a:rPr lang="en-US" dirty="0" smtClean="0"/>
              <a:t> permission to your Android Manifest file:</a:t>
            </a:r>
          </a:p>
          <a:p>
            <a:endParaRPr lang="en-US" dirty="0" smtClean="0"/>
          </a:p>
          <a:p>
            <a:r>
              <a:rPr lang="en-US" sz="1100" i="1" dirty="0" smtClean="0"/>
              <a:t>(see next example)</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476071"/>
            <a:ext cx="8534400" cy="830997"/>
          </a:xfrm>
          <a:prstGeom prst="rect">
            <a:avLst/>
          </a:prstGeom>
          <a:noFill/>
        </p:spPr>
        <p:txBody>
          <a:bodyPr wrap="square" rtlCol="0">
            <a:spAutoFit/>
          </a:bodyPr>
          <a:lstStyle/>
          <a:p>
            <a:pPr indent="-457200"/>
            <a:r>
              <a:rPr lang="en-US" sz="2400" b="1" dirty="0" smtClean="0">
                <a:solidFill>
                  <a:srgbClr val="C00000"/>
                </a:solidFill>
              </a:rPr>
              <a:t>Example4.  </a:t>
            </a:r>
            <a:br>
              <a:rPr lang="en-US" sz="2400" b="1" dirty="0" smtClean="0">
                <a:solidFill>
                  <a:srgbClr val="C00000"/>
                </a:solidFill>
              </a:rPr>
            </a:br>
            <a:r>
              <a:rPr lang="en-US" sz="2400" b="1" dirty="0" smtClean="0"/>
              <a:t> </a:t>
            </a:r>
            <a:r>
              <a:rPr lang="en-US" sz="2400" dirty="0" smtClean="0"/>
              <a:t>Using Google JavaScript Maps API V3    </a:t>
            </a:r>
            <a:r>
              <a:rPr lang="en-US" sz="2000" dirty="0" smtClean="0"/>
              <a:t>(real locations)</a:t>
            </a:r>
          </a:p>
        </p:txBody>
      </p:sp>
      <p:sp>
        <p:nvSpPr>
          <p:cNvPr id="10" name="TextBox 9"/>
          <p:cNvSpPr txBox="1"/>
          <p:nvPr/>
        </p:nvSpPr>
        <p:spPr>
          <a:xfrm>
            <a:off x="3429000" y="1676400"/>
            <a:ext cx="5257800" cy="2862322"/>
          </a:xfrm>
          <a:prstGeom prst="rect">
            <a:avLst/>
          </a:prstGeom>
          <a:solidFill>
            <a:schemeClr val="accent5">
              <a:lumMod val="20000"/>
              <a:lumOff val="80000"/>
            </a:schemeClr>
          </a:solidFill>
          <a:ln>
            <a:solidFill>
              <a:schemeClr val="bg1">
                <a:lumMod val="85000"/>
              </a:schemeClr>
            </a:solidFill>
          </a:ln>
        </p:spPr>
        <p:txBody>
          <a:bodyPr wrap="square" rtlCol="0">
            <a:spAutoFit/>
          </a:bodyPr>
          <a:lstStyle/>
          <a:p>
            <a:r>
              <a:rPr lang="en-US" sz="2000" dirty="0" smtClean="0"/>
              <a:t>This experience combines the two previous examples:</a:t>
            </a:r>
          </a:p>
          <a:p>
            <a:endParaRPr lang="en-US" sz="2000" dirty="0" smtClean="0"/>
          </a:p>
          <a:p>
            <a:pPr marL="457200" indent="-457200">
              <a:buFont typeface="Arial" pitchFamily="34" charset="0"/>
              <a:buChar char="•"/>
            </a:pPr>
            <a:r>
              <a:rPr lang="en-US" sz="2000" dirty="0" smtClean="0"/>
              <a:t>The goal is to use an Android object to pass ‘</a:t>
            </a:r>
            <a:r>
              <a:rPr lang="en-US" sz="2000" i="1" dirty="0" smtClean="0"/>
              <a:t>real location</a:t>
            </a:r>
            <a:r>
              <a:rPr lang="en-US" sz="2000" dirty="0" smtClean="0"/>
              <a:t>’ data to an html webpage.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The page contains a JavaScript fragment to draw a map centered on the given coordinates.</a:t>
            </a:r>
          </a:p>
        </p:txBody>
      </p:sp>
      <p:sp>
        <p:nvSpPr>
          <p:cNvPr id="11" name="TextBox 10"/>
          <p:cNvSpPr txBox="1"/>
          <p:nvPr/>
        </p:nvSpPr>
        <p:spPr>
          <a:xfrm>
            <a:off x="609600" y="6397823"/>
            <a:ext cx="7315200" cy="307777"/>
          </a:xfrm>
          <a:prstGeom prst="rect">
            <a:avLst/>
          </a:prstGeom>
          <a:noFill/>
        </p:spPr>
        <p:txBody>
          <a:bodyPr wrap="square" rtlCol="0">
            <a:spAutoFit/>
          </a:bodyPr>
          <a:lstStyle/>
          <a:p>
            <a:r>
              <a:rPr lang="en-US" sz="1400" b="1" i="1" dirty="0" smtClean="0">
                <a:solidFill>
                  <a:srgbClr val="FF0000"/>
                </a:solidFill>
              </a:rPr>
              <a:t>Warning</a:t>
            </a:r>
            <a:r>
              <a:rPr lang="en-US" sz="1400" i="1" dirty="0" smtClean="0">
                <a:solidFill>
                  <a:srgbClr val="FF0000"/>
                </a:solidFill>
              </a:rPr>
              <a:t>:  Make sure your target is: </a:t>
            </a:r>
            <a:r>
              <a:rPr lang="en-US" sz="1400" b="1" i="1" dirty="0" smtClean="0">
                <a:solidFill>
                  <a:srgbClr val="FF0000"/>
                </a:solidFill>
              </a:rPr>
              <a:t>Google APIs (API Level 8) </a:t>
            </a:r>
            <a:r>
              <a:rPr lang="en-US" sz="1400" i="1" dirty="0" smtClean="0">
                <a:solidFill>
                  <a:srgbClr val="FF0000"/>
                </a:solidFill>
              </a:rPr>
              <a:t>or higher.</a:t>
            </a:r>
            <a:endParaRPr lang="en-US" sz="1400" i="1" dirty="0">
              <a:solidFill>
                <a:srgbClr val="FF0000"/>
              </a:solidFill>
            </a:endParaRPr>
          </a:p>
        </p:txBody>
      </p:sp>
      <p:pic>
        <p:nvPicPr>
          <p:cNvPr id="12" name="Picture 11" descr="device.png"/>
          <p:cNvPicPr>
            <a:picLocks noChangeAspect="1"/>
          </p:cNvPicPr>
          <p:nvPr/>
        </p:nvPicPr>
        <p:blipFill>
          <a:blip r:embed="rId2" cstate="print"/>
          <a:stretch>
            <a:fillRect/>
          </a:stretch>
        </p:blipFill>
        <p:spPr>
          <a:xfrm>
            <a:off x="304800" y="1676400"/>
            <a:ext cx="2743200" cy="4572000"/>
          </a:xfrm>
          <a:prstGeom prst="rect">
            <a:avLst/>
          </a:prstGeom>
          <a:ln>
            <a:solidFill>
              <a:schemeClr val="bg1">
                <a:lumMod val="65000"/>
              </a:schemeClr>
            </a:solidFill>
          </a:ln>
        </p:spPr>
      </p:pic>
      <p:sp>
        <p:nvSpPr>
          <p:cNvPr id="13" name="Line Callout 2 12"/>
          <p:cNvSpPr/>
          <p:nvPr/>
        </p:nvSpPr>
        <p:spPr>
          <a:xfrm>
            <a:off x="3733800" y="4724400"/>
            <a:ext cx="4724400" cy="762000"/>
          </a:xfrm>
          <a:prstGeom prst="borderCallout2">
            <a:avLst>
              <a:gd name="adj1" fmla="val 18750"/>
              <a:gd name="adj2" fmla="val -8333"/>
              <a:gd name="adj3" fmla="val 18750"/>
              <a:gd name="adj4" fmla="val -16667"/>
              <a:gd name="adj5" fmla="val 58307"/>
              <a:gd name="adj6" fmla="val -2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Latitude and longitude detected by the device.</a:t>
            </a:r>
          </a:p>
          <a:p>
            <a:r>
              <a:rPr lang="en-US" dirty="0" smtClean="0"/>
              <a:t>Image taken from an Android phone.</a:t>
            </a:r>
            <a:endParaRPr lang="en-US" dirty="0"/>
          </a:p>
        </p:txBody>
      </p:sp>
      <p:sp>
        <p:nvSpPr>
          <p:cNvPr id="14" name="Oval 13"/>
          <p:cNvSpPr/>
          <p:nvPr/>
        </p:nvSpPr>
        <p:spPr>
          <a:xfrm>
            <a:off x="7086600" y="228600"/>
            <a:ext cx="19050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Delay until Service Lesson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599" y="1524000"/>
            <a:ext cx="3150187" cy="3657600"/>
          </a:xfrm>
          <a:prstGeom prst="rect">
            <a:avLst/>
          </a:prstGeom>
          <a:noFill/>
          <a:ln w="9525">
            <a:noFill/>
            <a:miter lim="800000"/>
            <a:headEnd/>
            <a:tailEnd/>
          </a:ln>
        </p:spPr>
      </p:pic>
      <p:sp>
        <p:nvSpPr>
          <p:cNvPr id="1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1"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TextBox 22"/>
          <p:cNvSpPr txBox="1"/>
          <p:nvPr/>
        </p:nvSpPr>
        <p:spPr>
          <a:xfrm>
            <a:off x="228600" y="914400"/>
            <a:ext cx="8534400" cy="523220"/>
          </a:xfrm>
          <a:prstGeom prst="rect">
            <a:avLst/>
          </a:prstGeom>
          <a:noFill/>
        </p:spPr>
        <p:txBody>
          <a:bodyPr wrap="square" rtlCol="0">
            <a:spAutoFit/>
          </a:bodyPr>
          <a:lstStyle/>
          <a:p>
            <a:pPr marL="457200" indent="-457200"/>
            <a:r>
              <a:rPr lang="en-US" sz="2800" b="1" dirty="0" smtClean="0">
                <a:solidFill>
                  <a:srgbClr val="C00000"/>
                </a:solidFill>
              </a:rPr>
              <a:t>Example 4.  </a:t>
            </a:r>
            <a:r>
              <a:rPr lang="en-US" sz="2400" dirty="0" smtClean="0"/>
              <a:t>Using Google JavaScript Maps API V3   </a:t>
            </a:r>
            <a:r>
              <a:rPr lang="en-US" sz="2000" dirty="0" smtClean="0"/>
              <a:t>(real locations)</a:t>
            </a:r>
            <a:endParaRPr lang="en-US" sz="2400" dirty="0" smtClean="0"/>
          </a:p>
        </p:txBody>
      </p:sp>
      <p:sp>
        <p:nvSpPr>
          <p:cNvPr id="24" name="TextBox 23"/>
          <p:cNvSpPr txBox="1"/>
          <p:nvPr/>
        </p:nvSpPr>
        <p:spPr>
          <a:xfrm>
            <a:off x="304800" y="1295400"/>
            <a:ext cx="7924800" cy="369332"/>
          </a:xfrm>
          <a:prstGeom prst="rect">
            <a:avLst/>
          </a:prstGeom>
          <a:noFill/>
        </p:spPr>
        <p:txBody>
          <a:bodyPr wrap="square" rtlCol="0">
            <a:spAutoFit/>
          </a:bodyPr>
          <a:lstStyle/>
          <a:p>
            <a:endParaRPr lang="en-US" dirty="0"/>
          </a:p>
        </p:txBody>
      </p:sp>
      <p:sp>
        <p:nvSpPr>
          <p:cNvPr id="25" name="Rectangle 24"/>
          <p:cNvSpPr/>
          <p:nvPr/>
        </p:nvSpPr>
        <p:spPr>
          <a:xfrm>
            <a:off x="3429000" y="2961144"/>
            <a:ext cx="5486400" cy="2893100"/>
          </a:xfrm>
          <a:prstGeom prst="rect">
            <a:avLst/>
          </a:prstGeom>
          <a:solidFill>
            <a:schemeClr val="bg1">
              <a:lumMod val="95000"/>
            </a:schemeClr>
          </a:solidFill>
          <a:ln>
            <a:solidFill>
              <a:schemeClr val="accent1"/>
            </a:solidFill>
          </a:ln>
        </p:spPr>
        <p:txBody>
          <a:bodyPr wrap="square">
            <a:spAutoFit/>
          </a:bodyPr>
          <a:lstStyle/>
          <a:p>
            <a:r>
              <a:rPr lang="en-US" sz="1400" dirty="0" smtClean="0">
                <a:solidFill>
                  <a:srgbClr val="008080"/>
                </a:solidFill>
                <a:latin typeface="Consolas"/>
              </a:rPr>
              <a:t>&lt;?</a:t>
            </a:r>
            <a:r>
              <a:rPr lang="en-US" sz="1400" dirty="0" smtClean="0">
                <a:solidFill>
                  <a:srgbClr val="3F7F7F"/>
                </a:solidFill>
                <a:latin typeface="Consolas"/>
              </a:rPr>
              <a:t>xml </a:t>
            </a:r>
            <a:r>
              <a:rPr lang="en-US" sz="1400" dirty="0" smtClean="0">
                <a:solidFill>
                  <a:srgbClr val="7F007F"/>
                </a:solidFill>
                <a:latin typeface="Consolas"/>
              </a:rPr>
              <a:t>version</a:t>
            </a:r>
            <a:r>
              <a:rPr lang="en-US" sz="1400" dirty="0" smtClean="0">
                <a:solidFill>
                  <a:srgbClr val="000000"/>
                </a:solidFill>
                <a:latin typeface="Consolas"/>
              </a:rPr>
              <a:t>=</a:t>
            </a:r>
            <a:r>
              <a:rPr lang="en-US" sz="1400" i="1" dirty="0" smtClean="0">
                <a:solidFill>
                  <a:srgbClr val="2A00FF"/>
                </a:solidFill>
                <a:latin typeface="Consolas"/>
              </a:rPr>
              <a:t>"1.0" </a:t>
            </a:r>
            <a:r>
              <a:rPr lang="en-US" sz="1400" i="1" dirty="0" smtClean="0">
                <a:solidFill>
                  <a:srgbClr val="7F007F"/>
                </a:solidFill>
                <a:latin typeface="Consolas"/>
              </a:rPr>
              <a:t>encoding</a:t>
            </a:r>
            <a:r>
              <a:rPr lang="en-US" sz="1400" i="1" dirty="0" smtClean="0">
                <a:solidFill>
                  <a:srgbClr val="000000"/>
                </a:solidFill>
                <a:latin typeface="Consolas"/>
              </a:rPr>
              <a:t>=</a:t>
            </a:r>
            <a:r>
              <a:rPr lang="en-US" sz="1400" i="1" dirty="0" smtClean="0">
                <a:solidFill>
                  <a:srgbClr val="2A00FF"/>
                </a:solidFill>
                <a:latin typeface="Consolas"/>
              </a:rPr>
              <a:t>"utf-8"</a:t>
            </a:r>
            <a:r>
              <a:rPr lang="en-US" sz="1400" i="1" dirty="0" smtClean="0">
                <a:solidFill>
                  <a:srgbClr val="008080"/>
                </a:solidFill>
                <a:latin typeface="Consolas"/>
              </a:rPr>
              <a:t>?&gt;</a:t>
            </a:r>
          </a:p>
          <a:p>
            <a:r>
              <a:rPr lang="en-US" sz="1400" dirty="0" smtClean="0">
                <a:solidFill>
                  <a:srgbClr val="008080"/>
                </a:solidFill>
                <a:latin typeface="Consolas"/>
              </a:rPr>
              <a:t>&lt;</a:t>
            </a:r>
            <a:r>
              <a:rPr lang="en-US" sz="1400" dirty="0" err="1" smtClean="0">
                <a:solidFill>
                  <a:srgbClr val="3F7F7F"/>
                </a:solidFill>
                <a:latin typeface="Consolas"/>
              </a:rPr>
              <a:t>LinearLayout</a:t>
            </a:r>
            <a:r>
              <a:rPr lang="en-US" sz="1400" dirty="0" smtClean="0">
                <a:solidFill>
                  <a:srgbClr val="3F7F7F"/>
                </a:solidFill>
                <a:latin typeface="Consolas"/>
              </a:rPr>
              <a:t> </a:t>
            </a:r>
          </a:p>
          <a:p>
            <a:r>
              <a:rPr lang="en-US" sz="1400" dirty="0" err="1" smtClean="0">
                <a:solidFill>
                  <a:srgbClr val="7F007F"/>
                </a:solidFill>
                <a:latin typeface="Consolas"/>
              </a:rPr>
              <a:t>xmlns:android</a:t>
            </a:r>
            <a:r>
              <a:rPr lang="en-US" sz="1400" dirty="0" smtClean="0">
                <a:solidFill>
                  <a:srgbClr val="000000"/>
                </a:solidFill>
                <a:latin typeface="Consolas"/>
              </a:rPr>
              <a:t>=</a:t>
            </a:r>
            <a:r>
              <a:rPr lang="en-US" sz="1400" i="1" dirty="0" smtClean="0">
                <a:solidFill>
                  <a:srgbClr val="2A00FF"/>
                </a:solidFill>
                <a:latin typeface="Consolas"/>
              </a:rPr>
              <a:t>"</a:t>
            </a:r>
            <a:r>
              <a:rPr lang="en-US" sz="1200" i="1" dirty="0" smtClean="0">
                <a:solidFill>
                  <a:srgbClr val="2A00FF"/>
                </a:solidFill>
                <a:latin typeface="Consolas"/>
              </a:rPr>
              <a:t>http://schemas.android.com/apk/res/android"</a:t>
            </a:r>
            <a:endParaRPr lang="en-US" sz="1400" i="1" dirty="0" smtClean="0">
              <a:solidFill>
                <a:srgbClr val="2A00FF"/>
              </a:solidFill>
              <a:latin typeface="Consolas"/>
            </a:endParaRPr>
          </a:p>
          <a:p>
            <a:r>
              <a:rPr lang="en-US" sz="1400" dirty="0" smtClean="0">
                <a:latin typeface="Consolas"/>
              </a:rPr>
              <a:t>    </a:t>
            </a:r>
            <a:r>
              <a:rPr lang="en-US" sz="1400" dirty="0" err="1" smtClean="0">
                <a:solidFill>
                  <a:srgbClr val="7F007F"/>
                </a:solidFill>
                <a:latin typeface="Consolas"/>
              </a:rPr>
              <a:t>android:orientation</a:t>
            </a:r>
            <a:r>
              <a:rPr lang="en-US" sz="1400" dirty="0" smtClean="0">
                <a:solidFill>
                  <a:srgbClr val="000000"/>
                </a:solidFill>
                <a:latin typeface="Consolas"/>
              </a:rPr>
              <a:t>=</a:t>
            </a:r>
            <a:r>
              <a:rPr lang="en-US" sz="1400" i="1" dirty="0" smtClean="0">
                <a:solidFill>
                  <a:srgbClr val="2A00FF"/>
                </a:solidFill>
                <a:latin typeface="Consolas"/>
              </a:rPr>
              <a:t>"horizontal"</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r>
              <a:rPr lang="en-US" sz="1400" i="1" dirty="0" smtClean="0">
                <a:solidFill>
                  <a:srgbClr val="008080"/>
                </a:solidFill>
                <a:latin typeface="Consolas"/>
              </a:rPr>
              <a:t>&gt;</a:t>
            </a:r>
          </a:p>
          <a:p>
            <a:endParaRPr lang="en-US" sz="1400" i="1" dirty="0" smtClean="0">
              <a:solidFill>
                <a:srgbClr val="008080"/>
              </a:solidFill>
              <a:latin typeface="Consolas"/>
            </a:endParaRPr>
          </a:p>
          <a:p>
            <a:r>
              <a:rPr lang="en-US" sz="1400" dirty="0" smtClean="0">
                <a:solidFill>
                  <a:srgbClr val="000000"/>
                </a:solidFill>
                <a:latin typeface="Consolas"/>
              </a:rPr>
              <a:t>  </a:t>
            </a:r>
            <a:r>
              <a:rPr lang="en-US" sz="1400" dirty="0" smtClean="0">
                <a:solidFill>
                  <a:srgbClr val="008080"/>
                </a:solidFill>
                <a:latin typeface="Consolas"/>
              </a:rPr>
              <a:t>&lt;</a:t>
            </a:r>
            <a:r>
              <a:rPr lang="en-US" sz="1400" dirty="0" err="1" smtClean="0">
                <a:solidFill>
                  <a:srgbClr val="3F7F7F"/>
                </a:solidFill>
                <a:latin typeface="Consolas"/>
              </a:rPr>
              <a:t>WebView</a:t>
            </a:r>
            <a:r>
              <a:rPr lang="en-US" sz="1400" dirty="0" smtClean="0">
                <a:solidFill>
                  <a:srgbClr val="3F7F7F"/>
                </a:solidFill>
                <a:latin typeface="Consolas"/>
              </a:rPr>
              <a:t> </a:t>
            </a:r>
          </a:p>
          <a:p>
            <a:r>
              <a:rPr lang="en-US" sz="1400" dirty="0" smtClean="0">
                <a:latin typeface="Consolas"/>
              </a:rPr>
              <a:t>      </a:t>
            </a:r>
            <a:r>
              <a:rPr lang="en-US" sz="1400" dirty="0" err="1" smtClean="0">
                <a:solidFill>
                  <a:srgbClr val="7F007F"/>
                </a:solidFill>
                <a:latin typeface="Consolas"/>
              </a:rPr>
              <a:t>android:id</a:t>
            </a:r>
            <a:r>
              <a:rPr lang="en-US" sz="1400" dirty="0" smtClean="0">
                <a:solidFill>
                  <a:srgbClr val="000000"/>
                </a:solidFill>
                <a:latin typeface="Consolas"/>
              </a:rPr>
              <a:t>=</a:t>
            </a:r>
            <a:r>
              <a:rPr lang="en-US" sz="1400" i="1" dirty="0" smtClean="0">
                <a:solidFill>
                  <a:srgbClr val="2A00FF"/>
                </a:solidFill>
                <a:latin typeface="Consolas"/>
              </a:rPr>
              <a:t>"@+id/</a:t>
            </a:r>
            <a:r>
              <a:rPr lang="en-US" sz="1400" i="1" dirty="0" err="1" smtClean="0">
                <a:solidFill>
                  <a:srgbClr val="2A00FF"/>
                </a:solidFill>
                <a:latin typeface="Consolas"/>
              </a:rPr>
              <a:t>webview</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android:layout_width</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p>
          <a:p>
            <a:r>
              <a:rPr lang="en-US" sz="1400" dirty="0" smtClean="0">
                <a:latin typeface="Consolas"/>
              </a:rPr>
              <a:t>      </a:t>
            </a:r>
            <a:r>
              <a:rPr lang="en-US" sz="1400" dirty="0" err="1" smtClean="0">
                <a:solidFill>
                  <a:srgbClr val="7F007F"/>
                </a:solidFill>
                <a:latin typeface="Consolas"/>
              </a:rPr>
              <a:t>android:layout_height</a:t>
            </a:r>
            <a:r>
              <a:rPr lang="en-US" sz="1400" dirty="0" smtClean="0">
                <a:solidFill>
                  <a:srgbClr val="000000"/>
                </a:solidFill>
                <a:latin typeface="Consolas"/>
              </a:rPr>
              <a:t>=</a:t>
            </a:r>
            <a:r>
              <a:rPr lang="en-US" sz="1400" i="1" dirty="0" smtClean="0">
                <a:solidFill>
                  <a:srgbClr val="2A00FF"/>
                </a:solidFill>
                <a:latin typeface="Consolas"/>
              </a:rPr>
              <a:t>"</a:t>
            </a:r>
            <a:r>
              <a:rPr lang="en-US" sz="1400" i="1" dirty="0" err="1" smtClean="0">
                <a:solidFill>
                  <a:srgbClr val="2A00FF"/>
                </a:solidFill>
                <a:latin typeface="Consolas"/>
              </a:rPr>
              <a:t>fill_parent</a:t>
            </a:r>
            <a:r>
              <a:rPr lang="en-US" sz="1400" i="1" dirty="0" smtClean="0">
                <a:solidFill>
                  <a:srgbClr val="2A00FF"/>
                </a:solidFill>
                <a:latin typeface="Consolas"/>
              </a:rPr>
              <a:t>"</a:t>
            </a:r>
            <a:r>
              <a:rPr lang="en-US" sz="1400" i="1" dirty="0" smtClean="0">
                <a:solidFill>
                  <a:srgbClr val="008080"/>
                </a:solidFill>
                <a:latin typeface="Consolas"/>
              </a:rPr>
              <a:t>/&gt;</a:t>
            </a:r>
          </a:p>
          <a:p>
            <a:endParaRPr lang="en-US" sz="1400" dirty="0" smtClean="0">
              <a:solidFill>
                <a:srgbClr val="008080"/>
              </a:solidFill>
              <a:latin typeface="Consolas"/>
            </a:endParaRPr>
          </a:p>
          <a:p>
            <a:r>
              <a:rPr lang="en-US" sz="1400" dirty="0" smtClean="0">
                <a:solidFill>
                  <a:srgbClr val="008080"/>
                </a:solidFill>
                <a:latin typeface="Consolas"/>
              </a:rPr>
              <a:t>&lt;/</a:t>
            </a:r>
            <a:r>
              <a:rPr lang="en-US" sz="1400" dirty="0" err="1" smtClean="0">
                <a:solidFill>
                  <a:srgbClr val="3F7F7F"/>
                </a:solidFill>
                <a:latin typeface="Consolas"/>
              </a:rPr>
              <a:t>LinearLayout</a:t>
            </a:r>
            <a:r>
              <a:rPr lang="en-US" sz="1400" dirty="0" smtClean="0">
                <a:solidFill>
                  <a:srgbClr val="008080"/>
                </a:solidFill>
                <a:latin typeface="Consolas"/>
              </a:rPr>
              <a:t>&gt;</a:t>
            </a:r>
            <a:endParaRPr lang="en-US" sz="1400" dirty="0" smtClean="0">
              <a:latin typeface="Courier New" pitchFamily="49" charset="0"/>
              <a:cs typeface="Courier New" pitchFamily="49" charset="0"/>
            </a:endParaRPr>
          </a:p>
        </p:txBody>
      </p:sp>
      <p:sp>
        <p:nvSpPr>
          <p:cNvPr id="26" name="TextBox 25"/>
          <p:cNvSpPr txBox="1"/>
          <p:nvPr/>
        </p:nvSpPr>
        <p:spPr>
          <a:xfrm>
            <a:off x="3429000" y="1447800"/>
            <a:ext cx="5410200" cy="1477328"/>
          </a:xfrm>
          <a:prstGeom prst="rect">
            <a:avLst/>
          </a:prstGeom>
          <a:noFill/>
        </p:spPr>
        <p:txBody>
          <a:bodyPr wrap="square" rtlCol="0">
            <a:spAutoFit/>
          </a:bodyPr>
          <a:lstStyle/>
          <a:p>
            <a:r>
              <a:rPr lang="en-US" b="1" dirty="0" smtClean="0"/>
              <a:t>Putting the pieces together:</a:t>
            </a:r>
          </a:p>
          <a:p>
            <a:pPr marL="342900" indent="-342900">
              <a:buAutoNum type="arabicPeriod"/>
            </a:pPr>
            <a:r>
              <a:rPr lang="en-US" dirty="0" smtClean="0"/>
              <a:t>Place a </a:t>
            </a:r>
            <a:r>
              <a:rPr lang="en-US" b="1" dirty="0" err="1" smtClean="0"/>
              <a:t>WebView</a:t>
            </a:r>
            <a:r>
              <a:rPr lang="en-US" dirty="0" smtClean="0"/>
              <a:t> in the main.xml file</a:t>
            </a:r>
          </a:p>
          <a:p>
            <a:pPr marL="342900" indent="-342900">
              <a:buAutoNum type="arabicPeriod"/>
            </a:pPr>
            <a:r>
              <a:rPr lang="en-US" dirty="0" smtClean="0"/>
              <a:t>Place html page in the </a:t>
            </a:r>
            <a:r>
              <a:rPr lang="en-US" b="1" dirty="0" smtClean="0"/>
              <a:t>assets</a:t>
            </a:r>
            <a:r>
              <a:rPr lang="en-US" dirty="0" smtClean="0"/>
              <a:t> folder</a:t>
            </a:r>
          </a:p>
          <a:p>
            <a:pPr marL="342900" indent="-342900">
              <a:buAutoNum type="arabicPeriod"/>
            </a:pPr>
            <a:r>
              <a:rPr lang="en-US" dirty="0" smtClean="0"/>
              <a:t>Add </a:t>
            </a:r>
            <a:r>
              <a:rPr lang="en-US" b="1" dirty="0" smtClean="0"/>
              <a:t>permission</a:t>
            </a:r>
            <a:r>
              <a:rPr lang="en-US" dirty="0" smtClean="0"/>
              <a:t> requests to manifest</a:t>
            </a:r>
          </a:p>
          <a:p>
            <a:pPr marL="342900" indent="-342900">
              <a:buAutoNum type="arabicPeriod"/>
            </a:pPr>
            <a:r>
              <a:rPr lang="en-US" dirty="0" smtClean="0"/>
              <a:t>Connect to Java code</a:t>
            </a:r>
          </a:p>
        </p:txBody>
      </p:sp>
      <p:cxnSp>
        <p:nvCxnSpPr>
          <p:cNvPr id="28" name="Straight Arrow Connector 27"/>
          <p:cNvCxnSpPr/>
          <p:nvPr/>
        </p:nvCxnSpPr>
        <p:spPr>
          <a:xfrm flipH="1">
            <a:off x="1981200" y="4267200"/>
            <a:ext cx="1295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04800" y="29718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09600"/>
            <a:ext cx="8534400" cy="461665"/>
          </a:xfrm>
          <a:prstGeom prst="rect">
            <a:avLst/>
          </a:prstGeom>
          <a:noFill/>
        </p:spPr>
        <p:txBody>
          <a:bodyPr wrap="square" rtlCol="0">
            <a:spAutoFit/>
          </a:bodyPr>
          <a:lstStyle/>
          <a:p>
            <a:pPr marL="457200" indent="-457200"/>
            <a:r>
              <a:rPr lang="en-US" sz="2400" b="1" dirty="0" smtClean="0">
                <a:solidFill>
                  <a:srgbClr val="C00000"/>
                </a:solidFill>
              </a:rPr>
              <a:t>Example 4.  </a:t>
            </a:r>
            <a:r>
              <a:rPr lang="en-US" sz="2400" b="1" dirty="0" smtClean="0"/>
              <a:t>  assets/webview_map.html</a:t>
            </a:r>
          </a:p>
        </p:txBody>
      </p:sp>
      <p:sp>
        <p:nvSpPr>
          <p:cNvPr id="9" name="TextBox 8"/>
          <p:cNvSpPr txBox="1"/>
          <p:nvPr/>
        </p:nvSpPr>
        <p:spPr>
          <a:xfrm>
            <a:off x="381000" y="990600"/>
            <a:ext cx="8458200" cy="5638800"/>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dirty="0" smtClean="0">
                <a:latin typeface="Consolas" pitchFamily="49" charset="0"/>
                <a:cs typeface="Consolas" pitchFamily="49" charset="0"/>
              </a:rPr>
              <a:t>&lt;!DOCTYPE html&gt; </a:t>
            </a:r>
          </a:p>
          <a:p>
            <a:r>
              <a:rPr lang="en-US" sz="1200" dirty="0" smtClean="0">
                <a:solidFill>
                  <a:schemeClr val="tx2"/>
                </a:solidFill>
                <a:latin typeface="Consolas" pitchFamily="49" charset="0"/>
                <a:cs typeface="Consolas" pitchFamily="49" charset="0"/>
              </a:rPr>
              <a:t>&lt;html&gt; </a:t>
            </a:r>
          </a:p>
          <a:p>
            <a:r>
              <a:rPr lang="en-US" sz="1200" dirty="0" smtClean="0">
                <a:latin typeface="Consolas" pitchFamily="49" charset="0"/>
                <a:cs typeface="Consolas" pitchFamily="49" charset="0"/>
              </a:rPr>
              <a:t>&lt;head&gt; 	&lt;meta name="viewport" content="initial-scale=1.0, user-scalable=no" /&gt; </a:t>
            </a:r>
          </a:p>
          <a:p>
            <a:r>
              <a:rPr lang="en-US" sz="1200" dirty="0" smtClean="0">
                <a:latin typeface="Consolas" pitchFamily="49" charset="0"/>
                <a:cs typeface="Consolas" pitchFamily="49" charset="0"/>
              </a:rPr>
              <a:t>	&lt;meta http-equiv="content-type" content="text/html; </a:t>
            </a:r>
            <a:r>
              <a:rPr lang="en-US" sz="1200" dirty="0" err="1" smtClean="0">
                <a:latin typeface="Consolas" pitchFamily="49" charset="0"/>
                <a:cs typeface="Consolas" pitchFamily="49" charset="0"/>
              </a:rPr>
              <a:t>charset</a:t>
            </a:r>
            <a:r>
              <a:rPr lang="en-US" sz="1200" dirty="0" smtClean="0">
                <a:latin typeface="Consolas" pitchFamily="49" charset="0"/>
                <a:cs typeface="Consolas" pitchFamily="49" charset="0"/>
              </a:rPr>
              <a:t>=UTF-8"/&gt; </a:t>
            </a:r>
          </a:p>
          <a:p>
            <a:r>
              <a:rPr lang="en-US" sz="1200" dirty="0" smtClean="0">
                <a:latin typeface="Consolas" pitchFamily="49" charset="0"/>
                <a:cs typeface="Consolas" pitchFamily="49" charset="0"/>
              </a:rPr>
              <a:t>	&lt;title&gt;Google Maps JavaScript API v3 Example4: Marker Simple&lt;/title&gt; </a:t>
            </a:r>
          </a:p>
          <a:p>
            <a:endParaRPr lang="en-US" sz="800" dirty="0" smtClean="0">
              <a:latin typeface="Consolas" pitchFamily="49" charset="0"/>
              <a:cs typeface="Consolas" pitchFamily="49" charset="0"/>
            </a:endParaRPr>
          </a:p>
          <a:p>
            <a:r>
              <a:rPr lang="en-US" sz="1200" dirty="0" smtClean="0">
                <a:solidFill>
                  <a:schemeClr val="accent3">
                    <a:lumMod val="50000"/>
                  </a:schemeClr>
                </a:solidFill>
                <a:latin typeface="Consolas" pitchFamily="49" charset="0"/>
                <a:cs typeface="Consolas" pitchFamily="49" charset="0"/>
              </a:rPr>
              <a:t>&lt;style type="text/</a:t>
            </a:r>
            <a:r>
              <a:rPr lang="en-US" sz="1200" dirty="0" err="1" smtClean="0">
                <a:solidFill>
                  <a:schemeClr val="accent3">
                    <a:lumMod val="50000"/>
                  </a:schemeClr>
                </a:solidFill>
                <a:latin typeface="Consolas" pitchFamily="49" charset="0"/>
                <a:cs typeface="Consolas" pitchFamily="49" charset="0"/>
              </a:rPr>
              <a:t>css</a:t>
            </a:r>
            <a:r>
              <a:rPr lang="en-US" sz="1200" dirty="0" smtClean="0">
                <a:solidFill>
                  <a:schemeClr val="accent3">
                    <a:lumMod val="50000"/>
                  </a:schemeClr>
                </a:solidFill>
                <a:latin typeface="Consolas" pitchFamily="49" charset="0"/>
                <a:cs typeface="Consolas" pitchFamily="49" charset="0"/>
              </a:rPr>
              <a:t>"&gt; </a:t>
            </a:r>
          </a:p>
          <a:p>
            <a:r>
              <a:rPr lang="en-US" sz="1200" dirty="0" smtClean="0">
                <a:solidFill>
                  <a:schemeClr val="accent3">
                    <a:lumMod val="50000"/>
                  </a:schemeClr>
                </a:solidFill>
                <a:latin typeface="Consolas" pitchFamily="49" charset="0"/>
                <a:cs typeface="Consolas" pitchFamily="49" charset="0"/>
              </a:rPr>
              <a:t>  html { height: 100% }</a:t>
            </a:r>
          </a:p>
          <a:p>
            <a:r>
              <a:rPr lang="en-US" sz="1200" dirty="0" smtClean="0">
                <a:solidFill>
                  <a:schemeClr val="accent3">
                    <a:lumMod val="50000"/>
                  </a:schemeClr>
                </a:solidFill>
                <a:latin typeface="Consolas" pitchFamily="49" charset="0"/>
                <a:cs typeface="Consolas" pitchFamily="49" charset="0"/>
              </a:rPr>
              <a:t>  body { height: 100%; margin: 0px; padding: 0px }</a:t>
            </a:r>
          </a:p>
          <a:p>
            <a:r>
              <a:rPr lang="en-US" sz="1200" dirty="0" smtClean="0">
                <a:solidFill>
                  <a:schemeClr val="accent3">
                    <a:lumMod val="50000"/>
                  </a:schemeClr>
                </a:solidFill>
                <a:latin typeface="Consolas" pitchFamily="49" charset="0"/>
                <a:cs typeface="Consolas" pitchFamily="49" charset="0"/>
              </a:rPr>
              <a:t>  #</a:t>
            </a:r>
            <a:r>
              <a:rPr lang="en-US" sz="1200" dirty="0" err="1" smtClean="0">
                <a:solidFill>
                  <a:schemeClr val="accent3">
                    <a:lumMod val="50000"/>
                  </a:schemeClr>
                </a:solidFill>
                <a:latin typeface="Consolas" pitchFamily="49" charset="0"/>
                <a:cs typeface="Consolas" pitchFamily="49" charset="0"/>
              </a:rPr>
              <a:t>map_canvas</a:t>
            </a:r>
            <a:r>
              <a:rPr lang="en-US" sz="1200" dirty="0" smtClean="0">
                <a:solidFill>
                  <a:schemeClr val="accent3">
                    <a:lumMod val="50000"/>
                  </a:schemeClr>
                </a:solidFill>
                <a:latin typeface="Consolas" pitchFamily="49" charset="0"/>
                <a:cs typeface="Consolas" pitchFamily="49" charset="0"/>
              </a:rPr>
              <a:t> { height: 100% }</a:t>
            </a:r>
          </a:p>
          <a:p>
            <a:r>
              <a:rPr lang="en-US" sz="1200" dirty="0" smtClean="0">
                <a:solidFill>
                  <a:schemeClr val="accent3">
                    <a:lumMod val="50000"/>
                  </a:schemeClr>
                </a:solidFill>
                <a:latin typeface="Consolas" pitchFamily="49" charset="0"/>
                <a:cs typeface="Consolas" pitchFamily="49" charset="0"/>
              </a:rPr>
              <a:t>&lt;/style&gt;</a:t>
            </a:r>
          </a:p>
          <a:p>
            <a:endParaRPr lang="en-US" sz="800" dirty="0" smtClean="0">
              <a:solidFill>
                <a:srgbClr val="002060"/>
              </a:solidFill>
              <a:latin typeface="Consolas" pitchFamily="49" charset="0"/>
              <a:cs typeface="Consolas" pitchFamily="49" charset="0"/>
            </a:endParaRPr>
          </a:p>
          <a:p>
            <a:r>
              <a:rPr lang="en-US" sz="1200" dirty="0" smtClean="0">
                <a:solidFill>
                  <a:srgbClr val="002060"/>
                </a:solidFill>
                <a:latin typeface="Consolas" pitchFamily="49" charset="0"/>
                <a:cs typeface="Consolas" pitchFamily="49" charset="0"/>
              </a:rPr>
              <a:t>&lt;script type="text/</a:t>
            </a:r>
            <a:r>
              <a:rPr lang="en-US" sz="1200" dirty="0" err="1" smtClean="0">
                <a:solidFill>
                  <a:srgbClr val="002060"/>
                </a:solidFill>
                <a:latin typeface="Consolas" pitchFamily="49" charset="0"/>
                <a:cs typeface="Consolas" pitchFamily="49" charset="0"/>
              </a:rPr>
              <a:t>javascript</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src</a:t>
            </a:r>
            <a:r>
              <a:rPr lang="en-US" sz="1200" dirty="0" smtClean="0">
                <a:solidFill>
                  <a:srgbClr val="002060"/>
                </a:solidFill>
                <a:latin typeface="Consolas" pitchFamily="49" charset="0"/>
                <a:cs typeface="Consolas" pitchFamily="49" charset="0"/>
              </a:rPr>
              <a:t>="http://maps.google.com/maps/api/js?sensor=false"&gt;&lt;/script&gt; </a:t>
            </a:r>
          </a:p>
          <a:p>
            <a:r>
              <a:rPr lang="en-US" sz="1200" dirty="0" smtClean="0">
                <a:solidFill>
                  <a:srgbClr val="002060"/>
                </a:solidFill>
                <a:latin typeface="Consolas" pitchFamily="49" charset="0"/>
                <a:cs typeface="Consolas" pitchFamily="49" charset="0"/>
              </a:rPr>
              <a:t>&lt;script type="text/</a:t>
            </a:r>
            <a:r>
              <a:rPr lang="en-US" sz="1200" dirty="0" err="1" smtClean="0">
                <a:solidFill>
                  <a:srgbClr val="002060"/>
                </a:solidFill>
                <a:latin typeface="Consolas" pitchFamily="49" charset="0"/>
                <a:cs typeface="Consolas" pitchFamily="49" charset="0"/>
              </a:rPr>
              <a:t>javascript</a:t>
            </a:r>
            <a:r>
              <a:rPr lang="en-US" sz="1200" dirty="0" smtClean="0">
                <a:solidFill>
                  <a:srgbClr val="002060"/>
                </a:solidFill>
                <a:latin typeface="Consolas" pitchFamily="49" charset="0"/>
                <a:cs typeface="Consolas" pitchFamily="49" charset="0"/>
              </a:rPr>
              <a:t>"&gt; </a:t>
            </a:r>
          </a:p>
          <a:p>
            <a:r>
              <a:rPr lang="en-US" sz="1200" dirty="0" smtClean="0">
                <a:solidFill>
                  <a:srgbClr val="002060"/>
                </a:solidFill>
                <a:latin typeface="Consolas" pitchFamily="49" charset="0"/>
                <a:cs typeface="Consolas" pitchFamily="49" charset="0"/>
              </a:rPr>
              <a:t>  function initialize() {</a:t>
            </a:r>
          </a:p>
          <a:p>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var</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myLatlng</a:t>
            </a:r>
            <a:r>
              <a:rPr lang="en-US" sz="1200" dirty="0" smtClean="0">
                <a:solidFill>
                  <a:srgbClr val="002060"/>
                </a:solidFill>
                <a:latin typeface="Consolas" pitchFamily="49" charset="0"/>
                <a:cs typeface="Consolas" pitchFamily="49" charset="0"/>
              </a:rPr>
              <a:t> = new </a:t>
            </a:r>
            <a:r>
              <a:rPr lang="en-US" sz="1200" dirty="0" err="1" smtClean="0">
                <a:solidFill>
                  <a:srgbClr val="002060"/>
                </a:solidFill>
                <a:latin typeface="Consolas" pitchFamily="49" charset="0"/>
                <a:cs typeface="Consolas" pitchFamily="49" charset="0"/>
              </a:rPr>
              <a:t>google.maps.LatLng</a:t>
            </a:r>
            <a:r>
              <a:rPr lang="en-US" sz="1200" dirty="0" smtClean="0">
                <a:solidFill>
                  <a:srgbClr val="002060"/>
                </a:solidFill>
                <a:latin typeface="Consolas" pitchFamily="49" charset="0"/>
                <a:cs typeface="Consolas" pitchFamily="49" charset="0"/>
              </a:rPr>
              <a:t>(41.5020952, -81.6789717);  //CSU coordinates</a:t>
            </a:r>
          </a:p>
          <a:p>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var</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myLatlng</a:t>
            </a:r>
            <a:r>
              <a:rPr lang="en-US" sz="1200" dirty="0" smtClean="0">
                <a:solidFill>
                  <a:srgbClr val="002060"/>
                </a:solidFill>
                <a:latin typeface="Consolas" pitchFamily="49" charset="0"/>
                <a:cs typeface="Consolas" pitchFamily="49" charset="0"/>
              </a:rPr>
              <a:t> = new </a:t>
            </a:r>
            <a:r>
              <a:rPr lang="en-US" sz="1200" dirty="0" err="1" smtClean="0">
                <a:solidFill>
                  <a:srgbClr val="002060"/>
                </a:solidFill>
                <a:latin typeface="Consolas" pitchFamily="49" charset="0"/>
                <a:cs typeface="Consolas" pitchFamily="49" charset="0"/>
              </a:rPr>
              <a:t>google.maps.LatLng</a:t>
            </a:r>
            <a:r>
              <a:rPr lang="en-US" sz="1200" dirty="0" smtClean="0">
                <a:solidFill>
                  <a:srgbClr val="002060"/>
                </a:solidFill>
                <a:latin typeface="Consolas" pitchFamily="49" charset="0"/>
                <a:cs typeface="Consolas" pitchFamily="49" charset="0"/>
              </a:rPr>
              <a:t>(</a:t>
            </a:r>
            <a:r>
              <a:rPr lang="en-US" sz="1200" dirty="0" err="1" smtClean="0">
                <a:solidFill>
                  <a:srgbClr val="002060"/>
                </a:solidFill>
                <a:latin typeface="Consolas" pitchFamily="49" charset="0"/>
                <a:cs typeface="Consolas" pitchFamily="49" charset="0"/>
              </a:rPr>
              <a:t>locater.getLatitude</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locater.getLongitude</a:t>
            </a:r>
            <a:r>
              <a:rPr lang="en-US" sz="1200" dirty="0" smtClean="0">
                <a:solidFill>
                  <a:srgbClr val="002060"/>
                </a:solidFill>
                <a:latin typeface="Consolas" pitchFamily="49" charset="0"/>
                <a:cs typeface="Consolas" pitchFamily="49" charset="0"/>
              </a:rPr>
              <a:t>());</a:t>
            </a:r>
          </a:p>
          <a:p>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var</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myOptions</a:t>
            </a:r>
            <a:r>
              <a:rPr lang="en-US" sz="1200" dirty="0" smtClean="0">
                <a:solidFill>
                  <a:srgbClr val="002060"/>
                </a:solidFill>
                <a:latin typeface="Consolas" pitchFamily="49" charset="0"/>
                <a:cs typeface="Consolas" pitchFamily="49" charset="0"/>
              </a:rPr>
              <a:t> = { zoom: 17,</a:t>
            </a:r>
          </a:p>
          <a:p>
            <a:r>
              <a:rPr lang="en-US" sz="1200" dirty="0" smtClean="0">
                <a:solidFill>
                  <a:srgbClr val="002060"/>
                </a:solidFill>
                <a:latin typeface="Consolas" pitchFamily="49" charset="0"/>
                <a:cs typeface="Consolas" pitchFamily="49" charset="0"/>
              </a:rPr>
              <a:t>      		center: </a:t>
            </a:r>
            <a:r>
              <a:rPr lang="en-US" sz="1200" dirty="0" err="1" smtClean="0">
                <a:solidFill>
                  <a:srgbClr val="002060"/>
                </a:solidFill>
                <a:latin typeface="Consolas" pitchFamily="49" charset="0"/>
                <a:cs typeface="Consolas" pitchFamily="49" charset="0"/>
              </a:rPr>
              <a:t>myLatlng</a:t>
            </a:r>
            <a:r>
              <a:rPr lang="en-US" sz="1200" dirty="0" smtClean="0">
                <a:solidFill>
                  <a:srgbClr val="002060"/>
                </a:solidFill>
                <a:latin typeface="Consolas" pitchFamily="49" charset="0"/>
                <a:cs typeface="Consolas" pitchFamily="49" charset="0"/>
              </a:rPr>
              <a:t>,</a:t>
            </a:r>
          </a:p>
          <a:p>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mapTypeId</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google.maps.MapTypeId.ROADMAP</a:t>
            </a:r>
            <a:endParaRPr lang="en-US" sz="1200" dirty="0" smtClean="0">
              <a:solidFill>
                <a:srgbClr val="002060"/>
              </a:solidFill>
              <a:latin typeface="Consolas" pitchFamily="49" charset="0"/>
              <a:cs typeface="Consolas" pitchFamily="49" charset="0"/>
            </a:endParaRPr>
          </a:p>
          <a:p>
            <a:r>
              <a:rPr lang="en-US" sz="1200" dirty="0" smtClean="0">
                <a:solidFill>
                  <a:srgbClr val="002060"/>
                </a:solidFill>
                <a:latin typeface="Consolas" pitchFamily="49" charset="0"/>
                <a:cs typeface="Consolas" pitchFamily="49" charset="0"/>
              </a:rPr>
              <a:t>    	         }</a:t>
            </a:r>
          </a:p>
          <a:p>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var</a:t>
            </a:r>
            <a:r>
              <a:rPr lang="en-US" sz="1200" dirty="0" smtClean="0">
                <a:solidFill>
                  <a:srgbClr val="002060"/>
                </a:solidFill>
                <a:latin typeface="Consolas" pitchFamily="49" charset="0"/>
                <a:cs typeface="Consolas" pitchFamily="49" charset="0"/>
              </a:rPr>
              <a:t> map = new </a:t>
            </a:r>
            <a:r>
              <a:rPr lang="en-US" sz="1200" dirty="0" err="1" smtClean="0">
                <a:solidFill>
                  <a:srgbClr val="002060"/>
                </a:solidFill>
                <a:latin typeface="Consolas" pitchFamily="49" charset="0"/>
                <a:cs typeface="Consolas" pitchFamily="49" charset="0"/>
              </a:rPr>
              <a:t>google.maps.Map</a:t>
            </a:r>
            <a:r>
              <a:rPr lang="en-US" sz="1200" dirty="0" smtClean="0">
                <a:solidFill>
                  <a:srgbClr val="002060"/>
                </a:solidFill>
                <a:latin typeface="Consolas" pitchFamily="49" charset="0"/>
                <a:cs typeface="Consolas" pitchFamily="49" charset="0"/>
              </a:rPr>
              <a:t>(</a:t>
            </a:r>
            <a:r>
              <a:rPr lang="en-US" sz="1200" dirty="0" err="1" smtClean="0">
                <a:solidFill>
                  <a:srgbClr val="002060"/>
                </a:solidFill>
                <a:latin typeface="Consolas" pitchFamily="49" charset="0"/>
                <a:cs typeface="Consolas" pitchFamily="49" charset="0"/>
              </a:rPr>
              <a:t>document.getElementById</a:t>
            </a:r>
            <a:r>
              <a:rPr lang="en-US" sz="1200" dirty="0" smtClean="0">
                <a:solidFill>
                  <a:srgbClr val="002060"/>
                </a:solidFill>
                <a:latin typeface="Consolas" pitchFamily="49" charset="0"/>
                <a:cs typeface="Consolas" pitchFamily="49" charset="0"/>
              </a:rPr>
              <a:t>("</a:t>
            </a:r>
            <a:r>
              <a:rPr lang="en-US" sz="1200" dirty="0" err="1" smtClean="0">
                <a:solidFill>
                  <a:srgbClr val="002060"/>
                </a:solidFill>
                <a:latin typeface="Consolas" pitchFamily="49" charset="0"/>
                <a:cs typeface="Consolas" pitchFamily="49" charset="0"/>
              </a:rPr>
              <a:t>map_canvas</a:t>
            </a:r>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myOptions</a:t>
            </a:r>
            <a:r>
              <a:rPr lang="en-US" sz="1200" dirty="0" smtClean="0">
                <a:solidFill>
                  <a:srgbClr val="002060"/>
                </a:solidFill>
                <a:latin typeface="Consolas" pitchFamily="49" charset="0"/>
                <a:cs typeface="Consolas" pitchFamily="49" charset="0"/>
              </a:rPr>
              <a:t>);</a:t>
            </a:r>
          </a:p>
          <a:p>
            <a:r>
              <a:rPr lang="en-US" sz="1200" dirty="0" smtClean="0">
                <a:solidFill>
                  <a:srgbClr val="002060"/>
                </a:solidFill>
                <a:latin typeface="Consolas" pitchFamily="49" charset="0"/>
                <a:cs typeface="Consolas" pitchFamily="49" charset="0"/>
              </a:rPr>
              <a:t>    </a:t>
            </a:r>
          </a:p>
          <a:p>
            <a:r>
              <a:rPr lang="en-US" sz="1200" dirty="0" smtClean="0">
                <a:solidFill>
                  <a:srgbClr val="002060"/>
                </a:solidFill>
                <a:latin typeface="Consolas" pitchFamily="49" charset="0"/>
                <a:cs typeface="Consolas" pitchFamily="49" charset="0"/>
              </a:rPr>
              <a:t>    </a:t>
            </a:r>
            <a:r>
              <a:rPr lang="en-US" sz="1200" dirty="0" err="1" smtClean="0">
                <a:solidFill>
                  <a:srgbClr val="002060"/>
                </a:solidFill>
                <a:latin typeface="Consolas" pitchFamily="49" charset="0"/>
                <a:cs typeface="Consolas" pitchFamily="49" charset="0"/>
              </a:rPr>
              <a:t>var</a:t>
            </a:r>
            <a:r>
              <a:rPr lang="en-US" sz="1200" dirty="0" smtClean="0">
                <a:solidFill>
                  <a:srgbClr val="002060"/>
                </a:solidFill>
                <a:latin typeface="Consolas" pitchFamily="49" charset="0"/>
                <a:cs typeface="Consolas" pitchFamily="49" charset="0"/>
              </a:rPr>
              <a:t> marker = new </a:t>
            </a:r>
            <a:r>
              <a:rPr lang="en-US" sz="1200" dirty="0" err="1" smtClean="0">
                <a:solidFill>
                  <a:srgbClr val="002060"/>
                </a:solidFill>
                <a:latin typeface="Consolas" pitchFamily="49" charset="0"/>
                <a:cs typeface="Consolas" pitchFamily="49" charset="0"/>
              </a:rPr>
              <a:t>google.maps.Marker</a:t>
            </a:r>
            <a:r>
              <a:rPr lang="en-US" sz="1200" dirty="0" smtClean="0">
                <a:solidFill>
                  <a:srgbClr val="002060"/>
                </a:solidFill>
                <a:latin typeface="Consolas" pitchFamily="49" charset="0"/>
                <a:cs typeface="Consolas" pitchFamily="49" charset="0"/>
              </a:rPr>
              <a:t>( { position: </a:t>
            </a:r>
            <a:r>
              <a:rPr lang="en-US" sz="1200" dirty="0" err="1" smtClean="0">
                <a:solidFill>
                  <a:srgbClr val="002060"/>
                </a:solidFill>
                <a:latin typeface="Consolas" pitchFamily="49" charset="0"/>
                <a:cs typeface="Consolas" pitchFamily="49" charset="0"/>
              </a:rPr>
              <a:t>myLatlng</a:t>
            </a:r>
            <a:r>
              <a:rPr lang="en-US" sz="1200" dirty="0" smtClean="0">
                <a:solidFill>
                  <a:srgbClr val="002060"/>
                </a:solidFill>
                <a:latin typeface="Consolas" pitchFamily="49" charset="0"/>
                <a:cs typeface="Consolas" pitchFamily="49" charset="0"/>
              </a:rPr>
              <a:t>, map: map });   </a:t>
            </a:r>
          </a:p>
          <a:p>
            <a:r>
              <a:rPr lang="en-US" sz="1200" dirty="0" smtClean="0">
                <a:solidFill>
                  <a:srgbClr val="002060"/>
                </a:solidFill>
                <a:latin typeface="Consolas" pitchFamily="49" charset="0"/>
                <a:cs typeface="Consolas" pitchFamily="49" charset="0"/>
              </a:rPr>
              <a:t>  }</a:t>
            </a:r>
          </a:p>
          <a:p>
            <a:r>
              <a:rPr lang="en-US" sz="1200" dirty="0" smtClean="0">
                <a:solidFill>
                  <a:srgbClr val="002060"/>
                </a:solidFill>
                <a:latin typeface="Consolas" pitchFamily="49" charset="0"/>
                <a:cs typeface="Consolas" pitchFamily="49" charset="0"/>
              </a:rPr>
              <a:t>&lt;/script&gt; </a:t>
            </a:r>
          </a:p>
          <a:p>
            <a:r>
              <a:rPr lang="en-US" sz="1200" dirty="0" smtClean="0">
                <a:solidFill>
                  <a:srgbClr val="C00000"/>
                </a:solidFill>
                <a:latin typeface="Consolas" pitchFamily="49" charset="0"/>
                <a:cs typeface="Consolas" pitchFamily="49" charset="0"/>
              </a:rPr>
              <a:t>&lt;/head&gt; </a:t>
            </a:r>
          </a:p>
          <a:p>
            <a:r>
              <a:rPr lang="en-US" sz="1200" dirty="0" smtClean="0">
                <a:solidFill>
                  <a:srgbClr val="C00000"/>
                </a:solidFill>
                <a:latin typeface="Consolas" pitchFamily="49" charset="0"/>
                <a:cs typeface="Consolas" pitchFamily="49" charset="0"/>
              </a:rPr>
              <a:t>&lt;body </a:t>
            </a:r>
            <a:r>
              <a:rPr lang="en-US" sz="1200" dirty="0" err="1" smtClean="0">
                <a:solidFill>
                  <a:srgbClr val="C00000"/>
                </a:solidFill>
                <a:latin typeface="Consolas" pitchFamily="49" charset="0"/>
                <a:cs typeface="Consolas" pitchFamily="49" charset="0"/>
              </a:rPr>
              <a:t>onload</a:t>
            </a:r>
            <a:r>
              <a:rPr lang="en-US" sz="1200" dirty="0" smtClean="0">
                <a:solidFill>
                  <a:srgbClr val="C00000"/>
                </a:solidFill>
                <a:latin typeface="Consolas" pitchFamily="49" charset="0"/>
                <a:cs typeface="Consolas" pitchFamily="49" charset="0"/>
              </a:rPr>
              <a:t>="initialize()"&gt; </a:t>
            </a:r>
          </a:p>
          <a:p>
            <a:r>
              <a:rPr lang="en-US" sz="1200" dirty="0" smtClean="0">
                <a:solidFill>
                  <a:srgbClr val="C00000"/>
                </a:solidFill>
                <a:latin typeface="Consolas" pitchFamily="49" charset="0"/>
                <a:cs typeface="Consolas" pitchFamily="49" charset="0"/>
              </a:rPr>
              <a:t>  &lt;div id="</a:t>
            </a:r>
            <a:r>
              <a:rPr lang="en-US" sz="1200" dirty="0" err="1" smtClean="0">
                <a:solidFill>
                  <a:srgbClr val="C00000"/>
                </a:solidFill>
                <a:latin typeface="Consolas" pitchFamily="49" charset="0"/>
                <a:cs typeface="Consolas" pitchFamily="49" charset="0"/>
              </a:rPr>
              <a:t>map_canvas</a:t>
            </a:r>
            <a:r>
              <a:rPr lang="en-US" sz="1200" dirty="0" smtClean="0">
                <a:solidFill>
                  <a:srgbClr val="C00000"/>
                </a:solidFill>
                <a:latin typeface="Consolas" pitchFamily="49" charset="0"/>
                <a:cs typeface="Consolas" pitchFamily="49" charset="0"/>
              </a:rPr>
              <a:t>"&gt;&lt;/div&gt; </a:t>
            </a:r>
          </a:p>
          <a:p>
            <a:r>
              <a:rPr lang="en-US" sz="1200" dirty="0" smtClean="0">
                <a:solidFill>
                  <a:srgbClr val="C00000"/>
                </a:solidFill>
                <a:latin typeface="Consolas" pitchFamily="49" charset="0"/>
                <a:cs typeface="Consolas" pitchFamily="49" charset="0"/>
              </a:rPr>
              <a:t>&lt;/body&gt; </a:t>
            </a:r>
          </a:p>
          <a:p>
            <a:r>
              <a:rPr lang="en-US" sz="1200" dirty="0" smtClean="0">
                <a:solidFill>
                  <a:schemeClr val="tx2"/>
                </a:solidFill>
                <a:latin typeface="Consolas" pitchFamily="49" charset="0"/>
                <a:cs typeface="Consolas" pitchFamily="49" charset="0"/>
              </a:rPr>
              <a:t>&lt;/html&gt;</a:t>
            </a:r>
            <a:endParaRPr lang="en-US" sz="1200" dirty="0">
              <a:solidFill>
                <a:schemeClr val="tx2"/>
              </a:solidFill>
              <a:latin typeface="Consolas" pitchFamily="49" charset="0"/>
              <a:cs typeface="Consolas" pitchFamily="49" charset="0"/>
            </a:endParaRPr>
          </a:p>
        </p:txBody>
      </p:sp>
      <p:sp>
        <p:nvSpPr>
          <p:cNvPr id="10" name="Left Arrow 9"/>
          <p:cNvSpPr/>
          <p:nvPr/>
        </p:nvSpPr>
        <p:spPr>
          <a:xfrm>
            <a:off x="8229600" y="3581400"/>
            <a:ext cx="685800" cy="457200"/>
          </a:xfrm>
          <a:prstGeom prst="lef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00800" y="304800"/>
            <a:ext cx="2514600" cy="738664"/>
          </a:xfrm>
          <a:prstGeom prst="rect">
            <a:avLst/>
          </a:prstGeom>
          <a:solidFill>
            <a:srgbClr val="0070C0"/>
          </a:solidFill>
        </p:spPr>
        <p:txBody>
          <a:bodyPr wrap="square" rtlCol="0">
            <a:spAutoFit/>
          </a:bodyPr>
          <a:lstStyle/>
          <a:p>
            <a:r>
              <a:rPr lang="en-US" sz="1400" b="1" dirty="0" smtClean="0">
                <a:solidFill>
                  <a:schemeClr val="bg1"/>
                </a:solidFill>
              </a:rPr>
              <a:t>This HTML page creates a map using ‘real’ coordinates passed inside  the ‘locater’ object</a:t>
            </a:r>
            <a:endParaRPr lang="en-US" sz="1400" b="1"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0621"/>
            <a:ext cx="8534400" cy="461665"/>
          </a:xfrm>
          <a:prstGeom prst="rect">
            <a:avLst/>
          </a:prstGeom>
          <a:noFill/>
        </p:spPr>
        <p:txBody>
          <a:bodyPr wrap="square" rtlCol="0">
            <a:spAutoFit/>
          </a:bodyPr>
          <a:lstStyle/>
          <a:p>
            <a:pPr marL="457200" indent="-457200"/>
            <a:r>
              <a:rPr lang="en-US" sz="2400" b="1" dirty="0" smtClean="0">
                <a:solidFill>
                  <a:srgbClr val="C00000"/>
                </a:solidFill>
              </a:rPr>
              <a:t>Example4.  </a:t>
            </a:r>
            <a:r>
              <a:rPr lang="en-US" sz="2400" b="1" dirty="0" smtClean="0"/>
              <a:t> Main Activity   </a:t>
            </a:r>
            <a:r>
              <a:rPr lang="en-US" sz="2000" dirty="0" smtClean="0"/>
              <a:t>Android &amp; Google Map V3 App (real locations)</a:t>
            </a:r>
          </a:p>
        </p:txBody>
      </p:sp>
      <p:sp>
        <p:nvSpPr>
          <p:cNvPr id="9" name="TextBox 8"/>
          <p:cNvSpPr txBox="1"/>
          <p:nvPr/>
        </p:nvSpPr>
        <p:spPr>
          <a:xfrm>
            <a:off x="304800" y="1137821"/>
            <a:ext cx="8305800" cy="5262979"/>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class</a:t>
            </a:r>
            <a:r>
              <a:rPr lang="en-US" sz="1200" b="1" dirty="0" smtClean="0">
                <a:solidFill>
                  <a:srgbClr val="000000"/>
                </a:solidFill>
                <a:latin typeface="Consolas"/>
              </a:rPr>
              <a:t> Main </a:t>
            </a:r>
            <a:r>
              <a:rPr lang="en-US" sz="1200" b="1" dirty="0" smtClean="0">
                <a:solidFill>
                  <a:srgbClr val="7F0055"/>
                </a:solidFill>
                <a:latin typeface="Consolas"/>
              </a:rPr>
              <a:t>extends</a:t>
            </a:r>
            <a:r>
              <a:rPr lang="en-US" sz="1200" b="1" dirty="0" smtClean="0">
                <a:solidFill>
                  <a:srgbClr val="000000"/>
                </a:solidFill>
                <a:latin typeface="Consolas"/>
              </a:rPr>
              <a:t> Activity </a:t>
            </a:r>
            <a:r>
              <a:rPr lang="en-US" sz="1200" b="1" dirty="0" smtClean="0">
                <a:solidFill>
                  <a:srgbClr val="7F0055"/>
                </a:solidFill>
                <a:latin typeface="Consolas"/>
              </a:rPr>
              <a:t>implements</a:t>
            </a:r>
            <a:r>
              <a:rPr lang="en-US" sz="1200" b="1" dirty="0" smtClean="0">
                <a:solidFill>
                  <a:srgbClr val="000000"/>
                </a:solidFill>
                <a:latin typeface="Consolas"/>
              </a:rPr>
              <a:t> </a:t>
            </a:r>
            <a:r>
              <a:rPr lang="en-US" sz="1200" b="1" dirty="0" err="1" smtClean="0">
                <a:solidFill>
                  <a:srgbClr val="000000"/>
                </a:solidFill>
                <a:latin typeface="Consolas"/>
              </a:rPr>
              <a:t>LocationListener</a:t>
            </a:r>
            <a:r>
              <a:rPr lang="en-US" sz="1200" b="1"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b="1" dirty="0" smtClean="0">
                <a:solidFill>
                  <a:srgbClr val="7F0055"/>
                </a:solidFill>
                <a:latin typeface="Consolas"/>
              </a:rPr>
              <a:t>private</a:t>
            </a:r>
            <a:r>
              <a:rPr lang="en-US" sz="1200" b="1" dirty="0" smtClean="0">
                <a:solidFill>
                  <a:srgbClr val="000000"/>
                </a:solidFill>
                <a:latin typeface="Consolas"/>
              </a:rPr>
              <a:t> </a:t>
            </a:r>
            <a:r>
              <a:rPr lang="en-US" sz="1200" b="1" dirty="0" err="1" smtClean="0">
                <a:solidFill>
                  <a:srgbClr val="000000"/>
                </a:solidFill>
                <a:latin typeface="Consolas"/>
              </a:rPr>
              <a:t>WebView</a:t>
            </a:r>
            <a:r>
              <a:rPr lang="en-US" sz="1200" b="1" dirty="0" smtClean="0">
                <a:solidFill>
                  <a:srgbClr val="000000"/>
                </a:solidFill>
                <a:latin typeface="Consolas"/>
              </a:rPr>
              <a:t> </a:t>
            </a:r>
            <a:r>
              <a:rPr lang="en-US" sz="1200" b="1" dirty="0" smtClean="0">
                <a:solidFill>
                  <a:srgbClr val="0000C0"/>
                </a:solidFill>
                <a:latin typeface="Consolas"/>
              </a:rPr>
              <a:t>browser</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LocationManager</a:t>
            </a:r>
            <a:r>
              <a:rPr lang="en-US" sz="1200" dirty="0" smtClean="0">
                <a:solidFill>
                  <a:srgbClr val="000000"/>
                </a:solidFill>
                <a:latin typeface="Consolas"/>
              </a:rPr>
              <a:t> </a:t>
            </a:r>
            <a:r>
              <a:rPr lang="en-US" sz="1200" dirty="0" err="1" smtClean="0">
                <a:solidFill>
                  <a:srgbClr val="0000C0"/>
                </a:solidFill>
                <a:latin typeface="Consolas"/>
              </a:rPr>
              <a:t>locationManager</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MyLocater</a:t>
            </a:r>
            <a:r>
              <a:rPr lang="en-US" sz="1200" dirty="0" smtClean="0">
                <a:solidFill>
                  <a:srgbClr val="000000"/>
                </a:solidFill>
                <a:latin typeface="Consolas"/>
              </a:rPr>
              <a:t> </a:t>
            </a:r>
            <a:r>
              <a:rPr lang="en-US" sz="1200" dirty="0" smtClean="0">
                <a:solidFill>
                  <a:srgbClr val="0000C0"/>
                </a:solidFill>
                <a:latin typeface="Consolas"/>
              </a:rPr>
              <a:t>locater</a:t>
            </a:r>
            <a:r>
              <a:rPr lang="en-US" sz="1200" dirty="0" smtClean="0">
                <a:solidFill>
                  <a:srgbClr val="000000"/>
                </a:solidFill>
                <a:latin typeface="Consolas"/>
              </a:rPr>
              <a:t> = </a:t>
            </a:r>
            <a:r>
              <a:rPr lang="en-US" sz="1200" b="1" dirty="0" smtClean="0">
                <a:solidFill>
                  <a:srgbClr val="7F0055"/>
                </a:solidFill>
                <a:latin typeface="Consolas"/>
              </a:rPr>
              <a:t>new</a:t>
            </a:r>
            <a:r>
              <a:rPr lang="en-US" sz="1200" b="1" dirty="0" smtClean="0">
                <a:solidFill>
                  <a:srgbClr val="000000"/>
                </a:solidFill>
                <a:latin typeface="Consolas"/>
              </a:rPr>
              <a:t> </a:t>
            </a:r>
            <a:r>
              <a:rPr lang="en-US" sz="1200" b="1" dirty="0" err="1" smtClean="0">
                <a:solidFill>
                  <a:srgbClr val="000000"/>
                </a:solidFill>
                <a:latin typeface="Consolas"/>
              </a:rPr>
              <a:t>MyLocater</a:t>
            </a:r>
            <a:r>
              <a:rPr lang="en-US" sz="1200" b="1" dirty="0" smtClean="0">
                <a:solidFill>
                  <a:srgbClr val="000000"/>
                </a:solidFill>
                <a:latin typeface="Consolas"/>
              </a:rPr>
              <a:t>();</a:t>
            </a: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protected</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onDestroy</a:t>
            </a:r>
            <a:r>
              <a:rPr lang="en-US" sz="1200" b="1" dirty="0" smtClean="0">
                <a:solidFill>
                  <a:srgbClr val="000000"/>
                </a:solidFill>
                <a:latin typeface="Consolas"/>
              </a:rPr>
              <a:t>() {		</a:t>
            </a:r>
          </a:p>
          <a:p>
            <a:r>
              <a:rPr lang="en-US" sz="1200" dirty="0" smtClean="0">
                <a:solidFill>
                  <a:srgbClr val="000000"/>
                </a:solidFill>
                <a:latin typeface="Consolas"/>
              </a:rPr>
              <a:t>		</a:t>
            </a:r>
            <a:r>
              <a:rPr lang="en-US" sz="1200" b="1" dirty="0" err="1" smtClean="0">
                <a:solidFill>
                  <a:srgbClr val="7F0055"/>
                </a:solidFill>
                <a:latin typeface="Consolas"/>
              </a:rPr>
              <a:t>super</a:t>
            </a:r>
            <a:r>
              <a:rPr lang="en-US" sz="1200" b="1" dirty="0" err="1" smtClean="0">
                <a:solidFill>
                  <a:srgbClr val="000000"/>
                </a:solidFill>
                <a:latin typeface="Consolas"/>
              </a:rPr>
              <a:t>.onDestroy</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smtClean="0">
                <a:solidFill>
                  <a:srgbClr val="3F7F5F"/>
                </a:solidFill>
                <a:latin typeface="Consolas"/>
              </a:rPr>
              <a:t>// cut location service requests</a:t>
            </a:r>
          </a:p>
          <a:p>
            <a:r>
              <a:rPr lang="en-US" sz="1200" dirty="0" smtClean="0">
                <a:solidFill>
                  <a:srgbClr val="000000"/>
                </a:solidFill>
                <a:latin typeface="Consolas"/>
              </a:rPr>
              <a:t>		</a:t>
            </a:r>
            <a:r>
              <a:rPr lang="en-US" sz="1200" dirty="0" err="1" smtClean="0">
                <a:solidFill>
                  <a:srgbClr val="0000C0"/>
                </a:solidFill>
                <a:latin typeface="Consolas"/>
              </a:rPr>
              <a:t>locationManager</a:t>
            </a:r>
            <a:r>
              <a:rPr lang="en-US" sz="1200" dirty="0" err="1" smtClean="0">
                <a:solidFill>
                  <a:srgbClr val="000000"/>
                </a:solidFill>
                <a:latin typeface="Consolas"/>
              </a:rPr>
              <a:t>.removeUpdates</a:t>
            </a:r>
            <a:r>
              <a:rPr lang="en-US" sz="1200" dirty="0" smtClean="0">
                <a:solidFill>
                  <a:srgbClr val="000000"/>
                </a:solidFill>
                <a:latin typeface="Consolas"/>
              </a:rPr>
              <a:t>(</a:t>
            </a:r>
            <a:r>
              <a:rPr lang="en-US" sz="1200" b="1" dirty="0" smtClean="0">
                <a:solidFill>
                  <a:srgbClr val="7F0055"/>
                </a:solidFill>
                <a:latin typeface="Consolas"/>
              </a:rPr>
              <a:t>this</a:t>
            </a:r>
            <a:r>
              <a:rPr lang="en-US" sz="1200" b="1" dirty="0" smtClean="0">
                <a:solidFill>
                  <a:srgbClr val="000000"/>
                </a:solidFill>
                <a:latin typeface="Consolas"/>
              </a:rPr>
              <a:t>);</a:t>
            </a: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b="1" dirty="0" smtClean="0">
                <a:solidFill>
                  <a:srgbClr val="7F0055"/>
                </a:solidFill>
                <a:latin typeface="Consolas"/>
              </a:rPr>
              <a:t>private</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getLocation</a:t>
            </a:r>
            <a:r>
              <a:rPr lang="en-US" sz="1200" b="1" dirty="0" smtClean="0">
                <a:solidFill>
                  <a:srgbClr val="000000"/>
                </a:solidFill>
                <a:latin typeface="Consolas"/>
              </a:rPr>
              <a:t>() {</a:t>
            </a:r>
          </a:p>
          <a:p>
            <a:r>
              <a:rPr lang="en-US" sz="1200" dirty="0" smtClean="0">
                <a:solidFill>
                  <a:srgbClr val="000000"/>
                </a:solidFill>
                <a:latin typeface="Consolas"/>
              </a:rPr>
              <a:t>		</a:t>
            </a:r>
            <a:r>
              <a:rPr lang="en-US" sz="1200" dirty="0" err="1" smtClean="0">
                <a:solidFill>
                  <a:srgbClr val="0000C0"/>
                </a:solidFill>
                <a:latin typeface="Consolas"/>
              </a:rPr>
              <a:t>locationManager</a:t>
            </a:r>
            <a:r>
              <a:rPr lang="en-US" sz="1200" dirty="0" smtClean="0">
                <a:solidFill>
                  <a:srgbClr val="000000"/>
                </a:solidFill>
                <a:latin typeface="Consolas"/>
              </a:rPr>
              <a:t> = (</a:t>
            </a:r>
            <a:r>
              <a:rPr lang="en-US" sz="1200" dirty="0" err="1" smtClean="0">
                <a:solidFill>
                  <a:srgbClr val="000000"/>
                </a:solidFill>
                <a:latin typeface="Consolas"/>
              </a:rPr>
              <a:t>LocationManager</a:t>
            </a:r>
            <a:r>
              <a:rPr lang="en-US" sz="1200" dirty="0" smtClean="0">
                <a:solidFill>
                  <a:srgbClr val="000000"/>
                </a:solidFill>
                <a:latin typeface="Consolas"/>
              </a:rPr>
              <a:t>) </a:t>
            </a:r>
          </a:p>
          <a:p>
            <a:r>
              <a:rPr lang="en-US" sz="1200" dirty="0" smtClean="0">
                <a:solidFill>
                  <a:srgbClr val="000000"/>
                </a:solidFill>
                <a:latin typeface="Consolas"/>
              </a:rPr>
              <a:t>			        </a:t>
            </a:r>
            <a:r>
              <a:rPr lang="en-US" sz="1200" dirty="0" err="1" smtClean="0">
                <a:solidFill>
                  <a:srgbClr val="000000"/>
                </a:solidFill>
                <a:latin typeface="Consolas"/>
              </a:rPr>
              <a:t>getSystemService</a:t>
            </a:r>
            <a:r>
              <a:rPr lang="en-US" sz="1200" dirty="0" smtClean="0">
                <a:solidFill>
                  <a:srgbClr val="000000"/>
                </a:solidFill>
                <a:latin typeface="Consolas"/>
              </a:rPr>
              <a:t>(</a:t>
            </a:r>
            <a:r>
              <a:rPr lang="en-US" sz="1200" dirty="0" err="1" smtClean="0">
                <a:solidFill>
                  <a:srgbClr val="000000"/>
                </a:solidFill>
                <a:latin typeface="Consolas"/>
              </a:rPr>
              <a:t>Context.</a:t>
            </a:r>
            <a:r>
              <a:rPr lang="en-US" sz="1200" i="1" dirty="0" err="1" smtClean="0">
                <a:solidFill>
                  <a:srgbClr val="0000C0"/>
                </a:solidFill>
                <a:latin typeface="Consolas"/>
              </a:rPr>
              <a:t>LOCATION_SERVICE</a:t>
            </a:r>
            <a:r>
              <a:rPr lang="en-US" sz="1200" i="1" dirty="0" smtClean="0">
                <a:solidFill>
                  <a:srgbClr val="000000"/>
                </a:solidFill>
                <a:latin typeface="Consolas"/>
              </a:rPr>
              <a:t>);</a:t>
            </a:r>
          </a:p>
          <a:p>
            <a:r>
              <a:rPr lang="en-US" sz="1200" dirty="0" smtClean="0">
                <a:solidFill>
                  <a:srgbClr val="000000"/>
                </a:solidFill>
                <a:latin typeface="Consolas"/>
              </a:rPr>
              <a:t>		Criteria </a:t>
            </a:r>
            <a:r>
              <a:rPr lang="en-US" sz="1200" dirty="0" err="1" smtClean="0">
                <a:solidFill>
                  <a:srgbClr val="000000"/>
                </a:solidFill>
                <a:latin typeface="Consolas"/>
              </a:rPr>
              <a:t>criteria</a:t>
            </a:r>
            <a:r>
              <a:rPr lang="en-US" sz="1200" dirty="0" smtClean="0">
                <a:solidFill>
                  <a:srgbClr val="000000"/>
                </a:solidFill>
                <a:latin typeface="Consolas"/>
              </a:rPr>
              <a:t> = </a:t>
            </a:r>
            <a:r>
              <a:rPr lang="en-US" sz="1200" b="1" dirty="0" smtClean="0">
                <a:solidFill>
                  <a:srgbClr val="7F0055"/>
                </a:solidFill>
                <a:latin typeface="Consolas"/>
              </a:rPr>
              <a:t>new</a:t>
            </a:r>
            <a:r>
              <a:rPr lang="en-US" sz="1200" b="1" dirty="0" smtClean="0">
                <a:solidFill>
                  <a:srgbClr val="000000"/>
                </a:solidFill>
                <a:latin typeface="Consolas"/>
              </a:rPr>
              <a:t> Criteria();</a:t>
            </a:r>
          </a:p>
          <a:p>
            <a:r>
              <a:rPr lang="en-US" sz="1200" dirty="0" smtClean="0">
                <a:solidFill>
                  <a:srgbClr val="000000"/>
                </a:solidFill>
                <a:latin typeface="Consolas"/>
              </a:rPr>
              <a:t>		</a:t>
            </a:r>
            <a:r>
              <a:rPr lang="en-US" sz="1200" dirty="0" err="1" smtClean="0">
                <a:solidFill>
                  <a:srgbClr val="000000"/>
                </a:solidFill>
                <a:latin typeface="Consolas"/>
              </a:rPr>
              <a:t>criteria.setAccuracy</a:t>
            </a:r>
            <a:r>
              <a:rPr lang="en-US" sz="1200" dirty="0" smtClean="0">
                <a:solidFill>
                  <a:srgbClr val="000000"/>
                </a:solidFill>
                <a:latin typeface="Consolas"/>
              </a:rPr>
              <a:t>(</a:t>
            </a:r>
            <a:r>
              <a:rPr lang="en-US" sz="1200" dirty="0" err="1" smtClean="0">
                <a:solidFill>
                  <a:srgbClr val="000000"/>
                </a:solidFill>
                <a:latin typeface="Consolas"/>
              </a:rPr>
              <a:t>Criteria.</a:t>
            </a:r>
            <a:r>
              <a:rPr lang="en-US" sz="1200" i="1" dirty="0" err="1" smtClean="0">
                <a:solidFill>
                  <a:srgbClr val="0000C0"/>
                </a:solidFill>
                <a:latin typeface="Consolas"/>
              </a:rPr>
              <a:t>ACCURACY_FINE</a:t>
            </a:r>
            <a:r>
              <a:rPr lang="en-US" sz="1200" i="1" dirty="0" smtClean="0">
                <a:solidFill>
                  <a:srgbClr val="000000"/>
                </a:solidFill>
                <a:latin typeface="Consolas"/>
              </a:rPr>
              <a:t>); </a:t>
            </a:r>
            <a:r>
              <a:rPr lang="en-US" sz="1200" i="1" dirty="0" smtClean="0">
                <a:solidFill>
                  <a:srgbClr val="3F7F5F"/>
                </a:solidFill>
                <a:latin typeface="Consolas"/>
              </a:rPr>
              <a:t>// use GPS device</a:t>
            </a:r>
          </a:p>
          <a:p>
            <a:r>
              <a:rPr lang="en-US" sz="1200" dirty="0" smtClean="0">
                <a:solidFill>
                  <a:srgbClr val="000000"/>
                </a:solidFill>
                <a:latin typeface="Consolas"/>
              </a:rPr>
              <a:t>		</a:t>
            </a:r>
            <a:r>
              <a:rPr lang="en-US" sz="1200" dirty="0" smtClean="0">
                <a:solidFill>
                  <a:srgbClr val="3F7F5F"/>
                </a:solidFill>
                <a:latin typeface="Consolas"/>
              </a:rPr>
              <a:t>//</a:t>
            </a:r>
            <a:r>
              <a:rPr lang="en-US" sz="1200" dirty="0" err="1" smtClean="0">
                <a:solidFill>
                  <a:srgbClr val="3F7F5F"/>
                </a:solidFill>
                <a:latin typeface="Consolas"/>
              </a:rPr>
              <a:t>criteria.setAccuracy</a:t>
            </a:r>
            <a:r>
              <a:rPr lang="en-US" sz="1200" dirty="0" smtClean="0">
                <a:solidFill>
                  <a:srgbClr val="3F7F5F"/>
                </a:solidFill>
                <a:latin typeface="Consolas"/>
              </a:rPr>
              <a:t>(</a:t>
            </a:r>
            <a:r>
              <a:rPr lang="en-US" sz="1200" dirty="0" err="1" smtClean="0">
                <a:solidFill>
                  <a:srgbClr val="3F7F5F"/>
                </a:solidFill>
                <a:latin typeface="Consolas"/>
              </a:rPr>
              <a:t>Criteria.ACCURACY_COARSE</a:t>
            </a:r>
            <a:r>
              <a:rPr lang="en-US" sz="1200" dirty="0" smtClean="0">
                <a:solidFill>
                  <a:srgbClr val="3F7F5F"/>
                </a:solidFill>
                <a:latin typeface="Consolas"/>
              </a:rPr>
              <a:t>); // towers, </a:t>
            </a:r>
            <a:r>
              <a:rPr lang="en-US" sz="1200" dirty="0" err="1" smtClean="0">
                <a:solidFill>
                  <a:srgbClr val="3F7F5F"/>
                </a:solidFill>
                <a:latin typeface="Consolas"/>
              </a:rPr>
              <a:t>wifi</a:t>
            </a:r>
            <a:endParaRPr lang="en-US" sz="1200" dirty="0" smtClean="0">
              <a:solidFill>
                <a:srgbClr val="3F7F5F"/>
              </a:solidFill>
              <a:latin typeface="Consolas"/>
            </a:endParaRPr>
          </a:p>
          <a:p>
            <a:r>
              <a:rPr lang="en-US" sz="1200" dirty="0" smtClean="0">
                <a:solidFill>
                  <a:srgbClr val="000000"/>
                </a:solidFill>
                <a:latin typeface="Consolas"/>
              </a:rPr>
              <a:t>		String provider = </a:t>
            </a:r>
            <a:r>
              <a:rPr lang="en-US" sz="1200" dirty="0" err="1" smtClean="0">
                <a:solidFill>
                  <a:srgbClr val="0000C0"/>
                </a:solidFill>
                <a:latin typeface="Consolas"/>
              </a:rPr>
              <a:t>locationManager</a:t>
            </a:r>
            <a:r>
              <a:rPr lang="en-US" sz="1200" dirty="0" err="1" smtClean="0">
                <a:solidFill>
                  <a:srgbClr val="000000"/>
                </a:solidFill>
                <a:latin typeface="Consolas"/>
              </a:rPr>
              <a:t>.getBestProvider</a:t>
            </a:r>
            <a:r>
              <a:rPr lang="en-US" sz="1200" dirty="0" smtClean="0">
                <a:solidFill>
                  <a:srgbClr val="000000"/>
                </a:solidFill>
                <a:latin typeface="Consolas"/>
              </a:rPr>
              <a:t>(criteria, </a:t>
            </a:r>
            <a:r>
              <a:rPr lang="en-US" sz="1200" b="1" dirty="0" smtClean="0">
                <a:solidFill>
                  <a:srgbClr val="7F0055"/>
                </a:solidFill>
                <a:latin typeface="Consolas"/>
              </a:rPr>
              <a:t>true</a:t>
            </a:r>
            <a:r>
              <a:rPr lang="en-US" sz="1200" b="1" dirty="0" smtClean="0">
                <a:solidFill>
                  <a:srgbClr val="000000"/>
                </a:solidFill>
                <a:latin typeface="Consolas"/>
              </a:rPr>
              <a:t>);</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3F7F5F"/>
                </a:solidFill>
                <a:latin typeface="Consolas"/>
              </a:rPr>
              <a:t>// In order to make sure the device is getting the location, request</a:t>
            </a:r>
          </a:p>
          <a:p>
            <a:r>
              <a:rPr lang="en-US" sz="1200" dirty="0" smtClean="0">
                <a:solidFill>
                  <a:srgbClr val="000000"/>
                </a:solidFill>
                <a:latin typeface="Consolas"/>
              </a:rPr>
              <a:t>		</a:t>
            </a:r>
            <a:r>
              <a:rPr lang="en-US" sz="1200" dirty="0" smtClean="0">
                <a:solidFill>
                  <a:srgbClr val="3F7F5F"/>
                </a:solidFill>
                <a:latin typeface="Consolas"/>
              </a:rPr>
              <a:t>// updates [wakeup after changes of: 5 sec. or 10 meter]</a:t>
            </a:r>
          </a:p>
          <a:p>
            <a:r>
              <a:rPr lang="en-US" sz="1200" dirty="0" smtClean="0">
                <a:solidFill>
                  <a:srgbClr val="000000"/>
                </a:solidFill>
                <a:latin typeface="Consolas"/>
              </a:rPr>
              <a:t>		</a:t>
            </a:r>
            <a:r>
              <a:rPr lang="en-US" sz="1200" dirty="0" err="1" smtClean="0">
                <a:solidFill>
                  <a:srgbClr val="0000C0"/>
                </a:solidFill>
                <a:latin typeface="Consolas"/>
              </a:rPr>
              <a:t>locationManager</a:t>
            </a:r>
            <a:r>
              <a:rPr lang="en-US" sz="1200" dirty="0" err="1" smtClean="0">
                <a:solidFill>
                  <a:srgbClr val="000000"/>
                </a:solidFill>
                <a:latin typeface="Consolas"/>
              </a:rPr>
              <a:t>.requestLocationUpdates</a:t>
            </a:r>
            <a:r>
              <a:rPr lang="en-US" sz="1200" dirty="0" smtClean="0">
                <a:solidFill>
                  <a:srgbClr val="000000"/>
                </a:solidFill>
                <a:latin typeface="Consolas"/>
              </a:rPr>
              <a:t>(provider, 5, 10, </a:t>
            </a:r>
            <a:r>
              <a:rPr lang="en-US" sz="1200" b="1" dirty="0" smtClean="0">
                <a:solidFill>
                  <a:srgbClr val="7F0055"/>
                </a:solidFill>
                <a:latin typeface="Consolas"/>
              </a:rPr>
              <a:t>this</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C0"/>
                </a:solidFill>
                <a:latin typeface="Consolas"/>
              </a:rPr>
              <a:t>locater</a:t>
            </a:r>
            <a:r>
              <a:rPr lang="en-US" sz="1200" dirty="0" err="1" smtClean="0">
                <a:solidFill>
                  <a:srgbClr val="000000"/>
                </a:solidFill>
                <a:latin typeface="Consolas"/>
              </a:rPr>
              <a:t>.setNewLocation</a:t>
            </a:r>
            <a:r>
              <a:rPr lang="en-US" sz="1200" dirty="0" smtClean="0">
                <a:solidFill>
                  <a:srgbClr val="000000"/>
                </a:solidFill>
                <a:latin typeface="Consolas"/>
              </a:rPr>
              <a:t>(</a:t>
            </a:r>
            <a:r>
              <a:rPr lang="en-US" sz="1200" dirty="0" err="1" smtClean="0">
                <a:solidFill>
                  <a:srgbClr val="0000C0"/>
                </a:solidFill>
                <a:latin typeface="Consolas"/>
              </a:rPr>
              <a:t>locationManager</a:t>
            </a:r>
            <a:r>
              <a:rPr lang="en-US" sz="1200" dirty="0" err="1" smtClean="0">
                <a:solidFill>
                  <a:srgbClr val="000000"/>
                </a:solidFill>
                <a:latin typeface="Consolas"/>
              </a:rPr>
              <a:t>.getLastKnownLocation</a:t>
            </a:r>
            <a:r>
              <a:rPr lang="en-US" sz="1200" dirty="0" smtClean="0">
                <a:solidFill>
                  <a:srgbClr val="000000"/>
                </a:solidFill>
                <a:latin typeface="Consolas"/>
              </a:rPr>
              <a:t>(provider));</a:t>
            </a:r>
          </a:p>
          <a:p>
            <a:r>
              <a:rPr lang="en-US" sz="1200" dirty="0" smtClean="0">
                <a:solidFill>
                  <a:srgbClr val="000000"/>
                </a:solidFill>
                <a:latin typeface="Consolas"/>
              </a:rPr>
              <a:t>	}</a:t>
            </a:r>
          </a:p>
          <a:p>
            <a:endParaRPr lang="en-US" sz="1200" dirty="0" smtClean="0">
              <a:latin typeface="Consolas"/>
            </a:endParaRPr>
          </a:p>
        </p:txBody>
      </p:sp>
      <p:cxnSp>
        <p:nvCxnSpPr>
          <p:cNvPr id="11" name="Straight Arrow Connector 10"/>
          <p:cNvCxnSpPr/>
          <p:nvPr/>
        </p:nvCxnSpPr>
        <p:spPr>
          <a:xfrm flipV="1">
            <a:off x="5029200" y="1447800"/>
            <a:ext cx="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1216"/>
            <a:ext cx="8534400" cy="461665"/>
          </a:xfrm>
          <a:prstGeom prst="rect">
            <a:avLst/>
          </a:prstGeom>
          <a:noFill/>
        </p:spPr>
        <p:txBody>
          <a:bodyPr wrap="square" rtlCol="0">
            <a:spAutoFit/>
          </a:bodyPr>
          <a:lstStyle/>
          <a:p>
            <a:pPr marL="457200" indent="-457200"/>
            <a:r>
              <a:rPr lang="en-US" sz="2400" b="1" dirty="0" smtClean="0">
                <a:solidFill>
                  <a:srgbClr val="C00000"/>
                </a:solidFill>
              </a:rPr>
              <a:t>Example4.  </a:t>
            </a:r>
            <a:r>
              <a:rPr lang="en-US" sz="2400" b="1" dirty="0" smtClean="0"/>
              <a:t> Main Activity   </a:t>
            </a:r>
            <a:r>
              <a:rPr lang="en-US" sz="2000" dirty="0" smtClean="0"/>
              <a:t>Android &amp; Google Map V3 App (real locations)</a:t>
            </a:r>
          </a:p>
        </p:txBody>
      </p:sp>
      <p:sp>
        <p:nvSpPr>
          <p:cNvPr id="9" name="TextBox 8"/>
          <p:cNvSpPr txBox="1"/>
          <p:nvPr/>
        </p:nvSpPr>
        <p:spPr>
          <a:xfrm>
            <a:off x="304800" y="1138416"/>
            <a:ext cx="8305800" cy="5632311"/>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onCreate</a:t>
            </a:r>
            <a:r>
              <a:rPr lang="en-US" sz="1200" b="1" dirty="0" smtClean="0">
                <a:solidFill>
                  <a:srgbClr val="000000"/>
                </a:solidFill>
                <a:latin typeface="Consolas"/>
              </a:rPr>
              <a:t>(Bundle </a:t>
            </a:r>
            <a:r>
              <a:rPr lang="en-US" sz="1200" b="1" dirty="0" err="1" smtClean="0">
                <a:solidFill>
                  <a:srgbClr val="000000"/>
                </a:solidFill>
                <a:latin typeface="Consolas"/>
              </a:rPr>
              <a:t>savedInstanceState</a:t>
            </a:r>
            <a:r>
              <a:rPr lang="en-US" sz="1200" b="1" dirty="0" smtClean="0">
                <a:solidFill>
                  <a:srgbClr val="000000"/>
                </a:solidFill>
                <a:latin typeface="Consolas"/>
              </a:rPr>
              <a:t>) {</a:t>
            </a:r>
          </a:p>
          <a:p>
            <a:r>
              <a:rPr lang="en-US" sz="1200" dirty="0" smtClean="0">
                <a:solidFill>
                  <a:srgbClr val="000000"/>
                </a:solidFill>
                <a:latin typeface="Consolas"/>
              </a:rPr>
              <a:t>		</a:t>
            </a:r>
            <a:r>
              <a:rPr lang="en-US" sz="1200" b="1" dirty="0" err="1" smtClean="0">
                <a:solidFill>
                  <a:srgbClr val="7F0055"/>
                </a:solidFill>
                <a:latin typeface="Consolas"/>
              </a:rPr>
              <a:t>super</a:t>
            </a:r>
            <a:r>
              <a:rPr lang="en-US" sz="1200" b="1" dirty="0" err="1" smtClean="0">
                <a:solidFill>
                  <a:srgbClr val="000000"/>
                </a:solidFill>
                <a:latin typeface="Consolas"/>
              </a:rPr>
              <a:t>.onCreate</a:t>
            </a:r>
            <a:r>
              <a:rPr lang="en-US" sz="1200" b="1" dirty="0" smtClean="0">
                <a:solidFill>
                  <a:srgbClr val="000000"/>
                </a:solidFill>
                <a:latin typeface="Consolas"/>
              </a:rPr>
              <a:t>(</a:t>
            </a:r>
            <a:r>
              <a:rPr lang="en-US" sz="1200" b="1" dirty="0" err="1" smtClean="0">
                <a:solidFill>
                  <a:srgbClr val="000000"/>
                </a:solidFill>
                <a:latin typeface="Consolas"/>
              </a:rPr>
              <a:t>savedInstanceState</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setContentView</a:t>
            </a:r>
            <a:r>
              <a:rPr lang="en-US" sz="1200" dirty="0" smtClean="0">
                <a:solidFill>
                  <a:srgbClr val="000000"/>
                </a:solidFill>
                <a:latin typeface="Consolas"/>
              </a:rPr>
              <a:t>(</a:t>
            </a:r>
            <a:r>
              <a:rPr lang="en-US" sz="1200" dirty="0" err="1" smtClean="0">
                <a:solidFill>
                  <a:srgbClr val="000000"/>
                </a:solidFill>
                <a:latin typeface="Consolas"/>
              </a:rPr>
              <a:t>R.layout.</a:t>
            </a:r>
            <a:r>
              <a:rPr lang="en-US" sz="1200" i="1" dirty="0" err="1" smtClean="0">
                <a:solidFill>
                  <a:srgbClr val="0000C0"/>
                </a:solidFill>
                <a:latin typeface="Consolas"/>
              </a:rPr>
              <a:t>main</a:t>
            </a:r>
            <a:r>
              <a:rPr lang="en-US" sz="1200" i="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getLocation</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setupBrowser</a:t>
            </a:r>
            <a:r>
              <a:rPr lang="en-US" sz="1200" dirty="0" smtClean="0">
                <a:solidFill>
                  <a:srgbClr val="000000"/>
                </a:solidFill>
                <a:latin typeface="Consolas"/>
              </a:rPr>
              <a:t>();</a:t>
            </a:r>
          </a:p>
          <a:p>
            <a:r>
              <a:rPr lang="en-US" sz="1200" dirty="0" smtClean="0">
                <a:solidFill>
                  <a:srgbClr val="000000"/>
                </a:solidFill>
                <a:latin typeface="Consolas"/>
              </a:rPr>
              <a:t>		</a:t>
            </a:r>
            <a:r>
              <a:rPr lang="en-US" sz="1200" b="1" dirty="0" err="1" smtClean="0">
                <a:solidFill>
                  <a:srgbClr val="7F0055"/>
                </a:solidFill>
                <a:latin typeface="Consolas"/>
              </a:rPr>
              <a:t>this</a:t>
            </a:r>
            <a:r>
              <a:rPr lang="en-US" sz="1200" b="1" dirty="0" err="1" smtClean="0">
                <a:solidFill>
                  <a:srgbClr val="000000"/>
                </a:solidFill>
                <a:latin typeface="Consolas"/>
              </a:rPr>
              <a:t>.setRequestedOrientation</a:t>
            </a:r>
            <a:r>
              <a:rPr lang="en-US" sz="1200" b="1" dirty="0" smtClean="0">
                <a:solidFill>
                  <a:srgbClr val="000000"/>
                </a:solidFill>
                <a:latin typeface="Consolas"/>
              </a:rPr>
              <a:t>(</a:t>
            </a:r>
            <a:r>
              <a:rPr lang="en-US" sz="1200" b="1" dirty="0" err="1" smtClean="0">
                <a:solidFill>
                  <a:srgbClr val="000000"/>
                </a:solidFill>
                <a:latin typeface="Consolas"/>
              </a:rPr>
              <a:t>ActivityInfo.</a:t>
            </a:r>
            <a:r>
              <a:rPr lang="en-US" sz="1200" b="1" i="1" dirty="0" err="1" smtClean="0">
                <a:solidFill>
                  <a:srgbClr val="0000C0"/>
                </a:solidFill>
                <a:latin typeface="Consolas"/>
              </a:rPr>
              <a:t>SCREEN_ORIENTATION_PORTRAIT</a:t>
            </a:r>
            <a:r>
              <a:rPr lang="en-US" sz="1200" b="1" i="1" dirty="0" smtClean="0">
                <a:solidFill>
                  <a:srgbClr val="000000"/>
                </a:solidFill>
                <a:latin typeface="Consolas"/>
              </a:rPr>
              <a:t>);</a:t>
            </a:r>
          </a:p>
          <a:p>
            <a:r>
              <a:rPr lang="en-US" sz="1200" dirty="0" smtClean="0">
                <a:solidFill>
                  <a:srgbClr val="000000"/>
                </a:solidFill>
                <a:latin typeface="Consolas"/>
              </a:rPr>
              <a:t>	}</a:t>
            </a:r>
            <a:r>
              <a:rPr lang="en-US" sz="1200" dirty="0" smtClean="0">
                <a:solidFill>
                  <a:srgbClr val="3F7F5F"/>
                </a:solidFill>
                <a:latin typeface="Consolas"/>
              </a:rPr>
              <a:t>//</a:t>
            </a:r>
            <a:r>
              <a:rPr lang="en-US" sz="1200" dirty="0" err="1" smtClean="0">
                <a:solidFill>
                  <a:srgbClr val="3F7F5F"/>
                </a:solidFill>
                <a:latin typeface="Consolas"/>
              </a:rPr>
              <a:t>onCreate</a:t>
            </a:r>
            <a:endParaRPr lang="en-US" sz="1200" dirty="0" smtClean="0">
              <a:solidFill>
                <a:srgbClr val="3F7F5F"/>
              </a:solidFill>
              <a:latin typeface="Consolas"/>
            </a:endParaRPr>
          </a:p>
          <a:p>
            <a:endParaRPr lang="en-US" sz="1200" dirty="0" smtClean="0">
              <a:latin typeface="Consolas"/>
            </a:endParaRPr>
          </a:p>
          <a:p>
            <a:r>
              <a:rPr lang="en-US" sz="1200" dirty="0" smtClean="0">
                <a:solidFill>
                  <a:srgbClr val="000000"/>
                </a:solidFill>
                <a:latin typeface="Consolas"/>
              </a:rPr>
              <a:t>	</a:t>
            </a:r>
            <a:r>
              <a:rPr lang="en-US" sz="1200" dirty="0" smtClean="0">
                <a:solidFill>
                  <a:srgbClr val="3F5FBF"/>
                </a:solidFill>
                <a:latin typeface="Consolas"/>
              </a:rPr>
              <a:t>/** Set up the browser object and load the page's URL  **/</a:t>
            </a:r>
          </a:p>
          <a:p>
            <a:r>
              <a:rPr lang="en-US" sz="1200" dirty="0" smtClean="0">
                <a:solidFill>
                  <a:srgbClr val="000000"/>
                </a:solidFill>
                <a:latin typeface="Consolas"/>
              </a:rPr>
              <a:t>	</a:t>
            </a:r>
            <a:r>
              <a:rPr lang="en-US" sz="1200" dirty="0" smtClean="0">
                <a:solidFill>
                  <a:srgbClr val="646464"/>
                </a:solidFill>
                <a:latin typeface="Consolas"/>
              </a:rPr>
              <a:t>@</a:t>
            </a:r>
            <a:r>
              <a:rPr lang="en-US" sz="1200" dirty="0" err="1" smtClean="0">
                <a:solidFill>
                  <a:srgbClr val="646464"/>
                </a:solidFill>
                <a:latin typeface="Consolas"/>
              </a:rPr>
              <a:t>SuppressLint</a:t>
            </a:r>
            <a:r>
              <a:rPr lang="en-US" sz="1200" dirty="0" smtClean="0">
                <a:solidFill>
                  <a:srgbClr val="000000"/>
                </a:solidFill>
                <a:latin typeface="Consolas"/>
              </a:rPr>
              <a:t>(</a:t>
            </a:r>
            <a:r>
              <a:rPr lang="en-US" sz="1200" dirty="0" smtClean="0">
                <a:solidFill>
                  <a:srgbClr val="2A00FF"/>
                </a:solidFill>
                <a:latin typeface="Consolas"/>
              </a:rPr>
              <a:t>"</a:t>
            </a:r>
            <a:r>
              <a:rPr lang="en-US" sz="1200" dirty="0" err="1" smtClean="0">
                <a:solidFill>
                  <a:srgbClr val="2A00FF"/>
                </a:solidFill>
                <a:latin typeface="Consolas"/>
              </a:rPr>
              <a:t>SetJavaScriptEnabled</a:t>
            </a:r>
            <a:r>
              <a:rPr lang="en-US" sz="1200" dirty="0" smtClean="0">
                <a:solidFill>
                  <a:srgbClr val="2A00FF"/>
                </a:solidFill>
                <a:latin typeface="Consolas"/>
              </a:rPr>
              <a:t>"</a:t>
            </a:r>
            <a:r>
              <a:rPr lang="en-US" sz="1200" dirty="0" smtClean="0">
                <a:solidFill>
                  <a:srgbClr val="000000"/>
                </a:solidFill>
                <a:latin typeface="Consolas"/>
              </a:rPr>
              <a:t>)</a:t>
            </a:r>
          </a:p>
          <a:p>
            <a:r>
              <a:rPr lang="en-US" sz="1200" dirty="0" smtClean="0">
                <a:solidFill>
                  <a:srgbClr val="000000"/>
                </a:solidFill>
                <a:latin typeface="Consolas"/>
              </a:rPr>
              <a:t>	</a:t>
            </a:r>
            <a:r>
              <a:rPr lang="en-US" sz="1200" b="1" dirty="0" smtClean="0">
                <a:solidFill>
                  <a:srgbClr val="7F0055"/>
                </a:solidFill>
                <a:latin typeface="Consolas"/>
              </a:rPr>
              <a:t>private</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setupBrowser</a:t>
            </a:r>
            <a:r>
              <a:rPr lang="en-US" sz="1200" b="1" dirty="0" smtClean="0">
                <a:solidFill>
                  <a:srgbClr val="000000"/>
                </a:solidFill>
                <a:latin typeface="Consolas"/>
              </a:rPr>
              <a:t>() {</a:t>
            </a:r>
          </a:p>
          <a:p>
            <a:r>
              <a:rPr lang="en-US" sz="1200" dirty="0" smtClean="0">
                <a:solidFill>
                  <a:srgbClr val="000000"/>
                </a:solidFill>
                <a:latin typeface="Consolas"/>
              </a:rPr>
              <a:t>		</a:t>
            </a:r>
            <a:r>
              <a:rPr lang="en-US" sz="1200" b="1" dirty="0" smtClean="0">
                <a:solidFill>
                  <a:srgbClr val="7F0055"/>
                </a:solidFill>
                <a:latin typeface="Consolas"/>
              </a:rPr>
              <a:t>final</a:t>
            </a:r>
            <a:r>
              <a:rPr lang="en-US" sz="1200" b="1" dirty="0" smtClean="0">
                <a:solidFill>
                  <a:srgbClr val="000000"/>
                </a:solidFill>
                <a:latin typeface="Consolas"/>
              </a:rPr>
              <a:t> String </a:t>
            </a:r>
            <a:r>
              <a:rPr lang="en-US" sz="1200" b="1" dirty="0" err="1" smtClean="0">
                <a:solidFill>
                  <a:srgbClr val="000000"/>
                </a:solidFill>
                <a:latin typeface="Consolas"/>
              </a:rPr>
              <a:t>centerMapURL</a:t>
            </a:r>
            <a:r>
              <a:rPr lang="en-US" sz="1200" b="1" dirty="0" smtClean="0">
                <a:solidFill>
                  <a:srgbClr val="000000"/>
                </a:solidFill>
                <a:latin typeface="Consolas"/>
              </a:rPr>
              <a:t> = </a:t>
            </a:r>
            <a:r>
              <a:rPr lang="en-US" sz="1200" b="1" dirty="0" smtClean="0">
                <a:solidFill>
                  <a:srgbClr val="2A00FF"/>
                </a:solidFill>
                <a:latin typeface="Consolas"/>
              </a:rPr>
              <a:t>"</a:t>
            </a:r>
            <a:r>
              <a:rPr lang="en-US" sz="1200" b="1" dirty="0" err="1" smtClean="0">
                <a:solidFill>
                  <a:srgbClr val="2A00FF"/>
                </a:solidFill>
                <a:latin typeface="Consolas"/>
              </a:rPr>
              <a:t>javascript:centerAt</a:t>
            </a:r>
            <a:r>
              <a:rPr lang="en-US" sz="1200" b="1" dirty="0" smtClean="0">
                <a:solidFill>
                  <a:srgbClr val="2A00FF"/>
                </a:solidFill>
                <a:latin typeface="Consolas"/>
              </a:rPr>
              <a:t>("</a:t>
            </a:r>
          </a:p>
          <a:p>
            <a:r>
              <a:rPr lang="en-US" sz="1200" dirty="0" smtClean="0">
                <a:solidFill>
                  <a:srgbClr val="000000"/>
                </a:solidFill>
                <a:latin typeface="Consolas"/>
              </a:rPr>
              <a:t>			+ </a:t>
            </a:r>
            <a:r>
              <a:rPr lang="en-US" sz="1200" dirty="0" err="1" smtClean="0">
                <a:solidFill>
                  <a:srgbClr val="0000C0"/>
                </a:solidFill>
                <a:latin typeface="Consolas"/>
              </a:rPr>
              <a:t>locater</a:t>
            </a:r>
            <a:r>
              <a:rPr lang="en-US" sz="1200" dirty="0" err="1" smtClean="0">
                <a:solidFill>
                  <a:srgbClr val="000000"/>
                </a:solidFill>
                <a:latin typeface="Consolas"/>
              </a:rPr>
              <a:t>.getLatitude</a:t>
            </a:r>
            <a:r>
              <a:rPr lang="en-US" sz="1200" dirty="0" smtClean="0">
                <a:solidFill>
                  <a:srgbClr val="000000"/>
                </a:solidFill>
                <a:latin typeface="Consolas"/>
              </a:rPr>
              <a:t>() + </a:t>
            </a:r>
            <a:r>
              <a:rPr lang="en-US" sz="1200" dirty="0" smtClean="0">
                <a:solidFill>
                  <a:srgbClr val="2A00FF"/>
                </a:solidFill>
                <a:latin typeface="Consolas"/>
              </a:rPr>
              <a:t>","</a:t>
            </a:r>
          </a:p>
          <a:p>
            <a:r>
              <a:rPr lang="en-US" sz="1200" dirty="0" smtClean="0">
                <a:solidFill>
                  <a:srgbClr val="000000"/>
                </a:solidFill>
                <a:latin typeface="Consolas"/>
              </a:rPr>
              <a:t>			+ </a:t>
            </a:r>
            <a:r>
              <a:rPr lang="en-US" sz="1200" dirty="0" err="1" smtClean="0">
                <a:solidFill>
                  <a:srgbClr val="0000C0"/>
                </a:solidFill>
                <a:latin typeface="Consolas"/>
              </a:rPr>
              <a:t>locater</a:t>
            </a:r>
            <a:r>
              <a:rPr lang="en-US" sz="1200" dirty="0" err="1" smtClean="0">
                <a:solidFill>
                  <a:srgbClr val="000000"/>
                </a:solidFill>
                <a:latin typeface="Consolas"/>
              </a:rPr>
              <a:t>.getLongitude</a:t>
            </a:r>
            <a:r>
              <a:rPr lang="en-US" sz="1200" dirty="0" smtClean="0">
                <a:solidFill>
                  <a:srgbClr val="000000"/>
                </a:solidFill>
                <a:latin typeface="Consolas"/>
              </a:rPr>
              <a:t>() + </a:t>
            </a:r>
            <a:r>
              <a:rPr lang="en-US" sz="1200" dirty="0" smtClean="0">
                <a:solidFill>
                  <a:srgbClr val="2A00FF"/>
                </a:solidFill>
                <a:latin typeface="Consolas"/>
              </a:rPr>
              <a:t>")"</a:t>
            </a:r>
            <a:r>
              <a:rPr lang="en-US" sz="1200" dirty="0" smtClean="0">
                <a:solidFill>
                  <a:srgbClr val="000000"/>
                </a:solidFill>
                <a:latin typeface="Consolas"/>
              </a:rPr>
              <a:t>;</a:t>
            </a:r>
            <a:endParaRPr lang="en-US" sz="1200" dirty="0" smtClean="0">
              <a:latin typeface="Consolas"/>
            </a:endParaRPr>
          </a:p>
          <a:p>
            <a:r>
              <a:rPr lang="en-US" sz="1200" dirty="0" smtClean="0">
                <a:solidFill>
                  <a:srgbClr val="000000"/>
                </a:solidFill>
                <a:latin typeface="Consolas"/>
              </a:rPr>
              <a:t>		</a:t>
            </a:r>
          </a:p>
          <a:p>
            <a:r>
              <a:rPr lang="en-US" sz="1200" dirty="0" smtClean="0">
                <a:solidFill>
                  <a:srgbClr val="000000"/>
                </a:solidFill>
                <a:latin typeface="Consolas"/>
              </a:rPr>
              <a:t>		</a:t>
            </a:r>
            <a:r>
              <a:rPr lang="en-US" sz="1200" dirty="0" smtClean="0">
                <a:solidFill>
                  <a:srgbClr val="3F7F5F"/>
                </a:solidFill>
                <a:latin typeface="Consolas"/>
              </a:rPr>
              <a:t>// set up the browser to show location results</a:t>
            </a:r>
          </a:p>
          <a:p>
            <a:r>
              <a:rPr lang="en-US" sz="1200" dirty="0" smtClean="0">
                <a:solidFill>
                  <a:srgbClr val="000000"/>
                </a:solidFill>
                <a:latin typeface="Consolas"/>
              </a:rPr>
              <a:t>		</a:t>
            </a:r>
            <a:r>
              <a:rPr lang="en-US" sz="1200" dirty="0" smtClean="0">
                <a:solidFill>
                  <a:srgbClr val="0000C0"/>
                </a:solidFill>
                <a:latin typeface="Consolas"/>
              </a:rPr>
              <a:t>browser</a:t>
            </a:r>
            <a:r>
              <a:rPr lang="en-US" sz="1200" dirty="0" smtClean="0">
                <a:solidFill>
                  <a:srgbClr val="000000"/>
                </a:solidFill>
                <a:latin typeface="Consolas"/>
              </a:rPr>
              <a:t> = (</a:t>
            </a:r>
            <a:r>
              <a:rPr lang="en-US" sz="1200" dirty="0" err="1" smtClean="0">
                <a:solidFill>
                  <a:srgbClr val="000000"/>
                </a:solidFill>
                <a:latin typeface="Consolas"/>
              </a:rPr>
              <a:t>WebView</a:t>
            </a:r>
            <a:r>
              <a:rPr lang="en-US" sz="1200" dirty="0" smtClean="0">
                <a:solidFill>
                  <a:srgbClr val="000000"/>
                </a:solidFill>
                <a:latin typeface="Consolas"/>
              </a:rPr>
              <a:t>) </a:t>
            </a:r>
            <a:r>
              <a:rPr lang="en-US" sz="1200" dirty="0" err="1" smtClean="0">
                <a:solidFill>
                  <a:srgbClr val="000000"/>
                </a:solidFill>
                <a:latin typeface="Consolas"/>
              </a:rPr>
              <a:t>findViewById</a:t>
            </a:r>
            <a:r>
              <a:rPr lang="en-US" sz="1200" dirty="0" smtClean="0">
                <a:solidFill>
                  <a:srgbClr val="000000"/>
                </a:solidFill>
                <a:latin typeface="Consolas"/>
              </a:rPr>
              <a:t>(</a:t>
            </a:r>
            <a:r>
              <a:rPr lang="en-US" sz="1200" dirty="0" err="1" smtClean="0">
                <a:solidFill>
                  <a:srgbClr val="000000"/>
                </a:solidFill>
                <a:latin typeface="Consolas"/>
              </a:rPr>
              <a:t>R.id.</a:t>
            </a:r>
            <a:r>
              <a:rPr lang="en-US" sz="1200" i="1" dirty="0" err="1" smtClean="0">
                <a:solidFill>
                  <a:srgbClr val="0000C0"/>
                </a:solidFill>
                <a:latin typeface="Consolas"/>
              </a:rPr>
              <a:t>webview</a:t>
            </a:r>
            <a:r>
              <a:rPr lang="en-US" sz="1200" i="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C0"/>
                </a:solidFill>
                <a:latin typeface="Consolas"/>
              </a:rPr>
              <a:t>browser</a:t>
            </a:r>
            <a:r>
              <a:rPr lang="en-US" sz="1200" dirty="0" err="1" smtClean="0">
                <a:solidFill>
                  <a:srgbClr val="000000"/>
                </a:solidFill>
                <a:latin typeface="Consolas"/>
              </a:rPr>
              <a:t>.getSettings</a:t>
            </a:r>
            <a:r>
              <a:rPr lang="en-US" sz="1200" dirty="0" smtClean="0">
                <a:solidFill>
                  <a:srgbClr val="000000"/>
                </a:solidFill>
                <a:latin typeface="Consolas"/>
              </a:rPr>
              <a:t>().</a:t>
            </a:r>
            <a:r>
              <a:rPr lang="en-US" sz="1200" dirty="0" err="1" smtClean="0">
                <a:solidFill>
                  <a:srgbClr val="000000"/>
                </a:solidFill>
                <a:latin typeface="Consolas"/>
              </a:rPr>
              <a:t>setJavaScriptEnabled</a:t>
            </a:r>
            <a:r>
              <a:rPr lang="en-US" sz="1200" dirty="0" smtClean="0">
                <a:solidFill>
                  <a:srgbClr val="000000"/>
                </a:solidFill>
                <a:latin typeface="Consolas"/>
              </a:rPr>
              <a:t>(</a:t>
            </a:r>
            <a:r>
              <a:rPr lang="en-US" sz="1200" b="1" dirty="0" smtClean="0">
                <a:solidFill>
                  <a:srgbClr val="7F0055"/>
                </a:solidFill>
                <a:latin typeface="Consolas"/>
              </a:rPr>
              <a:t>true</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C0"/>
                </a:solidFill>
                <a:latin typeface="Consolas"/>
              </a:rPr>
              <a:t>browser</a:t>
            </a:r>
            <a:r>
              <a:rPr lang="en-US" sz="1200" dirty="0" err="1" smtClean="0">
                <a:solidFill>
                  <a:srgbClr val="000000"/>
                </a:solidFill>
                <a:latin typeface="Consolas"/>
              </a:rPr>
              <a:t>.addJavascriptInterface</a:t>
            </a:r>
            <a:r>
              <a:rPr lang="en-US" sz="1200" dirty="0" smtClean="0">
                <a:solidFill>
                  <a:srgbClr val="000000"/>
                </a:solidFill>
                <a:latin typeface="Consolas"/>
              </a:rPr>
              <a:t>(</a:t>
            </a:r>
            <a:r>
              <a:rPr lang="en-US" sz="1200" dirty="0" smtClean="0">
                <a:solidFill>
                  <a:srgbClr val="0000C0"/>
                </a:solidFill>
                <a:latin typeface="Consolas"/>
              </a:rPr>
              <a:t>locater</a:t>
            </a:r>
            <a:r>
              <a:rPr lang="en-US" sz="1200" dirty="0" smtClean="0">
                <a:solidFill>
                  <a:srgbClr val="000000"/>
                </a:solidFill>
                <a:latin typeface="Consolas"/>
              </a:rPr>
              <a:t>, </a:t>
            </a:r>
            <a:r>
              <a:rPr lang="en-US" sz="1200" dirty="0" smtClean="0">
                <a:solidFill>
                  <a:srgbClr val="2A00FF"/>
                </a:solidFill>
                <a:latin typeface="Consolas"/>
              </a:rPr>
              <a:t>"locater"</a:t>
            </a:r>
            <a:r>
              <a:rPr lang="en-US" sz="1200"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C0"/>
                </a:solidFill>
                <a:latin typeface="Consolas"/>
              </a:rPr>
              <a:t>browser</a:t>
            </a:r>
            <a:r>
              <a:rPr lang="en-US" sz="1200" dirty="0" err="1" smtClean="0">
                <a:solidFill>
                  <a:srgbClr val="000000"/>
                </a:solidFill>
                <a:latin typeface="Consolas"/>
              </a:rPr>
              <a:t>.loadUrl</a:t>
            </a:r>
            <a:r>
              <a:rPr lang="en-US" sz="1200" dirty="0" smtClean="0">
                <a:solidFill>
                  <a:srgbClr val="000000"/>
                </a:solidFill>
                <a:latin typeface="Consolas"/>
              </a:rPr>
              <a:t>(</a:t>
            </a:r>
            <a:r>
              <a:rPr lang="en-US" sz="1200" dirty="0" smtClean="0">
                <a:solidFill>
                  <a:srgbClr val="2A00FF"/>
                </a:solidFill>
                <a:latin typeface="Consolas"/>
              </a:rPr>
              <a:t>"file:///android_asset/webview_map.html"</a:t>
            </a:r>
            <a:r>
              <a:rPr lang="en-US" sz="1200" dirty="0" smtClean="0">
                <a:solidFill>
                  <a:srgbClr val="000000"/>
                </a:solidFill>
                <a:latin typeface="Consolas"/>
              </a:rPr>
              <a:t>);</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3F7F5F"/>
                </a:solidFill>
                <a:latin typeface="Consolas"/>
              </a:rPr>
              <a:t>// Wait for the page to load then send the location information</a:t>
            </a:r>
          </a:p>
          <a:p>
            <a:r>
              <a:rPr lang="en-US" sz="1200" dirty="0" smtClean="0">
                <a:solidFill>
                  <a:srgbClr val="000000"/>
                </a:solidFill>
                <a:latin typeface="Consolas"/>
              </a:rPr>
              <a:t>		</a:t>
            </a:r>
            <a:r>
              <a:rPr lang="en-US" sz="1200" dirty="0" err="1" smtClean="0">
                <a:solidFill>
                  <a:srgbClr val="0000C0"/>
                </a:solidFill>
                <a:latin typeface="Consolas"/>
              </a:rPr>
              <a:t>browser</a:t>
            </a:r>
            <a:r>
              <a:rPr lang="en-US" sz="1200" dirty="0" err="1" smtClean="0">
                <a:solidFill>
                  <a:srgbClr val="000000"/>
                </a:solidFill>
                <a:latin typeface="Consolas"/>
              </a:rPr>
              <a:t>.setWebViewClient</a:t>
            </a:r>
            <a:r>
              <a:rPr lang="en-US" sz="1200" dirty="0" smtClean="0">
                <a:solidFill>
                  <a:srgbClr val="000000"/>
                </a:solidFill>
                <a:latin typeface="Consolas"/>
              </a:rPr>
              <a:t>(</a:t>
            </a:r>
            <a:r>
              <a:rPr lang="en-US" sz="1200" b="1" dirty="0" smtClean="0">
                <a:solidFill>
                  <a:srgbClr val="7F0055"/>
                </a:solidFill>
                <a:latin typeface="Consolas"/>
              </a:rPr>
              <a:t>new</a:t>
            </a:r>
            <a:r>
              <a:rPr lang="en-US" sz="1200" b="1" dirty="0" smtClean="0">
                <a:solidFill>
                  <a:srgbClr val="000000"/>
                </a:solidFill>
                <a:latin typeface="Consolas"/>
              </a:rPr>
              <a:t> </a:t>
            </a:r>
            <a:r>
              <a:rPr lang="en-US" sz="1200" b="1" dirty="0" err="1" smtClean="0">
                <a:solidFill>
                  <a:srgbClr val="000000"/>
                </a:solidFill>
                <a:latin typeface="Consolas"/>
              </a:rPr>
              <a:t>WebViewClient</a:t>
            </a:r>
            <a:r>
              <a:rPr lang="en-US" sz="1200" b="1" dirty="0" smtClean="0">
                <a:solidFill>
                  <a:srgbClr val="000000"/>
                </a:solidFill>
                <a:latin typeface="Consolas"/>
              </a:rPr>
              <a:t>() {</a:t>
            </a:r>
          </a:p>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onPageFinished</a:t>
            </a:r>
            <a:r>
              <a:rPr lang="en-US" sz="1200" b="1" dirty="0" smtClean="0">
                <a:solidFill>
                  <a:srgbClr val="000000"/>
                </a:solidFill>
                <a:latin typeface="Consolas"/>
              </a:rPr>
              <a:t>(</a:t>
            </a:r>
            <a:r>
              <a:rPr lang="en-US" sz="1200" b="1" dirty="0" err="1" smtClean="0">
                <a:solidFill>
                  <a:srgbClr val="000000"/>
                </a:solidFill>
                <a:latin typeface="Consolas"/>
              </a:rPr>
              <a:t>WebView</a:t>
            </a:r>
            <a:r>
              <a:rPr lang="en-US" sz="1200" b="1" dirty="0" smtClean="0">
                <a:solidFill>
                  <a:srgbClr val="000000"/>
                </a:solidFill>
                <a:latin typeface="Consolas"/>
              </a:rPr>
              <a:t> view, String </a:t>
            </a:r>
            <a:r>
              <a:rPr lang="en-US" sz="1200" b="1" dirty="0" err="1" smtClean="0">
                <a:solidFill>
                  <a:srgbClr val="000000"/>
                </a:solidFill>
                <a:latin typeface="Consolas"/>
              </a:rPr>
              <a:t>url</a:t>
            </a:r>
            <a:r>
              <a:rPr lang="en-US" sz="1200" b="1" dirty="0" smtClean="0">
                <a:solidFill>
                  <a:srgbClr val="000000"/>
                </a:solidFill>
                <a:latin typeface="Consolas"/>
              </a:rPr>
              <a:t>) {</a:t>
            </a:r>
          </a:p>
          <a:p>
            <a:r>
              <a:rPr lang="en-US" sz="1200" dirty="0" smtClean="0">
                <a:solidFill>
                  <a:srgbClr val="000000"/>
                </a:solidFill>
                <a:latin typeface="Consolas"/>
              </a:rPr>
              <a:t>				</a:t>
            </a:r>
            <a:r>
              <a:rPr lang="en-US" sz="1200" dirty="0" err="1" smtClean="0">
                <a:solidFill>
                  <a:srgbClr val="0000C0"/>
                </a:solidFill>
                <a:latin typeface="Consolas"/>
              </a:rPr>
              <a:t>browser</a:t>
            </a:r>
            <a:r>
              <a:rPr lang="en-US" sz="1200" dirty="0" err="1" smtClean="0">
                <a:solidFill>
                  <a:srgbClr val="000000"/>
                </a:solidFill>
                <a:latin typeface="Consolas"/>
              </a:rPr>
              <a:t>.loadUrl</a:t>
            </a:r>
            <a:r>
              <a:rPr lang="en-US" sz="1200" dirty="0" smtClean="0">
                <a:solidFill>
                  <a:srgbClr val="000000"/>
                </a:solidFill>
                <a:latin typeface="Consolas"/>
              </a:rPr>
              <a:t>(</a:t>
            </a:r>
            <a:r>
              <a:rPr lang="en-US" sz="1200" dirty="0" err="1" smtClean="0">
                <a:solidFill>
                  <a:srgbClr val="000000"/>
                </a:solidFill>
                <a:latin typeface="Consolas"/>
              </a:rPr>
              <a:t>centerMapURL</a:t>
            </a:r>
            <a:r>
              <a:rPr lang="en-US" sz="1200" dirty="0" smtClean="0">
                <a:solidFill>
                  <a:srgbClr val="000000"/>
                </a:solidFill>
                <a:latin typeface="Consolas"/>
              </a:rPr>
              <a:t>);</a:t>
            </a:r>
          </a:p>
          <a:p>
            <a:r>
              <a:rPr lang="en-US" sz="1200" dirty="0" smtClean="0">
                <a:solidFill>
                  <a:srgbClr val="000000"/>
                </a:solidFill>
                <a:latin typeface="Consolas"/>
              </a:rPr>
              <a:t>			}</a:t>
            </a:r>
          </a:p>
          <a:p>
            <a:r>
              <a:rPr lang="en-US" sz="1200" dirty="0" smtClean="0">
                <a:solidFill>
                  <a:srgbClr val="000000"/>
                </a:solidFill>
                <a:latin typeface="Consolas"/>
              </a:rPr>
              <a:t>		});</a:t>
            </a:r>
          </a:p>
          <a:p>
            <a:r>
              <a:rPr lang="en-US" sz="1200" dirty="0" smtClean="0">
                <a:solidFill>
                  <a:srgbClr val="000000"/>
                </a:solidFill>
                <a:latin typeface="Consolas"/>
              </a:rPr>
              <a:t>	} </a:t>
            </a:r>
            <a:r>
              <a:rPr lang="en-US" sz="1200" dirty="0" smtClean="0">
                <a:solidFill>
                  <a:srgbClr val="3F7F5F"/>
                </a:solidFill>
                <a:latin typeface="Consolas"/>
              </a:rPr>
              <a:t>//</a:t>
            </a:r>
            <a:r>
              <a:rPr lang="en-US" sz="1200" dirty="0" err="1" smtClean="0">
                <a:solidFill>
                  <a:srgbClr val="3F7F5F"/>
                </a:solidFill>
                <a:latin typeface="Consolas"/>
              </a:rPr>
              <a:t>setupBrowser</a:t>
            </a:r>
            <a:endParaRPr lang="en-US" sz="1200" dirty="0" smtClean="0">
              <a:solidFill>
                <a:srgbClr val="000000"/>
              </a:solidFill>
              <a:latin typeface="Consola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1216"/>
            <a:ext cx="8534400" cy="461665"/>
          </a:xfrm>
          <a:prstGeom prst="rect">
            <a:avLst/>
          </a:prstGeom>
          <a:noFill/>
        </p:spPr>
        <p:txBody>
          <a:bodyPr wrap="square" rtlCol="0">
            <a:spAutoFit/>
          </a:bodyPr>
          <a:lstStyle/>
          <a:p>
            <a:pPr marL="457200" indent="-457200"/>
            <a:r>
              <a:rPr lang="en-US" sz="2400" b="1" dirty="0" smtClean="0">
                <a:solidFill>
                  <a:srgbClr val="C00000"/>
                </a:solidFill>
              </a:rPr>
              <a:t>Example4.  </a:t>
            </a:r>
            <a:r>
              <a:rPr lang="en-US" sz="2400" b="1" dirty="0" smtClean="0"/>
              <a:t> Main Activity   </a:t>
            </a:r>
            <a:r>
              <a:rPr lang="en-US" sz="2000" dirty="0" smtClean="0"/>
              <a:t>Android &amp; Google Map V3 App (real locations)</a:t>
            </a:r>
          </a:p>
        </p:txBody>
      </p:sp>
      <p:sp>
        <p:nvSpPr>
          <p:cNvPr id="9" name="TextBox 8"/>
          <p:cNvSpPr txBox="1"/>
          <p:nvPr/>
        </p:nvSpPr>
        <p:spPr>
          <a:xfrm>
            <a:off x="304800" y="1138416"/>
            <a:ext cx="8305800" cy="5078313"/>
          </a:xfrm>
          <a:prstGeom prst="rect">
            <a:avLst/>
          </a:prstGeom>
          <a:solidFill>
            <a:schemeClr val="bg1">
              <a:lumMod val="95000"/>
            </a:schemeClr>
          </a:solidFill>
          <a:ln>
            <a:solidFill>
              <a:schemeClr val="bg1">
                <a:lumMod val="50000"/>
              </a:schemeClr>
            </a:solidFill>
          </a:ln>
        </p:spPr>
        <p:txBody>
          <a:bodyPr wrap="square" rtlCol="0">
            <a:spAutoFit/>
          </a:bodyPr>
          <a:lstStyle/>
          <a:p>
            <a:endParaRPr lang="en-US" sz="1200" dirty="0" smtClean="0">
              <a:latin typeface="Consolas"/>
            </a:endParaRPr>
          </a:p>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onLocationChanged</a:t>
            </a:r>
            <a:r>
              <a:rPr lang="en-US" sz="1200" b="1" dirty="0" smtClean="0">
                <a:solidFill>
                  <a:srgbClr val="000000"/>
                </a:solidFill>
                <a:latin typeface="Consolas"/>
              </a:rPr>
              <a:t>(Location </a:t>
            </a:r>
            <a:r>
              <a:rPr lang="en-US" sz="1200" b="1" dirty="0" err="1" smtClean="0">
                <a:solidFill>
                  <a:srgbClr val="000000"/>
                </a:solidFill>
                <a:latin typeface="Consolas"/>
              </a:rPr>
              <a:t>location</a:t>
            </a:r>
            <a:r>
              <a:rPr lang="en-US" sz="1200" b="1" dirty="0" smtClean="0">
                <a:solidFill>
                  <a:srgbClr val="000000"/>
                </a:solidFill>
                <a:latin typeface="Consolas"/>
              </a:rPr>
              <a:t>) {</a:t>
            </a:r>
          </a:p>
          <a:p>
            <a:r>
              <a:rPr lang="en-US" sz="1200" dirty="0" smtClean="0">
                <a:solidFill>
                  <a:srgbClr val="000000"/>
                </a:solidFill>
                <a:latin typeface="Consolas"/>
              </a:rPr>
              <a:t>		String lat = </a:t>
            </a:r>
            <a:r>
              <a:rPr lang="en-US" sz="1200" dirty="0" err="1" smtClean="0">
                <a:solidFill>
                  <a:srgbClr val="000000"/>
                </a:solidFill>
                <a:latin typeface="Consolas"/>
              </a:rPr>
              <a:t>String.</a:t>
            </a:r>
            <a:r>
              <a:rPr lang="en-US" sz="1200" i="1" dirty="0" err="1" smtClean="0">
                <a:solidFill>
                  <a:srgbClr val="000000"/>
                </a:solidFill>
                <a:latin typeface="Consolas"/>
              </a:rPr>
              <a:t>valueOf</a:t>
            </a:r>
            <a:r>
              <a:rPr lang="en-US" sz="1200" i="1" dirty="0" smtClean="0">
                <a:solidFill>
                  <a:srgbClr val="000000"/>
                </a:solidFill>
                <a:latin typeface="Consolas"/>
              </a:rPr>
              <a:t>(</a:t>
            </a:r>
            <a:r>
              <a:rPr lang="en-US" sz="1200" i="1" dirty="0" err="1" smtClean="0">
                <a:solidFill>
                  <a:srgbClr val="000000"/>
                </a:solidFill>
                <a:latin typeface="Consolas"/>
              </a:rPr>
              <a:t>location.getLatitude</a:t>
            </a:r>
            <a:r>
              <a:rPr lang="en-US" sz="1200" i="1" dirty="0" smtClean="0">
                <a:solidFill>
                  <a:srgbClr val="000000"/>
                </a:solidFill>
                <a:latin typeface="Consolas"/>
              </a:rPr>
              <a:t>());</a:t>
            </a:r>
          </a:p>
          <a:p>
            <a:r>
              <a:rPr lang="en-US" sz="1200" dirty="0" smtClean="0">
                <a:solidFill>
                  <a:srgbClr val="000000"/>
                </a:solidFill>
                <a:latin typeface="Consolas"/>
              </a:rPr>
              <a:t>		String </a:t>
            </a:r>
            <a:r>
              <a:rPr lang="en-US" sz="1200" dirty="0" err="1" smtClean="0">
                <a:solidFill>
                  <a:srgbClr val="000000"/>
                </a:solidFill>
                <a:latin typeface="Consolas"/>
              </a:rPr>
              <a:t>lon</a:t>
            </a:r>
            <a:r>
              <a:rPr lang="en-US" sz="1200" dirty="0" smtClean="0">
                <a:solidFill>
                  <a:srgbClr val="000000"/>
                </a:solidFill>
                <a:latin typeface="Consolas"/>
              </a:rPr>
              <a:t> = </a:t>
            </a:r>
            <a:r>
              <a:rPr lang="en-US" sz="1200" dirty="0" err="1" smtClean="0">
                <a:solidFill>
                  <a:srgbClr val="000000"/>
                </a:solidFill>
                <a:latin typeface="Consolas"/>
              </a:rPr>
              <a:t>String.</a:t>
            </a:r>
            <a:r>
              <a:rPr lang="en-US" sz="1200" i="1" dirty="0" err="1" smtClean="0">
                <a:solidFill>
                  <a:srgbClr val="000000"/>
                </a:solidFill>
                <a:latin typeface="Consolas"/>
              </a:rPr>
              <a:t>valueOf</a:t>
            </a:r>
            <a:r>
              <a:rPr lang="en-US" sz="1200" i="1" dirty="0" smtClean="0">
                <a:solidFill>
                  <a:srgbClr val="000000"/>
                </a:solidFill>
                <a:latin typeface="Consolas"/>
              </a:rPr>
              <a:t>(</a:t>
            </a:r>
            <a:r>
              <a:rPr lang="en-US" sz="1200" i="1" dirty="0" err="1" smtClean="0">
                <a:solidFill>
                  <a:srgbClr val="000000"/>
                </a:solidFill>
                <a:latin typeface="Consolas"/>
              </a:rPr>
              <a:t>location.getLongitude</a:t>
            </a:r>
            <a:r>
              <a:rPr lang="en-US" sz="1200" i="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00"/>
                </a:solidFill>
                <a:latin typeface="Consolas"/>
              </a:rPr>
              <a:t>Toast.</a:t>
            </a:r>
            <a:r>
              <a:rPr lang="en-US" sz="1200" i="1" dirty="0" err="1" smtClean="0">
                <a:solidFill>
                  <a:srgbClr val="000000"/>
                </a:solidFill>
                <a:latin typeface="Consolas"/>
              </a:rPr>
              <a:t>makeText</a:t>
            </a:r>
            <a:r>
              <a:rPr lang="en-US" sz="1200" i="1" dirty="0" smtClean="0">
                <a:solidFill>
                  <a:srgbClr val="000000"/>
                </a:solidFill>
                <a:latin typeface="Consolas"/>
              </a:rPr>
              <a:t>(</a:t>
            </a:r>
            <a:r>
              <a:rPr lang="en-US" sz="1200" i="1" dirty="0" err="1" smtClean="0">
                <a:solidFill>
                  <a:srgbClr val="000000"/>
                </a:solidFill>
                <a:latin typeface="Consolas"/>
              </a:rPr>
              <a:t>getApplicationContext</a:t>
            </a:r>
            <a:r>
              <a:rPr lang="en-US" sz="1200" i="1" dirty="0" smtClean="0">
                <a:solidFill>
                  <a:srgbClr val="000000"/>
                </a:solidFill>
                <a:latin typeface="Consolas"/>
              </a:rPr>
              <a:t>(), lat + </a:t>
            </a:r>
            <a:r>
              <a:rPr lang="en-US" sz="1200" i="1" dirty="0" smtClean="0">
                <a:solidFill>
                  <a:srgbClr val="2A00FF"/>
                </a:solidFill>
                <a:latin typeface="Consolas"/>
              </a:rPr>
              <a:t>"\n"</a:t>
            </a:r>
            <a:r>
              <a:rPr lang="en-US" sz="1200" i="1" dirty="0" smtClean="0">
                <a:solidFill>
                  <a:srgbClr val="000000"/>
                </a:solidFill>
                <a:latin typeface="Consolas"/>
              </a:rPr>
              <a:t> + </a:t>
            </a:r>
            <a:r>
              <a:rPr lang="en-US" sz="1200" i="1" dirty="0" err="1" smtClean="0">
                <a:solidFill>
                  <a:srgbClr val="000000"/>
                </a:solidFill>
                <a:latin typeface="Consolas"/>
              </a:rPr>
              <a:t>lon</a:t>
            </a:r>
            <a:r>
              <a:rPr lang="en-US" sz="1200" i="1" dirty="0" smtClean="0">
                <a:solidFill>
                  <a:srgbClr val="000000"/>
                </a:solidFill>
                <a:latin typeface="Consolas"/>
              </a:rPr>
              <a:t>, 1).show();</a:t>
            </a:r>
          </a:p>
          <a:p>
            <a:r>
              <a:rPr lang="en-US" sz="1200" dirty="0" smtClean="0">
                <a:solidFill>
                  <a:srgbClr val="000000"/>
                </a:solidFill>
                <a:latin typeface="Consolas"/>
              </a:rPr>
              <a:t>		</a:t>
            </a:r>
            <a:r>
              <a:rPr lang="en-US" sz="1200" dirty="0" err="1" smtClean="0">
                <a:solidFill>
                  <a:srgbClr val="0000C0"/>
                </a:solidFill>
                <a:latin typeface="Consolas"/>
              </a:rPr>
              <a:t>locater</a:t>
            </a:r>
            <a:r>
              <a:rPr lang="en-US" sz="1200" dirty="0" err="1" smtClean="0">
                <a:solidFill>
                  <a:srgbClr val="000000"/>
                </a:solidFill>
                <a:latin typeface="Consolas"/>
              </a:rPr>
              <a:t>.setNewLocation</a:t>
            </a:r>
            <a:r>
              <a:rPr lang="en-US" sz="1200" dirty="0" smtClean="0">
                <a:solidFill>
                  <a:srgbClr val="000000"/>
                </a:solidFill>
                <a:latin typeface="Consolas"/>
              </a:rPr>
              <a:t>(location);</a:t>
            </a: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onProviderDisabled</a:t>
            </a:r>
            <a:r>
              <a:rPr lang="en-US" sz="1200" b="1" dirty="0" smtClean="0">
                <a:solidFill>
                  <a:srgbClr val="000000"/>
                </a:solidFill>
                <a:latin typeface="Consolas"/>
              </a:rPr>
              <a:t>(String provider) {</a:t>
            </a:r>
          </a:p>
          <a:p>
            <a:r>
              <a:rPr lang="en-US" sz="1200" dirty="0" smtClean="0">
                <a:solidFill>
                  <a:srgbClr val="000000"/>
                </a:solidFill>
                <a:latin typeface="Consolas"/>
              </a:rPr>
              <a:t>		</a:t>
            </a:r>
            <a:r>
              <a:rPr lang="en-US" sz="1200" dirty="0" smtClean="0">
                <a:solidFill>
                  <a:srgbClr val="3F7F5F"/>
                </a:solidFill>
                <a:latin typeface="Consolas"/>
              </a:rPr>
              <a:t>// needed by Interface. Not used</a:t>
            </a:r>
          </a:p>
          <a:p>
            <a:endParaRPr lang="en-US" sz="1200" dirty="0" smtClean="0">
              <a:latin typeface="Consolas"/>
            </a:endParaRP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onProviderEnabled</a:t>
            </a:r>
            <a:r>
              <a:rPr lang="en-US" sz="1200" b="1" dirty="0" smtClean="0">
                <a:solidFill>
                  <a:srgbClr val="000000"/>
                </a:solidFill>
                <a:latin typeface="Consolas"/>
              </a:rPr>
              <a:t>(String provider) {</a:t>
            </a:r>
          </a:p>
          <a:p>
            <a:r>
              <a:rPr lang="en-US" sz="1200" dirty="0" smtClean="0">
                <a:solidFill>
                  <a:srgbClr val="000000"/>
                </a:solidFill>
                <a:latin typeface="Consolas"/>
              </a:rPr>
              <a:t>		</a:t>
            </a:r>
            <a:r>
              <a:rPr lang="en-US" sz="1200" dirty="0" smtClean="0">
                <a:solidFill>
                  <a:srgbClr val="3F7F5F"/>
                </a:solidFill>
                <a:latin typeface="Consolas"/>
              </a:rPr>
              <a:t>// needed by Interface. Not used</a:t>
            </a:r>
          </a:p>
          <a:p>
            <a:endParaRPr lang="en-US" sz="1200" dirty="0" smtClean="0">
              <a:latin typeface="Consolas"/>
            </a:endParaRP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646464"/>
                </a:solidFill>
                <a:latin typeface="Consolas"/>
              </a:rPr>
              <a:t>@Override</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onStatusChanged</a:t>
            </a:r>
            <a:r>
              <a:rPr lang="en-US" sz="1200" b="1" dirty="0" smtClean="0">
                <a:solidFill>
                  <a:srgbClr val="000000"/>
                </a:solidFill>
                <a:latin typeface="Consolas"/>
              </a:rPr>
              <a:t>(String provider, </a:t>
            </a:r>
            <a:r>
              <a:rPr lang="en-US" sz="1200" b="1" dirty="0" err="1" smtClean="0">
                <a:solidFill>
                  <a:srgbClr val="7F0055"/>
                </a:solidFill>
                <a:latin typeface="Consolas"/>
              </a:rPr>
              <a:t>int</a:t>
            </a:r>
            <a:r>
              <a:rPr lang="en-US" sz="1200" b="1" dirty="0" smtClean="0">
                <a:solidFill>
                  <a:srgbClr val="000000"/>
                </a:solidFill>
                <a:latin typeface="Consolas"/>
              </a:rPr>
              <a:t> status, Bundle extras) {</a:t>
            </a:r>
          </a:p>
          <a:p>
            <a:r>
              <a:rPr lang="en-US" sz="1200" dirty="0" smtClean="0">
                <a:solidFill>
                  <a:srgbClr val="000000"/>
                </a:solidFill>
                <a:latin typeface="Consolas"/>
              </a:rPr>
              <a:t>		</a:t>
            </a:r>
            <a:r>
              <a:rPr lang="en-US" sz="1200" dirty="0" smtClean="0">
                <a:solidFill>
                  <a:srgbClr val="3F7F5F"/>
                </a:solidFill>
                <a:latin typeface="Consolas"/>
              </a:rPr>
              <a:t>// needed by Interface. Not used</a:t>
            </a:r>
          </a:p>
          <a:p>
            <a:endParaRPr lang="en-US" sz="1200" dirty="0" smtClean="0">
              <a:latin typeface="Consolas"/>
            </a:endParaRPr>
          </a:p>
          <a:p>
            <a:r>
              <a:rPr lang="en-US" sz="1200" dirty="0" smtClean="0">
                <a:solidFill>
                  <a:srgbClr val="000000"/>
                </a:solidFill>
                <a:latin typeface="Consolas"/>
              </a:rPr>
              <a:t>	}</a:t>
            </a:r>
          </a:p>
          <a:p>
            <a:endParaRPr lang="en-US" sz="1200" dirty="0" smtClean="0">
              <a:latin typeface="Consola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1216"/>
            <a:ext cx="8534400" cy="461665"/>
          </a:xfrm>
          <a:prstGeom prst="rect">
            <a:avLst/>
          </a:prstGeom>
          <a:noFill/>
        </p:spPr>
        <p:txBody>
          <a:bodyPr wrap="square" rtlCol="0">
            <a:spAutoFit/>
          </a:bodyPr>
          <a:lstStyle/>
          <a:p>
            <a:pPr marL="457200" indent="-457200"/>
            <a:r>
              <a:rPr lang="en-US" sz="2400" b="1" dirty="0" smtClean="0">
                <a:solidFill>
                  <a:srgbClr val="C00000"/>
                </a:solidFill>
              </a:rPr>
              <a:t>Example4.  </a:t>
            </a:r>
            <a:r>
              <a:rPr lang="en-US" sz="2400" b="1" dirty="0" smtClean="0"/>
              <a:t> Main Activity   </a:t>
            </a:r>
            <a:r>
              <a:rPr lang="en-US" sz="2000" dirty="0" smtClean="0"/>
              <a:t>Android &amp; Google Map V3 App (real locations)</a:t>
            </a:r>
          </a:p>
        </p:txBody>
      </p:sp>
      <p:sp>
        <p:nvSpPr>
          <p:cNvPr id="9" name="TextBox 8"/>
          <p:cNvSpPr txBox="1"/>
          <p:nvPr/>
        </p:nvSpPr>
        <p:spPr>
          <a:xfrm>
            <a:off x="304800" y="1138416"/>
            <a:ext cx="8305800" cy="4893647"/>
          </a:xfrm>
          <a:prstGeom prst="rect">
            <a:avLst/>
          </a:prstGeom>
          <a:solidFill>
            <a:schemeClr val="bg1">
              <a:lumMod val="95000"/>
            </a:schemeClr>
          </a:solidFill>
          <a:ln>
            <a:solidFill>
              <a:schemeClr val="bg1">
                <a:lumMod val="50000"/>
              </a:schemeClr>
            </a:solidFill>
          </a:ln>
        </p:spPr>
        <p:txBody>
          <a:bodyPr wrap="square" rtlCol="0">
            <a:spAutoFit/>
          </a:bodyPr>
          <a:lstStyle/>
          <a:p>
            <a:endParaRPr lang="en-US" sz="1200" dirty="0" smtClean="0">
              <a:latin typeface="Consolas"/>
            </a:endParaRPr>
          </a:p>
          <a:p>
            <a:r>
              <a:rPr lang="en-US" sz="1200" dirty="0" smtClean="0">
                <a:solidFill>
                  <a:srgbClr val="000000"/>
                </a:solidFill>
                <a:latin typeface="Consolas"/>
              </a:rPr>
              <a:t>	</a:t>
            </a:r>
            <a:r>
              <a:rPr lang="en-US" sz="1200" dirty="0" smtClean="0">
                <a:solidFill>
                  <a:srgbClr val="3F7F5F"/>
                </a:solidFill>
                <a:latin typeface="Consolas"/>
              </a:rPr>
              <a:t>// ///////////////////////////////////////////////////////////////////</a:t>
            </a:r>
          </a:p>
          <a:p>
            <a:r>
              <a:rPr lang="en-US" sz="1200" dirty="0" smtClean="0">
                <a:solidFill>
                  <a:srgbClr val="000000"/>
                </a:solidFill>
                <a:latin typeface="Consolas"/>
              </a:rPr>
              <a:t>	</a:t>
            </a:r>
            <a:r>
              <a:rPr lang="en-US" sz="1200" dirty="0" smtClean="0">
                <a:solidFill>
                  <a:srgbClr val="3F7F5F"/>
                </a:solidFill>
                <a:latin typeface="Consolas"/>
              </a:rPr>
              <a:t>// An object of type "</a:t>
            </a:r>
            <a:r>
              <a:rPr lang="en-US" sz="1200" dirty="0" err="1" smtClean="0">
                <a:solidFill>
                  <a:srgbClr val="3F7F5F"/>
                </a:solidFill>
                <a:latin typeface="Consolas"/>
              </a:rPr>
              <a:t>MyLocater</a:t>
            </a:r>
            <a:r>
              <a:rPr lang="en-US" sz="1200" dirty="0" smtClean="0">
                <a:solidFill>
                  <a:srgbClr val="3F7F5F"/>
                </a:solidFill>
                <a:latin typeface="Consolas"/>
              </a:rPr>
              <a:t>" will be used to pass data back and</a:t>
            </a:r>
          </a:p>
          <a:p>
            <a:r>
              <a:rPr lang="en-US" sz="1200" dirty="0" smtClean="0">
                <a:solidFill>
                  <a:srgbClr val="000000"/>
                </a:solidFill>
                <a:latin typeface="Consolas"/>
              </a:rPr>
              <a:t>	</a:t>
            </a:r>
            <a:r>
              <a:rPr lang="en-US" sz="1200" dirty="0" smtClean="0">
                <a:solidFill>
                  <a:srgbClr val="3F7F5F"/>
                </a:solidFill>
                <a:latin typeface="Consolas"/>
              </a:rPr>
              <a:t>// forth between the Android app and the JS code behind the html page.</a:t>
            </a:r>
          </a:p>
          <a:p>
            <a:r>
              <a:rPr lang="en-US" sz="1200" dirty="0" smtClean="0">
                <a:solidFill>
                  <a:srgbClr val="000000"/>
                </a:solidFill>
                <a:latin typeface="Consolas"/>
              </a:rPr>
              <a:t>	</a:t>
            </a:r>
            <a:r>
              <a:rPr lang="en-US" sz="1200" dirty="0" smtClean="0">
                <a:solidFill>
                  <a:srgbClr val="3F7F5F"/>
                </a:solidFill>
                <a:latin typeface="Consolas"/>
              </a:rPr>
              <a:t>// ///////////////////////////////////////////////////////////////////</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class</a:t>
            </a:r>
            <a:r>
              <a:rPr lang="en-US" sz="1200" b="1" dirty="0" smtClean="0">
                <a:solidFill>
                  <a:srgbClr val="000000"/>
                </a:solidFill>
                <a:latin typeface="Consolas"/>
              </a:rPr>
              <a:t> </a:t>
            </a:r>
            <a:r>
              <a:rPr lang="en-US" sz="1200" b="1" dirty="0" err="1" smtClean="0">
                <a:solidFill>
                  <a:srgbClr val="000000"/>
                </a:solidFill>
                <a:latin typeface="Consolas"/>
              </a:rPr>
              <a:t>MyLocater</a:t>
            </a:r>
            <a:r>
              <a:rPr lang="en-US" sz="1200" b="1" dirty="0" smtClean="0">
                <a:solidFill>
                  <a:srgbClr val="000000"/>
                </a:solidFill>
                <a:latin typeface="Consolas"/>
              </a:rPr>
              <a:t> {</a:t>
            </a:r>
          </a:p>
          <a:p>
            <a:r>
              <a:rPr lang="en-US" sz="1200" dirty="0" smtClean="0">
                <a:solidFill>
                  <a:srgbClr val="000000"/>
                </a:solidFill>
                <a:latin typeface="Consolas"/>
              </a:rPr>
              <a:t>		</a:t>
            </a:r>
            <a:r>
              <a:rPr lang="en-US" sz="1200" b="1" dirty="0" smtClean="0">
                <a:solidFill>
                  <a:srgbClr val="7F0055"/>
                </a:solidFill>
                <a:latin typeface="Consolas"/>
              </a:rPr>
              <a:t>private</a:t>
            </a:r>
            <a:r>
              <a:rPr lang="en-US" sz="1200" b="1" dirty="0" smtClean="0">
                <a:solidFill>
                  <a:srgbClr val="000000"/>
                </a:solidFill>
                <a:latin typeface="Consolas"/>
              </a:rPr>
              <a:t> Location </a:t>
            </a:r>
            <a:r>
              <a:rPr lang="en-US" sz="1200" b="1" dirty="0" err="1" smtClean="0">
                <a:solidFill>
                  <a:srgbClr val="0000C0"/>
                </a:solidFill>
                <a:latin typeface="Consolas"/>
              </a:rPr>
              <a:t>mostRecentLocation</a:t>
            </a:r>
            <a:r>
              <a:rPr lang="en-US" sz="1200" b="1" dirty="0" smtClean="0">
                <a:solidFill>
                  <a:srgbClr val="000000"/>
                </a:solidFill>
                <a:latin typeface="Consolas"/>
              </a:rPr>
              <a:t>;</a:t>
            </a:r>
          </a:p>
          <a:p>
            <a:r>
              <a:rPr lang="en-US" sz="1200" dirty="0" smtClean="0">
                <a:solidFill>
                  <a:srgbClr val="000000"/>
                </a:solidFill>
                <a:latin typeface="Consolas"/>
              </a:rPr>
              <a:t>		</a:t>
            </a: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err="1" smtClean="0">
                <a:solidFill>
                  <a:srgbClr val="000000"/>
                </a:solidFill>
                <a:latin typeface="Consolas"/>
              </a:rPr>
              <a:t>setNewLocation</a:t>
            </a:r>
            <a:r>
              <a:rPr lang="en-US" sz="1200" b="1" dirty="0" smtClean="0">
                <a:solidFill>
                  <a:srgbClr val="000000"/>
                </a:solidFill>
                <a:latin typeface="Consolas"/>
              </a:rPr>
              <a:t>(Location </a:t>
            </a:r>
            <a:r>
              <a:rPr lang="en-US" sz="1200" b="1" dirty="0" err="1" smtClean="0">
                <a:solidFill>
                  <a:srgbClr val="000000"/>
                </a:solidFill>
                <a:latin typeface="Consolas"/>
              </a:rPr>
              <a:t>newCoordinates</a:t>
            </a:r>
            <a:r>
              <a:rPr lang="en-US" sz="1200" b="1" dirty="0" smtClean="0">
                <a:solidFill>
                  <a:srgbClr val="000000"/>
                </a:solidFill>
                <a:latin typeface="Consolas"/>
              </a:rPr>
              <a:t>){</a:t>
            </a:r>
          </a:p>
          <a:p>
            <a:r>
              <a:rPr lang="en-US" sz="1200" dirty="0" smtClean="0">
                <a:solidFill>
                  <a:srgbClr val="000000"/>
                </a:solidFill>
                <a:latin typeface="Consolas"/>
              </a:rPr>
              <a:t>			</a:t>
            </a:r>
            <a:r>
              <a:rPr lang="en-US" sz="1200" dirty="0" err="1" smtClean="0">
                <a:solidFill>
                  <a:srgbClr val="0000C0"/>
                </a:solidFill>
                <a:latin typeface="Consolas"/>
              </a:rPr>
              <a:t>mostRecentLocation</a:t>
            </a:r>
            <a:r>
              <a:rPr lang="en-US" sz="1200" dirty="0" smtClean="0">
                <a:solidFill>
                  <a:srgbClr val="000000"/>
                </a:solidFill>
                <a:latin typeface="Consolas"/>
              </a:rPr>
              <a:t> = </a:t>
            </a:r>
            <a:r>
              <a:rPr lang="en-US" sz="1200" dirty="0" err="1" smtClean="0">
                <a:solidFill>
                  <a:srgbClr val="000000"/>
                </a:solidFill>
                <a:latin typeface="Consolas"/>
              </a:rPr>
              <a:t>newCoordinates</a:t>
            </a:r>
            <a:r>
              <a:rPr lang="en-US" sz="1200" dirty="0" smtClean="0">
                <a:solidFill>
                  <a:srgbClr val="000000"/>
                </a:solidFill>
                <a:latin typeface="Consolas"/>
              </a:rPr>
              <a:t>;</a:t>
            </a: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double</a:t>
            </a:r>
            <a:r>
              <a:rPr lang="en-US" sz="1200" b="1" dirty="0" smtClean="0">
                <a:solidFill>
                  <a:srgbClr val="000000"/>
                </a:solidFill>
                <a:latin typeface="Consolas"/>
              </a:rPr>
              <a:t> </a:t>
            </a:r>
            <a:r>
              <a:rPr lang="en-US" sz="1200" b="1" dirty="0" err="1" smtClean="0">
                <a:solidFill>
                  <a:srgbClr val="000000"/>
                </a:solidFill>
                <a:latin typeface="Consolas"/>
              </a:rPr>
              <a:t>getLatitude</a:t>
            </a:r>
            <a:r>
              <a:rPr lang="en-US" sz="1200" b="1" dirty="0" smtClean="0">
                <a:solidFill>
                  <a:srgbClr val="000000"/>
                </a:solidFill>
                <a:latin typeface="Consolas"/>
              </a:rPr>
              <a:t>() {</a:t>
            </a:r>
          </a:p>
          <a:p>
            <a:r>
              <a:rPr lang="en-US" sz="1200" dirty="0" smtClean="0">
                <a:solidFill>
                  <a:srgbClr val="000000"/>
                </a:solidFill>
                <a:latin typeface="Consolas"/>
              </a:rPr>
              <a:t>			</a:t>
            </a:r>
            <a:r>
              <a:rPr lang="en-US" sz="1200" b="1" dirty="0" smtClean="0">
                <a:solidFill>
                  <a:srgbClr val="7F0055"/>
                </a:solidFill>
                <a:latin typeface="Consolas"/>
              </a:rPr>
              <a:t>if</a:t>
            </a:r>
            <a:r>
              <a:rPr lang="en-US" sz="1200" b="1" dirty="0" smtClean="0">
                <a:solidFill>
                  <a:srgbClr val="000000"/>
                </a:solidFill>
                <a:latin typeface="Consolas"/>
              </a:rPr>
              <a:t> (</a:t>
            </a:r>
            <a:r>
              <a:rPr lang="en-US" sz="1200" b="1" dirty="0" err="1" smtClean="0">
                <a:solidFill>
                  <a:srgbClr val="0000C0"/>
                </a:solidFill>
                <a:latin typeface="Consolas"/>
              </a:rPr>
              <a:t>mostRecentLocation</a:t>
            </a:r>
            <a:r>
              <a:rPr lang="en-US" sz="1200" b="1" dirty="0" smtClean="0">
                <a:solidFill>
                  <a:srgbClr val="000000"/>
                </a:solidFill>
                <a:latin typeface="Consolas"/>
              </a:rPr>
              <a:t> == </a:t>
            </a:r>
            <a:r>
              <a:rPr lang="en-US" sz="1200" b="1" dirty="0" smtClean="0">
                <a:solidFill>
                  <a:srgbClr val="7F0055"/>
                </a:solidFill>
                <a:latin typeface="Consolas"/>
              </a:rPr>
              <a:t>null</a:t>
            </a:r>
            <a:r>
              <a:rPr lang="en-US" sz="1200" b="1" dirty="0" smtClean="0">
                <a:solidFill>
                  <a:srgbClr val="000000"/>
                </a:solidFill>
                <a:latin typeface="Consolas"/>
              </a:rPr>
              <a:t>) </a:t>
            </a:r>
            <a:r>
              <a:rPr lang="en-US" sz="1200" b="1" dirty="0" smtClean="0">
                <a:solidFill>
                  <a:srgbClr val="7F0055"/>
                </a:solidFill>
                <a:latin typeface="Consolas"/>
              </a:rPr>
              <a:t>return</a:t>
            </a:r>
            <a:r>
              <a:rPr lang="en-US" sz="1200" b="1" dirty="0" smtClean="0">
                <a:solidFill>
                  <a:srgbClr val="000000"/>
                </a:solidFill>
                <a:latin typeface="Consolas"/>
              </a:rPr>
              <a:t> (0);</a:t>
            </a:r>
          </a:p>
          <a:p>
            <a:r>
              <a:rPr lang="en-US" sz="1200" dirty="0" smtClean="0">
                <a:solidFill>
                  <a:srgbClr val="000000"/>
                </a:solidFill>
                <a:latin typeface="Consolas"/>
              </a:rPr>
              <a:t>			 </a:t>
            </a:r>
            <a:r>
              <a:rPr lang="en-US" sz="1200" b="1" dirty="0" smtClean="0">
                <a:solidFill>
                  <a:srgbClr val="7F0055"/>
                </a:solidFill>
                <a:latin typeface="Consolas"/>
              </a:rPr>
              <a:t>else</a:t>
            </a:r>
            <a:r>
              <a:rPr lang="en-US" sz="1200" b="1" dirty="0" smtClean="0">
                <a:solidFill>
                  <a:srgbClr val="000000"/>
                </a:solidFill>
                <a:latin typeface="Consolas"/>
              </a:rPr>
              <a:t> </a:t>
            </a:r>
            <a:r>
              <a:rPr lang="en-US" sz="1200" b="1" dirty="0" smtClean="0">
                <a:solidFill>
                  <a:srgbClr val="7F0055"/>
                </a:solidFill>
                <a:latin typeface="Consolas"/>
              </a:rPr>
              <a:t>return</a:t>
            </a:r>
            <a:r>
              <a:rPr lang="en-US" sz="1200" b="1" dirty="0" smtClean="0">
                <a:solidFill>
                  <a:srgbClr val="000000"/>
                </a:solidFill>
                <a:latin typeface="Consolas"/>
              </a:rPr>
              <a:t> </a:t>
            </a:r>
            <a:r>
              <a:rPr lang="en-US" sz="1200" b="1" dirty="0" err="1" smtClean="0">
                <a:solidFill>
                  <a:srgbClr val="0000C0"/>
                </a:solidFill>
                <a:latin typeface="Consolas"/>
              </a:rPr>
              <a:t>mostRecentLocation</a:t>
            </a:r>
            <a:r>
              <a:rPr lang="en-US" sz="1200" b="1" dirty="0" err="1" smtClean="0">
                <a:solidFill>
                  <a:srgbClr val="000000"/>
                </a:solidFill>
                <a:latin typeface="Consolas"/>
              </a:rPr>
              <a:t>.getLatitude</a:t>
            </a:r>
            <a:r>
              <a:rPr lang="en-US" sz="1200" b="1" dirty="0" smtClean="0">
                <a:solidFill>
                  <a:srgbClr val="000000"/>
                </a:solidFill>
                <a:latin typeface="Consolas"/>
              </a:rPr>
              <a:t>();			</a:t>
            </a:r>
          </a:p>
          <a:p>
            <a:r>
              <a:rPr lang="en-US" sz="1200" dirty="0" smtClean="0">
                <a:solidFill>
                  <a:srgbClr val="000000"/>
                </a:solidFill>
                <a:latin typeface="Consolas"/>
              </a:rPr>
              <a:t>		}</a:t>
            </a:r>
          </a:p>
          <a:p>
            <a:endParaRPr lang="en-US" sz="1200" dirty="0" smtClean="0">
              <a:latin typeface="Consolas"/>
            </a:endParaRPr>
          </a:p>
          <a:p>
            <a:r>
              <a:rPr lang="en-US" sz="1200" dirty="0" smtClean="0">
                <a:solidFill>
                  <a:srgbClr val="000000"/>
                </a:solidFill>
                <a:latin typeface="Consolas"/>
              </a:rPr>
              <a:t>		</a:t>
            </a:r>
            <a:r>
              <a:rPr lang="en-US" sz="1200" b="1" dirty="0" smtClean="0">
                <a:solidFill>
                  <a:srgbClr val="7F0055"/>
                </a:solidFill>
                <a:latin typeface="Consolas"/>
              </a:rPr>
              <a:t>public</a:t>
            </a:r>
            <a:r>
              <a:rPr lang="en-US" sz="1200" b="1" dirty="0" smtClean="0">
                <a:solidFill>
                  <a:srgbClr val="000000"/>
                </a:solidFill>
                <a:latin typeface="Consolas"/>
              </a:rPr>
              <a:t> </a:t>
            </a:r>
            <a:r>
              <a:rPr lang="en-US" sz="1200" b="1" dirty="0" smtClean="0">
                <a:solidFill>
                  <a:srgbClr val="7F0055"/>
                </a:solidFill>
                <a:latin typeface="Consolas"/>
              </a:rPr>
              <a:t>double</a:t>
            </a:r>
            <a:r>
              <a:rPr lang="en-US" sz="1200" b="1" dirty="0" smtClean="0">
                <a:solidFill>
                  <a:srgbClr val="000000"/>
                </a:solidFill>
                <a:latin typeface="Consolas"/>
              </a:rPr>
              <a:t> </a:t>
            </a:r>
            <a:r>
              <a:rPr lang="en-US" sz="1200" b="1" dirty="0" err="1" smtClean="0">
                <a:solidFill>
                  <a:srgbClr val="000000"/>
                </a:solidFill>
                <a:latin typeface="Consolas"/>
              </a:rPr>
              <a:t>getLongitude</a:t>
            </a:r>
            <a:r>
              <a:rPr lang="en-US" sz="1200" b="1" dirty="0" smtClean="0">
                <a:solidFill>
                  <a:srgbClr val="000000"/>
                </a:solidFill>
                <a:latin typeface="Consolas"/>
              </a:rPr>
              <a:t>() {</a:t>
            </a:r>
          </a:p>
          <a:p>
            <a:r>
              <a:rPr lang="en-US" sz="1200" dirty="0" smtClean="0">
                <a:solidFill>
                  <a:srgbClr val="000000"/>
                </a:solidFill>
                <a:latin typeface="Consolas"/>
              </a:rPr>
              <a:t>			</a:t>
            </a:r>
            <a:r>
              <a:rPr lang="en-US" sz="1200" b="1" dirty="0" smtClean="0">
                <a:solidFill>
                  <a:srgbClr val="7F0055"/>
                </a:solidFill>
                <a:latin typeface="Consolas"/>
              </a:rPr>
              <a:t>if</a:t>
            </a:r>
            <a:r>
              <a:rPr lang="en-US" sz="1200" b="1" dirty="0" smtClean="0">
                <a:solidFill>
                  <a:srgbClr val="000000"/>
                </a:solidFill>
                <a:latin typeface="Consolas"/>
              </a:rPr>
              <a:t> (</a:t>
            </a:r>
            <a:r>
              <a:rPr lang="en-US" sz="1200" b="1" dirty="0" err="1" smtClean="0">
                <a:solidFill>
                  <a:srgbClr val="0000C0"/>
                </a:solidFill>
                <a:latin typeface="Consolas"/>
              </a:rPr>
              <a:t>mostRecentLocation</a:t>
            </a:r>
            <a:r>
              <a:rPr lang="en-US" sz="1200" b="1" dirty="0" smtClean="0">
                <a:solidFill>
                  <a:srgbClr val="000000"/>
                </a:solidFill>
                <a:latin typeface="Consolas"/>
              </a:rPr>
              <a:t> == </a:t>
            </a:r>
            <a:r>
              <a:rPr lang="en-US" sz="1200" b="1" dirty="0" smtClean="0">
                <a:solidFill>
                  <a:srgbClr val="7F0055"/>
                </a:solidFill>
                <a:latin typeface="Consolas"/>
              </a:rPr>
              <a:t>null</a:t>
            </a:r>
            <a:r>
              <a:rPr lang="en-US" sz="1200" b="1" dirty="0" smtClean="0">
                <a:solidFill>
                  <a:srgbClr val="000000"/>
                </a:solidFill>
                <a:latin typeface="Consolas"/>
              </a:rPr>
              <a:t>) </a:t>
            </a:r>
            <a:r>
              <a:rPr lang="en-US" sz="1200" b="1" dirty="0" smtClean="0">
                <a:solidFill>
                  <a:srgbClr val="7F0055"/>
                </a:solidFill>
                <a:latin typeface="Consolas"/>
              </a:rPr>
              <a:t>return</a:t>
            </a:r>
            <a:r>
              <a:rPr lang="en-US" sz="1200" b="1" dirty="0" smtClean="0">
                <a:solidFill>
                  <a:srgbClr val="000000"/>
                </a:solidFill>
                <a:latin typeface="Consolas"/>
              </a:rPr>
              <a:t> (0);</a:t>
            </a:r>
          </a:p>
          <a:p>
            <a:r>
              <a:rPr lang="en-US" sz="1200" dirty="0" smtClean="0">
                <a:solidFill>
                  <a:srgbClr val="000000"/>
                </a:solidFill>
                <a:latin typeface="Consolas"/>
              </a:rPr>
              <a:t>			 </a:t>
            </a:r>
            <a:r>
              <a:rPr lang="en-US" sz="1200" b="1" dirty="0" smtClean="0">
                <a:solidFill>
                  <a:srgbClr val="7F0055"/>
                </a:solidFill>
                <a:latin typeface="Consolas"/>
              </a:rPr>
              <a:t>else</a:t>
            </a:r>
            <a:r>
              <a:rPr lang="en-US" sz="1200" b="1" dirty="0" smtClean="0">
                <a:solidFill>
                  <a:srgbClr val="000000"/>
                </a:solidFill>
                <a:latin typeface="Consolas"/>
              </a:rPr>
              <a:t> </a:t>
            </a:r>
            <a:r>
              <a:rPr lang="en-US" sz="1200" b="1" dirty="0" smtClean="0">
                <a:solidFill>
                  <a:srgbClr val="7F0055"/>
                </a:solidFill>
                <a:latin typeface="Consolas"/>
              </a:rPr>
              <a:t>return</a:t>
            </a:r>
            <a:r>
              <a:rPr lang="en-US" sz="1200" b="1" dirty="0" smtClean="0">
                <a:solidFill>
                  <a:srgbClr val="000000"/>
                </a:solidFill>
                <a:latin typeface="Consolas"/>
              </a:rPr>
              <a:t> </a:t>
            </a:r>
            <a:r>
              <a:rPr lang="en-US" sz="1200" b="1" dirty="0" err="1" smtClean="0">
                <a:solidFill>
                  <a:srgbClr val="0000C0"/>
                </a:solidFill>
                <a:latin typeface="Consolas"/>
              </a:rPr>
              <a:t>mostRecentLocation</a:t>
            </a:r>
            <a:r>
              <a:rPr lang="en-US" sz="1200" b="1" dirty="0" err="1" smtClean="0">
                <a:solidFill>
                  <a:srgbClr val="000000"/>
                </a:solidFill>
                <a:latin typeface="Consolas"/>
              </a:rPr>
              <a:t>.getLongitude</a:t>
            </a:r>
            <a:r>
              <a:rPr lang="en-US" sz="1200" b="1" dirty="0" smtClean="0">
                <a:solidFill>
                  <a:srgbClr val="000000"/>
                </a:solidFill>
                <a:latin typeface="Consolas"/>
              </a:rPr>
              <a:t>();</a:t>
            </a:r>
          </a:p>
          <a:p>
            <a:r>
              <a:rPr lang="en-US" sz="1200" dirty="0" smtClean="0">
                <a:solidFill>
                  <a:srgbClr val="000000"/>
                </a:solidFill>
                <a:latin typeface="Consolas"/>
              </a:rPr>
              <a:t>		}</a:t>
            </a:r>
          </a:p>
          <a:p>
            <a:r>
              <a:rPr lang="en-US" sz="1200" dirty="0" smtClean="0">
                <a:solidFill>
                  <a:srgbClr val="000000"/>
                </a:solidFill>
                <a:latin typeface="Consolas"/>
              </a:rPr>
              <a:t>	}</a:t>
            </a:r>
            <a:r>
              <a:rPr lang="en-US" sz="1200" dirty="0" smtClean="0">
                <a:solidFill>
                  <a:srgbClr val="3F7F5F"/>
                </a:solidFill>
                <a:latin typeface="Consolas"/>
              </a:rPr>
              <a:t>// </a:t>
            </a:r>
            <a:r>
              <a:rPr lang="en-US" sz="1200" dirty="0" err="1" smtClean="0">
                <a:solidFill>
                  <a:srgbClr val="3F7F5F"/>
                </a:solidFill>
                <a:latin typeface="Consolas"/>
              </a:rPr>
              <a:t>MyLocater</a:t>
            </a:r>
            <a:endParaRPr lang="en-US" sz="1200" dirty="0" smtClean="0">
              <a:solidFill>
                <a:srgbClr val="3F7F5F"/>
              </a:solidFill>
              <a:latin typeface="Consolas"/>
            </a:endParaRPr>
          </a:p>
          <a:p>
            <a:r>
              <a:rPr lang="en-US" sz="1200" dirty="0" smtClean="0">
                <a:solidFill>
                  <a:srgbClr val="000000"/>
                </a:solidFill>
                <a:latin typeface="Consolas"/>
              </a:rPr>
              <a:t>	</a:t>
            </a:r>
          </a:p>
          <a:p>
            <a:r>
              <a:rPr lang="en-US" sz="1200" dirty="0" smtClean="0">
                <a:solidFill>
                  <a:srgbClr val="000000"/>
                </a:solidFill>
                <a:latin typeface="Consolas"/>
              </a:rPr>
              <a:t>	</a:t>
            </a:r>
          </a:p>
          <a:p>
            <a:r>
              <a:rPr lang="en-US" sz="1200" dirty="0" smtClean="0">
                <a:solidFill>
                  <a:srgbClr val="000000"/>
                </a:solidFill>
                <a:latin typeface="Consolas"/>
              </a:rPr>
              <a:t>}</a:t>
            </a:r>
            <a:r>
              <a:rPr lang="en-US" sz="1200" dirty="0" smtClean="0">
                <a:solidFill>
                  <a:srgbClr val="3F7F5F"/>
                </a:solidFill>
                <a:latin typeface="Consolas"/>
              </a:rPr>
              <a:t>//class</a:t>
            </a:r>
            <a:endParaRPr lang="en-US" sz="1200" dirty="0" smtClean="0">
              <a:solidFill>
                <a:srgbClr val="3F7F5F"/>
              </a:solidFill>
              <a:latin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681216"/>
            <a:ext cx="8534400" cy="461665"/>
          </a:xfrm>
          <a:prstGeom prst="rect">
            <a:avLst/>
          </a:prstGeom>
          <a:noFill/>
        </p:spPr>
        <p:txBody>
          <a:bodyPr wrap="square" rtlCol="0">
            <a:spAutoFit/>
          </a:bodyPr>
          <a:lstStyle/>
          <a:p>
            <a:pPr marL="457200" indent="-457200"/>
            <a:r>
              <a:rPr lang="en-US" sz="2400" b="1" dirty="0" smtClean="0">
                <a:solidFill>
                  <a:srgbClr val="C00000"/>
                </a:solidFill>
              </a:rPr>
              <a:t>Example4.  </a:t>
            </a:r>
            <a:r>
              <a:rPr lang="en-US" sz="2400" b="1" dirty="0" smtClean="0"/>
              <a:t> Main Activity   </a:t>
            </a:r>
            <a:r>
              <a:rPr lang="en-US" sz="2000" dirty="0" smtClean="0"/>
              <a:t>Android &amp; Google Map V3 App (real locations)</a:t>
            </a:r>
          </a:p>
        </p:txBody>
      </p:sp>
      <p:sp>
        <p:nvSpPr>
          <p:cNvPr id="9" name="TextBox 8"/>
          <p:cNvSpPr txBox="1"/>
          <p:nvPr/>
        </p:nvSpPr>
        <p:spPr>
          <a:xfrm>
            <a:off x="304800" y="1138416"/>
            <a:ext cx="8305800" cy="400110"/>
          </a:xfrm>
          <a:prstGeom prst="rect">
            <a:avLst/>
          </a:prstGeom>
          <a:solidFill>
            <a:schemeClr val="bg1">
              <a:lumMod val="95000"/>
            </a:schemeClr>
          </a:solidFill>
          <a:ln>
            <a:solidFill>
              <a:schemeClr val="bg1">
                <a:lumMod val="50000"/>
              </a:schemeClr>
            </a:solidFill>
          </a:ln>
        </p:spPr>
        <p:txBody>
          <a:bodyPr wrap="square" rtlCol="0">
            <a:spAutoFit/>
          </a:bodyPr>
          <a:lstStyle/>
          <a:p>
            <a:r>
              <a:rPr lang="en-US" sz="2000" dirty="0" smtClean="0">
                <a:solidFill>
                  <a:srgbClr val="000000"/>
                </a:solidFill>
              </a:rPr>
              <a:t>Testing the app using the Emulator Control Panel</a:t>
            </a:r>
            <a:endParaRPr lang="en-US" sz="2000" dirty="0" smtClean="0">
              <a:latin typeface="Consolas"/>
            </a:endParaRPr>
          </a:p>
        </p:txBody>
      </p:sp>
      <p:pic>
        <p:nvPicPr>
          <p:cNvPr id="1026" name="Picture 2"/>
          <p:cNvPicPr>
            <a:picLocks noChangeAspect="1" noChangeArrowheads="1"/>
          </p:cNvPicPr>
          <p:nvPr/>
        </p:nvPicPr>
        <p:blipFill>
          <a:blip r:embed="rId2" cstate="print"/>
          <a:srcRect/>
          <a:stretch>
            <a:fillRect/>
          </a:stretch>
        </p:blipFill>
        <p:spPr bwMode="auto">
          <a:xfrm>
            <a:off x="304800" y="1676399"/>
            <a:ext cx="5105400" cy="4911217"/>
          </a:xfrm>
          <a:prstGeom prst="rect">
            <a:avLst/>
          </a:prstGeom>
          <a:noFill/>
          <a:ln w="9525">
            <a:solidFill>
              <a:schemeClr val="bg1">
                <a:lumMod val="50000"/>
              </a:schemeClr>
            </a:solidFill>
            <a:miter lim="800000"/>
            <a:headEnd/>
            <a:tailEnd/>
          </a:ln>
        </p:spPr>
      </p:pic>
      <p:sp>
        <p:nvSpPr>
          <p:cNvPr id="8" name="Rounded Rectangle 7"/>
          <p:cNvSpPr/>
          <p:nvPr/>
        </p:nvSpPr>
        <p:spPr>
          <a:xfrm>
            <a:off x="2743200" y="4800600"/>
            <a:ext cx="1828800" cy="1905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581400" y="6248400"/>
            <a:ext cx="381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657600" y="2209800"/>
            <a:ext cx="13716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evice-1.png"/>
          <p:cNvPicPr>
            <a:picLocks noChangeAspect="1"/>
          </p:cNvPicPr>
          <p:nvPr/>
        </p:nvPicPr>
        <p:blipFill>
          <a:blip r:embed="rId3" cstate="print"/>
          <a:stretch>
            <a:fillRect/>
          </a:stretch>
        </p:blipFill>
        <p:spPr>
          <a:xfrm>
            <a:off x="5562600" y="1676400"/>
            <a:ext cx="3048000" cy="4572000"/>
          </a:xfrm>
          <a:prstGeom prst="rect">
            <a:avLst/>
          </a:prstGeom>
          <a:ln>
            <a:solidFill>
              <a:schemeClr val="bg1">
                <a:lumMod val="50000"/>
              </a:schemeClr>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5170646"/>
          </a:xfrm>
          <a:prstGeom prst="rect">
            <a:avLst/>
          </a:prstGeom>
          <a:noFill/>
        </p:spPr>
        <p:txBody>
          <a:bodyPr wrap="square" rtlCol="0">
            <a:spAutoFit/>
          </a:bodyPr>
          <a:lstStyle/>
          <a:p>
            <a:pPr marL="457200" indent="-457200"/>
            <a:r>
              <a:rPr lang="en-US" sz="3200" b="1" dirty="0" smtClean="0">
                <a:solidFill>
                  <a:srgbClr val="FF0000"/>
                </a:solidFill>
              </a:rPr>
              <a:t>Where to go next?</a:t>
            </a:r>
          </a:p>
          <a:p>
            <a:pPr marL="914400" lvl="1" indent="-457200"/>
            <a:r>
              <a:rPr lang="en-US" sz="2800" b="1" dirty="0" smtClean="0"/>
              <a:t>Google Maps Developers Documentation</a:t>
            </a:r>
          </a:p>
          <a:p>
            <a:pPr marL="914400" lvl="1" indent="-457200"/>
            <a:r>
              <a:rPr lang="en-US" dirty="0" smtClean="0">
                <a:hlinkClick r:id="rId2"/>
              </a:rPr>
              <a:t>https://developers.google.com/maps/documentation/</a:t>
            </a:r>
            <a:endParaRPr lang="en-US" dirty="0" smtClean="0"/>
          </a:p>
          <a:p>
            <a:pPr marL="914400" lvl="1" indent="-457200"/>
            <a:endParaRPr lang="en-US" sz="3200" b="1" dirty="0" smtClean="0"/>
          </a:p>
          <a:p>
            <a:pPr marL="914400" lvl="1" indent="-457200"/>
            <a:r>
              <a:rPr lang="en-US" sz="2800" b="1" dirty="0" smtClean="0"/>
              <a:t>Google Maps API – </a:t>
            </a:r>
            <a:r>
              <a:rPr lang="en-US" sz="2800" b="1" dirty="0" err="1" smtClean="0"/>
              <a:t>Webservices</a:t>
            </a:r>
            <a:endParaRPr lang="en-US" sz="2800" b="1" dirty="0" smtClean="0"/>
          </a:p>
          <a:p>
            <a:pPr marL="914400" lvl="1" indent="-457200"/>
            <a:r>
              <a:rPr lang="en-US" dirty="0" smtClean="0">
                <a:hlinkClick r:id="rId3"/>
              </a:rPr>
              <a:t>http://code.google.com/apis/maps/documentation/webservices/index.html</a:t>
            </a:r>
          </a:p>
          <a:p>
            <a:pPr marL="914400" lvl="1" indent="-457200"/>
            <a:endParaRPr lang="en-US" sz="2800" b="1" dirty="0" smtClean="0"/>
          </a:p>
          <a:p>
            <a:pPr marL="914400" lvl="1" indent="-457200"/>
            <a:r>
              <a:rPr lang="en-US" sz="2800" b="1" dirty="0" smtClean="0"/>
              <a:t>Google Maps JavaScript API V3 </a:t>
            </a:r>
          </a:p>
          <a:p>
            <a:pPr marL="914400" lvl="1" indent="-457200"/>
            <a:r>
              <a:rPr lang="en-US" dirty="0" smtClean="0">
                <a:hlinkClick r:id="rId3"/>
              </a:rPr>
              <a:t>http://code.google.com/apis/maps/documentation/javascript/tutorial.html</a:t>
            </a:r>
            <a:endParaRPr lang="en-US" dirty="0" smtClean="0">
              <a:hlinkClick r:id="rId4"/>
            </a:endParaRPr>
          </a:p>
          <a:p>
            <a:pPr marL="457200" indent="-457200"/>
            <a:endParaRPr lang="en-US" sz="1600" dirty="0" smtClean="0"/>
          </a:p>
          <a:p>
            <a:pPr marL="457200" indent="-457200" algn="ctr"/>
            <a:endParaRPr lang="en-US" sz="2400" b="1" dirty="0" smtClean="0">
              <a:solidFill>
                <a:srgbClr val="FF0000"/>
              </a:solidFill>
            </a:endParaRPr>
          </a:p>
          <a:p>
            <a:pPr marL="457200" indent="-457200" algn="ctr"/>
            <a:r>
              <a:rPr lang="en-US" sz="6000" b="1" dirty="0" smtClean="0">
                <a:solidFill>
                  <a:srgbClr val="FF0000"/>
                </a:solidFill>
              </a:rPr>
              <a:t>Questions ?</a:t>
            </a:r>
            <a:endParaRPr lang="en-US" sz="6000"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5447645"/>
          </a:xfrm>
          <a:prstGeom prst="rect">
            <a:avLst/>
          </a:prstGeom>
          <a:noFill/>
        </p:spPr>
        <p:txBody>
          <a:bodyPr wrap="square" rtlCol="0">
            <a:spAutoFit/>
          </a:bodyPr>
          <a:lstStyle/>
          <a:p>
            <a:r>
              <a:rPr lang="en-US" sz="2400" b="1" dirty="0" smtClean="0"/>
              <a:t>Example 1A: A simple browsing experience</a:t>
            </a:r>
          </a:p>
          <a:p>
            <a:endParaRPr lang="en-US" sz="2400" dirty="0" smtClean="0"/>
          </a:p>
          <a:p>
            <a:r>
              <a:rPr lang="en-US" sz="2200" dirty="0" smtClean="0"/>
              <a:t>This example uses a </a:t>
            </a:r>
            <a:r>
              <a:rPr lang="en-US" sz="2200" dirty="0" err="1" smtClean="0"/>
              <a:t>WebView</a:t>
            </a:r>
            <a:r>
              <a:rPr lang="en-US" sz="2200" dirty="0" smtClean="0"/>
              <a:t> widget to </a:t>
            </a:r>
          </a:p>
          <a:p>
            <a:endParaRPr lang="en-US" sz="800" dirty="0" smtClean="0"/>
          </a:p>
          <a:p>
            <a:pPr marL="457200" indent="-457200">
              <a:buAutoNum type="alphaLcParenBoth"/>
            </a:pPr>
            <a:r>
              <a:rPr lang="en-US" sz="2200" dirty="0" smtClean="0"/>
              <a:t>Reach a particular URL (eBay)</a:t>
            </a:r>
          </a:p>
          <a:p>
            <a:pPr marL="457200" indent="-457200">
              <a:buAutoNum type="alphaLcParenBoth"/>
            </a:pPr>
            <a:endParaRPr lang="en-US" sz="2200" dirty="0" smtClean="0"/>
          </a:p>
          <a:p>
            <a:pPr marL="457200" indent="-457200">
              <a:buAutoNum type="alphaLcParenBoth"/>
            </a:pPr>
            <a:r>
              <a:rPr lang="en-US" sz="2200" dirty="0" smtClean="0"/>
              <a:t>Load a local HTML page in which the</a:t>
            </a:r>
          </a:p>
          <a:p>
            <a:pPr marL="457200" indent="-457200"/>
            <a:r>
              <a:rPr lang="en-US" sz="2200" dirty="0" smtClean="0"/>
              <a:t>	user instructs Google Maps to show </a:t>
            </a:r>
          </a:p>
          <a:p>
            <a:pPr marL="457200" indent="-457200"/>
            <a:r>
              <a:rPr lang="en-US" sz="2200" dirty="0" smtClean="0"/>
              <a:t>	a static map around given coordinates.</a:t>
            </a:r>
          </a:p>
          <a:p>
            <a:pPr marL="457200" indent="-457200"/>
            <a:endParaRPr lang="en-US" sz="2000" dirty="0" smtClean="0"/>
          </a:p>
          <a:p>
            <a:pPr marL="457200" indent="-457200"/>
            <a:endParaRPr lang="en-US" sz="2000" dirty="0" smtClean="0"/>
          </a:p>
          <a:p>
            <a:pPr marL="457200" indent="-457200"/>
            <a:endParaRPr lang="en-US" sz="2000" dirty="0" smtClean="0"/>
          </a:p>
          <a:p>
            <a:pPr marL="457200" indent="-457200"/>
            <a:endParaRPr lang="en-US" sz="2000" dirty="0" smtClean="0"/>
          </a:p>
          <a:p>
            <a:pPr marL="457200" indent="-457200"/>
            <a:endParaRPr lang="en-US" sz="2000" dirty="0" smtClean="0"/>
          </a:p>
          <a:p>
            <a:endParaRPr lang="en-US" sz="2000" dirty="0" smtClean="0"/>
          </a:p>
          <a:p>
            <a:r>
              <a:rPr lang="en-US" sz="2000" dirty="0" smtClean="0"/>
              <a:t>Reference:</a:t>
            </a:r>
          </a:p>
          <a:p>
            <a:r>
              <a:rPr lang="en-US" sz="2000" dirty="0" smtClean="0">
                <a:hlinkClick r:id="rId2"/>
              </a:rPr>
              <a:t>http://developer.android.com/guide/webapps/webview.html</a:t>
            </a:r>
            <a:endParaRPr lang="en-US" sz="2400" dirty="0" smtClean="0"/>
          </a:p>
        </p:txBody>
      </p:sp>
      <p:pic>
        <p:nvPicPr>
          <p:cNvPr id="12" name="Picture 11" descr="device-1.png"/>
          <p:cNvPicPr>
            <a:picLocks noChangeAspect="1"/>
          </p:cNvPicPr>
          <p:nvPr/>
        </p:nvPicPr>
        <p:blipFill>
          <a:blip r:embed="rId3" cstate="print"/>
          <a:stretch>
            <a:fillRect/>
          </a:stretch>
        </p:blipFill>
        <p:spPr>
          <a:xfrm>
            <a:off x="5334000" y="1831600"/>
            <a:ext cx="2441587" cy="4340599"/>
          </a:xfrm>
          <a:prstGeom prst="rect">
            <a:avLst/>
          </a:prstGeom>
          <a:ln>
            <a:solidFill>
              <a:schemeClr val="bg1">
                <a:lumMod val="50000"/>
              </a:schemeClr>
            </a:solidFill>
          </a:ln>
          <a:effectLst>
            <a:outerShdw blurRad="292100" dist="139700" dir="2700000" algn="tl" rotWithShape="0">
              <a:srgbClr val="333333">
                <a:alpha val="65000"/>
              </a:srgbClr>
            </a:outerShdw>
          </a:effectLst>
        </p:spPr>
      </p:pic>
      <p:pic>
        <p:nvPicPr>
          <p:cNvPr id="15" name="Picture 14" descr="device-1.png"/>
          <p:cNvPicPr>
            <a:picLocks noChangeAspect="1"/>
          </p:cNvPicPr>
          <p:nvPr/>
        </p:nvPicPr>
        <p:blipFill>
          <a:blip r:embed="rId4" cstate="print"/>
          <a:stretch>
            <a:fillRect/>
          </a:stretch>
        </p:blipFill>
        <p:spPr>
          <a:xfrm>
            <a:off x="6248400" y="990600"/>
            <a:ext cx="2419350" cy="4301067"/>
          </a:xfrm>
          <a:prstGeom prst="rect">
            <a:avLst/>
          </a:prstGeom>
          <a:ln>
            <a:solidFill>
              <a:schemeClr val="bg1">
                <a:lumMod val="50000"/>
              </a:schemeClr>
            </a:solidFill>
          </a:ln>
          <a:effectLst>
            <a:outerShdw blurRad="292100" dist="139700" dir="2700000" algn="tl" rotWithShape="0">
              <a:srgbClr val="333333">
                <a:alpha val="65000"/>
              </a:srgbClr>
            </a:outerShdw>
          </a:effectLst>
        </p:spPr>
      </p:pic>
      <p:sp>
        <p:nvSpPr>
          <p:cNvPr id="13"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8600" y="1219200"/>
            <a:ext cx="8534400" cy="830997"/>
          </a:xfrm>
          <a:prstGeom prst="rect">
            <a:avLst/>
          </a:prstGeom>
          <a:noFill/>
        </p:spPr>
        <p:txBody>
          <a:bodyPr wrap="square" rtlCol="0">
            <a:spAutoFit/>
          </a:bodyPr>
          <a:lstStyle/>
          <a:p>
            <a:r>
              <a:rPr lang="en-US" sz="2400" b="1" dirty="0" smtClean="0"/>
              <a:t>Example 1A: A simple browsing experience</a:t>
            </a:r>
          </a:p>
          <a:p>
            <a:r>
              <a:rPr lang="en-US" sz="2200" dirty="0" smtClean="0"/>
              <a:t>Example 2 - Let’s go e-shopping</a:t>
            </a:r>
          </a:p>
        </p:txBody>
      </p:sp>
      <p:sp>
        <p:nvSpPr>
          <p:cNvPr id="10" name="TextBox 9"/>
          <p:cNvSpPr txBox="1"/>
          <p:nvPr/>
        </p:nvSpPr>
        <p:spPr>
          <a:xfrm>
            <a:off x="381000" y="2743200"/>
            <a:ext cx="5562600" cy="3323987"/>
          </a:xfrm>
          <a:prstGeom prst="rect">
            <a:avLst/>
          </a:prstGeom>
          <a:solidFill>
            <a:schemeClr val="bg1">
              <a:lumMod val="95000"/>
            </a:schemeClr>
          </a:solidFill>
          <a:ln w="3175">
            <a:solidFill>
              <a:schemeClr val="bg1">
                <a:lumMod val="50000"/>
              </a:schemeClr>
            </a:solidFill>
          </a:ln>
        </p:spPr>
        <p:txBody>
          <a:bodyPr wrap="square" rtlCol="0">
            <a:spAutoFit/>
          </a:bodyPr>
          <a:lstStyle/>
          <a:p>
            <a:r>
              <a:rPr lang="en-US" sz="1400" dirty="0" smtClean="0">
                <a:solidFill>
                  <a:srgbClr val="008080"/>
                </a:solidFill>
                <a:latin typeface="Consolas" pitchFamily="49" charset="0"/>
                <a:cs typeface="Consolas" pitchFamily="49" charset="0"/>
              </a:rPr>
              <a:t>&lt;?</a:t>
            </a:r>
            <a:r>
              <a:rPr lang="en-US" sz="1400" dirty="0" smtClean="0">
                <a:solidFill>
                  <a:srgbClr val="3F7F7F"/>
                </a:solidFill>
                <a:latin typeface="Consolas" pitchFamily="49" charset="0"/>
                <a:cs typeface="Consolas" pitchFamily="49" charset="0"/>
              </a:rPr>
              <a:t>xml </a:t>
            </a:r>
            <a:r>
              <a:rPr lang="en-US" sz="1400" dirty="0" smtClean="0">
                <a:solidFill>
                  <a:srgbClr val="7F007F"/>
                </a:solidFill>
                <a:latin typeface="Consolas" pitchFamily="49" charset="0"/>
                <a:cs typeface="Consolas" pitchFamily="49" charset="0"/>
              </a:rPr>
              <a:t>version</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"1.0" </a:t>
            </a:r>
            <a:r>
              <a:rPr lang="en-US" sz="1400" i="1" dirty="0" smtClean="0">
                <a:solidFill>
                  <a:srgbClr val="7F007F"/>
                </a:solidFill>
                <a:latin typeface="Consolas" pitchFamily="49" charset="0"/>
                <a:cs typeface="Consolas" pitchFamily="49" charset="0"/>
              </a:rPr>
              <a:t>encoding</a:t>
            </a:r>
            <a:r>
              <a:rPr lang="en-US" sz="1400" i="1"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"utf-8"</a:t>
            </a:r>
            <a:r>
              <a:rPr lang="en-US" sz="1400" i="1" dirty="0" smtClean="0">
                <a:solidFill>
                  <a:srgbClr val="008080"/>
                </a:solidFill>
                <a:latin typeface="Consolas" pitchFamily="49" charset="0"/>
                <a:cs typeface="Consolas" pitchFamily="49" charset="0"/>
              </a:rPr>
              <a:t>?&gt;</a:t>
            </a:r>
          </a:p>
          <a:p>
            <a:r>
              <a:rPr lang="en-US" sz="1400" dirty="0" smtClean="0">
                <a:solidFill>
                  <a:srgbClr val="008080"/>
                </a:solidFill>
                <a:latin typeface="Consolas" pitchFamily="49" charset="0"/>
                <a:cs typeface="Consolas" pitchFamily="49" charset="0"/>
              </a:rPr>
              <a:t>&lt;</a:t>
            </a:r>
            <a:r>
              <a:rPr lang="en-US" sz="1400" dirty="0" err="1" smtClean="0">
                <a:solidFill>
                  <a:srgbClr val="3F7F7F"/>
                </a:solidFill>
                <a:latin typeface="Consolas" pitchFamily="49" charset="0"/>
                <a:cs typeface="Consolas" pitchFamily="49" charset="0"/>
              </a:rPr>
              <a:t>LinearLayout</a:t>
            </a:r>
            <a:r>
              <a:rPr lang="en-US" sz="1400" dirty="0" smtClean="0">
                <a:solidFill>
                  <a:srgbClr val="3F7F7F"/>
                </a:solidFill>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xmlns:android</a:t>
            </a:r>
            <a:r>
              <a:rPr lang="en-US" sz="1200" dirty="0" smtClean="0">
                <a:solidFill>
                  <a:srgbClr val="000000"/>
                </a:solidFill>
                <a:latin typeface="Consolas" pitchFamily="49" charset="0"/>
                <a:cs typeface="Consolas" pitchFamily="49" charset="0"/>
              </a:rPr>
              <a:t>=</a:t>
            </a:r>
            <a:r>
              <a:rPr lang="en-US" sz="1200" i="1" dirty="0" smtClean="0">
                <a:solidFill>
                  <a:srgbClr val="2A00FF"/>
                </a:solidFill>
                <a:latin typeface="Consolas" pitchFamily="49" charset="0"/>
                <a:cs typeface="Consolas" pitchFamily="49" charset="0"/>
              </a:rPr>
              <a:t>"http://schemas.android.com/apk/res/android"</a:t>
            </a:r>
            <a:endParaRPr lang="en-US" sz="1400" i="1" dirty="0" smtClean="0">
              <a:solidFill>
                <a:srgbClr val="2A00FF"/>
              </a:solidFill>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android:orientation</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"vertical"</a:t>
            </a:r>
          </a:p>
          <a:p>
            <a:r>
              <a:rPr lang="en-US" sz="1400" dirty="0" smtClean="0">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android:layout_width</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match_parent</a:t>
            </a:r>
            <a:r>
              <a:rPr lang="en-US" sz="1400" i="1" dirty="0" smtClean="0">
                <a:solidFill>
                  <a:srgbClr val="2A00FF"/>
                </a:solidFill>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android:layout_height</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match_parent</a:t>
            </a:r>
            <a:r>
              <a:rPr lang="en-US" sz="1400" i="1" dirty="0" smtClean="0">
                <a:solidFill>
                  <a:srgbClr val="2A00FF"/>
                </a:solidFill>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smtClean="0">
                <a:solidFill>
                  <a:srgbClr val="008080"/>
                </a:solidFill>
                <a:latin typeface="Consolas" pitchFamily="49" charset="0"/>
                <a:cs typeface="Consolas" pitchFamily="49" charset="0"/>
              </a:rPr>
              <a:t>&gt;</a:t>
            </a:r>
          </a:p>
          <a:p>
            <a:endParaRPr lang="en-US" sz="1400" dirty="0" smtClean="0">
              <a:solidFill>
                <a:srgbClr val="008080"/>
              </a:solidFill>
              <a:latin typeface="Consolas" pitchFamily="49" charset="0"/>
              <a:cs typeface="Consolas" pitchFamily="49" charset="0"/>
            </a:endParaRPr>
          </a:p>
          <a:p>
            <a:r>
              <a:rPr lang="en-US" sz="1400" dirty="0" smtClean="0">
                <a:solidFill>
                  <a:srgbClr val="000000"/>
                </a:solidFill>
                <a:latin typeface="Consolas" pitchFamily="49" charset="0"/>
                <a:cs typeface="Consolas" pitchFamily="49" charset="0"/>
              </a:rPr>
              <a:t>    </a:t>
            </a:r>
            <a:r>
              <a:rPr lang="en-US" sz="1400" dirty="0" smtClean="0">
                <a:solidFill>
                  <a:srgbClr val="008080"/>
                </a:solidFill>
                <a:latin typeface="Consolas" pitchFamily="49" charset="0"/>
                <a:cs typeface="Consolas" pitchFamily="49" charset="0"/>
              </a:rPr>
              <a:t>&lt;</a:t>
            </a:r>
            <a:r>
              <a:rPr lang="en-US" sz="1400" dirty="0" err="1" smtClean="0">
                <a:solidFill>
                  <a:srgbClr val="3F7F7F"/>
                </a:solidFill>
                <a:latin typeface="Consolas" pitchFamily="49" charset="0"/>
                <a:cs typeface="Consolas" pitchFamily="49" charset="0"/>
              </a:rPr>
              <a:t>WebView</a:t>
            </a:r>
            <a:r>
              <a:rPr lang="en-US" sz="1400" dirty="0" smtClean="0">
                <a:solidFill>
                  <a:srgbClr val="3F7F7F"/>
                </a:solidFill>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android:id</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"@+id/</a:t>
            </a:r>
            <a:r>
              <a:rPr lang="en-US" sz="1400" i="1" dirty="0" err="1" smtClean="0">
                <a:solidFill>
                  <a:srgbClr val="2A00FF"/>
                </a:solidFill>
                <a:latin typeface="Consolas" pitchFamily="49" charset="0"/>
                <a:cs typeface="Consolas" pitchFamily="49" charset="0"/>
              </a:rPr>
              <a:t>webkit</a:t>
            </a:r>
            <a:r>
              <a:rPr lang="en-US" sz="1400" i="1" dirty="0" smtClean="0">
                <a:solidFill>
                  <a:srgbClr val="2A00FF"/>
                </a:solidFill>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android:layout_width</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match_parent</a:t>
            </a:r>
            <a:r>
              <a:rPr lang="en-US" sz="1400" i="1" dirty="0" smtClean="0">
                <a:solidFill>
                  <a:srgbClr val="2A00FF"/>
                </a:solidFill>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solidFill>
                  <a:srgbClr val="7F007F"/>
                </a:solidFill>
                <a:latin typeface="Consolas" pitchFamily="49" charset="0"/>
                <a:cs typeface="Consolas" pitchFamily="49" charset="0"/>
              </a:rPr>
              <a:t>android:layout_height</a:t>
            </a:r>
            <a:r>
              <a:rPr lang="en-US" sz="1400" dirty="0" smtClean="0">
                <a:solidFill>
                  <a:srgbClr val="000000"/>
                </a:solidFill>
                <a:latin typeface="Consolas" pitchFamily="49" charset="0"/>
                <a:cs typeface="Consolas" pitchFamily="49" charset="0"/>
              </a:rPr>
              <a:t>=</a:t>
            </a:r>
            <a:r>
              <a:rPr lang="en-US" sz="1400" i="1" dirty="0" smtClean="0">
                <a:solidFill>
                  <a:srgbClr val="2A00FF"/>
                </a:solidFill>
                <a:latin typeface="Consolas" pitchFamily="49" charset="0"/>
                <a:cs typeface="Consolas" pitchFamily="49" charset="0"/>
              </a:rPr>
              <a:t>"</a:t>
            </a:r>
            <a:r>
              <a:rPr lang="en-US" sz="1400" i="1" dirty="0" err="1" smtClean="0">
                <a:solidFill>
                  <a:srgbClr val="2A00FF"/>
                </a:solidFill>
                <a:latin typeface="Consolas" pitchFamily="49" charset="0"/>
                <a:cs typeface="Consolas" pitchFamily="49" charset="0"/>
              </a:rPr>
              <a:t>match_parent</a:t>
            </a:r>
            <a:r>
              <a:rPr lang="en-US" sz="1400" i="1" dirty="0" smtClean="0">
                <a:solidFill>
                  <a:srgbClr val="2A00FF"/>
                </a:solidFill>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smtClean="0">
                <a:solidFill>
                  <a:srgbClr val="008080"/>
                </a:solidFill>
                <a:latin typeface="Consolas" pitchFamily="49" charset="0"/>
                <a:cs typeface="Consolas" pitchFamily="49" charset="0"/>
              </a:rPr>
              <a:t>/&gt;</a:t>
            </a:r>
          </a:p>
          <a:p>
            <a:endParaRPr lang="en-US" sz="1400" dirty="0" smtClean="0">
              <a:solidFill>
                <a:srgbClr val="008080"/>
              </a:solidFill>
              <a:latin typeface="Consolas" pitchFamily="49" charset="0"/>
              <a:cs typeface="Consolas" pitchFamily="49" charset="0"/>
            </a:endParaRPr>
          </a:p>
          <a:p>
            <a:r>
              <a:rPr lang="en-US" sz="1400" dirty="0" smtClean="0">
                <a:solidFill>
                  <a:srgbClr val="008080"/>
                </a:solidFill>
                <a:latin typeface="Consolas" pitchFamily="49" charset="0"/>
                <a:cs typeface="Consolas" pitchFamily="49" charset="0"/>
              </a:rPr>
              <a:t>&lt;/</a:t>
            </a:r>
            <a:r>
              <a:rPr lang="en-US" sz="1400" dirty="0" err="1" smtClean="0">
                <a:solidFill>
                  <a:srgbClr val="3F7F7F"/>
                </a:solidFill>
                <a:latin typeface="Consolas" pitchFamily="49" charset="0"/>
                <a:cs typeface="Consolas" pitchFamily="49" charset="0"/>
              </a:rPr>
              <a:t>LinearLayout</a:t>
            </a:r>
            <a:r>
              <a:rPr lang="en-US" sz="1400" dirty="0" smtClean="0">
                <a:solidFill>
                  <a:srgbClr val="008080"/>
                </a:solidFill>
                <a:latin typeface="Consolas" pitchFamily="49" charset="0"/>
                <a:cs typeface="Consolas" pitchFamily="49" charset="0"/>
              </a:rPr>
              <a:t>&gt;</a:t>
            </a:r>
            <a:endParaRPr lang="en-US" sz="1400" dirty="0">
              <a:latin typeface="Consolas" pitchFamily="49" charset="0"/>
              <a:cs typeface="Consolas" pitchFamily="49" charset="0"/>
            </a:endParaRPr>
          </a:p>
        </p:txBody>
      </p:sp>
      <p:pic>
        <p:nvPicPr>
          <p:cNvPr id="15" name="Picture 14" descr="device-1.png"/>
          <p:cNvPicPr>
            <a:picLocks noChangeAspect="1"/>
          </p:cNvPicPr>
          <p:nvPr/>
        </p:nvPicPr>
        <p:blipFill>
          <a:blip r:embed="rId2" cstate="print"/>
          <a:stretch>
            <a:fillRect/>
          </a:stretch>
        </p:blipFill>
        <p:spPr>
          <a:xfrm>
            <a:off x="6248400" y="1371600"/>
            <a:ext cx="2590800" cy="4605867"/>
          </a:xfrm>
          <a:prstGeom prst="rect">
            <a:avLst/>
          </a:prstGeom>
          <a:ln w="3175">
            <a:solidFill>
              <a:schemeClr val="tx1">
                <a:lumMod val="75000"/>
                <a:lumOff val="25000"/>
              </a:schemeClr>
            </a:solidFill>
          </a:ln>
          <a:effectLst>
            <a:outerShdw blurRad="292100" dist="139700" dir="2700000" algn="tl" rotWithShape="0">
              <a:srgbClr val="333333">
                <a:alpha val="65000"/>
              </a:srgbClr>
            </a:outerShdw>
          </a:effectLst>
        </p:spPr>
      </p:pic>
      <p:cxnSp>
        <p:nvCxnSpPr>
          <p:cNvPr id="11" name="Straight Arrow Connector 10"/>
          <p:cNvCxnSpPr/>
          <p:nvPr/>
        </p:nvCxnSpPr>
        <p:spPr>
          <a:xfrm>
            <a:off x="152400" y="4572000"/>
            <a:ext cx="6096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133600"/>
            <a:ext cx="8534400" cy="4185761"/>
          </a:xfrm>
          <a:prstGeom prst="rect">
            <a:avLst/>
          </a:prstGeom>
          <a:solidFill>
            <a:schemeClr val="bg1">
              <a:lumMod val="95000"/>
            </a:schemeClr>
          </a:solidFill>
          <a:ln>
            <a:solidFill>
              <a:schemeClr val="bg1">
                <a:lumMod val="85000"/>
              </a:schemeClr>
            </a:solidFill>
          </a:ln>
        </p:spPr>
        <p:txBody>
          <a:bodyPr wrap="square" rtlCol="0">
            <a:spAutoFit/>
          </a:bodyPr>
          <a:lstStyle/>
          <a:p>
            <a:pPr defTabSz="274320"/>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onCreate</a:t>
            </a:r>
            <a:r>
              <a:rPr lang="en-US" sz="1400" b="1" dirty="0" smtClean="0">
                <a:solidFill>
                  <a:srgbClr val="000000"/>
                </a:solidFill>
                <a:latin typeface="Consolas"/>
              </a:rPr>
              <a:t>(Bundle </a:t>
            </a:r>
            <a:r>
              <a:rPr lang="en-US" sz="1400" b="1" dirty="0" err="1" smtClean="0">
                <a:solidFill>
                  <a:srgbClr val="000000"/>
                </a:solidFill>
                <a:latin typeface="Consolas"/>
              </a:rPr>
              <a:t>savedInstanceState</a:t>
            </a:r>
            <a:r>
              <a:rPr lang="en-US" sz="1400" b="1" dirty="0" smtClean="0">
                <a:solidFill>
                  <a:srgbClr val="000000"/>
                </a:solidFill>
                <a:latin typeface="Consolas"/>
              </a:rPr>
              <a:t>) {</a:t>
            </a:r>
          </a:p>
          <a:p>
            <a:pPr lvl="1" defTabSz="274320"/>
            <a:r>
              <a:rPr lang="en-US" sz="1400" b="1" dirty="0" err="1" smtClean="0">
                <a:solidFill>
                  <a:srgbClr val="7F0055"/>
                </a:solidFill>
                <a:latin typeface="Consolas"/>
              </a:rPr>
              <a:t>super</a:t>
            </a:r>
            <a:r>
              <a:rPr lang="en-US" sz="1400" b="1" dirty="0" err="1" smtClean="0">
                <a:solidFill>
                  <a:srgbClr val="000000"/>
                </a:solidFill>
                <a:latin typeface="Consolas"/>
              </a:rPr>
              <a:t>.onCreate</a:t>
            </a:r>
            <a:r>
              <a:rPr lang="en-US" sz="1400" b="1" dirty="0" smtClean="0">
                <a:solidFill>
                  <a:srgbClr val="000000"/>
                </a:solidFill>
                <a:latin typeface="Consolas"/>
              </a:rPr>
              <a:t>(</a:t>
            </a:r>
            <a:r>
              <a:rPr lang="en-US" sz="1400" b="1" dirty="0" err="1" smtClean="0">
                <a:solidFill>
                  <a:srgbClr val="000000"/>
                </a:solidFill>
                <a:latin typeface="Consolas"/>
              </a:rPr>
              <a:t>savedInstanceState</a:t>
            </a:r>
            <a:r>
              <a:rPr lang="en-US" sz="1400" b="1" dirty="0" smtClean="0">
                <a:solidFill>
                  <a:srgbClr val="000000"/>
                </a:solidFill>
                <a:latin typeface="Consolas"/>
              </a:rPr>
              <a:t>);</a:t>
            </a:r>
          </a:p>
          <a:p>
            <a:pPr lvl="1" defTabSz="274320"/>
            <a:r>
              <a:rPr lang="en-US" sz="1400" dirty="0" err="1" smtClean="0">
                <a:solidFill>
                  <a:srgbClr val="000000"/>
                </a:solidFill>
                <a:latin typeface="Consolas"/>
              </a:rPr>
              <a:t>setContentView</a:t>
            </a:r>
            <a:r>
              <a:rPr lang="en-US" sz="1400" dirty="0" smtClean="0">
                <a:solidFill>
                  <a:srgbClr val="000000"/>
                </a:solidFill>
                <a:latin typeface="Consolas"/>
              </a:rPr>
              <a:t>(</a:t>
            </a:r>
            <a:r>
              <a:rPr lang="en-US" sz="1400" dirty="0" err="1" smtClean="0">
                <a:solidFill>
                  <a:srgbClr val="000000"/>
                </a:solidFill>
                <a:latin typeface="Consolas"/>
              </a:rPr>
              <a:t>R.layout.</a:t>
            </a:r>
            <a:r>
              <a:rPr lang="en-US" sz="1400" i="1" dirty="0" err="1" smtClean="0">
                <a:solidFill>
                  <a:srgbClr val="0000C0"/>
                </a:solidFill>
                <a:latin typeface="Consolas"/>
              </a:rPr>
              <a:t>activity_main</a:t>
            </a:r>
            <a:r>
              <a:rPr lang="en-US" sz="1400" i="1" dirty="0" smtClean="0">
                <a:solidFill>
                  <a:srgbClr val="000000"/>
                </a:solidFill>
                <a:latin typeface="Consolas"/>
              </a:rPr>
              <a:t>);</a:t>
            </a:r>
          </a:p>
          <a:p>
            <a:pPr lvl="1" defTabSz="274320"/>
            <a:endParaRPr lang="en-US" sz="1400" dirty="0" smtClean="0">
              <a:latin typeface="Consolas"/>
            </a:endParaRPr>
          </a:p>
          <a:p>
            <a:pPr lvl="1" defTabSz="274320"/>
            <a:r>
              <a:rPr lang="en-US" sz="1400" dirty="0" smtClean="0">
                <a:solidFill>
                  <a:srgbClr val="0000C0"/>
                </a:solidFill>
                <a:latin typeface="Consolas"/>
              </a:rPr>
              <a:t>browser</a:t>
            </a:r>
            <a:r>
              <a:rPr lang="en-US" sz="1400" dirty="0" smtClean="0">
                <a:solidFill>
                  <a:srgbClr val="000000"/>
                </a:solidFill>
                <a:latin typeface="Consolas"/>
              </a:rPr>
              <a:t> = (</a:t>
            </a:r>
            <a:r>
              <a:rPr lang="en-US" sz="1400" dirty="0" err="1" smtClean="0">
                <a:solidFill>
                  <a:srgbClr val="000000"/>
                </a:solidFill>
                <a:latin typeface="Consolas"/>
              </a:rPr>
              <a:t>WebView</a:t>
            </a:r>
            <a:r>
              <a:rPr lang="en-US" sz="1400" dirty="0" smtClean="0">
                <a:solidFill>
                  <a:srgbClr val="000000"/>
                </a:solidFill>
                <a:latin typeface="Consolas"/>
              </a:rPr>
              <a:t>) </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webkit</a:t>
            </a:r>
            <a:r>
              <a:rPr lang="en-US" sz="1400" i="1" dirty="0" smtClean="0">
                <a:solidFill>
                  <a:srgbClr val="000000"/>
                </a:solidFill>
                <a:latin typeface="Consolas"/>
              </a:rPr>
              <a:t>);</a:t>
            </a:r>
          </a:p>
          <a:p>
            <a:pPr lvl="1" defTabSz="274320"/>
            <a:r>
              <a:rPr lang="en-US" sz="1400" dirty="0" err="1" smtClean="0">
                <a:solidFill>
                  <a:srgbClr val="0000C0"/>
                </a:solidFill>
                <a:latin typeface="Consolas"/>
              </a:rPr>
              <a:t>browser</a:t>
            </a:r>
            <a:r>
              <a:rPr lang="en-US" sz="1400" dirty="0" err="1" smtClean="0">
                <a:solidFill>
                  <a:srgbClr val="000000"/>
                </a:solidFill>
                <a:latin typeface="Consolas"/>
              </a:rPr>
              <a:t>.getSettings</a:t>
            </a:r>
            <a:r>
              <a:rPr lang="en-US" sz="1400" dirty="0" smtClean="0">
                <a:solidFill>
                  <a:srgbClr val="000000"/>
                </a:solidFill>
                <a:latin typeface="Consolas"/>
              </a:rPr>
              <a:t>().</a:t>
            </a:r>
            <a:r>
              <a:rPr lang="en-US" sz="1400" dirty="0" err="1" smtClean="0">
                <a:solidFill>
                  <a:srgbClr val="000000"/>
                </a:solidFill>
                <a:latin typeface="Consolas"/>
              </a:rPr>
              <a:t>setJavaScriptEnabled</a:t>
            </a:r>
            <a:r>
              <a:rPr lang="en-US" sz="1400" dirty="0" smtClean="0">
                <a:solidFill>
                  <a:srgbClr val="000000"/>
                </a:solidFill>
                <a:latin typeface="Consolas"/>
              </a:rPr>
              <a:t>(</a:t>
            </a:r>
            <a:r>
              <a:rPr lang="en-US" sz="1400" b="1" dirty="0" smtClean="0">
                <a:solidFill>
                  <a:srgbClr val="7F0055"/>
                </a:solidFill>
                <a:latin typeface="Consolas"/>
              </a:rPr>
              <a:t>true</a:t>
            </a:r>
            <a:r>
              <a:rPr lang="en-US" sz="1400" b="1" dirty="0" smtClean="0">
                <a:solidFill>
                  <a:srgbClr val="000000"/>
                </a:solidFill>
                <a:latin typeface="Consolas"/>
              </a:rPr>
              <a:t>); </a:t>
            </a:r>
            <a:r>
              <a:rPr lang="en-US" sz="1400" dirty="0" smtClean="0">
                <a:solidFill>
                  <a:srgbClr val="3F7F5F"/>
                </a:solidFill>
                <a:latin typeface="Consolas"/>
              </a:rPr>
              <a:t>// allow scripts</a:t>
            </a:r>
            <a:endParaRPr lang="en-US" sz="1400" b="1" dirty="0" smtClean="0">
              <a:solidFill>
                <a:srgbClr val="000000"/>
              </a:solidFill>
              <a:latin typeface="Consolas"/>
            </a:endParaRPr>
          </a:p>
          <a:p>
            <a:pPr lvl="1" defTabSz="274320"/>
            <a:r>
              <a:rPr lang="en-US" sz="1400" dirty="0" err="1" smtClean="0">
                <a:solidFill>
                  <a:srgbClr val="0000C0"/>
                </a:solidFill>
                <a:latin typeface="Consolas"/>
              </a:rPr>
              <a:t>browser</a:t>
            </a:r>
            <a:r>
              <a:rPr lang="en-US" sz="1400" dirty="0" err="1" smtClean="0">
                <a:solidFill>
                  <a:srgbClr val="000000"/>
                </a:solidFill>
                <a:latin typeface="Consolas"/>
              </a:rPr>
              <a:t>.setWebViewClient</a:t>
            </a:r>
            <a:r>
              <a:rPr lang="en-US" sz="1400" dirty="0" smtClean="0">
                <a:solidFill>
                  <a:srgbClr val="000000"/>
                </a:solidFill>
                <a:latin typeface="Consolas"/>
              </a:rPr>
              <a:t>(</a:t>
            </a:r>
            <a:r>
              <a:rPr lang="en-US" sz="1400" b="1" dirty="0" smtClean="0">
                <a:solidFill>
                  <a:srgbClr val="7F0055"/>
                </a:solidFill>
                <a:latin typeface="Consolas"/>
              </a:rPr>
              <a:t>new</a:t>
            </a:r>
            <a:r>
              <a:rPr lang="en-US" sz="1400" b="1" dirty="0" smtClean="0">
                <a:solidFill>
                  <a:srgbClr val="000000"/>
                </a:solidFill>
                <a:latin typeface="Consolas"/>
              </a:rPr>
              <a:t> </a:t>
            </a:r>
            <a:r>
              <a:rPr lang="en-US" sz="1400" dirty="0" err="1" smtClean="0">
                <a:solidFill>
                  <a:srgbClr val="000000"/>
                </a:solidFill>
                <a:latin typeface="Consolas"/>
              </a:rPr>
              <a:t>WebViewClient</a:t>
            </a:r>
            <a:r>
              <a:rPr lang="en-US" sz="1400" dirty="0" smtClean="0">
                <a:solidFill>
                  <a:srgbClr val="000000"/>
                </a:solidFill>
                <a:latin typeface="Consolas"/>
              </a:rPr>
              <a:t>() </a:t>
            </a:r>
            <a:r>
              <a:rPr lang="en-US" sz="1400" b="1" dirty="0" smtClean="0">
                <a:solidFill>
                  <a:srgbClr val="000000"/>
                </a:solidFill>
                <a:latin typeface="Consolas"/>
              </a:rPr>
              <a:t>);   </a:t>
            </a:r>
            <a:r>
              <a:rPr lang="en-US" sz="1400" dirty="0" smtClean="0">
                <a:solidFill>
                  <a:srgbClr val="3F7F5F"/>
                </a:solidFill>
                <a:latin typeface="Consolas"/>
              </a:rPr>
              <a:t>// page navigation</a:t>
            </a:r>
            <a:endParaRPr lang="en-US" sz="1400" b="1" dirty="0" smtClean="0">
              <a:solidFill>
                <a:srgbClr val="000000"/>
              </a:solidFill>
              <a:latin typeface="Consolas"/>
            </a:endParaRPr>
          </a:p>
          <a:p>
            <a:pPr lvl="1" defTabSz="274320"/>
            <a:endParaRPr lang="en-US" sz="1400" dirty="0" smtClean="0">
              <a:latin typeface="Consolas"/>
            </a:endParaRPr>
          </a:p>
          <a:p>
            <a:pPr lvl="1" defTabSz="274320"/>
            <a:r>
              <a:rPr lang="en-US" sz="1400" dirty="0" smtClean="0">
                <a:solidFill>
                  <a:srgbClr val="3F7F5F"/>
                </a:solidFill>
                <a:latin typeface="Consolas"/>
              </a:rPr>
              <a:t>// Try version 1 or 2 (please, one at the time!!!)</a:t>
            </a:r>
          </a:p>
          <a:p>
            <a:pPr lvl="1" defTabSz="274320"/>
            <a:endParaRPr lang="en-US" sz="1400" dirty="0" smtClean="0">
              <a:latin typeface="Consolas"/>
            </a:endParaRPr>
          </a:p>
          <a:p>
            <a:pPr lvl="1" defTabSz="274320"/>
            <a:r>
              <a:rPr lang="en-US" sz="1400" dirty="0" smtClean="0">
                <a:solidFill>
                  <a:srgbClr val="3F7F5F"/>
                </a:solidFill>
                <a:latin typeface="Consolas"/>
              </a:rPr>
              <a:t>// Version 1.---------------------------------------------------</a:t>
            </a:r>
          </a:p>
          <a:p>
            <a:pPr lvl="1" defTabSz="274320"/>
            <a:r>
              <a:rPr lang="en-US" sz="1400" dirty="0" smtClean="0">
                <a:solidFill>
                  <a:srgbClr val="3F7F5F"/>
                </a:solidFill>
                <a:latin typeface="Consolas"/>
              </a:rPr>
              <a:t>// provide an URL to some web page outside of the app</a:t>
            </a:r>
          </a:p>
          <a:p>
            <a:pPr lvl="1" defTabSz="274320"/>
            <a:r>
              <a:rPr lang="en-US" sz="1400" dirty="0" smtClean="0">
                <a:solidFill>
                  <a:srgbClr val="3F7F5F"/>
                </a:solidFill>
                <a:latin typeface="Consolas"/>
              </a:rPr>
              <a:t>  </a:t>
            </a:r>
            <a:r>
              <a:rPr lang="en-US" sz="1400" dirty="0" smtClean="0">
                <a:latin typeface="Consolas"/>
              </a:rPr>
              <a:t> </a:t>
            </a:r>
            <a:r>
              <a:rPr lang="en-US" sz="1400" dirty="0" err="1" smtClean="0">
                <a:latin typeface="Consolas"/>
              </a:rPr>
              <a:t>browser.loadUrl</a:t>
            </a:r>
            <a:r>
              <a:rPr lang="en-US" sz="1400" dirty="0" smtClean="0">
                <a:latin typeface="Consolas"/>
              </a:rPr>
              <a:t>("http://www.eBay.com");</a:t>
            </a:r>
          </a:p>
          <a:p>
            <a:pPr lvl="1" defTabSz="274320"/>
            <a:endParaRPr lang="en-US" sz="1400" dirty="0" smtClean="0">
              <a:latin typeface="Consolas"/>
            </a:endParaRPr>
          </a:p>
          <a:p>
            <a:pPr lvl="1" defTabSz="274320"/>
            <a:r>
              <a:rPr lang="en-US" sz="1400" dirty="0" smtClean="0">
                <a:solidFill>
                  <a:srgbClr val="3F7F5F"/>
                </a:solidFill>
                <a:latin typeface="Consolas"/>
              </a:rPr>
              <a:t>// Version 2. -------------------------------------------------------</a:t>
            </a:r>
          </a:p>
          <a:p>
            <a:pPr lvl="1" defTabSz="274320"/>
            <a:r>
              <a:rPr lang="en-US" sz="1400" dirty="0" smtClean="0">
                <a:solidFill>
                  <a:srgbClr val="3F7F5F"/>
                </a:solidFill>
                <a:latin typeface="Consolas"/>
              </a:rPr>
              <a:t>// code your </a:t>
            </a:r>
            <a:r>
              <a:rPr lang="en-US" sz="1400" dirty="0" err="1" smtClean="0">
                <a:solidFill>
                  <a:srgbClr val="3F7F5F"/>
                </a:solidFill>
                <a:latin typeface="Consolas"/>
              </a:rPr>
              <a:t>htlm</a:t>
            </a:r>
            <a:r>
              <a:rPr lang="en-US" sz="1400" dirty="0" smtClean="0">
                <a:solidFill>
                  <a:srgbClr val="3F7F5F"/>
                </a:solidFill>
                <a:latin typeface="Consolas"/>
              </a:rPr>
              <a:t> in-line page (or store page in "/assets" or SD card)</a:t>
            </a:r>
          </a:p>
          <a:p>
            <a:pPr lvl="1" defTabSz="274320"/>
            <a:r>
              <a:rPr lang="en-US" sz="1400" dirty="0" smtClean="0">
                <a:solidFill>
                  <a:srgbClr val="3F7F5F"/>
                </a:solidFill>
                <a:latin typeface="Consolas"/>
              </a:rPr>
              <a:t>// we show a static Google map centered on CSU</a:t>
            </a:r>
          </a:p>
          <a:p>
            <a:pPr lvl="1" defTabSz="274320"/>
            <a:r>
              <a:rPr lang="en-US" sz="1400" dirty="0" smtClean="0">
                <a:solidFill>
                  <a:srgbClr val="3F7F5F"/>
                </a:solidFill>
                <a:latin typeface="Consolas"/>
              </a:rPr>
              <a:t>//</a:t>
            </a:r>
            <a:r>
              <a:rPr lang="en-US" sz="1400" i="1" dirty="0" smtClean="0">
                <a:solidFill>
                  <a:srgbClr val="3F7F5F"/>
                </a:solidFill>
                <a:latin typeface="Consolas"/>
              </a:rPr>
              <a:t> </a:t>
            </a:r>
            <a:r>
              <a:rPr lang="en-US" sz="1400" i="1" dirty="0" err="1" smtClean="0">
                <a:solidFill>
                  <a:srgbClr val="3F7F5F"/>
                </a:solidFill>
                <a:latin typeface="Consolas"/>
              </a:rPr>
              <a:t>showMyHomeMadeHtmlPage</a:t>
            </a:r>
            <a:r>
              <a:rPr lang="en-US" sz="1400" i="1" dirty="0" smtClean="0">
                <a:solidFill>
                  <a:srgbClr val="3F7F5F"/>
                </a:solidFill>
                <a:latin typeface="Consolas"/>
              </a:rPr>
              <a:t>();</a:t>
            </a:r>
          </a:p>
          <a:p>
            <a:pPr defTabSz="274320"/>
            <a:r>
              <a:rPr lang="en-US" sz="1400" dirty="0" smtClean="0">
                <a:solidFill>
                  <a:srgbClr val="000000"/>
                </a:solidFill>
                <a:latin typeface="Consolas"/>
              </a:rPr>
              <a:t>}</a:t>
            </a:r>
            <a:r>
              <a:rPr lang="en-US" sz="1400" dirty="0" smtClean="0">
                <a:solidFill>
                  <a:srgbClr val="3F7F5F"/>
                </a:solidFill>
                <a:latin typeface="Consolas"/>
              </a:rPr>
              <a:t>// </a:t>
            </a:r>
            <a:r>
              <a:rPr lang="en-US" sz="1400" dirty="0" err="1" smtClean="0">
                <a:solidFill>
                  <a:srgbClr val="3F7F5F"/>
                </a:solidFill>
                <a:latin typeface="Consolas"/>
              </a:rPr>
              <a:t>onCreate</a:t>
            </a:r>
            <a:endParaRPr lang="en-US" sz="1400" dirty="0" smtClean="0">
              <a:solidFill>
                <a:srgbClr val="3F7F5F"/>
              </a:solidFill>
              <a:latin typeface="Consola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TextBox 8"/>
          <p:cNvSpPr txBox="1"/>
          <p:nvPr/>
        </p:nvSpPr>
        <p:spPr>
          <a:xfrm>
            <a:off x="228600" y="1219200"/>
            <a:ext cx="8534400" cy="830997"/>
          </a:xfrm>
          <a:prstGeom prst="rect">
            <a:avLst/>
          </a:prstGeom>
          <a:noFill/>
        </p:spPr>
        <p:txBody>
          <a:bodyPr wrap="square" rtlCol="0">
            <a:spAutoFit/>
          </a:bodyPr>
          <a:lstStyle/>
          <a:p>
            <a:r>
              <a:rPr lang="en-US" sz="2400" b="1" dirty="0" smtClean="0"/>
              <a:t>Example 1A: A simple browsing experience</a:t>
            </a:r>
          </a:p>
          <a:p>
            <a:r>
              <a:rPr lang="en-US" sz="2200" dirty="0" smtClean="0"/>
              <a:t>(1) Let’s go e-shopping    (2) Visiting Cleveland State U.</a:t>
            </a:r>
          </a:p>
        </p:txBody>
      </p:sp>
      <p:sp>
        <p:nvSpPr>
          <p:cNvPr id="10" name="TextBox 9"/>
          <p:cNvSpPr txBox="1"/>
          <p:nvPr/>
        </p:nvSpPr>
        <p:spPr>
          <a:xfrm>
            <a:off x="7467600" y="3733800"/>
            <a:ext cx="1524000" cy="923330"/>
          </a:xfrm>
          <a:prstGeom prst="rect">
            <a:avLst/>
          </a:prstGeom>
          <a:solidFill>
            <a:schemeClr val="accent6">
              <a:lumMod val="20000"/>
              <a:lumOff val="80000"/>
            </a:schemeClr>
          </a:solidFill>
          <a:ln>
            <a:solidFill>
              <a:schemeClr val="bg1">
                <a:lumMod val="65000"/>
              </a:schemeClr>
            </a:solidFill>
          </a:ln>
        </p:spPr>
        <p:txBody>
          <a:bodyPr wrap="square" rtlCol="0">
            <a:spAutoFit/>
          </a:bodyPr>
          <a:lstStyle/>
          <a:p>
            <a:r>
              <a:rPr lang="en-US" dirty="0" smtClean="0"/>
              <a:t>This app is </a:t>
            </a:r>
          </a:p>
          <a:p>
            <a:r>
              <a:rPr lang="en-US" dirty="0" smtClean="0"/>
              <a:t>hard-wired to eBay</a:t>
            </a:r>
            <a:endParaRPr lang="en-US" dirty="0"/>
          </a:p>
        </p:txBody>
      </p:sp>
      <p:grpSp>
        <p:nvGrpSpPr>
          <p:cNvPr id="18" name="Group 17"/>
          <p:cNvGrpSpPr/>
          <p:nvPr/>
        </p:nvGrpSpPr>
        <p:grpSpPr>
          <a:xfrm>
            <a:off x="3886200" y="5867400"/>
            <a:ext cx="1676400" cy="304800"/>
            <a:chOff x="3886200" y="5867400"/>
            <a:chExt cx="1676400" cy="304800"/>
          </a:xfrm>
        </p:grpSpPr>
        <p:cxnSp>
          <p:nvCxnSpPr>
            <p:cNvPr id="15" name="Straight Arrow Connector 14"/>
            <p:cNvCxnSpPr/>
            <p:nvPr/>
          </p:nvCxnSpPr>
          <p:spPr>
            <a:xfrm flipH="1">
              <a:off x="3886200" y="6019800"/>
              <a:ext cx="1219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105400" y="5867400"/>
              <a:ext cx="4572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grpSp>
        <p:nvGrpSpPr>
          <p:cNvPr id="19" name="Group 18"/>
          <p:cNvGrpSpPr/>
          <p:nvPr/>
        </p:nvGrpSpPr>
        <p:grpSpPr>
          <a:xfrm>
            <a:off x="5334000" y="4724400"/>
            <a:ext cx="1676400" cy="304800"/>
            <a:chOff x="3886200" y="5867400"/>
            <a:chExt cx="1676400" cy="304800"/>
          </a:xfrm>
        </p:grpSpPr>
        <p:cxnSp>
          <p:nvCxnSpPr>
            <p:cNvPr id="20" name="Straight Arrow Connector 19"/>
            <p:cNvCxnSpPr/>
            <p:nvPr/>
          </p:nvCxnSpPr>
          <p:spPr>
            <a:xfrm flipH="1">
              <a:off x="3886200" y="6019800"/>
              <a:ext cx="12192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105400" y="5867400"/>
              <a:ext cx="4572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sp>
        <p:nvSpPr>
          <p:cNvPr id="1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133600"/>
            <a:ext cx="8534400" cy="4616648"/>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400" dirty="0" smtClean="0">
                <a:solidFill>
                  <a:srgbClr val="000000"/>
                </a:solidFill>
                <a:latin typeface="Consolas"/>
              </a:rPr>
              <a:t>	</a:t>
            </a:r>
            <a:r>
              <a:rPr lang="en-US" sz="1400" dirty="0" smtClean="0">
                <a:solidFill>
                  <a:srgbClr val="3F7F5F"/>
                </a:solidFill>
                <a:latin typeface="Consolas"/>
              </a:rPr>
              <a:t>// /////////////////////////////////////////////////////////////</a:t>
            </a:r>
          </a:p>
          <a:p>
            <a:r>
              <a:rPr lang="en-US" sz="1400" dirty="0" smtClean="0">
                <a:solidFill>
                  <a:srgbClr val="000000"/>
                </a:solidFill>
                <a:latin typeface="Consolas"/>
              </a:rPr>
              <a:t>	</a:t>
            </a:r>
            <a:r>
              <a:rPr lang="en-US" sz="1400" dirty="0" smtClean="0">
                <a:solidFill>
                  <a:srgbClr val="3F7F5F"/>
                </a:solidFill>
                <a:latin typeface="Consolas"/>
              </a:rPr>
              <a:t>// browser navigation implemented through the menu</a:t>
            </a:r>
          </a:p>
          <a:p>
            <a:r>
              <a:rPr lang="en-US" sz="1400" dirty="0" smtClean="0">
                <a:solidFill>
                  <a:srgbClr val="000000"/>
                </a:solidFill>
                <a:latin typeface="Consolas"/>
              </a:rPr>
              <a:t>	</a:t>
            </a:r>
            <a:r>
              <a:rPr lang="en-US" sz="1400" dirty="0" smtClean="0">
                <a:solidFill>
                  <a:srgbClr val="646464"/>
                </a:solidFill>
                <a:latin typeface="Consolas"/>
              </a:rPr>
              <a:t>@Override</a:t>
            </a:r>
          </a:p>
          <a:p>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err="1" smtClean="0">
                <a:solidFill>
                  <a:srgbClr val="7F0055"/>
                </a:solidFill>
                <a:latin typeface="Consolas"/>
              </a:rPr>
              <a:t>boolean</a:t>
            </a:r>
            <a:r>
              <a:rPr lang="en-US" sz="1400" b="1" dirty="0" smtClean="0">
                <a:solidFill>
                  <a:srgbClr val="000000"/>
                </a:solidFill>
                <a:latin typeface="Consolas"/>
              </a:rPr>
              <a:t> </a:t>
            </a:r>
            <a:r>
              <a:rPr lang="en-US" sz="1400" b="1" dirty="0" err="1" smtClean="0">
                <a:solidFill>
                  <a:srgbClr val="000000"/>
                </a:solidFill>
                <a:latin typeface="Consolas"/>
              </a:rPr>
              <a:t>onCreateOptionsMenu</a:t>
            </a:r>
            <a:r>
              <a:rPr lang="en-US" sz="1400" b="1" dirty="0" smtClean="0">
                <a:solidFill>
                  <a:srgbClr val="000000"/>
                </a:solidFill>
                <a:latin typeface="Consolas"/>
              </a:rPr>
              <a:t>(Menu </a:t>
            </a:r>
            <a:r>
              <a:rPr lang="en-US" sz="1400" b="1" dirty="0" err="1" smtClean="0">
                <a:solidFill>
                  <a:srgbClr val="000000"/>
                </a:solidFill>
                <a:latin typeface="Consolas"/>
              </a:rPr>
              <a:t>menu</a:t>
            </a:r>
            <a:r>
              <a:rPr lang="en-US" sz="1400" b="1" dirty="0" smtClean="0">
                <a:solidFill>
                  <a:srgbClr val="000000"/>
                </a:solidFill>
                <a:latin typeface="Consolas"/>
              </a:rPr>
              <a:t>) {</a:t>
            </a:r>
          </a:p>
          <a:p>
            <a:r>
              <a:rPr lang="en-US" sz="1400" dirty="0" smtClean="0">
                <a:solidFill>
                  <a:srgbClr val="000000"/>
                </a:solidFill>
                <a:latin typeface="Consolas"/>
              </a:rPr>
              <a:t>		</a:t>
            </a:r>
            <a:r>
              <a:rPr lang="en-US" sz="1400" dirty="0" err="1" smtClean="0">
                <a:solidFill>
                  <a:srgbClr val="000000"/>
                </a:solidFill>
                <a:latin typeface="Consolas"/>
              </a:rPr>
              <a:t>getMenuInflater</a:t>
            </a:r>
            <a:r>
              <a:rPr lang="en-US" sz="1400" dirty="0" smtClean="0">
                <a:solidFill>
                  <a:srgbClr val="000000"/>
                </a:solidFill>
                <a:latin typeface="Consolas"/>
              </a:rPr>
              <a:t>().inflate(</a:t>
            </a:r>
            <a:r>
              <a:rPr lang="en-US" sz="1400" dirty="0" err="1" smtClean="0">
                <a:solidFill>
                  <a:srgbClr val="000000"/>
                </a:solidFill>
                <a:latin typeface="Consolas"/>
              </a:rPr>
              <a:t>R.menu.</a:t>
            </a:r>
            <a:r>
              <a:rPr lang="en-US" sz="1400" i="1" dirty="0" err="1" smtClean="0">
                <a:solidFill>
                  <a:srgbClr val="0000C0"/>
                </a:solidFill>
                <a:latin typeface="Consolas"/>
              </a:rPr>
              <a:t>activity_main</a:t>
            </a:r>
            <a:r>
              <a:rPr lang="en-US" sz="1400" i="1" dirty="0" smtClean="0">
                <a:solidFill>
                  <a:srgbClr val="000000"/>
                </a:solidFill>
                <a:latin typeface="Consolas"/>
              </a:rPr>
              <a:t>, menu);</a:t>
            </a:r>
          </a:p>
          <a:p>
            <a:r>
              <a:rPr lang="en-US" sz="1400" dirty="0" smtClean="0">
                <a:solidFill>
                  <a:srgbClr val="000000"/>
                </a:solidFill>
                <a:latin typeface="Consolas"/>
              </a:rPr>
              <a:t>		</a:t>
            </a:r>
            <a:r>
              <a:rPr lang="en-US" sz="1400" b="1" dirty="0" smtClean="0">
                <a:solidFill>
                  <a:srgbClr val="7F0055"/>
                </a:solidFill>
                <a:latin typeface="Consolas"/>
              </a:rPr>
              <a:t>return</a:t>
            </a:r>
            <a:r>
              <a:rPr lang="en-US" sz="1400" b="1" dirty="0" smtClean="0">
                <a:solidFill>
                  <a:srgbClr val="000000"/>
                </a:solidFill>
                <a:latin typeface="Consolas"/>
              </a:rPr>
              <a:t> </a:t>
            </a:r>
            <a:r>
              <a:rPr lang="en-US" sz="1400" b="1" dirty="0" smtClean="0">
                <a:solidFill>
                  <a:srgbClr val="7F0055"/>
                </a:solidFill>
                <a:latin typeface="Consolas"/>
              </a:rPr>
              <a:t>true</a:t>
            </a:r>
            <a:r>
              <a:rPr lang="en-US" sz="1400" b="1" dirty="0" smtClean="0">
                <a:solidFill>
                  <a:srgbClr val="000000"/>
                </a:solidFill>
                <a:latin typeface="Consolas"/>
              </a:rPr>
              <a:t>;</a:t>
            </a:r>
          </a:p>
          <a:p>
            <a:r>
              <a:rPr lang="en-US" sz="1400" dirty="0" smtClean="0">
                <a:solidFill>
                  <a:srgbClr val="000000"/>
                </a:solidFill>
                <a:latin typeface="Consolas"/>
              </a:rPr>
              <a:t>	}</a:t>
            </a:r>
            <a:r>
              <a:rPr lang="en-US" sz="1400" dirty="0" smtClean="0">
                <a:solidFill>
                  <a:srgbClr val="3F7F5F"/>
                </a:solidFill>
                <a:latin typeface="Consolas"/>
              </a:rPr>
              <a:t>// </a:t>
            </a:r>
            <a:r>
              <a:rPr lang="en-US" sz="1400" dirty="0" err="1" smtClean="0">
                <a:solidFill>
                  <a:srgbClr val="3F7F5F"/>
                </a:solidFill>
                <a:latin typeface="Consolas"/>
              </a:rPr>
              <a:t>onCreateOptionsMenu</a:t>
            </a:r>
            <a:endParaRPr lang="en-US" sz="1400" dirty="0" smtClean="0">
              <a:solidFill>
                <a:srgbClr val="3F7F5F"/>
              </a:solidFill>
              <a:latin typeface="Consolas"/>
            </a:endParaRPr>
          </a:p>
          <a:p>
            <a:endParaRPr lang="en-US" sz="1400" dirty="0" smtClean="0">
              <a:latin typeface="Consolas"/>
            </a:endParaRPr>
          </a:p>
          <a:p>
            <a:r>
              <a:rPr lang="en-US" sz="1400" dirty="0" smtClean="0">
                <a:solidFill>
                  <a:srgbClr val="000000"/>
                </a:solidFill>
                <a:latin typeface="Consolas"/>
              </a:rPr>
              <a:t>	</a:t>
            </a:r>
            <a:r>
              <a:rPr lang="en-US" sz="1400" dirty="0" smtClean="0">
                <a:solidFill>
                  <a:srgbClr val="646464"/>
                </a:solidFill>
                <a:latin typeface="Consolas"/>
              </a:rPr>
              <a:t>@Override</a:t>
            </a:r>
          </a:p>
          <a:p>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err="1" smtClean="0">
                <a:solidFill>
                  <a:srgbClr val="7F0055"/>
                </a:solidFill>
                <a:latin typeface="Consolas"/>
              </a:rPr>
              <a:t>boolean</a:t>
            </a:r>
            <a:r>
              <a:rPr lang="en-US" sz="1400" b="1" dirty="0" smtClean="0">
                <a:solidFill>
                  <a:srgbClr val="000000"/>
                </a:solidFill>
                <a:latin typeface="Consolas"/>
              </a:rPr>
              <a:t> </a:t>
            </a:r>
            <a:r>
              <a:rPr lang="en-US" sz="1400" b="1" dirty="0" err="1" smtClean="0">
                <a:solidFill>
                  <a:srgbClr val="000000"/>
                </a:solidFill>
                <a:latin typeface="Consolas"/>
              </a:rPr>
              <a:t>onOptionsItemSelected</a:t>
            </a:r>
            <a:r>
              <a:rPr lang="en-US" sz="1400" b="1" dirty="0" smtClean="0">
                <a:solidFill>
                  <a:srgbClr val="000000"/>
                </a:solidFill>
                <a:latin typeface="Consolas"/>
              </a:rPr>
              <a:t>(</a:t>
            </a:r>
            <a:r>
              <a:rPr lang="en-US" sz="1400" b="1" dirty="0" err="1" smtClean="0">
                <a:solidFill>
                  <a:srgbClr val="000000"/>
                </a:solidFill>
                <a:latin typeface="Consolas"/>
              </a:rPr>
              <a:t>MenuItem</a:t>
            </a:r>
            <a:r>
              <a:rPr lang="en-US" sz="1400" b="1" dirty="0" smtClean="0">
                <a:solidFill>
                  <a:srgbClr val="000000"/>
                </a:solidFill>
                <a:latin typeface="Consolas"/>
              </a:rPr>
              <a:t> item) {</a:t>
            </a:r>
          </a:p>
          <a:p>
            <a:r>
              <a:rPr lang="en-US" sz="1400" dirty="0" smtClean="0">
                <a:solidFill>
                  <a:srgbClr val="000000"/>
                </a:solidFill>
                <a:latin typeface="Consolas"/>
              </a:rPr>
              <a:t>		String option = </a:t>
            </a:r>
            <a:r>
              <a:rPr lang="en-US" sz="1400" dirty="0" err="1" smtClean="0">
                <a:solidFill>
                  <a:srgbClr val="000000"/>
                </a:solidFill>
                <a:latin typeface="Consolas"/>
              </a:rPr>
              <a:t>item.getTitle</a:t>
            </a:r>
            <a:r>
              <a:rPr lang="en-US" sz="1400" dirty="0" smtClean="0">
                <a:solidFill>
                  <a:srgbClr val="000000"/>
                </a:solidFill>
                <a:latin typeface="Consolas"/>
              </a:rPr>
              <a:t>().</a:t>
            </a:r>
            <a:r>
              <a:rPr lang="en-US" sz="1400" dirty="0" err="1" smtClean="0">
                <a:solidFill>
                  <a:srgbClr val="000000"/>
                </a:solidFill>
                <a:latin typeface="Consolas"/>
              </a:rPr>
              <a:t>toString</a:t>
            </a:r>
            <a:r>
              <a:rPr lang="en-US" sz="1400" dirty="0" smtClean="0">
                <a:solidFill>
                  <a:srgbClr val="000000"/>
                </a:solidFill>
                <a:latin typeface="Consolas"/>
              </a:rPr>
              <a:t>();</a:t>
            </a:r>
          </a:p>
          <a:p>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 (</a:t>
            </a:r>
            <a:r>
              <a:rPr lang="en-US" sz="1400" b="1" dirty="0" err="1" smtClean="0">
                <a:solidFill>
                  <a:srgbClr val="000000"/>
                </a:solidFill>
                <a:latin typeface="Consolas"/>
              </a:rPr>
              <a:t>option.equals</a:t>
            </a:r>
            <a:r>
              <a:rPr lang="en-US" sz="1400" b="1" dirty="0" smtClean="0">
                <a:solidFill>
                  <a:srgbClr val="000000"/>
                </a:solidFill>
                <a:latin typeface="Consolas"/>
              </a:rPr>
              <a:t>(</a:t>
            </a:r>
            <a:r>
              <a:rPr lang="en-US" sz="1400" b="1" dirty="0" smtClean="0">
                <a:solidFill>
                  <a:srgbClr val="2A00FF"/>
                </a:solidFill>
                <a:latin typeface="Consolas"/>
              </a:rPr>
              <a:t>"Forward Page"</a:t>
            </a:r>
            <a:r>
              <a:rPr lang="en-US" sz="1400" b="1" dirty="0" smtClean="0">
                <a:solidFill>
                  <a:srgbClr val="000000"/>
                </a:solidFill>
                <a:latin typeface="Consolas"/>
              </a:rPr>
              <a:t>)) </a:t>
            </a:r>
          </a:p>
          <a:p>
            <a:r>
              <a:rPr lang="en-US" sz="1400" dirty="0" smtClean="0">
                <a:solidFill>
                  <a:srgbClr val="000000"/>
                </a:solidFill>
                <a:latin typeface="Consolas"/>
              </a:rPr>
              <a:t>		   </a:t>
            </a:r>
            <a:r>
              <a:rPr lang="en-US" sz="1400" dirty="0" err="1" smtClean="0">
                <a:solidFill>
                  <a:srgbClr val="0000C0"/>
                </a:solidFill>
                <a:latin typeface="Consolas"/>
              </a:rPr>
              <a:t>browser</a:t>
            </a:r>
            <a:r>
              <a:rPr lang="en-US" sz="1400" dirty="0" err="1" smtClean="0">
                <a:solidFill>
                  <a:srgbClr val="000000"/>
                </a:solidFill>
                <a:latin typeface="Consolas"/>
              </a:rPr>
              <a:t>.goForward</a:t>
            </a:r>
            <a:r>
              <a:rPr lang="en-US" sz="1400" dirty="0" smtClean="0">
                <a:solidFill>
                  <a:srgbClr val="000000"/>
                </a:solidFill>
                <a:latin typeface="Consolas"/>
              </a:rPr>
              <a:t>();	</a:t>
            </a:r>
          </a:p>
          <a:p>
            <a:r>
              <a:rPr lang="en-US" sz="1400" dirty="0" smtClean="0">
                <a:solidFill>
                  <a:srgbClr val="000000"/>
                </a:solidFill>
                <a:latin typeface="Consolas"/>
              </a:rPr>
              <a:t>	</a:t>
            </a:r>
          </a:p>
          <a:p>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 (</a:t>
            </a:r>
            <a:r>
              <a:rPr lang="en-US" sz="1400" b="1" dirty="0" err="1" smtClean="0">
                <a:solidFill>
                  <a:srgbClr val="000000"/>
                </a:solidFill>
                <a:latin typeface="Consolas"/>
              </a:rPr>
              <a:t>option.equals</a:t>
            </a:r>
            <a:r>
              <a:rPr lang="en-US" sz="1400" b="1" dirty="0" smtClean="0">
                <a:solidFill>
                  <a:srgbClr val="000000"/>
                </a:solidFill>
                <a:latin typeface="Consolas"/>
              </a:rPr>
              <a:t>(</a:t>
            </a:r>
            <a:r>
              <a:rPr lang="en-US" sz="1400" b="1" dirty="0" smtClean="0">
                <a:solidFill>
                  <a:srgbClr val="2A00FF"/>
                </a:solidFill>
                <a:latin typeface="Consolas"/>
              </a:rPr>
              <a:t>"Back Page"</a:t>
            </a:r>
            <a:r>
              <a:rPr lang="en-US" sz="1400" b="1" dirty="0" smtClean="0">
                <a:solidFill>
                  <a:srgbClr val="000000"/>
                </a:solidFill>
                <a:latin typeface="Consolas"/>
              </a:rPr>
              <a:t>)) </a:t>
            </a:r>
          </a:p>
          <a:p>
            <a:r>
              <a:rPr lang="en-US" sz="1400" dirty="0" smtClean="0">
                <a:solidFill>
                  <a:srgbClr val="000000"/>
                </a:solidFill>
                <a:latin typeface="Consolas"/>
              </a:rPr>
              <a:t>		   </a:t>
            </a:r>
            <a:r>
              <a:rPr lang="en-US" sz="1400" dirty="0" err="1" smtClean="0">
                <a:solidFill>
                  <a:srgbClr val="0000C0"/>
                </a:solidFill>
                <a:latin typeface="Consolas"/>
              </a:rPr>
              <a:t>browser</a:t>
            </a:r>
            <a:r>
              <a:rPr lang="en-US" sz="1400" dirty="0" err="1" smtClean="0">
                <a:solidFill>
                  <a:srgbClr val="000000"/>
                </a:solidFill>
                <a:latin typeface="Consolas"/>
              </a:rPr>
              <a:t>.goBack</a:t>
            </a:r>
            <a:r>
              <a:rPr lang="en-US" sz="1400" dirty="0" smtClean="0">
                <a:solidFill>
                  <a:srgbClr val="000000"/>
                </a:solidFill>
                <a:latin typeface="Consolas"/>
              </a:rPr>
              <a:t>();</a:t>
            </a:r>
          </a:p>
          <a:p>
            <a:endParaRPr lang="en-US" sz="1400" dirty="0" smtClean="0">
              <a:solidFill>
                <a:srgbClr val="000000"/>
              </a:solidFill>
              <a:latin typeface="Consolas"/>
            </a:endParaRPr>
          </a:p>
          <a:p>
            <a:r>
              <a:rPr lang="en-US" sz="1400" dirty="0" smtClean="0">
                <a:solidFill>
                  <a:srgbClr val="000000"/>
                </a:solidFill>
                <a:latin typeface="Consolas"/>
              </a:rPr>
              <a:t>		</a:t>
            </a:r>
            <a:r>
              <a:rPr lang="en-US" sz="1400" b="1" dirty="0" smtClean="0">
                <a:solidFill>
                  <a:srgbClr val="7F0055"/>
                </a:solidFill>
                <a:latin typeface="Consolas"/>
              </a:rPr>
              <a:t>return</a:t>
            </a:r>
            <a:r>
              <a:rPr lang="en-US" sz="1400" b="1" dirty="0" smtClean="0">
                <a:solidFill>
                  <a:srgbClr val="000000"/>
                </a:solidFill>
                <a:latin typeface="Consolas"/>
              </a:rPr>
              <a:t> </a:t>
            </a:r>
            <a:r>
              <a:rPr lang="en-US" sz="1400" b="1" dirty="0" smtClean="0">
                <a:solidFill>
                  <a:srgbClr val="7F0055"/>
                </a:solidFill>
                <a:latin typeface="Consolas"/>
              </a:rPr>
              <a:t>true</a:t>
            </a:r>
            <a:r>
              <a:rPr lang="en-US" sz="1400" b="1" dirty="0" smtClean="0">
                <a:solidFill>
                  <a:srgbClr val="000000"/>
                </a:solidFill>
                <a:latin typeface="Consolas"/>
              </a:rPr>
              <a:t>;</a:t>
            </a:r>
          </a:p>
          <a:p>
            <a:r>
              <a:rPr lang="en-US" sz="1400" dirty="0" smtClean="0">
                <a:solidFill>
                  <a:srgbClr val="000000"/>
                </a:solidFill>
                <a:latin typeface="Consolas"/>
              </a:rPr>
              <a:t>	}</a:t>
            </a:r>
            <a:r>
              <a:rPr lang="en-US" sz="1400" dirty="0" smtClean="0">
                <a:solidFill>
                  <a:srgbClr val="3F7F5F"/>
                </a:solidFill>
                <a:latin typeface="Consolas"/>
              </a:rPr>
              <a:t>//</a:t>
            </a:r>
            <a:r>
              <a:rPr lang="en-US" sz="1400" dirty="0" err="1" smtClean="0">
                <a:solidFill>
                  <a:srgbClr val="3F7F5F"/>
                </a:solidFill>
                <a:latin typeface="Consolas"/>
              </a:rPr>
              <a:t>onOptionsItemSelected</a:t>
            </a:r>
            <a:endParaRPr lang="en-US" sz="1400" dirty="0" smtClean="0">
              <a:solidFill>
                <a:srgbClr val="3F7F5F"/>
              </a:solidFill>
              <a:latin typeface="Consolas"/>
            </a:endParaRPr>
          </a:p>
          <a:p>
            <a:endParaRPr lang="en-US" sz="1400" dirty="0" smtClean="0">
              <a:latin typeface="Consolas"/>
            </a:endParaRPr>
          </a:p>
          <a:p>
            <a:r>
              <a:rPr lang="en-US" sz="1400" dirty="0" smtClean="0">
                <a:solidFill>
                  <a:srgbClr val="000000"/>
                </a:solidFill>
                <a:latin typeface="Consolas"/>
              </a:rPr>
              <a:t>}</a:t>
            </a:r>
            <a:r>
              <a:rPr lang="en-US" sz="1400" dirty="0" smtClean="0">
                <a:solidFill>
                  <a:srgbClr val="3F7F5F"/>
                </a:solidFill>
                <a:latin typeface="Consolas"/>
              </a:rPr>
              <a:t>// class</a:t>
            </a: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TextBox 8"/>
          <p:cNvSpPr txBox="1"/>
          <p:nvPr/>
        </p:nvSpPr>
        <p:spPr>
          <a:xfrm>
            <a:off x="228600" y="1219200"/>
            <a:ext cx="8534400" cy="830997"/>
          </a:xfrm>
          <a:prstGeom prst="rect">
            <a:avLst/>
          </a:prstGeom>
          <a:noFill/>
        </p:spPr>
        <p:txBody>
          <a:bodyPr wrap="square" rtlCol="0">
            <a:spAutoFit/>
          </a:bodyPr>
          <a:lstStyle/>
          <a:p>
            <a:r>
              <a:rPr lang="en-US" sz="2400" b="1" dirty="0" smtClean="0"/>
              <a:t>Example 1A: A simple browsing experience</a:t>
            </a:r>
          </a:p>
          <a:p>
            <a:r>
              <a:rPr lang="en-US" sz="2200" dirty="0" smtClean="0"/>
              <a:t>Part 1 - Let’s go Back &amp; For</a:t>
            </a:r>
          </a:p>
        </p:txBody>
      </p:sp>
      <p:pic>
        <p:nvPicPr>
          <p:cNvPr id="8" name="Picture 7" descr="device-2A.png"/>
          <p:cNvPicPr>
            <a:picLocks noChangeAspect="1"/>
          </p:cNvPicPr>
          <p:nvPr/>
        </p:nvPicPr>
        <p:blipFill>
          <a:blip r:embed="rId2" cstate="print"/>
          <a:srcRect r="565" b="45763"/>
          <a:stretch>
            <a:fillRect/>
          </a:stretch>
        </p:blipFill>
        <p:spPr>
          <a:xfrm>
            <a:off x="6715126" y="3505200"/>
            <a:ext cx="2200274" cy="2133600"/>
          </a:xfrm>
          <a:prstGeom prst="rect">
            <a:avLst/>
          </a:prstGeom>
          <a:ln>
            <a:solidFill>
              <a:schemeClr val="bg1">
                <a:lumMod val="50000"/>
              </a:schemeClr>
            </a:solidFill>
          </a:ln>
          <a:effectLst>
            <a:outerShdw blurRad="292100" dist="139700" dir="2700000" algn="tl" rotWithShape="0">
              <a:srgbClr val="333333">
                <a:alpha val="65000"/>
              </a:srgbClr>
            </a:outerShdw>
          </a:effectLst>
        </p:spPr>
      </p:pic>
      <p:sp>
        <p:nvSpPr>
          <p:cNvPr id="12" name="Rounded Rectangle 11"/>
          <p:cNvSpPr/>
          <p:nvPr/>
        </p:nvSpPr>
        <p:spPr>
          <a:xfrm>
            <a:off x="8534400" y="3429000"/>
            <a:ext cx="5334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extBox 5"/>
          <p:cNvSpPr txBox="1"/>
          <p:nvPr/>
        </p:nvSpPr>
        <p:spPr>
          <a:xfrm>
            <a:off x="228600" y="990600"/>
            <a:ext cx="8534400" cy="5632311"/>
          </a:xfrm>
          <a:prstGeom prst="rect">
            <a:avLst/>
          </a:prstGeom>
          <a:noFill/>
        </p:spPr>
        <p:txBody>
          <a:bodyPr wrap="square" rtlCol="0">
            <a:spAutoFit/>
          </a:bodyPr>
          <a:lstStyle/>
          <a:p>
            <a:r>
              <a:rPr lang="en-US" sz="2400" b="1" dirty="0" smtClean="0"/>
              <a:t>Example 1A: A simple browsing experience</a:t>
            </a:r>
          </a:p>
          <a:p>
            <a:r>
              <a:rPr lang="en-US" sz="2200" dirty="0" smtClean="0"/>
              <a:t>Part 2 - Let’s visit CSU</a:t>
            </a:r>
          </a:p>
          <a:p>
            <a:endParaRPr lang="en-US" sz="2400" dirty="0" smtClean="0"/>
          </a:p>
          <a:p>
            <a:r>
              <a:rPr lang="en-US" sz="2000" dirty="0" smtClean="0"/>
              <a:t>Playing with Google Maps: Use your computer to access the following link</a:t>
            </a:r>
          </a:p>
          <a:p>
            <a:endParaRPr lang="en-US" sz="2000" dirty="0" smtClean="0"/>
          </a:p>
          <a:p>
            <a:r>
              <a:rPr lang="en-US" sz="2000" dirty="0" smtClean="0">
                <a:hlinkClick r:id="rId2"/>
              </a:rPr>
              <a:t>http://maps.googleapis.com/maps/api/staticmap?center=41.5020952,-81.6789717&amp;zoom=14&amp;size=350x450&amp;sensor=false</a:t>
            </a:r>
            <a:endParaRPr lang="en-US" sz="2000" dirty="0" smtClean="0"/>
          </a:p>
          <a:p>
            <a:endParaRPr lang="en-US" sz="2000" dirty="0" smtClean="0"/>
          </a:p>
          <a:p>
            <a:r>
              <a:rPr lang="en-US" sz="2000" dirty="0" smtClean="0"/>
              <a:t>It displays a web page showing</a:t>
            </a:r>
          </a:p>
          <a:p>
            <a:r>
              <a:rPr lang="en-US" sz="2000" dirty="0" smtClean="0"/>
              <a:t>a static map centered around the </a:t>
            </a:r>
          </a:p>
          <a:p>
            <a:r>
              <a:rPr lang="en-US" sz="2000" dirty="0" smtClean="0"/>
              <a:t>the given coordinates (latitude</a:t>
            </a:r>
          </a:p>
          <a:p>
            <a:r>
              <a:rPr lang="en-US" sz="2000" dirty="0" smtClean="0"/>
              <a:t>and longitude of Cleveland</a:t>
            </a:r>
          </a:p>
          <a:p>
            <a:r>
              <a:rPr lang="en-US" sz="2000" dirty="0" smtClean="0"/>
              <a:t>State University Student’s center)</a:t>
            </a:r>
          </a:p>
          <a:p>
            <a:endParaRPr lang="en-US" sz="2000" dirty="0" smtClean="0"/>
          </a:p>
          <a:p>
            <a:r>
              <a:rPr lang="en-US" sz="2000" i="1" dirty="0" smtClean="0"/>
              <a:t>We want to reproduce this </a:t>
            </a:r>
          </a:p>
          <a:p>
            <a:r>
              <a:rPr lang="en-US" sz="2000" i="1" dirty="0" smtClean="0"/>
              <a:t>behavior in our Android app.</a:t>
            </a:r>
            <a:endParaRPr lang="en-US" sz="2400" i="1" dirty="0" smtClean="0"/>
          </a:p>
          <a:p>
            <a:endParaRPr lang="en-US" sz="2400" dirty="0" smtClean="0"/>
          </a:p>
        </p:txBody>
      </p:sp>
      <p:pic>
        <p:nvPicPr>
          <p:cNvPr id="7" name="Picture 2"/>
          <p:cNvPicPr>
            <a:picLocks noChangeAspect="1" noChangeArrowheads="1"/>
          </p:cNvPicPr>
          <p:nvPr/>
        </p:nvPicPr>
        <p:blipFill>
          <a:blip r:embed="rId3" cstate="print"/>
          <a:srcRect/>
          <a:stretch>
            <a:fillRect/>
          </a:stretch>
        </p:blipFill>
        <p:spPr bwMode="auto">
          <a:xfrm>
            <a:off x="3962400" y="3494646"/>
            <a:ext cx="3962400" cy="3177447"/>
          </a:xfrm>
          <a:prstGeom prst="rect">
            <a:avLst/>
          </a:prstGeom>
          <a:noFill/>
          <a:ln w="9525">
            <a:noFill/>
            <a:miter lim="800000"/>
            <a:headEnd/>
            <a:tailEnd/>
          </a:ln>
        </p:spPr>
      </p:pic>
      <p:sp>
        <p:nvSpPr>
          <p:cNvPr id="8"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      </a:t>
            </a:r>
            <a:r>
              <a:rPr lang="en-US" sz="5900" dirty="0" err="1" smtClean="0">
                <a:solidFill>
                  <a:schemeClr val="tx2">
                    <a:lumMod val="60000"/>
                    <a:lumOff val="40000"/>
                  </a:schemeClr>
                </a:solidFill>
              </a:rPr>
              <a:t>WebView</a:t>
            </a:r>
            <a:r>
              <a:rPr lang="en-US" sz="5900" dirty="0" smtClean="0">
                <a:solidFill>
                  <a:schemeClr val="tx2">
                    <a:lumMod val="60000"/>
                    <a:lumOff val="40000"/>
                  </a:schemeClr>
                </a:solidFill>
              </a:rPr>
              <a:t> Browser</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10433</TotalTime>
  <Words>3206</Words>
  <Application>Microsoft Office PowerPoint</Application>
  <PresentationFormat>On-screen Show (4:3)</PresentationFormat>
  <Paragraphs>1031</Paragraphs>
  <Slides>48</Slides>
  <Notes>3</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Concourse</vt:lpstr>
      <vt:lpstr>Android: WebView Browser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SAMSUNG</cp:lastModifiedBy>
  <cp:revision>501</cp:revision>
  <dcterms:created xsi:type="dcterms:W3CDTF">2009-06-10T00:38:22Z</dcterms:created>
  <dcterms:modified xsi:type="dcterms:W3CDTF">2013-06-09T10:57:11Z</dcterms:modified>
</cp:coreProperties>
</file>