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72" r:id="rId3"/>
    <p:sldId id="273" r:id="rId4"/>
    <p:sldId id="27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/>
    <p:restoredTop sz="82047"/>
  </p:normalViewPr>
  <p:slideViewPr>
    <p:cSldViewPr snapToGrid="0" snapToObjects="1" showGuides="1">
      <p:cViewPr varScale="1">
        <p:scale>
          <a:sx n="90" d="100"/>
          <a:sy n="90" d="100"/>
        </p:scale>
        <p:origin x="18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8" d="100"/>
          <a:sy n="88" d="100"/>
        </p:scale>
        <p:origin x="4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8FA75-9690-9F48-9523-27CB5C0448F0}" type="datetimeFigureOut">
              <a:rPr kumimoji="1" lang="ko-KR" altLang="en-US" smtClean="0"/>
              <a:t>2021. 6. 10.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8DF89-24D5-D544-A552-D99AF78523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1694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8DF89-24D5-D544-A552-D99AF785234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773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US" dirty="0"/>
              <a:t>GAN: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player min-max game </a:t>
            </a:r>
            <a:r>
              <a:rPr kumimoji="1" lang="ko-KR" altLang="en-US" dirty="0"/>
              <a:t>을</a:t>
            </a:r>
            <a:r>
              <a:rPr kumimoji="1" lang="en-US" altLang="ko-KR" dirty="0"/>
              <a:t> </a:t>
            </a:r>
            <a:r>
              <a:rPr kumimoji="1" lang="ko-KR" altLang="en-US" dirty="0"/>
              <a:t>통하여 학습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학습 과정에서 상호 협조적이지 않은 상대가 서로 최적의 상태</a:t>
            </a:r>
            <a:r>
              <a:rPr kumimoji="1" lang="en-US" altLang="ko-KR" dirty="0"/>
              <a:t>(Nash Equilibrium)</a:t>
            </a:r>
            <a:r>
              <a:rPr kumimoji="1" lang="ko-KR" altLang="en-US" dirty="0"/>
              <a:t>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도달하려고 노력하는 방식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ore-US" altLang="en-US" dirty="0"/>
              <a:t>수식</a:t>
            </a:r>
            <a:r>
              <a:rPr kumimoji="1" lang="ko-KR" altLang="en-US" dirty="0"/>
              <a:t> 설명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G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최소화 하려고 함</a:t>
            </a:r>
            <a:r>
              <a:rPr kumimoji="1" lang="en-US" altLang="ko-KR" dirty="0"/>
              <a:t>. D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최대화하려함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E 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기대값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X~P_data</a:t>
            </a:r>
            <a:r>
              <a:rPr kumimoji="1" lang="en-US" altLang="ko-KR" dirty="0"/>
              <a:t>(x): x</a:t>
            </a:r>
            <a:r>
              <a:rPr kumimoji="1" lang="ko-KR" altLang="en-US" dirty="0"/>
              <a:t>가 원본 데이터 분포에서 왔을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8DF89-24D5-D544-A552-D99AF7852345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237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dirty="0"/>
              <a:t>Latent variable, </a:t>
            </a:r>
            <a:r>
              <a:rPr kumimoji="1" lang="ko-KR" altLang="en-US" dirty="0" err="1"/>
              <a:t>내재변수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직접적으로 관측되는 변수가 아니라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관측이 가능한 다른 변수들로부터 추론이 가능한 변수</a:t>
            </a:r>
            <a:r>
              <a:rPr kumimoji="1"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dirty="0"/>
              <a:t>예를 들어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건강함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이라는 추상적인 변수는 직접적으로 측정할 수는 없는 </a:t>
            </a:r>
            <a:r>
              <a:rPr kumimoji="1" lang="en-US" altLang="ko-KR" dirty="0"/>
              <a:t>‘</a:t>
            </a:r>
            <a:r>
              <a:rPr kumimoji="1" lang="ko-KR" altLang="en-US" dirty="0" err="1"/>
              <a:t>내재변수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이지만 몸이나 정신 상태를 표현하는 말로 자주 사용됨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직접 계측할 방법은 없지만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혈압</a:t>
            </a:r>
            <a:r>
              <a:rPr kumimoji="1" lang="en-US" altLang="ko-KR" dirty="0"/>
              <a:t>-</a:t>
            </a:r>
            <a:r>
              <a:rPr kumimoji="1" lang="ko-KR" altLang="en-US" dirty="0"/>
              <a:t>맥박</a:t>
            </a:r>
            <a:r>
              <a:rPr kumimoji="1" lang="en-US" altLang="ko-KR" dirty="0"/>
              <a:t>-</a:t>
            </a:r>
            <a:r>
              <a:rPr kumimoji="1" lang="ko-KR" altLang="en-US" dirty="0"/>
              <a:t>체온</a:t>
            </a:r>
            <a:r>
              <a:rPr kumimoji="1" lang="en-US" altLang="ko-KR" dirty="0"/>
              <a:t>-</a:t>
            </a:r>
            <a:r>
              <a:rPr kumimoji="1" lang="ko-KR" altLang="en-US" dirty="0"/>
              <a:t>체중</a:t>
            </a:r>
            <a:r>
              <a:rPr kumimoji="1" lang="en-US" altLang="ko-KR" dirty="0"/>
              <a:t>-</a:t>
            </a:r>
            <a:r>
              <a:rPr kumimoji="1" lang="ko-KR" altLang="en-US" dirty="0"/>
              <a:t>혈당 등 관측이 가능한 외부 </a:t>
            </a:r>
            <a:r>
              <a:rPr kumimoji="1" lang="ko-KR" altLang="en-US" dirty="0" err="1"/>
              <a:t>변수로부터</a:t>
            </a:r>
            <a:r>
              <a:rPr kumimoji="1" lang="ko-KR" altLang="en-US" dirty="0"/>
              <a:t> 추론이 가능함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물론 많은 수학적이고 경험적인 모델이 필요</a:t>
            </a:r>
            <a:r>
              <a:rPr kumimoji="1" lang="en-US" altLang="ko-KR" dirty="0"/>
              <a:t>..</a:t>
            </a:r>
            <a:r>
              <a:rPr kumimoji="1" lang="ko-KR" altLang="en-US" dirty="0"/>
              <a:t>따라서 각각의 변수들을 떼어내서 해석하면 몸 상태를 파악하기가 어렵지만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이것들을 건강이라는 내재 변수로 엮어내면 해석이 </a:t>
            </a:r>
            <a:r>
              <a:rPr kumimoji="1" lang="ko-KR" altLang="en-US" dirty="0" err="1"/>
              <a:t>쉬워짐</a:t>
            </a:r>
            <a:r>
              <a:rPr kumimoji="1"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dirty="0"/>
              <a:t>Autoencoder </a:t>
            </a:r>
            <a:r>
              <a:rPr kumimoji="1" lang="ko-KR" altLang="en-US" dirty="0"/>
              <a:t>에서 입력 데이터를 받은 후 </a:t>
            </a:r>
            <a:r>
              <a:rPr kumimoji="1" lang="en-US" altLang="ko-KR" dirty="0"/>
              <a:t>Encoding </a:t>
            </a:r>
            <a:r>
              <a:rPr kumimoji="1" lang="ko-KR" altLang="en-US" dirty="0"/>
              <a:t>과정을 거쳐 압축된 결과</a:t>
            </a:r>
            <a:r>
              <a:rPr kumimoji="1" lang="en-US" altLang="ko-KR" dirty="0"/>
              <a:t>(compressed representation)</a:t>
            </a:r>
            <a:r>
              <a:rPr kumimoji="1" lang="ko-KR" altLang="en-US" dirty="0"/>
              <a:t>을</a:t>
            </a:r>
            <a:r>
              <a:rPr kumimoji="1" lang="en-US" altLang="ko-KR" dirty="0"/>
              <a:t> </a:t>
            </a:r>
            <a:r>
              <a:rPr kumimoji="1" lang="ko-KR" altLang="en-US" dirty="0"/>
              <a:t>만들어</a:t>
            </a:r>
            <a:r>
              <a:rPr kumimoji="1" lang="en-US" altLang="ko-KR" dirty="0"/>
              <a:t> </a:t>
            </a:r>
            <a:r>
              <a:rPr kumimoji="1" lang="ko-KR" altLang="en-US" dirty="0"/>
              <a:t>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이것이 내재 변수임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Decorder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통과 시키면 복원된 데이터가 나오니까</a:t>
            </a:r>
            <a:r>
              <a:rPr kumimoji="1" lang="en-US" altLang="ko-KR" dirty="0"/>
              <a:t>…</a:t>
            </a:r>
            <a:endParaRPr kumimoji="1" lang="ko-Kore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8DF89-24D5-D544-A552-D99AF7852345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149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8DF89-24D5-D544-A552-D99AF7852345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89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3916391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16395"/>
            <a:ext cx="12192000" cy="2260121"/>
          </a:xfrm>
        </p:spPr>
        <p:txBody>
          <a:bodyPr anchor="ctr"/>
          <a:lstStyle>
            <a:lvl1pPr marL="0" indent="0" algn="r">
              <a:buNone/>
              <a:defRPr sz="2400" baseline="0">
                <a:solidFill>
                  <a:schemeClr val="accent1">
                    <a:lumMod val="50000"/>
                  </a:schemeClr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121" y="6400777"/>
            <a:ext cx="2743200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fld id="{17CBDE3D-EEDD-48EE-8BB5-9A7FCEB986E0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9" y="6400776"/>
            <a:ext cx="4742935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93679" y="6400777"/>
            <a:ext cx="2743200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fld id="{7524E196-46A0-4D42-A905-FCFBC4236AB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79A3167-0EBB-4844-A0DA-1E11997FEB32}"/>
              </a:ext>
            </a:extLst>
          </p:cNvPr>
          <p:cNvCxnSpPr>
            <a:cxnSpLocks/>
          </p:cNvCxnSpPr>
          <p:nvPr userDrawn="1"/>
        </p:nvCxnSpPr>
        <p:spPr>
          <a:xfrm>
            <a:off x="0" y="6288646"/>
            <a:ext cx="12192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1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59DE-FDCB-4A3D-99C5-3AA93449FD28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Summary of polymer systems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5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A4F4-50A3-4374-B0DF-72BFFCD75334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Summary of polymer systems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91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0FD5-8C43-497D-BFF9-AEBAB489D96C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Summary of polymer systems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5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AA98-64D7-4E7B-8642-44D9AE42C5EC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Summary of polymer systems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5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57" y="136441"/>
            <a:ext cx="11516264" cy="398401"/>
          </a:xfrm>
        </p:spPr>
        <p:txBody>
          <a:bodyPr>
            <a:noAutofit/>
          </a:bodyPr>
          <a:lstStyle>
            <a:lvl1pPr>
              <a:defRPr sz="2400" b="1" baseline="0">
                <a:solidFill>
                  <a:schemeClr val="accent1">
                    <a:lumMod val="50000"/>
                  </a:schemeClr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059" y="759125"/>
            <a:ext cx="11516263" cy="5348377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5056" y="6422638"/>
            <a:ext cx="2743200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fld id="{879A2191-DDD5-44F7-AFDB-80B7E6FB5CAE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1411" y="6422637"/>
            <a:ext cx="4634793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3744" y="6421406"/>
            <a:ext cx="2743200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fld id="{F3FB6FB1-7F1C-4BAC-82A9-77250976E8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46E566-1E3B-41BD-B0A5-BCBEEE70D722}"/>
              </a:ext>
            </a:extLst>
          </p:cNvPr>
          <p:cNvCxnSpPr/>
          <p:nvPr userDrawn="1"/>
        </p:nvCxnSpPr>
        <p:spPr>
          <a:xfrm>
            <a:off x="345059" y="534838"/>
            <a:ext cx="11516263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5A1D26-188E-4794-9167-736767839DC6}"/>
              </a:ext>
            </a:extLst>
          </p:cNvPr>
          <p:cNvCxnSpPr/>
          <p:nvPr userDrawn="1"/>
        </p:nvCxnSpPr>
        <p:spPr>
          <a:xfrm>
            <a:off x="330683" y="6356349"/>
            <a:ext cx="11516263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7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57" y="136441"/>
            <a:ext cx="11516264" cy="398401"/>
          </a:xfrm>
        </p:spPr>
        <p:txBody>
          <a:bodyPr>
            <a:noAutofit/>
          </a:bodyPr>
          <a:lstStyle>
            <a:lvl1pPr>
              <a:defRPr sz="2400" b="1" baseline="0">
                <a:solidFill>
                  <a:schemeClr val="accent1">
                    <a:lumMod val="50000"/>
                  </a:schemeClr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83" y="1311218"/>
            <a:ext cx="5618669" cy="4920706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5056" y="6422638"/>
            <a:ext cx="2743200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fld id="{37CADDCB-9BE1-454E-A618-76C5573B5668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1412" y="6422637"/>
            <a:ext cx="4692458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3744" y="6421406"/>
            <a:ext cx="2743200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fld id="{F3FB6FB1-7F1C-4BAC-82A9-77250976E8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46E566-1E3B-41BD-B0A5-BCBEEE70D722}"/>
              </a:ext>
            </a:extLst>
          </p:cNvPr>
          <p:cNvCxnSpPr/>
          <p:nvPr userDrawn="1"/>
        </p:nvCxnSpPr>
        <p:spPr>
          <a:xfrm>
            <a:off x="345059" y="534838"/>
            <a:ext cx="11516263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5A1D26-188E-4794-9167-736767839DC6}"/>
              </a:ext>
            </a:extLst>
          </p:cNvPr>
          <p:cNvCxnSpPr/>
          <p:nvPr userDrawn="1"/>
        </p:nvCxnSpPr>
        <p:spPr>
          <a:xfrm>
            <a:off x="330683" y="6356349"/>
            <a:ext cx="11516263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71E0AA-7D8E-4514-AED1-8A859EA26E2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8274" y="1311218"/>
            <a:ext cx="5618668" cy="4920707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5AB22C-9F19-4768-82C9-11C25C9FFBC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5056" y="736129"/>
            <a:ext cx="5618669" cy="488674"/>
          </a:xfrm>
        </p:spPr>
        <p:txBody>
          <a:bodyPr>
            <a:normAutofit/>
          </a:bodyPr>
          <a:lstStyle>
            <a:lvl1pPr algn="ctr">
              <a:defRPr sz="2400"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0F7B6-C8CC-42BE-B275-3CA2306429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28273" y="736129"/>
            <a:ext cx="5618669" cy="488674"/>
          </a:xfrm>
        </p:spPr>
        <p:txBody>
          <a:bodyPr>
            <a:normAutofit/>
          </a:bodyPr>
          <a:lstStyle>
            <a:lvl1pPr algn="ctr">
              <a:defRPr sz="2400"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7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57" y="136441"/>
            <a:ext cx="11516264" cy="398401"/>
          </a:xfrm>
        </p:spPr>
        <p:txBody>
          <a:bodyPr>
            <a:noAutofit/>
          </a:bodyPr>
          <a:lstStyle>
            <a:lvl1pPr>
              <a:defRPr sz="2400" b="1" baseline="0">
                <a:solidFill>
                  <a:schemeClr val="accent1">
                    <a:lumMod val="50000"/>
                  </a:schemeClr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468" y="749781"/>
            <a:ext cx="6481313" cy="1684904"/>
          </a:xfrm>
          <a:ln w="28575">
            <a:solidFill>
              <a:schemeClr val="accent1">
                <a:lumMod val="50000"/>
              </a:schemeClr>
            </a:solidFill>
          </a:ln>
        </p:spPr>
        <p:txBody>
          <a:bodyPr/>
          <a:lstStyle>
            <a:lvl1pPr marL="514350" indent="-514350">
              <a:buFont typeface="+mj-lt"/>
              <a:buAutoNum type="arabicPeriod"/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5056" y="6422638"/>
            <a:ext cx="2743200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fld id="{CBBFF4D1-81F3-4E4E-A5DF-6BD68C916910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1411" y="6422637"/>
            <a:ext cx="4675983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3744" y="6421406"/>
            <a:ext cx="2743200" cy="365125"/>
          </a:xfrm>
        </p:spPr>
        <p:txBody>
          <a:bodyPr/>
          <a:lstStyle>
            <a:lvl1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</a:lstStyle>
          <a:p>
            <a:fld id="{F3FB6FB1-7F1C-4BAC-82A9-77250976E8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46E566-1E3B-41BD-B0A5-BCBEEE70D722}"/>
              </a:ext>
            </a:extLst>
          </p:cNvPr>
          <p:cNvCxnSpPr/>
          <p:nvPr userDrawn="1"/>
        </p:nvCxnSpPr>
        <p:spPr>
          <a:xfrm>
            <a:off x="345059" y="534838"/>
            <a:ext cx="11516263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5A1D26-188E-4794-9167-736767839DC6}"/>
              </a:ext>
            </a:extLst>
          </p:cNvPr>
          <p:cNvCxnSpPr/>
          <p:nvPr userDrawn="1"/>
        </p:nvCxnSpPr>
        <p:spPr>
          <a:xfrm>
            <a:off x="330683" y="6356349"/>
            <a:ext cx="11516263" cy="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5AB22C-9F19-4768-82C9-11C25C9FFBC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5056" y="749780"/>
            <a:ext cx="3165895" cy="1684890"/>
          </a:xfr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A0B1E68-1358-41EB-B91F-B6AD0A3BF19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0187796" y="749779"/>
            <a:ext cx="1659148" cy="1684905"/>
          </a:xfrm>
          <a:ln w="28575"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9869245-9312-4D5D-AF87-4BB1726C0739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614468" y="2649608"/>
            <a:ext cx="6481313" cy="1684904"/>
          </a:xfrm>
          <a:ln w="28575">
            <a:solidFill>
              <a:srgbClr val="7030A0"/>
            </a:solidFill>
          </a:ln>
        </p:spPr>
        <p:txBody>
          <a:bodyPr/>
          <a:lstStyle>
            <a:lvl1pPr marL="514350" indent="-514350">
              <a:buFont typeface="+mj-lt"/>
              <a:buAutoNum type="arabicPeriod"/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BC177C-47CD-4C9D-A344-5E591B62C0EC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45056" y="2649607"/>
            <a:ext cx="3165895" cy="1684890"/>
          </a:xfr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DBEA0A-9B2F-4BCF-8049-DD5394F08717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0187796" y="2649606"/>
            <a:ext cx="1659148" cy="1684905"/>
          </a:xfrm>
          <a:ln w="28575">
            <a:solidFill>
              <a:srgbClr val="7030A0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6F30B95-659A-4821-99F6-1CD08A238C78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614468" y="4549901"/>
            <a:ext cx="6481313" cy="1684904"/>
          </a:xfrm>
          <a:ln w="28575">
            <a:solidFill>
              <a:srgbClr val="006C31"/>
            </a:solidFill>
          </a:ln>
        </p:spPr>
        <p:txBody>
          <a:bodyPr/>
          <a:lstStyle>
            <a:lvl1pPr marL="514350" indent="-514350">
              <a:buFont typeface="+mj-lt"/>
              <a:buAutoNum type="arabicPeriod"/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C0FA667-2F52-4C53-A444-15079419B099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45056" y="4549900"/>
            <a:ext cx="3165895" cy="1684890"/>
          </a:xfrm>
          <a:solidFill>
            <a:srgbClr val="006C31"/>
          </a:solidFill>
          <a:ln w="28575">
            <a:solidFill>
              <a:srgbClr val="006C3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A21FFE-B1B2-41AF-B2C3-67A349A1D883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10187796" y="4549899"/>
            <a:ext cx="1659148" cy="1684905"/>
          </a:xfrm>
          <a:ln w="28575">
            <a:solidFill>
              <a:srgbClr val="006C3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1pPr>
            <a:lvl2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2pPr>
            <a:lvl3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3pPr>
            <a:lvl4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4pPr>
            <a:lvl5pPr>
              <a:defRPr>
                <a:latin typeface="바른돋움Pro 2" panose="02020603020101020101" pitchFamily="18" charset="-127"/>
                <a:ea typeface="바른돋움Pro 2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8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5098-2AF9-41E5-B5C4-48F9813C3246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0814-8A10-48EE-A42C-6967D58B5993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8935-BCD1-4F34-B54E-557DA3AFFC53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Summary of polymer systems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7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8726-8C0F-47BA-A648-967564E089FD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Summary of polymer systems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9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32F3-C7B6-452D-AC4C-0198DD2CC90E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Summary of polymer systems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5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BEDF-0202-4901-855A-F5FE08DB15C1}" type="datetime1">
              <a:rPr lang="ko-KR" altLang="en-US" smtClean="0"/>
              <a:t>2021. 6. 10.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E196-46A0-4D42-A905-FCFBC423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4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enara-shin/GAN_Project/blob/master/Code/CGAN_Tutorial%20for%20MNIST/CGAN_Tutorial_for_MNIST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33054-9FEB-4A3B-A8CA-A613005EC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Conditional GAN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137B3-EDBF-4490-B11C-FC3CEAE71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Haenara</a:t>
            </a:r>
            <a:r>
              <a:rPr lang="en-US" altLang="ko-KR" dirty="0"/>
              <a:t> SHIN</a:t>
            </a:r>
          </a:p>
          <a:p>
            <a:r>
              <a:rPr lang="ko-KR" altLang="en-US" dirty="0" err="1"/>
              <a:t>신해나라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BC341-208D-413D-8D7D-B5FD7166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693C-39E8-4628-A5D0-C6912DCC83D0}" type="datetime1">
              <a:rPr lang="ko-KR" altLang="en-US" smtClean="0"/>
              <a:t>2021. 6. 10.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21C63-8054-441E-BDD2-CCA49045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CFF8D-629D-4526-AF61-B7683F9B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E196-46A0-4D42-A905-FCFBC4236AB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C3BED-B270-4EBA-8B05-6D3922B2569E}"/>
              </a:ext>
            </a:extLst>
          </p:cNvPr>
          <p:cNvSpPr/>
          <p:nvPr/>
        </p:nvSpPr>
        <p:spPr>
          <a:xfrm>
            <a:off x="0" y="92098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rPr>
              <a:t>[</a:t>
            </a:r>
            <a:r>
              <a:rPr lang="en-US" altLang="ko-KR" b="1" dirty="0" err="1">
                <a:solidFill>
                  <a:schemeClr val="bg1"/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rPr>
              <a:t>cGAN</a:t>
            </a:r>
            <a:r>
              <a:rPr lang="en-US" altLang="ko-KR" b="1" dirty="0">
                <a:solidFill>
                  <a:schemeClr val="bg1"/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</a:rPr>
              <a:t>]</a:t>
            </a:r>
            <a:endParaRPr lang="ko-KR" altLang="en-US" b="1" dirty="0">
              <a:solidFill>
                <a:schemeClr val="bg1"/>
              </a:solidFill>
              <a:latin typeface="바른돋움Pro 2" panose="02020603020101020101" pitchFamily="18" charset="-127"/>
              <a:ea typeface="바른돋움Pro 2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65B6E-FFD2-AF44-A41B-BAF3592DD687}"/>
              </a:ext>
            </a:extLst>
          </p:cNvPr>
          <p:cNvSpPr txBox="1"/>
          <p:nvPr/>
        </p:nvSpPr>
        <p:spPr>
          <a:xfrm>
            <a:off x="355121" y="5046455"/>
            <a:ext cx="3905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US" dirty="0"/>
              <a:t>Summary</a:t>
            </a:r>
          </a:p>
          <a:p>
            <a:r>
              <a:rPr kumimoji="1" lang="ko-KR" altLang="en-US" sz="1400" dirty="0"/>
              <a:t>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레이블을 사용해서 </a:t>
            </a:r>
            <a:r>
              <a:rPr kumimoji="1" lang="ko-KR" altLang="en-US" sz="1400" dirty="0" err="1"/>
              <a:t>생성자</a:t>
            </a:r>
            <a:r>
              <a:rPr kumimoji="1" lang="en-US" altLang="ko-KR" sz="1400" dirty="0"/>
              <a:t>/</a:t>
            </a:r>
            <a:r>
              <a:rPr kumimoji="1" lang="ko-KR" altLang="en-US" sz="1400" dirty="0" err="1"/>
              <a:t>판별자</a:t>
            </a:r>
            <a:r>
              <a:rPr kumimoji="1" lang="ko-KR" altLang="en-US" sz="1400" dirty="0"/>
              <a:t> 훈련</a:t>
            </a:r>
            <a:endParaRPr kumimoji="1" lang="en-US" altLang="ko-Kore-US" sz="1400" dirty="0"/>
          </a:p>
          <a:p>
            <a:r>
              <a:rPr kumimoji="1" lang="ko-KR" altLang="en-US" sz="1400" dirty="0"/>
              <a:t> </a:t>
            </a:r>
            <a:r>
              <a:rPr kumimoji="1" lang="en-US" altLang="ko-Kore-US" sz="1400" dirty="0"/>
              <a:t>- </a:t>
            </a:r>
            <a:r>
              <a:rPr kumimoji="1" lang="ko-Kore-US" altLang="en-US" sz="1400" dirty="0"/>
              <a:t>생성할</a:t>
            </a:r>
            <a:r>
              <a:rPr kumimoji="1" lang="ko-KR" altLang="en-US" sz="1400" dirty="0"/>
              <a:t> 데이터의 종류를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특징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결정할 수 있음</a:t>
            </a:r>
            <a:r>
              <a:rPr kumimoji="1" lang="en-US" altLang="ko-KR" sz="1400" dirty="0"/>
              <a:t>.</a:t>
            </a:r>
          </a:p>
          <a:p>
            <a:r>
              <a:rPr kumimoji="1" lang="ko-KR" altLang="en-US" sz="1400" dirty="0"/>
              <a:t>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원하는 데이터를 생성함</a:t>
            </a:r>
            <a:r>
              <a:rPr kumimoji="1"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01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11225-E452-C04B-92F2-0E069159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US" dirty="0"/>
              <a:t>Summary of </a:t>
            </a:r>
            <a:r>
              <a:rPr kumimoji="1" lang="en-US" altLang="ko-Kore-US" dirty="0" err="1"/>
              <a:t>cGAN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2B99C-6A4E-494A-8380-7734BBA9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9" y="672331"/>
            <a:ext cx="11516263" cy="3195334"/>
          </a:xfrm>
        </p:spPr>
        <p:txBody>
          <a:bodyPr>
            <a:normAutofit/>
          </a:bodyPr>
          <a:lstStyle/>
          <a:p>
            <a:pPr latinLnBrk="0">
              <a:buFont typeface="Wingdings" pitchFamily="2" charset="2"/>
              <a:buChar char="§"/>
            </a:pPr>
            <a:r>
              <a:rPr kumimoji="1" lang="en-US" altLang="ko-Kore-US" sz="18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“Conditional Generative Adversarial Nets</a:t>
            </a:r>
            <a:r>
              <a:rPr kumimoji="1" lang="en-US" altLang="ko-Kore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”</a:t>
            </a:r>
            <a:r>
              <a:rPr kumimoji="1" lang="en-US" altLang="ko-Kore-US" sz="11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[1] Mehdi Mirza and Simon </a:t>
            </a:r>
            <a:r>
              <a:rPr kumimoji="1" lang="en-US" altLang="ko-Kore-US" sz="11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Osindero</a:t>
            </a:r>
            <a:r>
              <a:rPr kumimoji="1" lang="en-US" altLang="ko-Kore-US" sz="11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, 2014, https://</a:t>
            </a:r>
            <a:r>
              <a:rPr kumimoji="1" lang="en-US" altLang="ko-Kore-US" sz="11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arxiv.org</a:t>
            </a:r>
            <a:r>
              <a:rPr kumimoji="1" lang="en-US" altLang="ko-Kore-US" sz="11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/abs/1411.1784</a:t>
            </a:r>
            <a:endParaRPr kumimoji="1" lang="en-US" altLang="ko-Kore-US" sz="12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  <a:p>
            <a:pPr lvl="1" latinLnBrk="0">
              <a:buFont typeface="Wingdings" pitchFamily="2" charset="2"/>
              <a:buChar char="§"/>
            </a:pPr>
            <a:r>
              <a:rPr kumimoji="1" lang="ko-Kore-US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한</a:t>
            </a:r>
            <a:r>
              <a:rPr kumimoji="1" lang="en-US" altLang="ko-Kore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r>
              <a:rPr kumimoji="1" lang="ko-Kore-US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줄</a:t>
            </a:r>
            <a:r>
              <a:rPr kumimoji="1" lang="en-US" altLang="ko-Kore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요약</a:t>
            </a:r>
            <a:r>
              <a:rPr kumimoji="1" lang="en-US" altLang="ko-KR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: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r>
              <a:rPr kumimoji="1" lang="ko-KR" altLang="en-US" sz="14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생성자와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r>
              <a:rPr kumimoji="1" lang="ko-KR" altLang="en-US" sz="14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판별자가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훈련하는 동안 추가 정보</a:t>
            </a:r>
            <a:r>
              <a:rPr kumimoji="1" lang="en-US" altLang="ko-KR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(Condition)</a:t>
            </a:r>
            <a:r>
              <a:rPr kumimoji="1" lang="ko-KR" altLang="en-US" sz="14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를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사용해 조건이 붙는 </a:t>
            </a:r>
            <a:r>
              <a:rPr kumimoji="1" lang="ko-KR" altLang="en-US" sz="14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생성적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적대 신경망</a:t>
            </a:r>
            <a:r>
              <a:rPr kumimoji="1" lang="en-US" altLang="ko-KR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.</a:t>
            </a:r>
          </a:p>
          <a:p>
            <a:pPr lvl="1" latinLnBrk="0">
              <a:buFont typeface="Wingdings" pitchFamily="2" charset="2"/>
              <a:buChar char="§"/>
            </a:pPr>
            <a:endParaRPr kumimoji="1" lang="en-US" altLang="ko-Kore-US" sz="14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  <a:p>
            <a:pPr lvl="1" latinLnBrk="0">
              <a:buFont typeface="Wingdings" pitchFamily="2" charset="2"/>
              <a:buChar char="§"/>
            </a:pPr>
            <a:endParaRPr kumimoji="1" lang="en-US" altLang="ko-Kore-US" sz="16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  <a:p>
            <a:pPr lvl="1" latinLnBrk="0">
              <a:buFont typeface="Wingdings" pitchFamily="2" charset="2"/>
              <a:buChar char="§"/>
            </a:pPr>
            <a:r>
              <a:rPr kumimoji="1" lang="en-US" altLang="ko-Kore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GAN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r>
              <a:rPr kumimoji="1" lang="ko-Kore-US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과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학습방법 자체는 다를 것 없음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.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D 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학습 후 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G 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학습시킴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.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대신 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c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가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더해질 뿐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.</a:t>
            </a:r>
          </a:p>
          <a:p>
            <a:pPr lvl="1" latinLnBrk="0">
              <a:buFont typeface="Wingdings" pitchFamily="2" charset="2"/>
              <a:buChar char="§"/>
            </a:pPr>
            <a:r>
              <a:rPr kumimoji="1" lang="en-US" altLang="ko-Kore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CGAN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을 훈련하는 동안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,</a:t>
            </a:r>
          </a:p>
          <a:p>
            <a:pPr marL="862013" lvl="2" indent="-173038" latinLnBrk="0">
              <a:buFont typeface="Wingdings" pitchFamily="2" charset="2"/>
              <a:buChar char="§"/>
            </a:pPr>
            <a:r>
              <a:rPr kumimoji="1" lang="ko-KR" altLang="en-US" sz="14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생성자</a:t>
            </a:r>
            <a:r>
              <a:rPr kumimoji="1" lang="en-US" altLang="ko-KR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(G):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훈련 </a:t>
            </a:r>
            <a:r>
              <a:rPr kumimoji="1" lang="ko-KR" altLang="en-US" sz="14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데이터셋에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있는 각 레이블에 대해</a:t>
            </a:r>
            <a:r>
              <a:rPr kumimoji="1" lang="en-US" altLang="ko-KR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‘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실제 같은 샘플</a:t>
            </a:r>
            <a:r>
              <a:rPr kumimoji="1" lang="en-US" altLang="ko-KR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’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을 생성하는 법을 배움</a:t>
            </a:r>
            <a:r>
              <a:rPr kumimoji="1" lang="en-US" altLang="ko-KR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.</a:t>
            </a:r>
          </a:p>
          <a:p>
            <a:pPr marL="862013" lvl="2" indent="-173038" latinLnBrk="0">
              <a:buFont typeface="Wingdings" pitchFamily="2" charset="2"/>
              <a:buChar char="§"/>
            </a:pPr>
            <a:r>
              <a:rPr kumimoji="1" lang="ko-KR" altLang="en-US" sz="14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판별자</a:t>
            </a:r>
            <a:r>
              <a:rPr kumimoji="1" lang="en-US" altLang="ko-KR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(D):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r>
              <a:rPr kumimoji="1" lang="en-US" altLang="ko-KR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‘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진짜 샘플</a:t>
            </a:r>
            <a:r>
              <a:rPr kumimoji="1" lang="en-US" altLang="ko-KR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-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레이블</a:t>
            </a:r>
            <a:r>
              <a:rPr kumimoji="1" lang="en-US" altLang="ko-KR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’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쌍과 </a:t>
            </a:r>
            <a:r>
              <a:rPr kumimoji="1" lang="en-US" altLang="ko-KR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‘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가짜 샘플</a:t>
            </a:r>
            <a:r>
              <a:rPr kumimoji="1" lang="en-US" altLang="ko-KR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-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레이블</a:t>
            </a:r>
            <a:r>
              <a:rPr kumimoji="1" lang="en-US" altLang="ko-KR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(c)’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쌍을 구별하는 법을 배움</a:t>
            </a:r>
            <a:r>
              <a:rPr kumimoji="1" lang="en-US" altLang="ko-KR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.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endParaRPr kumimoji="1" lang="en-US" altLang="ko-KR" sz="14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  <a:p>
            <a:pPr marL="688975" lvl="2" indent="0" latinLnBrk="0">
              <a:buNone/>
            </a:pPr>
            <a:r>
              <a:rPr kumimoji="1" lang="en-US" altLang="ko-KR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  </a:t>
            </a:r>
            <a:r>
              <a:rPr kumimoji="1" lang="ko-KR" altLang="en-US" sz="14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→ </a:t>
            </a:r>
            <a:r>
              <a:rPr kumimoji="1" lang="ko-KR" altLang="en-US" sz="1400" b="1" u="sng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판별자</a:t>
            </a:r>
            <a:r>
              <a:rPr kumimoji="1" lang="en-US" altLang="ko-KR" sz="1400" b="1" u="sng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(D):＇</a:t>
            </a:r>
            <a:r>
              <a:rPr kumimoji="1" lang="ko-KR" altLang="en-US" sz="1400" b="1" u="sng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진짜 샘플</a:t>
            </a:r>
            <a:r>
              <a:rPr kumimoji="1" lang="en-US" altLang="ko-KR" sz="1400" b="1" u="sng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＇</a:t>
            </a:r>
            <a:r>
              <a:rPr kumimoji="1" lang="ko-KR" altLang="en-US" sz="1400" b="1" u="sng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에 </a:t>
            </a:r>
            <a:r>
              <a:rPr kumimoji="1" lang="en-US" altLang="ko-KR" sz="1400" b="1" u="sng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＇</a:t>
            </a:r>
            <a:r>
              <a:rPr kumimoji="1" lang="ko-KR" altLang="en-US" sz="1400" b="1" u="sng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올바른 레이블</a:t>
            </a:r>
            <a:r>
              <a:rPr kumimoji="1" lang="en-US" altLang="ko-KR" sz="1400" b="1" u="sng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(c)’</a:t>
            </a:r>
            <a:r>
              <a:rPr kumimoji="1" lang="ko-KR" altLang="en-US" sz="1400" b="1" u="sng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을 할당하는 것을 학습함</a:t>
            </a:r>
            <a:r>
              <a:rPr kumimoji="1" lang="en-US" altLang="ko-KR" sz="1400" b="1" u="sng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.</a:t>
            </a:r>
          </a:p>
          <a:p>
            <a:pPr marL="688975" lvl="2" indent="0" latinLnBrk="0">
              <a:buNone/>
            </a:pPr>
            <a:r>
              <a:rPr kumimoji="1" lang="en-US" altLang="ko-KR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   </a:t>
            </a:r>
            <a:r>
              <a:rPr kumimoji="1" lang="ko-KR" altLang="en-US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→ </a:t>
            </a:r>
            <a:r>
              <a:rPr kumimoji="1" lang="ko-KR" altLang="en-US" sz="1400" dirty="0" err="1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판별자</a:t>
            </a:r>
            <a:r>
              <a:rPr kumimoji="1" lang="en-US" altLang="ko-KR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(D):</a:t>
            </a:r>
            <a:r>
              <a:rPr kumimoji="1" lang="ko-KR" altLang="en-US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 각 클래스를 구분하는 것을 학습하지 않음</a:t>
            </a:r>
            <a:r>
              <a:rPr kumimoji="1" lang="en-US" altLang="ko-KR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.</a:t>
            </a:r>
          </a:p>
          <a:p>
            <a:pPr marL="688975" lvl="2" indent="0" latinLnBrk="0">
              <a:buNone/>
            </a:pPr>
            <a:r>
              <a:rPr kumimoji="1" lang="en-US" altLang="ko-KR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   </a:t>
            </a:r>
            <a:r>
              <a:rPr kumimoji="1" lang="ko-KR" altLang="en-US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→ </a:t>
            </a:r>
            <a:r>
              <a:rPr kumimoji="1" lang="ko-KR" altLang="en-US" sz="1400" dirty="0" err="1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판별자</a:t>
            </a:r>
            <a:r>
              <a:rPr kumimoji="1" lang="en-US" altLang="ko-KR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(D):‘</a:t>
            </a:r>
            <a:r>
              <a:rPr kumimoji="1" lang="ko-KR" altLang="en-US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진짜 샘플</a:t>
            </a:r>
            <a:r>
              <a:rPr kumimoji="1" lang="en-US" altLang="ko-KR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-</a:t>
            </a:r>
            <a:r>
              <a:rPr kumimoji="1" lang="ko-KR" altLang="en-US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레이블</a:t>
            </a:r>
            <a:r>
              <a:rPr kumimoji="1" lang="en-US" altLang="ko-KR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’</a:t>
            </a:r>
            <a:r>
              <a:rPr kumimoji="1" lang="ko-KR" altLang="en-US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쌍만 받아들이고</a:t>
            </a:r>
            <a:r>
              <a:rPr kumimoji="1" lang="en-US" altLang="ko-KR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,‘</a:t>
            </a:r>
            <a:r>
              <a:rPr kumimoji="1" lang="ko-KR" altLang="en-US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샘플</a:t>
            </a:r>
            <a:r>
              <a:rPr kumimoji="1" lang="en-US" altLang="ko-KR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-</a:t>
            </a:r>
            <a:r>
              <a:rPr kumimoji="1" lang="ko-KR" altLang="en-US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레이블</a:t>
            </a:r>
            <a:r>
              <a:rPr kumimoji="1" lang="en-US" altLang="ko-KR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’</a:t>
            </a:r>
            <a:r>
              <a:rPr kumimoji="1" lang="ko-KR" altLang="en-US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쌍이 맞지 않거나</a:t>
            </a:r>
            <a:br>
              <a:rPr kumimoji="1" lang="en-US" altLang="ko-KR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</a:br>
            <a:r>
              <a:rPr kumimoji="1" lang="ko-KR" altLang="en-US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                          가짜 샘플의 쌍은 거부 </a:t>
            </a:r>
            <a:r>
              <a:rPr kumimoji="1" lang="en-US" altLang="ko-KR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(ex) MNIST</a:t>
            </a:r>
            <a:r>
              <a:rPr kumimoji="1" lang="ko-KR" altLang="en-US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 에서 </a:t>
            </a:r>
            <a:r>
              <a:rPr kumimoji="1" lang="en-US" altLang="ko-KR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(3,</a:t>
            </a:r>
            <a:r>
              <a:rPr kumimoji="1" lang="ko-KR" altLang="en-US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r>
              <a:rPr kumimoji="1" lang="en-US" altLang="ko-KR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4)</a:t>
            </a:r>
            <a:r>
              <a:rPr kumimoji="1" lang="ko-KR" altLang="en-US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r>
              <a:rPr kumimoji="1" lang="en-US" altLang="ko-KR" sz="1400" dirty="0">
                <a:solidFill>
                  <a:prstClr val="black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x)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2B682-6B41-3F44-9953-BD18814C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2191-DDD5-44F7-AFDB-80B7E6FB5CAE}" type="datetime1">
              <a:rPr lang="ko-KR" altLang="en-US" smtClean="0"/>
              <a:t>2021. 6. 12.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A7B-4881-3441-ADF8-0C6E2DAF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9A01C-B5A4-6946-8349-05F72034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6FB1-7F1C-4BAC-82A9-77250976E88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8E4ED-A44F-804C-B866-F93B4139D141}"/>
              </a:ext>
            </a:extLst>
          </p:cNvPr>
          <p:cNvSpPr txBox="1"/>
          <p:nvPr/>
        </p:nvSpPr>
        <p:spPr>
          <a:xfrm>
            <a:off x="6348807" y="1297460"/>
            <a:ext cx="3419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US" altLang="en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클래스</a:t>
            </a:r>
            <a:r>
              <a:rPr kumimoji="1" lang="ko-KR" altLang="en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레이블</a:t>
            </a:r>
            <a:r>
              <a:rPr kumimoji="1" lang="en-US" altLang="ko-KR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,</a:t>
            </a:r>
            <a:r>
              <a:rPr kumimoji="1" lang="ko-KR" altLang="en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일련의 태그 또는 글로 쓰인 설명</a:t>
            </a:r>
            <a:r>
              <a:rPr kumimoji="1" lang="en-US" altLang="ko-KR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…</a:t>
            </a:r>
            <a:endParaRPr kumimoji="1" lang="ko-Kore-US" altLang="en-US" sz="12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07CC6FCB-AB59-404B-A59C-ED70F9BBF560}"/>
              </a:ext>
            </a:extLst>
          </p:cNvPr>
          <p:cNvCxnSpPr>
            <a:cxnSpLocks/>
          </p:cNvCxnSpPr>
          <p:nvPr/>
        </p:nvCxnSpPr>
        <p:spPr>
          <a:xfrm>
            <a:off x="4583073" y="1242660"/>
            <a:ext cx="1801521" cy="224998"/>
          </a:xfrm>
          <a:prstGeom prst="bentConnector3">
            <a:avLst>
              <a:gd name="adj1" fmla="val 870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9C591816-DEC8-3249-AB5F-0F6FD163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676" y="2631864"/>
            <a:ext cx="3767645" cy="35538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36C192-C07A-EA48-90E3-C29D9CAAB81B}"/>
              </a:ext>
            </a:extLst>
          </p:cNvPr>
          <p:cNvSpPr txBox="1"/>
          <p:nvPr/>
        </p:nvSpPr>
        <p:spPr>
          <a:xfrm>
            <a:off x="6807193" y="6060795"/>
            <a:ext cx="5384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1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[2] https://</a:t>
            </a:r>
            <a:r>
              <a:rPr kumimoji="1" lang="en-US" altLang="ko-Kore-US" sz="11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github.com</a:t>
            </a:r>
            <a:r>
              <a:rPr kumimoji="1" lang="en-US" altLang="ko-Kore-US" sz="11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/</a:t>
            </a:r>
            <a:r>
              <a:rPr kumimoji="1" lang="en-US" altLang="ko-Kore-US" sz="11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hwalsuklee</a:t>
            </a:r>
            <a:r>
              <a:rPr kumimoji="1" lang="en-US" altLang="ko-Kore-US" sz="11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/</a:t>
            </a:r>
            <a:r>
              <a:rPr kumimoji="1" lang="en-US" altLang="ko-Kore-US" sz="11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tensorflow</a:t>
            </a:r>
            <a:r>
              <a:rPr kumimoji="1" lang="en-US" altLang="ko-Kore-US" sz="11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-generative-model-collections</a:t>
            </a:r>
            <a:endParaRPr kumimoji="1" lang="ko-Kore-US" altLang="en-US" sz="11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E8E16A-D81A-A44D-A122-587B585FC121}"/>
                  </a:ext>
                </a:extLst>
              </p:cNvPr>
              <p:cNvSpPr txBox="1"/>
              <p:nvPr/>
            </p:nvSpPr>
            <p:spPr>
              <a:xfrm>
                <a:off x="345056" y="4666070"/>
                <a:ext cx="8704371" cy="1321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kumimoji="1" lang="en-US" altLang="ko-KR" sz="1600" dirty="0">
                    <a:latin typeface="BareunDotum 1" panose="02020603020101020101" pitchFamily="18" charset="-127"/>
                    <a:ea typeface="BareunDotum 1" panose="02020603020101020101" pitchFamily="18" charset="-127"/>
                  </a:rPr>
                  <a:t>GAN</a:t>
                </a:r>
                <a:r>
                  <a:rPr kumimoji="1" lang="ko-KR" altLang="en-US" sz="1600" dirty="0">
                    <a:latin typeface="BareunDotum 1" panose="02020603020101020101" pitchFamily="18" charset="-127"/>
                    <a:ea typeface="BareunDotum 1" panose="02020603020101020101" pitchFamily="18" charset="-127"/>
                  </a:rPr>
                  <a:t>과 </a:t>
                </a:r>
                <a:r>
                  <a:rPr kumimoji="1" lang="en-US" altLang="ko-KR" sz="1600" dirty="0">
                    <a:latin typeface="BareunDotum 1" panose="02020603020101020101" pitchFamily="18" charset="-127"/>
                    <a:ea typeface="BareunDotum 1" panose="02020603020101020101" pitchFamily="18" charset="-127"/>
                  </a:rPr>
                  <a:t>CGAN</a:t>
                </a:r>
                <a:r>
                  <a:rPr kumimoji="1" lang="ko-KR" altLang="en-US" sz="1600" dirty="0">
                    <a:latin typeface="BareunDotum 1" panose="02020603020101020101" pitchFamily="18" charset="-127"/>
                    <a:ea typeface="BareunDotum 1" panose="02020603020101020101" pitchFamily="18" charset="-127"/>
                  </a:rPr>
                  <a:t> </a:t>
                </a:r>
                <a:r>
                  <a:rPr kumimoji="1" lang="en-US" altLang="ko-KR" sz="1600" dirty="0">
                    <a:latin typeface="BareunDotum 1" panose="02020603020101020101" pitchFamily="18" charset="-127"/>
                    <a:ea typeface="BareunDotum 1" panose="02020603020101020101" pitchFamily="18" charset="-127"/>
                  </a:rPr>
                  <a:t>objective function</a:t>
                </a: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kumimoji="1" lang="en-US" altLang="ko-KR" sz="1600" dirty="0">
                    <a:latin typeface="BareunDotum 1" panose="02020603020101020101" pitchFamily="18" charset="-127"/>
                    <a:ea typeface="BareunDotum 1" panose="02020603020101020101" pitchFamily="18" charset="-127"/>
                  </a:rPr>
                  <a:t>GAN: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𝑚𝑖𝑛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𝑚𝑎𝑥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𝐷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BareunDotum 1" panose="02020603020101020101" pitchFamily="18" charset="-127"/>
                      </a:rPr>
                      <m:t>𝑉</m:t>
                    </m:r>
                    <m:d>
                      <m:d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</m:ctrlPr>
                      </m:d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𝐷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, 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𝐺</m:t>
                        </m:r>
                      </m:e>
                    </m:d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BareunDotum 1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𝑥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~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𝑃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_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𝑑𝑎𝑡𝑎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(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𝑥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</m:ctrlPr>
                      </m:d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𝑙𝑜𝑔𝐷</m:t>
                        </m:r>
                        <m:d>
                          <m:dPr>
                            <m:ctrlP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BareunDotum 1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BareunDotum 1" panose="02020603020101020101" pitchFamily="18" charset="-127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BareunDotum 1" panose="02020603020101020101" pitchFamily="18" charset="-127"/>
                      </a:rPr>
                      <m:t>+ 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𝑥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~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𝑃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_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𝑧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(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𝑧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BareunDotum 1" panose="02020603020101020101" pitchFamily="18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ko-KR" sz="1600" b="0" i="0" smtClean="0">
                                <a:latin typeface="Cambria Math" panose="02040503050406030204" pitchFamily="18" charset="0"/>
                                <a:ea typeface="BareunDotum 1" panose="02020603020101020101" pitchFamily="18" charset="-127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  <a:ea typeface="BareunDotum 1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  <a:ea typeface="BareunDotum 1" panose="02020603020101020101" pitchFamily="18" charset="-127"/>
                                  </a:rPr>
                                  <m:t>1−</m:t>
                                </m:r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  <a:ea typeface="BareunDotum 1" panose="02020603020101020101" pitchFamily="18" charset="-127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kumimoji="1" lang="en-US" altLang="ko-KR" sz="1600" b="0" i="1" smtClean="0">
                                        <a:latin typeface="Cambria Math" panose="02040503050406030204" pitchFamily="18" charset="0"/>
                                        <a:ea typeface="BareunDotum 1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1600" b="0" i="1" smtClean="0">
                                        <a:latin typeface="Cambria Math" panose="02040503050406030204" pitchFamily="18" charset="0"/>
                                        <a:ea typeface="BareunDotum 1" panose="02020603020101020101" pitchFamily="18" charset="-127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kumimoji="1" lang="en-US" altLang="ko-KR" sz="1600" b="0" i="1" smtClean="0">
                                            <a:latin typeface="Cambria Math" panose="02040503050406030204" pitchFamily="18" charset="0"/>
                                            <a:ea typeface="BareunDotum 1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sz="1600" b="0" i="1" smtClean="0">
                                            <a:latin typeface="Cambria Math" panose="02040503050406030204" pitchFamily="18" charset="0"/>
                                            <a:ea typeface="BareunDotum 1" panose="02020603020101020101" pitchFamily="18" charset="-127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kumimoji="1" lang="en-US" altLang="ko-KR" sz="1600" b="0" dirty="0">
                  <a:latin typeface="BareunDotum 1" panose="02020603020101020101" pitchFamily="18" charset="-127"/>
                  <a:ea typeface="BareunDotum 1" panose="02020603020101020101" pitchFamily="18" charset="-127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endParaRPr kumimoji="1" lang="en-US" altLang="ko-KR" sz="1600" b="0" dirty="0">
                  <a:latin typeface="BareunDotum 1" panose="02020603020101020101" pitchFamily="18" charset="-127"/>
                  <a:ea typeface="BareunDotum 1" panose="02020603020101020101" pitchFamily="18" charset="-127"/>
                </a:endParaRPr>
              </a:p>
              <a:p>
                <a:pPr marL="742950" lvl="1" indent="-285750">
                  <a:buFont typeface="Wingdings" pitchFamily="2" charset="2"/>
                  <a:buChar char="§"/>
                </a:pPr>
                <a:r>
                  <a:rPr kumimoji="1" lang="en-US" altLang="ko-Kore-US" sz="1600" dirty="0">
                    <a:latin typeface="BareunDotum 1" panose="02020603020101020101" pitchFamily="18" charset="-127"/>
                    <a:ea typeface="BareunDotum 1" panose="02020603020101020101" pitchFamily="18" charset="-127"/>
                  </a:rPr>
                  <a:t>CGAN: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𝑚𝑖𝑛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𝑚𝑎𝑥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𝐷</m:t>
                        </m:r>
                      </m:sub>
                    </m:sSub>
                    <m:r>
                      <a:rPr kumimoji="1" lang="en-US" altLang="ko-KR" sz="1600" i="1">
                        <a:latin typeface="Cambria Math" panose="02040503050406030204" pitchFamily="18" charset="0"/>
                        <a:ea typeface="BareunDotum 1" panose="02020603020101020101" pitchFamily="18" charset="-127"/>
                      </a:rPr>
                      <m:t>𝑉</m:t>
                    </m:r>
                    <m:d>
                      <m:d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</m:ctrlPr>
                      </m:d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𝐷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, 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𝐺</m:t>
                        </m:r>
                      </m:e>
                    </m:d>
                    <m:r>
                      <a:rPr kumimoji="1" lang="en-US" altLang="ko-KR" sz="1600" i="1">
                        <a:latin typeface="Cambria Math" panose="02040503050406030204" pitchFamily="18" charset="0"/>
                        <a:ea typeface="BareunDotum 1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𝑥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~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𝑃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_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𝑑𝑎𝑡𝑎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(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𝑥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</m:ctrlPr>
                      </m:d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𝑙𝑜𝑔𝐷</m:t>
                        </m:r>
                        <m:d>
                          <m:d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  <a:ea typeface="BareunDotum 1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  <a:ea typeface="BareunDotum 1" panose="02020603020101020101" pitchFamily="18" charset="-127"/>
                              </a:rPr>
                              <m:t>𝑥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BareunDotum 1" panose="02020603020101020101" pitchFamily="18" charset="-127"/>
                              </a:rPr>
                              <m:t>|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BareunDotum 1" panose="02020603020101020101" pitchFamily="18" charset="-127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kumimoji="1" lang="en-US" altLang="ko-KR" sz="1600" i="1">
                        <a:latin typeface="Cambria Math" panose="02040503050406030204" pitchFamily="18" charset="0"/>
                        <a:ea typeface="BareunDotum 1" panose="02020603020101020101" pitchFamily="18" charset="-127"/>
                      </a:rPr>
                      <m:t>+ </m:t>
                    </m:r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𝑥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~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𝑃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_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𝑧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(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𝑧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BareunDotum 1" panose="02020603020101020101" pitchFamily="18" charset="-127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  <a:ea typeface="BareunDotum 1" panose="02020603020101020101" pitchFamily="18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ko-KR" sz="1600">
                                <a:latin typeface="Cambria Math" panose="02040503050406030204" pitchFamily="18" charset="0"/>
                                <a:ea typeface="BareunDotum 1" panose="02020603020101020101" pitchFamily="18" charset="-127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ko-KR" sz="1600" i="1">
                                    <a:latin typeface="Cambria Math" panose="02040503050406030204" pitchFamily="18" charset="0"/>
                                    <a:ea typeface="BareunDotum 1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1600" i="1">
                                    <a:latin typeface="Cambria Math" panose="02040503050406030204" pitchFamily="18" charset="0"/>
                                    <a:ea typeface="BareunDotum 1" panose="02020603020101020101" pitchFamily="18" charset="-127"/>
                                  </a:rPr>
                                  <m:t>1−</m:t>
                                </m:r>
                                <m:r>
                                  <a:rPr kumimoji="1" lang="en-US" altLang="ko-KR" sz="1600" i="1">
                                    <a:latin typeface="Cambria Math" panose="02040503050406030204" pitchFamily="18" charset="0"/>
                                    <a:ea typeface="BareunDotum 1" panose="02020603020101020101" pitchFamily="18" charset="-127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BareunDotum 1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1600" i="1">
                                        <a:latin typeface="Cambria Math" panose="02040503050406030204" pitchFamily="18" charset="0"/>
                                        <a:ea typeface="BareunDotum 1" panose="02020603020101020101" pitchFamily="18" charset="-127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kumimoji="1" lang="en-US" altLang="ko-KR" sz="1600" i="1">
                                            <a:latin typeface="Cambria Math" panose="02040503050406030204" pitchFamily="18" charset="0"/>
                                            <a:ea typeface="BareunDotum 1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sz="1600" i="1">
                                            <a:latin typeface="Cambria Math" panose="02040503050406030204" pitchFamily="18" charset="0"/>
                                            <a:ea typeface="BareunDotum 1" panose="02020603020101020101" pitchFamily="18" charset="-127"/>
                                          </a:rPr>
                                          <m:t>𝑧</m:t>
                                        </m:r>
                                        <m:r>
                                          <a:rPr kumimoji="1" lang="en-US" altLang="ko-KR" sz="1600" b="0" i="1" smtClean="0">
                                            <a:latin typeface="Cambria Math" panose="02040503050406030204" pitchFamily="18" charset="0"/>
                                            <a:ea typeface="BareunDotum 1" panose="02020603020101020101" pitchFamily="18" charset="-127"/>
                                          </a:rPr>
                                          <m:t>|</m:t>
                                        </m:r>
                                        <m:r>
                                          <a:rPr kumimoji="1" lang="en-US" altLang="ko-KR" sz="1600" b="0" i="1" smtClean="0">
                                            <a:latin typeface="Cambria Math" panose="02040503050406030204" pitchFamily="18" charset="0"/>
                                            <a:ea typeface="BareunDotum 1" panose="02020603020101020101" pitchFamily="18" charset="-127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kumimoji="1" lang="ko-Kore-US" altLang="en-US" sz="1600" dirty="0">
                  <a:latin typeface="BareunDotum 1" panose="02020603020101020101" pitchFamily="18" charset="-127"/>
                  <a:ea typeface="BareunDotum 1" panose="02020603020101020101" pitchFamily="18" charset="-127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E8E16A-D81A-A44D-A122-587B585FC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6" y="4666070"/>
                <a:ext cx="8704371" cy="1321772"/>
              </a:xfrm>
              <a:prstGeom prst="rect">
                <a:avLst/>
              </a:prstGeom>
              <a:blipFill>
                <a:blip r:embed="rId4"/>
                <a:stretch>
                  <a:fillRect l="-437" t="-952"/>
                </a:stretch>
              </a:blipFill>
            </p:spPr>
            <p:txBody>
              <a:bodyPr/>
              <a:lstStyle/>
              <a:p>
                <a:r>
                  <a:rPr lang="ko-Kore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0F46697-ABCA-624C-95B4-C5EE24ABB963}"/>
              </a:ext>
            </a:extLst>
          </p:cNvPr>
          <p:cNvCxnSpPr>
            <a:cxnSpLocks/>
          </p:cNvCxnSpPr>
          <p:nvPr/>
        </p:nvCxnSpPr>
        <p:spPr>
          <a:xfrm>
            <a:off x="3707026" y="4591929"/>
            <a:ext cx="0" cy="4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5C123EF-75F0-124F-84D0-B3A9CE8E3A0D}"/>
              </a:ext>
            </a:extLst>
          </p:cNvPr>
          <p:cNvSpPr txBox="1"/>
          <p:nvPr/>
        </p:nvSpPr>
        <p:spPr>
          <a:xfrm>
            <a:off x="3197111" y="4316118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Expectation</a:t>
            </a:r>
            <a:endParaRPr kumimoji="1" lang="ko-Kore-US" altLang="en-US" sz="12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EB0938-67CE-E341-972C-05A3B540E623}"/>
              </a:ext>
            </a:extLst>
          </p:cNvPr>
          <p:cNvSpPr txBox="1"/>
          <p:nvPr/>
        </p:nvSpPr>
        <p:spPr>
          <a:xfrm>
            <a:off x="4367564" y="4314930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D(real)</a:t>
            </a:r>
            <a:r>
              <a:rPr kumimoji="1" lang="ko-Kore-US" altLang="en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의</a:t>
            </a:r>
            <a:r>
              <a:rPr kumimoji="1" lang="en-US" altLang="ko-Kore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r>
              <a:rPr kumimoji="1" lang="ko-KR" altLang="en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확률</a:t>
            </a:r>
            <a:endParaRPr kumimoji="1" lang="ko-Kore-US" altLang="en-US" sz="12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D5ECB6F-E4D3-4F41-A9D1-F8977D1D56D4}"/>
              </a:ext>
            </a:extLst>
          </p:cNvPr>
          <p:cNvCxnSpPr>
            <a:cxnSpLocks/>
          </p:cNvCxnSpPr>
          <p:nvPr/>
        </p:nvCxnSpPr>
        <p:spPr>
          <a:xfrm>
            <a:off x="4746347" y="4572000"/>
            <a:ext cx="0" cy="4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E265C2-1B8B-A143-A8B5-94D452F08B0C}"/>
              </a:ext>
            </a:extLst>
          </p:cNvPr>
          <p:cNvSpPr txBox="1"/>
          <p:nvPr/>
        </p:nvSpPr>
        <p:spPr>
          <a:xfrm>
            <a:off x="7054356" y="4294931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D</a:t>
            </a:r>
            <a:r>
              <a:rPr kumimoji="1" lang="en-US" altLang="ko-Kore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(</a:t>
            </a:r>
            <a:r>
              <a:rPr kumimoji="1" lang="en-US" altLang="ko-KR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fake</a:t>
            </a:r>
            <a:r>
              <a:rPr kumimoji="1" lang="en-US" altLang="ko-Kore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)</a:t>
            </a:r>
            <a:r>
              <a:rPr kumimoji="1" lang="ko-Kore-US" altLang="en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의</a:t>
            </a:r>
            <a:r>
              <a:rPr kumimoji="1" lang="en-US" altLang="ko-Kore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r>
              <a:rPr kumimoji="1" lang="ko-KR" altLang="en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확률</a:t>
            </a:r>
            <a:endParaRPr kumimoji="1" lang="ko-Kore-US" altLang="en-US" sz="12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A4301BB-9B3E-1A4D-82C1-4D701A7F6C35}"/>
              </a:ext>
            </a:extLst>
          </p:cNvPr>
          <p:cNvCxnSpPr>
            <a:cxnSpLocks/>
          </p:cNvCxnSpPr>
          <p:nvPr/>
        </p:nvCxnSpPr>
        <p:spPr>
          <a:xfrm>
            <a:off x="7695007" y="4571930"/>
            <a:ext cx="0" cy="4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EC0735F-BB8A-E740-9E0E-C53E09DB09E6}"/>
              </a:ext>
            </a:extLst>
          </p:cNvPr>
          <p:cNvCxnSpPr>
            <a:cxnSpLocks/>
          </p:cNvCxnSpPr>
          <p:nvPr/>
        </p:nvCxnSpPr>
        <p:spPr>
          <a:xfrm>
            <a:off x="6324960" y="4674833"/>
            <a:ext cx="0" cy="4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089913-AEEA-5246-B8B8-6D5203D1B287}"/>
              </a:ext>
            </a:extLst>
          </p:cNvPr>
          <p:cNvSpPr txBox="1"/>
          <p:nvPr/>
        </p:nvSpPr>
        <p:spPr>
          <a:xfrm>
            <a:off x="5815488" y="4234176"/>
            <a:ext cx="96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N(0,1)</a:t>
            </a:r>
            <a:r>
              <a:rPr kumimoji="1" lang="ko-KR" altLang="en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에서 </a:t>
            </a:r>
            <a:r>
              <a:rPr kumimoji="1" lang="ko-KR" altLang="en-US" sz="12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샘플링된</a:t>
            </a:r>
            <a:r>
              <a:rPr kumimoji="1" lang="ko-KR" altLang="en-US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r>
              <a:rPr kumimoji="1" lang="en-US" altLang="ko-KR" sz="12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z</a:t>
            </a:r>
            <a:endParaRPr kumimoji="1" lang="ko-Kore-US" altLang="en-US" sz="12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35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11225-E452-C04B-92F2-0E069159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US" altLang="en-US" dirty="0"/>
              <a:t>생성자</a:t>
            </a:r>
            <a:r>
              <a:rPr kumimoji="1" lang="en-US" altLang="ko-KR" dirty="0"/>
              <a:t>(</a:t>
            </a:r>
            <a:r>
              <a:rPr kumimoji="1" lang="en-US" altLang="ko-Kore-US" dirty="0"/>
              <a:t>Generator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ore-US" dirty="0"/>
              <a:t>G)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판별자</a:t>
            </a:r>
            <a:r>
              <a:rPr kumimoji="1" lang="en-US" altLang="ko-KR" dirty="0"/>
              <a:t>(Discriminator, D) </a:t>
            </a:r>
            <a:r>
              <a:rPr kumimoji="1" lang="en-US" altLang="ko-Kore-US" dirty="0"/>
              <a:t>in CGAN</a:t>
            </a:r>
            <a:endParaRPr kumimoji="1" lang="ko-Kore-US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2B682-6B41-3F44-9953-BD18814C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2191-DDD5-44F7-AFDB-80B7E6FB5CAE}" type="datetime1">
              <a:rPr lang="ko-KR" altLang="en-US" smtClean="0"/>
              <a:t>2021. 6. 12.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A7B-4881-3441-ADF8-0C6E2DAF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9A01C-B5A4-6946-8349-05F72034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6FB1-7F1C-4BAC-82A9-77250976E88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2A2FC1-0109-CC41-B575-FDC8E9CB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299" y="2641655"/>
            <a:ext cx="3767645" cy="35538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981D5C-2521-8E43-9CF3-EB224EB05B43}"/>
              </a:ext>
            </a:extLst>
          </p:cNvPr>
          <p:cNvSpPr txBox="1"/>
          <p:nvPr/>
        </p:nvSpPr>
        <p:spPr>
          <a:xfrm>
            <a:off x="345056" y="662540"/>
            <a:ext cx="11516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1600" b="1" u="sng" dirty="0" err="1">
                <a:solidFill>
                  <a:schemeClr val="accent6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생성자</a:t>
            </a:r>
            <a:r>
              <a:rPr kumimoji="1" lang="en-US" altLang="ko-KR" sz="1600" b="1" u="sng" dirty="0">
                <a:solidFill>
                  <a:schemeClr val="accent6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(G)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는 </a:t>
            </a:r>
            <a:r>
              <a:rPr kumimoji="1" lang="ko-KR" altLang="en-US" sz="16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랜덤한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잡음 벡터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(z, 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혹은 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latent variable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–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내재 변수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,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잠재 변수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..)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와 조건 레이블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(c)</a:t>
            </a:r>
            <a:r>
              <a:rPr kumimoji="1" lang="ko-KR" altLang="en-US" sz="16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를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사용해서 가짜 샘플 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G(</a:t>
            </a:r>
            <a:r>
              <a:rPr kumimoji="1" lang="en-US" altLang="ko-KR" sz="16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z,c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) = x*|c </a:t>
            </a:r>
            <a:r>
              <a:rPr kumimoji="1" lang="ko-KR" altLang="en-US" sz="16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를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합성함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kumimoji="1" lang="ko-Kore-US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가짜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샘플 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x*|c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의 목표는 레이블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(c)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이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주어졌을 때 진짜 샘플에 가능한 한 가깝게 보이도록 하는 것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ore-US" sz="16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ore-US" altLang="en-US" sz="1600" b="1" u="sng" dirty="0">
                <a:solidFill>
                  <a:srgbClr val="FF0000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판별자</a:t>
            </a:r>
            <a:r>
              <a:rPr kumimoji="1" lang="en-US" altLang="ko-Kore-US" sz="1600" b="1" u="sng" dirty="0">
                <a:solidFill>
                  <a:srgbClr val="FF0000"/>
                </a:solidFill>
                <a:latin typeface="BareunDotum 1" panose="02020603020101020101" pitchFamily="18" charset="-127"/>
                <a:ea typeface="BareunDotum 1" panose="02020603020101020101" pitchFamily="18" charset="-127"/>
              </a:rPr>
              <a:t>(D)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는 진짜 샘플과 레이블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(</a:t>
            </a:r>
            <a:r>
              <a:rPr kumimoji="1" lang="en-US" altLang="ko-KR" sz="16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x,c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)</a:t>
            </a:r>
            <a:r>
              <a:rPr kumimoji="1" lang="ko-KR" altLang="en-US" sz="16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를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받고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,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가짜 샘플과 이 샘플을 생성하는데 사용한 레이블 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(x*|c, c)</a:t>
            </a:r>
            <a:r>
              <a:rPr kumimoji="1" lang="ko-KR" altLang="en-US" sz="16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를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받음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진짜 샘플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-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레이블 쌍으로 </a:t>
            </a:r>
            <a:r>
              <a:rPr kumimoji="1" lang="ko-KR" altLang="en-US" sz="16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부터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r>
              <a:rPr kumimoji="1" lang="ko-KR" altLang="en-US" sz="1600" dirty="0" err="1">
                <a:latin typeface="BareunDotum 1" panose="02020603020101020101" pitchFamily="18" charset="-127"/>
                <a:ea typeface="BareunDotum 1" panose="02020603020101020101" pitchFamily="18" charset="-127"/>
              </a:rPr>
              <a:t>판별자는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진짜 데이터를 구별하고 그에 맞는 쌍을 판별하는 법을 배움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생성자가 만든 샘플에서는 가짜 이미지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-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레이블 쌍을 판별하는 법을 배움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(1)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입력이 진짜이고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,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(2)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 올바른 쌍인지를 나타내는 하나의 확률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(sigmoid 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활성화 함수로 계산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)</a:t>
            </a:r>
            <a:r>
              <a:rPr kumimoji="1" lang="ko-KR" altLang="en-US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을 출력함</a:t>
            </a:r>
            <a:r>
              <a:rPr kumimoji="1" lang="en-US" altLang="ko-KR" sz="1600" dirty="0">
                <a:latin typeface="BareunDotum 1" panose="02020603020101020101" pitchFamily="18" charset="-127"/>
                <a:ea typeface="BareunDotum 1" panose="02020603020101020101" pitchFamily="18" charset="-127"/>
              </a:rPr>
              <a:t>.</a:t>
            </a:r>
            <a:endParaRPr kumimoji="1" lang="ko-Kore-US" altLang="en-US" sz="1600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834077BA-8B44-E042-8F7C-478F356D798F}"/>
              </a:ext>
            </a:extLst>
          </p:cNvPr>
          <p:cNvSpPr/>
          <p:nvPr/>
        </p:nvSpPr>
        <p:spPr>
          <a:xfrm>
            <a:off x="9906000" y="4419600"/>
            <a:ext cx="1955321" cy="1775860"/>
          </a:xfrm>
          <a:prstGeom prst="roundRect">
            <a:avLst>
              <a:gd name="adj" fmla="val 6943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60509945-3A23-0743-8617-3DE80A944F23}"/>
              </a:ext>
            </a:extLst>
          </p:cNvPr>
          <p:cNvSpPr/>
          <p:nvPr/>
        </p:nvSpPr>
        <p:spPr>
          <a:xfrm>
            <a:off x="9207500" y="3517702"/>
            <a:ext cx="1414025" cy="799227"/>
          </a:xfrm>
          <a:prstGeom prst="roundRect">
            <a:avLst>
              <a:gd name="adj" fmla="val 6943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82D290DF-7C50-7E47-82C2-9A6E95299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58692"/>
              </p:ext>
            </p:extLst>
          </p:nvPr>
        </p:nvGraphicFramePr>
        <p:xfrm>
          <a:off x="345056" y="3222404"/>
          <a:ext cx="7637026" cy="297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549">
                  <a:extLst>
                    <a:ext uri="{9D8B030D-6E8A-4147-A177-3AD203B41FA5}">
                      <a16:colId xmlns:a16="http://schemas.microsoft.com/office/drawing/2014/main" val="3781041269"/>
                    </a:ext>
                  </a:extLst>
                </a:gridCol>
                <a:gridCol w="2644346">
                  <a:extLst>
                    <a:ext uri="{9D8B030D-6E8A-4147-A177-3AD203B41FA5}">
                      <a16:colId xmlns:a16="http://schemas.microsoft.com/office/drawing/2014/main" val="2440482449"/>
                    </a:ext>
                  </a:extLst>
                </a:gridCol>
                <a:gridCol w="4139131">
                  <a:extLst>
                    <a:ext uri="{9D8B030D-6E8A-4147-A177-3AD203B41FA5}">
                      <a16:colId xmlns:a16="http://schemas.microsoft.com/office/drawing/2014/main" val="3336841317"/>
                    </a:ext>
                  </a:extLst>
                </a:gridCol>
              </a:tblGrid>
              <a:tr h="523232">
                <a:tc>
                  <a:txBody>
                    <a:bodyPr/>
                    <a:lstStyle/>
                    <a:p>
                      <a:pPr algn="ctr"/>
                      <a:endParaRPr lang="ko-Kore-US" altLang="en-US" sz="16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생성자</a:t>
                      </a:r>
                      <a:r>
                        <a:rPr lang="en-US" altLang="ko-KR" sz="16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(</a:t>
                      </a:r>
                      <a:r>
                        <a:rPr lang="en-US" altLang="ko-Kore-US" sz="16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G</a:t>
                      </a:r>
                      <a:r>
                        <a:rPr lang="en-US" altLang="ko-KR" sz="16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)</a:t>
                      </a:r>
                      <a:endParaRPr lang="ko-Kore-US" altLang="en-US" sz="16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판별자</a:t>
                      </a:r>
                      <a:r>
                        <a:rPr lang="en-US" altLang="ko-KR" sz="16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(</a:t>
                      </a:r>
                      <a:r>
                        <a:rPr lang="en-US" altLang="ko-Kore-US" sz="16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D</a:t>
                      </a:r>
                      <a:r>
                        <a:rPr lang="en-US" altLang="ko-KR" sz="16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)</a:t>
                      </a:r>
                      <a:endParaRPr lang="ko-Kore-US" altLang="en-US" sz="16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599078"/>
                  </a:ext>
                </a:extLst>
              </a:tr>
              <a:tr h="816608"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6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랜덤</a:t>
                      </a:r>
                      <a:r>
                        <a:rPr lang="ko-KR" altLang="en-US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 잡음 벡터와 레이블</a:t>
                      </a:r>
                      <a:br>
                        <a:rPr lang="en-US" altLang="ko-KR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</a:br>
                      <a:r>
                        <a:rPr lang="en-US" altLang="ko-KR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(z, c)</a:t>
                      </a:r>
                      <a:endParaRPr lang="ko-Kore-US" altLang="en-US" sz="15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arenBoth"/>
                      </a:pPr>
                      <a:r>
                        <a:rPr lang="ko-KR" altLang="en-US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훈련 </a:t>
                      </a:r>
                      <a:r>
                        <a:rPr lang="ko-KR" altLang="en-US" sz="1500" dirty="0" err="1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데이터셋의</a:t>
                      </a:r>
                      <a:r>
                        <a:rPr lang="ko-KR" altLang="en-US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 샘플과 레이블</a:t>
                      </a:r>
                      <a:r>
                        <a:rPr lang="en-US" altLang="ko-KR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 (x, c)</a:t>
                      </a:r>
                    </a:p>
                    <a:p>
                      <a:pPr marL="342900" indent="-342900" algn="l">
                        <a:buAutoNum type="arabicParenBoth"/>
                      </a:pPr>
                      <a:r>
                        <a:rPr lang="ko-KR" altLang="en-US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레이블에 맞게 생성자가 만든 가짜 샘플과 레이블</a:t>
                      </a:r>
                      <a:r>
                        <a:rPr lang="en-US" altLang="ko-KR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 (x*|c, c)</a:t>
                      </a:r>
                      <a:endParaRPr lang="ko-Kore-US" altLang="en-US" sz="15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655038"/>
                  </a:ext>
                </a:extLst>
              </a:tr>
              <a:tr h="81660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출력</a:t>
                      </a:r>
                      <a:endParaRPr lang="ko-Kore-US" altLang="en-US" sz="16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레이블에 가능한 한 맞도록 생성된 가짜 샘플</a:t>
                      </a:r>
                      <a:br>
                        <a:rPr lang="en-US" altLang="ko-KR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</a:br>
                      <a:r>
                        <a:rPr lang="en-US" altLang="ko-KR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G(</a:t>
                      </a:r>
                      <a:r>
                        <a:rPr lang="en-US" altLang="ko-KR" sz="1500" dirty="0" err="1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z,c</a:t>
                      </a:r>
                      <a:r>
                        <a:rPr lang="en-US" altLang="ko-KR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) = x*|c</a:t>
                      </a:r>
                      <a:endParaRPr lang="ko-Kore-US" altLang="en-US" sz="15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입력</a:t>
                      </a:r>
                      <a:r>
                        <a:rPr lang="ko-KR" altLang="en-US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 샘플이 진짜 </a:t>
                      </a:r>
                      <a:r>
                        <a:rPr lang="en-US" altLang="ko-KR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&amp;</a:t>
                      </a:r>
                      <a:r>
                        <a:rPr lang="ko-KR" altLang="en-US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 샘플</a:t>
                      </a:r>
                      <a:r>
                        <a:rPr lang="en-US" altLang="ko-KR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-</a:t>
                      </a:r>
                      <a:r>
                        <a:rPr lang="ko-KR" altLang="en-US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레이블 쌍이 맞는지 나타내는 하나의 </a:t>
                      </a:r>
                      <a:r>
                        <a:rPr lang="ko-KR" altLang="en-US" sz="1500" b="0" u="sng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확률</a:t>
                      </a:r>
                      <a:endParaRPr lang="ko-Kore-US" altLang="en-US" sz="1500" b="0" u="sng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515860"/>
                  </a:ext>
                </a:extLst>
              </a:tr>
              <a:tr h="81660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목표</a:t>
                      </a:r>
                      <a:endParaRPr lang="ko-Kore-US" altLang="en-US" sz="16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US" altLang="en-US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레이블에</a:t>
                      </a:r>
                      <a:r>
                        <a:rPr lang="ko-KR" altLang="en-US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 맞는 진짜처럼 보이는 가짜 샘플 생성</a:t>
                      </a:r>
                      <a:endParaRPr lang="ko-Kore-US" altLang="en-US" sz="15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US" altLang="en-US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생성자가</a:t>
                      </a:r>
                      <a:r>
                        <a:rPr lang="ko-KR" altLang="en-US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 만든 가짜 샘플</a:t>
                      </a:r>
                      <a:r>
                        <a:rPr lang="en-US" altLang="ko-KR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-</a:t>
                      </a:r>
                      <a:r>
                        <a:rPr lang="ko-KR" altLang="en-US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레이블 쌍과 훈련 </a:t>
                      </a:r>
                      <a:r>
                        <a:rPr lang="ko-KR" altLang="en-US" sz="1500" dirty="0" err="1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데이터셋의</a:t>
                      </a:r>
                      <a:r>
                        <a:rPr lang="ko-KR" altLang="en-US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 진짜 샘플</a:t>
                      </a:r>
                      <a:r>
                        <a:rPr lang="en-US" altLang="ko-KR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-</a:t>
                      </a:r>
                      <a:r>
                        <a:rPr lang="ko-KR" altLang="en-US" sz="1500" dirty="0">
                          <a:latin typeface="BareunDotum 1" panose="02020603020101020101" pitchFamily="18" charset="-127"/>
                          <a:ea typeface="BareunDotum 1" panose="02020603020101020101" pitchFamily="18" charset="-127"/>
                        </a:rPr>
                        <a:t>레이블 쌍을 구별</a:t>
                      </a:r>
                      <a:endParaRPr lang="ko-Kore-US" altLang="en-US" sz="1500" dirty="0">
                        <a:latin typeface="BareunDotum 1" panose="02020603020101020101" pitchFamily="18" charset="-127"/>
                        <a:ea typeface="BareunDotum 1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77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39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3A5AB-6B46-0E4F-957B-868BEA9A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US" dirty="0"/>
              <a:t>Tutorial Code for MNIST in TensorFlow</a:t>
            </a:r>
            <a:endParaRPr kumimoji="1" lang="ko-Kore-US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FFFD0-C459-D441-A2FA-A8A82CAA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2191-DDD5-44F7-AFDB-80B7E6FB5CAE}" type="datetime1">
              <a:rPr lang="ko-KR" altLang="en-US" smtClean="0"/>
              <a:t>2021. 6. 12.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1D988-41E4-1B45-9234-9258B436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Conditional GAN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0360A-1105-BD41-80A7-EDC9C711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6FB1-7F1C-4BAC-82A9-77250976E88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556A14-7C0C-014B-9299-ABA4D725FF10}"/>
              </a:ext>
            </a:extLst>
          </p:cNvPr>
          <p:cNvSpPr txBox="1"/>
          <p:nvPr/>
        </p:nvSpPr>
        <p:spPr>
          <a:xfrm>
            <a:off x="345056" y="71669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b="1" u="sng" dirty="0">
                <a:latin typeface="BareunDotum 1" panose="02020603020101020101" pitchFamily="18" charset="-127"/>
                <a:ea typeface="BareunDotum 1" panose="02020603020101020101" pitchFamily="18" charset="-127"/>
                <a:hlinkClick r:id="rId3"/>
              </a:rPr>
              <a:t>Code link</a:t>
            </a:r>
            <a:endParaRPr kumimoji="1" lang="ko-Kore-US" altLang="en-US" b="1" u="sng" dirty="0">
              <a:latin typeface="BareunDotum 1" panose="02020603020101020101" pitchFamily="18" charset="-127"/>
              <a:ea typeface="BareunDotum 1" panose="02020603020101020101" pitchFamily="18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02BC71-E463-5D43-9DB3-7E94F14E1C84}"/>
              </a:ext>
            </a:extLst>
          </p:cNvPr>
          <p:cNvCxnSpPr/>
          <p:nvPr/>
        </p:nvCxnSpPr>
        <p:spPr>
          <a:xfrm>
            <a:off x="345056" y="1785949"/>
            <a:ext cx="115018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제목 1">
            <a:extLst>
              <a:ext uri="{FF2B5EF4-FFF2-40B4-BE49-F238E27FC236}">
                <a16:creationId xmlns:a16="http://schemas.microsoft.com/office/drawing/2014/main" id="{0342ED92-F32D-9C47-859F-3764CADE93AA}"/>
              </a:ext>
            </a:extLst>
          </p:cNvPr>
          <p:cNvSpPr txBox="1">
            <a:spLocks/>
          </p:cNvSpPr>
          <p:nvPr/>
        </p:nvSpPr>
        <p:spPr>
          <a:xfrm>
            <a:off x="345057" y="1330396"/>
            <a:ext cx="11516264" cy="398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>
                    <a:lumMod val="50000"/>
                  </a:schemeClr>
                </a:solidFill>
                <a:latin typeface="바른돋움Pro 2" panose="02020603020101020101" pitchFamily="18" charset="-127"/>
                <a:ea typeface="바른돋움Pro 2" panose="02020603020101020101" pitchFamily="18" charset="-127"/>
                <a:cs typeface="+mj-cs"/>
              </a:defRPr>
            </a:lvl1pPr>
          </a:lstStyle>
          <a:p>
            <a:r>
              <a:rPr kumimoji="1" lang="ko-KR" altLang="en-US" dirty="0" err="1"/>
              <a:t>목적함수</a:t>
            </a:r>
            <a:r>
              <a:rPr kumimoji="1" lang="en-US" altLang="ko-KR" dirty="0"/>
              <a:t> (Objective</a:t>
            </a:r>
            <a:r>
              <a:rPr kumimoji="1" lang="en-US" altLang="ko-Kore-US" dirty="0"/>
              <a:t> function, V) </a:t>
            </a:r>
            <a:endParaRPr kumimoji="1" lang="ko-Kore-US" altLang="en-US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B28F47D-673E-9E41-BB23-BE99379A2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06" y="2548600"/>
            <a:ext cx="5549900" cy="8509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324EA00-C71E-B346-8A4D-6962FACA80BF}"/>
              </a:ext>
            </a:extLst>
          </p:cNvPr>
          <p:cNvSpPr txBox="1"/>
          <p:nvPr/>
        </p:nvSpPr>
        <p:spPr>
          <a:xfrm>
            <a:off x="313306" y="1999023"/>
            <a:ext cx="1154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ore-US" dirty="0"/>
              <a:t>D</a:t>
            </a:r>
            <a:r>
              <a:rPr kumimoji="1" lang="ko-Kore-US" altLang="en-US" dirty="0"/>
              <a:t>의</a:t>
            </a:r>
            <a:r>
              <a:rPr kumimoji="1" lang="en-US" altLang="ko-Kore-US" dirty="0"/>
              <a:t> </a:t>
            </a:r>
            <a:r>
              <a:rPr kumimoji="1" lang="ko-KR" altLang="en-US" dirty="0"/>
              <a:t>목적함수는 </a:t>
            </a:r>
            <a:r>
              <a:rPr kumimoji="1" lang="en-US" altLang="ko-KR" dirty="0"/>
              <a:t>G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고정한 채로 진짜 데이터 </a:t>
            </a:r>
            <a:r>
              <a:rPr kumimoji="1" lang="en-US" altLang="ko-KR" dirty="0"/>
              <a:t>m</a:t>
            </a:r>
            <a:r>
              <a:rPr kumimoji="1" lang="ko-KR" altLang="en-US" dirty="0"/>
              <a:t>개와 가짜 데이터 </a:t>
            </a:r>
            <a:r>
              <a:rPr kumimoji="1" lang="en-US" altLang="ko-KR" dirty="0"/>
              <a:t>m</a:t>
            </a:r>
            <a:r>
              <a:rPr kumimoji="1" lang="ko-KR" altLang="en-US" dirty="0"/>
              <a:t>개를 </a:t>
            </a:r>
            <a:r>
              <a:rPr kumimoji="1" lang="en-US" altLang="ko-KR" dirty="0"/>
              <a:t>D</a:t>
            </a:r>
            <a:r>
              <a:rPr kumimoji="1" lang="ko-KR" altLang="en-US" dirty="0"/>
              <a:t>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넣고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</a:t>
            </a:r>
            <a:r>
              <a:rPr kumimoji="1" lang="ko-KR" altLang="en-US" dirty="0"/>
              <a:t>에 대한</a:t>
            </a:r>
            <a:r>
              <a:rPr kumimoji="1" lang="en-US" altLang="ko-KR" dirty="0"/>
              <a:t> 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계산한 뒤 </a:t>
            </a:r>
            <a:r>
              <a:rPr kumimoji="1" lang="en-US" altLang="ko-KR" dirty="0"/>
              <a:t>gradient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구하고 </a:t>
            </a:r>
            <a:r>
              <a:rPr kumimoji="1" lang="en-US" altLang="ko-KR" dirty="0"/>
              <a:t>V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높여 </a:t>
            </a:r>
            <a:r>
              <a:rPr kumimoji="1" lang="en-US" altLang="ko-KR" dirty="0"/>
              <a:t>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최종적으로 업데이트함</a:t>
            </a:r>
            <a:r>
              <a:rPr kumimoji="1" lang="en-US" altLang="ko-KR" dirty="0"/>
              <a:t>.</a:t>
            </a:r>
            <a:endParaRPr kumimoji="1" lang="ko-Kore-US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3DAC1C-74EE-8746-A591-EA89C2076C17}"/>
              </a:ext>
            </a:extLst>
          </p:cNvPr>
          <p:cNvSpPr txBox="1"/>
          <p:nvPr/>
        </p:nvSpPr>
        <p:spPr>
          <a:xfrm>
            <a:off x="345056" y="3429000"/>
            <a:ext cx="1154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dirty="0"/>
              <a:t>G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목적함수는 </a:t>
            </a:r>
            <a:r>
              <a:rPr kumimoji="1" lang="en-US" altLang="ko-KR" dirty="0"/>
              <a:t>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고정한 채로 가짜 데이터 </a:t>
            </a:r>
            <a:r>
              <a:rPr kumimoji="1" lang="en-US" altLang="ko-KR" dirty="0"/>
              <a:t>m</a:t>
            </a:r>
            <a:r>
              <a:rPr kumimoji="1" lang="ko-KR" altLang="en-US" dirty="0"/>
              <a:t>개를 생성해 </a:t>
            </a:r>
            <a:r>
              <a:rPr kumimoji="1" lang="en-US" altLang="ko-KR" dirty="0"/>
              <a:t>V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계산한 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V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gradient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계산하고 </a:t>
            </a:r>
            <a:r>
              <a:rPr kumimoji="1" lang="en-US" altLang="ko-KR" dirty="0"/>
              <a:t>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낮춰 </a:t>
            </a:r>
            <a:r>
              <a:rPr kumimoji="1" lang="en-US" altLang="ko-KR" dirty="0"/>
              <a:t>G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업데이트 함</a:t>
            </a:r>
            <a:r>
              <a:rPr kumimoji="1" lang="en-US" altLang="ko-KR" dirty="0"/>
              <a:t>.</a:t>
            </a:r>
            <a:endParaRPr kumimoji="1" lang="ko-Kore-US" altLang="en-US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9905412E-6BC8-F84D-8544-C2EF1AC8B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06" y="4075331"/>
            <a:ext cx="3238500" cy="7874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304A13B-E6D8-A940-8172-FF3645AECD09}"/>
              </a:ext>
            </a:extLst>
          </p:cNvPr>
          <p:cNvSpPr txBox="1"/>
          <p:nvPr/>
        </p:nvSpPr>
        <p:spPr>
          <a:xfrm>
            <a:off x="345056" y="4776537"/>
            <a:ext cx="1154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/>
              <a:t>진짜 데이터 분포와 </a:t>
            </a:r>
            <a:r>
              <a:rPr kumimoji="1" lang="en-US" altLang="ko-KR" dirty="0"/>
              <a:t>G</a:t>
            </a:r>
            <a:r>
              <a:rPr kumimoji="1" lang="ko-KR" altLang="en-US" dirty="0"/>
              <a:t>가</a:t>
            </a:r>
            <a:r>
              <a:rPr kumimoji="1" lang="en-US" altLang="ko-KR" dirty="0"/>
              <a:t> </a:t>
            </a:r>
            <a:r>
              <a:rPr kumimoji="1" lang="ko-KR" altLang="en-US" dirty="0"/>
              <a:t>생성한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가짜</a:t>
            </a:r>
            <a:r>
              <a:rPr kumimoji="1" lang="en-US" altLang="ko-KR" dirty="0"/>
              <a:t> </a:t>
            </a:r>
            <a:r>
              <a:rPr kumimoji="1" lang="ko-KR" altLang="en-US" dirty="0"/>
              <a:t>데이터</a:t>
            </a:r>
            <a:r>
              <a:rPr kumimoji="1" lang="en-US" altLang="ko-KR" dirty="0"/>
              <a:t> </a:t>
            </a:r>
            <a:r>
              <a:rPr kumimoji="1" lang="ko-KR" altLang="en-US" dirty="0"/>
              <a:t>분포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사이의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차이를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줄이는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것 </a:t>
            </a:r>
            <a:r>
              <a:rPr kumimoji="1" lang="en-US" altLang="ko-KR" dirty="0"/>
              <a:t>== (</a:t>
            </a:r>
            <a:r>
              <a:rPr kumimoji="1" lang="ko-KR" altLang="en-US" dirty="0"/>
              <a:t>목적 함수 최적화</a:t>
            </a:r>
            <a:r>
              <a:rPr kumimoji="1" lang="en-US" altLang="ko-KR" dirty="0"/>
              <a:t>) == KLD </a:t>
            </a:r>
            <a:r>
              <a:rPr kumimoji="1" lang="ko-KR" altLang="en-US" dirty="0"/>
              <a:t>최소화</a:t>
            </a:r>
            <a:endParaRPr kumimoji="1"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21083120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5758</TotalTime>
  <Words>874</Words>
  <Application>Microsoft Macintosh PowerPoint</Application>
  <PresentationFormat>와이드스크린</PresentationFormat>
  <Paragraphs>77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바른돋움Pro 2</vt:lpstr>
      <vt:lpstr>BareunDotum 1</vt:lpstr>
      <vt:lpstr>맑은 고딕</vt:lpstr>
      <vt:lpstr>Arial</vt:lpstr>
      <vt:lpstr>Calibri</vt:lpstr>
      <vt:lpstr>Calibri Light</vt:lpstr>
      <vt:lpstr>Cambria Math</vt:lpstr>
      <vt:lpstr>Wingdings</vt:lpstr>
      <vt:lpstr>1_Office 테마</vt:lpstr>
      <vt:lpstr>Conditional GAN</vt:lpstr>
      <vt:lpstr>Summary of cGAN</vt:lpstr>
      <vt:lpstr>생성자(Generator, G) &amp; 판별자(Discriminator, D) in CGAN</vt:lpstr>
      <vt:lpstr>Tutorial Code for MNIST in TensorFlow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pNIPAAm (poly(N-isopropyl acrylamide)) – (2)</dc:title>
  <dc:creator>신해나라</dc:creator>
  <cp:lastModifiedBy>Haenara Shin</cp:lastModifiedBy>
  <cp:revision>135</cp:revision>
  <dcterms:created xsi:type="dcterms:W3CDTF">2019-01-21T07:17:58Z</dcterms:created>
  <dcterms:modified xsi:type="dcterms:W3CDTF">2021-06-13T05:57:58Z</dcterms:modified>
</cp:coreProperties>
</file>