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73" r:id="rId4"/>
    <p:sldId id="275" r:id="rId5"/>
    <p:sldId id="276" r:id="rId6"/>
    <p:sldId id="270" r:id="rId7"/>
    <p:sldId id="274" r:id="rId8"/>
    <p:sldId id="27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2433"/>
  </p:normalViewPr>
  <p:slideViewPr>
    <p:cSldViewPr snapToGrid="0" snapToObjects="1" showGuides="1">
      <p:cViewPr varScale="1">
        <p:scale>
          <a:sx n="103" d="100"/>
          <a:sy n="103" d="100"/>
        </p:scale>
        <p:origin x="1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4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8FA75-9690-9F48-9523-27CB5C0448F0}" type="datetimeFigureOut">
              <a:rPr kumimoji="1" lang="ko-KR" altLang="en-US" smtClean="0"/>
              <a:t>2021. 6. 10.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DF89-24D5-D544-A552-D99AF78523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69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73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37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44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01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3916391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16395"/>
            <a:ext cx="12192000" cy="2260121"/>
          </a:xfrm>
        </p:spPr>
        <p:txBody>
          <a:bodyPr anchor="ctr"/>
          <a:lstStyle>
            <a:lvl1pPr marL="0" indent="0" algn="r">
              <a:buNone/>
              <a:defRPr sz="2400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121" y="6400777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17CBDE3D-EEDD-48EE-8BB5-9A7FCEB986E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400776"/>
            <a:ext cx="4742935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3679" y="6400777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7524E196-46A0-4D42-A905-FCFBC4236AB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9A3167-0EBB-4844-A0DA-1E11997FEB32}"/>
              </a:ext>
            </a:extLst>
          </p:cNvPr>
          <p:cNvCxnSpPr>
            <a:cxnSpLocks/>
          </p:cNvCxnSpPr>
          <p:nvPr userDrawn="1"/>
        </p:nvCxnSpPr>
        <p:spPr>
          <a:xfrm>
            <a:off x="0" y="6288646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59DE-FDCB-4A3D-99C5-3AA93449FD28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4F4-50A3-4374-B0DF-72BFFCD75334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9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FD5-8C43-497D-BFF9-AEBAB489D96C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AA98-64D7-4E7B-8642-44D9AE42C5EC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9" y="759125"/>
            <a:ext cx="11516263" cy="5348377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1" y="6422637"/>
            <a:ext cx="4634793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3" y="1311218"/>
            <a:ext cx="5618669" cy="4920706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37CADDCB-9BE1-454E-A618-76C5573B5668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2" y="6422637"/>
            <a:ext cx="4692458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71E0AA-7D8E-4514-AED1-8A859EA26E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8274" y="1311218"/>
            <a:ext cx="5618668" cy="4920707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5AB22C-9F19-4768-82C9-11C25C9FF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5056" y="736129"/>
            <a:ext cx="5618669" cy="488674"/>
          </a:xfrm>
        </p:spPr>
        <p:txBody>
          <a:bodyPr>
            <a:normAutofit/>
          </a:bodyPr>
          <a:lstStyle>
            <a:lvl1pPr algn="ctr"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0F7B6-C8CC-42BE-B275-3CA2306429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28273" y="736129"/>
            <a:ext cx="5618669" cy="488674"/>
          </a:xfrm>
        </p:spPr>
        <p:txBody>
          <a:bodyPr>
            <a:normAutofit/>
          </a:bodyPr>
          <a:lstStyle>
            <a:lvl1pPr algn="ctr"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468" y="749781"/>
            <a:ext cx="6481313" cy="1684904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CBBFF4D1-81F3-4E4E-A5DF-6BD68C91691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1" y="6422637"/>
            <a:ext cx="4675983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5AB22C-9F19-4768-82C9-11C25C9FF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5056" y="749780"/>
            <a:ext cx="3165895" cy="1684890"/>
          </a:xfr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A0B1E68-1358-41EB-B91F-B6AD0A3BF19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187796" y="749779"/>
            <a:ext cx="1659148" cy="1684905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869245-9312-4D5D-AF87-4BB1726C073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614468" y="2649608"/>
            <a:ext cx="6481313" cy="1684904"/>
          </a:xfrm>
          <a:ln w="28575">
            <a:solidFill>
              <a:srgbClr val="7030A0"/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BC177C-47CD-4C9D-A344-5E591B62C0E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5056" y="2649607"/>
            <a:ext cx="3165895" cy="1684890"/>
          </a:xfr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DBEA0A-9B2F-4BCF-8049-DD5394F08717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0187796" y="2649606"/>
            <a:ext cx="1659148" cy="1684905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6F30B95-659A-4821-99F6-1CD08A238C7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614468" y="4549901"/>
            <a:ext cx="6481313" cy="1684904"/>
          </a:xfrm>
          <a:ln w="28575">
            <a:solidFill>
              <a:srgbClr val="006C31"/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0FA667-2F52-4C53-A444-15079419B099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5056" y="4549900"/>
            <a:ext cx="3165895" cy="1684890"/>
          </a:xfrm>
          <a:solidFill>
            <a:srgbClr val="006C31"/>
          </a:solidFill>
          <a:ln w="28575">
            <a:solidFill>
              <a:srgbClr val="006C3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A21FFE-B1B2-41AF-B2C3-67A349A1D883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10187796" y="4549899"/>
            <a:ext cx="1659148" cy="1684905"/>
          </a:xfrm>
          <a:ln w="28575">
            <a:solidFill>
              <a:srgbClr val="006C3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5098-2AF9-41E5-B5C4-48F9813C3246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0814-8A10-48EE-A42C-6967D58B5993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35-BCD1-4F34-B54E-557DA3AFFC53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8726-8C0F-47BA-A648-967564E089FD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32F3-C7B6-452D-AC4C-0198DD2CC90E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BEDF-0202-4901-855A-F5FE08DB15C1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3054-9FEB-4A3B-A8CA-A613005EC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Conditional GAN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137B3-EDBF-4490-B11C-FC3CEAE7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Haenara</a:t>
            </a:r>
            <a:r>
              <a:rPr lang="en-US" altLang="ko-KR" dirty="0"/>
              <a:t> SHIN</a:t>
            </a:r>
          </a:p>
          <a:p>
            <a:r>
              <a:rPr lang="ko-KR" altLang="en-US" dirty="0" err="1"/>
              <a:t>신해나라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BC341-208D-413D-8D7D-B5FD716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693C-39E8-4628-A5D0-C6912DCC83D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21C63-8054-441E-BDD2-CCA49045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CFF8D-629D-4526-AF61-B7683F9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3BED-B270-4EBA-8B05-6D3922B2569E}"/>
              </a:ext>
            </a:extLst>
          </p:cNvPr>
          <p:cNvSpPr/>
          <p:nvPr/>
        </p:nvSpPr>
        <p:spPr>
          <a:xfrm>
            <a:off x="0" y="9209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[</a:t>
            </a:r>
            <a:r>
              <a:rPr lang="en-US" altLang="ko-KR" b="1" dirty="0" err="1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cGAN</a:t>
            </a:r>
            <a:r>
              <a:rPr lang="en-US" altLang="ko-KR" b="1" dirty="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]</a:t>
            </a:r>
            <a:endParaRPr lang="ko-KR" altLang="en-US" b="1" dirty="0">
              <a:solidFill>
                <a:schemeClr val="bg1"/>
              </a:solidFill>
              <a:latin typeface="바른돋움Pro 2" panose="02020603020101020101" pitchFamily="18" charset="-127"/>
              <a:ea typeface="바른돋움Pro 2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65B6E-FFD2-AF44-A41B-BAF3592DD687}"/>
              </a:ext>
            </a:extLst>
          </p:cNvPr>
          <p:cNvSpPr txBox="1"/>
          <p:nvPr/>
        </p:nvSpPr>
        <p:spPr>
          <a:xfrm>
            <a:off x="355121" y="5046455"/>
            <a:ext cx="3905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US" dirty="0"/>
              <a:t>Summary</a:t>
            </a:r>
          </a:p>
          <a:p>
            <a:r>
              <a:rPr kumimoji="1" lang="ko-KR" altLang="en-US" sz="1400" dirty="0"/>
              <a:t>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레이블을 사용해서 </a:t>
            </a:r>
            <a:r>
              <a:rPr kumimoji="1" lang="ko-KR" altLang="en-US" sz="1400" dirty="0" err="1"/>
              <a:t>생성자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판별자</a:t>
            </a:r>
            <a:r>
              <a:rPr kumimoji="1" lang="ko-KR" altLang="en-US" sz="1400" dirty="0"/>
              <a:t> 훈련</a:t>
            </a:r>
            <a:endParaRPr kumimoji="1" lang="en-US" altLang="ko-Kore-US" sz="1400" dirty="0"/>
          </a:p>
          <a:p>
            <a:r>
              <a:rPr kumimoji="1" lang="ko-KR" altLang="en-US" sz="1400" dirty="0"/>
              <a:t> </a:t>
            </a:r>
            <a:r>
              <a:rPr kumimoji="1" lang="en-US" altLang="ko-Kore-US" sz="1400" dirty="0"/>
              <a:t>- </a:t>
            </a:r>
            <a:r>
              <a:rPr kumimoji="1" lang="ko-Kore-US" altLang="en-US" sz="1400" dirty="0"/>
              <a:t>생성할</a:t>
            </a:r>
            <a:r>
              <a:rPr kumimoji="1" lang="ko-KR" altLang="en-US" sz="1400" dirty="0"/>
              <a:t> 데이터의 종류를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특징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결정할 수 있음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원하는 데이터를 생성함</a:t>
            </a:r>
            <a:r>
              <a:rPr kumimoji="1"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1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1225-E452-C04B-92F2-0E06915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Introduction of </a:t>
            </a:r>
            <a:r>
              <a:rPr kumimoji="1" lang="en-US" altLang="ko-Kore-US" dirty="0" err="1"/>
              <a:t>cGAN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B99C-6A4E-494A-8380-7734BBA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9" y="672331"/>
            <a:ext cx="11516263" cy="5435172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§"/>
            </a:pPr>
            <a:r>
              <a:rPr kumimoji="1" lang="en-US" altLang="ko-Kore-US" sz="18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ML models with Acc. Results 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Parameter optimization: </a:t>
            </a:r>
            <a:r>
              <a:rPr kumimoji="1" lang="en-US" altLang="ko-Kore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GridSearchCV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and manually(CNN)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Acc. measurement: 20% of training dataset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CNN: pseudo-VGG16 structure</a:t>
            </a:r>
            <a:b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</a:b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</a:t>
            </a:r>
            <a:r>
              <a:rPr kumimoji="1" lang="en-US" altLang="ko-Kore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DenseNet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 </a:t>
            </a:r>
            <a:r>
              <a:rPr kumimoji="1" lang="en-US" altLang="ko-Kore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ResNet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 InceptionV3 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  <a:sym typeface="Wingdings" pitchFamily="2" charset="2"/>
              </a:rPr>
              <a:t> 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poor performance)</a:t>
            </a:r>
          </a:p>
          <a:p>
            <a:pPr lvl="1" latinLnBrk="0">
              <a:buFont typeface="Wingdings" pitchFamily="2" charset="2"/>
              <a:buChar char="§"/>
            </a:pPr>
            <a:endParaRPr kumimoji="1" lang="en-US" altLang="ko-Kore-US" sz="16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marL="0" indent="0" latinLnBrk="0">
              <a:buNone/>
            </a:pPr>
            <a:endParaRPr kumimoji="1" lang="en-US" altLang="ko-Kore-US" sz="18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2B682-6B41-3F44-9953-BD18814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A7B-4881-3441-ADF8-0C6E2DAF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9A01C-B5A4-6946-8349-05F7203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3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1225-E452-C04B-92F2-0E06915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CNN with x2-Augmented dataset (1) – Model and parameter tuning 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B99C-6A4E-494A-8380-7734BBA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9" y="672331"/>
            <a:ext cx="11516263" cy="54351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en-US" altLang="ko-Kore-US" sz="18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Training Dataset: </a:t>
            </a:r>
            <a:r>
              <a:rPr kumimoji="1" lang="en-US" altLang="ko-Kore-US" sz="1800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`aug-kaggle-42k.csv`</a:t>
            </a:r>
            <a:r>
              <a:rPr kumimoji="1" lang="en-US" altLang="ko-Kore-US" sz="18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from </a:t>
            </a:r>
            <a:r>
              <a:rPr kumimoji="1" lang="en-US" altLang="ko-Kore-US" sz="18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Jingning</a:t>
            </a:r>
            <a:endParaRPr kumimoji="1" lang="en-US" altLang="ko-KR" sz="18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Contains 2x augmented data. Same amount of strain (randomly chosen from -5% to 5%) is applied to three lattice vectors. For each </a:t>
            </a:r>
            <a:r>
              <a:rPr kumimoji="1" lang="en-US" altLang="ko-Kore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cod_id</a:t>
            </a:r>
            <a:r>
              <a:rPr kumimoji="1" lang="en-US" altLang="ko-Kore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 generated 2 augmented XRD patterns.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Acc.: 68.04% (private LB score)</a:t>
            </a:r>
          </a:p>
          <a:p>
            <a:pPr lvl="2" latinLnBrk="0">
              <a:buFont typeface="Wingdings" pitchFamily="2" charset="2"/>
              <a:buChar char="§"/>
            </a:pP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  <a:sym typeface="Wingdings" pitchFamily="2" charset="2"/>
              </a:rPr>
              <a:t>Slightly lower than expectation.  Model and parameter tuning.</a:t>
            </a:r>
            <a:endParaRPr kumimoji="1" lang="en-US" altLang="ko-Kore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latinLnBrk="0">
              <a:buFont typeface="Wingdings" pitchFamily="2" charset="2"/>
              <a:buChar char="§"/>
            </a:pPr>
            <a:endParaRPr kumimoji="1" lang="en-US" altLang="ko-Kore-US" sz="18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2B682-6B41-3F44-9953-BD18814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A7B-4881-3441-ADF8-0C6E2DAF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9A01C-B5A4-6946-8349-05F7203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7CF7E9-388F-7449-B8F4-5B867A02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8" y="5411463"/>
            <a:ext cx="4451790" cy="1173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E391E2-1D83-8D4C-AE8A-D0802301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87" y="5359765"/>
            <a:ext cx="5005032" cy="1277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81E6B9-1962-C548-AB96-9F48811B032E}"/>
              </a:ext>
            </a:extLst>
          </p:cNvPr>
          <p:cNvSpPr txBox="1"/>
          <p:nvPr/>
        </p:nvSpPr>
        <p:spPr>
          <a:xfrm>
            <a:off x="10956123" y="5411463"/>
            <a:ext cx="389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kumimoji="1" lang="en-US" altLang="ko-Kore-US" sz="10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[1]</a:t>
            </a:r>
            <a:endParaRPr kumimoji="1" lang="ko-Kore-US" altLang="en-US" sz="10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C744CBD-6222-9F4E-881C-93B18E720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47901"/>
              </p:ext>
            </p:extLst>
          </p:nvPr>
        </p:nvGraphicFramePr>
        <p:xfrm>
          <a:off x="851139" y="2131400"/>
          <a:ext cx="7500551" cy="312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250">
                  <a:extLst>
                    <a:ext uri="{9D8B030D-6E8A-4147-A177-3AD203B41FA5}">
                      <a16:colId xmlns:a16="http://schemas.microsoft.com/office/drawing/2014/main" val="110736596"/>
                    </a:ext>
                  </a:extLst>
                </a:gridCol>
                <a:gridCol w="1936416">
                  <a:extLst>
                    <a:ext uri="{9D8B030D-6E8A-4147-A177-3AD203B41FA5}">
                      <a16:colId xmlns:a16="http://schemas.microsoft.com/office/drawing/2014/main" val="473879387"/>
                    </a:ext>
                  </a:extLst>
                </a:gridCol>
                <a:gridCol w="2891885">
                  <a:extLst>
                    <a:ext uri="{9D8B030D-6E8A-4147-A177-3AD203B41FA5}">
                      <a16:colId xmlns:a16="http://schemas.microsoft.com/office/drawing/2014/main" val="2159402175"/>
                    </a:ext>
                  </a:extLst>
                </a:gridCol>
              </a:tblGrid>
              <a:tr h="29329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Pseudo-VGG16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  <a:sym typeface="Wingdings" pitchFamily="2" charset="2"/>
                        </a:rPr>
                        <a:t> </a:t>
                      </a:r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Change </a:t>
                      </a:r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  <a:sym typeface="Wingdings" pitchFamily="2" charset="2"/>
                        </a:rPr>
                        <a:t>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Pseudo-VGG19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82906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Pseudo-VGG16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Top-layer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Pseudo-VGG19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532848"/>
                  </a:ext>
                </a:extLst>
              </a:tr>
              <a:tr h="673401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Depth (4) 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</a:t>
                      </a:r>
                      <a:r>
                        <a:rPr lang="en-US" altLang="ko-Kore-US" sz="1400" baseline="300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dense layer neurons(256)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Bottleneck-layer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Depth(7), 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</a:t>
                      </a:r>
                      <a:r>
                        <a:rPr lang="en-US" altLang="ko-Kore-US" sz="1400" baseline="300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dense layer neurons(2560), 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Dropout layer(added, 0.2)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333530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0.1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Dropout rate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0.2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07881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Batch size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64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53760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0.001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Learning rate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0.01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75368"/>
                  </a:ext>
                </a:extLst>
              </a:tr>
              <a:tr h="47699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No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Callbacks 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(learning rate)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ReducedLROnPlateau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(discount factor=0.75)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482512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Adam-</a:t>
                      </a:r>
                      <a:r>
                        <a:rPr lang="en-US" altLang="ko-Kore-US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Adamax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-</a:t>
                      </a:r>
                      <a:r>
                        <a:rPr lang="en-US" altLang="ko-Kore-US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Adadelta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Fine-tuning steps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Adam-</a:t>
                      </a:r>
                      <a:r>
                        <a:rPr lang="en-US" altLang="ko-Kore-US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Adamax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13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A5AB-6B46-0E4F-957B-868BEA9A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Pseudo-VGG16 structure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FFD0-C459-D441-A2FA-A8A82CA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1D988-41E4-1B45-9234-9258B436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0360A-1105-BD41-80A7-EDC9C7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C45E018-F49B-D445-89C3-EA741D7FDD4E}"/>
              </a:ext>
            </a:extLst>
          </p:cNvPr>
          <p:cNvSpPr/>
          <p:nvPr/>
        </p:nvSpPr>
        <p:spPr>
          <a:xfrm>
            <a:off x="345056" y="674068"/>
            <a:ext cx="2299288" cy="3693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Features, 180 x 1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C3D2221-08C0-A94B-83A4-4F2CCEF7B1AC}"/>
              </a:ext>
            </a:extLst>
          </p:cNvPr>
          <p:cNvSpPr/>
          <p:nvPr/>
        </p:nvSpPr>
        <p:spPr>
          <a:xfrm>
            <a:off x="345062" y="1211579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D739671-1972-B341-BB26-ABFBEA17520A}"/>
              </a:ext>
            </a:extLst>
          </p:cNvPr>
          <p:cNvSpPr/>
          <p:nvPr/>
        </p:nvSpPr>
        <p:spPr>
          <a:xfrm>
            <a:off x="345059" y="1634562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3DE23F3-F2E5-464D-8337-B3CF362C5D7A}"/>
              </a:ext>
            </a:extLst>
          </p:cNvPr>
          <p:cNvSpPr/>
          <p:nvPr/>
        </p:nvSpPr>
        <p:spPr>
          <a:xfrm>
            <a:off x="345059" y="2051900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E9B2BC5-47A1-0844-A7B5-4F4E7108C753}"/>
              </a:ext>
            </a:extLst>
          </p:cNvPr>
          <p:cNvSpPr/>
          <p:nvPr/>
        </p:nvSpPr>
        <p:spPr>
          <a:xfrm>
            <a:off x="345059" y="2476360"/>
            <a:ext cx="22992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F37307E-442D-464D-A58A-B898A01F64BC}"/>
              </a:ext>
            </a:extLst>
          </p:cNvPr>
          <p:cNvSpPr/>
          <p:nvPr/>
        </p:nvSpPr>
        <p:spPr>
          <a:xfrm>
            <a:off x="345059" y="2897109"/>
            <a:ext cx="2299292" cy="350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AF590DA-79B2-074C-8FBB-996D3D4E44F1}"/>
              </a:ext>
            </a:extLst>
          </p:cNvPr>
          <p:cNvSpPr/>
          <p:nvPr/>
        </p:nvSpPr>
        <p:spPr>
          <a:xfrm>
            <a:off x="345059" y="3500585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(f=32,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F218574-5AE1-4E4A-A575-1D0394002154}"/>
              </a:ext>
            </a:extLst>
          </p:cNvPr>
          <p:cNvSpPr/>
          <p:nvPr/>
        </p:nvSpPr>
        <p:spPr>
          <a:xfrm>
            <a:off x="345056" y="3923568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EB6F4FB-26DC-FE4C-980E-5EBC8E76FDB0}"/>
              </a:ext>
            </a:extLst>
          </p:cNvPr>
          <p:cNvSpPr/>
          <p:nvPr/>
        </p:nvSpPr>
        <p:spPr>
          <a:xfrm>
            <a:off x="345056" y="4340906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(f=32,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C026AE-478E-B244-9742-C07D753F40A6}"/>
              </a:ext>
            </a:extLst>
          </p:cNvPr>
          <p:cNvSpPr/>
          <p:nvPr/>
        </p:nvSpPr>
        <p:spPr>
          <a:xfrm>
            <a:off x="345056" y="4765366"/>
            <a:ext cx="22992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C42D2EC-FADA-6C4D-A67F-212F2247F07F}"/>
              </a:ext>
            </a:extLst>
          </p:cNvPr>
          <p:cNvSpPr/>
          <p:nvPr/>
        </p:nvSpPr>
        <p:spPr>
          <a:xfrm>
            <a:off x="345056" y="5186115"/>
            <a:ext cx="2299292" cy="350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B907EEA-8ED4-F84F-A4F4-BBFECDC613BB}"/>
              </a:ext>
            </a:extLst>
          </p:cNvPr>
          <p:cNvSpPr/>
          <p:nvPr/>
        </p:nvSpPr>
        <p:spPr>
          <a:xfrm>
            <a:off x="3042413" y="1211579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(f=64,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3CE27A3-7B85-6341-94B4-4856334500F4}"/>
              </a:ext>
            </a:extLst>
          </p:cNvPr>
          <p:cNvSpPr/>
          <p:nvPr/>
        </p:nvSpPr>
        <p:spPr>
          <a:xfrm>
            <a:off x="3042410" y="1634562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B6D76BC-DD52-CF42-AE3B-54055A6F4957}"/>
              </a:ext>
            </a:extLst>
          </p:cNvPr>
          <p:cNvSpPr/>
          <p:nvPr/>
        </p:nvSpPr>
        <p:spPr>
          <a:xfrm>
            <a:off x="3042410" y="2051900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(f=64,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74ABE1-CB54-AF42-ABF8-5B4CBB4621F7}"/>
              </a:ext>
            </a:extLst>
          </p:cNvPr>
          <p:cNvSpPr/>
          <p:nvPr/>
        </p:nvSpPr>
        <p:spPr>
          <a:xfrm>
            <a:off x="3042410" y="2476360"/>
            <a:ext cx="22992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E156684-D853-914D-9E29-D78678602937}"/>
              </a:ext>
            </a:extLst>
          </p:cNvPr>
          <p:cNvSpPr/>
          <p:nvPr/>
        </p:nvSpPr>
        <p:spPr>
          <a:xfrm>
            <a:off x="3042410" y="2897109"/>
            <a:ext cx="2299292" cy="350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877A194-C596-4B4E-A302-D97144551A8A}"/>
              </a:ext>
            </a:extLst>
          </p:cNvPr>
          <p:cNvSpPr/>
          <p:nvPr/>
        </p:nvSpPr>
        <p:spPr>
          <a:xfrm>
            <a:off x="3042413" y="3500585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(f=128,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16F87B6-9139-A14D-8FFE-CC9B3EDC1E68}"/>
              </a:ext>
            </a:extLst>
          </p:cNvPr>
          <p:cNvSpPr/>
          <p:nvPr/>
        </p:nvSpPr>
        <p:spPr>
          <a:xfrm>
            <a:off x="3042410" y="3923568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596312E-195E-094B-9510-1A5F87F107E5}"/>
              </a:ext>
            </a:extLst>
          </p:cNvPr>
          <p:cNvSpPr/>
          <p:nvPr/>
        </p:nvSpPr>
        <p:spPr>
          <a:xfrm>
            <a:off x="3042410" y="4340906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(f=128,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055AA39-F86E-B245-A9D7-58F101350C27}"/>
              </a:ext>
            </a:extLst>
          </p:cNvPr>
          <p:cNvSpPr/>
          <p:nvPr/>
        </p:nvSpPr>
        <p:spPr>
          <a:xfrm>
            <a:off x="3042410" y="4765366"/>
            <a:ext cx="22992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DF26A2A-4595-AB42-9E53-71A7514829B2}"/>
              </a:ext>
            </a:extLst>
          </p:cNvPr>
          <p:cNvSpPr/>
          <p:nvPr/>
        </p:nvSpPr>
        <p:spPr>
          <a:xfrm>
            <a:off x="3042410" y="5186115"/>
            <a:ext cx="2299292" cy="350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F7DF9D7-316C-E347-BC14-56DB7D54B474}"/>
              </a:ext>
            </a:extLst>
          </p:cNvPr>
          <p:cNvSpPr/>
          <p:nvPr/>
        </p:nvSpPr>
        <p:spPr>
          <a:xfrm>
            <a:off x="5740304" y="1211579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BDE2D35-7A81-9644-A003-993F9F8D06A7}"/>
              </a:ext>
            </a:extLst>
          </p:cNvPr>
          <p:cNvSpPr/>
          <p:nvPr/>
        </p:nvSpPr>
        <p:spPr>
          <a:xfrm>
            <a:off x="5740301" y="1634562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C09073E-0725-DB4E-9B59-9333F50F13F7}"/>
              </a:ext>
            </a:extLst>
          </p:cNvPr>
          <p:cNvSpPr/>
          <p:nvPr/>
        </p:nvSpPr>
        <p:spPr>
          <a:xfrm>
            <a:off x="5740301" y="2051900"/>
            <a:ext cx="22992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34BFB324-BF0D-8F4E-9EFE-33CFD954CC05}"/>
              </a:ext>
            </a:extLst>
          </p:cNvPr>
          <p:cNvSpPr/>
          <p:nvPr/>
        </p:nvSpPr>
        <p:spPr>
          <a:xfrm>
            <a:off x="5740301" y="2476360"/>
            <a:ext cx="22992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3F31BA3-4D52-404A-B152-DDB6E59683A7}"/>
              </a:ext>
            </a:extLst>
          </p:cNvPr>
          <p:cNvSpPr/>
          <p:nvPr/>
        </p:nvSpPr>
        <p:spPr>
          <a:xfrm>
            <a:off x="5740301" y="2897109"/>
            <a:ext cx="2299292" cy="350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D22D84D-0829-DE4D-81F5-9AF6888C29FD}"/>
              </a:ext>
            </a:extLst>
          </p:cNvPr>
          <p:cNvSpPr/>
          <p:nvPr/>
        </p:nvSpPr>
        <p:spPr>
          <a:xfrm>
            <a:off x="5758571" y="3507402"/>
            <a:ext cx="2299288" cy="3503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Flatten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DF99115-D0B7-E44A-9303-9F3D56DD31D7}"/>
              </a:ext>
            </a:extLst>
          </p:cNvPr>
          <p:cNvSpPr/>
          <p:nvPr/>
        </p:nvSpPr>
        <p:spPr>
          <a:xfrm>
            <a:off x="8406495" y="1211579"/>
            <a:ext cx="2299288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(256)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25C78DC-F4D9-924A-801E-D828954817F7}"/>
              </a:ext>
            </a:extLst>
          </p:cNvPr>
          <p:cNvSpPr/>
          <p:nvPr/>
        </p:nvSpPr>
        <p:spPr>
          <a:xfrm>
            <a:off x="8406495" y="1618118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4821C26-2975-154A-84A9-45354C13E319}"/>
              </a:ext>
            </a:extLst>
          </p:cNvPr>
          <p:cNvSpPr/>
          <p:nvPr/>
        </p:nvSpPr>
        <p:spPr>
          <a:xfrm>
            <a:off x="8406495" y="2056644"/>
            <a:ext cx="2299288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(128)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8CBA2629-280B-CA48-BC5B-E6A5A9BD6853}"/>
              </a:ext>
            </a:extLst>
          </p:cNvPr>
          <p:cNvSpPr/>
          <p:nvPr/>
        </p:nvSpPr>
        <p:spPr>
          <a:xfrm>
            <a:off x="8406495" y="2463183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C7A2C5F-4F6A-E144-BDD0-A935072FD9B0}"/>
              </a:ext>
            </a:extLst>
          </p:cNvPr>
          <p:cNvSpPr/>
          <p:nvPr/>
        </p:nvSpPr>
        <p:spPr>
          <a:xfrm>
            <a:off x="8406499" y="2907981"/>
            <a:ext cx="2299288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(64)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4DC61423-2AB7-C04D-9EE2-D43F2D05EBEA}"/>
              </a:ext>
            </a:extLst>
          </p:cNvPr>
          <p:cNvSpPr/>
          <p:nvPr/>
        </p:nvSpPr>
        <p:spPr>
          <a:xfrm>
            <a:off x="8406499" y="3314520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D9A7F84-1D8D-624F-B48F-B92E60174FF3}"/>
              </a:ext>
            </a:extLst>
          </p:cNvPr>
          <p:cNvSpPr/>
          <p:nvPr/>
        </p:nvSpPr>
        <p:spPr>
          <a:xfrm>
            <a:off x="8406499" y="3748302"/>
            <a:ext cx="2299288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(32)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08C9707-125E-274C-94AA-A5BB568D817E}"/>
              </a:ext>
            </a:extLst>
          </p:cNvPr>
          <p:cNvSpPr/>
          <p:nvPr/>
        </p:nvSpPr>
        <p:spPr>
          <a:xfrm>
            <a:off x="8406499" y="4154841"/>
            <a:ext cx="22992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7B67B2F-5A59-DA47-A076-BD6072740694}"/>
              </a:ext>
            </a:extLst>
          </p:cNvPr>
          <p:cNvSpPr/>
          <p:nvPr/>
        </p:nvSpPr>
        <p:spPr>
          <a:xfrm>
            <a:off x="8406499" y="4740011"/>
            <a:ext cx="2299288" cy="350339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(14, </a:t>
            </a:r>
            <a:r>
              <a:rPr kumimoji="1" lang="en-US" altLang="ko-Kore-US" sz="1300" dirty="0" err="1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softmax</a:t>
            </a:r>
            <a:r>
              <a:rPr kumimoji="1" lang="en-US" altLang="ko-Kore-US" sz="1300" dirty="0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endParaRPr kumimoji="1" lang="ko-Kore-US" altLang="en-US" sz="1300" dirty="0">
              <a:solidFill>
                <a:schemeClr val="bg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A73984-28A0-EB4B-BB91-124764B738F7}"/>
              </a:ext>
            </a:extLst>
          </p:cNvPr>
          <p:cNvSpPr txBox="1"/>
          <p:nvPr/>
        </p:nvSpPr>
        <p:spPr>
          <a:xfrm>
            <a:off x="345056" y="5973726"/>
            <a:ext cx="59568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*All activation functions are </a:t>
            </a:r>
            <a:r>
              <a:rPr kumimoji="1" lang="en-US" altLang="ko-Kore-US" sz="13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ReLU</a:t>
            </a:r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except the output dense layer(</a:t>
            </a:r>
            <a:r>
              <a:rPr kumimoji="1" lang="en-US" altLang="ko-Kore-US" sz="13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softmax</a:t>
            </a:r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7" name="아래쪽 화살표[D] 96">
            <a:extLst>
              <a:ext uri="{FF2B5EF4-FFF2-40B4-BE49-F238E27FC236}">
                <a16:creationId xmlns:a16="http://schemas.microsoft.com/office/drawing/2014/main" id="{2F1462FE-15EF-6641-85EA-CA66FBCBB919}"/>
              </a:ext>
            </a:extLst>
          </p:cNvPr>
          <p:cNvSpPr/>
          <p:nvPr/>
        </p:nvSpPr>
        <p:spPr>
          <a:xfrm>
            <a:off x="2403660" y="967256"/>
            <a:ext cx="308384" cy="4849945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8" name="아래쪽 화살표[D] 97">
            <a:extLst>
              <a:ext uri="{FF2B5EF4-FFF2-40B4-BE49-F238E27FC236}">
                <a16:creationId xmlns:a16="http://schemas.microsoft.com/office/drawing/2014/main" id="{D13071CC-FD33-D448-A016-BD2426696353}"/>
              </a:ext>
            </a:extLst>
          </p:cNvPr>
          <p:cNvSpPr/>
          <p:nvPr/>
        </p:nvSpPr>
        <p:spPr>
          <a:xfrm>
            <a:off x="5101551" y="967257"/>
            <a:ext cx="308384" cy="4849944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9" name="아래쪽 화살표[D] 98">
            <a:extLst>
              <a:ext uri="{FF2B5EF4-FFF2-40B4-BE49-F238E27FC236}">
                <a16:creationId xmlns:a16="http://schemas.microsoft.com/office/drawing/2014/main" id="{594A0431-F7C9-1346-8053-DB5AF5C76B38}"/>
              </a:ext>
            </a:extLst>
          </p:cNvPr>
          <p:cNvSpPr/>
          <p:nvPr/>
        </p:nvSpPr>
        <p:spPr>
          <a:xfrm>
            <a:off x="7793629" y="967256"/>
            <a:ext cx="308384" cy="3176701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100" name="아래쪽 화살표[D] 99">
            <a:extLst>
              <a:ext uri="{FF2B5EF4-FFF2-40B4-BE49-F238E27FC236}">
                <a16:creationId xmlns:a16="http://schemas.microsoft.com/office/drawing/2014/main" id="{5DB3121A-64E1-814A-97B6-055E43D2E7EA}"/>
              </a:ext>
            </a:extLst>
          </p:cNvPr>
          <p:cNvSpPr/>
          <p:nvPr/>
        </p:nvSpPr>
        <p:spPr>
          <a:xfrm>
            <a:off x="10409512" y="1046775"/>
            <a:ext cx="308384" cy="3693235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10831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A5AB-6B46-0E4F-957B-868BEA9A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Pseudo-VGG19 structure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FFD0-C459-D441-A2FA-A8A82CA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1D988-41E4-1B45-9234-9258B436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0360A-1105-BD41-80A7-EDC9C7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C45E018-F49B-D445-89C3-EA741D7FDD4E}"/>
              </a:ext>
            </a:extLst>
          </p:cNvPr>
          <p:cNvSpPr/>
          <p:nvPr/>
        </p:nvSpPr>
        <p:spPr>
          <a:xfrm>
            <a:off x="180668" y="670986"/>
            <a:ext cx="2222984" cy="3693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Features, 180 x 1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C3D2221-08C0-A94B-83A4-4F2CCEF7B1AC}"/>
              </a:ext>
            </a:extLst>
          </p:cNvPr>
          <p:cNvSpPr/>
          <p:nvPr/>
        </p:nvSpPr>
        <p:spPr>
          <a:xfrm>
            <a:off x="180682" y="1208497"/>
            <a:ext cx="2222979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(f=64,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D739671-1972-B341-BB26-ABFBEA17520A}"/>
              </a:ext>
            </a:extLst>
          </p:cNvPr>
          <p:cNvSpPr/>
          <p:nvPr/>
        </p:nvSpPr>
        <p:spPr>
          <a:xfrm>
            <a:off x="180677" y="1631480"/>
            <a:ext cx="2222981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3DE23F3-F2E5-464D-8337-B3CF362C5D7A}"/>
              </a:ext>
            </a:extLst>
          </p:cNvPr>
          <p:cNvSpPr/>
          <p:nvPr/>
        </p:nvSpPr>
        <p:spPr>
          <a:xfrm>
            <a:off x="180677" y="2048818"/>
            <a:ext cx="222298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(f=64,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E9B2BC5-47A1-0844-A7B5-4F4E7108C753}"/>
              </a:ext>
            </a:extLst>
          </p:cNvPr>
          <p:cNvSpPr/>
          <p:nvPr/>
        </p:nvSpPr>
        <p:spPr>
          <a:xfrm>
            <a:off x="180675" y="2473278"/>
            <a:ext cx="2222983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F37307E-442D-464D-A58A-B898A01F64BC}"/>
              </a:ext>
            </a:extLst>
          </p:cNvPr>
          <p:cNvSpPr/>
          <p:nvPr/>
        </p:nvSpPr>
        <p:spPr>
          <a:xfrm>
            <a:off x="180675" y="2894027"/>
            <a:ext cx="222298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AF590DA-79B2-074C-8FBB-996D3D4E44F1}"/>
              </a:ext>
            </a:extLst>
          </p:cNvPr>
          <p:cNvSpPr/>
          <p:nvPr/>
        </p:nvSpPr>
        <p:spPr>
          <a:xfrm>
            <a:off x="180675" y="3497503"/>
            <a:ext cx="2222984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(f=128,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F218574-5AE1-4E4A-A575-1D0394002154}"/>
              </a:ext>
            </a:extLst>
          </p:cNvPr>
          <p:cNvSpPr/>
          <p:nvPr/>
        </p:nvSpPr>
        <p:spPr>
          <a:xfrm>
            <a:off x="180672" y="3920486"/>
            <a:ext cx="222298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EB6F4FB-26DC-FE4C-980E-5EBC8E76FDB0}"/>
              </a:ext>
            </a:extLst>
          </p:cNvPr>
          <p:cNvSpPr/>
          <p:nvPr/>
        </p:nvSpPr>
        <p:spPr>
          <a:xfrm>
            <a:off x="180672" y="4337824"/>
            <a:ext cx="2222984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(f=128,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C026AE-478E-B244-9742-C07D753F40A6}"/>
              </a:ext>
            </a:extLst>
          </p:cNvPr>
          <p:cNvSpPr/>
          <p:nvPr/>
        </p:nvSpPr>
        <p:spPr>
          <a:xfrm>
            <a:off x="180672" y="4762284"/>
            <a:ext cx="2222984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C42D2EC-FADA-6C4D-A67F-212F2247F07F}"/>
              </a:ext>
            </a:extLst>
          </p:cNvPr>
          <p:cNvSpPr/>
          <p:nvPr/>
        </p:nvSpPr>
        <p:spPr>
          <a:xfrm>
            <a:off x="180672" y="5183033"/>
            <a:ext cx="222298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B907EEA-8ED4-F84F-A4F4-BBFECDC613BB}"/>
              </a:ext>
            </a:extLst>
          </p:cNvPr>
          <p:cNvSpPr/>
          <p:nvPr/>
        </p:nvSpPr>
        <p:spPr>
          <a:xfrm>
            <a:off x="2539295" y="1225649"/>
            <a:ext cx="225505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3CE27A3-7B85-6341-94B4-4856334500F4}"/>
              </a:ext>
            </a:extLst>
          </p:cNvPr>
          <p:cNvSpPr/>
          <p:nvPr/>
        </p:nvSpPr>
        <p:spPr>
          <a:xfrm>
            <a:off x="2539290" y="1648632"/>
            <a:ext cx="2255053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B6D76BC-DD52-CF42-AE3B-54055A6F4957}"/>
              </a:ext>
            </a:extLst>
          </p:cNvPr>
          <p:cNvSpPr/>
          <p:nvPr/>
        </p:nvSpPr>
        <p:spPr>
          <a:xfrm>
            <a:off x="2539290" y="2065970"/>
            <a:ext cx="2255054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74ABE1-CB54-AF42-ABF8-5B4CBB4621F7}"/>
              </a:ext>
            </a:extLst>
          </p:cNvPr>
          <p:cNvSpPr/>
          <p:nvPr/>
        </p:nvSpPr>
        <p:spPr>
          <a:xfrm>
            <a:off x="2547552" y="4169196"/>
            <a:ext cx="2246792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E156684-D853-914D-9E29-D78678602937}"/>
              </a:ext>
            </a:extLst>
          </p:cNvPr>
          <p:cNvSpPr/>
          <p:nvPr/>
        </p:nvSpPr>
        <p:spPr>
          <a:xfrm>
            <a:off x="2539288" y="4589945"/>
            <a:ext cx="2255055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D22D84D-0829-DE4D-81F5-9AF6888C29FD}"/>
              </a:ext>
            </a:extLst>
          </p:cNvPr>
          <p:cNvSpPr/>
          <p:nvPr/>
        </p:nvSpPr>
        <p:spPr>
          <a:xfrm>
            <a:off x="4930517" y="5543585"/>
            <a:ext cx="2245374" cy="3503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Flatten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DF99115-D0B7-E44A-9303-9F3D56DD31D7}"/>
              </a:ext>
            </a:extLst>
          </p:cNvPr>
          <p:cNvSpPr/>
          <p:nvPr/>
        </p:nvSpPr>
        <p:spPr>
          <a:xfrm>
            <a:off x="7751580" y="1099057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(2560)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25C78DC-F4D9-924A-801E-D828954817F7}"/>
              </a:ext>
            </a:extLst>
          </p:cNvPr>
          <p:cNvSpPr/>
          <p:nvPr/>
        </p:nvSpPr>
        <p:spPr>
          <a:xfrm>
            <a:off x="7751580" y="1505596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7B67B2F-5A59-DA47-A076-BD6072740694}"/>
              </a:ext>
            </a:extLst>
          </p:cNvPr>
          <p:cNvSpPr/>
          <p:nvPr/>
        </p:nvSpPr>
        <p:spPr>
          <a:xfrm>
            <a:off x="9925522" y="5149844"/>
            <a:ext cx="2067104" cy="350339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(14, </a:t>
            </a:r>
            <a:r>
              <a:rPr kumimoji="1" lang="en-US" altLang="ko-Kore-US" sz="1300" dirty="0" err="1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softmax</a:t>
            </a:r>
            <a:r>
              <a:rPr kumimoji="1" lang="en-US" altLang="ko-Kore-US" sz="1300" dirty="0">
                <a:solidFill>
                  <a:schemeClr val="bg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endParaRPr kumimoji="1" lang="ko-Kore-US" altLang="en-US" sz="1300" dirty="0">
              <a:solidFill>
                <a:schemeClr val="bg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A73984-28A0-EB4B-BB91-124764B738F7}"/>
              </a:ext>
            </a:extLst>
          </p:cNvPr>
          <p:cNvSpPr txBox="1"/>
          <p:nvPr/>
        </p:nvSpPr>
        <p:spPr>
          <a:xfrm>
            <a:off x="345056" y="5973726"/>
            <a:ext cx="59568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*All activation functions are </a:t>
            </a:r>
            <a:r>
              <a:rPr kumimoji="1" lang="en-US" altLang="ko-Kore-US" sz="13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ReLU</a:t>
            </a:r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except the output dense layer(</a:t>
            </a:r>
            <a:r>
              <a:rPr kumimoji="1" lang="en-US" altLang="ko-Kore-US" sz="13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softmax</a:t>
            </a:r>
            <a:r>
              <a:rPr kumimoji="1" lang="en-US" altLang="ko-Kore-US" sz="13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endParaRPr kumimoji="1" lang="ko-Kore-US" altLang="en-US" sz="13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724554E2-88A4-C549-BCE4-A9BDF44EA5E5}"/>
              </a:ext>
            </a:extLst>
          </p:cNvPr>
          <p:cNvSpPr/>
          <p:nvPr/>
        </p:nvSpPr>
        <p:spPr>
          <a:xfrm>
            <a:off x="2547552" y="2488321"/>
            <a:ext cx="2246792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AA605A8-F43A-D743-8051-BD37D67E835D}"/>
              </a:ext>
            </a:extLst>
          </p:cNvPr>
          <p:cNvSpPr/>
          <p:nvPr/>
        </p:nvSpPr>
        <p:spPr>
          <a:xfrm>
            <a:off x="2539290" y="2905659"/>
            <a:ext cx="2255054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A6470792-6703-654A-8809-F284F5CC65C2}"/>
              </a:ext>
            </a:extLst>
          </p:cNvPr>
          <p:cNvSpPr/>
          <p:nvPr/>
        </p:nvSpPr>
        <p:spPr>
          <a:xfrm>
            <a:off x="2539290" y="3325617"/>
            <a:ext cx="225505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E330D6D-49BF-0643-88BD-5C84BD761509}"/>
              </a:ext>
            </a:extLst>
          </p:cNvPr>
          <p:cNvSpPr/>
          <p:nvPr/>
        </p:nvSpPr>
        <p:spPr>
          <a:xfrm>
            <a:off x="2547552" y="3742955"/>
            <a:ext cx="2246792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(f=256,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394C770-424F-E140-9104-2C61ECA9BBFD}"/>
              </a:ext>
            </a:extLst>
          </p:cNvPr>
          <p:cNvSpPr/>
          <p:nvPr/>
        </p:nvSpPr>
        <p:spPr>
          <a:xfrm>
            <a:off x="4930520" y="1226265"/>
            <a:ext cx="2232460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(f=512,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2347967-0672-C242-8887-E674BEFD50B3}"/>
              </a:ext>
            </a:extLst>
          </p:cNvPr>
          <p:cNvSpPr/>
          <p:nvPr/>
        </p:nvSpPr>
        <p:spPr>
          <a:xfrm>
            <a:off x="4930517" y="1649248"/>
            <a:ext cx="2232460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FC4EAFB-41EE-3949-AF6B-AD521C323E73}"/>
              </a:ext>
            </a:extLst>
          </p:cNvPr>
          <p:cNvSpPr/>
          <p:nvPr/>
        </p:nvSpPr>
        <p:spPr>
          <a:xfrm>
            <a:off x="4930517" y="2066586"/>
            <a:ext cx="2232460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(f=512,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62E48CC-F631-4546-940B-EF7CC986C212}"/>
              </a:ext>
            </a:extLst>
          </p:cNvPr>
          <p:cNvSpPr/>
          <p:nvPr/>
        </p:nvSpPr>
        <p:spPr>
          <a:xfrm>
            <a:off x="4930517" y="4169812"/>
            <a:ext cx="2232460" cy="35033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MaxPooling1D (2, s=2)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BB2034F3-5A4C-D84A-93AE-5D0DC1FFEBC8}"/>
              </a:ext>
            </a:extLst>
          </p:cNvPr>
          <p:cNvSpPr/>
          <p:nvPr/>
        </p:nvSpPr>
        <p:spPr>
          <a:xfrm>
            <a:off x="4930517" y="4590561"/>
            <a:ext cx="2232460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143F4593-487A-4A47-B4BA-F2426FBD1913}"/>
              </a:ext>
            </a:extLst>
          </p:cNvPr>
          <p:cNvSpPr/>
          <p:nvPr/>
        </p:nvSpPr>
        <p:spPr>
          <a:xfrm>
            <a:off x="4938777" y="2488937"/>
            <a:ext cx="2224200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189AE225-DEDE-2040-9EDD-E938ED443FCA}"/>
              </a:ext>
            </a:extLst>
          </p:cNvPr>
          <p:cNvSpPr/>
          <p:nvPr/>
        </p:nvSpPr>
        <p:spPr>
          <a:xfrm>
            <a:off x="4938777" y="2906275"/>
            <a:ext cx="2224200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(f=512,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160375D7-8B05-4442-8B33-4C69E684CC4E}"/>
              </a:ext>
            </a:extLst>
          </p:cNvPr>
          <p:cNvSpPr/>
          <p:nvPr/>
        </p:nvSpPr>
        <p:spPr>
          <a:xfrm>
            <a:off x="4938777" y="3326233"/>
            <a:ext cx="2224200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3A90DE2E-6761-0046-A9CC-06D22E65A309}"/>
              </a:ext>
            </a:extLst>
          </p:cNvPr>
          <p:cNvSpPr/>
          <p:nvPr/>
        </p:nvSpPr>
        <p:spPr>
          <a:xfrm>
            <a:off x="4930517" y="3743571"/>
            <a:ext cx="2232460" cy="350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Conv1D (f=512, k=5, s=1)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9345B05A-ABA4-484F-A3A6-A780392B89C2}"/>
              </a:ext>
            </a:extLst>
          </p:cNvPr>
          <p:cNvSpPr/>
          <p:nvPr/>
        </p:nvSpPr>
        <p:spPr>
          <a:xfrm>
            <a:off x="7751580" y="1912134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461E1F64-4C3A-FD44-B8D9-3499384CFE9D}"/>
              </a:ext>
            </a:extLst>
          </p:cNvPr>
          <p:cNvSpPr/>
          <p:nvPr/>
        </p:nvSpPr>
        <p:spPr>
          <a:xfrm>
            <a:off x="7751576" y="2337485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(2560)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0AA4AE99-CBEC-6D4E-8167-695DBAFC5CEA}"/>
              </a:ext>
            </a:extLst>
          </p:cNvPr>
          <p:cNvSpPr/>
          <p:nvPr/>
        </p:nvSpPr>
        <p:spPr>
          <a:xfrm>
            <a:off x="7751576" y="2744024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58C6297B-41FD-D145-B85F-FEE4806A2166}"/>
              </a:ext>
            </a:extLst>
          </p:cNvPr>
          <p:cNvSpPr/>
          <p:nvPr/>
        </p:nvSpPr>
        <p:spPr>
          <a:xfrm>
            <a:off x="7751576" y="3150562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7C39CCFD-1D81-0C4A-8351-31C5D12E7407}"/>
              </a:ext>
            </a:extLst>
          </p:cNvPr>
          <p:cNvSpPr/>
          <p:nvPr/>
        </p:nvSpPr>
        <p:spPr>
          <a:xfrm>
            <a:off x="7751576" y="3590324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(1280)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F8078BF8-85BA-D644-A2D1-01E1ED88598B}"/>
              </a:ext>
            </a:extLst>
          </p:cNvPr>
          <p:cNvSpPr/>
          <p:nvPr/>
        </p:nvSpPr>
        <p:spPr>
          <a:xfrm>
            <a:off x="7751576" y="3996863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78CBC7D-4D62-8542-B001-72DD238B8939}"/>
              </a:ext>
            </a:extLst>
          </p:cNvPr>
          <p:cNvSpPr/>
          <p:nvPr/>
        </p:nvSpPr>
        <p:spPr>
          <a:xfrm>
            <a:off x="7751576" y="4403401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7B64AC3-2A9D-8645-A762-87B1833A910E}"/>
              </a:ext>
            </a:extLst>
          </p:cNvPr>
          <p:cNvSpPr/>
          <p:nvPr/>
        </p:nvSpPr>
        <p:spPr>
          <a:xfrm>
            <a:off x="7751576" y="4837610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(640)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2625BDE2-EA1E-124E-9125-5076AC4B8E7D}"/>
              </a:ext>
            </a:extLst>
          </p:cNvPr>
          <p:cNvSpPr/>
          <p:nvPr/>
        </p:nvSpPr>
        <p:spPr>
          <a:xfrm>
            <a:off x="7751576" y="5244149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22047909-FC6D-D84A-806E-17B9148CA9F5}"/>
              </a:ext>
            </a:extLst>
          </p:cNvPr>
          <p:cNvSpPr/>
          <p:nvPr/>
        </p:nvSpPr>
        <p:spPr>
          <a:xfrm>
            <a:off x="7751576" y="5650687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20320-E6C6-264F-8FDC-47904022974D}"/>
              </a:ext>
            </a:extLst>
          </p:cNvPr>
          <p:cNvSpPr txBox="1"/>
          <p:nvPr/>
        </p:nvSpPr>
        <p:spPr>
          <a:xfrm rot="16200000">
            <a:off x="7015066" y="2896162"/>
            <a:ext cx="8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Repeat </a:t>
            </a:r>
            <a:endParaRPr kumimoji="1" lang="ko-Kore-US" altLang="en-US" dirty="0"/>
          </a:p>
        </p:txBody>
      </p:sp>
      <p:sp>
        <p:nvSpPr>
          <p:cNvPr id="100" name="아래쪽 화살표[D] 99">
            <a:extLst>
              <a:ext uri="{FF2B5EF4-FFF2-40B4-BE49-F238E27FC236}">
                <a16:creationId xmlns:a16="http://schemas.microsoft.com/office/drawing/2014/main" id="{5DB3121A-64E1-814A-97B6-055E43D2E7EA}"/>
              </a:ext>
            </a:extLst>
          </p:cNvPr>
          <p:cNvSpPr/>
          <p:nvPr/>
        </p:nvSpPr>
        <p:spPr>
          <a:xfrm>
            <a:off x="9589822" y="1031022"/>
            <a:ext cx="308384" cy="5215606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8" name="아래쪽 화살표[D] 97">
            <a:extLst>
              <a:ext uri="{FF2B5EF4-FFF2-40B4-BE49-F238E27FC236}">
                <a16:creationId xmlns:a16="http://schemas.microsoft.com/office/drawing/2014/main" id="{D13071CC-FD33-D448-A016-BD2426696353}"/>
              </a:ext>
            </a:extLst>
          </p:cNvPr>
          <p:cNvSpPr/>
          <p:nvPr/>
        </p:nvSpPr>
        <p:spPr>
          <a:xfrm>
            <a:off x="4554193" y="981327"/>
            <a:ext cx="308384" cy="4148447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7" name="아래쪽 화살표[D] 96">
            <a:extLst>
              <a:ext uri="{FF2B5EF4-FFF2-40B4-BE49-F238E27FC236}">
                <a16:creationId xmlns:a16="http://schemas.microsoft.com/office/drawing/2014/main" id="{2F1462FE-15EF-6641-85EA-CA66FBCBB919}"/>
              </a:ext>
            </a:extLst>
          </p:cNvPr>
          <p:cNvSpPr/>
          <p:nvPr/>
        </p:nvSpPr>
        <p:spPr>
          <a:xfrm>
            <a:off x="2162968" y="964174"/>
            <a:ext cx="308384" cy="4849945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60" name="아래쪽 화살표[D] 59">
            <a:extLst>
              <a:ext uri="{FF2B5EF4-FFF2-40B4-BE49-F238E27FC236}">
                <a16:creationId xmlns:a16="http://schemas.microsoft.com/office/drawing/2014/main" id="{657259F4-EF2C-344D-9470-C7CE48EFD795}"/>
              </a:ext>
            </a:extLst>
          </p:cNvPr>
          <p:cNvSpPr/>
          <p:nvPr/>
        </p:nvSpPr>
        <p:spPr>
          <a:xfrm>
            <a:off x="6922826" y="981943"/>
            <a:ext cx="308384" cy="455142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81E21860-F354-1040-B136-932D1E69BD74}"/>
              </a:ext>
            </a:extLst>
          </p:cNvPr>
          <p:cNvSpPr/>
          <p:nvPr/>
        </p:nvSpPr>
        <p:spPr>
          <a:xfrm>
            <a:off x="7231210" y="1225649"/>
            <a:ext cx="98215" cy="374409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F990B103-C654-6240-A266-00DA5E5D0335}"/>
              </a:ext>
            </a:extLst>
          </p:cNvPr>
          <p:cNvSpPr/>
          <p:nvPr/>
        </p:nvSpPr>
        <p:spPr>
          <a:xfrm>
            <a:off x="9913943" y="1099057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(320)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3552CBE-3767-B641-82D8-8EE0C0657C0C}"/>
              </a:ext>
            </a:extLst>
          </p:cNvPr>
          <p:cNvSpPr/>
          <p:nvPr/>
        </p:nvSpPr>
        <p:spPr>
          <a:xfrm>
            <a:off x="9913943" y="1505596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83BFD9BA-C472-3D47-B63F-555F37CB6D3D}"/>
              </a:ext>
            </a:extLst>
          </p:cNvPr>
          <p:cNvSpPr/>
          <p:nvPr/>
        </p:nvSpPr>
        <p:spPr>
          <a:xfrm>
            <a:off x="9913943" y="1912134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D96D21ED-5999-1248-9FB4-A3DC438DB3EE}"/>
              </a:ext>
            </a:extLst>
          </p:cNvPr>
          <p:cNvSpPr/>
          <p:nvPr/>
        </p:nvSpPr>
        <p:spPr>
          <a:xfrm>
            <a:off x="9913939" y="2337485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(160)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AE558BBB-7A34-D94E-90D3-356A3364E972}"/>
              </a:ext>
            </a:extLst>
          </p:cNvPr>
          <p:cNvSpPr/>
          <p:nvPr/>
        </p:nvSpPr>
        <p:spPr>
          <a:xfrm>
            <a:off x="9913939" y="2744024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9EAF94F8-4BCC-6545-8110-C196FF053C68}"/>
              </a:ext>
            </a:extLst>
          </p:cNvPr>
          <p:cNvSpPr/>
          <p:nvPr/>
        </p:nvSpPr>
        <p:spPr>
          <a:xfrm>
            <a:off x="9913939" y="3150562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E0081576-2625-FB47-870E-85B719A5A1C4}"/>
              </a:ext>
            </a:extLst>
          </p:cNvPr>
          <p:cNvSpPr/>
          <p:nvPr/>
        </p:nvSpPr>
        <p:spPr>
          <a:xfrm>
            <a:off x="9913939" y="3590324"/>
            <a:ext cx="2067100" cy="35033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Dense (80)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A4F416B-5F30-E848-8FEF-BB504DD5DE5F}"/>
              </a:ext>
            </a:extLst>
          </p:cNvPr>
          <p:cNvSpPr/>
          <p:nvPr/>
        </p:nvSpPr>
        <p:spPr>
          <a:xfrm>
            <a:off x="9913939" y="3996863"/>
            <a:ext cx="2067104" cy="3503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 err="1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BatchNormalization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8C2FBB8B-A654-4F4E-955E-4816CC748A11}"/>
              </a:ext>
            </a:extLst>
          </p:cNvPr>
          <p:cNvSpPr/>
          <p:nvPr/>
        </p:nvSpPr>
        <p:spPr>
          <a:xfrm>
            <a:off x="9913939" y="4403401"/>
            <a:ext cx="2067104" cy="3503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300" dirty="0">
                <a:solidFill>
                  <a:schemeClr val="tx1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Dropout (0.2)</a:t>
            </a:r>
            <a:endParaRPr kumimoji="1" lang="ko-Kore-US" altLang="en-US" sz="1300" dirty="0">
              <a:solidFill>
                <a:schemeClr val="tx1"/>
              </a:solidFill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01" name="아래쪽 화살표[D] 100">
            <a:extLst>
              <a:ext uri="{FF2B5EF4-FFF2-40B4-BE49-F238E27FC236}">
                <a16:creationId xmlns:a16="http://schemas.microsoft.com/office/drawing/2014/main" id="{1C076653-3823-1647-A76D-29A366BFD521}"/>
              </a:ext>
            </a:extLst>
          </p:cNvPr>
          <p:cNvSpPr/>
          <p:nvPr/>
        </p:nvSpPr>
        <p:spPr>
          <a:xfrm>
            <a:off x="11736448" y="1031022"/>
            <a:ext cx="308384" cy="4125209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647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54933-ECC2-314D-AD1E-D0BECF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CNN with x2-Augmented dataset (2) – Acc. results 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679BA-698F-4144-B007-FEB888FE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8" y="5326560"/>
            <a:ext cx="11516263" cy="960362"/>
          </a:xfrm>
        </p:spPr>
        <p:txBody>
          <a:bodyPr>
            <a:normAutofit lnSpcReduction="10000"/>
          </a:bodyPr>
          <a:lstStyle/>
          <a:p>
            <a:pPr marL="457200" indent="-457200" latinLnBrk="0">
              <a:buFont typeface="+mj-lt"/>
              <a:buAutoNum type="arabicParenR"/>
            </a:pPr>
            <a:r>
              <a:rPr kumimoji="1" lang="en-US" altLang="ko-Kore-US" sz="1800" dirty="0"/>
              <a:t>Stacking with the larger </a:t>
            </a:r>
            <a:r>
              <a:rPr kumimoji="1" lang="en-US" altLang="ko-Kore-US" sz="1800" dirty="0" err="1"/>
              <a:t>n_folds</a:t>
            </a:r>
            <a:r>
              <a:rPr kumimoji="1" lang="en-US" altLang="ko-Kore-US" sz="1800" dirty="0"/>
              <a:t> shows the better results (converged to the certain acc.)</a:t>
            </a:r>
          </a:p>
          <a:p>
            <a:pPr marL="457200" indent="-457200" latinLnBrk="0">
              <a:buFont typeface="+mj-lt"/>
              <a:buAutoNum type="arabicParenR"/>
            </a:pPr>
            <a:r>
              <a:rPr kumimoji="1" lang="en-US" altLang="ko-Kore-US" sz="1800" dirty="0"/>
              <a:t>Augmented dataset can give higher accuracies, but there is an over-fitting issue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400" dirty="0"/>
              <a:t>Model should be tuned (both structure and parameters) for augmented dataset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E281B-A48E-2B4C-8170-F1CAD0D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2B140-06A4-F74F-8954-F6956CE8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D599E-A2D7-CB41-9E0A-1042E48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32755-B926-DD4F-A731-FCA99977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64" y="625694"/>
            <a:ext cx="5841557" cy="4172541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0D36EF9-C3CB-434D-BF8F-19FFB9871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44597"/>
              </p:ext>
            </p:extLst>
          </p:nvPr>
        </p:nvGraphicFramePr>
        <p:xfrm>
          <a:off x="182906" y="632001"/>
          <a:ext cx="595689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74">
                  <a:extLst>
                    <a:ext uri="{9D8B030D-6E8A-4147-A177-3AD203B41FA5}">
                      <a16:colId xmlns:a16="http://schemas.microsoft.com/office/drawing/2014/main" val="4163530762"/>
                    </a:ext>
                  </a:extLst>
                </a:gridCol>
                <a:gridCol w="1482613">
                  <a:extLst>
                    <a:ext uri="{9D8B030D-6E8A-4147-A177-3AD203B41FA5}">
                      <a16:colId xmlns:a16="http://schemas.microsoft.com/office/drawing/2014/main" val="3621833990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2095546404"/>
                    </a:ext>
                  </a:extLst>
                </a:gridCol>
                <a:gridCol w="1564447">
                  <a:extLst>
                    <a:ext uri="{9D8B030D-6E8A-4147-A177-3AD203B41FA5}">
                      <a16:colId xmlns:a16="http://schemas.microsoft.com/office/drawing/2014/main" val="1981027215"/>
                    </a:ext>
                  </a:extLst>
                </a:gridCol>
                <a:gridCol w="1248032">
                  <a:extLst>
                    <a:ext uri="{9D8B030D-6E8A-4147-A177-3AD203B41FA5}">
                      <a16:colId xmlns:a16="http://schemas.microsoft.com/office/drawing/2014/main" val="1631804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CNN #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Single vs. Stacking(folds)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Top-layer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</a:t>
                      </a:r>
                      <a:r>
                        <a:rPr lang="en-US" altLang="ko-Kore-US" sz="1400" baseline="300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*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VGG#)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Dataset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vs. </a:t>
                      </a:r>
                      <a:r>
                        <a:rPr lang="en-US" altLang="ko-Kore-US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Acc. [%]</a:t>
                      </a:r>
                      <a:b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(Private LB)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Single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67.12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2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Single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68.04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33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3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(10)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70.91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99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4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(15)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71.82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3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5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(20)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72.10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(40)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16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72.15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5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Single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Orig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61.19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6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8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Single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71.05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1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(10)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74.25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2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10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(40)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75.52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1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11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Stacking (60)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19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Aug</a:t>
                      </a:r>
                      <a:r>
                        <a:rPr lang="en-US" altLang="ko-KR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.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US" sz="14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In-progress</a:t>
                      </a:r>
                      <a:endParaRPr lang="ko-Kore-US" altLang="en-US" sz="14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60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FB189C-346B-5A48-930B-AEBE195C97EB}"/>
              </a:ext>
            </a:extLst>
          </p:cNvPr>
          <p:cNvSpPr txBox="1"/>
          <p:nvPr/>
        </p:nvSpPr>
        <p:spPr>
          <a:xfrm>
            <a:off x="7105134" y="123251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In-progress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E8197-7E18-E84B-A506-EDFA9996FAC7}"/>
              </a:ext>
            </a:extLst>
          </p:cNvPr>
          <p:cNvSpPr txBox="1"/>
          <p:nvPr/>
        </p:nvSpPr>
        <p:spPr>
          <a:xfrm>
            <a:off x="6139796" y="4816687"/>
            <a:ext cx="4895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*VGG#: pseudo-VGG16 or 19 structure with its tuned parameters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4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54933-ECC2-314D-AD1E-D0BECF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Future plan (2021.01.04-2021.01.10)</a:t>
            </a:r>
            <a:r>
              <a:rPr kumimoji="1" lang="en-US" altLang="ko-Kore-US" dirty="0"/>
              <a:t> 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679BA-698F-4144-B007-FEB888FE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ore-US" sz="2000" dirty="0"/>
              <a:t>Training and testing for ‘</a:t>
            </a:r>
            <a:r>
              <a:rPr kumimoji="1" lang="en-US" altLang="ko-Kore-US" sz="2000" u="sng" dirty="0"/>
              <a:t>aug-strain-x6.csv</a:t>
            </a:r>
            <a:r>
              <a:rPr kumimoji="1" lang="en-US" altLang="ko-Kore-US" sz="2000" dirty="0"/>
              <a:t>’ and ‘</a:t>
            </a:r>
            <a:r>
              <a:rPr kumimoji="1" lang="en-US" altLang="ko-Kore-US" sz="2000" u="sng" dirty="0"/>
              <a:t>aug-strain-abc-x2.csv</a:t>
            </a:r>
            <a:r>
              <a:rPr kumimoji="1" lang="en-US" altLang="ko-Kore-US" sz="2000" dirty="0"/>
              <a:t>’ dataset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u="sng" dirty="0"/>
              <a:t>‘aug-strain-x6.csv’</a:t>
            </a:r>
            <a:br>
              <a:rPr kumimoji="1" lang="en-US" altLang="ko-Kore-US" sz="1600" u="sng" dirty="0"/>
            </a:br>
            <a:r>
              <a:rPr kumimoji="1" lang="en-US" altLang="ko-Kore-US" sz="1600" dirty="0"/>
              <a:t>: contains 6x augmented data. Same amount of strain is applied to three lattice vectors, where strain amount is uniformly chosen from -7.5% to 7.5% with an interval of 2.5% (resulting in 6 augmented XRD patterns for each </a:t>
            </a:r>
            <a:r>
              <a:rPr kumimoji="1" lang="en-US" altLang="ko-Kore-US" sz="1600" dirty="0" err="1"/>
              <a:t>cod_id</a:t>
            </a:r>
            <a:r>
              <a:rPr kumimoji="1" lang="en-US" altLang="ko-Kore-US" sz="1600" dirty="0"/>
              <a:t>)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u="sng" dirty="0"/>
              <a:t>‘aug-strain-abc-x2.csv’</a:t>
            </a:r>
            <a:br>
              <a:rPr kumimoji="1" lang="en-US" altLang="ko-Kore-US" sz="1600" u="sng" dirty="0"/>
            </a:br>
            <a:r>
              <a:rPr kumimoji="1" lang="en-US" altLang="ko-Kore-US" sz="1600" dirty="0"/>
              <a:t>: contains 2x augmented data. Strain [s1, s2, s3] is applied to three lattice vectors, where s1, s2, s3 are random numbers from -10% to 10%, and s1, s2, s3 follow the same algebraic relations as a, b, c. For example, for tetragonal system, we have a = b != c so s1 = s2 != s3.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/>
              <a:t>Process flow</a:t>
            </a:r>
          </a:p>
          <a:p>
            <a:pPr marL="914377" lvl="2" indent="0" latinLnBrk="0">
              <a:buNone/>
            </a:pPr>
            <a:r>
              <a:rPr kumimoji="1" lang="en-US" altLang="ko-Kore-US" sz="1400" dirty="0"/>
              <a:t>[Step 1] Single Pseudo-VGG19 CNN structure testing </a:t>
            </a:r>
          </a:p>
          <a:p>
            <a:pPr marL="914377" lvl="2" indent="0" latinLnBrk="0">
              <a:buNone/>
            </a:pPr>
            <a:r>
              <a:rPr kumimoji="1" lang="en-US" altLang="ko-Kore-US" sz="1400" dirty="0">
                <a:sym typeface="Wingdings" pitchFamily="2" charset="2"/>
              </a:rPr>
              <a:t>[Step 2] Parameter tuning (w/o structure change)</a:t>
            </a:r>
          </a:p>
          <a:p>
            <a:pPr marL="914377" lvl="2" indent="0" latinLnBrk="0">
              <a:buNone/>
            </a:pPr>
            <a:r>
              <a:rPr kumimoji="1" lang="en-US" altLang="ko-Kore-US" sz="1400" dirty="0">
                <a:sym typeface="Wingdings" pitchFamily="2" charset="2"/>
              </a:rPr>
              <a:t>[Step 3] CV-stacking (</a:t>
            </a:r>
            <a:r>
              <a:rPr kumimoji="1" lang="en-US" altLang="ko-Kore-US" sz="1400" dirty="0" err="1">
                <a:sym typeface="Wingdings" pitchFamily="2" charset="2"/>
              </a:rPr>
              <a:t>n_folds</a:t>
            </a:r>
            <a:r>
              <a:rPr kumimoji="1" lang="en-US" altLang="ko-Kore-US" sz="1400" dirty="0">
                <a:sym typeface="Wingdings" pitchFamily="2" charset="2"/>
              </a:rPr>
              <a:t> = 10, 40 and 60)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sym typeface="Wingdings" pitchFamily="2" charset="2"/>
              </a:rPr>
              <a:t>At least 1 week per each dataset</a:t>
            </a:r>
          </a:p>
          <a:p>
            <a:pPr lvl="1" latinLnBrk="0">
              <a:buFont typeface="Wingdings" pitchFamily="2" charset="2"/>
              <a:buChar char="§"/>
            </a:pPr>
            <a:endParaRPr kumimoji="1" lang="en-US" altLang="ko-Kore-US" sz="1600" dirty="0">
              <a:sym typeface="Wingdings" pitchFamily="2" charset="2"/>
            </a:endParaRPr>
          </a:p>
          <a:p>
            <a:pPr marL="457200" indent="-457200" latinLnBrk="0">
              <a:buFont typeface="+mj-lt"/>
              <a:buAutoNum type="arabicParenR"/>
            </a:pPr>
            <a:r>
              <a:rPr kumimoji="1" lang="en-US" altLang="ko-Kore-US" sz="2000" dirty="0">
                <a:sym typeface="Wingdings" pitchFamily="2" charset="2"/>
              </a:rPr>
              <a:t>Ensemble with optimized ML models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sym typeface="Wingdings" pitchFamily="2" charset="2"/>
              </a:rPr>
              <a:t>Possible candidate ML models: </a:t>
            </a:r>
            <a:r>
              <a:rPr kumimoji="1" lang="en-US" altLang="ko-Kore-US" sz="1600" dirty="0" err="1">
                <a:sym typeface="Wingdings" pitchFamily="2" charset="2"/>
              </a:rPr>
              <a:t>LightGBM</a:t>
            </a:r>
            <a:r>
              <a:rPr kumimoji="1" lang="en-US" altLang="ko-Kore-US" sz="1600" dirty="0">
                <a:sym typeface="Wingdings" pitchFamily="2" charset="2"/>
              </a:rPr>
              <a:t>, </a:t>
            </a:r>
            <a:r>
              <a:rPr kumimoji="1" lang="en-US" altLang="ko-Kore-US" sz="1600" dirty="0" err="1">
                <a:sym typeface="Wingdings" pitchFamily="2" charset="2"/>
              </a:rPr>
              <a:t>RandomForest</a:t>
            </a:r>
            <a:r>
              <a:rPr kumimoji="1" lang="en-US" altLang="ko-Kore-US" sz="1600" dirty="0">
                <a:sym typeface="Wingdings" pitchFamily="2" charset="2"/>
              </a:rPr>
              <a:t>, and/or </a:t>
            </a:r>
            <a:r>
              <a:rPr kumimoji="1" lang="en-US" altLang="ko-Kore-US" sz="1600" dirty="0" err="1">
                <a:sym typeface="Wingdings" pitchFamily="2" charset="2"/>
              </a:rPr>
              <a:t>CatBoost</a:t>
            </a:r>
            <a:endParaRPr kumimoji="1" lang="en-US" altLang="ko-Kore-US" sz="1600" dirty="0">
              <a:sym typeface="Wingdings" pitchFamily="2" charset="2"/>
            </a:endParaRPr>
          </a:p>
          <a:p>
            <a:pPr lvl="2" latinLnBrk="0">
              <a:buFont typeface="Wingdings" pitchFamily="2" charset="2"/>
              <a:buChar char="§"/>
            </a:pPr>
            <a:r>
              <a:rPr kumimoji="1" lang="en-US" altLang="ko-Kore-US" sz="1200" dirty="0">
                <a:sym typeface="Wingdings" pitchFamily="2" charset="2"/>
              </a:rPr>
              <a:t>Need to be optimized with each dataset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sym typeface="Wingdings" pitchFamily="2" charset="2"/>
              </a:rPr>
              <a:t>Possible ensemble methods with CNN: voting/averaging/weighted or stacking/blending</a:t>
            </a:r>
          </a:p>
          <a:p>
            <a:pPr marL="457200" indent="-457200" latinLnBrk="0">
              <a:buFont typeface="+mj-lt"/>
              <a:buAutoNum type="arabicParenR"/>
            </a:pPr>
            <a:endParaRPr kumimoji="1" lang="en-US" altLang="ko-Kore-US" sz="2000" dirty="0">
              <a:sym typeface="Wingdings" pitchFamily="2" charset="2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E281B-A48E-2B4C-8170-F1CAD0D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2B140-06A4-F74F-8954-F6956CE8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D599E-A2D7-CB41-9E0A-1042E48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0CB3429-CC73-464D-BBE7-BFB38E58E139}"/>
              </a:ext>
            </a:extLst>
          </p:cNvPr>
          <p:cNvSpPr/>
          <p:nvPr/>
        </p:nvSpPr>
        <p:spPr>
          <a:xfrm>
            <a:off x="664085" y="2105908"/>
            <a:ext cx="10878207" cy="91440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dirty="0"/>
              <a:t>Not going to do this (refer to </a:t>
            </a:r>
            <a:r>
              <a:rPr kumimoji="1" lang="en-US" altLang="ko-Kore-US" dirty="0" err="1"/>
              <a:t>Jingning’s</a:t>
            </a:r>
            <a:r>
              <a:rPr kumimoji="1" lang="en-US" altLang="ko-Kore-US" dirty="0"/>
              <a:t> test result)</a:t>
            </a:r>
            <a:endParaRPr kumimoji="1" lang="ko-Kore-US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7103B3A-B397-884F-B36A-5739D829BDE9}"/>
              </a:ext>
            </a:extLst>
          </p:cNvPr>
          <p:cNvSpPr/>
          <p:nvPr/>
        </p:nvSpPr>
        <p:spPr>
          <a:xfrm>
            <a:off x="656896" y="4645571"/>
            <a:ext cx="10878207" cy="1187669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dirty="0"/>
              <a:t>Not going to do this (refer to the Professor’s comment)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37191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64715-FD18-7047-9DC0-29E9A2CD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To-Do (2021.01.04-2021.01.10)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123A5-C576-C44B-A312-63421E9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ore-US" sz="1800" dirty="0"/>
              <a:t>Finish the 60 folds code run for ‘</a:t>
            </a:r>
            <a:r>
              <a:rPr kumimoji="1" lang="en-US" altLang="ko-Kore-US" sz="1800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aug-kaggle-42k’</a:t>
            </a:r>
          </a:p>
          <a:p>
            <a:pPr marL="514350" indent="-514350">
              <a:buFont typeface="+mj-lt"/>
              <a:buAutoNum type="arabicParenR"/>
            </a:pPr>
            <a:r>
              <a:rPr kumimoji="1" lang="en-US" altLang="ko-Kore-US" sz="1800" dirty="0"/>
              <a:t>Run the pseudo-VGG19 model for ‘</a:t>
            </a:r>
            <a:r>
              <a:rPr kumimoji="1" lang="en-US" altLang="ko-Kore-US" sz="1800" u="sng" dirty="0"/>
              <a:t>aug-strain-x6.csv’</a:t>
            </a:r>
          </a:p>
          <a:p>
            <a:pPr marL="971539" lvl="1" indent="-514350">
              <a:buFont typeface="+mj-lt"/>
              <a:buAutoNum type="arabicParenR"/>
            </a:pPr>
            <a:r>
              <a:rPr kumimoji="1" lang="en-US" altLang="ko-Kore-US" sz="1400" u="sng" dirty="0"/>
              <a:t>Check the result</a:t>
            </a:r>
          </a:p>
          <a:p>
            <a:pPr marL="971539" lvl="1" indent="-514350">
              <a:buFont typeface="+mj-lt"/>
              <a:buAutoNum type="arabicParenR"/>
            </a:pPr>
            <a:r>
              <a:rPr kumimoji="1" lang="en-US" altLang="ko-Kore-US" sz="1400" u="sng" dirty="0"/>
              <a:t>Need parameter tuning?</a:t>
            </a:r>
          </a:p>
          <a:p>
            <a:pPr marL="971539" lvl="1" indent="-514350">
              <a:buFont typeface="+mj-lt"/>
              <a:buAutoNum type="arabicParenR"/>
            </a:pPr>
            <a:r>
              <a:rPr kumimoji="1" lang="en-US" altLang="ko-Kore-US" sz="1400" u="sng" dirty="0"/>
              <a:t>Go through the CV stacking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ore-US" sz="1800" dirty="0">
                <a:solidFill>
                  <a:schemeClr val="bg2">
                    <a:lumMod val="75000"/>
                  </a:schemeClr>
                </a:solidFill>
              </a:rPr>
              <a:t>Putting experimental XRD data to the model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ore-US" sz="1800" dirty="0">
                <a:solidFill>
                  <a:schemeClr val="bg2">
                    <a:lumMod val="75000"/>
                  </a:schemeClr>
                </a:solidFill>
              </a:rPr>
              <a:t>Getting more dataset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9ACDD-9CAB-794F-9105-B2167796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15FA7-DFF4-8C44-B047-8C07D10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Predicting Bravais Lattice from XRD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D9D55-4438-2949-9944-DDE53F3F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20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961CC-06A5-F842-AD1D-1F6E2AB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Reference.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00B23-A743-8C48-8C4A-B8C761E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80" y="754811"/>
            <a:ext cx="11516264" cy="5348377"/>
          </a:xfrm>
        </p:spPr>
        <p:txBody>
          <a:bodyPr>
            <a:normAutofit/>
          </a:bodyPr>
          <a:lstStyle/>
          <a:p>
            <a:pPr marL="295275" indent="-295275" latinLnBrk="0">
              <a:buNone/>
            </a:pPr>
            <a:r>
              <a:rPr kumimoji="1" lang="en-US" altLang="ko-Kore-US" sz="1400" dirty="0"/>
              <a:t>[1] MO DENG, et. al., Probing shallower: perceptual loss trained Phase Extraction Neural Network (PLT-</a:t>
            </a:r>
            <a:r>
              <a:rPr kumimoji="1" lang="en-US" altLang="ko-Kore-US" sz="1400" dirty="0" err="1"/>
              <a:t>PhENN</a:t>
            </a:r>
            <a:r>
              <a:rPr kumimoji="1" lang="en-US" altLang="ko-Kore-US" sz="1400" dirty="0"/>
              <a:t>) for artifact-free reconstruction at low photon budget, Optics Express,, Vol. 28, No. 2, 20 January 2020</a:t>
            </a:r>
          </a:p>
          <a:p>
            <a:pPr latinLnBrk="0"/>
            <a:endParaRPr kumimoji="1" lang="ko-Kore-US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EC75-1C6D-C340-8426-8607EEC5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499F9-E14B-3545-82FE-FC2E69F9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06C61-7661-ED4E-B3E1-DA0C481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05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1411</Words>
  <Application>Microsoft Macintosh PowerPoint</Application>
  <PresentationFormat>와이드스크린</PresentationFormat>
  <Paragraphs>259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바른돋움Pro 2</vt:lpstr>
      <vt:lpstr>BareunDotum 1</vt:lpstr>
      <vt:lpstr>맑은 고딕</vt:lpstr>
      <vt:lpstr>Arial</vt:lpstr>
      <vt:lpstr>Calibri</vt:lpstr>
      <vt:lpstr>Calibri Light</vt:lpstr>
      <vt:lpstr>Wingdings</vt:lpstr>
      <vt:lpstr>1_Office 테마</vt:lpstr>
      <vt:lpstr>Conditional GAN</vt:lpstr>
      <vt:lpstr>Introduction of cGAN</vt:lpstr>
      <vt:lpstr>CNN with x2-Augmented dataset (1) – Model and parameter tuning </vt:lpstr>
      <vt:lpstr>Pseudo-VGG16 structure</vt:lpstr>
      <vt:lpstr>Pseudo-VGG19 structure</vt:lpstr>
      <vt:lpstr>CNN with x2-Augmented dataset (2) – Acc. results </vt:lpstr>
      <vt:lpstr>Future plan (2021.01.04-2021.01.10) </vt:lpstr>
      <vt:lpstr>To-Do (2021.01.04-2021.01.10)</vt:lpstr>
      <vt:lpstr>Reference.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pNIPAAm (poly(N-isopropyl acrylamide)) – (2)</dc:title>
  <dc:creator>신해나라</dc:creator>
  <cp:lastModifiedBy>Haenara Shin</cp:lastModifiedBy>
  <cp:revision>122</cp:revision>
  <dcterms:created xsi:type="dcterms:W3CDTF">2019-01-21T07:17:58Z</dcterms:created>
  <dcterms:modified xsi:type="dcterms:W3CDTF">2021-06-12T23:12:20Z</dcterms:modified>
</cp:coreProperties>
</file>