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9"/>
  </p:notesMasterIdLst>
  <p:sldIdLst>
    <p:sldId id="256" r:id="rId3"/>
    <p:sldId id="260" r:id="rId4"/>
    <p:sldId id="268" r:id="rId5"/>
    <p:sldId id="276" r:id="rId6"/>
    <p:sldId id="277" r:id="rId7"/>
    <p:sldId id="278" r:id="rId8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EE2"/>
    <a:srgbClr val="C8FCFB"/>
    <a:srgbClr val="D3FDFF"/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651" autoAdjust="0"/>
  </p:normalViewPr>
  <p:slideViewPr>
    <p:cSldViewPr snapToGrid="0">
      <p:cViewPr varScale="1">
        <p:scale>
          <a:sx n="108" d="100"/>
          <a:sy n="108" d="100"/>
        </p:scale>
        <p:origin x="135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en-US" altLang="ko-KR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subway(</a:t>
          </a:r>
          <a:r>
            <a:rPr lang="ko-KR" altLang="en-US" sz="1100" b="1" dirty="0" err="1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서브웨이</a:t>
          </a:r>
          <a:r>
            <a:rPr lang="en-US" altLang="ko-KR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)</a:t>
          </a:r>
          <a:endParaRPr lang="ko-KR" altLang="en-US" sz="1100" b="1" dirty="0">
            <a:solidFill>
              <a:schemeClr val="tx1"/>
            </a:soli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: </a:t>
          </a:r>
          <a:r>
            <a:rPr lang="en-US" altLang="ko-KR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https://www.subway.co.kr   </a:t>
          </a:r>
          <a:endParaRPr lang="ko-KR" altLang="en-US" sz="1100" b="1" dirty="0">
            <a:solidFill>
              <a:schemeClr val="tx1"/>
            </a:soli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샌드위치</a:t>
          </a:r>
          <a:r>
            <a:rPr lang="en-US" altLang="ko-KR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,</a:t>
          </a: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음료</a:t>
          </a:r>
          <a:r>
            <a:rPr lang="en-US" altLang="ko-KR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,</a:t>
          </a: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샐러드 </a:t>
          </a: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주로 </a:t>
          </a:r>
          <a:r>
            <a:rPr lang="en-US" altLang="ko-KR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20-30</a:t>
          </a: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대 </a:t>
          </a:r>
          <a:r>
            <a:rPr lang="en-US" altLang="ko-KR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 </a:t>
          </a:r>
          <a:endParaRPr lang="ko-KR" altLang="en-US" sz="1100" b="1" dirty="0">
            <a:solidFill>
              <a:schemeClr val="tx1"/>
            </a:soli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유 </a:t>
          </a:r>
          <a:r>
            <a:rPr lang="en-US" altLang="ko-KR" sz="1100" b="1" dirty="0">
              <a:solidFill>
                <a:srgbClr val="FF0000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(</a:t>
          </a:r>
          <a:r>
            <a:rPr lang="ko-KR" altLang="en-US" sz="1100" b="1" dirty="0">
              <a:solidFill>
                <a:srgbClr val="FF0000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사이트주소 기입해주기</a:t>
          </a:r>
          <a:r>
            <a:rPr lang="en-US" altLang="ko-KR" sz="1100" b="1" dirty="0">
              <a:solidFill>
                <a:srgbClr val="FF0000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)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 custLinFactNeighborY="-2072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37125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39375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30735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44565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114787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 anchor="ctr"/>
        <a:lstStyle/>
        <a:p>
          <a:pPr latinLnBrk="1">
            <a:lnSpc>
              <a:spcPts val="9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사이트 색깔의 변화를 주어 소비자들이 접속했을 때 관심을 가질 수 있도록</a:t>
          </a:r>
          <a:endParaRPr lang="en-US" altLang="ko-KR" sz="1100" b="1" dirty="0">
            <a:solidFill>
              <a:schemeClr val="tx1"/>
            </a:soli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latinLnBrk="1">
            <a:lnSpc>
              <a:spcPts val="900"/>
            </a:lnSpc>
          </a:pP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                                시도가 필요했으며 </a:t>
          </a:r>
          <a:r>
            <a:rPr lang="ko-KR" altLang="en-US" sz="1100" b="1" dirty="0" err="1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신메뉴</a:t>
          </a:r>
          <a:r>
            <a:rPr lang="en-US" altLang="ko-KR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, </a:t>
          </a: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세트메뉴와 </a:t>
          </a:r>
          <a:r>
            <a:rPr lang="ko-KR" altLang="en-US" sz="1100" b="1" dirty="0" err="1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콤보메뉴도</a:t>
          </a: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 </a:t>
          </a:r>
          <a:r>
            <a:rPr lang="ko-KR" altLang="en-US" sz="1100" b="1" dirty="0" err="1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변경해야할</a:t>
          </a: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 필요가 있음</a:t>
          </a:r>
          <a:endParaRPr lang="en-US" altLang="ko-KR" sz="1100" b="1" dirty="0">
            <a:solidFill>
              <a:schemeClr val="tx1"/>
            </a:soli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latinLnBrk="1">
            <a:lnSpc>
              <a:spcPts val="900"/>
            </a:lnSpc>
          </a:pP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                                또한 가맹점도 </a:t>
          </a:r>
          <a:r>
            <a:rPr lang="ko-KR" altLang="en-US" sz="1100" b="1" dirty="0" err="1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여러지점으로</a:t>
          </a: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 분포가 되어 있어 리뉴얼이 필요함</a:t>
          </a:r>
          <a:r>
            <a:rPr lang="en-US" altLang="ko-KR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. </a:t>
          </a:r>
          <a:endParaRPr lang="ko-KR" altLang="en-US" sz="1100" b="1" dirty="0">
            <a:solidFill>
              <a:schemeClr val="tx1"/>
            </a:soli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 anchor="ctr"/>
        <a:lstStyle/>
        <a:p>
          <a:pPr latinLnBrk="1">
            <a:lnSpc>
              <a:spcPts val="11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신메뉴와 다양한 세트메뉴를 구성해줌으로써 소비자들이 관심을 보이고</a:t>
          </a:r>
          <a:r>
            <a:rPr lang="en-US" altLang="ko-KR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, </a:t>
          </a: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더 다양한</a:t>
          </a:r>
          <a:endParaRPr lang="en-US" altLang="ko-KR" sz="1100" b="1" dirty="0">
            <a:solidFill>
              <a:schemeClr val="tx1"/>
            </a:soli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latinLnBrk="1">
            <a:lnSpc>
              <a:spcPts val="1100"/>
            </a:lnSpc>
          </a:pP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                            연령층들도 함께 즐길 수 있도록 하여 매출증대</a:t>
          </a:r>
          <a:r>
            <a:rPr lang="en-US" altLang="ko-KR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  </a:t>
          </a:r>
          <a:endParaRPr lang="ko-KR" altLang="en-US" sz="1100" b="1" dirty="0">
            <a:solidFill>
              <a:schemeClr val="tx1"/>
            </a:soli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altLang="ko-KR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1280px </a:t>
          </a: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기준 그 이상의 화면의 크기를 가지는 기기 </a:t>
          </a:r>
          <a:r>
            <a:rPr lang="en-US" altLang="ko-KR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+ </a:t>
          </a:r>
          <a:r>
            <a:rPr lang="ko-KR" altLang="en-US" sz="1100" b="1" dirty="0" err="1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반응형웹페이지구성</a:t>
          </a:r>
          <a:r>
            <a:rPr lang="en-US" altLang="ko-KR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  </a:t>
          </a:r>
          <a:endParaRPr lang="ko-KR" altLang="en-US" sz="1100" b="1" dirty="0">
            <a:solidFill>
              <a:schemeClr val="tx1"/>
            </a:soli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흰색</a:t>
          </a:r>
          <a:r>
            <a:rPr lang="en-US" altLang="ko-KR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,</a:t>
          </a: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녹색</a:t>
          </a:r>
          <a:r>
            <a:rPr lang="en-US" altLang="ko-KR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,</a:t>
          </a: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노랑</a:t>
          </a:r>
          <a:r>
            <a:rPr lang="en-US" altLang="ko-KR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,</a:t>
          </a: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연보라</a:t>
          </a:r>
          <a:r>
            <a:rPr lang="en-US" altLang="ko-KR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,</a:t>
          </a: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검정</a:t>
          </a:r>
          <a:r>
            <a:rPr lang="en-US" altLang="ko-KR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 </a:t>
          </a:r>
          <a:endParaRPr lang="ko-KR" altLang="en-US" sz="1100" b="1" dirty="0">
            <a:solidFill>
              <a:schemeClr val="tx1"/>
            </a:soli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심플하면서 돋보이는</a:t>
          </a:r>
          <a:r>
            <a:rPr lang="en-US" altLang="ko-KR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… , </a:t>
          </a: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화려하게</a:t>
          </a: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 anchor="t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샌드위치</a:t>
          </a:r>
          <a:r>
            <a:rPr lang="en-US" altLang="ko-KR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, </a:t>
          </a: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한끼식사</a:t>
          </a:r>
          <a:r>
            <a:rPr lang="en-US" altLang="ko-KR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, </a:t>
          </a: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샐러드</a:t>
          </a:r>
          <a:r>
            <a:rPr lang="en-US" altLang="ko-KR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, </a:t>
          </a:r>
          <a:r>
            <a:rPr lang="ko-KR" altLang="en-US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다이어트</a:t>
          </a:r>
          <a:r>
            <a:rPr lang="en-US" altLang="ko-KR" sz="11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, …</a:t>
          </a:r>
          <a:endParaRPr lang="ko-KR" altLang="en-US" sz="1100" b="1" dirty="0">
            <a:solidFill>
              <a:schemeClr val="tx1"/>
            </a:soli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31548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3350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27209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24523" custLinFactNeighborY="-1850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26525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47855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78684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380"/>
          <a:ext cx="1573682" cy="2825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1380"/>
        <a:ext cx="1573682" cy="2825452"/>
      </dsp:txXfrm>
    </dsp:sp>
    <dsp:sp modelId="{B292DB37-5DAC-4239-B187-DFD8D1E45EBC}">
      <dsp:nvSpPr>
        <dsp:cNvPr id="0" name=""/>
        <dsp:cNvSpPr/>
      </dsp:nvSpPr>
      <dsp:spPr>
        <a:xfrm>
          <a:off x="1691708" y="48977"/>
          <a:ext cx="6176704" cy="353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en-US" altLang="ko-KR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subway(</a:t>
          </a:r>
          <a:r>
            <a:rPr lang="ko-KR" altLang="en-US" sz="1100" b="1" kern="1200" dirty="0" err="1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서브웨이</a:t>
          </a:r>
          <a:r>
            <a:rPr lang="en-US" altLang="ko-KR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)</a:t>
          </a:r>
          <a:endParaRPr lang="ko-KR" altLang="en-US" sz="1100" b="1" kern="1200" dirty="0">
            <a:solidFill>
              <a:schemeClr val="tx1"/>
            </a:soli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1691708" y="48977"/>
        <a:ext cx="6176704" cy="353405"/>
      </dsp:txXfrm>
    </dsp:sp>
    <dsp:sp modelId="{4110832E-0718-476E-A490-037F526FEE32}">
      <dsp:nvSpPr>
        <dsp:cNvPr id="0" name=""/>
        <dsp:cNvSpPr/>
      </dsp:nvSpPr>
      <dsp:spPr>
        <a:xfrm>
          <a:off x="1573682" y="402383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1691708" y="449980"/>
          <a:ext cx="6176704" cy="374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: </a:t>
          </a:r>
          <a:r>
            <a:rPr lang="en-US" altLang="ko-KR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https://www.subway.co.kr   </a:t>
          </a:r>
          <a:endParaRPr lang="ko-KR" altLang="en-US" sz="1100" b="1" kern="1200" dirty="0">
            <a:solidFill>
              <a:schemeClr val="tx1"/>
            </a:soli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1691708" y="449980"/>
        <a:ext cx="6176704" cy="374824"/>
      </dsp:txXfrm>
    </dsp:sp>
    <dsp:sp modelId="{AD911FAF-521A-4820-A828-D3E3718C95AE}">
      <dsp:nvSpPr>
        <dsp:cNvPr id="0" name=""/>
        <dsp:cNvSpPr/>
      </dsp:nvSpPr>
      <dsp:spPr>
        <a:xfrm>
          <a:off x="1573682" y="82480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1691708" y="872401"/>
          <a:ext cx="6176704" cy="29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샌드위치</a:t>
          </a:r>
          <a:r>
            <a:rPr lang="en-US" altLang="ko-KR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,</a:t>
          </a: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음료</a:t>
          </a:r>
          <a:r>
            <a:rPr lang="en-US" altLang="ko-KR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,</a:t>
          </a: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샐러드 </a:t>
          </a:r>
        </a:p>
      </dsp:txBody>
      <dsp:txXfrm>
        <a:off x="1691708" y="872401"/>
        <a:ext cx="6176704" cy="292577"/>
      </dsp:txXfrm>
    </dsp:sp>
    <dsp:sp modelId="{CF05C026-DB91-43DB-A06E-46B09EDF745D}">
      <dsp:nvSpPr>
        <dsp:cNvPr id="0" name=""/>
        <dsp:cNvSpPr/>
      </dsp:nvSpPr>
      <dsp:spPr>
        <a:xfrm>
          <a:off x="1573682" y="116497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1691708" y="1212574"/>
          <a:ext cx="6176704" cy="424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주로 </a:t>
          </a:r>
          <a:r>
            <a:rPr lang="en-US" altLang="ko-KR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20-30</a:t>
          </a: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대 </a:t>
          </a:r>
          <a:r>
            <a:rPr lang="en-US" altLang="ko-KR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 </a:t>
          </a:r>
          <a:endParaRPr lang="ko-KR" altLang="en-US" sz="1100" b="1" kern="1200" dirty="0">
            <a:solidFill>
              <a:schemeClr val="tx1"/>
            </a:soli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1691708" y="1212574"/>
        <a:ext cx="6176704" cy="424229"/>
      </dsp:txXfrm>
    </dsp:sp>
    <dsp:sp modelId="{D235D982-58AD-4B15-9D8D-F549E4F32805}">
      <dsp:nvSpPr>
        <dsp:cNvPr id="0" name=""/>
        <dsp:cNvSpPr/>
      </dsp:nvSpPr>
      <dsp:spPr>
        <a:xfrm>
          <a:off x="1573682" y="163680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1691708" y="1684401"/>
          <a:ext cx="6176704" cy="109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유 </a:t>
          </a:r>
          <a:r>
            <a:rPr lang="en-US" altLang="ko-KR" sz="1100" b="1" kern="1200" dirty="0">
              <a:solidFill>
                <a:srgbClr val="FF0000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(</a:t>
          </a:r>
          <a:r>
            <a:rPr lang="ko-KR" altLang="en-US" sz="1100" b="1" kern="1200" dirty="0">
              <a:solidFill>
                <a:srgbClr val="FF0000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사이트주소 기입해주기</a:t>
          </a:r>
          <a:r>
            <a:rPr lang="en-US" altLang="ko-KR" sz="1100" b="1" kern="1200" dirty="0">
              <a:solidFill>
                <a:srgbClr val="FF0000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)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</a:p>
      </dsp:txBody>
      <dsp:txXfrm>
        <a:off x="1691708" y="1684401"/>
        <a:ext cx="6176704" cy="1092697"/>
      </dsp:txXfrm>
    </dsp:sp>
    <dsp:sp modelId="{D0A004F4-AD23-44AD-ADB5-BAD672B8AB1E}">
      <dsp:nvSpPr>
        <dsp:cNvPr id="0" name=""/>
        <dsp:cNvSpPr/>
      </dsp:nvSpPr>
      <dsp:spPr>
        <a:xfrm>
          <a:off x="1573682" y="277709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2013"/>
          <a:ext cx="78684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2013"/>
          <a:ext cx="1573682" cy="4119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2013"/>
        <a:ext cx="1573682" cy="4119315"/>
      </dsp:txXfrm>
    </dsp:sp>
    <dsp:sp modelId="{B292DB37-5DAC-4239-B187-DFD8D1E45EBC}">
      <dsp:nvSpPr>
        <dsp:cNvPr id="0" name=""/>
        <dsp:cNvSpPr/>
      </dsp:nvSpPr>
      <dsp:spPr>
        <a:xfrm>
          <a:off x="1691708" y="93028"/>
          <a:ext cx="6176704" cy="574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ts val="9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사이트 색깔의 변화를 주어 소비자들이 접속했을 때 관심을 가질 수 있도록</a:t>
          </a:r>
          <a:endParaRPr lang="en-US" altLang="ko-KR" sz="1100" b="1" kern="1200" dirty="0">
            <a:solidFill>
              <a:schemeClr val="tx1"/>
            </a:soli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0" lvl="0" indent="0" algn="l" defTabSz="488950" latinLnBrk="1">
            <a:lnSpc>
              <a:spcPts val="9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                                시도가 필요했으며 </a:t>
          </a:r>
          <a:r>
            <a:rPr lang="ko-KR" altLang="en-US" sz="1100" b="1" kern="1200" dirty="0" err="1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신메뉴</a:t>
          </a:r>
          <a:r>
            <a:rPr lang="en-US" altLang="ko-KR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, </a:t>
          </a: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세트메뉴와 </a:t>
          </a:r>
          <a:r>
            <a:rPr lang="ko-KR" altLang="en-US" sz="1100" b="1" kern="1200" dirty="0" err="1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콤보메뉴도</a:t>
          </a: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 </a:t>
          </a:r>
          <a:r>
            <a:rPr lang="ko-KR" altLang="en-US" sz="1100" b="1" kern="1200" dirty="0" err="1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변경해야할</a:t>
          </a: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 필요가 있음</a:t>
          </a:r>
          <a:endParaRPr lang="en-US" altLang="ko-KR" sz="1100" b="1" kern="1200" dirty="0">
            <a:solidFill>
              <a:schemeClr val="tx1"/>
            </a:soli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0" lvl="0" indent="0" algn="l" defTabSz="488950" latinLnBrk="1">
            <a:lnSpc>
              <a:spcPts val="9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                                또한 가맹점도 </a:t>
          </a:r>
          <a:r>
            <a:rPr lang="ko-KR" altLang="en-US" sz="1100" b="1" kern="1200" dirty="0" err="1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여러지점으로</a:t>
          </a: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 분포가 되어 있어 리뉴얼이 필요함</a:t>
          </a:r>
          <a:r>
            <a:rPr lang="en-US" altLang="ko-KR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. </a:t>
          </a:r>
          <a:endParaRPr lang="ko-KR" altLang="en-US" sz="1100" b="1" kern="1200" dirty="0">
            <a:solidFill>
              <a:schemeClr val="tx1"/>
            </a:soli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1691708" y="93028"/>
        <a:ext cx="6176704" cy="574269"/>
      </dsp:txXfrm>
    </dsp:sp>
    <dsp:sp modelId="{4110832E-0718-476E-A490-037F526FEE32}">
      <dsp:nvSpPr>
        <dsp:cNvPr id="0" name=""/>
        <dsp:cNvSpPr/>
      </dsp:nvSpPr>
      <dsp:spPr>
        <a:xfrm>
          <a:off x="1573682" y="667297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1691708" y="758312"/>
          <a:ext cx="6176704" cy="609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ts val="11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신메뉴와 다양한 세트메뉴를 구성해줌으로써 소비자들이 관심을 보이고</a:t>
          </a:r>
          <a:r>
            <a:rPr lang="en-US" altLang="ko-KR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, </a:t>
          </a: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더 다양한</a:t>
          </a:r>
          <a:endParaRPr lang="en-US" altLang="ko-KR" sz="1100" b="1" kern="1200" dirty="0">
            <a:solidFill>
              <a:schemeClr val="tx1"/>
            </a:soli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0" lvl="0" indent="0" algn="l" defTabSz="488950" latinLnBrk="1">
            <a:lnSpc>
              <a:spcPts val="11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                            연령층들도 함께 즐길 수 있도록 하여 매출증대</a:t>
          </a:r>
          <a:r>
            <a:rPr lang="en-US" altLang="ko-KR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  </a:t>
          </a:r>
          <a:endParaRPr lang="ko-KR" altLang="en-US" sz="1100" b="1" kern="1200" dirty="0">
            <a:solidFill>
              <a:schemeClr val="tx1"/>
            </a:soli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1691708" y="758312"/>
        <a:ext cx="6176704" cy="609910"/>
      </dsp:txXfrm>
    </dsp:sp>
    <dsp:sp modelId="{AD911FAF-521A-4820-A828-D3E3718C95AE}">
      <dsp:nvSpPr>
        <dsp:cNvPr id="0" name=""/>
        <dsp:cNvSpPr/>
      </dsp:nvSpPr>
      <dsp:spPr>
        <a:xfrm>
          <a:off x="1573682" y="1368223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1691708" y="1459238"/>
          <a:ext cx="6176704" cy="495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altLang="ko-KR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1280px </a:t>
          </a: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기준 그 이상의 화면의 크기를 가지는 기기 </a:t>
          </a:r>
          <a:r>
            <a:rPr lang="en-US" altLang="ko-KR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+ </a:t>
          </a:r>
          <a:r>
            <a:rPr lang="ko-KR" altLang="en-US" sz="1100" b="1" kern="1200" dirty="0" err="1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반응형웹페이지구성</a:t>
          </a:r>
          <a:r>
            <a:rPr lang="en-US" altLang="ko-KR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  </a:t>
          </a:r>
          <a:endParaRPr lang="ko-KR" altLang="en-US" sz="1100" b="1" kern="1200" dirty="0">
            <a:solidFill>
              <a:schemeClr val="tx1"/>
            </a:soli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1691708" y="1459238"/>
        <a:ext cx="6176704" cy="495286"/>
      </dsp:txXfrm>
    </dsp:sp>
    <dsp:sp modelId="{CF05C026-DB91-43DB-A06E-46B09EDF745D}">
      <dsp:nvSpPr>
        <dsp:cNvPr id="0" name=""/>
        <dsp:cNvSpPr/>
      </dsp:nvSpPr>
      <dsp:spPr>
        <a:xfrm>
          <a:off x="1573682" y="195452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1691708" y="2011864"/>
          <a:ext cx="6176704" cy="446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흰색</a:t>
          </a:r>
          <a:r>
            <a:rPr lang="en-US" altLang="ko-KR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,</a:t>
          </a: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녹색</a:t>
          </a:r>
          <a:r>
            <a:rPr lang="en-US" altLang="ko-KR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,</a:t>
          </a: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노랑</a:t>
          </a:r>
          <a:r>
            <a:rPr lang="en-US" altLang="ko-KR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,</a:t>
          </a: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연보라</a:t>
          </a:r>
          <a:r>
            <a:rPr lang="en-US" altLang="ko-KR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,</a:t>
          </a: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검정</a:t>
          </a:r>
          <a:r>
            <a:rPr lang="en-US" altLang="ko-KR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 </a:t>
          </a:r>
          <a:endParaRPr lang="ko-KR" altLang="en-US" sz="1100" b="1" kern="1200" dirty="0">
            <a:solidFill>
              <a:schemeClr val="tx1"/>
            </a:soli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1691708" y="2011864"/>
        <a:ext cx="6176704" cy="446392"/>
      </dsp:txXfrm>
    </dsp:sp>
    <dsp:sp modelId="{D235D982-58AD-4B15-9D8D-F549E4F32805}">
      <dsp:nvSpPr>
        <dsp:cNvPr id="0" name=""/>
        <dsp:cNvSpPr/>
      </dsp:nvSpPr>
      <dsp:spPr>
        <a:xfrm>
          <a:off x="1573682" y="2491932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1691708" y="2582948"/>
          <a:ext cx="6176704" cy="482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심플하면서 돋보이는</a:t>
          </a:r>
          <a:r>
            <a:rPr lang="en-US" altLang="ko-KR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… , </a:t>
          </a: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화려하게</a:t>
          </a:r>
        </a:p>
      </dsp:txBody>
      <dsp:txXfrm>
        <a:off x="1691708" y="2582948"/>
        <a:ext cx="6176704" cy="482835"/>
      </dsp:txXfrm>
    </dsp:sp>
    <dsp:sp modelId="{D0A004F4-AD23-44AD-ADB5-BAD672B8AB1E}">
      <dsp:nvSpPr>
        <dsp:cNvPr id="0" name=""/>
        <dsp:cNvSpPr/>
      </dsp:nvSpPr>
      <dsp:spPr>
        <a:xfrm>
          <a:off x="1573682" y="3065783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1691708" y="3156798"/>
          <a:ext cx="6176704" cy="871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샌드위치</a:t>
          </a:r>
          <a:r>
            <a:rPr lang="en-US" altLang="ko-KR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, </a:t>
          </a: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한끼식사</a:t>
          </a:r>
          <a:r>
            <a:rPr lang="en-US" altLang="ko-KR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, </a:t>
          </a: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샐러드</a:t>
          </a:r>
          <a:r>
            <a:rPr lang="en-US" altLang="ko-KR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, </a:t>
          </a:r>
          <a:r>
            <a:rPr lang="ko-KR" altLang="en-US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다이어트</a:t>
          </a:r>
          <a:r>
            <a:rPr lang="en-US" altLang="ko-KR" sz="1100" b="1" kern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rPr>
            <a:t>, …</a:t>
          </a:r>
          <a:endParaRPr lang="ko-KR" altLang="en-US" sz="1100" b="1" kern="1200" dirty="0">
            <a:solidFill>
              <a:schemeClr val="tx1"/>
            </a:soli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1691708" y="3156798"/>
        <a:ext cx="6176704" cy="871105"/>
      </dsp:txXfrm>
    </dsp:sp>
    <dsp:sp modelId="{6E096DDC-14C4-46D7-B231-32A1E2CCD90A}">
      <dsp:nvSpPr>
        <dsp:cNvPr id="0" name=""/>
        <dsp:cNvSpPr/>
      </dsp:nvSpPr>
      <dsp:spPr>
        <a:xfrm>
          <a:off x="1573682" y="402790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9648112-F123-49F4-A2B5-E4501B108CF7}"/>
              </a:ext>
            </a:extLst>
          </p:cNvPr>
          <p:cNvGrpSpPr/>
          <p:nvPr userDrawn="1"/>
        </p:nvGrpSpPr>
        <p:grpSpPr>
          <a:xfrm>
            <a:off x="4145863" y="1559633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BA509ED-3B56-466C-83BE-B9E166BDBFC6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89385DBE-5332-41D6-9515-35E4269E6149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0318937-7D2A-43C2-AABE-D056E8CF7E6C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89DFCA45-2B87-4E91-BA52-BE0ADC2D7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9AE611AD-2F29-4DE4-9563-314FB0904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D28B59-7D17-4AE6-87E2-8E51C0DAA467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E1A713-3EA3-460B-B3C1-027876EA0F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3F15FE-1106-4118-A944-0009AA1FAA62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C72229-385E-4521-9482-73FF40B37CD3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57A55AE-566C-4C8E-A54E-78C481FF6EB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51106"/>
              </p:ext>
            </p:extLst>
          </p:nvPr>
        </p:nvGraphicFramePr>
        <p:xfrm>
          <a:off x="628650" y="2356589"/>
          <a:ext cx="3170646" cy="3065817"/>
        </p:xfrm>
        <a:graphic>
          <a:graphicData uri="http://schemas.openxmlformats.org/drawingml/2006/table">
            <a:tbl>
              <a:tblPr/>
              <a:tblGrid>
                <a:gridCol w="317064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305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 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427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D96B936-3714-4162-B89D-549A2487446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1">
            <a:extLst>
              <a:ext uri="{FF2B5EF4-FFF2-40B4-BE49-F238E27FC236}">
                <a16:creationId xmlns:a16="http://schemas.microsoft.com/office/drawing/2014/main" id="{5A762AA9-0E7E-457F-BE21-4FE645A2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C187E3E8-971E-4DA1-A61D-FD4BB91C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7" name="텍스트 개체 틀 3">
            <a:extLst>
              <a:ext uri="{FF2B5EF4-FFF2-40B4-BE49-F238E27FC236}">
                <a16:creationId xmlns:a16="http://schemas.microsoft.com/office/drawing/2014/main" id="{4F3A1317-F50C-4A15-A221-6041E6013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9177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6DBE928-64AD-46F8-9CA5-AB1E47482A55}"/>
              </a:ext>
            </a:extLst>
          </p:cNvPr>
          <p:cNvGrpSpPr/>
          <p:nvPr userDrawn="1"/>
        </p:nvGrpSpPr>
        <p:grpSpPr>
          <a:xfrm>
            <a:off x="5310306" y="2093230"/>
            <a:ext cx="4098341" cy="4066863"/>
            <a:chOff x="6077681" y="1843141"/>
            <a:chExt cx="4736309" cy="4699929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6ADC78C6-56C7-45DC-8B01-BC6471256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F8E6BA-433E-4D3E-B9A4-57C80D84698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3B915C-BDAE-4EF2-9C38-E703CFBDE48F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7A6F3B-DB43-4F4F-A6B6-90719998FF52}"/>
                </a:ext>
              </a:extLst>
            </p:cNvPr>
            <p:cNvSpPr txBox="1"/>
            <p:nvPr/>
          </p:nvSpPr>
          <p:spPr>
            <a:xfrm>
              <a:off x="7987720" y="1843141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2E223B-6EBB-4BBD-B92D-2B8394DF539C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4891C6-716B-42B4-9198-C050415DFA1C}"/>
              </a:ext>
            </a:extLst>
          </p:cNvPr>
          <p:cNvGrpSpPr/>
          <p:nvPr userDrawn="1"/>
        </p:nvGrpSpPr>
        <p:grpSpPr>
          <a:xfrm>
            <a:off x="665388" y="2121697"/>
            <a:ext cx="4098343" cy="4033700"/>
            <a:chOff x="781622" y="1873583"/>
            <a:chExt cx="4736309" cy="4661604"/>
          </a:xfrm>
        </p:grpSpPr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88097934-CD2D-41FF-969A-55F0C6060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3AD478-AEE9-4CF4-836F-B93C22E5DFC9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D0F7D0-7622-4B40-A47B-85FEAD381162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8DB4BC-71BF-49C6-BA6D-9FCB7E652A1C}"/>
                </a:ext>
              </a:extLst>
            </p:cNvPr>
            <p:cNvSpPr txBox="1"/>
            <p:nvPr/>
          </p:nvSpPr>
          <p:spPr>
            <a:xfrm>
              <a:off x="2691660" y="1873583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A3A1E2-12F1-4C14-847C-8893CE8718B8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C2F08BD-4D08-4B31-9E2D-B422A59047A0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97E48C-4CC6-416A-BCB7-7EA07E31955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0E897470-9F55-4A1B-A5CF-7B1BC6F80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8" name="부제목 2">
            <a:extLst>
              <a:ext uri="{FF2B5EF4-FFF2-40B4-BE49-F238E27FC236}">
                <a16:creationId xmlns:a16="http://schemas.microsoft.com/office/drawing/2014/main" id="{BC4DD07F-2FD0-4D7B-A271-FD4E73FD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67A3D43B-6007-4863-A192-48AEF4D70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0272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8597413-5FF0-4652-85F6-A36E90EBECB2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7B48C8B-B565-4C66-AFB5-C6069B30952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91605115"/>
              </p:ext>
            </p:extLst>
          </p:nvPr>
        </p:nvGraphicFramePr>
        <p:xfrm>
          <a:off x="4953000" y="2361358"/>
          <a:ext cx="4202678" cy="3538989"/>
        </p:xfrm>
        <a:graphic>
          <a:graphicData uri="http://schemas.openxmlformats.org/drawingml/2006/table">
            <a:tbl>
              <a:tblPr/>
              <a:tblGrid>
                <a:gridCol w="4202678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1660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1" name="제목 1">
            <a:extLst>
              <a:ext uri="{FF2B5EF4-FFF2-40B4-BE49-F238E27FC236}">
                <a16:creationId xmlns:a16="http://schemas.microsoft.com/office/drawing/2014/main" id="{989DBE4B-92E8-4602-869F-B5E70D307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CB502B4F-9192-4816-9F35-24FE75845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4A8C2975-461E-4413-A543-7892B354E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7252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이해은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53007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이해은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01-1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1596641"/>
              </p:ext>
            </p:extLst>
          </p:nvPr>
        </p:nvGraphicFramePr>
        <p:xfrm>
          <a:off x="890362" y="2521116"/>
          <a:ext cx="7868413" cy="2828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01-2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528260"/>
              </p:ext>
            </p:extLst>
          </p:nvPr>
        </p:nvGraphicFramePr>
        <p:xfrm>
          <a:off x="890362" y="2356589"/>
          <a:ext cx="7868413" cy="4123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400" b="1" dirty="0"/>
              <a:t>02-1 </a:t>
            </a:r>
            <a:r>
              <a:rPr lang="ko-KR" altLang="en-US" sz="1400" b="1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3654423" y="2539089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97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95832-4415-4E0E-B525-7F294924873F}"/>
              </a:ext>
            </a:extLst>
          </p:cNvPr>
          <p:cNvSpPr txBox="1"/>
          <p:nvPr/>
        </p:nvSpPr>
        <p:spPr>
          <a:xfrm>
            <a:off x="969734" y="2819726"/>
            <a:ext cx="950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샌드위치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7047B-4956-42D3-AE2A-A3EC99B29EBF}"/>
              </a:ext>
            </a:extLst>
          </p:cNvPr>
          <p:cNvSpPr txBox="1"/>
          <p:nvPr/>
        </p:nvSpPr>
        <p:spPr>
          <a:xfrm>
            <a:off x="1923007" y="2792120"/>
            <a:ext cx="950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새소식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C4686-B077-4D36-B5B5-67CB0787A6F6}"/>
              </a:ext>
            </a:extLst>
          </p:cNvPr>
          <p:cNvSpPr txBox="1"/>
          <p:nvPr/>
        </p:nvSpPr>
        <p:spPr>
          <a:xfrm>
            <a:off x="788026" y="3290500"/>
            <a:ext cx="950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이용방법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432F43-4F01-4FF7-9081-C4A4010E993A}"/>
              </a:ext>
            </a:extLst>
          </p:cNvPr>
          <p:cNvSpPr txBox="1"/>
          <p:nvPr/>
        </p:nvSpPr>
        <p:spPr>
          <a:xfrm>
            <a:off x="1881976" y="3290499"/>
            <a:ext cx="950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가맹점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41072-9A02-492D-85A1-F66344E55D1E}"/>
              </a:ext>
            </a:extLst>
          </p:cNvPr>
          <p:cNvSpPr txBox="1"/>
          <p:nvPr/>
        </p:nvSpPr>
        <p:spPr>
          <a:xfrm>
            <a:off x="840751" y="3968919"/>
            <a:ext cx="950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샐러드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44EC1-AE05-43E5-8ABE-C8A821AD70DE}"/>
              </a:ext>
            </a:extLst>
          </p:cNvPr>
          <p:cNvSpPr txBox="1"/>
          <p:nvPr/>
        </p:nvSpPr>
        <p:spPr>
          <a:xfrm>
            <a:off x="1632088" y="3664246"/>
            <a:ext cx="950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F120E3-4E11-4DB6-B7FF-89E1BCD16882}"/>
              </a:ext>
            </a:extLst>
          </p:cNvPr>
          <p:cNvSpPr txBox="1"/>
          <p:nvPr/>
        </p:nvSpPr>
        <p:spPr>
          <a:xfrm>
            <a:off x="2544301" y="3041310"/>
            <a:ext cx="950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샌드위치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AF13CC-77CB-4669-897B-F799C3B3BC86}"/>
              </a:ext>
            </a:extLst>
          </p:cNvPr>
          <p:cNvSpPr txBox="1"/>
          <p:nvPr/>
        </p:nvSpPr>
        <p:spPr>
          <a:xfrm>
            <a:off x="2438316" y="3442836"/>
            <a:ext cx="950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온라인주문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91D7CA-A339-4E0E-94B7-B18D7C1FD76A}"/>
              </a:ext>
            </a:extLst>
          </p:cNvPr>
          <p:cNvSpPr txBox="1"/>
          <p:nvPr/>
        </p:nvSpPr>
        <p:spPr>
          <a:xfrm>
            <a:off x="1488185" y="4273592"/>
            <a:ext cx="950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아침메뉴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6096A9-F07F-4B43-AFFB-072BEDE4CEC9}"/>
              </a:ext>
            </a:extLst>
          </p:cNvPr>
          <p:cNvSpPr txBox="1"/>
          <p:nvPr/>
        </p:nvSpPr>
        <p:spPr>
          <a:xfrm>
            <a:off x="2398072" y="4052182"/>
            <a:ext cx="950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프리미엄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3C8025-6219-416E-A9F0-80685E90D18B}"/>
              </a:ext>
            </a:extLst>
          </p:cNvPr>
          <p:cNvSpPr txBox="1"/>
          <p:nvPr/>
        </p:nvSpPr>
        <p:spPr>
          <a:xfrm>
            <a:off x="681957" y="4605939"/>
            <a:ext cx="950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광고영상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8B16CC-994B-40A9-B930-0D7C9E47B4F4}"/>
              </a:ext>
            </a:extLst>
          </p:cNvPr>
          <p:cNvSpPr txBox="1"/>
          <p:nvPr/>
        </p:nvSpPr>
        <p:spPr>
          <a:xfrm>
            <a:off x="1958597" y="4773497"/>
            <a:ext cx="950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매장찾기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6824EB-A467-4E5F-B58B-D7BF72297801}"/>
              </a:ext>
            </a:extLst>
          </p:cNvPr>
          <p:cNvSpPr txBox="1"/>
          <p:nvPr/>
        </p:nvSpPr>
        <p:spPr>
          <a:xfrm>
            <a:off x="2319123" y="4467439"/>
            <a:ext cx="1335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써브웨이역사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B30F8F-92D0-43C1-A1F4-68E1B3DDE95C}"/>
              </a:ext>
            </a:extLst>
          </p:cNvPr>
          <p:cNvSpPr txBox="1"/>
          <p:nvPr/>
        </p:nvSpPr>
        <p:spPr>
          <a:xfrm>
            <a:off x="943779" y="4979685"/>
            <a:ext cx="950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즐기는방법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97A827-6206-4E2F-BE36-5207C0A91876}"/>
              </a:ext>
            </a:extLst>
          </p:cNvPr>
          <p:cNvSpPr txBox="1"/>
          <p:nvPr/>
        </p:nvSpPr>
        <p:spPr>
          <a:xfrm>
            <a:off x="4799114" y="3367880"/>
            <a:ext cx="950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즐기는방법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6709CF-7C2D-4133-B076-3D434FC8EFB6}"/>
              </a:ext>
            </a:extLst>
          </p:cNvPr>
          <p:cNvSpPr txBox="1"/>
          <p:nvPr/>
        </p:nvSpPr>
        <p:spPr>
          <a:xfrm>
            <a:off x="5262401" y="2963269"/>
            <a:ext cx="950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매장찾기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23F704-C977-4771-9F51-F1B87EABE608}"/>
              </a:ext>
            </a:extLst>
          </p:cNvPr>
          <p:cNvSpPr txBox="1"/>
          <p:nvPr/>
        </p:nvSpPr>
        <p:spPr>
          <a:xfrm>
            <a:off x="6545830" y="4101591"/>
            <a:ext cx="1335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써브웨이역사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8E62B1-1124-4A52-A0AD-9EF185958BBD}"/>
              </a:ext>
            </a:extLst>
          </p:cNvPr>
          <p:cNvSpPr txBox="1"/>
          <p:nvPr/>
        </p:nvSpPr>
        <p:spPr>
          <a:xfrm>
            <a:off x="6411570" y="3184809"/>
            <a:ext cx="950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아침메뉴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6528CD-8CB6-4282-8D78-0F9BDC7A21C6}"/>
              </a:ext>
            </a:extLst>
          </p:cNvPr>
          <p:cNvSpPr txBox="1"/>
          <p:nvPr/>
        </p:nvSpPr>
        <p:spPr>
          <a:xfrm>
            <a:off x="5266760" y="2558992"/>
            <a:ext cx="950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광고영상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50BA61-A151-4CE3-8B18-88F9DB3D01E8}"/>
              </a:ext>
            </a:extLst>
          </p:cNvPr>
          <p:cNvSpPr txBox="1"/>
          <p:nvPr/>
        </p:nvSpPr>
        <p:spPr>
          <a:xfrm>
            <a:off x="6411569" y="2483702"/>
            <a:ext cx="950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샐러드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970B06-980D-495A-9275-F53BFD64C8E1}"/>
              </a:ext>
            </a:extLst>
          </p:cNvPr>
          <p:cNvSpPr txBox="1"/>
          <p:nvPr/>
        </p:nvSpPr>
        <p:spPr>
          <a:xfrm>
            <a:off x="7073895" y="3096725"/>
            <a:ext cx="950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4D3478-9BE9-4647-870D-7811B8570E41}"/>
              </a:ext>
            </a:extLst>
          </p:cNvPr>
          <p:cNvSpPr txBox="1"/>
          <p:nvPr/>
        </p:nvSpPr>
        <p:spPr>
          <a:xfrm>
            <a:off x="6522208" y="4879873"/>
            <a:ext cx="950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이용방법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27CB45-A339-4204-8D2B-51E7D029D9C4}"/>
              </a:ext>
            </a:extLst>
          </p:cNvPr>
          <p:cNvSpPr txBox="1"/>
          <p:nvPr/>
        </p:nvSpPr>
        <p:spPr>
          <a:xfrm>
            <a:off x="7725157" y="3504700"/>
            <a:ext cx="950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샌드위치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A46ABB-0B4E-44C6-BE2F-409BDDF85D62}"/>
              </a:ext>
            </a:extLst>
          </p:cNvPr>
          <p:cNvSpPr txBox="1"/>
          <p:nvPr/>
        </p:nvSpPr>
        <p:spPr>
          <a:xfrm>
            <a:off x="5428065" y="4598374"/>
            <a:ext cx="950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새소식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71180D-0549-4D06-ACC8-F1F8E21C81F3}"/>
              </a:ext>
            </a:extLst>
          </p:cNvPr>
          <p:cNvSpPr txBox="1"/>
          <p:nvPr/>
        </p:nvSpPr>
        <p:spPr>
          <a:xfrm>
            <a:off x="6522207" y="5256684"/>
            <a:ext cx="950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가맹점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FB844C-8241-4509-AC34-DDBBB74FD2DD}"/>
              </a:ext>
            </a:extLst>
          </p:cNvPr>
          <p:cNvSpPr txBox="1"/>
          <p:nvPr/>
        </p:nvSpPr>
        <p:spPr>
          <a:xfrm>
            <a:off x="7153024" y="2502889"/>
            <a:ext cx="950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온라인주문</a:t>
            </a:r>
            <a:endParaRPr lang="ko-KR" altLang="en-US" sz="1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11BD1B1-3973-42D1-847B-323B8FF43075}"/>
              </a:ext>
            </a:extLst>
          </p:cNvPr>
          <p:cNvGrpSpPr/>
          <p:nvPr/>
        </p:nvGrpSpPr>
        <p:grpSpPr>
          <a:xfrm>
            <a:off x="5056907" y="2429791"/>
            <a:ext cx="2670224" cy="1151544"/>
            <a:chOff x="5056907" y="2429791"/>
            <a:chExt cx="2670224" cy="115154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072010D-F04D-44A6-A605-243349ACF979}"/>
                </a:ext>
              </a:extLst>
            </p:cNvPr>
            <p:cNvSpPr/>
            <p:nvPr/>
          </p:nvSpPr>
          <p:spPr>
            <a:xfrm>
              <a:off x="6530235" y="2459074"/>
              <a:ext cx="1196896" cy="1122261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DBE7DC0-6BA7-4D3E-A792-017AD31125D3}"/>
                </a:ext>
              </a:extLst>
            </p:cNvPr>
            <p:cNvSpPr/>
            <p:nvPr/>
          </p:nvSpPr>
          <p:spPr>
            <a:xfrm>
              <a:off x="5056907" y="2429791"/>
              <a:ext cx="1196896" cy="1122261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화살표: 왼쪽 2">
              <a:extLst>
                <a:ext uri="{FF2B5EF4-FFF2-40B4-BE49-F238E27FC236}">
                  <a16:creationId xmlns:a16="http://schemas.microsoft.com/office/drawing/2014/main" id="{72205576-9CBF-42F1-AF7F-9114ACCB09E4}"/>
                </a:ext>
              </a:extLst>
            </p:cNvPr>
            <p:cNvSpPr/>
            <p:nvPr/>
          </p:nvSpPr>
          <p:spPr>
            <a:xfrm>
              <a:off x="6239212" y="2952920"/>
              <a:ext cx="326618" cy="161956"/>
            </a:xfrm>
            <a:prstGeom prst="leftArrow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60DF46F-CC58-4209-B593-C328FA2AB308}"/>
              </a:ext>
            </a:extLst>
          </p:cNvPr>
          <p:cNvSpPr txBox="1"/>
          <p:nvPr/>
        </p:nvSpPr>
        <p:spPr>
          <a:xfrm>
            <a:off x="2248732" y="1867435"/>
            <a:ext cx="186001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키워드는 최소 </a:t>
            </a:r>
            <a:r>
              <a:rPr lang="en-US" altLang="ko-KR" b="1" dirty="0">
                <a:solidFill>
                  <a:srgbClr val="FF0000"/>
                </a:solidFill>
              </a:rPr>
              <a:t>20</a:t>
            </a:r>
            <a:r>
              <a:rPr lang="ko-KR" altLang="en-US" b="1" dirty="0">
                <a:solidFill>
                  <a:srgbClr val="FF0000"/>
                </a:solidFill>
              </a:rPr>
              <a:t>개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권장 </a:t>
            </a:r>
            <a:r>
              <a:rPr lang="en-US" altLang="ko-KR" b="1" dirty="0">
                <a:solidFill>
                  <a:srgbClr val="FF0000"/>
                </a:solidFill>
              </a:rPr>
              <a:t>50</a:t>
            </a:r>
            <a:r>
              <a:rPr lang="ko-KR" altLang="en-US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DC0777-2B01-47C3-8CBF-3F2FDAD1B2EA}"/>
              </a:ext>
            </a:extLst>
          </p:cNvPr>
          <p:cNvSpPr txBox="1"/>
          <p:nvPr/>
        </p:nvSpPr>
        <p:spPr>
          <a:xfrm>
            <a:off x="5635821" y="1905025"/>
            <a:ext cx="186001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원형의 색깔을 서로 다르게 할 </a:t>
            </a:r>
            <a:r>
              <a:rPr lang="ko-KR" altLang="en-US" sz="1200" b="1" dirty="0" err="1">
                <a:solidFill>
                  <a:srgbClr val="FF0000"/>
                </a:solidFill>
              </a:rPr>
              <a:t>필요가있음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solidFill>
            <a:srgbClr val="C8FCFB"/>
          </a:solidFill>
        </p:spPr>
        <p:txBody>
          <a:bodyPr>
            <a:normAutofit/>
          </a:bodyPr>
          <a:lstStyle/>
          <a:p>
            <a:r>
              <a:rPr lang="en-US" altLang="ko-KR" dirty="0"/>
              <a:t>color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 분석 </a:t>
            </a:r>
            <a:r>
              <a:rPr lang="en-US" altLang="ko-KR" dirty="0"/>
              <a:t>: </a:t>
            </a:r>
            <a:r>
              <a:rPr lang="ko-KR" altLang="en-US" dirty="0"/>
              <a:t>단색</a:t>
            </a: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5253957" y="1404260"/>
            <a:ext cx="2369448" cy="33065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sz="13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582BBE4-763F-47B9-B3EC-1EA69277A30A}"/>
              </a:ext>
            </a:extLst>
          </p:cNvPr>
          <p:cNvGrpSpPr/>
          <p:nvPr/>
        </p:nvGrpSpPr>
        <p:grpSpPr>
          <a:xfrm>
            <a:off x="1441510" y="2617336"/>
            <a:ext cx="6962629" cy="1259420"/>
            <a:chOff x="764502" y="2459074"/>
            <a:chExt cx="6962629" cy="125942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3F75EF8-AE73-446A-A5CB-98450212A66C}"/>
                </a:ext>
              </a:extLst>
            </p:cNvPr>
            <p:cNvSpPr/>
            <p:nvPr/>
          </p:nvSpPr>
          <p:spPr>
            <a:xfrm>
              <a:off x="6530235" y="2459074"/>
              <a:ext cx="1196896" cy="1122261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AB61A2E-5A8D-4A90-9442-B70D57C3BDBC}"/>
                </a:ext>
              </a:extLst>
            </p:cNvPr>
            <p:cNvSpPr/>
            <p:nvPr/>
          </p:nvSpPr>
          <p:spPr>
            <a:xfrm>
              <a:off x="764502" y="2596233"/>
              <a:ext cx="1325828" cy="1122261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4DF38C-B087-4DDB-BB21-B33068E0E80D}"/>
              </a:ext>
            </a:extLst>
          </p:cNvPr>
          <p:cNvSpPr txBox="1"/>
          <p:nvPr/>
        </p:nvSpPr>
        <p:spPr>
          <a:xfrm>
            <a:off x="3895798" y="1614640"/>
            <a:ext cx="1860018" cy="1200329"/>
          </a:xfrm>
          <a:prstGeom prst="rect">
            <a:avLst/>
          </a:prstGeom>
          <a:solidFill>
            <a:srgbClr val="F1FEE2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앞 페이지와 원형의 위치가 계속적으로 달라지고 있음</a:t>
            </a:r>
            <a:r>
              <a:rPr lang="en-US" altLang="ko-KR" sz="1200" b="1" dirty="0">
                <a:solidFill>
                  <a:srgbClr val="FF0000"/>
                </a:solidFill>
              </a:rPr>
              <a:t>. </a:t>
            </a:r>
          </a:p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분석에 대한 피드백을 정확하게 짚고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동일하게 </a:t>
            </a:r>
            <a:r>
              <a:rPr lang="ko-KR" altLang="en-US" sz="1200" b="1" dirty="0" err="1">
                <a:solidFill>
                  <a:srgbClr val="FF0000"/>
                </a:solidFill>
              </a:rPr>
              <a:t>이어나가는게</a:t>
            </a:r>
            <a:r>
              <a:rPr lang="ko-KR" altLang="en-US" sz="1200" b="1" dirty="0">
                <a:solidFill>
                  <a:srgbClr val="FF0000"/>
                </a:solidFill>
              </a:rPr>
              <a:t> 중요함</a:t>
            </a:r>
            <a:r>
              <a:rPr lang="en-US" altLang="ko-KR" sz="1200" b="1" dirty="0">
                <a:solidFill>
                  <a:srgbClr val="FF0000"/>
                </a:solidFill>
              </a:rPr>
              <a:t>!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88390"/>
            <a:ext cx="8005974" cy="312057"/>
          </a:xfrm>
        </p:spPr>
        <p:txBody>
          <a:bodyPr/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sz="1600" dirty="0">
              <a:latin typeface="+mj-ea"/>
            </a:endParaRPr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</p:spPr>
        <p:txBody>
          <a:bodyPr/>
          <a:lstStyle/>
          <a:p>
            <a:r>
              <a:rPr lang="en-US" altLang="ko-KR" dirty="0"/>
              <a:t>02-3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</p:spPr>
        <p:txBody>
          <a:bodyPr/>
          <a:lstStyle/>
          <a:p>
            <a:r>
              <a:rPr lang="ko-KR" altLang="en-US" dirty="0"/>
              <a:t>이미지 공간 </a:t>
            </a:r>
            <a:r>
              <a:rPr lang="en-US" altLang="ko-KR" dirty="0"/>
              <a:t>: </a:t>
            </a:r>
            <a:r>
              <a:rPr lang="ko-KR" altLang="en-US" dirty="0"/>
              <a:t>형용사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A39A0-18AD-4C63-94CD-C204897802C8}"/>
              </a:ext>
            </a:extLst>
          </p:cNvPr>
          <p:cNvSpPr txBox="1"/>
          <p:nvPr/>
        </p:nvSpPr>
        <p:spPr>
          <a:xfrm>
            <a:off x="5073650" y="2819400"/>
            <a:ext cx="4013200" cy="237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주요 </a:t>
            </a:r>
            <a:r>
              <a:rPr lang="ko-KR" altLang="en-US" sz="12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핵심키워드</a:t>
            </a:r>
            <a:r>
              <a:rPr lang="ko-KR" altLang="en-US" sz="1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방향은 대부분 </a:t>
            </a:r>
            <a:r>
              <a:rPr lang="ko-KR" altLang="en-US" sz="12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내츄럴하고</a:t>
            </a:r>
            <a:r>
              <a:rPr lang="ko-KR" altLang="en-US" sz="1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자연적이고</a:t>
            </a:r>
            <a:r>
              <a:rPr lang="en-US" altLang="ko-KR" sz="1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편안한 느낌을 가지고 있는 웹 페이지의 성향을 가지고 있어 새로운 느낌의 분위기를 연출하기 위해서는 경쾌하고 </a:t>
            </a:r>
            <a:r>
              <a:rPr lang="ko-KR" altLang="en-US" sz="12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쾌할한</a:t>
            </a:r>
            <a:r>
              <a:rPr lang="ko-KR" altLang="en-US" sz="1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이미지를 새롭게 얻을 수 있는 느낌의 컨셉을 재구성할 수 있도록 나타내며</a:t>
            </a:r>
            <a:r>
              <a:rPr lang="en-US" altLang="ko-KR" sz="1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주요 컬러는 연두색과 노란색</a:t>
            </a:r>
            <a:r>
              <a:rPr lang="en-US" altLang="ko-KR" sz="1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연보라 색상을 사용하여 전반적인 분위기가 새로운 분위기로 보일 수 있도록 방향을 잡으며 </a:t>
            </a:r>
            <a:r>
              <a:rPr lang="ko-KR" altLang="en-US" sz="12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전제메뉴구성과</a:t>
            </a:r>
            <a:r>
              <a:rPr lang="ko-KR" altLang="en-US" sz="1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새로운 소식에는 로고를 연관시켜 초록색계통의 색상을 사용하기로 함</a:t>
            </a:r>
            <a:r>
              <a:rPr lang="en-US" altLang="ko-KR" sz="1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8C11EED-5C17-4273-BE83-91FBEF7F2EB5}"/>
              </a:ext>
            </a:extLst>
          </p:cNvPr>
          <p:cNvGrpSpPr/>
          <p:nvPr/>
        </p:nvGrpSpPr>
        <p:grpSpPr>
          <a:xfrm>
            <a:off x="1354935" y="2872103"/>
            <a:ext cx="2439190" cy="1071883"/>
            <a:chOff x="4898985" y="2459074"/>
            <a:chExt cx="2828146" cy="116792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D3FE885-624E-46F6-9D9F-2C5935816896}"/>
                </a:ext>
              </a:extLst>
            </p:cNvPr>
            <p:cNvSpPr/>
            <p:nvPr/>
          </p:nvSpPr>
          <p:spPr>
            <a:xfrm>
              <a:off x="6530235" y="2459074"/>
              <a:ext cx="1196896" cy="1122261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DA927E4-6721-4F5F-A561-C3AD98A31D50}"/>
                </a:ext>
              </a:extLst>
            </p:cNvPr>
            <p:cNvSpPr/>
            <p:nvPr/>
          </p:nvSpPr>
          <p:spPr>
            <a:xfrm>
              <a:off x="4898985" y="2504740"/>
              <a:ext cx="1196896" cy="1122261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왼쪽 9">
              <a:extLst>
                <a:ext uri="{FF2B5EF4-FFF2-40B4-BE49-F238E27FC236}">
                  <a16:creationId xmlns:a16="http://schemas.microsoft.com/office/drawing/2014/main" id="{1396983E-790F-4079-89A2-1E9FEAA81437}"/>
                </a:ext>
              </a:extLst>
            </p:cNvPr>
            <p:cNvSpPr/>
            <p:nvPr/>
          </p:nvSpPr>
          <p:spPr>
            <a:xfrm>
              <a:off x="6149749" y="2939226"/>
              <a:ext cx="326618" cy="161956"/>
            </a:xfrm>
            <a:prstGeom prst="leftArrow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0B0585E-41D4-40AE-8161-9A39B4B1E432}"/>
              </a:ext>
            </a:extLst>
          </p:cNvPr>
          <p:cNvSpPr txBox="1"/>
          <p:nvPr/>
        </p:nvSpPr>
        <p:spPr>
          <a:xfrm>
            <a:off x="3112182" y="1480953"/>
            <a:ext cx="1860018" cy="1200329"/>
          </a:xfrm>
          <a:prstGeom prst="rect">
            <a:avLst/>
          </a:prstGeom>
          <a:solidFill>
            <a:srgbClr val="F1FEE2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앞 페이지와 원형의 위치가 계속적으로 달라지고 있음</a:t>
            </a:r>
            <a:r>
              <a:rPr lang="en-US" altLang="ko-KR" sz="1200" b="1" dirty="0">
                <a:solidFill>
                  <a:srgbClr val="FF0000"/>
                </a:solidFill>
              </a:rPr>
              <a:t>. </a:t>
            </a:r>
          </a:p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분석에 대한 피드백을 정확하게 짚고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동일하게 </a:t>
            </a:r>
            <a:r>
              <a:rPr lang="ko-KR" altLang="en-US" sz="1200" b="1" dirty="0" err="1">
                <a:solidFill>
                  <a:srgbClr val="FF0000"/>
                </a:solidFill>
              </a:rPr>
              <a:t>이어나가는게</a:t>
            </a:r>
            <a:r>
              <a:rPr lang="ko-KR" altLang="en-US" sz="1200" b="1" dirty="0">
                <a:solidFill>
                  <a:srgbClr val="FF0000"/>
                </a:solidFill>
              </a:rPr>
              <a:t> 중요함</a:t>
            </a:r>
            <a:r>
              <a:rPr lang="en-US" altLang="ko-KR" sz="1200" b="1" dirty="0">
                <a:solidFill>
                  <a:srgbClr val="FF0000"/>
                </a:solidFill>
              </a:rPr>
              <a:t>!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402</Words>
  <Application>Microsoft Office PowerPoint</Application>
  <PresentationFormat>A4 용지(210x297mm)</PresentationFormat>
  <Paragraphs>78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나눔바른펜</vt:lpstr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프로젝트 과제 선정</vt:lpstr>
      <vt:lpstr>1. 프로젝트 과제 선정</vt:lpstr>
      <vt:lpstr>2. 프로젝트 분석 내용 방향성 선정</vt:lpstr>
      <vt:lpstr>2. 프로젝트 분석 내용 방향성 선정</vt:lpstr>
      <vt:lpstr>2. 프로젝트 분석 내용 방향성 선정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aytjoeun</cp:lastModifiedBy>
  <cp:revision>9</cp:revision>
  <dcterms:created xsi:type="dcterms:W3CDTF">2021-08-19T04:24:11Z</dcterms:created>
  <dcterms:modified xsi:type="dcterms:W3CDTF">2021-09-14T01:55:26Z</dcterms:modified>
</cp:coreProperties>
</file>