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6" r:id="rId3"/>
    <p:sldId id="400" r:id="rId4"/>
    <p:sldId id="449" r:id="rId5"/>
    <p:sldId id="347" r:id="rId6"/>
    <p:sldId id="444" r:id="rId7"/>
    <p:sldId id="450" r:id="rId8"/>
    <p:sldId id="451" r:id="rId9"/>
    <p:sldId id="453" r:id="rId10"/>
    <p:sldId id="454" r:id="rId11"/>
    <p:sldId id="455" r:id="rId12"/>
    <p:sldId id="456" r:id="rId13"/>
    <p:sldId id="457" r:id="rId14"/>
    <p:sldId id="354" r:id="rId15"/>
    <p:sldId id="402" r:id="rId16"/>
    <p:sldId id="380" r:id="rId17"/>
    <p:sldId id="355" r:id="rId18"/>
    <p:sldId id="477" r:id="rId19"/>
    <p:sldId id="356" r:id="rId20"/>
    <p:sldId id="448" r:id="rId21"/>
    <p:sldId id="383" r:id="rId22"/>
    <p:sldId id="446" r:id="rId23"/>
    <p:sldId id="447" r:id="rId24"/>
    <p:sldId id="445" r:id="rId25"/>
    <p:sldId id="462" r:id="rId26"/>
    <p:sldId id="463" r:id="rId27"/>
    <p:sldId id="403" r:id="rId28"/>
    <p:sldId id="460" r:id="rId29"/>
    <p:sldId id="404" r:id="rId30"/>
    <p:sldId id="458" r:id="rId31"/>
    <p:sldId id="459" r:id="rId32"/>
    <p:sldId id="452" r:id="rId33"/>
    <p:sldId id="405" r:id="rId34"/>
    <p:sldId id="461" r:id="rId35"/>
    <p:sldId id="465" r:id="rId36"/>
    <p:sldId id="473" r:id="rId37"/>
    <p:sldId id="424" r:id="rId38"/>
    <p:sldId id="471" r:id="rId39"/>
    <p:sldId id="472" r:id="rId40"/>
    <p:sldId id="475" r:id="rId41"/>
    <p:sldId id="389" r:id="rId42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F66FF"/>
    <a:srgbClr val="00CC00"/>
    <a:srgbClr val="FF99FF"/>
    <a:srgbClr val="00FFFF"/>
    <a:srgbClr val="339966"/>
    <a:srgbClr val="66FFCC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015" autoAdjust="0"/>
  </p:normalViewPr>
  <p:slideViewPr>
    <p:cSldViewPr>
      <p:cViewPr varScale="1">
        <p:scale>
          <a:sx n="126" d="100"/>
          <a:sy n="126" d="100"/>
        </p:scale>
        <p:origin x="13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64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1BD016-1D28-4AFD-9F8F-B46DF651F3E4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0CE6DC-4D31-44FD-A46C-BBE60EFE4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49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788575-CCCE-42EB-85A7-5C627F11468E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6FAE2C-EE9D-46C7-89D4-FAADA2C748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485-3225-4436-B3F6-C01F2A7BEF1C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1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84ADC-37C8-4C83-ACD0-BF91432F7C3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9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6C8D9-1B6C-4C7F-850F-2F3A1A3F757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7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6C8D9-1B6C-4C7F-850F-2F3A1A3F757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7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6C8D9-1B6C-4C7F-850F-2F3A1A3F757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7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6C8D9-1B6C-4C7F-850F-2F3A1A3F757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5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6C8D9-1B6C-4C7F-850F-2F3A1A3F757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4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545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123B-C7C9-4D62-95C6-E2AE6A9A1EDC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C5FB-9707-46F8-8857-64FD1C62F0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22F7-9C11-4A81-95BF-9E5FE0243745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B9CD-9FD5-4D6C-827D-554B2D8D65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453335"/>
            <a:ext cx="9144000" cy="39808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CC99"/>
              </a:buClr>
              <a:buFont typeface="Georgia" pitchFamily="18" charset="0"/>
              <a:buChar char="●"/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539750" y="944563"/>
            <a:ext cx="8064500" cy="536416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sz="2000" b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sz="1800" b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sz="1600" b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lnSpc>
                <a:spcPct val="90000"/>
              </a:lnSpc>
              <a:defRPr sz="1400" b="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539750" y="36004"/>
            <a:ext cx="80645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600" b="1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97990" y="6611779"/>
            <a:ext cx="341760" cy="24622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orgia" pitchFamily="18" charset="0"/>
              <a:buNone/>
              <a:tabLst/>
              <a:defRPr/>
            </a:pPr>
            <a:fld id="{A5740AA5-6B11-478B-8BC4-73D1C14C6386}" type="slidenum"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Georgia" pitchFamily="18" charset="0"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851422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16992" y="6597650"/>
            <a:ext cx="1428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800" b="1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fld id="{425A163F-BE6C-410A-A3B4-75BB7C33C173}" type="datetime4"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October 7, 2024</a:t>
            </a:fld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1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# </a:t>
            </a:r>
            <a:fld id="{F0B5111C-9CAC-466E-A9E4-EAC2D961003B}" type="slidenum">
              <a:rPr kumimoji="0" lang="ko-KR" altLang="en-US" sz="800" b="1" smtClean="0">
                <a:solidFill>
                  <a:srgbClr val="0D0D0D"/>
                </a:solidFill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ko-KR" sz="800" b="1" dirty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45263"/>
            <a:ext cx="914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867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D80845-F36B-404E-AC25-077B61E4B6E7}" type="datetimeFigureOut">
              <a:rPr lang="ko-KR" altLang="en-US"/>
              <a:pPr>
                <a:defRPr/>
              </a:pPr>
              <a:t>2024-10-07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05E420-5650-4ABA-B8F9-0F419DBEE2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DF18-4E7D-4153-A14D-54AACD4664F0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35D5-4F15-49CD-9B33-08EA9BF5EF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3389F-E6B7-462F-B147-EEDF03C538D5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B739-0966-4C72-B035-0AEE7CDFC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44120-EF38-4703-8AD6-060EEC7E3C6A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5C27-0715-40F1-B4DD-26DB51CA5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B98F-C9AF-4315-9266-2784F8E77D44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8FB9-F14D-4DAF-B82D-F475F6F0CC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DA47-A061-4DBD-B10E-ADF86D3300C7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168-1DFE-4DE7-9DF7-F163BD31F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68BC-AA00-4DE9-9E6A-3A175C6AE8E5}" type="datetimeFigureOut">
              <a:rPr lang="ko-KR" altLang="en-US"/>
              <a:pPr>
                <a:defRPr/>
              </a:pPr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414E-626F-4D2F-B268-508A0423F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96938D-585A-4413-BD12-21D65678957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3600" dirty="0">
                <a:solidFill>
                  <a:srgbClr val="404040"/>
                </a:solidFill>
                <a:latin typeface="Arial" charset="0"/>
              </a:rPr>
              <a:t>Geometric Transformation</a:t>
            </a:r>
            <a:endParaRPr lang="ko-KR" altLang="en-US" sz="3600" i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723634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그래픽스 </a:t>
            </a: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[6</a:t>
            </a: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882846"/>
            <a:ext cx="1925604" cy="2037994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Solar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We </a:t>
            </a:r>
            <a:r>
              <a:rPr lang="en-US" altLang="ko-KR" sz="2000" b="0" dirty="0">
                <a:solidFill>
                  <a:srgbClr val="FF0000"/>
                </a:solidFill>
              </a:rPr>
              <a:t>can't</a:t>
            </a:r>
            <a:r>
              <a:rPr lang="en-US" altLang="ko-KR" sz="2000" b="0" dirty="0"/>
              <a:t> draw </a:t>
            </a:r>
            <a:r>
              <a:rPr lang="en-US" altLang="ko-KR" sz="2000" dirty="0">
                <a:solidFill>
                  <a:schemeClr val="accent3"/>
                </a:solidFill>
              </a:rPr>
              <a:t>green planets</a:t>
            </a:r>
            <a:r>
              <a:rPr lang="en-US" altLang="ko-KR" sz="2000" b="0" dirty="0"/>
              <a:t> with </a:t>
            </a:r>
            <a:r>
              <a:rPr lang="en-US" altLang="ko-KR" sz="2000" b="0" dirty="0" err="1"/>
              <a:t>loadIdentity</a:t>
            </a:r>
            <a:r>
              <a:rPr lang="en-US" altLang="ko-KR" sz="2000" b="0" dirty="0"/>
              <a:t>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34B777-CE21-4FE4-8C79-996C96CC6DDB}"/>
              </a:ext>
            </a:extLst>
          </p:cNvPr>
          <p:cNvGrpSpPr/>
          <p:nvPr/>
        </p:nvGrpSpPr>
        <p:grpSpPr>
          <a:xfrm>
            <a:off x="5665918" y="1000108"/>
            <a:ext cx="3305441" cy="2736304"/>
            <a:chOff x="5195649" y="1719031"/>
            <a:chExt cx="330544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09EFEF-467F-4048-BE14-6B1C058D2CBC}"/>
                </a:ext>
              </a:extLst>
            </p:cNvPr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C6E98CE-CE82-497D-8EF7-A3850B04C53A}"/>
                  </a:ext>
                </a:extLst>
              </p:cNvPr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27B2B51-449D-46A1-B378-2334A9EC57A9}"/>
                  </a:ext>
                </a:extLst>
              </p:cNvPr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A819D26-67D2-4F9A-A7BF-EC68DB5812A4}"/>
                </a:ext>
              </a:extLst>
            </p:cNvPr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20DC4B7-FA62-4691-B105-D8854D7E5944}"/>
                  </a:ext>
                </a:extLst>
              </p:cNvPr>
              <p:cNvSpPr/>
              <p:nvPr/>
            </p:nvSpPr>
            <p:spPr>
              <a:xfrm>
                <a:off x="2730106" y="3369083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FCD40C-B362-4918-B660-1414596225C8}"/>
                  </a:ext>
                </a:extLst>
              </p:cNvPr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527F7CA-9CA7-4807-9484-02A5791DA6C9}"/>
                </a:ext>
              </a:extLst>
            </p:cNvPr>
            <p:cNvSpPr/>
            <p:nvPr/>
          </p:nvSpPr>
          <p:spPr>
            <a:xfrm>
              <a:off x="5195649" y="2947253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A8C31348-C7F0-49A3-8C5F-770AFBA1B894}"/>
              </a:ext>
            </a:extLst>
          </p:cNvPr>
          <p:cNvSpPr/>
          <p:nvPr/>
        </p:nvSpPr>
        <p:spPr>
          <a:xfrm>
            <a:off x="6545396" y="2228330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5330301" y="2368260"/>
            <a:ext cx="4138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8842500" y="2239401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457200" y="1915969"/>
            <a:ext cx="2540091" cy="46196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glLoadIdentity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()</a:t>
            </a:r>
            <a:endParaRPr lang="ko-KR" altLang="en-US" sz="1600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i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(-0.3,0,0);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i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(0.3,0,0);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373897-6613-415A-9EDA-D9C9F66693CE}"/>
              </a:ext>
            </a:extLst>
          </p:cNvPr>
          <p:cNvSpPr txBox="1"/>
          <p:nvPr/>
        </p:nvSpPr>
        <p:spPr bwMode="auto">
          <a:xfrm>
            <a:off x="6190221" y="1924803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0.3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03D84-0F09-43FC-BC80-72468F5D03AB}"/>
              </a:ext>
            </a:extLst>
          </p:cNvPr>
          <p:cNvSpPr txBox="1"/>
          <p:nvPr/>
        </p:nvSpPr>
        <p:spPr bwMode="auto">
          <a:xfrm>
            <a:off x="8057916" y="177390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0.6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26A71C15-BCDB-43E9-94F8-8FB37201EFC7}"/>
              </a:ext>
            </a:extLst>
          </p:cNvPr>
          <p:cNvSpPr/>
          <p:nvPr/>
        </p:nvSpPr>
        <p:spPr>
          <a:xfrm rot="16200000">
            <a:off x="8123689" y="1526036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EA0B8703-FCB3-4B60-A288-AFF61D4F4BB8}"/>
              </a:ext>
            </a:extLst>
          </p:cNvPr>
          <p:cNvSpPr/>
          <p:nvPr/>
        </p:nvSpPr>
        <p:spPr>
          <a:xfrm rot="16200000">
            <a:off x="6285805" y="2020969"/>
            <a:ext cx="303189" cy="459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92C7F5-76E3-4993-8782-8ED78DE3111F}"/>
              </a:ext>
            </a:extLst>
          </p:cNvPr>
          <p:cNvSpPr txBox="1"/>
          <p:nvPr/>
        </p:nvSpPr>
        <p:spPr bwMode="auto">
          <a:xfrm>
            <a:off x="3518521" y="2006212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0BA4B9-4D76-4858-84F8-EB9B1FC7FAC6}"/>
              </a:ext>
            </a:extLst>
          </p:cNvPr>
          <p:cNvSpPr txBox="1"/>
          <p:nvPr/>
        </p:nvSpPr>
        <p:spPr bwMode="auto">
          <a:xfrm>
            <a:off x="3600274" y="233336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E084B5-020C-4BC2-B7B8-92562E3934B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426678" y="2487253"/>
            <a:ext cx="1173596" cy="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A51B15-23B5-46C0-90FE-87D51E3C127A}"/>
              </a:ext>
            </a:extLst>
          </p:cNvPr>
          <p:cNvSpPr txBox="1"/>
          <p:nvPr/>
        </p:nvSpPr>
        <p:spPr bwMode="auto">
          <a:xfrm>
            <a:off x="2644696" y="1905164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5C436-EC1D-4108-B146-3FA686FD15C7}"/>
              </a:ext>
            </a:extLst>
          </p:cNvPr>
          <p:cNvSpPr txBox="1"/>
          <p:nvPr/>
        </p:nvSpPr>
        <p:spPr bwMode="auto">
          <a:xfrm>
            <a:off x="3583183" y="278680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4C63DA-D949-44F3-985C-3C94E9AA32C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051720" y="2940693"/>
            <a:ext cx="1531463" cy="3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743E16-CBD9-4F1A-9B5D-11B50CB2066F}"/>
              </a:ext>
            </a:extLst>
          </p:cNvPr>
          <p:cNvSpPr txBox="1"/>
          <p:nvPr/>
        </p:nvSpPr>
        <p:spPr bwMode="auto">
          <a:xfrm>
            <a:off x="3557799" y="3294142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F1E802-2D9B-4D11-9AEA-2C139CC51436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517772" y="3448031"/>
            <a:ext cx="1040027" cy="2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B2C550-CD3A-413C-869D-C4B4C5BBED17}"/>
              </a:ext>
            </a:extLst>
          </p:cNvPr>
          <p:cNvSpPr txBox="1"/>
          <p:nvPr/>
        </p:nvSpPr>
        <p:spPr bwMode="auto">
          <a:xfrm>
            <a:off x="3557799" y="3799535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EEC57E-D88C-461D-A0C6-97740BFC2A4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426678" y="3953424"/>
            <a:ext cx="1131121" cy="77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DD9D80-0C33-4058-9F7C-6033D7E08D04}"/>
              </a:ext>
            </a:extLst>
          </p:cNvPr>
          <p:cNvSpPr txBox="1"/>
          <p:nvPr/>
        </p:nvSpPr>
        <p:spPr bwMode="auto">
          <a:xfrm>
            <a:off x="3514081" y="4642425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chemeClr val="accent3"/>
                </a:solidFill>
                <a:latin typeface="Tahoma" pitchFamily="34" charset="0"/>
                <a:ea typeface="맑은 고딕" pitchFamily="50" charset="-127"/>
              </a:rPr>
              <a:t>T(-0.9,0,0)</a:t>
            </a:r>
            <a:endParaRPr lang="ko-KR" altLang="en-US" sz="1400" dirty="0">
              <a:solidFill>
                <a:schemeClr val="accent3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87AC19-0280-4953-A6A5-0C56AF1399AA}"/>
              </a:ext>
            </a:extLst>
          </p:cNvPr>
          <p:cNvSpPr txBox="1"/>
          <p:nvPr/>
        </p:nvSpPr>
        <p:spPr bwMode="auto">
          <a:xfrm>
            <a:off x="4566557" y="3821036"/>
            <a:ext cx="2374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다음 연산을 적용하기 전에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</a:t>
            </a: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현재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81D67-AC93-489E-A160-2E26356389B2}"/>
              </a:ext>
            </a:extLst>
          </p:cNvPr>
          <p:cNvSpPr txBox="1"/>
          <p:nvPr/>
        </p:nvSpPr>
        <p:spPr bwMode="auto">
          <a:xfrm>
            <a:off x="3514081" y="5605036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8E216E-CB1D-4243-9DE0-7216CD93714A}"/>
              </a:ext>
            </a:extLst>
          </p:cNvPr>
          <p:cNvSpPr txBox="1"/>
          <p:nvPr/>
        </p:nvSpPr>
        <p:spPr bwMode="auto">
          <a:xfrm>
            <a:off x="4486760" y="5470635"/>
            <a:ext cx="247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를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로 불러와서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1A6A5D-3BDE-44E0-858A-13495406B0C2}"/>
              </a:ext>
            </a:extLst>
          </p:cNvPr>
          <p:cNvSpPr txBox="1"/>
          <p:nvPr/>
        </p:nvSpPr>
        <p:spPr bwMode="auto">
          <a:xfrm>
            <a:off x="3492888" y="623965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T(0.3,0,0)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704F92-AAFF-4292-9F34-3954A22DAD71}"/>
              </a:ext>
            </a:extLst>
          </p:cNvPr>
          <p:cNvSpPr txBox="1"/>
          <p:nvPr/>
        </p:nvSpPr>
        <p:spPr bwMode="auto">
          <a:xfrm>
            <a:off x="4652319" y="6105252"/>
            <a:ext cx="2101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오른쪽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5EF039-8BDA-4A20-A18C-A8D57F0C50BF}"/>
              </a:ext>
            </a:extLst>
          </p:cNvPr>
          <p:cNvSpPr txBox="1"/>
          <p:nvPr/>
        </p:nvSpPr>
        <p:spPr bwMode="auto">
          <a:xfrm>
            <a:off x="7108520" y="422554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7A176B-FE87-4433-A022-15EA7B416265}"/>
              </a:ext>
            </a:extLst>
          </p:cNvPr>
          <p:cNvSpPr txBox="1"/>
          <p:nvPr/>
        </p:nvSpPr>
        <p:spPr bwMode="auto">
          <a:xfrm>
            <a:off x="7108520" y="390912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7AC423-5C90-434D-9524-14A39756BED4}"/>
              </a:ext>
            </a:extLst>
          </p:cNvPr>
          <p:cNvSpPr txBox="1"/>
          <p:nvPr/>
        </p:nvSpPr>
        <p:spPr bwMode="auto">
          <a:xfrm rot="20698472">
            <a:off x="8071874" y="3834552"/>
            <a:ext cx="8981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duplicate</a:t>
            </a:r>
            <a:endParaRPr lang="ko-KR" altLang="en-US" sz="1400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EBF395-E925-45FD-A17D-4C467EF3E5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426678" y="4063012"/>
            <a:ext cx="4681842" cy="6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1DAEE0-0FD3-4DBD-B720-AEE2591A1FF5}"/>
              </a:ext>
            </a:extLst>
          </p:cNvPr>
          <p:cNvSpPr txBox="1"/>
          <p:nvPr/>
        </p:nvSpPr>
        <p:spPr bwMode="auto">
          <a:xfrm>
            <a:off x="3514081" y="4926769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A486B4-60B5-47F8-9178-7ED005517DF5}"/>
              </a:ext>
            </a:extLst>
          </p:cNvPr>
          <p:cNvSpPr txBox="1"/>
          <p:nvPr/>
        </p:nvSpPr>
        <p:spPr bwMode="auto">
          <a:xfrm>
            <a:off x="4666168" y="4886353"/>
            <a:ext cx="1922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왼쪽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55B0BC-2256-4815-A237-F87FBC90F964}"/>
              </a:ext>
            </a:extLst>
          </p:cNvPr>
          <p:cNvSpPr txBox="1"/>
          <p:nvPr/>
        </p:nvSpPr>
        <p:spPr bwMode="auto">
          <a:xfrm rot="20698472">
            <a:off x="4778180" y="4538730"/>
            <a:ext cx="668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delete</a:t>
            </a:r>
            <a:endParaRPr lang="ko-KR" altLang="en-US" sz="1400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465B25-D5B2-460F-A3A0-59EFD65B5329}"/>
              </a:ext>
            </a:extLst>
          </p:cNvPr>
          <p:cNvCxnSpPr>
            <a:endCxn id="60" idx="1"/>
          </p:cNvCxnSpPr>
          <p:nvPr/>
        </p:nvCxnSpPr>
        <p:spPr>
          <a:xfrm>
            <a:off x="3263123" y="4772887"/>
            <a:ext cx="1526490" cy="642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2319751-F8E6-4130-B0A9-31E54E3C8DC5}"/>
              </a:ext>
            </a:extLst>
          </p:cNvPr>
          <p:cNvCxnSpPr>
            <a:cxnSpLocks/>
          </p:cNvCxnSpPr>
          <p:nvPr/>
        </p:nvCxnSpPr>
        <p:spPr>
          <a:xfrm>
            <a:off x="7612809" y="353024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3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Quiz. </a:t>
            </a:r>
            <a:r>
              <a:rPr lang="en-US" altLang="ko-KR" sz="2800" dirty="0"/>
              <a:t>duplicate/delete</a:t>
            </a:r>
            <a:r>
              <a:rPr lang="en-US" altLang="ko-KR" dirty="0"/>
              <a:t> </a:t>
            </a:r>
            <a:r>
              <a:rPr lang="en-US" altLang="ko-KR" sz="2800" dirty="0">
                <a:solidFill>
                  <a:srgbClr val="0000FF"/>
                </a:solidFill>
              </a:rPr>
              <a:t>(</a:t>
            </a:r>
            <a:r>
              <a:rPr lang="ko-KR" altLang="en-US" sz="2800" dirty="0">
                <a:solidFill>
                  <a:srgbClr val="0000FF"/>
                </a:solidFill>
              </a:rPr>
              <a:t>제출</a:t>
            </a:r>
            <a:r>
              <a:rPr lang="en-US" altLang="ko-KR" sz="2800" dirty="0">
                <a:solidFill>
                  <a:srgbClr val="0000FF"/>
                </a:solidFill>
              </a:rPr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Red, blue, green planets</a:t>
            </a:r>
            <a:r>
              <a:rPr lang="ko-KR" altLang="en-US" sz="2000" b="0" dirty="0"/>
              <a:t>을 그리는 코드를 작성하세요</a:t>
            </a:r>
            <a:r>
              <a:rPr lang="en-US" altLang="ko-KR" sz="2000" b="0" dirty="0"/>
              <a:t>. </a:t>
            </a:r>
            <a:endParaRPr lang="en-US" altLang="ko-KR" sz="2000" b="0" dirty="0">
              <a:solidFill>
                <a:srgbClr val="0000FF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09EFEF-467F-4048-BE14-6B1C058D2CBC}"/>
              </a:ext>
            </a:extLst>
          </p:cNvPr>
          <p:cNvGrpSpPr/>
          <p:nvPr/>
        </p:nvGrpSpPr>
        <p:grpSpPr>
          <a:xfrm>
            <a:off x="5508104" y="2060848"/>
            <a:ext cx="2736304" cy="2736304"/>
            <a:chOff x="2843808" y="2132856"/>
            <a:chExt cx="2736304" cy="27363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6E98CE-CE82-497D-8EF7-A3850B04C53A}"/>
                </a:ext>
              </a:extLst>
            </p:cNvPr>
            <p:cNvSpPr/>
            <p:nvPr/>
          </p:nvSpPr>
          <p:spPr>
            <a:xfrm>
              <a:off x="3707904" y="2996952"/>
              <a:ext cx="1008112" cy="10081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B2B51-449D-46A1-B378-2334A9EC57A9}"/>
                </a:ext>
              </a:extLst>
            </p:cNvPr>
            <p:cNvSpPr/>
            <p:nvPr/>
          </p:nvSpPr>
          <p:spPr>
            <a:xfrm>
              <a:off x="2843808" y="2132856"/>
              <a:ext cx="2736304" cy="273630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4892686" y="3400845"/>
            <a:ext cx="4138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8115549" y="3300141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892382" y="1916832"/>
            <a:ext cx="2540091" cy="46196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03D84-0F09-43FC-BC80-72468F5D03AB}"/>
              </a:ext>
            </a:extLst>
          </p:cNvPr>
          <p:cNvSpPr txBox="1"/>
          <p:nvPr/>
        </p:nvSpPr>
        <p:spPr bwMode="auto">
          <a:xfrm>
            <a:off x="7330965" y="283464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0.4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26A71C15-BCDB-43E9-94F8-8FB37201EFC7}"/>
              </a:ext>
            </a:extLst>
          </p:cNvPr>
          <p:cNvSpPr/>
          <p:nvPr/>
        </p:nvSpPr>
        <p:spPr>
          <a:xfrm rot="16200000">
            <a:off x="7396738" y="2586776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0E7E34-D4C8-43AC-8F04-DF479D64E9A9}"/>
              </a:ext>
            </a:extLst>
          </p:cNvPr>
          <p:cNvSpPr/>
          <p:nvPr/>
        </p:nvSpPr>
        <p:spPr>
          <a:xfrm>
            <a:off x="7816531" y="2965904"/>
            <a:ext cx="833782" cy="8337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85A5B-BE92-4991-BA44-BD8910240CC3}"/>
              </a:ext>
            </a:extLst>
          </p:cNvPr>
          <p:cNvSpPr/>
          <p:nvPr/>
        </p:nvSpPr>
        <p:spPr>
          <a:xfrm>
            <a:off x="7649128" y="3278264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DCAAC4-C6AE-4CA3-9467-D417DCC4C20E}"/>
              </a:ext>
            </a:extLst>
          </p:cNvPr>
          <p:cNvSpPr/>
          <p:nvPr/>
        </p:nvSpPr>
        <p:spPr>
          <a:xfrm>
            <a:off x="8528606" y="3278264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06F7A2-7DC4-474F-8C88-213D61D0D3AA}"/>
              </a:ext>
            </a:extLst>
          </p:cNvPr>
          <p:cNvSpPr txBox="1"/>
          <p:nvPr/>
        </p:nvSpPr>
        <p:spPr bwMode="auto">
          <a:xfrm>
            <a:off x="7800226" y="2761548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0.1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BCE50868-4A19-4684-B9C5-6356B92E2E3E}"/>
              </a:ext>
            </a:extLst>
          </p:cNvPr>
          <p:cNvSpPr/>
          <p:nvPr/>
        </p:nvSpPr>
        <p:spPr>
          <a:xfrm rot="16200000">
            <a:off x="7874683" y="2891825"/>
            <a:ext cx="345444" cy="459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F6577C-B18C-4FD3-BAB7-7D030307E176}"/>
              </a:ext>
            </a:extLst>
          </p:cNvPr>
          <p:cNvSpPr/>
          <p:nvPr/>
        </p:nvSpPr>
        <p:spPr>
          <a:xfrm>
            <a:off x="5400575" y="3282266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DFE37B-B2E1-4131-AA51-8FFC2B2D14B9}"/>
              </a:ext>
            </a:extLst>
          </p:cNvPr>
          <p:cNvCxnSpPr>
            <a:cxnSpLocks/>
          </p:cNvCxnSpPr>
          <p:nvPr/>
        </p:nvCxnSpPr>
        <p:spPr>
          <a:xfrm>
            <a:off x="6885858" y="1844824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6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Quiz1. </a:t>
            </a:r>
            <a:r>
              <a:rPr lang="en-US" altLang="ko-KR" sz="2800" dirty="0"/>
              <a:t>duplicate/delete </a:t>
            </a:r>
            <a:r>
              <a:rPr lang="en-US" altLang="ko-KR" sz="2800" dirty="0">
                <a:solidFill>
                  <a:srgbClr val="0000FF"/>
                </a:solidFill>
              </a:rPr>
              <a:t>(</a:t>
            </a:r>
            <a:r>
              <a:rPr lang="ko-KR" altLang="en-US" sz="2800" dirty="0">
                <a:solidFill>
                  <a:srgbClr val="0000FF"/>
                </a:solidFill>
              </a:rPr>
              <a:t>제출</a:t>
            </a:r>
            <a:r>
              <a:rPr lang="en-US" altLang="ko-KR" sz="2800" dirty="0">
                <a:solidFill>
                  <a:srgbClr val="0000FF"/>
                </a:solidFill>
              </a:rPr>
              <a:t>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686800" cy="4857784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Red, blue, green and </a:t>
            </a:r>
            <a:r>
              <a:rPr lang="en-US" altLang="ko-KR" sz="2000" dirty="0">
                <a:solidFill>
                  <a:srgbClr val="FFC000"/>
                </a:solidFill>
              </a:rPr>
              <a:t>yellow</a:t>
            </a:r>
            <a:r>
              <a:rPr lang="en-US" altLang="ko-KR" sz="2000" b="0" dirty="0"/>
              <a:t> planets</a:t>
            </a:r>
            <a:r>
              <a:rPr lang="ko-KR" altLang="en-US" sz="2000" b="0" dirty="0"/>
              <a:t>을 그리는 코드를 작성하세요</a:t>
            </a:r>
            <a:r>
              <a:rPr lang="en-US" altLang="ko-KR" sz="2000" b="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09EFEF-467F-4048-BE14-6B1C058D2CBC}"/>
              </a:ext>
            </a:extLst>
          </p:cNvPr>
          <p:cNvGrpSpPr/>
          <p:nvPr/>
        </p:nvGrpSpPr>
        <p:grpSpPr>
          <a:xfrm>
            <a:off x="4659568" y="2233019"/>
            <a:ext cx="2736304" cy="2736304"/>
            <a:chOff x="2843808" y="2132856"/>
            <a:chExt cx="2736304" cy="27363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6E98CE-CE82-497D-8EF7-A3850B04C53A}"/>
                </a:ext>
              </a:extLst>
            </p:cNvPr>
            <p:cNvSpPr/>
            <p:nvPr/>
          </p:nvSpPr>
          <p:spPr>
            <a:xfrm>
              <a:off x="3707904" y="2996952"/>
              <a:ext cx="1008112" cy="10081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B2B51-449D-46A1-B378-2334A9EC57A9}"/>
                </a:ext>
              </a:extLst>
            </p:cNvPr>
            <p:cNvSpPr/>
            <p:nvPr/>
          </p:nvSpPr>
          <p:spPr>
            <a:xfrm>
              <a:off x="2843808" y="2132856"/>
              <a:ext cx="2736304" cy="273630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4044150" y="3573016"/>
            <a:ext cx="4642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7267013" y="3472312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832219" y="1915969"/>
            <a:ext cx="2540091" cy="4942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03D84-0F09-43FC-BC80-72468F5D03AB}"/>
              </a:ext>
            </a:extLst>
          </p:cNvPr>
          <p:cNvSpPr txBox="1"/>
          <p:nvPr/>
        </p:nvSpPr>
        <p:spPr bwMode="auto">
          <a:xfrm>
            <a:off x="6482429" y="3006817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0.4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26A71C15-BCDB-43E9-94F8-8FB37201EFC7}"/>
              </a:ext>
            </a:extLst>
          </p:cNvPr>
          <p:cNvSpPr/>
          <p:nvPr/>
        </p:nvSpPr>
        <p:spPr>
          <a:xfrm rot="16200000">
            <a:off x="6548202" y="2758947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0E7E34-D4C8-43AC-8F04-DF479D64E9A9}"/>
              </a:ext>
            </a:extLst>
          </p:cNvPr>
          <p:cNvSpPr/>
          <p:nvPr/>
        </p:nvSpPr>
        <p:spPr>
          <a:xfrm>
            <a:off x="6850981" y="2992914"/>
            <a:ext cx="1141784" cy="1111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85A5B-BE92-4991-BA44-BD8910240CC3}"/>
              </a:ext>
            </a:extLst>
          </p:cNvPr>
          <p:cNvSpPr/>
          <p:nvPr/>
        </p:nvSpPr>
        <p:spPr>
          <a:xfrm>
            <a:off x="6695284" y="3450435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DCAAC4-C6AE-4CA3-9467-D417DCC4C20E}"/>
              </a:ext>
            </a:extLst>
          </p:cNvPr>
          <p:cNvSpPr/>
          <p:nvPr/>
        </p:nvSpPr>
        <p:spPr>
          <a:xfrm>
            <a:off x="7851380" y="3443677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06F7A2-7DC4-474F-8C88-213D61D0D3AA}"/>
              </a:ext>
            </a:extLst>
          </p:cNvPr>
          <p:cNvSpPr txBox="1"/>
          <p:nvPr/>
        </p:nvSpPr>
        <p:spPr bwMode="auto">
          <a:xfrm>
            <a:off x="6934516" y="3026223"/>
            <a:ext cx="4347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0.2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BCE50868-4A19-4684-B9C5-6356B92E2E3E}"/>
              </a:ext>
            </a:extLst>
          </p:cNvPr>
          <p:cNvSpPr/>
          <p:nvPr/>
        </p:nvSpPr>
        <p:spPr>
          <a:xfrm rot="16200000">
            <a:off x="6991498" y="3191134"/>
            <a:ext cx="345444" cy="459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F6577C-B18C-4FD3-BAB7-7D030307E176}"/>
              </a:ext>
            </a:extLst>
          </p:cNvPr>
          <p:cNvSpPr/>
          <p:nvPr/>
        </p:nvSpPr>
        <p:spPr>
          <a:xfrm>
            <a:off x="4552039" y="3454437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28D04B-C3C0-4FDA-B09D-D64E18621C5C}"/>
              </a:ext>
            </a:extLst>
          </p:cNvPr>
          <p:cNvSpPr/>
          <p:nvPr/>
        </p:nvSpPr>
        <p:spPr>
          <a:xfrm>
            <a:off x="7643268" y="3527068"/>
            <a:ext cx="113323" cy="10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EF7798-4CEF-49EA-8279-80221911FDB6}"/>
              </a:ext>
            </a:extLst>
          </p:cNvPr>
          <p:cNvSpPr/>
          <p:nvPr/>
        </p:nvSpPr>
        <p:spPr>
          <a:xfrm>
            <a:off x="8206091" y="3528941"/>
            <a:ext cx="113323" cy="1087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9A524-1D8D-439B-B818-9D87862D534F}"/>
              </a:ext>
            </a:extLst>
          </p:cNvPr>
          <p:cNvSpPr txBox="1"/>
          <p:nvPr/>
        </p:nvSpPr>
        <p:spPr bwMode="auto">
          <a:xfrm>
            <a:off x="7881579" y="2999738"/>
            <a:ext cx="4347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0.1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4E246D44-4BED-4152-90C7-53C99C382ACC}"/>
              </a:ext>
            </a:extLst>
          </p:cNvPr>
          <p:cNvSpPr/>
          <p:nvPr/>
        </p:nvSpPr>
        <p:spPr>
          <a:xfrm rot="16200000">
            <a:off x="7935914" y="3261518"/>
            <a:ext cx="345444" cy="265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E89263-DFA8-4A17-A824-095169591535}"/>
              </a:ext>
            </a:extLst>
          </p:cNvPr>
          <p:cNvCxnSpPr>
            <a:cxnSpLocks/>
          </p:cNvCxnSpPr>
          <p:nvPr/>
        </p:nvCxnSpPr>
        <p:spPr>
          <a:xfrm>
            <a:off x="6037322" y="1980991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5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Stack </a:t>
            </a:r>
          </a:p>
          <a:p>
            <a:endParaRPr lang="en-US" altLang="ko-KR" dirty="0"/>
          </a:p>
          <a:p>
            <a:r>
              <a:rPr lang="en-US" altLang="ko-KR" dirty="0" err="1"/>
              <a:t>glPushMatrix</a:t>
            </a:r>
            <a:r>
              <a:rPr lang="en-US" altLang="ko-KR" dirty="0"/>
              <a:t> &amp; </a:t>
            </a:r>
            <a:r>
              <a:rPr lang="en-US" altLang="ko-KR" dirty="0" err="1"/>
              <a:t>glPopMatrix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Matrix</a:t>
            </a:r>
          </a:p>
          <a:p>
            <a:endParaRPr lang="en-US" altLang="ko-KR" dirty="0"/>
          </a:p>
          <a:p>
            <a:r>
              <a:rPr lang="en-US" altLang="ko-KR" dirty="0"/>
              <a:t>Transformation by Keyboard</a:t>
            </a:r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4965EE-764C-4D86-9A3D-05D7ED3DB0B4}"/>
              </a:ext>
            </a:extLst>
          </p:cNvPr>
          <p:cNvSpPr/>
          <p:nvPr/>
        </p:nvSpPr>
        <p:spPr>
          <a:xfrm>
            <a:off x="483116" y="2276872"/>
            <a:ext cx="4906888" cy="64807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7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glPushMatrix</a:t>
            </a:r>
            <a:r>
              <a:rPr lang="en-US" altLang="ko-KR" sz="2800" dirty="0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() / </a:t>
            </a:r>
            <a:r>
              <a:rPr lang="en-US" altLang="ko-KR" sz="2800" dirty="0" err="1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glPopMatrix</a:t>
            </a:r>
            <a:r>
              <a:rPr lang="en-US" altLang="ko-KR" sz="2800" dirty="0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5564551" cy="485778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glPushMatrix</a:t>
            </a:r>
            <a:r>
              <a:rPr lang="en-US" altLang="ko-KR" sz="2400" dirty="0"/>
              <a:t>() </a:t>
            </a:r>
          </a:p>
          <a:p>
            <a:pPr lvl="1"/>
            <a:r>
              <a:rPr lang="en-US" altLang="ko-KR" sz="2000" dirty="0"/>
              <a:t>pushes the current matrix stack down by one, </a:t>
            </a:r>
            <a:r>
              <a:rPr lang="en-US" altLang="ko-KR" sz="2000" dirty="0">
                <a:solidFill>
                  <a:srgbClr val="0000FF"/>
                </a:solidFill>
              </a:rPr>
              <a:t>duplicating the current matrix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after a </a:t>
            </a:r>
            <a:r>
              <a:rPr lang="en-US" altLang="ko-KR" sz="2000" dirty="0" err="1"/>
              <a:t>glPushMatrix</a:t>
            </a:r>
            <a:r>
              <a:rPr lang="en-US" altLang="ko-KR" sz="2000" dirty="0"/>
              <a:t> call, the matrix on top of the stack is </a:t>
            </a:r>
            <a:r>
              <a:rPr lang="en-US" altLang="ko-KR" sz="2000" dirty="0">
                <a:solidFill>
                  <a:srgbClr val="0000FF"/>
                </a:solidFill>
              </a:rPr>
              <a:t>identical to the one below it.</a:t>
            </a:r>
          </a:p>
          <a:p>
            <a:pPr lvl="1"/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sz="2400" dirty="0" err="1"/>
              <a:t>glPopMatrix</a:t>
            </a:r>
            <a:r>
              <a:rPr lang="en-US" altLang="ko-KR" sz="2400" dirty="0"/>
              <a:t>()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pops the current matrix stack</a:t>
            </a:r>
            <a:r>
              <a:rPr lang="en-US" altLang="ko-KR" dirty="0"/>
              <a:t>, replacing the current matrix with the one below it on the stack.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5ECEF5-C29A-488B-B54B-E42F6A853623}"/>
              </a:ext>
            </a:extLst>
          </p:cNvPr>
          <p:cNvGrpSpPr/>
          <p:nvPr/>
        </p:nvGrpSpPr>
        <p:grpSpPr>
          <a:xfrm>
            <a:off x="6516216" y="1988840"/>
            <a:ext cx="1512168" cy="2321713"/>
            <a:chOff x="7524328" y="-44917"/>
            <a:chExt cx="1512168" cy="232171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0AEE327-A789-47C1-83A2-E1EFBE729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328" y="-44917"/>
              <a:ext cx="1512168" cy="232171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DA413E-4A19-48D3-BE13-58B1FA0487EF}"/>
                </a:ext>
              </a:extLst>
            </p:cNvPr>
            <p:cNvSpPr txBox="1"/>
            <p:nvPr/>
          </p:nvSpPr>
          <p:spPr bwMode="auto">
            <a:xfrm>
              <a:off x="7875593" y="1756307"/>
              <a:ext cx="912430" cy="30777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T(1,0,0)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4E5CFFD-B37E-4B31-86EE-3DD066F51F41}"/>
              </a:ext>
            </a:extLst>
          </p:cNvPr>
          <p:cNvSpPr txBox="1"/>
          <p:nvPr/>
        </p:nvSpPr>
        <p:spPr bwMode="auto">
          <a:xfrm>
            <a:off x="6829011" y="3447729"/>
            <a:ext cx="989373" cy="3077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5207D4D-6CD3-459E-94CC-EB280226F49C}"/>
              </a:ext>
            </a:extLst>
          </p:cNvPr>
          <p:cNvGrpSpPr/>
          <p:nvPr/>
        </p:nvGrpSpPr>
        <p:grpSpPr>
          <a:xfrm>
            <a:off x="6444208" y="-287917"/>
            <a:ext cx="1512168" cy="2321713"/>
            <a:chOff x="7524328" y="-44917"/>
            <a:chExt cx="1512168" cy="232171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4B40749-FF60-464E-AAA1-14ADC21E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328" y="-44917"/>
              <a:ext cx="1512168" cy="232171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95BDE1-E53A-4B88-A479-6AA1B6214664}"/>
                </a:ext>
              </a:extLst>
            </p:cNvPr>
            <p:cNvSpPr txBox="1"/>
            <p:nvPr/>
          </p:nvSpPr>
          <p:spPr bwMode="auto">
            <a:xfrm>
              <a:off x="7875593" y="1756307"/>
              <a:ext cx="912430" cy="30777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T(1,0,0)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22C6A48-AE2B-4EFD-A64F-EF19570A5360}"/>
              </a:ext>
            </a:extLst>
          </p:cNvPr>
          <p:cNvSpPr txBox="1"/>
          <p:nvPr/>
        </p:nvSpPr>
        <p:spPr bwMode="auto">
          <a:xfrm>
            <a:off x="5435807" y="145017"/>
            <a:ext cx="1321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AE7C8-5E00-4889-8B65-6BD0F19C94E0}"/>
              </a:ext>
            </a:extLst>
          </p:cNvPr>
          <p:cNvSpPr txBox="1"/>
          <p:nvPr/>
        </p:nvSpPr>
        <p:spPr bwMode="auto">
          <a:xfrm>
            <a:off x="6757003" y="1170972"/>
            <a:ext cx="989373" cy="3077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BE55C-B2AE-4C96-AEA7-4F50C8B3E058}"/>
              </a:ext>
            </a:extLst>
          </p:cNvPr>
          <p:cNvSpPr txBox="1"/>
          <p:nvPr/>
        </p:nvSpPr>
        <p:spPr bwMode="auto">
          <a:xfrm>
            <a:off x="6829011" y="3100024"/>
            <a:ext cx="989373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7FC580F-C8B0-4737-B772-674BFD669970}"/>
              </a:ext>
            </a:extLst>
          </p:cNvPr>
          <p:cNvGrpSpPr/>
          <p:nvPr/>
        </p:nvGrpSpPr>
        <p:grpSpPr>
          <a:xfrm>
            <a:off x="6536386" y="4306257"/>
            <a:ext cx="1512168" cy="2321713"/>
            <a:chOff x="7524328" y="-44917"/>
            <a:chExt cx="1512168" cy="232171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F311CCB-9D31-464E-A242-02456596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328" y="-44917"/>
              <a:ext cx="1512168" cy="232171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2CE45F-0DC1-4D64-AA08-0AFE66A03DA1}"/>
                </a:ext>
              </a:extLst>
            </p:cNvPr>
            <p:cNvSpPr txBox="1"/>
            <p:nvPr/>
          </p:nvSpPr>
          <p:spPr bwMode="auto">
            <a:xfrm>
              <a:off x="7875593" y="1756307"/>
              <a:ext cx="912430" cy="30777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T(1,0,0)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C038B8F-8DDD-4C88-9173-4D7001DABDC8}"/>
              </a:ext>
            </a:extLst>
          </p:cNvPr>
          <p:cNvSpPr txBox="1"/>
          <p:nvPr/>
        </p:nvSpPr>
        <p:spPr bwMode="auto">
          <a:xfrm>
            <a:off x="6849181" y="5765146"/>
            <a:ext cx="989373" cy="3077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0E0F21-0F45-41CF-AFB1-BC9F1F0033BF}"/>
              </a:ext>
            </a:extLst>
          </p:cNvPr>
          <p:cNvSpPr txBox="1"/>
          <p:nvPr/>
        </p:nvSpPr>
        <p:spPr bwMode="auto">
          <a:xfrm>
            <a:off x="6849181" y="5417441"/>
            <a:ext cx="989373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5F6275D-E688-4810-BA14-AB7E54775AC0}"/>
              </a:ext>
            </a:extLst>
          </p:cNvPr>
          <p:cNvCxnSpPr>
            <a:cxnSpLocks/>
          </p:cNvCxnSpPr>
          <p:nvPr/>
        </p:nvCxnSpPr>
        <p:spPr>
          <a:xfrm flipV="1">
            <a:off x="6536386" y="5496524"/>
            <a:ext cx="1787889" cy="1642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6A3B7F1-8E4F-480C-A639-B4DBC4B8FA0D}"/>
              </a:ext>
            </a:extLst>
          </p:cNvPr>
          <p:cNvSpPr/>
          <p:nvPr/>
        </p:nvSpPr>
        <p:spPr>
          <a:xfrm>
            <a:off x="7306733" y="2210565"/>
            <a:ext cx="897467" cy="820502"/>
          </a:xfrm>
          <a:custGeom>
            <a:avLst/>
            <a:gdLst>
              <a:gd name="connsiteX0" fmla="*/ 897467 w 897467"/>
              <a:gd name="connsiteY0" fmla="*/ 304035 h 820502"/>
              <a:gd name="connsiteX1" fmla="*/ 440267 w 897467"/>
              <a:gd name="connsiteY1" fmla="*/ 33102 h 820502"/>
              <a:gd name="connsiteX2" fmla="*/ 93134 w 897467"/>
              <a:gd name="connsiteY2" fmla="*/ 92368 h 820502"/>
              <a:gd name="connsiteX3" fmla="*/ 0 w 897467"/>
              <a:gd name="connsiteY3" fmla="*/ 820502 h 82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820502">
                <a:moveTo>
                  <a:pt x="897467" y="304035"/>
                </a:moveTo>
                <a:cubicBezTo>
                  <a:pt x="735894" y="186207"/>
                  <a:pt x="574322" y="68380"/>
                  <a:pt x="440267" y="33102"/>
                </a:cubicBezTo>
                <a:cubicBezTo>
                  <a:pt x="306212" y="-2176"/>
                  <a:pt x="166512" y="-38865"/>
                  <a:pt x="93134" y="92368"/>
                </a:cubicBezTo>
                <a:cubicBezTo>
                  <a:pt x="19756" y="223601"/>
                  <a:pt x="9878" y="522051"/>
                  <a:pt x="0" y="82050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F896A54C-B656-40AC-990E-9AEC0EBACB82}"/>
              </a:ext>
            </a:extLst>
          </p:cNvPr>
          <p:cNvSpPr/>
          <p:nvPr/>
        </p:nvSpPr>
        <p:spPr>
          <a:xfrm>
            <a:off x="7351347" y="4524191"/>
            <a:ext cx="897467" cy="820502"/>
          </a:xfrm>
          <a:custGeom>
            <a:avLst/>
            <a:gdLst>
              <a:gd name="connsiteX0" fmla="*/ 897467 w 897467"/>
              <a:gd name="connsiteY0" fmla="*/ 304035 h 820502"/>
              <a:gd name="connsiteX1" fmla="*/ 440267 w 897467"/>
              <a:gd name="connsiteY1" fmla="*/ 33102 h 820502"/>
              <a:gd name="connsiteX2" fmla="*/ 93134 w 897467"/>
              <a:gd name="connsiteY2" fmla="*/ 92368 h 820502"/>
              <a:gd name="connsiteX3" fmla="*/ 0 w 897467"/>
              <a:gd name="connsiteY3" fmla="*/ 820502 h 82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820502">
                <a:moveTo>
                  <a:pt x="897467" y="304035"/>
                </a:moveTo>
                <a:cubicBezTo>
                  <a:pt x="735894" y="186207"/>
                  <a:pt x="574322" y="68380"/>
                  <a:pt x="440267" y="33102"/>
                </a:cubicBezTo>
                <a:cubicBezTo>
                  <a:pt x="306212" y="-2176"/>
                  <a:pt x="166512" y="-38865"/>
                  <a:pt x="93134" y="92368"/>
                </a:cubicBezTo>
                <a:cubicBezTo>
                  <a:pt x="19756" y="223601"/>
                  <a:pt x="9878" y="522051"/>
                  <a:pt x="0" y="820502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E41763-10DA-4A01-9722-A186D459149C}"/>
              </a:ext>
            </a:extLst>
          </p:cNvPr>
          <p:cNvSpPr txBox="1"/>
          <p:nvPr/>
        </p:nvSpPr>
        <p:spPr bwMode="auto">
          <a:xfrm>
            <a:off x="8129246" y="2433349"/>
            <a:ext cx="562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push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BF88F4-35D8-4584-8453-FAC39E505CCE}"/>
              </a:ext>
            </a:extLst>
          </p:cNvPr>
          <p:cNvSpPr txBox="1"/>
          <p:nvPr/>
        </p:nvSpPr>
        <p:spPr bwMode="auto">
          <a:xfrm>
            <a:off x="8245076" y="4710106"/>
            <a:ext cx="4812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pop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1A978-F775-4FCC-8367-1F937D57B208}"/>
              </a:ext>
            </a:extLst>
          </p:cNvPr>
          <p:cNvSpPr txBox="1"/>
          <p:nvPr/>
        </p:nvSpPr>
        <p:spPr bwMode="auto">
          <a:xfrm rot="20698472">
            <a:off x="2944854" y="1332286"/>
            <a:ext cx="1101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duplicate</a:t>
            </a:r>
            <a:endParaRPr lang="ko-KR" altLang="en-US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C304F-C555-4FEF-8631-EC24EF33B390}"/>
              </a:ext>
            </a:extLst>
          </p:cNvPr>
          <p:cNvSpPr txBox="1"/>
          <p:nvPr/>
        </p:nvSpPr>
        <p:spPr bwMode="auto">
          <a:xfrm rot="20698472">
            <a:off x="2835357" y="3877660"/>
            <a:ext cx="808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delete</a:t>
            </a:r>
            <a:endParaRPr lang="ko-KR" altLang="en-US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304F6F-5B91-4F87-923B-1D9D333B7611}"/>
              </a:ext>
            </a:extLst>
          </p:cNvPr>
          <p:cNvSpPr txBox="1"/>
          <p:nvPr/>
        </p:nvSpPr>
        <p:spPr bwMode="auto">
          <a:xfrm rot="20698472">
            <a:off x="7767075" y="3143726"/>
            <a:ext cx="1101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duplicate</a:t>
            </a:r>
            <a:endParaRPr lang="ko-KR" altLang="en-US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6A6E68-768B-4C99-A6CF-BCDA65C023B4}"/>
              </a:ext>
            </a:extLst>
          </p:cNvPr>
          <p:cNvSpPr txBox="1"/>
          <p:nvPr/>
        </p:nvSpPr>
        <p:spPr bwMode="auto">
          <a:xfrm rot="20698472">
            <a:off x="7884004" y="5443145"/>
            <a:ext cx="808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delete</a:t>
            </a:r>
            <a:endParaRPr lang="ko-KR" altLang="en-US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99765"/>
          </a:xfr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lvl="1">
              <a:buFont typeface="Wingdings" panose="05000000000000000000" pitchFamily="2" charset="2"/>
              <a:buChar char="l"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glLoadIdentity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대체 가능</a:t>
            </a:r>
            <a:endParaRPr lang="en-US" altLang="ko-KR" sz="18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</a:p>
          <a:p>
            <a:pPr marL="400050" lvl="1" indent="0">
              <a:buNone/>
            </a:pP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glPushMatrix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();  	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glTranslatef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(-0.6f, 0.0f, 0.0f); </a:t>
            </a:r>
          </a:p>
          <a:p>
            <a:pPr marL="400050" lvl="1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marL="400050" lvl="1" indent="0">
              <a:buNone/>
            </a:pP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glPopMatrix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	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glTranslatef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(0.6f, 0.0f, 0.0f); </a:t>
            </a:r>
          </a:p>
          <a:p>
            <a:pPr marL="400050" lvl="1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64" y="2487893"/>
            <a:ext cx="2644270" cy="28007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 bwMode="auto">
          <a:xfrm>
            <a:off x="2748125" y="2964955"/>
            <a:ext cx="9124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>
                <a:latin typeface="Tahoma" pitchFamily="34" charset="0"/>
              </a:rPr>
              <a:t>glPushMatrix</a:t>
            </a:r>
            <a:r>
              <a:rPr lang="en-US" altLang="ko-KR" sz="2800" dirty="0">
                <a:latin typeface="Tahoma" pitchFamily="34" charset="0"/>
              </a:rPr>
              <a:t>() / </a:t>
            </a:r>
            <a:r>
              <a:rPr lang="en-US" altLang="ko-KR" sz="2800" dirty="0" err="1">
                <a:latin typeface="Tahoma" pitchFamily="34" charset="0"/>
              </a:rPr>
              <a:t>glPopMatrix</a:t>
            </a:r>
            <a:r>
              <a:rPr lang="en-US" altLang="ko-KR" sz="2800" dirty="0">
                <a:latin typeface="Tahoma" pitchFamily="34" charset="0"/>
              </a:rPr>
              <a:t>()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3D043-EC8E-4639-AB94-7F46F7FDAF5C}"/>
              </a:ext>
            </a:extLst>
          </p:cNvPr>
          <p:cNvSpPr txBox="1"/>
          <p:nvPr/>
        </p:nvSpPr>
        <p:spPr bwMode="auto">
          <a:xfrm>
            <a:off x="7311539" y="409516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(1)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EF4E6-1FE4-45C0-A130-984240DFC70E}"/>
              </a:ext>
            </a:extLst>
          </p:cNvPr>
          <p:cNvSpPr txBox="1"/>
          <p:nvPr/>
        </p:nvSpPr>
        <p:spPr bwMode="auto">
          <a:xfrm>
            <a:off x="8005628" y="409516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(3)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5D2D6-AC34-4DE7-A126-5290395EFAB1}"/>
              </a:ext>
            </a:extLst>
          </p:cNvPr>
          <p:cNvSpPr txBox="1"/>
          <p:nvPr/>
        </p:nvSpPr>
        <p:spPr bwMode="auto">
          <a:xfrm>
            <a:off x="6595281" y="409516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(2)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B34EA-1388-4B52-9BB3-333490226BE9}"/>
              </a:ext>
            </a:extLst>
          </p:cNvPr>
          <p:cNvSpPr txBox="1"/>
          <p:nvPr/>
        </p:nvSpPr>
        <p:spPr bwMode="auto">
          <a:xfrm>
            <a:off x="2748125" y="3272732"/>
            <a:ext cx="91243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D89FB-FC91-4253-8D13-AA98E9C91E0F}"/>
              </a:ext>
            </a:extLst>
          </p:cNvPr>
          <p:cNvSpPr txBox="1"/>
          <p:nvPr/>
        </p:nvSpPr>
        <p:spPr bwMode="auto">
          <a:xfrm>
            <a:off x="2748125" y="2359652"/>
            <a:ext cx="9124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94513-0BC5-4E25-8B7A-92C2F03C583E}"/>
              </a:ext>
            </a:extLst>
          </p:cNvPr>
          <p:cNvSpPr txBox="1"/>
          <p:nvPr/>
        </p:nvSpPr>
        <p:spPr bwMode="auto">
          <a:xfrm>
            <a:off x="4067944" y="3580509"/>
            <a:ext cx="115929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D72EC-0BD8-4131-B6CB-D8C7DFEC4015}"/>
              </a:ext>
            </a:extLst>
          </p:cNvPr>
          <p:cNvSpPr txBox="1"/>
          <p:nvPr/>
        </p:nvSpPr>
        <p:spPr bwMode="auto">
          <a:xfrm>
            <a:off x="4067943" y="3888286"/>
            <a:ext cx="1159291" cy="3077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DE4EE-81ED-48A2-87C2-5E08181AC57F}"/>
              </a:ext>
            </a:extLst>
          </p:cNvPr>
          <p:cNvSpPr txBox="1"/>
          <p:nvPr/>
        </p:nvSpPr>
        <p:spPr bwMode="auto">
          <a:xfrm>
            <a:off x="2748125" y="4365104"/>
            <a:ext cx="9124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FC7316-7B0A-4396-B509-F8A5162EBA59}"/>
              </a:ext>
            </a:extLst>
          </p:cNvPr>
          <p:cNvCxnSpPr/>
          <p:nvPr/>
        </p:nvCxnSpPr>
        <p:spPr>
          <a:xfrm>
            <a:off x="3838954" y="3764015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B53E45-A609-4A16-9FB3-52CF90723604}"/>
              </a:ext>
            </a:extLst>
          </p:cNvPr>
          <p:cNvSpPr txBox="1"/>
          <p:nvPr/>
        </p:nvSpPr>
        <p:spPr bwMode="auto">
          <a:xfrm>
            <a:off x="4041169" y="5031599"/>
            <a:ext cx="108234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T(0.6,0,0)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55B09A91-F7B4-419C-9433-C06EF928C62C}"/>
              </a:ext>
            </a:extLst>
          </p:cNvPr>
          <p:cNvSpPr/>
          <p:nvPr/>
        </p:nvSpPr>
        <p:spPr>
          <a:xfrm>
            <a:off x="7377953" y="3388659"/>
            <a:ext cx="242047" cy="286870"/>
          </a:xfrm>
          <a:custGeom>
            <a:avLst/>
            <a:gdLst>
              <a:gd name="connsiteX0" fmla="*/ 0 w 242047"/>
              <a:gd name="connsiteY0" fmla="*/ 62753 h 286870"/>
              <a:gd name="connsiteX1" fmla="*/ 17929 w 242047"/>
              <a:gd name="connsiteY1" fmla="*/ 179294 h 286870"/>
              <a:gd name="connsiteX2" fmla="*/ 35859 w 242047"/>
              <a:gd name="connsiteY2" fmla="*/ 286870 h 286870"/>
              <a:gd name="connsiteX3" fmla="*/ 89647 w 242047"/>
              <a:gd name="connsiteY3" fmla="*/ 233082 h 286870"/>
              <a:gd name="connsiteX4" fmla="*/ 116541 w 242047"/>
              <a:gd name="connsiteY4" fmla="*/ 143435 h 286870"/>
              <a:gd name="connsiteX5" fmla="*/ 134471 w 242047"/>
              <a:gd name="connsiteY5" fmla="*/ 125506 h 286870"/>
              <a:gd name="connsiteX6" fmla="*/ 161365 w 242047"/>
              <a:gd name="connsiteY6" fmla="*/ 71717 h 286870"/>
              <a:gd name="connsiteX7" fmla="*/ 188259 w 242047"/>
              <a:gd name="connsiteY7" fmla="*/ 35859 h 286870"/>
              <a:gd name="connsiteX8" fmla="*/ 242047 w 242047"/>
              <a:gd name="connsiteY8" fmla="*/ 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047" h="286870">
                <a:moveTo>
                  <a:pt x="0" y="62753"/>
                </a:moveTo>
                <a:cubicBezTo>
                  <a:pt x="5976" y="101600"/>
                  <a:pt x="11467" y="140525"/>
                  <a:pt x="17929" y="179294"/>
                </a:cubicBezTo>
                <a:cubicBezTo>
                  <a:pt x="44153" y="336639"/>
                  <a:pt x="6552" y="81725"/>
                  <a:pt x="35859" y="286870"/>
                </a:cubicBezTo>
                <a:cubicBezTo>
                  <a:pt x="63158" y="268671"/>
                  <a:pt x="72967" y="266441"/>
                  <a:pt x="89647" y="233082"/>
                </a:cubicBezTo>
                <a:cubicBezTo>
                  <a:pt x="101834" y="208709"/>
                  <a:pt x="96805" y="163170"/>
                  <a:pt x="116541" y="143435"/>
                </a:cubicBezTo>
                <a:lnTo>
                  <a:pt x="134471" y="125506"/>
                </a:lnTo>
                <a:cubicBezTo>
                  <a:pt x="145572" y="92201"/>
                  <a:pt x="139642" y="102130"/>
                  <a:pt x="161365" y="71717"/>
                </a:cubicBezTo>
                <a:cubicBezTo>
                  <a:pt x="170049" y="59559"/>
                  <a:pt x="177092" y="45785"/>
                  <a:pt x="188259" y="35859"/>
                </a:cubicBezTo>
                <a:cubicBezTo>
                  <a:pt x="204365" y="21543"/>
                  <a:pt x="242047" y="0"/>
                  <a:pt x="242047" y="0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glPushMatrix</a:t>
            </a:r>
            <a:r>
              <a:rPr lang="en-US" altLang="ko-KR" sz="2800" dirty="0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() / </a:t>
            </a:r>
            <a:r>
              <a:rPr lang="en-US" altLang="ko-KR" sz="2800" dirty="0" err="1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glPopMatrix</a:t>
            </a:r>
            <a:r>
              <a:rPr lang="en-US" altLang="ko-KR" sz="2800" dirty="0">
                <a:solidFill>
                  <a:srgbClr val="C0504D">
                    <a:lumMod val="50000"/>
                  </a:srgbClr>
                </a:solidFill>
                <a:latin typeface="Tahoma" pitchFamily="34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40" y="1340768"/>
            <a:ext cx="8229600" cy="5112568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285750" lvl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glLoadIdentity()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로 해결이 안되는 경우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glClear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맑은 고딕" panose="020B0503020000020004" pitchFamily="50" charset="-127"/>
              </a:rPr>
              <a:t>GL_COLOR_BUFFER_BIT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| </a:t>
            </a:r>
            <a:r>
              <a:rPr lang="en-US" altLang="ko-KR" sz="1600" dirty="0">
                <a:solidFill>
                  <a:srgbClr val="6F008A"/>
                </a:solidFill>
                <a:latin typeface="맑은 고딕" panose="020B0503020000020004" pitchFamily="50" charset="-127"/>
              </a:rPr>
              <a:t>GL_DEPTH_BUFFER_BIT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);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  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glTranslatef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</a:rPr>
              <a:t>(-0.6f, 0.0f, 0.0f);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glPushMatrix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(); 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glTranslatef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</a:rPr>
              <a:t>(-0.3f, 0.0f, 0.0f);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DrawSquareSmall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glPopMatrix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();	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glTranslatef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</a:rPr>
              <a:t>(0.3f, 0.0f, 0.0f);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DrawSquareSmall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08" y="1340768"/>
            <a:ext cx="2853573" cy="30224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830335" y="1988840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468697" y="1697414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기준선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868806" y="2443834"/>
            <a:ext cx="4683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0.3</a:t>
            </a:r>
            <a:endParaRPr lang="ko-KR" altLang="en-US" sz="1400" b="1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8572" y="2443834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-0.3</a:t>
            </a:r>
            <a:endParaRPr lang="ko-KR" altLang="en-US" sz="1400" b="1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707391" y="1988840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7345753" y="1697414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기준선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57663" y="3212976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-0.6</a:t>
            </a:r>
            <a:endParaRPr lang="ko-KR" altLang="en-US" sz="14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68600" y="3212976"/>
            <a:ext cx="2984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0</a:t>
            </a:r>
            <a:endParaRPr lang="ko-KR" altLang="en-US" sz="14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68697" y="2924944"/>
            <a:ext cx="72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57663" y="2675927"/>
            <a:ext cx="0" cy="2708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03005" y="2675928"/>
            <a:ext cx="0" cy="2708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932FF50-0330-4B32-B43D-C5438971B541}"/>
              </a:ext>
            </a:extLst>
          </p:cNvPr>
          <p:cNvSpPr/>
          <p:nvPr/>
        </p:nvSpPr>
        <p:spPr>
          <a:xfrm>
            <a:off x="6743013" y="1438751"/>
            <a:ext cx="242047" cy="286870"/>
          </a:xfrm>
          <a:custGeom>
            <a:avLst/>
            <a:gdLst>
              <a:gd name="connsiteX0" fmla="*/ 0 w 242047"/>
              <a:gd name="connsiteY0" fmla="*/ 62753 h 286870"/>
              <a:gd name="connsiteX1" fmla="*/ 17929 w 242047"/>
              <a:gd name="connsiteY1" fmla="*/ 179294 h 286870"/>
              <a:gd name="connsiteX2" fmla="*/ 35859 w 242047"/>
              <a:gd name="connsiteY2" fmla="*/ 286870 h 286870"/>
              <a:gd name="connsiteX3" fmla="*/ 89647 w 242047"/>
              <a:gd name="connsiteY3" fmla="*/ 233082 h 286870"/>
              <a:gd name="connsiteX4" fmla="*/ 116541 w 242047"/>
              <a:gd name="connsiteY4" fmla="*/ 143435 h 286870"/>
              <a:gd name="connsiteX5" fmla="*/ 134471 w 242047"/>
              <a:gd name="connsiteY5" fmla="*/ 125506 h 286870"/>
              <a:gd name="connsiteX6" fmla="*/ 161365 w 242047"/>
              <a:gd name="connsiteY6" fmla="*/ 71717 h 286870"/>
              <a:gd name="connsiteX7" fmla="*/ 188259 w 242047"/>
              <a:gd name="connsiteY7" fmla="*/ 35859 h 286870"/>
              <a:gd name="connsiteX8" fmla="*/ 242047 w 242047"/>
              <a:gd name="connsiteY8" fmla="*/ 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047" h="286870">
                <a:moveTo>
                  <a:pt x="0" y="62753"/>
                </a:moveTo>
                <a:cubicBezTo>
                  <a:pt x="5976" y="101600"/>
                  <a:pt x="11467" y="140525"/>
                  <a:pt x="17929" y="179294"/>
                </a:cubicBezTo>
                <a:cubicBezTo>
                  <a:pt x="44153" y="336639"/>
                  <a:pt x="6552" y="81725"/>
                  <a:pt x="35859" y="286870"/>
                </a:cubicBezTo>
                <a:cubicBezTo>
                  <a:pt x="63158" y="268671"/>
                  <a:pt x="72967" y="266441"/>
                  <a:pt x="89647" y="233082"/>
                </a:cubicBezTo>
                <a:cubicBezTo>
                  <a:pt x="101834" y="208709"/>
                  <a:pt x="96805" y="163170"/>
                  <a:pt x="116541" y="143435"/>
                </a:cubicBezTo>
                <a:lnTo>
                  <a:pt x="134471" y="125506"/>
                </a:lnTo>
                <a:cubicBezTo>
                  <a:pt x="145572" y="92201"/>
                  <a:pt x="139642" y="102130"/>
                  <a:pt x="161365" y="71717"/>
                </a:cubicBezTo>
                <a:cubicBezTo>
                  <a:pt x="170049" y="59559"/>
                  <a:pt x="177092" y="45785"/>
                  <a:pt x="188259" y="35859"/>
                </a:cubicBezTo>
                <a:cubicBezTo>
                  <a:pt x="204365" y="21543"/>
                  <a:pt x="242047" y="0"/>
                  <a:pt x="242047" y="0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FFE58-A76F-4B51-8E53-D9C8CB83F214}"/>
              </a:ext>
            </a:extLst>
          </p:cNvPr>
          <p:cNvSpPr txBox="1"/>
          <p:nvPr/>
        </p:nvSpPr>
        <p:spPr bwMode="auto">
          <a:xfrm>
            <a:off x="3659570" y="3059087"/>
            <a:ext cx="115929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F45CE6-16CF-44A8-A3E6-BBBF5456994C}"/>
              </a:ext>
            </a:extLst>
          </p:cNvPr>
          <p:cNvSpPr txBox="1"/>
          <p:nvPr/>
        </p:nvSpPr>
        <p:spPr bwMode="auto">
          <a:xfrm>
            <a:off x="3659569" y="2443834"/>
            <a:ext cx="11592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DA8ADA6-D752-44ED-B2C4-4A1FA83F7672}"/>
              </a:ext>
            </a:extLst>
          </p:cNvPr>
          <p:cNvGrpSpPr/>
          <p:nvPr/>
        </p:nvGrpSpPr>
        <p:grpSpPr>
          <a:xfrm>
            <a:off x="3659569" y="3749550"/>
            <a:ext cx="1159292" cy="615554"/>
            <a:chOff x="3659569" y="3661510"/>
            <a:chExt cx="1159292" cy="615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7DB2B6-708B-4489-909B-562F0FFE2EE8}"/>
                </a:ext>
              </a:extLst>
            </p:cNvPr>
            <p:cNvSpPr txBox="1"/>
            <p:nvPr/>
          </p:nvSpPr>
          <p:spPr bwMode="auto">
            <a:xfrm>
              <a:off x="3659569" y="3661510"/>
              <a:ext cx="1159292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T(-0.6,0,0)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1CB0AC-900B-47EC-AFED-CE3FEBE2C894}"/>
                </a:ext>
              </a:extLst>
            </p:cNvPr>
            <p:cNvSpPr txBox="1"/>
            <p:nvPr/>
          </p:nvSpPr>
          <p:spPr bwMode="auto">
            <a:xfrm>
              <a:off x="3659569" y="3969287"/>
              <a:ext cx="1159292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T(-0.6,0,0)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7493C9-F456-48FA-80E6-B8A28C77B7A3}"/>
              </a:ext>
            </a:extLst>
          </p:cNvPr>
          <p:cNvGrpSpPr/>
          <p:nvPr/>
        </p:nvGrpSpPr>
        <p:grpSpPr>
          <a:xfrm>
            <a:off x="4957652" y="4005064"/>
            <a:ext cx="1159292" cy="615554"/>
            <a:chOff x="3659569" y="3661510"/>
            <a:chExt cx="1159292" cy="6155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E0A0F6-B66D-4A0C-8196-9573B83D79F4}"/>
                </a:ext>
              </a:extLst>
            </p:cNvPr>
            <p:cNvSpPr txBox="1"/>
            <p:nvPr/>
          </p:nvSpPr>
          <p:spPr bwMode="auto">
            <a:xfrm>
              <a:off x="3659569" y="3661510"/>
              <a:ext cx="1159292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T(-0.9,0,0)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DDCDD6-4871-4F12-8BD4-386C21B2B7F5}"/>
                </a:ext>
              </a:extLst>
            </p:cNvPr>
            <p:cNvSpPr txBox="1"/>
            <p:nvPr/>
          </p:nvSpPr>
          <p:spPr bwMode="auto">
            <a:xfrm>
              <a:off x="3659569" y="3969287"/>
              <a:ext cx="1159292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T(-0.6,0,0)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1B3D2B-DAC6-4A95-BB1E-56F2E4C4330F}"/>
              </a:ext>
            </a:extLst>
          </p:cNvPr>
          <p:cNvGrpSpPr/>
          <p:nvPr/>
        </p:nvGrpSpPr>
        <p:grpSpPr>
          <a:xfrm>
            <a:off x="3656428" y="4207765"/>
            <a:ext cx="2713735" cy="846476"/>
            <a:chOff x="3707202" y="4156883"/>
            <a:chExt cx="2713735" cy="8464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ACF1C-A7C7-4CD6-8457-2A00F622484C}"/>
                </a:ext>
              </a:extLst>
            </p:cNvPr>
            <p:cNvSpPr txBox="1"/>
            <p:nvPr/>
          </p:nvSpPr>
          <p:spPr bwMode="auto">
            <a:xfrm>
              <a:off x="3707202" y="4695582"/>
              <a:ext cx="1159292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T(-0.6,0,0)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D196503-C52C-4204-B8DB-6A93AF1DE36A}"/>
                </a:ext>
              </a:extLst>
            </p:cNvPr>
            <p:cNvCxnSpPr/>
            <p:nvPr/>
          </p:nvCxnSpPr>
          <p:spPr>
            <a:xfrm>
              <a:off x="4908769" y="4156883"/>
              <a:ext cx="151216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88BC43-B168-475B-81DC-E5E964C7555E}"/>
              </a:ext>
            </a:extLst>
          </p:cNvPr>
          <p:cNvSpPr txBox="1"/>
          <p:nvPr/>
        </p:nvSpPr>
        <p:spPr bwMode="auto">
          <a:xfrm>
            <a:off x="3660639" y="5292123"/>
            <a:ext cx="115929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T(-0.3,0,0)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B6167D-A371-4C42-8016-92D6F5163506}"/>
              </a:ext>
            </a:extLst>
          </p:cNvPr>
          <p:cNvCxnSpPr/>
          <p:nvPr/>
        </p:nvCxnSpPr>
        <p:spPr>
          <a:xfrm>
            <a:off x="6422245" y="2005191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1F59D9-B0FF-40D4-9DAC-04695C4A1C13}"/>
              </a:ext>
            </a:extLst>
          </p:cNvPr>
          <p:cNvSpPr txBox="1"/>
          <p:nvPr/>
        </p:nvSpPr>
        <p:spPr bwMode="auto">
          <a:xfrm>
            <a:off x="6100569" y="3229327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-0.9</a:t>
            </a:r>
            <a:endParaRPr lang="ko-KR" altLang="en-US" sz="14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A6A4C03-AB52-4AF6-89ED-A43D9AFC06E5}"/>
              </a:ext>
            </a:extLst>
          </p:cNvPr>
          <p:cNvCxnSpPr/>
          <p:nvPr/>
        </p:nvCxnSpPr>
        <p:spPr>
          <a:xfrm>
            <a:off x="7236296" y="1988840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C65B28A-EC9B-4F0C-83C3-7D947DD75840}"/>
              </a:ext>
            </a:extLst>
          </p:cNvPr>
          <p:cNvSpPr txBox="1"/>
          <p:nvPr/>
        </p:nvSpPr>
        <p:spPr bwMode="auto">
          <a:xfrm>
            <a:off x="6979120" y="3221151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-0.3</a:t>
            </a:r>
            <a:endParaRPr lang="ko-KR" altLang="en-US" sz="14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7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i="1" dirty="0">
                <a:solidFill>
                  <a:srgbClr val="FFC000"/>
                </a:solidFill>
              </a:rPr>
              <a:t>Coding Example</a:t>
            </a:r>
            <a:r>
              <a:rPr lang="en-US" altLang="ko-KR" sz="3200" dirty="0">
                <a:solidFill>
                  <a:srgbClr val="FFC000"/>
                </a:solidFill>
              </a:rPr>
              <a:t>.</a:t>
            </a:r>
            <a:r>
              <a:rPr lang="en-US" altLang="ko-KR" sz="3200" dirty="0"/>
              <a:t> Solar System</a:t>
            </a:r>
            <a:endParaRPr lang="ko-KR" altLang="en-US" sz="3200" i="1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46" y="3429145"/>
            <a:ext cx="3735174" cy="3099779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0" y="3259346"/>
            <a:ext cx="91790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1076689" y="3413380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63280" y="3928434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79803" y="4190548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90875" y="4724842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00997" y="4981989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90875" y="5499796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9803" y="5773430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68653" y="6300969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334457" y="1297085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16077" y="2070756"/>
            <a:ext cx="539699" cy="540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93071" y="2196344"/>
            <a:ext cx="389057" cy="36004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95452" y="2221319"/>
            <a:ext cx="248556" cy="2643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056896" y="2132152"/>
            <a:ext cx="125498" cy="147451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31321" y="174601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3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7A64D7-647E-4E29-97CF-6C9C25B5BD1B}"/>
              </a:ext>
            </a:extLst>
          </p:cNvPr>
          <p:cNvSpPr txBox="1"/>
          <p:nvPr/>
        </p:nvSpPr>
        <p:spPr bwMode="auto">
          <a:xfrm>
            <a:off x="4439255" y="3381391"/>
            <a:ext cx="11592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T(3,0,0)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3967-C654-4A8B-A9AC-4B832C1FE366}"/>
              </a:ext>
            </a:extLst>
          </p:cNvPr>
          <p:cNvGrpSpPr/>
          <p:nvPr/>
        </p:nvGrpSpPr>
        <p:grpSpPr>
          <a:xfrm>
            <a:off x="5652120" y="3595169"/>
            <a:ext cx="1159291" cy="625062"/>
            <a:chOff x="5748659" y="3645024"/>
            <a:chExt cx="1159291" cy="6250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B893EF-B3D2-411B-B1C7-C4D978D2749C}"/>
                </a:ext>
              </a:extLst>
            </p:cNvPr>
            <p:cNvSpPr txBox="1"/>
            <p:nvPr/>
          </p:nvSpPr>
          <p:spPr bwMode="auto">
            <a:xfrm>
              <a:off x="5748659" y="3645024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CA6E15-6091-4751-94C5-7233133EE3AB}"/>
                </a:ext>
              </a:extLst>
            </p:cNvPr>
            <p:cNvSpPr txBox="1"/>
            <p:nvPr/>
          </p:nvSpPr>
          <p:spPr bwMode="auto">
            <a:xfrm>
              <a:off x="5748659" y="3962309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96B1F8-EAF6-4A4B-AD9E-FB205839CE2A}"/>
              </a:ext>
            </a:extLst>
          </p:cNvPr>
          <p:cNvGrpSpPr/>
          <p:nvPr/>
        </p:nvGrpSpPr>
        <p:grpSpPr>
          <a:xfrm>
            <a:off x="6915074" y="3962309"/>
            <a:ext cx="1159291" cy="625062"/>
            <a:chOff x="5748659" y="3645024"/>
            <a:chExt cx="1159291" cy="6250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0A98DB-68EB-41B5-A672-59E1CB957C8C}"/>
                </a:ext>
              </a:extLst>
            </p:cNvPr>
            <p:cNvSpPr txBox="1"/>
            <p:nvPr/>
          </p:nvSpPr>
          <p:spPr bwMode="auto">
            <a:xfrm>
              <a:off x="5748659" y="3645024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5DF59B-A12A-4B5B-ADA2-5E381643AD7C}"/>
                </a:ext>
              </a:extLst>
            </p:cNvPr>
            <p:cNvSpPr txBox="1"/>
            <p:nvPr/>
          </p:nvSpPr>
          <p:spPr bwMode="auto">
            <a:xfrm>
              <a:off x="5748659" y="3962309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5336B4-9DC4-468E-BFF6-4BEA18647011}"/>
              </a:ext>
            </a:extLst>
          </p:cNvPr>
          <p:cNvGrpSpPr/>
          <p:nvPr/>
        </p:nvGrpSpPr>
        <p:grpSpPr>
          <a:xfrm>
            <a:off x="4985502" y="4364339"/>
            <a:ext cx="1164536" cy="949938"/>
            <a:chOff x="4906610" y="4078072"/>
            <a:chExt cx="1164536" cy="94993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4C30054-35D9-421A-B82E-FD62C8CAC8C4}"/>
                </a:ext>
              </a:extLst>
            </p:cNvPr>
            <p:cNvGrpSpPr/>
            <p:nvPr/>
          </p:nvGrpSpPr>
          <p:grpSpPr>
            <a:xfrm>
              <a:off x="4911855" y="4402948"/>
              <a:ext cx="1159291" cy="625062"/>
              <a:chOff x="5748659" y="3645024"/>
              <a:chExt cx="1159291" cy="62506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BC171C-29A7-4DBF-B712-C69FB259E8DC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124541-80DE-40B0-9A91-AA2F3B678DD3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D77623-8CE1-4BBE-9A9E-225F084ACBBE}"/>
                </a:ext>
              </a:extLst>
            </p:cNvPr>
            <p:cNvSpPr txBox="1"/>
            <p:nvPr/>
          </p:nvSpPr>
          <p:spPr bwMode="auto">
            <a:xfrm>
              <a:off x="4906610" y="4078072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D1C2297-1D16-4609-BB9A-5459D1A99F3E}"/>
              </a:ext>
            </a:extLst>
          </p:cNvPr>
          <p:cNvGrpSpPr/>
          <p:nvPr/>
        </p:nvGrpSpPr>
        <p:grpSpPr>
          <a:xfrm>
            <a:off x="6349407" y="4672116"/>
            <a:ext cx="1164536" cy="949938"/>
            <a:chOff x="4906610" y="4078072"/>
            <a:chExt cx="1164536" cy="949938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9B68CEB-A563-40D1-A1A5-A4615D344435}"/>
                </a:ext>
              </a:extLst>
            </p:cNvPr>
            <p:cNvGrpSpPr/>
            <p:nvPr/>
          </p:nvGrpSpPr>
          <p:grpSpPr>
            <a:xfrm>
              <a:off x="4911855" y="4402948"/>
              <a:ext cx="1159291" cy="625062"/>
              <a:chOff x="5748659" y="3645024"/>
              <a:chExt cx="1159291" cy="625062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7659F4-4822-4472-B536-966538056B6F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049B719-604F-4720-B5B7-A5B34EA07CF4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C594E64-69CC-44E4-ADDA-5CA9EA516A4A}"/>
                </a:ext>
              </a:extLst>
            </p:cNvPr>
            <p:cNvSpPr txBox="1"/>
            <p:nvPr/>
          </p:nvSpPr>
          <p:spPr bwMode="auto">
            <a:xfrm>
              <a:off x="4906610" y="4078072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T(8,0,0)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388006-D107-4A23-B0A9-EEA94F8F7CA3}"/>
              </a:ext>
            </a:extLst>
          </p:cNvPr>
          <p:cNvGrpSpPr/>
          <p:nvPr/>
        </p:nvGrpSpPr>
        <p:grpSpPr>
          <a:xfrm>
            <a:off x="5005349" y="4814089"/>
            <a:ext cx="2595461" cy="1247928"/>
            <a:chOff x="4984295" y="4860408"/>
            <a:chExt cx="2595461" cy="1247928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AE83047-525E-48EF-A2B7-0D1E76D26B34}"/>
                </a:ext>
              </a:extLst>
            </p:cNvPr>
            <p:cNvGrpSpPr/>
            <p:nvPr/>
          </p:nvGrpSpPr>
          <p:grpSpPr>
            <a:xfrm>
              <a:off x="4984295" y="5483274"/>
              <a:ext cx="1159291" cy="625062"/>
              <a:chOff x="5748659" y="3645024"/>
              <a:chExt cx="1159291" cy="625062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B684F3-3F8A-44F2-A14E-45AD29277CE7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4BCDFE-3842-4FBD-82F3-1522EC25EF2F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F0443F-F468-4A30-AE70-CC2B2F35037D}"/>
                </a:ext>
              </a:extLst>
            </p:cNvPr>
            <p:cNvCxnSpPr>
              <a:cxnSpLocks/>
            </p:cNvCxnSpPr>
            <p:nvPr/>
          </p:nvCxnSpPr>
          <p:spPr>
            <a:xfrm>
              <a:off x="6236239" y="4860408"/>
              <a:ext cx="1343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3D1F6C9-7095-442A-B82E-00766C697ED1}"/>
              </a:ext>
            </a:extLst>
          </p:cNvPr>
          <p:cNvGrpSpPr/>
          <p:nvPr/>
        </p:nvGrpSpPr>
        <p:grpSpPr>
          <a:xfrm>
            <a:off x="6356469" y="5800559"/>
            <a:ext cx="1159291" cy="625062"/>
            <a:chOff x="6356469" y="5800559"/>
            <a:chExt cx="1159291" cy="62506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571076-A971-4322-A82B-A208AB6142FB}"/>
                </a:ext>
              </a:extLst>
            </p:cNvPr>
            <p:cNvSpPr txBox="1"/>
            <p:nvPr/>
          </p:nvSpPr>
          <p:spPr bwMode="auto">
            <a:xfrm>
              <a:off x="6356469" y="5800559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T(7.5,0.5,0)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66CF45-FD4A-496C-AF20-0CBE52EC1081}"/>
                </a:ext>
              </a:extLst>
            </p:cNvPr>
            <p:cNvSpPr txBox="1"/>
            <p:nvPr/>
          </p:nvSpPr>
          <p:spPr bwMode="auto">
            <a:xfrm>
              <a:off x="6356469" y="6117844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30AE953-4C1D-4550-98A5-DEC1C4A99B60}"/>
              </a:ext>
            </a:extLst>
          </p:cNvPr>
          <p:cNvSpPr txBox="1"/>
          <p:nvPr/>
        </p:nvSpPr>
        <p:spPr bwMode="auto">
          <a:xfrm>
            <a:off x="3484717" y="6274314"/>
            <a:ext cx="11592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T(3,0,0)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C28094-74B3-4B48-BF7D-9319051DB6D9}"/>
              </a:ext>
            </a:extLst>
          </p:cNvPr>
          <p:cNvCxnSpPr/>
          <p:nvPr/>
        </p:nvCxnSpPr>
        <p:spPr>
          <a:xfrm>
            <a:off x="3779912" y="1588398"/>
            <a:ext cx="0" cy="16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E02EADBA-E851-406A-A564-4EECFD470525}"/>
              </a:ext>
            </a:extLst>
          </p:cNvPr>
          <p:cNvSpPr/>
          <p:nvPr/>
        </p:nvSpPr>
        <p:spPr>
          <a:xfrm>
            <a:off x="1602753" y="2468187"/>
            <a:ext cx="206662" cy="228649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0E3F56DB-3715-452E-981A-952185F01F76}"/>
              </a:ext>
            </a:extLst>
          </p:cNvPr>
          <p:cNvSpPr/>
          <p:nvPr/>
        </p:nvSpPr>
        <p:spPr>
          <a:xfrm rot="16200000">
            <a:off x="1649507" y="1758124"/>
            <a:ext cx="303189" cy="9332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2348880"/>
            <a:ext cx="540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BBD0BA-1DE6-46A2-821C-D69D701F3BA5}"/>
              </a:ext>
            </a:extLst>
          </p:cNvPr>
          <p:cNvSpPr/>
          <p:nvPr/>
        </p:nvSpPr>
        <p:spPr>
          <a:xfrm>
            <a:off x="2894399" y="174601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4</a:t>
            </a:r>
            <a:endParaRPr lang="ko-KR" altLang="en-US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DEE4052F-083F-45DC-894B-8B07B21EC896}"/>
              </a:ext>
            </a:extLst>
          </p:cNvPr>
          <p:cNvSpPr/>
          <p:nvPr/>
        </p:nvSpPr>
        <p:spPr>
          <a:xfrm rot="16200000">
            <a:off x="2884892" y="1472663"/>
            <a:ext cx="303189" cy="14868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34EF6-6C46-4F8D-823D-0FC7EA810CB2}"/>
              </a:ext>
            </a:extLst>
          </p:cNvPr>
          <p:cNvSpPr txBox="1"/>
          <p:nvPr/>
        </p:nvSpPr>
        <p:spPr bwMode="auto">
          <a:xfrm>
            <a:off x="2041317" y="2611563"/>
            <a:ext cx="529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Sun</a:t>
            </a:r>
            <a:endParaRPr lang="ko-KR" altLang="en-US" sz="1400" b="1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2DC207-4598-486E-8842-0E0E58167955}"/>
              </a:ext>
            </a:extLst>
          </p:cNvPr>
          <p:cNvSpPr txBox="1"/>
          <p:nvPr/>
        </p:nvSpPr>
        <p:spPr bwMode="auto">
          <a:xfrm>
            <a:off x="3437182" y="256847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chemeClr val="accent3"/>
                </a:solidFill>
                <a:latin typeface="Tahoma" pitchFamily="34" charset="0"/>
                <a:ea typeface="맑은 고딕" pitchFamily="50" charset="-127"/>
              </a:rPr>
              <a:t>Earth</a:t>
            </a:r>
            <a:endParaRPr lang="ko-KR" altLang="en-US" sz="1400" b="1" dirty="0">
              <a:solidFill>
                <a:schemeClr val="accent3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867A5E-4795-4AA1-8A0B-B620F19892F9}"/>
              </a:ext>
            </a:extLst>
          </p:cNvPr>
          <p:cNvSpPr txBox="1"/>
          <p:nvPr/>
        </p:nvSpPr>
        <p:spPr bwMode="auto">
          <a:xfrm>
            <a:off x="4177585" y="2568478"/>
            <a:ext cx="6815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FFC000"/>
                </a:solidFill>
                <a:latin typeface="Tahoma" pitchFamily="34" charset="0"/>
                <a:ea typeface="맑은 고딕" pitchFamily="50" charset="-127"/>
              </a:rPr>
              <a:t>Moon</a:t>
            </a:r>
            <a:endParaRPr lang="ko-KR" altLang="en-US" sz="1400" b="1" dirty="0">
              <a:solidFill>
                <a:srgbClr val="FFC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A8E220-6080-46E6-A824-4A4FC616CB6D}"/>
              </a:ext>
            </a:extLst>
          </p:cNvPr>
          <p:cNvSpPr txBox="1"/>
          <p:nvPr/>
        </p:nvSpPr>
        <p:spPr bwMode="auto">
          <a:xfrm rot="20021623">
            <a:off x="4064239" y="1795367"/>
            <a:ext cx="934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rPr>
              <a:t>Satellite</a:t>
            </a:r>
            <a:endParaRPr lang="ko-KR" altLang="en-US" sz="1400" b="1" dirty="0">
              <a:solidFill>
                <a:schemeClr val="accent5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오른쪽 중괄호 71">
            <a:extLst>
              <a:ext uri="{FF2B5EF4-FFF2-40B4-BE49-F238E27FC236}">
                <a16:creationId xmlns:a16="http://schemas.microsoft.com/office/drawing/2014/main" id="{406BB29E-5F4A-4D26-AA69-91C5A36FB330}"/>
              </a:ext>
            </a:extLst>
          </p:cNvPr>
          <p:cNvSpPr/>
          <p:nvPr/>
        </p:nvSpPr>
        <p:spPr>
          <a:xfrm rot="5400000" flipV="1">
            <a:off x="4003107" y="2125685"/>
            <a:ext cx="297035" cy="7434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B62A13-9C39-43B4-ACB6-D505193C175A}"/>
              </a:ext>
            </a:extLst>
          </p:cNvPr>
          <p:cNvSpPr/>
          <p:nvPr/>
        </p:nvSpPr>
        <p:spPr>
          <a:xfrm>
            <a:off x="3995936" y="262762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1</a:t>
            </a:r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52F2A1-3BA3-4A82-B62E-8666DE1E6C11}"/>
              </a:ext>
            </a:extLst>
          </p:cNvPr>
          <p:cNvCxnSpPr>
            <a:cxnSpLocks/>
          </p:cNvCxnSpPr>
          <p:nvPr/>
        </p:nvCxnSpPr>
        <p:spPr>
          <a:xfrm>
            <a:off x="6257293" y="5949280"/>
            <a:ext cx="1343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i="1" dirty="0">
                <a:solidFill>
                  <a:srgbClr val="FFC000"/>
                </a:solidFill>
              </a:rPr>
              <a:t>Quiz2. </a:t>
            </a:r>
            <a:r>
              <a:rPr lang="en-US" altLang="ko-KR" sz="3200" i="1" dirty="0">
                <a:solidFill>
                  <a:schemeClr val="accent2">
                    <a:lumMod val="75000"/>
                  </a:schemeClr>
                </a:solidFill>
              </a:rPr>
              <a:t>Satellite2</a:t>
            </a:r>
            <a:r>
              <a:rPr lang="ko-KR" altLang="en-US" sz="3200" i="1" dirty="0">
                <a:solidFill>
                  <a:schemeClr val="accent2">
                    <a:lumMod val="75000"/>
                  </a:schemeClr>
                </a:solidFill>
              </a:rPr>
              <a:t>를 그리는 코드 추가</a:t>
            </a:r>
            <a:r>
              <a:rPr lang="en-US" altLang="ko-KR" sz="3200" i="1" dirty="0">
                <a:solidFill>
                  <a:srgbClr val="FFC000"/>
                </a:solidFill>
              </a:rPr>
              <a:t> </a:t>
            </a:r>
            <a:endParaRPr lang="ko-KR" altLang="en-US" sz="3200" i="1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46" y="3429145"/>
            <a:ext cx="3735174" cy="3099779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0" y="3259346"/>
            <a:ext cx="91790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1076689" y="3413380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63280" y="3928434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79803" y="4190548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90875" y="4724842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00997" y="4981989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90875" y="5499796"/>
            <a:ext cx="1728191" cy="22893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9803" y="5773430"/>
            <a:ext cx="3167853" cy="228932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68653" y="6300969"/>
            <a:ext cx="1728191" cy="228932"/>
          </a:xfrm>
          <a:prstGeom prst="round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V="1">
            <a:off x="1334457" y="1588398"/>
            <a:ext cx="0" cy="158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16077" y="2070756"/>
            <a:ext cx="539699" cy="540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93071" y="2196344"/>
            <a:ext cx="389057" cy="36004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95452" y="2221319"/>
            <a:ext cx="248556" cy="2643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056896" y="2132152"/>
            <a:ext cx="125498" cy="147451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31321" y="174601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3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7A64D7-647E-4E29-97CF-6C9C25B5BD1B}"/>
              </a:ext>
            </a:extLst>
          </p:cNvPr>
          <p:cNvSpPr txBox="1"/>
          <p:nvPr/>
        </p:nvSpPr>
        <p:spPr bwMode="auto">
          <a:xfrm>
            <a:off x="4439255" y="3381391"/>
            <a:ext cx="11592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T(3,0,0)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3967-C654-4A8B-A9AC-4B832C1FE366}"/>
              </a:ext>
            </a:extLst>
          </p:cNvPr>
          <p:cNvGrpSpPr/>
          <p:nvPr/>
        </p:nvGrpSpPr>
        <p:grpSpPr>
          <a:xfrm>
            <a:off x="5652120" y="3595169"/>
            <a:ext cx="1159291" cy="625062"/>
            <a:chOff x="5748659" y="3645024"/>
            <a:chExt cx="1159291" cy="6250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B893EF-B3D2-411B-B1C7-C4D978D2749C}"/>
                </a:ext>
              </a:extLst>
            </p:cNvPr>
            <p:cNvSpPr txBox="1"/>
            <p:nvPr/>
          </p:nvSpPr>
          <p:spPr bwMode="auto">
            <a:xfrm>
              <a:off x="5748659" y="3645024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CA6E15-6091-4751-94C5-7233133EE3AB}"/>
                </a:ext>
              </a:extLst>
            </p:cNvPr>
            <p:cNvSpPr txBox="1"/>
            <p:nvPr/>
          </p:nvSpPr>
          <p:spPr bwMode="auto">
            <a:xfrm>
              <a:off x="5748659" y="3962309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96B1F8-EAF6-4A4B-AD9E-FB205839CE2A}"/>
              </a:ext>
            </a:extLst>
          </p:cNvPr>
          <p:cNvGrpSpPr/>
          <p:nvPr/>
        </p:nvGrpSpPr>
        <p:grpSpPr>
          <a:xfrm>
            <a:off x="6915074" y="3962309"/>
            <a:ext cx="1159291" cy="625062"/>
            <a:chOff x="5748659" y="3645024"/>
            <a:chExt cx="1159291" cy="6250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0A98DB-68EB-41B5-A672-59E1CB957C8C}"/>
                </a:ext>
              </a:extLst>
            </p:cNvPr>
            <p:cNvSpPr txBox="1"/>
            <p:nvPr/>
          </p:nvSpPr>
          <p:spPr bwMode="auto">
            <a:xfrm>
              <a:off x="5748659" y="3645024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5DF59B-A12A-4B5B-ADA2-5E381643AD7C}"/>
                </a:ext>
              </a:extLst>
            </p:cNvPr>
            <p:cNvSpPr txBox="1"/>
            <p:nvPr/>
          </p:nvSpPr>
          <p:spPr bwMode="auto">
            <a:xfrm>
              <a:off x="5748659" y="3962309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5336B4-9DC4-468E-BFF6-4BEA18647011}"/>
              </a:ext>
            </a:extLst>
          </p:cNvPr>
          <p:cNvGrpSpPr/>
          <p:nvPr/>
        </p:nvGrpSpPr>
        <p:grpSpPr>
          <a:xfrm>
            <a:off x="4985502" y="4364339"/>
            <a:ext cx="1164536" cy="949938"/>
            <a:chOff x="4906610" y="4078072"/>
            <a:chExt cx="1164536" cy="94993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4C30054-35D9-421A-B82E-FD62C8CAC8C4}"/>
                </a:ext>
              </a:extLst>
            </p:cNvPr>
            <p:cNvGrpSpPr/>
            <p:nvPr/>
          </p:nvGrpSpPr>
          <p:grpSpPr>
            <a:xfrm>
              <a:off x="4911855" y="4402948"/>
              <a:ext cx="1159291" cy="625062"/>
              <a:chOff x="5748659" y="3645024"/>
              <a:chExt cx="1159291" cy="62506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BC171C-29A7-4DBF-B712-C69FB259E8DC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124541-80DE-40B0-9A91-AA2F3B678DD3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D77623-8CE1-4BBE-9A9E-225F084ACBBE}"/>
                </a:ext>
              </a:extLst>
            </p:cNvPr>
            <p:cNvSpPr txBox="1"/>
            <p:nvPr/>
          </p:nvSpPr>
          <p:spPr bwMode="auto">
            <a:xfrm>
              <a:off x="4906610" y="4078072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D1C2297-1D16-4609-BB9A-5459D1A99F3E}"/>
              </a:ext>
            </a:extLst>
          </p:cNvPr>
          <p:cNvGrpSpPr/>
          <p:nvPr/>
        </p:nvGrpSpPr>
        <p:grpSpPr>
          <a:xfrm>
            <a:off x="6349407" y="4672116"/>
            <a:ext cx="1164536" cy="949938"/>
            <a:chOff x="4906610" y="4078072"/>
            <a:chExt cx="1164536" cy="949938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9B68CEB-A563-40D1-A1A5-A4615D344435}"/>
                </a:ext>
              </a:extLst>
            </p:cNvPr>
            <p:cNvGrpSpPr/>
            <p:nvPr/>
          </p:nvGrpSpPr>
          <p:grpSpPr>
            <a:xfrm>
              <a:off x="4911855" y="4402948"/>
              <a:ext cx="1159291" cy="625062"/>
              <a:chOff x="5748659" y="3645024"/>
              <a:chExt cx="1159291" cy="625062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7659F4-4822-4472-B536-966538056B6F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049B719-604F-4720-B5B7-A5B34EA07CF4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C594E64-69CC-44E4-ADDA-5CA9EA516A4A}"/>
                </a:ext>
              </a:extLst>
            </p:cNvPr>
            <p:cNvSpPr txBox="1"/>
            <p:nvPr/>
          </p:nvSpPr>
          <p:spPr bwMode="auto">
            <a:xfrm>
              <a:off x="4906610" y="4078072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T(8,0,0)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388006-D107-4A23-B0A9-EEA94F8F7CA3}"/>
              </a:ext>
            </a:extLst>
          </p:cNvPr>
          <p:cNvGrpSpPr/>
          <p:nvPr/>
        </p:nvGrpSpPr>
        <p:grpSpPr>
          <a:xfrm>
            <a:off x="5005349" y="4814089"/>
            <a:ext cx="2595461" cy="1247928"/>
            <a:chOff x="4984295" y="4860408"/>
            <a:chExt cx="2595461" cy="1247928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AE83047-525E-48EF-A2B7-0D1E76D26B34}"/>
                </a:ext>
              </a:extLst>
            </p:cNvPr>
            <p:cNvGrpSpPr/>
            <p:nvPr/>
          </p:nvGrpSpPr>
          <p:grpSpPr>
            <a:xfrm>
              <a:off x="4984295" y="5483274"/>
              <a:ext cx="1159291" cy="625062"/>
              <a:chOff x="5748659" y="3645024"/>
              <a:chExt cx="1159291" cy="625062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B684F3-3F8A-44F2-A14E-45AD29277CE7}"/>
                  </a:ext>
                </a:extLst>
              </p:cNvPr>
              <p:cNvSpPr txBox="1"/>
              <p:nvPr/>
            </p:nvSpPr>
            <p:spPr bwMode="auto">
              <a:xfrm>
                <a:off x="5748659" y="3645024"/>
                <a:ext cx="1159291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T(7,0,0)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4BCDFE-3842-4FBD-82F3-1522EC25EF2F}"/>
                  </a:ext>
                </a:extLst>
              </p:cNvPr>
              <p:cNvSpPr txBox="1"/>
              <p:nvPr/>
            </p:nvSpPr>
            <p:spPr bwMode="auto">
              <a:xfrm>
                <a:off x="5748659" y="3962309"/>
                <a:ext cx="1159291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400" b="1" dirty="0">
                    <a:latin typeface="Tahoma" pitchFamily="34" charset="0"/>
                    <a:ea typeface="맑은 고딕" pitchFamily="50" charset="-127"/>
                  </a:rPr>
                  <a:t>T(3,0,0)</a:t>
                </a:r>
                <a:endParaRPr lang="ko-KR" altLang="en-US" sz="1400" b="1" dirty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F0443F-F468-4A30-AE70-CC2B2F35037D}"/>
                </a:ext>
              </a:extLst>
            </p:cNvPr>
            <p:cNvCxnSpPr>
              <a:cxnSpLocks/>
            </p:cNvCxnSpPr>
            <p:nvPr/>
          </p:nvCxnSpPr>
          <p:spPr>
            <a:xfrm>
              <a:off x="6236239" y="4860408"/>
              <a:ext cx="1343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3D1F6C9-7095-442A-B82E-00766C697ED1}"/>
              </a:ext>
            </a:extLst>
          </p:cNvPr>
          <p:cNvGrpSpPr/>
          <p:nvPr/>
        </p:nvGrpSpPr>
        <p:grpSpPr>
          <a:xfrm>
            <a:off x="6356469" y="5800559"/>
            <a:ext cx="1159291" cy="625062"/>
            <a:chOff x="6356469" y="5800559"/>
            <a:chExt cx="1159291" cy="62506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571076-A971-4322-A82B-A208AB6142FB}"/>
                </a:ext>
              </a:extLst>
            </p:cNvPr>
            <p:cNvSpPr txBox="1"/>
            <p:nvPr/>
          </p:nvSpPr>
          <p:spPr bwMode="auto">
            <a:xfrm>
              <a:off x="6356469" y="5800559"/>
              <a:ext cx="1159291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T(7.5,0.5,0)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66CF45-FD4A-496C-AF20-0CBE52EC1081}"/>
                </a:ext>
              </a:extLst>
            </p:cNvPr>
            <p:cNvSpPr txBox="1"/>
            <p:nvPr/>
          </p:nvSpPr>
          <p:spPr bwMode="auto">
            <a:xfrm>
              <a:off x="6356469" y="6117844"/>
              <a:ext cx="1159291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T(3,0,0)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30AE953-4C1D-4550-98A5-DEC1C4A99B60}"/>
              </a:ext>
            </a:extLst>
          </p:cNvPr>
          <p:cNvSpPr txBox="1"/>
          <p:nvPr/>
        </p:nvSpPr>
        <p:spPr bwMode="auto">
          <a:xfrm>
            <a:off x="3484717" y="6274314"/>
            <a:ext cx="11592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T(3,0,0)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C28094-74B3-4B48-BF7D-9319051DB6D9}"/>
              </a:ext>
            </a:extLst>
          </p:cNvPr>
          <p:cNvCxnSpPr/>
          <p:nvPr/>
        </p:nvCxnSpPr>
        <p:spPr>
          <a:xfrm>
            <a:off x="3779912" y="1588398"/>
            <a:ext cx="0" cy="16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E02EADBA-E851-406A-A564-4EECFD470525}"/>
              </a:ext>
            </a:extLst>
          </p:cNvPr>
          <p:cNvSpPr/>
          <p:nvPr/>
        </p:nvSpPr>
        <p:spPr>
          <a:xfrm>
            <a:off x="1602753" y="2468187"/>
            <a:ext cx="206662" cy="228649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0E3F56DB-3715-452E-981A-952185F01F76}"/>
              </a:ext>
            </a:extLst>
          </p:cNvPr>
          <p:cNvSpPr/>
          <p:nvPr/>
        </p:nvSpPr>
        <p:spPr>
          <a:xfrm rot="16200000">
            <a:off x="1649507" y="1758124"/>
            <a:ext cx="303189" cy="9332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2348880"/>
            <a:ext cx="540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BBD0BA-1DE6-46A2-821C-D69D701F3BA5}"/>
              </a:ext>
            </a:extLst>
          </p:cNvPr>
          <p:cNvSpPr/>
          <p:nvPr/>
        </p:nvSpPr>
        <p:spPr>
          <a:xfrm>
            <a:off x="2894399" y="174601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4</a:t>
            </a:r>
            <a:endParaRPr lang="ko-KR" altLang="en-US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DEE4052F-083F-45DC-894B-8B07B21EC896}"/>
              </a:ext>
            </a:extLst>
          </p:cNvPr>
          <p:cNvSpPr/>
          <p:nvPr/>
        </p:nvSpPr>
        <p:spPr>
          <a:xfrm rot="16200000">
            <a:off x="2884892" y="1472663"/>
            <a:ext cx="303189" cy="14868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34EF6-6C46-4F8D-823D-0FC7EA810CB2}"/>
              </a:ext>
            </a:extLst>
          </p:cNvPr>
          <p:cNvSpPr txBox="1"/>
          <p:nvPr/>
        </p:nvSpPr>
        <p:spPr bwMode="auto">
          <a:xfrm>
            <a:off x="2041317" y="2611563"/>
            <a:ext cx="529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Sun</a:t>
            </a:r>
            <a:endParaRPr lang="ko-KR" altLang="en-US" sz="1400" b="1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2DC207-4598-486E-8842-0E0E58167955}"/>
              </a:ext>
            </a:extLst>
          </p:cNvPr>
          <p:cNvSpPr txBox="1"/>
          <p:nvPr/>
        </p:nvSpPr>
        <p:spPr bwMode="auto">
          <a:xfrm>
            <a:off x="3437182" y="256847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chemeClr val="accent3"/>
                </a:solidFill>
                <a:latin typeface="Tahoma" pitchFamily="34" charset="0"/>
                <a:ea typeface="맑은 고딕" pitchFamily="50" charset="-127"/>
              </a:rPr>
              <a:t>Earth</a:t>
            </a:r>
            <a:endParaRPr lang="ko-KR" altLang="en-US" sz="1400" b="1" dirty="0">
              <a:solidFill>
                <a:schemeClr val="accent3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867A5E-4795-4AA1-8A0B-B620F19892F9}"/>
              </a:ext>
            </a:extLst>
          </p:cNvPr>
          <p:cNvSpPr txBox="1"/>
          <p:nvPr/>
        </p:nvSpPr>
        <p:spPr bwMode="auto">
          <a:xfrm>
            <a:off x="4177585" y="2568478"/>
            <a:ext cx="6815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rgbClr val="FFC000"/>
                </a:solidFill>
                <a:latin typeface="Tahoma" pitchFamily="34" charset="0"/>
                <a:ea typeface="맑은 고딕" pitchFamily="50" charset="-127"/>
              </a:rPr>
              <a:t>Moon</a:t>
            </a:r>
            <a:endParaRPr lang="ko-KR" altLang="en-US" sz="1400" b="1" dirty="0">
              <a:solidFill>
                <a:srgbClr val="FFC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A8E220-6080-46E6-A824-4A4FC616CB6D}"/>
              </a:ext>
            </a:extLst>
          </p:cNvPr>
          <p:cNvSpPr txBox="1"/>
          <p:nvPr/>
        </p:nvSpPr>
        <p:spPr bwMode="auto">
          <a:xfrm rot="20021623">
            <a:off x="4078258" y="1779052"/>
            <a:ext cx="10486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rPr>
              <a:t>Satellite1</a:t>
            </a:r>
            <a:endParaRPr lang="ko-KR" altLang="en-US" sz="1400" b="1" dirty="0">
              <a:solidFill>
                <a:schemeClr val="accent5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오른쪽 중괄호 71">
            <a:extLst>
              <a:ext uri="{FF2B5EF4-FFF2-40B4-BE49-F238E27FC236}">
                <a16:creationId xmlns:a16="http://schemas.microsoft.com/office/drawing/2014/main" id="{406BB29E-5F4A-4D26-AA69-91C5A36FB330}"/>
              </a:ext>
            </a:extLst>
          </p:cNvPr>
          <p:cNvSpPr/>
          <p:nvPr/>
        </p:nvSpPr>
        <p:spPr>
          <a:xfrm rot="5400000" flipV="1">
            <a:off x="4003107" y="2125685"/>
            <a:ext cx="297035" cy="7434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B62A13-9C39-43B4-ACB6-D505193C175A}"/>
              </a:ext>
            </a:extLst>
          </p:cNvPr>
          <p:cNvSpPr/>
          <p:nvPr/>
        </p:nvSpPr>
        <p:spPr>
          <a:xfrm>
            <a:off x="3995936" y="262762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1</a:t>
            </a:r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52F2A1-3BA3-4A82-B62E-8666DE1E6C11}"/>
              </a:ext>
            </a:extLst>
          </p:cNvPr>
          <p:cNvCxnSpPr>
            <a:cxnSpLocks/>
          </p:cNvCxnSpPr>
          <p:nvPr/>
        </p:nvCxnSpPr>
        <p:spPr>
          <a:xfrm>
            <a:off x="6257293" y="5949280"/>
            <a:ext cx="1343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6FBF1DF-CEC9-46D9-8717-B900A01113B5}"/>
              </a:ext>
            </a:extLst>
          </p:cNvPr>
          <p:cNvSpPr txBox="1"/>
          <p:nvPr/>
        </p:nvSpPr>
        <p:spPr bwMode="auto">
          <a:xfrm rot="21297402">
            <a:off x="610328" y="2459011"/>
            <a:ext cx="10486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solidFill>
                  <a:schemeClr val="accent5"/>
                </a:solidFill>
                <a:latin typeface="Tahoma" pitchFamily="34" charset="0"/>
                <a:ea typeface="맑은 고딕" pitchFamily="50" charset="-127"/>
              </a:rPr>
              <a:t>Satellite2</a:t>
            </a:r>
            <a:endParaRPr lang="ko-KR" altLang="en-US" sz="1400" b="1" dirty="0">
              <a:solidFill>
                <a:schemeClr val="accent5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D09CD433-82C8-47B3-842C-75DBC96839CE}"/>
              </a:ext>
            </a:extLst>
          </p:cNvPr>
          <p:cNvSpPr/>
          <p:nvPr/>
        </p:nvSpPr>
        <p:spPr>
          <a:xfrm rot="5400000" flipV="1">
            <a:off x="1808578" y="2209862"/>
            <a:ext cx="338061" cy="563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477F5-AA9E-4789-9FBF-C31F6447144C}"/>
              </a:ext>
            </a:extLst>
          </p:cNvPr>
          <p:cNvSpPr txBox="1"/>
          <p:nvPr/>
        </p:nvSpPr>
        <p:spPr bwMode="auto">
          <a:xfrm>
            <a:off x="423644" y="1244508"/>
            <a:ext cx="58336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indent="-285750" algn="ctr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Satellite2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는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Sun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에서 왼쪽으로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0.8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아래쪽으로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0.8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떨어져 있다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i="1" dirty="0">
                <a:solidFill>
                  <a:srgbClr val="FFC000"/>
                </a:solidFill>
              </a:rPr>
              <a:t>Coding Example</a:t>
            </a:r>
            <a:r>
              <a:rPr lang="en-US" altLang="ko-KR" sz="3200" dirty="0">
                <a:solidFill>
                  <a:srgbClr val="FFC000"/>
                </a:solidFill>
              </a:rPr>
              <a:t>.</a:t>
            </a:r>
            <a:r>
              <a:rPr lang="en-US" altLang="ko-KR" sz="3200" dirty="0"/>
              <a:t> Solar System</a:t>
            </a:r>
            <a:endParaRPr lang="ko-KR" altLang="en-US" sz="3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312193" y="1484784"/>
            <a:ext cx="3188897" cy="3279431"/>
            <a:chOff x="5312193" y="1484784"/>
            <a:chExt cx="3188897" cy="3279431"/>
          </a:xfrm>
        </p:grpSpPr>
        <p:grpSp>
          <p:nvGrpSpPr>
            <p:cNvPr id="10" name="그룹 9"/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30106" y="3336750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5390320" y="2606041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5751486">
              <a:off x="6812348" y="1325913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 rot="4752198">
              <a:off x="6867083" y="3987586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 rot="17405539">
              <a:off x="5599923" y="2264371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호 20"/>
            <p:cNvSpPr/>
            <p:nvPr/>
          </p:nvSpPr>
          <p:spPr>
            <a:xfrm rot="5676974">
              <a:off x="5471064" y="2846208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395536" y="1479076"/>
            <a:ext cx="343074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Sphere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는 행성을 의미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행성은 공전과 자전을 수행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검정색 라인은 비행선이 움직인 궤도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384273" y="4375049"/>
            <a:ext cx="54665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3600" b="1" dirty="0">
                <a:latin typeface="Tahoma" pitchFamily="34" charset="0"/>
                <a:ea typeface="맑은 고딕" pitchFamily="50" charset="-127"/>
              </a:rPr>
              <a:t>어떻게 구현할 수 있을까</a:t>
            </a:r>
            <a:r>
              <a:rPr lang="en-US" altLang="ko-KR" sz="3600" b="1" dirty="0">
                <a:latin typeface="Tahoma" pitchFamily="34" charset="0"/>
                <a:ea typeface="맑은 고딕" pitchFamily="50" charset="-127"/>
              </a:rPr>
              <a:t>?</a:t>
            </a:r>
            <a:endParaRPr lang="ko-KR" altLang="en-US" sz="36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2590779"/>
            <a:ext cx="41244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Sun</a:t>
            </a:r>
            <a:r>
              <a:rPr lang="ko-KR" altLang="en-US" b="1" dirty="0">
                <a:solidFill>
                  <a:srgbClr val="0000FF"/>
                </a:solidFill>
              </a:rPr>
              <a:t>을 회전하는 </a:t>
            </a:r>
            <a:r>
              <a:rPr lang="en-US" altLang="ko-KR" b="1" dirty="0">
                <a:solidFill>
                  <a:srgbClr val="0000FF"/>
                </a:solidFill>
              </a:rPr>
              <a:t>Blue Earth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Blue Earth</a:t>
            </a:r>
            <a:r>
              <a:rPr lang="ko-KR" altLang="en-US" b="1" dirty="0">
                <a:solidFill>
                  <a:srgbClr val="0000FF"/>
                </a:solidFill>
              </a:rPr>
              <a:t>를 회전하는 </a:t>
            </a:r>
            <a:r>
              <a:rPr lang="en-US" altLang="ko-KR" b="1" dirty="0">
                <a:solidFill>
                  <a:srgbClr val="0000FF"/>
                </a:solidFill>
              </a:rPr>
              <a:t>green moon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5189823"/>
            <a:ext cx="412444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glPushMatrix</a:t>
            </a:r>
            <a:r>
              <a:rPr lang="en-US" altLang="ko-KR" b="1" dirty="0">
                <a:solidFill>
                  <a:srgbClr val="0000FF"/>
                </a:solidFill>
              </a:rPr>
              <a:t>() / </a:t>
            </a:r>
            <a:r>
              <a:rPr lang="en-US" altLang="ko-KR" b="1" dirty="0" err="1">
                <a:solidFill>
                  <a:srgbClr val="0000FF"/>
                </a:solidFill>
              </a:rPr>
              <a:t>glPopMatrix</a:t>
            </a:r>
            <a:r>
              <a:rPr lang="en-US" altLang="ko-KR" b="1" dirty="0">
                <a:solidFill>
                  <a:srgbClr val="0000FF"/>
                </a:solidFill>
              </a:rPr>
              <a:t>() </a:t>
            </a:r>
            <a:r>
              <a:rPr lang="ko-KR" altLang="en-US" b="1" dirty="0">
                <a:solidFill>
                  <a:srgbClr val="0000FF"/>
                </a:solidFill>
              </a:rPr>
              <a:t>이용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Animation </a:t>
            </a:r>
            <a:r>
              <a:rPr lang="ko-KR" altLang="en-US" b="1" dirty="0">
                <a:solidFill>
                  <a:srgbClr val="0000FF"/>
                </a:solidFill>
              </a:rPr>
              <a:t>구현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4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Stack </a:t>
            </a:r>
          </a:p>
          <a:p>
            <a:endParaRPr lang="en-US" altLang="ko-KR" dirty="0"/>
          </a:p>
          <a:p>
            <a:r>
              <a:rPr lang="en-US" altLang="ko-KR" dirty="0" err="1"/>
              <a:t>glPushMatrix</a:t>
            </a:r>
            <a:r>
              <a:rPr lang="en-US" altLang="ko-KR" dirty="0"/>
              <a:t> &amp; </a:t>
            </a:r>
            <a:r>
              <a:rPr lang="en-US" altLang="ko-KR" dirty="0" err="1"/>
              <a:t>glPopMatrix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Matrix</a:t>
            </a:r>
          </a:p>
          <a:p>
            <a:endParaRPr lang="en-US" altLang="ko-KR" dirty="0"/>
          </a:p>
          <a:p>
            <a:r>
              <a:rPr lang="en-US" altLang="ko-KR" dirty="0"/>
              <a:t>Transformation by Keyboard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30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09106-5709-45E7-AF06-2B71E9E2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sphere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BD362-F67E-4353-A06A-3271E2DF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Usage</a:t>
            </a: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void </a:t>
            </a:r>
            <a:r>
              <a:rPr lang="en-US" altLang="ko-KR" sz="1600" b="0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glutSolidSphere</a:t>
            </a:r>
            <a:r>
              <a:rPr lang="en-US" altLang="ko-KR" sz="1600" b="0" dirty="0">
                <a:latin typeface="맑은 고딕" panose="020B0503020000020004" pitchFamily="50" charset="-127"/>
              </a:rPr>
              <a:t>(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GLdouble</a:t>
            </a:r>
            <a:r>
              <a:rPr lang="en-US" altLang="ko-KR" sz="1600" b="0" dirty="0">
                <a:latin typeface="맑은 고딕" panose="020B0503020000020004" pitchFamily="50" charset="-127"/>
              </a:rPr>
              <a:t> radius, 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GLint</a:t>
            </a:r>
            <a:r>
              <a:rPr lang="en-US" altLang="ko-KR" sz="1600" b="0" dirty="0">
                <a:latin typeface="맑은 고딕" panose="020B0503020000020004" pitchFamily="50" charset="-127"/>
              </a:rPr>
              <a:t> slices, 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GLint</a:t>
            </a:r>
            <a:r>
              <a:rPr lang="en-US" altLang="ko-KR" sz="1600" b="0" dirty="0">
                <a:latin typeface="맑은 고딕" panose="020B0503020000020004" pitchFamily="50" charset="-127"/>
              </a:rPr>
              <a:t> stacks);</a:t>
            </a: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void </a:t>
            </a:r>
            <a:r>
              <a:rPr lang="en-US" altLang="ko-KR" sz="1600" b="0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glutWireSphere</a:t>
            </a:r>
            <a:r>
              <a:rPr lang="en-US" altLang="ko-KR" sz="1600" b="0" dirty="0">
                <a:latin typeface="맑은 고딕" panose="020B0503020000020004" pitchFamily="50" charset="-127"/>
              </a:rPr>
              <a:t>(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GLdouble</a:t>
            </a:r>
            <a:r>
              <a:rPr lang="en-US" altLang="ko-KR" sz="1600" b="0" dirty="0">
                <a:latin typeface="맑은 고딕" panose="020B0503020000020004" pitchFamily="50" charset="-127"/>
              </a:rPr>
              <a:t> radius, 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GLint</a:t>
            </a:r>
            <a:r>
              <a:rPr lang="en-US" altLang="ko-KR" sz="1600" b="0" dirty="0">
                <a:latin typeface="맑은 고딕" panose="020B0503020000020004" pitchFamily="50" charset="-127"/>
              </a:rPr>
              <a:t> slices, </a:t>
            </a:r>
            <a:r>
              <a:rPr lang="en-US" altLang="ko-KR" sz="1600" b="0" dirty="0" err="1">
                <a:latin typeface="맑은 고딕" panose="020B0503020000020004" pitchFamily="50" charset="-127"/>
              </a:rPr>
              <a:t>GLint</a:t>
            </a:r>
            <a:r>
              <a:rPr lang="en-US" altLang="ko-KR" sz="1600" b="0" dirty="0">
                <a:latin typeface="맑은 고딕" panose="020B0503020000020004" pitchFamily="50" charset="-127"/>
              </a:rPr>
              <a:t> stacks);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radius</a:t>
            </a: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The radius of the sphere.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slices</a:t>
            </a: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The number of subdivisions around the Z axis (similar to lines of </a:t>
            </a:r>
            <a:r>
              <a:rPr lang="en-US" altLang="ko-KR" sz="1600" dirty="0">
                <a:latin typeface="맑은 고딕" panose="020B0503020000020004" pitchFamily="50" charset="-127"/>
              </a:rPr>
              <a:t>longitude</a:t>
            </a:r>
            <a:r>
              <a:rPr lang="en-US" altLang="ko-KR" sz="1600" b="0" dirty="0">
                <a:latin typeface="맑은 고딕" panose="020B0503020000020004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stacks</a:t>
            </a: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The number of subdivisions along the Z axis (similar to lines of </a:t>
            </a:r>
            <a:r>
              <a:rPr lang="en-US" altLang="ko-KR" sz="1600" dirty="0">
                <a:latin typeface="맑은 고딕" panose="020B0503020000020004" pitchFamily="50" charset="-127"/>
              </a:rPr>
              <a:t>latitude</a:t>
            </a:r>
            <a:r>
              <a:rPr lang="en-US" altLang="ko-KR" sz="1600" b="0" dirty="0">
                <a:latin typeface="맑은 고딕" panose="020B0503020000020004" pitchFamily="50" charset="-127"/>
              </a:rPr>
              <a:t>).</a:t>
            </a:r>
          </a:p>
          <a:p>
            <a:endParaRPr lang="en-US" altLang="ko-KR" sz="1600" b="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맑은 고딕" panose="020B0503020000020004" pitchFamily="50" charset="-127"/>
              </a:rPr>
              <a:t>Description</a:t>
            </a:r>
            <a:endParaRPr lang="en-US" altLang="ko-KR" sz="1600" b="0" dirty="0">
              <a:latin typeface="맑은 고딕" panose="020B0503020000020004" pitchFamily="50" charset="-127"/>
            </a:endParaRPr>
          </a:p>
          <a:p>
            <a:r>
              <a:rPr lang="en-US" altLang="ko-KR" sz="1600" b="0" dirty="0">
                <a:latin typeface="맑은 고딕" panose="020B0503020000020004" pitchFamily="50" charset="-127"/>
              </a:rPr>
              <a:t>Renders a sphere centered at the modeling coordinates origin of the specified radius. The sphere is subdivided around the Z axis into slices and along the Z axis into stacks.</a:t>
            </a:r>
            <a:endParaRPr lang="ko-KR" altLang="en-US" sz="1600" b="0" dirty="0">
              <a:latin typeface="맑은 고딕" panose="020B0503020000020004" pitchFamily="50" charset="-127"/>
            </a:endParaRPr>
          </a:p>
        </p:txBody>
      </p:sp>
      <p:pic>
        <p:nvPicPr>
          <p:cNvPr id="2051" name="Picture 3" descr="File:Sphere wireframe.svg - Wikipedia">
            <a:extLst>
              <a:ext uri="{FF2B5EF4-FFF2-40B4-BE49-F238E27FC236}">
                <a16:creationId xmlns:a16="http://schemas.microsoft.com/office/drawing/2014/main" id="{428AFF39-77D0-4A6D-9169-6A89D84B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3781"/>
            <a:ext cx="1942353" cy="19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57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908720"/>
            <a:ext cx="4572000" cy="5543752"/>
            <a:chOff x="146367" y="555939"/>
            <a:chExt cx="4572000" cy="5543752"/>
          </a:xfrm>
        </p:grpSpPr>
        <p:sp>
          <p:nvSpPr>
            <p:cNvPr id="6" name="직사각형 5"/>
            <p:cNvSpPr/>
            <p:nvPr/>
          </p:nvSpPr>
          <p:spPr>
            <a:xfrm>
              <a:off x="146367" y="836712"/>
              <a:ext cx="4572000" cy="5262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#include &lt;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/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glut.h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&gt;</a:t>
              </a:r>
            </a:p>
            <a:p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r>
                <a:rPr lang="en-US" altLang="ko-KR" sz="1600" dirty="0" err="1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GLfloat</a:t>
              </a:r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blueAngle</a:t>
              </a:r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= 0.0f;</a:t>
              </a:r>
            </a:p>
            <a:p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int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main(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int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argc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, char** 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argv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)</a:t>
              </a:r>
            </a:p>
            <a:p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{</a:t>
              </a:r>
            </a:p>
            <a:p>
              <a:pPr marL="180000"/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glutInit(&amp;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argc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, </a:t>
              </a:r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argv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);</a:t>
              </a:r>
            </a:p>
            <a:p>
              <a:pPr marL="180000"/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marL="180000"/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glutInitDisplayMode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(GLUT_RGBA | 	GLUT_DEPTH | GLUT_SINGLE);</a:t>
              </a:r>
            </a:p>
            <a:p>
              <a:pPr marL="180000"/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glutCreateWindow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("Transformation");</a:t>
              </a:r>
            </a:p>
            <a:p>
              <a:pPr marL="180000"/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marL="180000"/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glutDisplayFunc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(display);</a:t>
              </a:r>
            </a:p>
            <a:p>
              <a:pPr marL="180000"/>
              <a:r>
                <a:rPr lang="en-US" altLang="ko-KR" sz="1600" dirty="0" err="1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glutIdleFunc</a:t>
              </a:r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(display);</a:t>
              </a:r>
            </a:p>
            <a:p>
              <a:pPr marL="180000"/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marL="180000"/>
              <a:r>
                <a:rPr lang="en-US" altLang="ko-KR" sz="16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glutMainLoop</a:t>
              </a:r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();</a:t>
              </a:r>
            </a:p>
            <a:p>
              <a:pPr marL="180000"/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marL="180000"/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return 0;</a:t>
              </a:r>
            </a:p>
            <a:p>
              <a:r>
                <a:rPr lang="en-US" altLang="ko-KR" sz="16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}</a:t>
              </a:r>
            </a:p>
            <a:p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endPara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8127" y="555939"/>
              <a:ext cx="2160240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spcBef>
                  <a:spcPts val="0"/>
                </a:spcBef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</a:rPr>
                <a:t> Red Sun</a:t>
              </a:r>
            </a:p>
            <a:p>
              <a:pPr marL="0" lvl="1">
                <a:spcBef>
                  <a:spcPts val="0"/>
                </a:spcBef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</a:rPr>
                <a:t> Red Sun</a:t>
              </a:r>
              <a:r>
                <a:rPr lang="ko-KR" altLang="en-US" sz="1400" dirty="0">
                  <a:solidFill>
                    <a:srgbClr val="0000FF"/>
                  </a:solidFill>
                  <a:latin typeface="+mn-ea"/>
                  <a:ea typeface="+mn-ea"/>
                </a:rPr>
                <a:t>을 회전하는</a:t>
              </a: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</a:rPr>
                <a:t>blue Earth</a:t>
              </a:r>
            </a:p>
            <a:p>
              <a:pPr marL="0" lvl="1">
                <a:spcBef>
                  <a:spcPts val="0"/>
                </a:spcBef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</a:rPr>
                <a:t> Blue Earth</a:t>
              </a:r>
              <a:r>
                <a:rPr lang="ko-KR" altLang="en-US" sz="1400" dirty="0">
                  <a:solidFill>
                    <a:srgbClr val="0000FF"/>
                  </a:solidFill>
                  <a:latin typeface="+mn-ea"/>
                  <a:ea typeface="+mn-ea"/>
                </a:rPr>
                <a:t>를 회전하는</a:t>
              </a:r>
              <a:endParaRPr lang="en-US" altLang="ko-KR" sz="1400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marL="0" lvl="1">
                <a:spcBef>
                  <a:spcPts val="0"/>
                </a:spcBef>
              </a:pPr>
              <a:r>
                <a:rPr lang="en-US" altLang="ko-KR" sz="1400" dirty="0">
                  <a:solidFill>
                    <a:srgbClr val="0000FF"/>
                  </a:solidFill>
                  <a:latin typeface="+mn-ea"/>
                  <a:ea typeface="+mn-ea"/>
                </a:rPr>
                <a:t>  green moon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Solar System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930991" y="0"/>
            <a:ext cx="4217122" cy="6842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void display(void)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glClear(GL_COLOR_BUFFER_BIT | GL_DEPTH_BUFFER_BIT);</a:t>
            </a:r>
          </a:p>
          <a:p>
            <a:pPr marL="180000"/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glLoadIdentity();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glColor3f(1.0f, 0.0f, 0.0f);	// red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(0.1f, 100, 100);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glPushMatrix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glRotatef</a:t>
            </a:r>
            <a:r>
              <a:rPr lang="en-US" altLang="ko-KR" sz="1600" dirty="0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0.0f, 0.0f, 1.0f);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(0.6f, 0.0f, 0.0f);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glColor3f(0.0f, 0.0f, 1.0f);	// blue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(0.05f, 100, 100);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glPushMatrix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glRotatef</a:t>
            </a:r>
            <a:r>
              <a:rPr lang="en-US" altLang="ko-KR" sz="1600" dirty="0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solidFill>
                  <a:srgbClr val="92D050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0.0f, 0.0f, 1.0f);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(0.3f, 0.0f, 0.0f);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glColor3f(0.0f, 1.0f, 0.0f);	// green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(0.05f, 100, 100);</a:t>
            </a: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glPopMatrix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glPopMatrix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+= 1.0f;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glFlush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ola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3280" y="4689440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7D3A8-01E0-42CA-AF2B-20B5A8C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C0504D">
                    <a:lumMod val="50000"/>
                  </a:srgbClr>
                </a:solidFill>
              </a:rPr>
              <a:t>Solar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8F385-AFFD-44A4-B6C1-4AB7F8A6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8736"/>
            <a:ext cx="3970784" cy="4857784"/>
          </a:xfrm>
        </p:spPr>
        <p:txBody>
          <a:bodyPr>
            <a:normAutofit/>
          </a:bodyPr>
          <a:lstStyle/>
          <a:p>
            <a:r>
              <a:rPr lang="ko-KR" altLang="en-US" sz="2000" b="0" dirty="0">
                <a:latin typeface="맑은 고딕" panose="020B0503020000020004" pitchFamily="50" charset="-127"/>
              </a:rPr>
              <a:t>이 예제에서 </a:t>
            </a:r>
            <a:r>
              <a:rPr lang="en-US" altLang="ko-KR" sz="2000" b="0" dirty="0" err="1">
                <a:latin typeface="맑은 고딕" panose="020B0503020000020004" pitchFamily="50" charset="-127"/>
              </a:rPr>
              <a:t>glPushMatrix</a:t>
            </a:r>
            <a:r>
              <a:rPr lang="en-US" altLang="ko-KR" sz="2000" b="0" dirty="0">
                <a:latin typeface="맑은 고딕" panose="020B0503020000020004" pitchFamily="50" charset="-127"/>
              </a:rPr>
              <a:t>(), </a:t>
            </a:r>
            <a:r>
              <a:rPr lang="en-US" altLang="ko-KR" sz="2000" b="0" dirty="0" err="1">
                <a:latin typeface="맑은 고딕" panose="020B0503020000020004" pitchFamily="50" charset="-127"/>
              </a:rPr>
              <a:t>glPopMatrix</a:t>
            </a:r>
            <a:r>
              <a:rPr lang="en-US" altLang="ko-KR" sz="2000" b="0" dirty="0">
                <a:latin typeface="맑은 고딕" panose="020B0503020000020004" pitchFamily="50" charset="-127"/>
              </a:rPr>
              <a:t>() </a:t>
            </a:r>
            <a:r>
              <a:rPr lang="ko-KR" altLang="en-US" sz="2000" b="0" dirty="0">
                <a:latin typeface="맑은 고딕" panose="020B0503020000020004" pitchFamily="50" charset="-127"/>
              </a:rPr>
              <a:t>함수를 </a:t>
            </a:r>
            <a:r>
              <a:rPr lang="ko-KR" altLang="en-US" sz="2000" b="0" dirty="0">
                <a:solidFill>
                  <a:srgbClr val="0000FF"/>
                </a:solidFill>
                <a:latin typeface="맑은 고딕" panose="020B0503020000020004" pitchFamily="50" charset="-127"/>
              </a:rPr>
              <a:t>반드시 </a:t>
            </a:r>
            <a:r>
              <a:rPr lang="ko-KR" altLang="en-US" sz="2000" b="0" dirty="0">
                <a:latin typeface="맑은 고딕" panose="020B0503020000020004" pitchFamily="50" charset="-127"/>
              </a:rPr>
              <a:t>사용해야 할까요</a:t>
            </a:r>
            <a:r>
              <a:rPr lang="en-US" altLang="ko-KR" sz="2000" b="0" dirty="0">
                <a:latin typeface="맑은 고딕" panose="020B0503020000020004" pitchFamily="50" charset="-127"/>
              </a:rPr>
              <a:t>?</a:t>
            </a:r>
            <a:endParaRPr lang="ko-KR" altLang="en-US" sz="2000" b="0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4D9E40-8237-46E2-8B5B-342F51F4E458}"/>
              </a:ext>
            </a:extLst>
          </p:cNvPr>
          <p:cNvSpPr/>
          <p:nvPr/>
        </p:nvSpPr>
        <p:spPr>
          <a:xfrm>
            <a:off x="4930991" y="0"/>
            <a:ext cx="4217122" cy="6842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void display(void)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glClear(GL_COLOR_BUFFER_BIT | GL_DEPTH_BUFFER_BIT);</a:t>
            </a:r>
          </a:p>
          <a:p>
            <a:pPr marL="180000"/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glLoadIdentity();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glColor3f(1.0f, 0.0f, 0.0f);	// red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(0.1f, 100, 100);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glPushMatrix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glRotatef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0.0f, 0.0f, 1.0f);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(0.6f, 0.0f, 0.0f);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glColor3f(0.0f, 0.0f, 1.0f);	// blue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(0.05f, 100, 100);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glPushMatrix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glRotatef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0.0f, 0.0f, 1.0f);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(0.3f, 0.0f, 0.0f);</a:t>
            </a:r>
          </a:p>
          <a:p>
            <a:pPr marL="180000"/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glColor3f(0.0f, 1.0f, 0.0f);	// green</a:t>
            </a:r>
          </a:p>
          <a:p>
            <a:pPr marL="180000"/>
            <a:r>
              <a:rPr lang="en-US" altLang="ko-KR" sz="1600" b="1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glutSolidSphere</a:t>
            </a:r>
            <a:r>
              <a:rPr lang="en-US" altLang="ko-KR" sz="1600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(0.05f, 100, 100);</a:t>
            </a: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glPopMatrix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glPopMatrix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pPr marL="180000"/>
            <a:endParaRPr lang="en-US" altLang="ko-KR" sz="16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blueAngle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+= 1.0f;</a:t>
            </a:r>
          </a:p>
          <a:p>
            <a:pPr marL="180000"/>
            <a:r>
              <a:rPr lang="en-US" altLang="ko-KR" sz="16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glFlush</a:t>
            </a:r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}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olar">
            <a:hlinkClick r:id="" action="ppaction://media"/>
            <a:extLst>
              <a:ext uri="{FF2B5EF4-FFF2-40B4-BE49-F238E27FC236}">
                <a16:creationId xmlns:a16="http://schemas.microsoft.com/office/drawing/2014/main" id="{08457914-78FC-433C-B430-A14EB5AEF6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3280" y="4689440"/>
            <a:ext cx="2160240" cy="216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68658-AD5F-415B-86E2-999EEC13E915}"/>
              </a:ext>
            </a:extLst>
          </p:cNvPr>
          <p:cNvSpPr txBox="1"/>
          <p:nvPr/>
        </p:nvSpPr>
        <p:spPr bwMode="auto">
          <a:xfrm>
            <a:off x="827584" y="2795530"/>
            <a:ext cx="124745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4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NO!</a:t>
            </a:r>
            <a:endParaRPr lang="ko-KR" altLang="en-US" sz="4400" b="1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52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sz="3200" i="1" dirty="0">
                <a:solidFill>
                  <a:srgbClr val="FFC000"/>
                </a:solidFill>
              </a:rPr>
              <a:t>Coding Example</a:t>
            </a:r>
            <a:r>
              <a:rPr lang="en-US" altLang="ko-KR" sz="3200" dirty="0">
                <a:solidFill>
                  <a:srgbClr val="FFC000"/>
                </a:solidFill>
              </a:rPr>
              <a:t>.</a:t>
            </a:r>
            <a:r>
              <a:rPr lang="en-US" altLang="ko-KR" sz="3200" dirty="0"/>
              <a:t> Solar System</a:t>
            </a:r>
            <a:endParaRPr lang="ko-KR" altLang="en-US" sz="3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312193" y="1484784"/>
            <a:ext cx="3188897" cy="3279431"/>
            <a:chOff x="5312193" y="1484784"/>
            <a:chExt cx="3188897" cy="3279431"/>
          </a:xfrm>
        </p:grpSpPr>
        <p:grpSp>
          <p:nvGrpSpPr>
            <p:cNvPr id="10" name="그룹 9"/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30106" y="3336750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5390320" y="2606041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5751486">
              <a:off x="6812348" y="1325913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 rot="4752198">
              <a:off x="6867083" y="3987586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 rot="17405539">
              <a:off x="5599923" y="2264371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호 20"/>
            <p:cNvSpPr/>
            <p:nvPr/>
          </p:nvSpPr>
          <p:spPr>
            <a:xfrm rot="5676974">
              <a:off x="5471064" y="2846208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395536" y="1479076"/>
            <a:ext cx="343074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Sphere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는 행성을 의미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행성은 공전과 자전을 수행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검정색 라인은 비행선이 움직인 궤도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2590779"/>
            <a:ext cx="43249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  <a:r>
              <a:rPr lang="ko-KR" altLang="en-US" b="1" dirty="0">
                <a:solidFill>
                  <a:srgbClr val="0000FF"/>
                </a:solidFill>
              </a:rPr>
              <a:t>을 회전하는 </a:t>
            </a:r>
            <a:r>
              <a:rPr lang="en-US" altLang="ko-KR" b="1" dirty="0">
                <a:solidFill>
                  <a:srgbClr val="0000FF"/>
                </a:solidFill>
              </a:rPr>
              <a:t>Blue Earth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Blue Earth</a:t>
            </a:r>
            <a:r>
              <a:rPr lang="ko-KR" altLang="en-US" b="1" dirty="0">
                <a:solidFill>
                  <a:srgbClr val="0000FF"/>
                </a:solidFill>
              </a:rPr>
              <a:t>를 회전하는 </a:t>
            </a:r>
            <a:r>
              <a:rPr lang="en-US" altLang="ko-KR" b="1" dirty="0">
                <a:solidFill>
                  <a:srgbClr val="0000FF"/>
                </a:solidFill>
              </a:rPr>
              <a:t>green moon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  <a:r>
              <a:rPr lang="ko-KR" altLang="en-US" b="1" dirty="0">
                <a:solidFill>
                  <a:srgbClr val="0000FF"/>
                </a:solidFill>
              </a:rPr>
              <a:t>을 </a:t>
            </a:r>
            <a:r>
              <a:rPr lang="ko-KR" altLang="en-US" b="1" dirty="0" err="1">
                <a:solidFill>
                  <a:srgbClr val="FF0066"/>
                </a:solidFill>
              </a:rPr>
              <a:t>반시계</a:t>
            </a:r>
            <a:r>
              <a:rPr lang="ko-KR" altLang="en-US" b="1" dirty="0">
                <a:solidFill>
                  <a:srgbClr val="FF0066"/>
                </a:solidFill>
              </a:rPr>
              <a:t> 방향으로 </a:t>
            </a:r>
            <a:r>
              <a:rPr lang="ko-KR" altLang="en-US" b="1" dirty="0">
                <a:solidFill>
                  <a:srgbClr val="0000FF"/>
                </a:solidFill>
              </a:rPr>
              <a:t>회전하는 </a:t>
            </a:r>
            <a:r>
              <a:rPr lang="en-US" altLang="ko-KR" b="1" dirty="0">
                <a:solidFill>
                  <a:srgbClr val="0000FF"/>
                </a:solidFill>
              </a:rPr>
              <a:t>Yellow Satellite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80579E-F769-4F52-9159-95FD3A45A4C1}"/>
              </a:ext>
            </a:extLst>
          </p:cNvPr>
          <p:cNvGrpSpPr/>
          <p:nvPr/>
        </p:nvGrpSpPr>
        <p:grpSpPr>
          <a:xfrm>
            <a:off x="4788024" y="461403"/>
            <a:ext cx="4355976" cy="5084877"/>
            <a:chOff x="4788024" y="461403"/>
            <a:chExt cx="4355976" cy="508487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24CD635-6052-413C-BCC6-478C4610633F}"/>
                </a:ext>
              </a:extLst>
            </p:cNvPr>
            <p:cNvSpPr/>
            <p:nvPr/>
          </p:nvSpPr>
          <p:spPr>
            <a:xfrm>
              <a:off x="4788024" y="836712"/>
              <a:ext cx="4355976" cy="446449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E703611-09D1-4996-8F8F-A23F65C52DB7}"/>
                </a:ext>
              </a:extLst>
            </p:cNvPr>
            <p:cNvSpPr/>
            <p:nvPr/>
          </p:nvSpPr>
          <p:spPr>
            <a:xfrm>
              <a:off x="6271035" y="603657"/>
              <a:ext cx="490708" cy="4931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DB9BA1B-B6D3-4D39-8744-A9111EAB35CA}"/>
                </a:ext>
              </a:extLst>
            </p:cNvPr>
            <p:cNvSpPr/>
            <p:nvPr/>
          </p:nvSpPr>
          <p:spPr>
            <a:xfrm rot="14348677">
              <a:off x="6068707" y="302532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0A5FD480-4FC8-4B46-B8DB-1E5D2D6870FC}"/>
                </a:ext>
              </a:extLst>
            </p:cNvPr>
            <p:cNvSpPr/>
            <p:nvPr/>
          </p:nvSpPr>
          <p:spPr>
            <a:xfrm rot="4370227">
              <a:off x="7021026" y="4769651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B0585984-48E0-4AE7-96CD-D011F44E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455334"/>
            <a:ext cx="3970784" cy="1831185"/>
          </a:xfrm>
        </p:spPr>
        <p:txBody>
          <a:bodyPr>
            <a:normAutofit/>
          </a:bodyPr>
          <a:lstStyle/>
          <a:p>
            <a:r>
              <a:rPr lang="ko-KR" altLang="en-US" sz="2000" b="0" dirty="0">
                <a:latin typeface="맑은 고딕" panose="020B0503020000020004" pitchFamily="50" charset="-127"/>
              </a:rPr>
              <a:t>이 예제에서 </a:t>
            </a:r>
            <a:r>
              <a:rPr lang="en-US" altLang="ko-KR" sz="2000" b="0" dirty="0" err="1">
                <a:latin typeface="맑은 고딕" panose="020B0503020000020004" pitchFamily="50" charset="-127"/>
              </a:rPr>
              <a:t>glPushMatrix</a:t>
            </a:r>
            <a:r>
              <a:rPr lang="en-US" altLang="ko-KR" sz="2000" b="0" dirty="0">
                <a:latin typeface="맑은 고딕" panose="020B0503020000020004" pitchFamily="50" charset="-127"/>
              </a:rPr>
              <a:t>(), </a:t>
            </a:r>
            <a:r>
              <a:rPr lang="en-US" altLang="ko-KR" sz="2000" b="0" dirty="0" err="1">
                <a:latin typeface="맑은 고딕" panose="020B0503020000020004" pitchFamily="50" charset="-127"/>
              </a:rPr>
              <a:t>glPopMatrix</a:t>
            </a:r>
            <a:r>
              <a:rPr lang="en-US" altLang="ko-KR" sz="2000" b="0" dirty="0">
                <a:latin typeface="맑은 고딕" panose="020B0503020000020004" pitchFamily="50" charset="-127"/>
              </a:rPr>
              <a:t>() </a:t>
            </a:r>
            <a:r>
              <a:rPr lang="ko-KR" altLang="en-US" sz="2000" b="0" dirty="0">
                <a:latin typeface="맑은 고딕" panose="020B0503020000020004" pitchFamily="50" charset="-127"/>
              </a:rPr>
              <a:t>함수를 </a:t>
            </a:r>
            <a:r>
              <a:rPr lang="ko-KR" altLang="en-US" sz="2000" b="0" dirty="0">
                <a:solidFill>
                  <a:srgbClr val="0000FF"/>
                </a:solidFill>
                <a:latin typeface="맑은 고딕" panose="020B0503020000020004" pitchFamily="50" charset="-127"/>
              </a:rPr>
              <a:t>반드시 </a:t>
            </a:r>
            <a:r>
              <a:rPr lang="ko-KR" altLang="en-US" sz="2000" b="0" dirty="0">
                <a:latin typeface="맑은 고딕" panose="020B0503020000020004" pitchFamily="50" charset="-127"/>
              </a:rPr>
              <a:t>사용해야 할까요</a:t>
            </a:r>
            <a:r>
              <a:rPr lang="en-US" altLang="ko-KR" sz="2000" b="0" dirty="0">
                <a:latin typeface="맑은 고딕" panose="020B0503020000020004" pitchFamily="50" charset="-127"/>
              </a:rPr>
              <a:t>?</a:t>
            </a:r>
            <a:endParaRPr lang="ko-KR" altLang="en-US" sz="2000" b="0" dirty="0">
              <a:latin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13200F-1516-4385-87EF-3019AD203C23}"/>
              </a:ext>
            </a:extLst>
          </p:cNvPr>
          <p:cNvSpPr txBox="1"/>
          <p:nvPr/>
        </p:nvSpPr>
        <p:spPr bwMode="auto">
          <a:xfrm>
            <a:off x="827584" y="5612073"/>
            <a:ext cx="14622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4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YES!</a:t>
            </a:r>
            <a:endParaRPr lang="ko-KR" altLang="en-US" sz="4400" b="1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400" dirty="0"/>
              <a:t>은하계를 </a:t>
            </a:r>
            <a:br>
              <a:rPr lang="en-US" altLang="ko-KR" sz="2400" dirty="0"/>
            </a:br>
            <a:r>
              <a:rPr lang="ko-KR" altLang="en-US" sz="2400" dirty="0"/>
              <a:t>여행하는 비행선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5816" y="0"/>
            <a:ext cx="6232297" cy="6842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void display(void)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glClear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(GL_COLOR_BUFFER_BIT | GL_DEPTH_BUFFER_BIT);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glLoadIdentity();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glColor3f(1.0f, 0.0f, 0.0f);	// red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(0.1f, 100, 100);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glPushMatrix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0.0f, 0.0f, 1.0f);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(0.6f, 0.0f, 0.0f);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glColor3f(0.0f, 0.0f, 1.0f);	// blue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(0.05f, 100, 100);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glPushMatrix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0.0f, 0.0f, 1.0f);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(0.3f, 0.0f, 0.0f);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glColor3f(0.0f, 1.0f, 0.0f);	// green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(0.05f, 100, 100);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glPopMatrix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glPopMatrix</a:t>
            </a:r>
            <a:r>
              <a:rPr lang="en-US" altLang="ko-KR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(1-blueAngle, 0.0f, 0.0f, 1.0f);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(0.8f, 0.0f, 0.0f);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glColor3f(1.0f, 1.0f, 0.0f);	// yellow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(0.08f, 100, 100);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+= 1.0f;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== 360)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glFlush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atellite">
            <a:hlinkClick r:id="" action="ppaction://media"/>
            <a:extLst>
              <a:ext uri="{FF2B5EF4-FFF2-40B4-BE49-F238E27FC236}">
                <a16:creationId xmlns:a16="http://schemas.microsoft.com/office/drawing/2014/main" id="{F8D1436F-D065-4633-8B5A-06F7C38D31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316" y="3421382"/>
            <a:ext cx="2857500" cy="3105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26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sz="3200" i="1" dirty="0">
                <a:solidFill>
                  <a:srgbClr val="FFC000"/>
                </a:solidFill>
              </a:rPr>
              <a:t>Quiz2.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srgbClr val="FFC000"/>
                </a:solidFill>
              </a:rPr>
              <a:t>Solar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srgbClr val="FFC000"/>
                </a:solidFill>
              </a:rPr>
              <a:t>System</a:t>
            </a:r>
            <a:endParaRPr lang="ko-KR" altLang="en-US" sz="3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204689" y="1484784"/>
            <a:ext cx="3188897" cy="3279431"/>
            <a:chOff x="5312193" y="1484784"/>
            <a:chExt cx="3188897" cy="3279431"/>
          </a:xfrm>
        </p:grpSpPr>
        <p:grpSp>
          <p:nvGrpSpPr>
            <p:cNvPr id="10" name="그룹 9"/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30106" y="3336750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5390320" y="2606041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5751486">
              <a:off x="6812348" y="1325913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 rot="4752198">
              <a:off x="6867083" y="3987586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 rot="17405539">
              <a:off x="5599923" y="2264371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호 20"/>
            <p:cNvSpPr/>
            <p:nvPr/>
          </p:nvSpPr>
          <p:spPr>
            <a:xfrm rot="5676974">
              <a:off x="5471064" y="2846208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411587" y="1369041"/>
            <a:ext cx="4411914" cy="187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이전 슬라이드에 있는 코드에 </a:t>
            </a:r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pink satellite</a:t>
            </a: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의 회전을 추가하세요</a:t>
            </a:r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.</a:t>
            </a: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 </a:t>
            </a:r>
            <a:endParaRPr lang="en-US" altLang="ko-KR" b="1" dirty="0">
              <a:latin typeface="Tahoma" pitchFamily="34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Sphere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는 행성을 의미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각 행성은 공전과 자전을 수행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검정색 라인은 비행선이 움직인 궤도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0820" y="3403772"/>
            <a:ext cx="432496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  <a:r>
              <a:rPr lang="ko-KR" altLang="en-US" b="1" dirty="0">
                <a:solidFill>
                  <a:srgbClr val="0000FF"/>
                </a:solidFill>
              </a:rPr>
              <a:t>을 회전하는 </a:t>
            </a:r>
            <a:r>
              <a:rPr lang="en-US" altLang="ko-KR" b="1" dirty="0">
                <a:solidFill>
                  <a:srgbClr val="0000FF"/>
                </a:solidFill>
              </a:rPr>
              <a:t>Blue Earth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Blue Earth</a:t>
            </a:r>
            <a:r>
              <a:rPr lang="ko-KR" altLang="en-US" b="1" dirty="0">
                <a:solidFill>
                  <a:srgbClr val="0000FF"/>
                </a:solidFill>
              </a:rPr>
              <a:t>를 회전하는 </a:t>
            </a:r>
            <a:r>
              <a:rPr lang="en-US" altLang="ko-KR" b="1" dirty="0">
                <a:solidFill>
                  <a:srgbClr val="0000FF"/>
                </a:solidFill>
              </a:rPr>
              <a:t>green moon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 Red Sun</a:t>
            </a:r>
            <a:r>
              <a:rPr lang="ko-KR" altLang="en-US" b="1" dirty="0">
                <a:solidFill>
                  <a:srgbClr val="0000FF"/>
                </a:solidFill>
              </a:rPr>
              <a:t>을 </a:t>
            </a:r>
            <a:r>
              <a:rPr lang="ko-KR" altLang="en-US" b="1" dirty="0" err="1">
                <a:solidFill>
                  <a:srgbClr val="FF0066"/>
                </a:solidFill>
              </a:rPr>
              <a:t>반시계</a:t>
            </a:r>
            <a:r>
              <a:rPr lang="ko-KR" altLang="en-US" b="1" dirty="0">
                <a:solidFill>
                  <a:srgbClr val="FF0066"/>
                </a:solidFill>
              </a:rPr>
              <a:t> 방향으로 </a:t>
            </a:r>
            <a:r>
              <a:rPr lang="ko-KR" altLang="en-US" b="1" dirty="0">
                <a:solidFill>
                  <a:srgbClr val="0000FF"/>
                </a:solidFill>
              </a:rPr>
              <a:t>회전하는 </a:t>
            </a:r>
            <a:r>
              <a:rPr lang="en-US" altLang="ko-KR" b="1" dirty="0">
                <a:solidFill>
                  <a:srgbClr val="0000FF"/>
                </a:solidFill>
              </a:rPr>
              <a:t>Yellow Satellite 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66"/>
                </a:solidFill>
              </a:rPr>
              <a:t>Yellow satellite</a:t>
            </a:r>
            <a:r>
              <a:rPr lang="ko-KR" altLang="en-US" b="1" dirty="0">
                <a:solidFill>
                  <a:srgbClr val="FF0066"/>
                </a:solidFill>
              </a:rPr>
              <a:t>를 회전하는 </a:t>
            </a:r>
            <a:r>
              <a:rPr lang="en-US" altLang="ko-KR" b="1" dirty="0">
                <a:solidFill>
                  <a:srgbClr val="FF0066"/>
                </a:solidFill>
              </a:rPr>
              <a:t>pink satellite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80579E-F769-4F52-9159-95FD3A45A4C1}"/>
              </a:ext>
            </a:extLst>
          </p:cNvPr>
          <p:cNvGrpSpPr/>
          <p:nvPr/>
        </p:nvGrpSpPr>
        <p:grpSpPr>
          <a:xfrm>
            <a:off x="4680520" y="461403"/>
            <a:ext cx="4355976" cy="5084877"/>
            <a:chOff x="4788024" y="461403"/>
            <a:chExt cx="4355976" cy="508487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24CD635-6052-413C-BCC6-478C4610633F}"/>
                </a:ext>
              </a:extLst>
            </p:cNvPr>
            <p:cNvSpPr/>
            <p:nvPr/>
          </p:nvSpPr>
          <p:spPr>
            <a:xfrm>
              <a:off x="4788024" y="836712"/>
              <a:ext cx="4355976" cy="446449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E703611-09D1-4996-8F8F-A23F65C52DB7}"/>
                </a:ext>
              </a:extLst>
            </p:cNvPr>
            <p:cNvSpPr/>
            <p:nvPr/>
          </p:nvSpPr>
          <p:spPr>
            <a:xfrm>
              <a:off x="6271035" y="603657"/>
              <a:ext cx="490708" cy="49312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DB9BA1B-B6D3-4D39-8744-A9111EAB35CA}"/>
                </a:ext>
              </a:extLst>
            </p:cNvPr>
            <p:cNvSpPr/>
            <p:nvPr/>
          </p:nvSpPr>
          <p:spPr>
            <a:xfrm rot="14348677">
              <a:off x="6068707" y="302532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0A5FD480-4FC8-4B46-B8DB-1E5D2D6870FC}"/>
                </a:ext>
              </a:extLst>
            </p:cNvPr>
            <p:cNvSpPr/>
            <p:nvPr/>
          </p:nvSpPr>
          <p:spPr>
            <a:xfrm rot="4370227">
              <a:off x="7021026" y="4769651"/>
              <a:ext cx="617758" cy="935499"/>
            </a:xfrm>
            <a:prstGeom prst="arc">
              <a:avLst>
                <a:gd name="adj1" fmla="val 18853979"/>
                <a:gd name="adj2" fmla="val 4681968"/>
              </a:avLst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4E7628A8-07B8-46C5-AB50-8ECF44994437}"/>
              </a:ext>
            </a:extLst>
          </p:cNvPr>
          <p:cNvSpPr/>
          <p:nvPr/>
        </p:nvSpPr>
        <p:spPr>
          <a:xfrm>
            <a:off x="5991160" y="452559"/>
            <a:ext cx="833782" cy="8337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99B2DE1-E5CF-4EB9-BD68-457CBF0BEAA3}"/>
              </a:ext>
            </a:extLst>
          </p:cNvPr>
          <p:cNvSpPr/>
          <p:nvPr/>
        </p:nvSpPr>
        <p:spPr>
          <a:xfrm>
            <a:off x="6159565" y="1185749"/>
            <a:ext cx="221033" cy="21859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316E43-E2D2-4D9A-979A-1E39971C26B5}"/>
              </a:ext>
            </a:extLst>
          </p:cNvPr>
          <p:cNvSpPr/>
          <p:nvPr/>
        </p:nvSpPr>
        <p:spPr>
          <a:xfrm>
            <a:off x="482828" y="5929535"/>
            <a:ext cx="4147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*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방향을 표기하지 않으면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, default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</a:rPr>
              <a:t>시계 방향 회전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66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11703" y="7617"/>
            <a:ext cx="6232297" cy="6842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void display(void)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glClear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(GL_COLOR_BUFFER_BIT | GL_DEPTH_BUFFER_BIT);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glLoadIdentity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glColor3f(1.0f, 0.0f, 0.0f);	// red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(0.1f, 100, 100);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glPushMatrix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0.0f, 0.0f, 1.0f);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(0.6f, 0.0f, 0.0f);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glColor3f(0.0f, 0.0f, 1.0f);	// blue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(0.05f, 100, 100);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glPushMatrix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0.0f, 0.0f, 1.0f);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(0.3f, 0.0f, 0.0f);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glColor3f(0.0f, 1.0f, 0.0f);	// green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(0.05f, 100, 100);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glPopMatrix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glPopMatrix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glRotatef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(1-blueAngle, 0.0f, 0.0f, 1.0f);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(0.8f, 0.0f, 0.0f);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glColor3f(1.0f, 1.0f, 0.0f);	// yellow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glutSolidSphere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(0.08f, 100, 100);</a:t>
            </a: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+= 1.0f;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== 360)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blueAngle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glFlush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C541CD-A5EC-4C59-AEB1-675BA5019823}"/>
              </a:ext>
            </a:extLst>
          </p:cNvPr>
          <p:cNvSpPr/>
          <p:nvPr/>
        </p:nvSpPr>
        <p:spPr>
          <a:xfrm>
            <a:off x="3635896" y="4941168"/>
            <a:ext cx="3312368" cy="864096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>
                <a:solidFill>
                  <a:srgbClr val="FFC000"/>
                </a:solidFill>
              </a:rPr>
              <a:t>Quiz3.</a:t>
            </a:r>
            <a:r>
              <a:rPr lang="ko-KR" altLang="en-US" sz="2400" i="1" dirty="0">
                <a:solidFill>
                  <a:srgbClr val="FFC000"/>
                </a:solidFill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</a:rPr>
              <a:t>Solar</a:t>
            </a:r>
            <a:r>
              <a:rPr lang="ko-KR" altLang="en-US" sz="2400" i="1" dirty="0">
                <a:solidFill>
                  <a:srgbClr val="FFC000"/>
                </a:solidFill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</a:rPr>
              <a:t>System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4E9F5-FA9C-4D08-A032-3911728F8E3B}"/>
              </a:ext>
            </a:extLst>
          </p:cNvPr>
          <p:cNvSpPr txBox="1"/>
          <p:nvPr/>
        </p:nvSpPr>
        <p:spPr bwMode="auto">
          <a:xfrm>
            <a:off x="179512" y="1369041"/>
            <a:ext cx="441191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이전 슬라이드에 있는 코드에 </a:t>
            </a:r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pink satellite</a:t>
            </a: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를 추가하세요</a:t>
            </a:r>
            <a:r>
              <a:rPr lang="en-US" altLang="ko-KR" b="1" dirty="0">
                <a:latin typeface="Tahoma" pitchFamily="34" charset="0"/>
                <a:ea typeface="맑은 고딕" pitchFamily="50" charset="-127"/>
              </a:rPr>
              <a:t>.</a:t>
            </a:r>
            <a:r>
              <a:rPr lang="ko-KR" altLang="en-US" b="1" dirty="0">
                <a:latin typeface="Tahoma" pitchFamily="34" charset="0"/>
                <a:ea typeface="맑은 고딕" pitchFamily="50" charset="-127"/>
              </a:rPr>
              <a:t> </a:t>
            </a:r>
            <a:endParaRPr lang="en-US" altLang="ko-KR" b="1" dirty="0">
              <a:latin typeface="Tahoma" pitchFamily="34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 b="1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회전 없이</a:t>
            </a:r>
            <a:endParaRPr lang="en-US" altLang="ko-KR" sz="1400" b="1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태양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지구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달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위성을 고정 위치에 그리세요</a:t>
            </a:r>
          </a:p>
        </p:txBody>
      </p:sp>
    </p:spTree>
    <p:extLst>
      <p:ext uri="{BB962C8B-B14F-4D97-AF65-F5344CB8AC3E}">
        <p14:creationId xmlns:p14="http://schemas.microsoft.com/office/powerpoint/2010/main" val="3161393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76872"/>
            <a:ext cx="3937717" cy="41707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1. Matrix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아래 애니메이션을 구현하세요</a:t>
            </a:r>
            <a:r>
              <a:rPr lang="en-US" altLang="ko-KR" sz="2400" dirty="0"/>
              <a:t>.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포탈 </a:t>
            </a:r>
            <a:r>
              <a:rPr lang="en-US" altLang="ko-KR" sz="1400" b="0" dirty="0"/>
              <a:t>&lt;</a:t>
            </a:r>
            <a:r>
              <a:rPr lang="ko-KR" altLang="en-US" sz="1400" b="0" dirty="0"/>
              <a:t>강의자료</a:t>
            </a:r>
            <a:r>
              <a:rPr lang="en-US" altLang="ko-KR" sz="1400" b="0" dirty="0"/>
              <a:t>&gt;</a:t>
            </a:r>
            <a:r>
              <a:rPr lang="ko-KR" altLang="en-US" sz="1400" b="0" dirty="0"/>
              <a:t>에 동영상 파일 첨부</a:t>
            </a:r>
            <a:r>
              <a:rPr lang="en-US" altLang="ko-KR" sz="1400" b="0" dirty="0"/>
              <a:t>)</a:t>
            </a:r>
            <a:endParaRPr lang="en-US" altLang="ko-KR" sz="2000" b="0" dirty="0"/>
          </a:p>
          <a:p>
            <a:endParaRPr lang="en-US" altLang="ko-KR" sz="2000" b="0" dirty="0"/>
          </a:p>
          <a:p>
            <a:pPr>
              <a:spcBef>
                <a:spcPts val="1000"/>
              </a:spcBef>
            </a:pPr>
            <a:r>
              <a:rPr lang="ko-KR" altLang="en-US" sz="2400" b="0" dirty="0"/>
              <a:t>기존 코드</a:t>
            </a:r>
            <a:endParaRPr lang="en-US" altLang="ko-KR" sz="2400" b="0" dirty="0"/>
          </a:p>
          <a:p>
            <a:pPr lvl="1"/>
            <a:r>
              <a:rPr lang="en-US" altLang="ko-KR" sz="2000" dirty="0"/>
              <a:t>Red Sun</a:t>
            </a:r>
          </a:p>
          <a:p>
            <a:pPr lvl="1"/>
            <a:r>
              <a:rPr lang="en-US" altLang="ko-KR" sz="2000" b="0" dirty="0"/>
              <a:t>Red Sun</a:t>
            </a:r>
            <a:r>
              <a:rPr lang="ko-KR" altLang="en-US" sz="2000" b="0" dirty="0"/>
              <a:t>을 회전하는 </a:t>
            </a:r>
            <a:r>
              <a:rPr lang="en-US" altLang="ko-KR" sz="2000" b="0" dirty="0"/>
              <a:t>Blue Earth</a:t>
            </a:r>
          </a:p>
          <a:p>
            <a:pPr lvl="1"/>
            <a:r>
              <a:rPr lang="en-US" altLang="ko-KR" sz="2000" dirty="0"/>
              <a:t>Blue Earth</a:t>
            </a:r>
            <a:r>
              <a:rPr lang="ko-KR" altLang="en-US" sz="2000" dirty="0"/>
              <a:t>를 회전하는 </a:t>
            </a:r>
            <a:r>
              <a:rPr lang="en-US" altLang="ko-KR" sz="2000" dirty="0"/>
              <a:t>green moon</a:t>
            </a:r>
          </a:p>
          <a:p>
            <a:pPr lvl="1"/>
            <a:endParaRPr lang="en-US" altLang="ko-KR" sz="2000" b="0" dirty="0"/>
          </a:p>
          <a:p>
            <a:r>
              <a:rPr lang="ko-KR" altLang="en-US" sz="2400" b="0" dirty="0"/>
              <a:t>신규 코드 작성</a:t>
            </a:r>
            <a:endParaRPr lang="en-US" altLang="ko-KR" sz="2400" b="0" dirty="0"/>
          </a:p>
          <a:p>
            <a:pPr lvl="1"/>
            <a:r>
              <a:rPr lang="en-US" altLang="ko-KR" sz="1600" dirty="0"/>
              <a:t>Red Sun</a:t>
            </a:r>
            <a:r>
              <a:rPr lang="ko-KR" altLang="en-US" sz="1600" dirty="0"/>
              <a:t>을 회전하는 </a:t>
            </a:r>
            <a:r>
              <a:rPr lang="en-US" altLang="ko-KR" sz="1600" dirty="0"/>
              <a:t>Yellow satellite</a:t>
            </a:r>
          </a:p>
          <a:p>
            <a:pPr lvl="1"/>
            <a:r>
              <a:rPr lang="en-US" altLang="ko-KR" sz="1600" dirty="0"/>
              <a:t>Yellow satellite</a:t>
            </a:r>
            <a:r>
              <a:rPr lang="ko-KR" altLang="en-US" sz="1600" dirty="0"/>
              <a:t>를 회전하는 </a:t>
            </a:r>
            <a:r>
              <a:rPr lang="en-US" altLang="ko-KR" sz="1600" dirty="0"/>
              <a:t>pink satellite</a:t>
            </a:r>
          </a:p>
          <a:p>
            <a:pPr lvl="1"/>
            <a:r>
              <a:rPr lang="en-US" altLang="ko-KR" sz="1600" dirty="0"/>
              <a:t>Blue Earth</a:t>
            </a:r>
            <a:r>
              <a:rPr lang="ko-KR" altLang="en-US" sz="1600" dirty="0"/>
              <a:t>를 회전하는 또 다른 </a:t>
            </a:r>
            <a:r>
              <a:rPr lang="en-US" altLang="ko-KR" sz="1600" dirty="0"/>
              <a:t>black satellite</a:t>
            </a:r>
          </a:p>
          <a:p>
            <a:pPr lvl="1"/>
            <a:r>
              <a:rPr lang="en-US" altLang="ko-KR" sz="1600" dirty="0"/>
              <a:t>Green Moon</a:t>
            </a:r>
            <a:r>
              <a:rPr lang="ko-KR" altLang="en-US" sz="1600" dirty="0"/>
              <a:t>을 회전하는 </a:t>
            </a:r>
            <a:r>
              <a:rPr lang="en-US" altLang="ko-KR" sz="1600" dirty="0"/>
              <a:t>sky satellite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805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Stack </a:t>
            </a:r>
          </a:p>
          <a:p>
            <a:endParaRPr lang="en-US" altLang="ko-KR" dirty="0"/>
          </a:p>
          <a:p>
            <a:r>
              <a:rPr lang="en-US" altLang="ko-KR" dirty="0" err="1"/>
              <a:t>glPushMatrix</a:t>
            </a:r>
            <a:r>
              <a:rPr lang="en-US" altLang="ko-KR" dirty="0"/>
              <a:t> &amp; </a:t>
            </a:r>
            <a:r>
              <a:rPr lang="en-US" altLang="ko-KR" dirty="0" err="1"/>
              <a:t>glPopMatrix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Matrix</a:t>
            </a:r>
          </a:p>
          <a:p>
            <a:endParaRPr lang="en-US" altLang="ko-KR" dirty="0"/>
          </a:p>
          <a:p>
            <a:r>
              <a:rPr lang="en-US" altLang="ko-KR" dirty="0"/>
              <a:t>Transformation by Keyboard</a:t>
            </a:r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F172F4-6B00-4BB8-AD46-171597FD08B7}"/>
              </a:ext>
            </a:extLst>
          </p:cNvPr>
          <p:cNvSpPr/>
          <p:nvPr/>
        </p:nvSpPr>
        <p:spPr>
          <a:xfrm>
            <a:off x="440452" y="3284984"/>
            <a:ext cx="4906888" cy="64807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4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3D Scale Matrix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glScalef</a:t>
            </a:r>
            <a:r>
              <a:rPr lang="en-US" altLang="ko-KR" dirty="0">
                <a:solidFill>
                  <a:srgbClr val="0000FF"/>
                </a:solidFill>
              </a:rPr>
              <a:t>(x, y, z)</a:t>
            </a:r>
            <a:endParaRPr lang="en-US" altLang="ko-KR" dirty="0"/>
          </a:p>
          <a:p>
            <a:r>
              <a:rPr lang="en-US" altLang="ko-KR" dirty="0"/>
              <a:t>Not just for a size</a:t>
            </a:r>
          </a:p>
          <a:p>
            <a:pPr lvl="1"/>
            <a:r>
              <a:rPr lang="en-US" altLang="ko-KR" dirty="0"/>
              <a:t>Also for a position, which is a distance from the origin</a:t>
            </a:r>
            <a:endParaRPr lang="ko-KR" alt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052888" y="3813200"/>
          <a:ext cx="4114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수식" r:id="rId4" imgW="1676400" imgH="914400" progId="Equation.3">
                  <p:embed/>
                </p:oleObj>
              </mc:Choice>
              <mc:Fallback>
                <p:oleObj name="수식" r:id="rId4" imgW="1676400" imgH="91440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813200"/>
                        <a:ext cx="4114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6"/>
          <p:cNvSpPr>
            <a:spLocks noChangeShapeType="1"/>
          </p:cNvSpPr>
          <p:nvPr/>
        </p:nvSpPr>
        <p:spPr bwMode="auto">
          <a:xfrm flipV="1">
            <a:off x="1995488" y="3584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 flipH="1">
            <a:off x="928688" y="5261000"/>
            <a:ext cx="1066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1995488" y="52610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3228975" y="5594375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1000125" y="5867425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000250" y="3460775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V="1">
            <a:off x="1995488" y="4516462"/>
            <a:ext cx="1260475" cy="7445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1995488" y="52610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>
            <a:off x="1995488" y="5261000"/>
            <a:ext cx="1044575" cy="9112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423" name="Object 8"/>
          <p:cNvGraphicFramePr>
            <a:graphicFrameLocks noChangeAspect="1"/>
          </p:cNvGraphicFramePr>
          <p:nvPr/>
        </p:nvGraphicFramePr>
        <p:xfrm>
          <a:off x="1896715" y="2708920"/>
          <a:ext cx="48355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수식" r:id="rId6" imgW="1879600" imgH="241300" progId="Equation.3">
                  <p:embed/>
                </p:oleObj>
              </mc:Choice>
              <mc:Fallback>
                <p:oleObj name="수식" r:id="rId6" imgW="1879600" imgH="241300" progId="Equation.3">
                  <p:embed/>
                  <p:pic>
                    <p:nvPicPr>
                      <p:cNvPr id="174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715" y="2708920"/>
                        <a:ext cx="48355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2232025" y="5100662"/>
            <a:ext cx="228600" cy="381000"/>
          </a:xfrm>
          <a:prstGeom prst="cube">
            <a:avLst>
              <a:gd name="adj" fmla="val 25000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605088" y="4803800"/>
            <a:ext cx="685800" cy="9906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137137" y="3900968"/>
            <a:ext cx="482500" cy="419487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796136" y="4422800"/>
            <a:ext cx="482500" cy="419487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492975" y="4890918"/>
            <a:ext cx="482500" cy="419487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159081" y="5822950"/>
            <a:ext cx="3863557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b="1" dirty="0">
                <a:latin typeface="Tahoma" pitchFamily="34" charset="0"/>
                <a:ea typeface="맑은 고딕" pitchFamily="50" charset="-127"/>
              </a:rPr>
              <a:t>x’ = S</a:t>
            </a:r>
            <a:r>
              <a:rPr lang="en-US" altLang="ko-KR" sz="2000" b="1" baseline="-25000" dirty="0">
                <a:latin typeface="Tahoma" pitchFamily="34" charset="0"/>
                <a:ea typeface="맑은 고딕" pitchFamily="50" charset="-127"/>
              </a:rPr>
              <a:t>x</a:t>
            </a:r>
            <a:r>
              <a:rPr lang="en-US" altLang="ko-KR" sz="2000" b="1" dirty="0">
                <a:latin typeface="Tahoma" pitchFamily="34" charset="0"/>
                <a:ea typeface="맑은 고딕" pitchFamily="50" charset="-127"/>
              </a:rPr>
              <a:t>*x + 0*y + 0*z + 0*1</a:t>
            </a:r>
          </a:p>
          <a:p>
            <a:pPr algn="ctr">
              <a:spcBef>
                <a:spcPts val="0"/>
              </a:spcBef>
            </a:pPr>
            <a:r>
              <a:rPr lang="en-US" altLang="ko-KR" sz="2000" b="1" dirty="0">
                <a:latin typeface="Tahoma" pitchFamily="34" charset="0"/>
                <a:ea typeface="맑은 고딕" pitchFamily="50" charset="-127"/>
              </a:rPr>
              <a:t>x’ = S</a:t>
            </a:r>
            <a:r>
              <a:rPr lang="en-US" altLang="ko-KR" sz="2000" b="1" baseline="-25000" dirty="0">
                <a:latin typeface="Tahoma" pitchFamily="34" charset="0"/>
                <a:ea typeface="맑은 고딕" pitchFamily="50" charset="-127"/>
              </a:rPr>
              <a:t>x</a:t>
            </a:r>
            <a:r>
              <a:rPr lang="en-US" altLang="ko-KR" sz="2000" b="1" dirty="0">
                <a:latin typeface="Tahoma" pitchFamily="34" charset="0"/>
                <a:ea typeface="맑은 고딕" pitchFamily="50" charset="-127"/>
              </a:rPr>
              <a:t>*x</a:t>
            </a:r>
            <a:endParaRPr lang="ko-KR" altLang="en-US" sz="2000" b="1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Transformation</a:t>
            </a:r>
            <a:r>
              <a:rPr lang="ko-KR" altLang="en-US" dirty="0">
                <a:latin typeface="Tahoma" pitchFamily="34" charset="0"/>
              </a:rPr>
              <a:t>의 누적 현상</a:t>
            </a:r>
            <a:r>
              <a:rPr lang="en-US" altLang="ko-KR" dirty="0">
                <a:latin typeface="Tahoma" pitchFamily="34" charset="0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Transformation</a:t>
            </a:r>
            <a:r>
              <a:rPr lang="ko-KR" altLang="en-US" sz="2400" dirty="0"/>
              <a:t>은 누적된다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Inverse Transformation </a:t>
            </a:r>
            <a:r>
              <a:rPr lang="ko-KR" altLang="en-US" sz="1800" dirty="0"/>
              <a:t>사용으로 해결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2662223" cy="28198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42" y="3135105"/>
            <a:ext cx="2664296" cy="28198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 bwMode="auto">
          <a:xfrm>
            <a:off x="5083042" y="2815602"/>
            <a:ext cx="26757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&lt;Inverse Transformation&gt;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02025" y="2827328"/>
            <a:ext cx="2289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&lt;Transformation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누적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&gt;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5EEA2C-A72C-4629-B505-6A37AD3AAA3D}"/>
              </a:ext>
            </a:extLst>
          </p:cNvPr>
          <p:cNvCxnSpPr>
            <a:cxnSpLocks/>
          </p:cNvCxnSpPr>
          <p:nvPr/>
        </p:nvCxnSpPr>
        <p:spPr>
          <a:xfrm rot="18935972">
            <a:off x="2151026" y="4039457"/>
            <a:ext cx="175877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70B87A-07D2-4022-AC07-107D50A03A9A}"/>
              </a:ext>
            </a:extLst>
          </p:cNvPr>
          <p:cNvCxnSpPr>
            <a:cxnSpLocks/>
          </p:cNvCxnSpPr>
          <p:nvPr/>
        </p:nvCxnSpPr>
        <p:spPr>
          <a:xfrm rot="13535972">
            <a:off x="2263502" y="4107645"/>
            <a:ext cx="152256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458E09-2B52-47EB-9558-B38805847B77}"/>
              </a:ext>
            </a:extLst>
          </p:cNvPr>
          <p:cNvCxnSpPr>
            <a:cxnSpLocks/>
          </p:cNvCxnSpPr>
          <p:nvPr/>
        </p:nvCxnSpPr>
        <p:spPr>
          <a:xfrm>
            <a:off x="5220072" y="4639974"/>
            <a:ext cx="244827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A0F7BF-0A4C-4B0D-BE90-2372F4849C6F}"/>
              </a:ext>
            </a:extLst>
          </p:cNvPr>
          <p:cNvCxnSpPr>
            <a:cxnSpLocks/>
          </p:cNvCxnSpPr>
          <p:nvPr/>
        </p:nvCxnSpPr>
        <p:spPr>
          <a:xfrm rot="16200000">
            <a:off x="5148064" y="4711982"/>
            <a:ext cx="244827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9C3588-83B5-4871-AF79-86042A440095}"/>
              </a:ext>
            </a:extLst>
          </p:cNvPr>
          <p:cNvSpPr txBox="1"/>
          <p:nvPr/>
        </p:nvSpPr>
        <p:spPr bwMode="auto">
          <a:xfrm>
            <a:off x="1866005" y="6002124"/>
            <a:ext cx="1252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8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TR</a:t>
            </a:r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lang="en-US" altLang="ko-KR" sz="28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RT</a:t>
            </a:r>
            <a:endParaRPr lang="ko-KR" altLang="en-US" sz="28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A514E-6186-4BAA-8646-F536B1E777C5}"/>
              </a:ext>
            </a:extLst>
          </p:cNvPr>
          <p:cNvSpPr txBox="1"/>
          <p:nvPr/>
        </p:nvSpPr>
        <p:spPr bwMode="auto">
          <a:xfrm>
            <a:off x="5287482" y="6024910"/>
            <a:ext cx="23134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8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TR</a:t>
            </a:r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 T</a:t>
            </a:r>
            <a:r>
              <a:rPr lang="en-US" altLang="ko-KR" sz="2800" b="1" baseline="30000" dirty="0">
                <a:latin typeface="Tahoma" pitchFamily="34" charset="0"/>
                <a:ea typeface="맑은 고딕" pitchFamily="50" charset="-127"/>
              </a:rPr>
              <a:t>-1</a:t>
            </a:r>
            <a:r>
              <a:rPr lang="en-US" altLang="ko-KR" sz="2800" b="1" dirty="0">
                <a:latin typeface="Tahoma" pitchFamily="34" charset="0"/>
                <a:ea typeface="맑은 고딕" pitchFamily="50" charset="-127"/>
              </a:rPr>
              <a:t>R</a:t>
            </a:r>
            <a:r>
              <a:rPr lang="en-US" altLang="ko-KR" sz="2800" b="1" baseline="30000" dirty="0">
                <a:latin typeface="Tahoma" pitchFamily="34" charset="0"/>
                <a:ea typeface="맑은 고딕" pitchFamily="50" charset="-127"/>
              </a:rPr>
              <a:t>-1 </a:t>
            </a:r>
            <a:r>
              <a:rPr lang="en-US" altLang="ko-KR" sz="2800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RT</a:t>
            </a:r>
            <a:endParaRPr lang="ko-KR" altLang="en-US" sz="2800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11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D0534F-D75A-44A7-95C6-8A533BAE93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tx1"/>
                </a:solidFill>
              </a:rPr>
              <a:t>물체의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중심이 원점에 있을 때 </a:t>
            </a:r>
            <a:r>
              <a:rPr lang="en-US" altLang="ko-KR" sz="2000" b="1" dirty="0">
                <a:solidFill>
                  <a:schemeClr val="tx1"/>
                </a:solidFill>
              </a:rPr>
              <a:t>scaling</a:t>
            </a:r>
          </a:p>
          <a:p>
            <a:r>
              <a:rPr lang="en-US" altLang="ko-KR" sz="2000" dirty="0" err="1"/>
              <a:t>glScalef</a:t>
            </a:r>
            <a:r>
              <a:rPr lang="en-US" altLang="ko-KR" sz="2000" dirty="0"/>
              <a:t>(2.0, 2.0, 0.0)</a:t>
            </a:r>
          </a:p>
          <a:p>
            <a:r>
              <a:rPr lang="en-US" altLang="ko-KR" sz="2000" dirty="0" err="1"/>
              <a:t>glutSolidCube</a:t>
            </a:r>
            <a:r>
              <a:rPr lang="en-US" altLang="ko-KR" sz="2000" dirty="0"/>
              <a:t>(0.2)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D3F5D5-E55B-47F9-B179-930ECE8C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BBD6F-AC40-4DBA-A54E-CDF39919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5" y="2924944"/>
            <a:ext cx="2180275" cy="222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D5A41-9FD4-4959-9D26-C14E508E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62" y="2924944"/>
            <a:ext cx="2180275" cy="22266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1F8858-9E02-42B8-872D-61B3EF5DF70F}"/>
              </a:ext>
            </a:extLst>
          </p:cNvPr>
          <p:cNvCxnSpPr>
            <a:cxnSpLocks/>
          </p:cNvCxnSpPr>
          <p:nvPr/>
        </p:nvCxnSpPr>
        <p:spPr>
          <a:xfrm>
            <a:off x="1442505" y="4136387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432032-4130-4233-BD17-43AF4950BCDF}"/>
              </a:ext>
            </a:extLst>
          </p:cNvPr>
          <p:cNvCxnSpPr>
            <a:cxnSpLocks/>
          </p:cNvCxnSpPr>
          <p:nvPr/>
        </p:nvCxnSpPr>
        <p:spPr>
          <a:xfrm rot="16200000">
            <a:off x="1527938" y="4138864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1A58B-6BD3-4C08-B6AF-EEDCC997354D}"/>
              </a:ext>
            </a:extLst>
          </p:cNvPr>
          <p:cNvCxnSpPr>
            <a:cxnSpLocks/>
          </p:cNvCxnSpPr>
          <p:nvPr/>
        </p:nvCxnSpPr>
        <p:spPr>
          <a:xfrm>
            <a:off x="5719162" y="4126056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D33364-FE79-42D8-86A7-8A548ACA27E7}"/>
              </a:ext>
            </a:extLst>
          </p:cNvPr>
          <p:cNvCxnSpPr>
            <a:cxnSpLocks/>
          </p:cNvCxnSpPr>
          <p:nvPr/>
        </p:nvCxnSpPr>
        <p:spPr>
          <a:xfrm rot="16200000">
            <a:off x="5804595" y="4128533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3BD8F5-CD4D-42E1-A90A-458104120E53}"/>
              </a:ext>
            </a:extLst>
          </p:cNvPr>
          <p:cNvSpPr txBox="1"/>
          <p:nvPr/>
        </p:nvSpPr>
        <p:spPr bwMode="auto">
          <a:xfrm>
            <a:off x="2557793" y="3754322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(0.1, 0.1)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1158A53-E402-4449-B22D-84022E0EC6E3}"/>
              </a:ext>
            </a:extLst>
          </p:cNvPr>
          <p:cNvSpPr/>
          <p:nvPr/>
        </p:nvSpPr>
        <p:spPr>
          <a:xfrm>
            <a:off x="2609201" y="4017682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C8269D6-6EF3-48B9-8973-47DA07837397}"/>
              </a:ext>
            </a:extLst>
          </p:cNvPr>
          <p:cNvSpPr/>
          <p:nvPr/>
        </p:nvSpPr>
        <p:spPr>
          <a:xfrm>
            <a:off x="6979471" y="3910570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6C97E-7623-4607-9838-3A64BC648F7C}"/>
              </a:ext>
            </a:extLst>
          </p:cNvPr>
          <p:cNvSpPr txBox="1"/>
          <p:nvPr/>
        </p:nvSpPr>
        <p:spPr bwMode="auto">
          <a:xfrm>
            <a:off x="6963333" y="3697287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29E279-86E7-49DC-B789-8C2A6D0FC7FA}"/>
              </a:ext>
            </a:extLst>
          </p:cNvPr>
          <p:cNvSpPr/>
          <p:nvPr/>
        </p:nvSpPr>
        <p:spPr>
          <a:xfrm>
            <a:off x="2606547" y="4205774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540FEE3-8F6E-4998-AF79-363435F45FC2}"/>
              </a:ext>
            </a:extLst>
          </p:cNvPr>
          <p:cNvSpPr/>
          <p:nvPr/>
        </p:nvSpPr>
        <p:spPr>
          <a:xfrm>
            <a:off x="2393776" y="4205774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25F4C2-15AD-4225-BBA1-9E05CF4376E9}"/>
              </a:ext>
            </a:extLst>
          </p:cNvPr>
          <p:cNvSpPr/>
          <p:nvPr/>
        </p:nvSpPr>
        <p:spPr>
          <a:xfrm>
            <a:off x="2398343" y="4013333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6FCE9C-6035-4CD6-A816-F0F2D234CCD8}"/>
              </a:ext>
            </a:extLst>
          </p:cNvPr>
          <p:cNvSpPr txBox="1"/>
          <p:nvPr/>
        </p:nvSpPr>
        <p:spPr bwMode="auto">
          <a:xfrm>
            <a:off x="2548564" y="4184759"/>
            <a:ext cx="998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(0.1, -0.1)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ED597-F549-49EF-B6DD-1A2AB83E5C7D}"/>
              </a:ext>
            </a:extLst>
          </p:cNvPr>
          <p:cNvSpPr txBox="1"/>
          <p:nvPr/>
        </p:nvSpPr>
        <p:spPr bwMode="auto">
          <a:xfrm>
            <a:off x="1526173" y="3769295"/>
            <a:ext cx="998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(-0.1, 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E41ED-A6AE-41C6-9B95-799931DD84EA}"/>
              </a:ext>
            </a:extLst>
          </p:cNvPr>
          <p:cNvSpPr txBox="1"/>
          <p:nvPr/>
        </p:nvSpPr>
        <p:spPr bwMode="auto">
          <a:xfrm>
            <a:off x="1540728" y="4184759"/>
            <a:ext cx="10647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(-0.1, -0.1)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39428-940A-43C8-AE70-3CDF2870E6A7}"/>
              </a:ext>
            </a:extLst>
          </p:cNvPr>
          <p:cNvSpPr txBox="1"/>
          <p:nvPr/>
        </p:nvSpPr>
        <p:spPr bwMode="auto">
          <a:xfrm>
            <a:off x="6963333" y="4184759"/>
            <a:ext cx="998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-0.2)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8BC66-6B38-42EB-A3E1-BD3D0866A1EC}"/>
              </a:ext>
            </a:extLst>
          </p:cNvPr>
          <p:cNvSpPr txBox="1"/>
          <p:nvPr/>
        </p:nvSpPr>
        <p:spPr bwMode="auto">
          <a:xfrm>
            <a:off x="5610586" y="4205774"/>
            <a:ext cx="10647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(-0.2, -0.2)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E69D3-A7CD-420D-8166-4A32700AE8F7}"/>
              </a:ext>
            </a:extLst>
          </p:cNvPr>
          <p:cNvSpPr txBox="1"/>
          <p:nvPr/>
        </p:nvSpPr>
        <p:spPr bwMode="auto">
          <a:xfrm>
            <a:off x="5667189" y="3704250"/>
            <a:ext cx="998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(-0.2,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A0DB9A-A841-4FC4-AFB5-B63759E830CF}"/>
              </a:ext>
            </a:extLst>
          </p:cNvPr>
          <p:cNvSpPr/>
          <p:nvPr/>
        </p:nvSpPr>
        <p:spPr>
          <a:xfrm>
            <a:off x="6569531" y="3910570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DF258B-D323-4C9A-A334-16C4C6A449F6}"/>
              </a:ext>
            </a:extLst>
          </p:cNvPr>
          <p:cNvSpPr/>
          <p:nvPr/>
        </p:nvSpPr>
        <p:spPr>
          <a:xfrm>
            <a:off x="6569531" y="4301347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B0DB709-BDA2-4518-B138-A9C47F288DD3}"/>
              </a:ext>
            </a:extLst>
          </p:cNvPr>
          <p:cNvSpPr/>
          <p:nvPr/>
        </p:nvSpPr>
        <p:spPr>
          <a:xfrm>
            <a:off x="6983613" y="4300272"/>
            <a:ext cx="59979" cy="593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8D53D70-7C0E-4916-8E9F-0560D9EB6F71}"/>
              </a:ext>
            </a:extLst>
          </p:cNvPr>
          <p:cNvSpPr/>
          <p:nvPr/>
        </p:nvSpPr>
        <p:spPr>
          <a:xfrm>
            <a:off x="4427984" y="3861048"/>
            <a:ext cx="538535" cy="40407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1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438E684C-C224-4529-8725-D77532D7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28" y="2920380"/>
            <a:ext cx="2025436" cy="222663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D0534F-D75A-44A7-95C6-8A533BAE93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물체의 </a:t>
            </a:r>
            <a:r>
              <a:rPr lang="en-US" altLang="ko-KR" sz="2000" b="1" dirty="0"/>
              <a:t>vertex</a:t>
            </a:r>
            <a:r>
              <a:rPr lang="ko-KR" altLang="en-US" sz="2000" b="1" dirty="0"/>
              <a:t>가 원점에 있을 때</a:t>
            </a:r>
            <a:r>
              <a:rPr lang="en-US" altLang="ko-KR" sz="2000" b="1" dirty="0"/>
              <a:t>, scaling</a:t>
            </a:r>
          </a:p>
          <a:p>
            <a:endParaRPr lang="en-US" altLang="ko-KR" sz="2000" b="1" dirty="0"/>
          </a:p>
          <a:p>
            <a:r>
              <a:rPr lang="en-US" altLang="ko-KR" sz="2000" dirty="0" err="1"/>
              <a:t>glTranslatef</a:t>
            </a:r>
            <a:r>
              <a:rPr lang="en-US" altLang="ko-KR" sz="2000" dirty="0"/>
              <a:t>(0.1, 0.1, 0.0)</a:t>
            </a:r>
          </a:p>
          <a:p>
            <a:r>
              <a:rPr lang="en-US" altLang="ko-KR" sz="2000" dirty="0" err="1"/>
              <a:t>glutSolidCube</a:t>
            </a:r>
            <a:r>
              <a:rPr lang="en-US" altLang="ko-KR" sz="2000" dirty="0"/>
              <a:t>(0.2)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D3F5D5-E55B-47F9-B179-930ECE8C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D3C219-B966-40CA-91F2-68F7E2E0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56" y="2924944"/>
            <a:ext cx="2025436" cy="2226638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D2C818-9C46-4276-A960-4D31EA79842B}"/>
              </a:ext>
            </a:extLst>
          </p:cNvPr>
          <p:cNvCxnSpPr>
            <a:cxnSpLocks/>
          </p:cNvCxnSpPr>
          <p:nvPr/>
        </p:nvCxnSpPr>
        <p:spPr>
          <a:xfrm>
            <a:off x="1569549" y="4138766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69F0833-33E8-4332-A10D-56BC43B2CDDB}"/>
              </a:ext>
            </a:extLst>
          </p:cNvPr>
          <p:cNvCxnSpPr>
            <a:cxnSpLocks/>
          </p:cNvCxnSpPr>
          <p:nvPr/>
        </p:nvCxnSpPr>
        <p:spPr>
          <a:xfrm rot="16200000">
            <a:off x="1646583" y="4138864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BB8196-C913-4B0A-A3CB-2BAB32474C55}"/>
              </a:ext>
            </a:extLst>
          </p:cNvPr>
          <p:cNvCxnSpPr>
            <a:cxnSpLocks/>
          </p:cNvCxnSpPr>
          <p:nvPr/>
        </p:nvCxnSpPr>
        <p:spPr>
          <a:xfrm>
            <a:off x="5310060" y="4141386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26539D-2204-47A4-B353-294038E740CB}"/>
              </a:ext>
            </a:extLst>
          </p:cNvPr>
          <p:cNvCxnSpPr>
            <a:cxnSpLocks/>
          </p:cNvCxnSpPr>
          <p:nvPr/>
        </p:nvCxnSpPr>
        <p:spPr>
          <a:xfrm rot="16200000">
            <a:off x="5395493" y="4143863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080B84-1AE5-4D3D-A148-7D885FB1AD0F}"/>
              </a:ext>
            </a:extLst>
          </p:cNvPr>
          <p:cNvSpPr txBox="1"/>
          <p:nvPr/>
        </p:nvSpPr>
        <p:spPr bwMode="auto">
          <a:xfrm>
            <a:off x="2764166" y="3662183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988E9-627D-439B-B1B6-1B608E9F76BB}"/>
              </a:ext>
            </a:extLst>
          </p:cNvPr>
          <p:cNvSpPr txBox="1"/>
          <p:nvPr/>
        </p:nvSpPr>
        <p:spPr bwMode="auto">
          <a:xfrm>
            <a:off x="2787798" y="4092620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(0.2, 0.0)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0F9837-80E6-4479-94FE-FC60D45ECA1B}"/>
              </a:ext>
            </a:extLst>
          </p:cNvPr>
          <p:cNvSpPr txBox="1"/>
          <p:nvPr/>
        </p:nvSpPr>
        <p:spPr bwMode="auto">
          <a:xfrm>
            <a:off x="1765407" y="3677156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(0.0, 0.2)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03F322-C354-446F-AA79-E9049BA52D84}"/>
              </a:ext>
            </a:extLst>
          </p:cNvPr>
          <p:cNvSpPr txBox="1"/>
          <p:nvPr/>
        </p:nvSpPr>
        <p:spPr bwMode="auto">
          <a:xfrm>
            <a:off x="1812824" y="4092620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(0.0, 0.0)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770F4-731B-4213-BE1A-F3B66A31767C}"/>
              </a:ext>
            </a:extLst>
          </p:cNvPr>
          <p:cNvSpPr txBox="1"/>
          <p:nvPr/>
        </p:nvSpPr>
        <p:spPr bwMode="auto">
          <a:xfrm>
            <a:off x="6644334" y="3418145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(0.4, 0.4)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976C4-A927-4464-AE36-B309FAE3AC16}"/>
              </a:ext>
            </a:extLst>
          </p:cNvPr>
          <p:cNvSpPr txBox="1"/>
          <p:nvPr/>
        </p:nvSpPr>
        <p:spPr bwMode="auto">
          <a:xfrm>
            <a:off x="6663068" y="4099744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(0.4, 0.0)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A9956F-CD7B-424F-B73B-C7B1CBFAA4FD}"/>
              </a:ext>
            </a:extLst>
          </p:cNvPr>
          <p:cNvSpPr txBox="1"/>
          <p:nvPr/>
        </p:nvSpPr>
        <p:spPr bwMode="auto">
          <a:xfrm>
            <a:off x="5645575" y="3433118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(0.0, 0.4)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0B0CB-0255-4A21-8293-B7BE2BD2DC8A}"/>
              </a:ext>
            </a:extLst>
          </p:cNvPr>
          <p:cNvSpPr txBox="1"/>
          <p:nvPr/>
        </p:nvSpPr>
        <p:spPr bwMode="auto">
          <a:xfrm>
            <a:off x="5688094" y="4099744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(0.0, 0.0)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1E556F-2A22-4E9B-AADE-0204D1368605}"/>
              </a:ext>
            </a:extLst>
          </p:cNvPr>
          <p:cNvSpPr/>
          <p:nvPr/>
        </p:nvSpPr>
        <p:spPr>
          <a:xfrm>
            <a:off x="923029" y="1217818"/>
            <a:ext cx="2618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dirty="0" err="1">
                <a:solidFill>
                  <a:srgbClr val="0000FF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glScalef</a:t>
            </a:r>
            <a:r>
              <a:rPr kumimoji="0" lang="en-US" altLang="ko-KR" sz="2000" dirty="0">
                <a:solidFill>
                  <a:srgbClr val="0000FF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(2.0, 2.0, 0.0)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66AA11C8-8FE2-4DCE-BF4E-CE1C19381A2A}"/>
              </a:ext>
            </a:extLst>
          </p:cNvPr>
          <p:cNvSpPr/>
          <p:nvPr/>
        </p:nvSpPr>
        <p:spPr>
          <a:xfrm>
            <a:off x="4427984" y="3861048"/>
            <a:ext cx="538535" cy="40407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30A4B9-A979-4E28-98AA-6DE95A12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09" y="2927742"/>
            <a:ext cx="2006708" cy="2206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46554-71DD-4250-B81A-F066994A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77" y="2927742"/>
            <a:ext cx="2006708" cy="220605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D0534F-D75A-44A7-95C6-8A533BAE93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물체가 원점에 있지 않을 때</a:t>
            </a:r>
            <a:r>
              <a:rPr lang="en-US" altLang="ko-KR" sz="2000" b="1" dirty="0"/>
              <a:t>, scaling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glTranslatef</a:t>
            </a:r>
            <a:r>
              <a:rPr lang="en-US" altLang="ko-KR" sz="2000" dirty="0"/>
              <a:t>(0.2, 0.2, 0.0)</a:t>
            </a:r>
          </a:p>
          <a:p>
            <a:r>
              <a:rPr lang="en-US" altLang="ko-KR" sz="2000" dirty="0" err="1"/>
              <a:t>glutSolidCube</a:t>
            </a:r>
            <a:r>
              <a:rPr lang="en-US" altLang="ko-KR" sz="2000" dirty="0"/>
              <a:t>(0.2)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D3F5D5-E55B-47F9-B179-930ECE8C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D2C818-9C46-4276-A960-4D31EA79842B}"/>
              </a:ext>
            </a:extLst>
          </p:cNvPr>
          <p:cNvCxnSpPr>
            <a:cxnSpLocks/>
          </p:cNvCxnSpPr>
          <p:nvPr/>
        </p:nvCxnSpPr>
        <p:spPr>
          <a:xfrm>
            <a:off x="1511731" y="4138766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69F0833-33E8-4332-A10D-56BC43B2CDDB}"/>
              </a:ext>
            </a:extLst>
          </p:cNvPr>
          <p:cNvCxnSpPr>
            <a:cxnSpLocks/>
          </p:cNvCxnSpPr>
          <p:nvPr/>
        </p:nvCxnSpPr>
        <p:spPr>
          <a:xfrm rot="16200000">
            <a:off x="1588765" y="4138864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BB8196-C913-4B0A-A3CB-2BAB32474C55}"/>
              </a:ext>
            </a:extLst>
          </p:cNvPr>
          <p:cNvCxnSpPr>
            <a:cxnSpLocks/>
          </p:cNvCxnSpPr>
          <p:nvPr/>
        </p:nvCxnSpPr>
        <p:spPr>
          <a:xfrm>
            <a:off x="5252242" y="4141386"/>
            <a:ext cx="21802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26539D-2204-47A4-B353-294038E740CB}"/>
              </a:ext>
            </a:extLst>
          </p:cNvPr>
          <p:cNvCxnSpPr>
            <a:cxnSpLocks/>
          </p:cNvCxnSpPr>
          <p:nvPr/>
        </p:nvCxnSpPr>
        <p:spPr>
          <a:xfrm rot="16200000">
            <a:off x="5337675" y="4143863"/>
            <a:ext cx="20254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080B84-1AE5-4D3D-A148-7D885FB1AD0F}"/>
              </a:ext>
            </a:extLst>
          </p:cNvPr>
          <p:cNvSpPr txBox="1"/>
          <p:nvPr/>
        </p:nvSpPr>
        <p:spPr bwMode="auto">
          <a:xfrm>
            <a:off x="2890129" y="3572033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(0.3, 0.3)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988E9-627D-439B-B1B6-1B608E9F76BB}"/>
              </a:ext>
            </a:extLst>
          </p:cNvPr>
          <p:cNvSpPr txBox="1"/>
          <p:nvPr/>
        </p:nvSpPr>
        <p:spPr bwMode="auto">
          <a:xfrm>
            <a:off x="2913761" y="4002470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(0.3, 0.1)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0F9837-80E6-4479-94FE-FC60D45ECA1B}"/>
              </a:ext>
            </a:extLst>
          </p:cNvPr>
          <p:cNvSpPr txBox="1"/>
          <p:nvPr/>
        </p:nvSpPr>
        <p:spPr bwMode="auto">
          <a:xfrm>
            <a:off x="1891370" y="3587006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(0.1, 0.3)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03F322-C354-446F-AA79-E9049BA52D84}"/>
              </a:ext>
            </a:extLst>
          </p:cNvPr>
          <p:cNvSpPr txBox="1"/>
          <p:nvPr/>
        </p:nvSpPr>
        <p:spPr bwMode="auto">
          <a:xfrm>
            <a:off x="1938787" y="4002470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(0.1, 0.1)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770F4-731B-4213-BE1A-F3B66A31767C}"/>
              </a:ext>
            </a:extLst>
          </p:cNvPr>
          <p:cNvSpPr txBox="1"/>
          <p:nvPr/>
        </p:nvSpPr>
        <p:spPr bwMode="auto">
          <a:xfrm>
            <a:off x="6860358" y="3174602"/>
            <a:ext cx="933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(0.6, 0.6)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976C4-A927-4464-AE36-B309FAE3AC16}"/>
              </a:ext>
            </a:extLst>
          </p:cNvPr>
          <p:cNvSpPr txBox="1"/>
          <p:nvPr/>
        </p:nvSpPr>
        <p:spPr bwMode="auto">
          <a:xfrm>
            <a:off x="6879092" y="3856201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(0.6, 0.2)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A9956F-CD7B-424F-B73B-C7B1CBFAA4FD}"/>
              </a:ext>
            </a:extLst>
          </p:cNvPr>
          <p:cNvSpPr txBox="1"/>
          <p:nvPr/>
        </p:nvSpPr>
        <p:spPr bwMode="auto">
          <a:xfrm>
            <a:off x="5861599" y="3189575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(0.2, 0.6)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0B0CB-0255-4A21-8293-B7BE2BD2DC8A}"/>
              </a:ext>
            </a:extLst>
          </p:cNvPr>
          <p:cNvSpPr txBox="1"/>
          <p:nvPr/>
        </p:nvSpPr>
        <p:spPr bwMode="auto">
          <a:xfrm>
            <a:off x="5904118" y="3856201"/>
            <a:ext cx="933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(0.2, 0.2)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1E556F-2A22-4E9B-AADE-0204D1368605}"/>
              </a:ext>
            </a:extLst>
          </p:cNvPr>
          <p:cNvSpPr/>
          <p:nvPr/>
        </p:nvSpPr>
        <p:spPr>
          <a:xfrm>
            <a:off x="915695" y="1228690"/>
            <a:ext cx="2618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dirty="0" err="1">
                <a:solidFill>
                  <a:srgbClr val="0000FF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glScalef</a:t>
            </a:r>
            <a:r>
              <a:rPr kumimoji="0" lang="en-US" altLang="ko-KR" sz="2000" dirty="0">
                <a:solidFill>
                  <a:srgbClr val="0000FF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(2.0, 2.0, 0.0)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E2818DE-33A4-4A36-B0A8-79B3D6DBFA9B}"/>
              </a:ext>
            </a:extLst>
          </p:cNvPr>
          <p:cNvSpPr/>
          <p:nvPr/>
        </p:nvSpPr>
        <p:spPr>
          <a:xfrm>
            <a:off x="4427984" y="3861048"/>
            <a:ext cx="538535" cy="404077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Fixed-point Scaling</a:t>
            </a:r>
            <a:endParaRPr lang="ko-KR" altLang="en-US" dirty="0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46019" y="4189635"/>
          <a:ext cx="87852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6388100" imgH="914400" progId="Equation.3">
                  <p:embed/>
                </p:oleObj>
              </mc:Choice>
              <mc:Fallback>
                <p:oleObj name="Equation" r:id="rId4" imgW="6388100" imgH="914400" progId="Equation.3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19" y="4189635"/>
                        <a:ext cx="87852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5"/>
          <p:cNvSpPr>
            <a:spLocks noChangeShapeType="1"/>
          </p:cNvSpPr>
          <p:nvPr/>
        </p:nvSpPr>
        <p:spPr bwMode="auto">
          <a:xfrm flipV="1">
            <a:off x="1365250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773113" y="2924175"/>
            <a:ext cx="592137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1365250" y="2924175"/>
            <a:ext cx="7381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35138" y="2655888"/>
            <a:ext cx="220662" cy="201612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3286125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2695575" y="2924175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286125" y="2924175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286125" y="2730500"/>
            <a:ext cx="222250" cy="201613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V="1">
            <a:off x="5059363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4468813" y="2924175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5059363" y="2924175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059363" y="2462213"/>
            <a:ext cx="517525" cy="4699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V="1">
            <a:off x="6981825" y="2157413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H="1">
            <a:off x="6389688" y="2963863"/>
            <a:ext cx="592137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6981825" y="2963863"/>
            <a:ext cx="738188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351713" y="2425700"/>
            <a:ext cx="515937" cy="4699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flipH="1" flipV="1">
            <a:off x="1703886" y="2824709"/>
            <a:ext cx="74612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flipH="1" flipV="1">
            <a:off x="3251699" y="2892442"/>
            <a:ext cx="73025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flipH="1" flipV="1">
            <a:off x="5029700" y="2892442"/>
            <a:ext cx="74613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flipH="1" flipV="1">
            <a:off x="7310938" y="2861749"/>
            <a:ext cx="74612" cy="68263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64" name="Text Box 25"/>
          <p:cNvSpPr txBox="1">
            <a:spLocks noChangeArrowheads="1"/>
          </p:cNvSpPr>
          <p:nvPr/>
        </p:nvSpPr>
        <p:spPr bwMode="auto">
          <a:xfrm>
            <a:off x="1874838" y="31464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857250" y="31432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357313" y="1976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52450" y="3500438"/>
            <a:ext cx="1816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Original Position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714625" y="350043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Translation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676775" y="3500438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Scaling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000750" y="3505200"/>
            <a:ext cx="21447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Inverse Translation</a:t>
            </a: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23288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40814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59864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8480" name="Text Box 25"/>
          <p:cNvSpPr txBox="1">
            <a:spLocks noChangeArrowheads="1"/>
          </p:cNvSpPr>
          <p:nvPr/>
        </p:nvSpPr>
        <p:spPr bwMode="auto">
          <a:xfrm>
            <a:off x="3789363" y="31480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1" name="Text Box 32"/>
          <p:cNvSpPr txBox="1">
            <a:spLocks noChangeArrowheads="1"/>
          </p:cNvSpPr>
          <p:nvPr/>
        </p:nvSpPr>
        <p:spPr bwMode="auto">
          <a:xfrm>
            <a:off x="2771775" y="31448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2" name="Text Box 33"/>
          <p:cNvSpPr txBox="1">
            <a:spLocks noChangeArrowheads="1"/>
          </p:cNvSpPr>
          <p:nvPr/>
        </p:nvSpPr>
        <p:spPr bwMode="auto">
          <a:xfrm>
            <a:off x="3271838" y="1978025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8483" name="Text Box 25"/>
          <p:cNvSpPr txBox="1">
            <a:spLocks noChangeArrowheads="1"/>
          </p:cNvSpPr>
          <p:nvPr/>
        </p:nvSpPr>
        <p:spPr bwMode="auto">
          <a:xfrm>
            <a:off x="5557838" y="31480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4" name="Text Box 32"/>
          <p:cNvSpPr txBox="1">
            <a:spLocks noChangeArrowheads="1"/>
          </p:cNvSpPr>
          <p:nvPr/>
        </p:nvSpPr>
        <p:spPr bwMode="auto">
          <a:xfrm>
            <a:off x="4540250" y="31448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5" name="Text Box 33"/>
          <p:cNvSpPr txBox="1">
            <a:spLocks noChangeArrowheads="1"/>
          </p:cNvSpPr>
          <p:nvPr/>
        </p:nvSpPr>
        <p:spPr bwMode="auto">
          <a:xfrm>
            <a:off x="5040313" y="1978025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8486" name="Text Box 25"/>
          <p:cNvSpPr txBox="1">
            <a:spLocks noChangeArrowheads="1"/>
          </p:cNvSpPr>
          <p:nvPr/>
        </p:nvSpPr>
        <p:spPr bwMode="auto">
          <a:xfrm>
            <a:off x="7500938" y="31765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7" name="Text Box 32"/>
          <p:cNvSpPr txBox="1">
            <a:spLocks noChangeArrowheads="1"/>
          </p:cNvSpPr>
          <p:nvPr/>
        </p:nvSpPr>
        <p:spPr bwMode="auto">
          <a:xfrm>
            <a:off x="6483350" y="3173413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8" name="Text Box 33"/>
          <p:cNvSpPr txBox="1">
            <a:spLocks noChangeArrowheads="1"/>
          </p:cNvSpPr>
          <p:nvPr/>
        </p:nvSpPr>
        <p:spPr bwMode="auto">
          <a:xfrm>
            <a:off x="6983413" y="20066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489075" y="270033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F</a:t>
            </a:r>
            <a:endParaRPr lang="ko-KR" altLang="en-US" sz="1400" b="1" dirty="0">
              <a:solidFill>
                <a:srgbClr val="FF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5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Stack </a:t>
            </a:r>
          </a:p>
          <a:p>
            <a:endParaRPr lang="en-US" altLang="ko-KR" dirty="0"/>
          </a:p>
          <a:p>
            <a:r>
              <a:rPr lang="en-US" altLang="ko-KR" dirty="0" err="1"/>
              <a:t>glPushMatrix</a:t>
            </a:r>
            <a:r>
              <a:rPr lang="en-US" altLang="ko-KR" dirty="0"/>
              <a:t> &amp; </a:t>
            </a:r>
            <a:r>
              <a:rPr lang="en-US" altLang="ko-KR" dirty="0" err="1"/>
              <a:t>glPopMatrix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Matrix</a:t>
            </a:r>
          </a:p>
          <a:p>
            <a:endParaRPr lang="en-US" altLang="ko-KR" dirty="0"/>
          </a:p>
          <a:p>
            <a:r>
              <a:rPr lang="en-US" altLang="ko-KR" dirty="0"/>
              <a:t>Transformation by Keyboard</a:t>
            </a:r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31D820-36FB-4F36-BB4B-F8EC04C2B2BF}"/>
              </a:ext>
            </a:extLst>
          </p:cNvPr>
          <p:cNvSpPr/>
          <p:nvPr/>
        </p:nvSpPr>
        <p:spPr>
          <a:xfrm>
            <a:off x="457200" y="4149080"/>
            <a:ext cx="5266928" cy="64807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507288" cy="4857784"/>
          </a:xfrm>
        </p:spPr>
        <p:txBody>
          <a:bodyPr/>
          <a:lstStyle/>
          <a:p>
            <a:r>
              <a:rPr lang="en-US" altLang="ko-KR" dirty="0" err="1"/>
              <a:t>glutKeyboardFunc</a:t>
            </a:r>
            <a:r>
              <a:rPr lang="en-US" altLang="ko-KR" dirty="0"/>
              <a:t>(..)</a:t>
            </a:r>
          </a:p>
          <a:p>
            <a:pPr lvl="1"/>
            <a:r>
              <a:rPr lang="en-US" altLang="ko-KR" sz="2000" dirty="0"/>
              <a:t>sets the keyboard callback for the current window.</a:t>
            </a:r>
          </a:p>
          <a:p>
            <a:r>
              <a:rPr lang="en-US" altLang="ko-KR" dirty="0"/>
              <a:t>Usage</a:t>
            </a:r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void </a:t>
            </a:r>
            <a:r>
              <a:rPr lang="en-US" altLang="ko-KR" b="1" dirty="0" err="1">
                <a:solidFill>
                  <a:srgbClr val="0000FF"/>
                </a:solidFill>
              </a:rPr>
              <a:t>glutKeyboardFunc</a:t>
            </a:r>
            <a:r>
              <a:rPr lang="en-US" altLang="ko-KR" b="1" dirty="0">
                <a:solidFill>
                  <a:srgbClr val="0000FF"/>
                </a:solidFill>
              </a:rPr>
              <a:t>(void (*</a:t>
            </a:r>
            <a:r>
              <a:rPr lang="en-US" altLang="ko-KR" b="1" dirty="0" err="1">
                <a:solidFill>
                  <a:srgbClr val="0000FF"/>
                </a:solidFill>
              </a:rPr>
              <a:t>func</a:t>
            </a:r>
            <a:r>
              <a:rPr lang="en-US" altLang="ko-KR" b="1" dirty="0">
                <a:solidFill>
                  <a:srgbClr val="0000FF"/>
                </a:solidFill>
              </a:rPr>
              <a:t>)(</a:t>
            </a:r>
            <a:r>
              <a:rPr lang="en-US" altLang="ko-KR" b="1" u="sng" dirty="0">
                <a:solidFill>
                  <a:srgbClr val="0000FF"/>
                </a:solidFill>
              </a:rPr>
              <a:t>unsigned char key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				 </a:t>
            </a:r>
            <a:r>
              <a:rPr lang="en-US" altLang="ko-KR" b="1" u="sng" dirty="0">
                <a:solidFill>
                  <a:srgbClr val="0000FF"/>
                </a:solidFill>
              </a:rPr>
              <a:t>int x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				 </a:t>
            </a:r>
            <a:r>
              <a:rPr lang="en-US" altLang="ko-KR" b="1" u="sng" dirty="0">
                <a:solidFill>
                  <a:srgbClr val="0000FF"/>
                </a:solidFill>
              </a:rPr>
              <a:t>int y</a:t>
            </a:r>
            <a:r>
              <a:rPr lang="en-US" altLang="ko-KR" b="1" dirty="0">
                <a:solidFill>
                  <a:srgbClr val="0000FF"/>
                </a:solidFill>
              </a:rPr>
              <a:t>)); </a:t>
            </a:r>
          </a:p>
          <a:p>
            <a:pPr lvl="1"/>
            <a:r>
              <a:rPr lang="en-US" altLang="ko-KR" sz="2000" dirty="0" err="1"/>
              <a:t>func</a:t>
            </a:r>
            <a:r>
              <a:rPr lang="en-US" altLang="ko-KR" sz="2000" dirty="0"/>
              <a:t> : The new keyboard callback function.</a:t>
            </a:r>
          </a:p>
          <a:p>
            <a:r>
              <a:rPr lang="en-US" altLang="ko-KR" dirty="0"/>
              <a:t>Coding example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64CA34-4892-4212-907B-7A0D2429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3D9C5-6FA6-430F-8588-B37A5CB5E4D5}"/>
              </a:ext>
            </a:extLst>
          </p:cNvPr>
          <p:cNvSpPr txBox="1"/>
          <p:nvPr/>
        </p:nvSpPr>
        <p:spPr bwMode="auto">
          <a:xfrm>
            <a:off x="971600" y="4941168"/>
            <a:ext cx="4505401" cy="156966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keyboard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(unsigned char key, int x, int y) </a:t>
            </a:r>
          </a:p>
          <a:p>
            <a:pPr>
              <a:spcBef>
                <a:spcPts val="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spcBef>
                <a:spcPts val="0"/>
              </a:spcBef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glutKeyboardFunc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keyboard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);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5EBD9-B216-472F-BF1C-7805D4C705D2}"/>
              </a:ext>
            </a:extLst>
          </p:cNvPr>
          <p:cNvSpPr/>
          <p:nvPr/>
        </p:nvSpPr>
        <p:spPr>
          <a:xfrm>
            <a:off x="1835696" y="2564904"/>
            <a:ext cx="3706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600" dirty="0">
                <a:solidFill>
                  <a:srgbClr val="FF0066"/>
                </a:solidFill>
                <a:latin typeface="+mn-ea"/>
                <a:ea typeface="+mn-ea"/>
              </a:rPr>
              <a:t> &lt;</a:t>
            </a:r>
            <a:r>
              <a:rPr lang="ko-KR" altLang="en-US" sz="1600" dirty="0">
                <a:solidFill>
                  <a:srgbClr val="FF0066"/>
                </a:solidFill>
                <a:latin typeface="+mn-ea"/>
                <a:ea typeface="+mn-ea"/>
              </a:rPr>
              <a:t>키보드 </a:t>
            </a:r>
            <a:r>
              <a:rPr lang="ko-KR" altLang="en-US" sz="1600" dirty="0" err="1">
                <a:solidFill>
                  <a:srgbClr val="FF0066"/>
                </a:solidFill>
                <a:latin typeface="+mn-ea"/>
                <a:ea typeface="+mn-ea"/>
              </a:rPr>
              <a:t>콜백</a:t>
            </a:r>
            <a:r>
              <a:rPr lang="en-US" altLang="ko-KR" sz="1600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FF0066"/>
                </a:solidFill>
                <a:latin typeface="+mn-ea"/>
                <a:ea typeface="+mn-ea"/>
              </a:rPr>
              <a:t>함수</a:t>
            </a:r>
            <a:r>
              <a:rPr lang="en-US" altLang="ko-KR" sz="1600" dirty="0">
                <a:solidFill>
                  <a:srgbClr val="FF0066"/>
                </a:solidFill>
                <a:latin typeface="+mn-ea"/>
                <a:ea typeface="+mn-ea"/>
              </a:rPr>
              <a:t>&gt;</a:t>
            </a:r>
            <a:r>
              <a:rPr lang="ko-KR" altLang="en-US" sz="1600" dirty="0">
                <a:solidFill>
                  <a:srgbClr val="FF0066"/>
                </a:solidFill>
                <a:latin typeface="+mn-ea"/>
                <a:ea typeface="+mn-ea"/>
              </a:rPr>
              <a:t>를 등록하는 함수</a:t>
            </a:r>
            <a:endParaRPr lang="en-US" altLang="ko-KR" sz="1600" dirty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4C9055-5382-48AD-8B29-55167C3DA586}"/>
              </a:ext>
            </a:extLst>
          </p:cNvPr>
          <p:cNvSpPr/>
          <p:nvPr/>
        </p:nvSpPr>
        <p:spPr>
          <a:xfrm>
            <a:off x="5148064" y="3090446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600" dirty="0">
                <a:solidFill>
                  <a:srgbClr val="FF0066"/>
                </a:solidFill>
                <a:latin typeface="+mn-ea"/>
                <a:ea typeface="+mn-ea"/>
              </a:rPr>
              <a:t>키보드 콜백함수명</a:t>
            </a:r>
            <a:endParaRPr lang="en-US" altLang="ko-KR" sz="1600" dirty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AE47D9-3826-4647-A2C2-CECF5C9EABD2}"/>
              </a:ext>
            </a:extLst>
          </p:cNvPr>
          <p:cNvSpPr/>
          <p:nvPr/>
        </p:nvSpPr>
        <p:spPr>
          <a:xfrm>
            <a:off x="5076056" y="3646784"/>
            <a:ext cx="3542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 </a:t>
            </a:r>
            <a:r>
              <a:rPr lang="ko-KR" altLang="en-US" sz="1600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en-US" altLang="ko-KR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매개변수</a:t>
            </a:r>
            <a:r>
              <a:rPr lang="en-US" altLang="ko-KR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sz="1600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6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4294967295"/>
          </p:nvPr>
        </p:nvSpPr>
        <p:spPr>
          <a:xfrm>
            <a:off x="457200" y="1235546"/>
            <a:ext cx="8696290" cy="52897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Coding example</a:t>
            </a:r>
          </a:p>
          <a:p>
            <a:pPr lvl="1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drawBox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cube </a:t>
            </a:r>
            <a:r>
              <a:rPr lang="ko-KR" altLang="en-US" sz="1600" dirty="0">
                <a:solidFill>
                  <a:schemeClr val="tx1"/>
                </a:solidFill>
              </a:rPr>
              <a:t>그리기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display()</a:t>
            </a:r>
          </a:p>
          <a:p>
            <a:pPr lvl="2">
              <a:defRPr/>
            </a:pPr>
            <a:r>
              <a:rPr lang="ko-KR" altLang="en-US" sz="1600" b="0" dirty="0">
                <a:solidFill>
                  <a:schemeClr val="tx1"/>
                </a:solidFill>
              </a:rPr>
              <a:t>기본 변환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 err="1">
                <a:solidFill>
                  <a:schemeClr val="tx1"/>
                </a:solidFill>
              </a:rPr>
              <a:t>drawBox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xyzRotate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축 기준 회전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800" dirty="0" err="1">
                <a:solidFill>
                  <a:srgbClr val="0000FF"/>
                </a:solidFill>
              </a:rPr>
              <a:t>glRotatef</a:t>
            </a:r>
            <a:r>
              <a:rPr lang="en-US" altLang="ko-KR" sz="1800" dirty="0">
                <a:solidFill>
                  <a:srgbClr val="0000FF"/>
                </a:solidFill>
              </a:rPr>
              <a:t>()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keyboard()</a:t>
            </a:r>
          </a:p>
          <a:p>
            <a:pPr lvl="2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키보드 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 err="1">
                <a:solidFill>
                  <a:srgbClr val="0000FF"/>
                </a:solidFill>
              </a:rPr>
              <a:t>glutPostRedisplay</a:t>
            </a:r>
            <a:r>
              <a:rPr lang="en-US" altLang="ko-KR" sz="1600" dirty="0">
                <a:solidFill>
                  <a:srgbClr val="0000FF"/>
                </a:solidFill>
              </a:rPr>
              <a:t>()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main()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display </a:t>
            </a:r>
            <a:r>
              <a:rPr lang="ko-KR" altLang="en-US" sz="1600" dirty="0">
                <a:solidFill>
                  <a:schemeClr val="tx1"/>
                </a:solidFill>
              </a:rPr>
              <a:t>콜백함수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keyboard </a:t>
            </a:r>
            <a:r>
              <a:rPr lang="ko-KR" altLang="en-US" sz="1600" dirty="0">
                <a:solidFill>
                  <a:schemeClr val="tx1"/>
                </a:solidFill>
              </a:rPr>
              <a:t>콜백함수 등록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2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Transformation by Keyboard</a:t>
            </a:r>
            <a:endParaRPr lang="ko-KR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89" y="1124744"/>
            <a:ext cx="2808312" cy="297851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D17C3-B2B8-4786-B6F0-FF871CA5903E}"/>
              </a:ext>
            </a:extLst>
          </p:cNvPr>
          <p:cNvSpPr txBox="1"/>
          <p:nvPr/>
        </p:nvSpPr>
        <p:spPr bwMode="auto">
          <a:xfrm>
            <a:off x="6444208" y="2460110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x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x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3F91380-7946-4ADB-ACDC-775CF6375467}"/>
              </a:ext>
            </a:extLst>
          </p:cNvPr>
          <p:cNvSpPr/>
          <p:nvPr/>
        </p:nvSpPr>
        <p:spPr>
          <a:xfrm>
            <a:off x="5060920" y="2184805"/>
            <a:ext cx="412376" cy="858389"/>
          </a:xfrm>
          <a:custGeom>
            <a:avLst/>
            <a:gdLst>
              <a:gd name="connsiteX0" fmla="*/ 0 w 412376"/>
              <a:gd name="connsiteY0" fmla="*/ 197224 h 858389"/>
              <a:gd name="connsiteX1" fmla="*/ 17929 w 412376"/>
              <a:gd name="connsiteY1" fmla="*/ 143435 h 858389"/>
              <a:gd name="connsiteX2" fmla="*/ 35858 w 412376"/>
              <a:gd name="connsiteY2" fmla="*/ 116541 h 858389"/>
              <a:gd name="connsiteX3" fmla="*/ 80682 w 412376"/>
              <a:gd name="connsiteY3" fmla="*/ 26894 h 858389"/>
              <a:gd name="connsiteX4" fmla="*/ 107576 w 412376"/>
              <a:gd name="connsiteY4" fmla="*/ 8965 h 858389"/>
              <a:gd name="connsiteX5" fmla="*/ 134470 w 412376"/>
              <a:gd name="connsiteY5" fmla="*/ 0 h 858389"/>
              <a:gd name="connsiteX6" fmla="*/ 313764 w 412376"/>
              <a:gd name="connsiteY6" fmla="*/ 8965 h 858389"/>
              <a:gd name="connsiteX7" fmla="*/ 340658 w 412376"/>
              <a:gd name="connsiteY7" fmla="*/ 62753 h 858389"/>
              <a:gd name="connsiteX8" fmla="*/ 358588 w 412376"/>
              <a:gd name="connsiteY8" fmla="*/ 98612 h 858389"/>
              <a:gd name="connsiteX9" fmla="*/ 376517 w 412376"/>
              <a:gd name="connsiteY9" fmla="*/ 152400 h 858389"/>
              <a:gd name="connsiteX10" fmla="*/ 385482 w 412376"/>
              <a:gd name="connsiteY10" fmla="*/ 179294 h 858389"/>
              <a:gd name="connsiteX11" fmla="*/ 403411 w 412376"/>
              <a:gd name="connsiteY11" fmla="*/ 206188 h 858389"/>
              <a:gd name="connsiteX12" fmla="*/ 412376 w 412376"/>
              <a:gd name="connsiteY12" fmla="*/ 295835 h 858389"/>
              <a:gd name="connsiteX13" fmla="*/ 403411 w 412376"/>
              <a:gd name="connsiteY13" fmla="*/ 600635 h 858389"/>
              <a:gd name="connsiteX14" fmla="*/ 394447 w 412376"/>
              <a:gd name="connsiteY14" fmla="*/ 627529 h 858389"/>
              <a:gd name="connsiteX15" fmla="*/ 376517 w 412376"/>
              <a:gd name="connsiteY15" fmla="*/ 717176 h 858389"/>
              <a:gd name="connsiteX16" fmla="*/ 358588 w 412376"/>
              <a:gd name="connsiteY16" fmla="*/ 735106 h 858389"/>
              <a:gd name="connsiteX17" fmla="*/ 340658 w 412376"/>
              <a:gd name="connsiteY17" fmla="*/ 770965 h 858389"/>
              <a:gd name="connsiteX18" fmla="*/ 331694 w 412376"/>
              <a:gd name="connsiteY18" fmla="*/ 797859 h 858389"/>
              <a:gd name="connsiteX19" fmla="*/ 277905 w 412376"/>
              <a:gd name="connsiteY19" fmla="*/ 824753 h 858389"/>
              <a:gd name="connsiteX20" fmla="*/ 143435 w 412376"/>
              <a:gd name="connsiteY20" fmla="*/ 842682 h 858389"/>
              <a:gd name="connsiteX21" fmla="*/ 116541 w 412376"/>
              <a:gd name="connsiteY21" fmla="*/ 833718 h 8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2376" h="858389">
                <a:moveTo>
                  <a:pt x="0" y="197224"/>
                </a:moveTo>
                <a:cubicBezTo>
                  <a:pt x="5976" y="179294"/>
                  <a:pt x="10253" y="160706"/>
                  <a:pt x="17929" y="143435"/>
                </a:cubicBezTo>
                <a:cubicBezTo>
                  <a:pt x="22305" y="133589"/>
                  <a:pt x="31482" y="126387"/>
                  <a:pt x="35858" y="116541"/>
                </a:cubicBezTo>
                <a:cubicBezTo>
                  <a:pt x="59207" y="64005"/>
                  <a:pt x="41900" y="65676"/>
                  <a:pt x="80682" y="26894"/>
                </a:cubicBezTo>
                <a:cubicBezTo>
                  <a:pt x="88300" y="19276"/>
                  <a:pt x="97939" y="13783"/>
                  <a:pt x="107576" y="8965"/>
                </a:cubicBezTo>
                <a:cubicBezTo>
                  <a:pt x="116028" y="4739"/>
                  <a:pt x="125505" y="2988"/>
                  <a:pt x="134470" y="0"/>
                </a:cubicBezTo>
                <a:cubicBezTo>
                  <a:pt x="194235" y="2988"/>
                  <a:pt x="254890" y="-1739"/>
                  <a:pt x="313764" y="8965"/>
                </a:cubicBezTo>
                <a:cubicBezTo>
                  <a:pt x="327112" y="11392"/>
                  <a:pt x="336903" y="53992"/>
                  <a:pt x="340658" y="62753"/>
                </a:cubicBezTo>
                <a:cubicBezTo>
                  <a:pt x="345922" y="75036"/>
                  <a:pt x="353625" y="86204"/>
                  <a:pt x="358588" y="98612"/>
                </a:cubicBezTo>
                <a:cubicBezTo>
                  <a:pt x="365607" y="116159"/>
                  <a:pt x="370541" y="134471"/>
                  <a:pt x="376517" y="152400"/>
                </a:cubicBezTo>
                <a:cubicBezTo>
                  <a:pt x="379505" y="161365"/>
                  <a:pt x="380240" y="171431"/>
                  <a:pt x="385482" y="179294"/>
                </a:cubicBezTo>
                <a:lnTo>
                  <a:pt x="403411" y="206188"/>
                </a:lnTo>
                <a:cubicBezTo>
                  <a:pt x="406399" y="236070"/>
                  <a:pt x="412376" y="265804"/>
                  <a:pt x="412376" y="295835"/>
                </a:cubicBezTo>
                <a:cubicBezTo>
                  <a:pt x="412376" y="397479"/>
                  <a:pt x="408897" y="499139"/>
                  <a:pt x="403411" y="600635"/>
                </a:cubicBezTo>
                <a:cubicBezTo>
                  <a:pt x="402901" y="610071"/>
                  <a:pt x="396572" y="618321"/>
                  <a:pt x="394447" y="627529"/>
                </a:cubicBezTo>
                <a:cubicBezTo>
                  <a:pt x="387595" y="657223"/>
                  <a:pt x="398065" y="695627"/>
                  <a:pt x="376517" y="717176"/>
                </a:cubicBezTo>
                <a:cubicBezTo>
                  <a:pt x="370541" y="723153"/>
                  <a:pt x="363276" y="728073"/>
                  <a:pt x="358588" y="735106"/>
                </a:cubicBezTo>
                <a:cubicBezTo>
                  <a:pt x="351175" y="746225"/>
                  <a:pt x="345922" y="758682"/>
                  <a:pt x="340658" y="770965"/>
                </a:cubicBezTo>
                <a:cubicBezTo>
                  <a:pt x="336936" y="779650"/>
                  <a:pt x="337597" y="790480"/>
                  <a:pt x="331694" y="797859"/>
                </a:cubicBezTo>
                <a:cubicBezTo>
                  <a:pt x="319056" y="813657"/>
                  <a:pt x="295621" y="818848"/>
                  <a:pt x="277905" y="824753"/>
                </a:cubicBezTo>
                <a:cubicBezTo>
                  <a:pt x="227436" y="875222"/>
                  <a:pt x="258342" y="858003"/>
                  <a:pt x="143435" y="842682"/>
                </a:cubicBezTo>
                <a:cubicBezTo>
                  <a:pt x="134068" y="841433"/>
                  <a:pt x="116541" y="833718"/>
                  <a:pt x="116541" y="83371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77C008-50C6-4187-B6BA-B697D2B3A1B1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615789" y="2614001"/>
            <a:ext cx="28083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80804D-3132-45DD-BAFB-40AFE3E352BF}"/>
              </a:ext>
            </a:extLst>
          </p:cNvPr>
          <p:cNvSpPr txBox="1"/>
          <p:nvPr/>
        </p:nvSpPr>
        <p:spPr bwMode="auto">
          <a:xfrm>
            <a:off x="6444208" y="2861809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y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y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1E649-D1E7-45C7-A854-6C73760B1443}"/>
              </a:ext>
            </a:extLst>
          </p:cNvPr>
          <p:cNvSpPr txBox="1"/>
          <p:nvPr/>
        </p:nvSpPr>
        <p:spPr bwMode="auto">
          <a:xfrm>
            <a:off x="6444208" y="3263508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z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z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8B39C-2F74-4ACD-8BFE-F4D14E65B280}"/>
              </a:ext>
            </a:extLst>
          </p:cNvPr>
          <p:cNvSpPr txBox="1"/>
          <p:nvPr/>
        </p:nvSpPr>
        <p:spPr bwMode="auto">
          <a:xfrm>
            <a:off x="6444208" y="3698346"/>
            <a:ext cx="1872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s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확대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9AE5E-F4FC-4751-B73E-66CF205A9E85}"/>
              </a:ext>
            </a:extLst>
          </p:cNvPr>
          <p:cNvSpPr txBox="1"/>
          <p:nvPr/>
        </p:nvSpPr>
        <p:spPr bwMode="auto">
          <a:xfrm>
            <a:off x="6444208" y="4077072"/>
            <a:ext cx="1887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a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축소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BE908-A365-4A60-9E54-157502B6DA5B}"/>
              </a:ext>
            </a:extLst>
          </p:cNvPr>
          <p:cNvSpPr txBox="1"/>
          <p:nvPr/>
        </p:nvSpPr>
        <p:spPr bwMode="auto">
          <a:xfrm>
            <a:off x="6444208" y="4579230"/>
            <a:ext cx="2805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t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오른쪽으로 이동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4D0D0-3C47-4DD8-A734-15F616768FD1}"/>
              </a:ext>
            </a:extLst>
          </p:cNvPr>
          <p:cNvSpPr txBox="1"/>
          <p:nvPr/>
        </p:nvSpPr>
        <p:spPr bwMode="auto">
          <a:xfrm>
            <a:off x="6444208" y="4957956"/>
            <a:ext cx="26292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r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왼쪽으로 이동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127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pitchFamily="50" charset="-127"/>
              </a:rPr>
              <a:t>Transformation by Keyboard</a:t>
            </a:r>
            <a:endParaRPr lang="ko-KR" alt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3272-E423-4D7E-9F11-2906E88D8357}"/>
              </a:ext>
            </a:extLst>
          </p:cNvPr>
          <p:cNvSpPr txBox="1"/>
          <p:nvPr/>
        </p:nvSpPr>
        <p:spPr bwMode="auto">
          <a:xfrm>
            <a:off x="251520" y="980728"/>
            <a:ext cx="2754280" cy="56938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glut.h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//sin(),cos()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std;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3.141592</a:t>
            </a: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drawBox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Red rectangle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glColor3f(1.0, 0.0, 0.0);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glBegin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GL_LINE_LOOP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-1.0,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-1.0,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 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 1.0, -1.0);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glEnd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Green rectangle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glColor3f(0.0, 1.0, 0.0);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glBegin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GL_LINE_LOOP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-1.0,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-1.0,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 1.0,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 1.0, 1.0);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glEnd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27A69-5C96-4FE8-B2EB-CF583CC0F0AB}"/>
              </a:ext>
            </a:extLst>
          </p:cNvPr>
          <p:cNvSpPr txBox="1"/>
          <p:nvPr/>
        </p:nvSpPr>
        <p:spPr bwMode="auto">
          <a:xfrm>
            <a:off x="3131840" y="980728"/>
            <a:ext cx="5760640" cy="56938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1"/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Blue lines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glColor3f(0.0, 0.0, 1.0);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glBegin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GL_LINES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-1.0,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-1.0, 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-1.0,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-1.0, 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 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glVertex3f( 1.0,  1.0,  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 1.0, -1.0);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glVertex3f(-1.0,  1.0,  1.0);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glEnd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display(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glClear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GL_COLOR_BUFFER_BIT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GL_DEPTH_BUFFER_BIT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400" dirty="0" err="1">
                <a:solidFill>
                  <a:srgbClr val="00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glLoadIdentity</a:t>
            </a:r>
            <a:r>
              <a:rPr lang="en-US" altLang="ko-KR" sz="1400" dirty="0">
                <a:solidFill>
                  <a:srgbClr val="00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glPushMatrix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		 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initial setup: no accumulation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glRotatef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(45.0, 1.0, 1.0, 1.0);  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rotation w.r.t v=(1,1,1)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glScalef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(0.1, 0.2, 0.1);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drawBox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glPopMatrix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glFlush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05F9C1A-9C66-436A-8EC5-BF2435F6DBD9}"/>
              </a:ext>
            </a:extLst>
          </p:cNvPr>
          <p:cNvGrpSpPr/>
          <p:nvPr/>
        </p:nvGrpSpPr>
        <p:grpSpPr>
          <a:xfrm>
            <a:off x="5940152" y="0"/>
            <a:ext cx="3205046" cy="2996952"/>
            <a:chOff x="5753906" y="0"/>
            <a:chExt cx="3391292" cy="3368684"/>
          </a:xfrm>
        </p:grpSpPr>
        <p:pic>
          <p:nvPicPr>
            <p:cNvPr id="26" name="Picture 2" descr="OpenGL ES SDK for Android: Instancing">
              <a:extLst>
                <a:ext uri="{FF2B5EF4-FFF2-40B4-BE49-F238E27FC236}">
                  <a16:creationId xmlns:a16="http://schemas.microsoft.com/office/drawing/2014/main" id="{72E73274-A793-4296-8AA7-81DF25D73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906" y="0"/>
              <a:ext cx="3391292" cy="336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E72-9F52-40C8-A751-CDAA2FDA0D1B}"/>
                </a:ext>
              </a:extLst>
            </p:cNvPr>
            <p:cNvSpPr/>
            <p:nvPr/>
          </p:nvSpPr>
          <p:spPr>
            <a:xfrm>
              <a:off x="6834026" y="216024"/>
              <a:ext cx="1800200" cy="1728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F28F95-767C-4438-BF2A-6C2C2B0E1A4D}"/>
                </a:ext>
              </a:extLst>
            </p:cNvPr>
            <p:cNvSpPr/>
            <p:nvPr/>
          </p:nvSpPr>
          <p:spPr>
            <a:xfrm>
              <a:off x="6041938" y="1060321"/>
              <a:ext cx="1692188" cy="172819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595140-A242-4C37-98E3-ACD0D6ADB0DA}"/>
                </a:ext>
              </a:extLst>
            </p:cNvPr>
            <p:cNvCxnSpPr/>
            <p:nvPr/>
          </p:nvCxnSpPr>
          <p:spPr>
            <a:xfrm flipH="1">
              <a:off x="6041938" y="1944216"/>
              <a:ext cx="792088" cy="844297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2D084B-CAFA-4C37-ADD4-57916E2339F9}"/>
                </a:ext>
              </a:extLst>
            </p:cNvPr>
            <p:cNvSpPr txBox="1"/>
            <p:nvPr/>
          </p:nvSpPr>
          <p:spPr bwMode="auto">
            <a:xfrm>
              <a:off x="6204702" y="1939770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맑은 고딕" pitchFamily="50" charset="-127"/>
                </a:rPr>
                <a:t>(1)</a:t>
              </a:r>
              <a:endParaRPr lang="ko-KR" altLang="en-US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F32EB3-D485-4206-9DBD-77E736A0031F}"/>
                </a:ext>
              </a:extLst>
            </p:cNvPr>
            <p:cNvCxnSpPr/>
            <p:nvPr/>
          </p:nvCxnSpPr>
          <p:spPr>
            <a:xfrm flipH="1">
              <a:off x="7759605" y="1939770"/>
              <a:ext cx="874621" cy="8487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19F492-BAFF-415E-8CFC-43467B9EA9C6}"/>
                </a:ext>
              </a:extLst>
            </p:cNvPr>
            <p:cNvSpPr txBox="1"/>
            <p:nvPr/>
          </p:nvSpPr>
          <p:spPr bwMode="auto">
            <a:xfrm>
              <a:off x="7815694" y="2058587"/>
              <a:ext cx="4129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맑은 고딕" pitchFamily="50" charset="-127"/>
                </a:rPr>
                <a:t>(2)</a:t>
              </a:r>
              <a:endParaRPr lang="ko-KR" altLang="en-US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F67EDC-1DAC-4404-B303-ADBBCBED4120}"/>
                </a:ext>
              </a:extLst>
            </p:cNvPr>
            <p:cNvCxnSpPr/>
            <p:nvPr/>
          </p:nvCxnSpPr>
          <p:spPr>
            <a:xfrm flipH="1">
              <a:off x="6016460" y="205559"/>
              <a:ext cx="871572" cy="85476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24D1B2-05CF-43CC-AEED-48F40D4868CA}"/>
                </a:ext>
              </a:extLst>
            </p:cNvPr>
            <p:cNvSpPr txBox="1"/>
            <p:nvPr/>
          </p:nvSpPr>
          <p:spPr bwMode="auto">
            <a:xfrm>
              <a:off x="6052290" y="365466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맑은 고딕" pitchFamily="50" charset="-127"/>
                </a:rPr>
                <a:t>(4)</a:t>
              </a:r>
              <a:endParaRPr lang="ko-KR" altLang="en-US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0CDD316-F7F1-4526-8C31-1CC1FC6BFACA}"/>
                </a:ext>
              </a:extLst>
            </p:cNvPr>
            <p:cNvCxnSpPr/>
            <p:nvPr/>
          </p:nvCxnSpPr>
          <p:spPr>
            <a:xfrm flipH="1">
              <a:off x="7759605" y="205559"/>
              <a:ext cx="874621" cy="85476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B157E2-72D2-4458-AF10-1D10D7D04AC9}"/>
                </a:ext>
              </a:extLst>
            </p:cNvPr>
            <p:cNvSpPr txBox="1"/>
            <p:nvPr/>
          </p:nvSpPr>
          <p:spPr bwMode="auto">
            <a:xfrm>
              <a:off x="7817478" y="383042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맑은 고딕" pitchFamily="50" charset="-127"/>
                </a:rPr>
                <a:t>(3)</a:t>
              </a:r>
              <a:endParaRPr lang="ko-KR" altLang="en-US" sz="1400" b="1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2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Transformation by Keyboard</a:t>
            </a:r>
            <a:endParaRPr lang="ko-KR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54" y="853649"/>
            <a:ext cx="2224509" cy="2359328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A3272-E423-4D7E-9F11-2906E88D8357}"/>
              </a:ext>
            </a:extLst>
          </p:cNvPr>
          <p:cNvSpPr txBox="1"/>
          <p:nvPr/>
        </p:nvSpPr>
        <p:spPr bwMode="auto">
          <a:xfrm>
            <a:off x="222888" y="843717"/>
            <a:ext cx="5203732" cy="44012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xyzRotate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switch (mode)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case 'x':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glRotatef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(PI, 1, 0, 0); 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case 'y':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glRotatef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(PI, 0, 1, 0); 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case 'z':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glRotatef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(PI, 0, 0, 1); 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default: 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keyboard(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'x'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xyzRotate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'x'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glutPostRedisplay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'y'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xyzRotate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'y'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glutPostRedisplay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'z'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xyzRotate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'z'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glutPostRedisplay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8BBA6D-5035-46D3-B211-05DFE281A853}"/>
              </a:ext>
            </a:extLst>
          </p:cNvPr>
          <p:cNvSpPr/>
          <p:nvPr/>
        </p:nvSpPr>
        <p:spPr>
          <a:xfrm>
            <a:off x="6112800" y="5157192"/>
            <a:ext cx="2808312" cy="991176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FF0066"/>
                </a:solidFill>
              </a:rPr>
              <a:t>glutPostRedisplay</a:t>
            </a:r>
            <a:r>
              <a:rPr lang="en-US" altLang="ko-KR" sz="1600" b="1" dirty="0">
                <a:solidFill>
                  <a:srgbClr val="FF0066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</a:rPr>
              <a:t>display event </a:t>
            </a:r>
            <a:r>
              <a:rPr lang="ko-KR" altLang="en-US" sz="1400" dirty="0">
                <a:solidFill>
                  <a:schemeClr val="tx2"/>
                </a:solidFill>
              </a:rPr>
              <a:t>발생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</a:rPr>
              <a:t>display </a:t>
            </a:r>
            <a:r>
              <a:rPr lang="ko-KR" altLang="en-US" sz="1400" dirty="0">
                <a:solidFill>
                  <a:schemeClr val="tx2"/>
                </a:solidFill>
              </a:rPr>
              <a:t>콜백함수를 의도적으로 호출</a:t>
            </a:r>
          </a:p>
        </p:txBody>
      </p:sp>
    </p:spTree>
    <p:extLst>
      <p:ext uri="{BB962C8B-B14F-4D97-AF65-F5344CB8AC3E}">
        <p14:creationId xmlns:p14="http://schemas.microsoft.com/office/powerpoint/2010/main" val="1027136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Transformation by Keyboard</a:t>
            </a:r>
            <a:endParaRPr lang="ko-KR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882535"/>
            <a:ext cx="2808312" cy="297851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A3272-E423-4D7E-9F11-2906E88D8357}"/>
              </a:ext>
            </a:extLst>
          </p:cNvPr>
          <p:cNvSpPr txBox="1"/>
          <p:nvPr/>
        </p:nvSpPr>
        <p:spPr bwMode="auto">
          <a:xfrm>
            <a:off x="251520" y="872604"/>
            <a:ext cx="5898218" cy="39448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argc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en-US" altLang="ko-KR" sz="1400" b="1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glutInit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(&amp;</a:t>
            </a:r>
            <a:r>
              <a:rPr lang="en-US" altLang="ko-KR" sz="1400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glutInitDisplayMode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GLUT_RGBA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GLUT_DEPTH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400" dirty="0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GLUT_SINGLE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6F008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glutCreateWindow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"Transformation"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ct val="120000"/>
              </a:lnSpc>
            </a:pP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Set Background Color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glClearColor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(1.0, 1.0, 1.0, 0.0);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glutDisplayFunc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(display);</a:t>
            </a:r>
          </a:p>
          <a:p>
            <a:pPr lvl="1">
              <a:lnSpc>
                <a:spcPct val="120000"/>
              </a:lnSpc>
            </a:pPr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glutKeyboardFunc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(keyboard);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glutMainLoop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1">
              <a:lnSpc>
                <a:spcPct val="120000"/>
              </a:lnSpc>
            </a:pP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2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Transformation</a:t>
            </a:r>
            <a:r>
              <a:rPr lang="ko-KR" altLang="en-US" dirty="0">
                <a:latin typeface="Tahoma" pitchFamily="34" charset="0"/>
              </a:rPr>
              <a:t>의 누적 현상</a:t>
            </a:r>
            <a:r>
              <a:rPr lang="en-US" altLang="ko-KR" dirty="0">
                <a:latin typeface="Tahoma" pitchFamily="34" charset="0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Three teapots</a:t>
            </a:r>
            <a:endParaRPr lang="ko-KR" altLang="en-US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1E6309-430D-49C0-81DE-D34A4EDDC661}"/>
              </a:ext>
            </a:extLst>
          </p:cNvPr>
          <p:cNvGrpSpPr/>
          <p:nvPr/>
        </p:nvGrpSpPr>
        <p:grpSpPr>
          <a:xfrm>
            <a:off x="971600" y="2348880"/>
            <a:ext cx="4392488" cy="3528392"/>
            <a:chOff x="8966127" y="-2268191"/>
            <a:chExt cx="6051494" cy="3848281"/>
          </a:xfrm>
        </p:grpSpPr>
        <p:pic>
          <p:nvPicPr>
            <p:cNvPr id="25" name="Picture 2" descr="https://skyfe79.gitbooks.io/opengl-tutorial/content/gl08/im05.jpg">
              <a:extLst>
                <a:ext uri="{FF2B5EF4-FFF2-40B4-BE49-F238E27FC236}">
                  <a16:creationId xmlns:a16="http://schemas.microsoft.com/office/drawing/2014/main" id="{B3147B01-11F3-43A3-B443-4A4A96D1D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127" y="-2268191"/>
              <a:ext cx="6051494" cy="384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1D445A-5F16-47C7-986C-D5663189EE52}"/>
                </a:ext>
              </a:extLst>
            </p:cNvPr>
            <p:cNvSpPr txBox="1"/>
            <p:nvPr/>
          </p:nvSpPr>
          <p:spPr bwMode="auto">
            <a:xfrm>
              <a:off x="11043726" y="304932"/>
              <a:ext cx="1793438" cy="469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100" b="1" dirty="0">
                  <a:solidFill>
                    <a:schemeClr val="bg1"/>
                  </a:solidFill>
                  <a:latin typeface="Tahoma" pitchFamily="34" charset="0"/>
                  <a:ea typeface="맑은 고딕" pitchFamily="50" charset="-127"/>
                </a:rPr>
                <a:t>First Teapot </a:t>
              </a:r>
              <a:br>
                <a:rPr lang="en-US" altLang="ko-KR" sz="1100" b="1" dirty="0">
                  <a:solidFill>
                    <a:schemeClr val="bg1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1100" b="1" dirty="0">
                  <a:solidFill>
                    <a:schemeClr val="bg1"/>
                  </a:solidFill>
                  <a:latin typeface="Tahoma" pitchFamily="34" charset="0"/>
                  <a:ea typeface="맑은 고딕" pitchFamily="50" charset="-127"/>
                </a:rPr>
                <a:t>(0, 0, 0)</a:t>
              </a:r>
              <a:endParaRPr lang="ko-KR" altLang="en-US" sz="11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E2CF8B-9165-4961-8DBA-AB46A3AF797A}"/>
                </a:ext>
              </a:extLst>
            </p:cNvPr>
            <p:cNvSpPr txBox="1"/>
            <p:nvPr/>
          </p:nvSpPr>
          <p:spPr bwMode="auto">
            <a:xfrm>
              <a:off x="12532752" y="304445"/>
              <a:ext cx="2104318" cy="469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100" b="1" dirty="0">
                  <a:solidFill>
                    <a:srgbClr val="00FFFF"/>
                  </a:solidFill>
                  <a:latin typeface="Tahoma" pitchFamily="34" charset="0"/>
                  <a:ea typeface="맑은 고딕" pitchFamily="50" charset="-127"/>
                </a:rPr>
                <a:t>Right Teapot </a:t>
              </a:r>
              <a:br>
                <a:rPr lang="en-US" altLang="ko-KR" sz="1100" b="1" dirty="0">
                  <a:solidFill>
                    <a:srgbClr val="00FFFF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1100" b="1" dirty="0">
                  <a:solidFill>
                    <a:srgbClr val="00FFFF"/>
                  </a:solidFill>
                  <a:latin typeface="Tahoma" pitchFamily="34" charset="0"/>
                  <a:ea typeface="맑은 고딕" pitchFamily="50" charset="-127"/>
                </a:rPr>
                <a:t>(1, 0, 0)</a:t>
              </a:r>
              <a:endParaRPr lang="ko-KR" altLang="en-US" sz="1100" b="1" dirty="0">
                <a:solidFill>
                  <a:srgbClr val="00FF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CBA880-290D-4003-8996-4562EB7E5121}"/>
                </a:ext>
              </a:extLst>
            </p:cNvPr>
            <p:cNvSpPr txBox="1"/>
            <p:nvPr/>
          </p:nvSpPr>
          <p:spPr bwMode="auto">
            <a:xfrm>
              <a:off x="9362946" y="304932"/>
              <a:ext cx="1872886" cy="469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100" b="1" dirty="0">
                  <a:solidFill>
                    <a:srgbClr val="FF99FF"/>
                  </a:solidFill>
                  <a:latin typeface="Tahoma" pitchFamily="34" charset="0"/>
                  <a:ea typeface="맑은 고딕" pitchFamily="50" charset="-127"/>
                </a:rPr>
                <a:t>Left Teapot </a:t>
              </a:r>
              <a:br>
                <a:rPr lang="en-US" altLang="ko-KR" sz="1100" b="1" dirty="0">
                  <a:solidFill>
                    <a:srgbClr val="FF99FF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1100" b="1" dirty="0">
                  <a:solidFill>
                    <a:srgbClr val="FF99FF"/>
                  </a:solidFill>
                  <a:latin typeface="Tahoma" pitchFamily="34" charset="0"/>
                  <a:ea typeface="맑은 고딕" pitchFamily="50" charset="-127"/>
                </a:rPr>
                <a:t>(-1, 0, 0)</a:t>
              </a:r>
              <a:endParaRPr lang="ko-KR" altLang="en-US" sz="1100" b="1" dirty="0">
                <a:solidFill>
                  <a:srgbClr val="FF99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44DE00-6930-4E7C-A25A-EB49AD4797FF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3167844" y="2348880"/>
            <a:ext cx="0" cy="352839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52C129-DC55-4243-AADF-5E247A60D1C9}"/>
              </a:ext>
            </a:extLst>
          </p:cNvPr>
          <p:cNvSpPr/>
          <p:nvPr/>
        </p:nvSpPr>
        <p:spPr>
          <a:xfrm>
            <a:off x="5436096" y="2348880"/>
            <a:ext cx="2896715" cy="3517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6186CC-6FBE-4C91-8C4A-8480484DE6AE}"/>
              </a:ext>
            </a:extLst>
          </p:cNvPr>
          <p:cNvSpPr txBox="1"/>
          <p:nvPr/>
        </p:nvSpPr>
        <p:spPr bwMode="auto">
          <a:xfrm>
            <a:off x="8253941" y="3507336"/>
            <a:ext cx="707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7200" b="1" dirty="0">
                <a:latin typeface="Tahoma" pitchFamily="34" charset="0"/>
                <a:ea typeface="맑은 고딕" pitchFamily="50" charset="-127"/>
              </a:rPr>
              <a:t>?</a:t>
            </a:r>
            <a:endParaRPr lang="ko-KR" altLang="en-US" sz="7200" b="1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4294967295"/>
          </p:nvPr>
        </p:nvSpPr>
        <p:spPr>
          <a:xfrm>
            <a:off x="457200" y="1235546"/>
            <a:ext cx="8696290" cy="52897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2400" b="0" dirty="0">
                <a:solidFill>
                  <a:schemeClr val="tx1"/>
                </a:solidFill>
              </a:rPr>
              <a:t>주어진 코드에 </a:t>
            </a:r>
            <a:r>
              <a:rPr lang="ko-KR" altLang="en-US" sz="2400" dirty="0" err="1">
                <a:solidFill>
                  <a:srgbClr val="00B050"/>
                </a:solidFill>
              </a:rPr>
              <a:t>그린색</a:t>
            </a:r>
            <a:r>
              <a:rPr lang="ko-KR" altLang="en-US" sz="2400" dirty="0">
                <a:solidFill>
                  <a:srgbClr val="00B050"/>
                </a:solidFill>
              </a:rPr>
              <a:t> 기능</a:t>
            </a:r>
            <a:r>
              <a:rPr lang="ko-KR" altLang="en-US" sz="2400" b="0" dirty="0">
                <a:solidFill>
                  <a:schemeClr val="tx1"/>
                </a:solidFill>
              </a:rPr>
              <a:t>을 추가하세요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drawBox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cube </a:t>
            </a:r>
            <a:r>
              <a:rPr lang="ko-KR" altLang="en-US" sz="1600" dirty="0">
                <a:solidFill>
                  <a:schemeClr val="tx1"/>
                </a:solidFill>
              </a:rPr>
              <a:t>그리기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display()</a:t>
            </a:r>
          </a:p>
          <a:p>
            <a:pPr lvl="2">
              <a:defRPr/>
            </a:pPr>
            <a:r>
              <a:rPr lang="ko-KR" altLang="en-US" sz="1600" b="0" dirty="0">
                <a:solidFill>
                  <a:schemeClr val="tx1"/>
                </a:solidFill>
              </a:rPr>
              <a:t>기본 변환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 err="1">
                <a:solidFill>
                  <a:schemeClr val="tx1"/>
                </a:solidFill>
              </a:rPr>
              <a:t>drawBox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xyzRotate</a:t>
            </a:r>
            <a:r>
              <a:rPr lang="en-US" altLang="ko-KR" sz="2000" dirty="0">
                <a:solidFill>
                  <a:schemeClr val="tx1"/>
                </a:solidFill>
              </a:rPr>
              <a:t>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축 기준 회전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800" dirty="0" err="1">
                <a:solidFill>
                  <a:srgbClr val="0000FF"/>
                </a:solidFill>
              </a:rPr>
              <a:t>glRotatef</a:t>
            </a:r>
            <a:r>
              <a:rPr lang="en-US" altLang="ko-KR" sz="1800" dirty="0">
                <a:solidFill>
                  <a:srgbClr val="0000FF"/>
                </a:solidFill>
              </a:rPr>
              <a:t>()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keyboard()</a:t>
            </a:r>
          </a:p>
          <a:p>
            <a:pPr lvl="2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키보드 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 err="1">
                <a:solidFill>
                  <a:srgbClr val="0000FF"/>
                </a:solidFill>
              </a:rPr>
              <a:t>glutPostRedisplay</a:t>
            </a:r>
            <a:r>
              <a:rPr lang="en-US" altLang="ko-KR" sz="1600" dirty="0">
                <a:solidFill>
                  <a:srgbClr val="0000FF"/>
                </a:solidFill>
              </a:rPr>
              <a:t>()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main()</a:t>
            </a: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display </a:t>
            </a:r>
            <a:r>
              <a:rPr lang="ko-KR" altLang="en-US" sz="1600" dirty="0">
                <a:solidFill>
                  <a:schemeClr val="tx1"/>
                </a:solidFill>
              </a:rPr>
              <a:t>콜백함수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keyboard </a:t>
            </a:r>
            <a:r>
              <a:rPr lang="ko-KR" altLang="en-US" sz="1600" dirty="0">
                <a:solidFill>
                  <a:schemeClr val="tx1"/>
                </a:solidFill>
              </a:rPr>
              <a:t>콜백함수 등록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2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504D">
                    <a:lumMod val="50000"/>
                  </a:srgbClr>
                </a:solidFill>
                <a:cs typeface="+mj-cs"/>
              </a:rPr>
              <a:t>과제</a:t>
            </a:r>
            <a:r>
              <a:rPr lang="en-US" altLang="ko-KR" dirty="0">
                <a:solidFill>
                  <a:srgbClr val="C0504D">
                    <a:lumMod val="50000"/>
                  </a:srgbClr>
                </a:solidFill>
                <a:cs typeface="+mj-cs"/>
              </a:rPr>
              <a:t> 2. </a:t>
            </a:r>
            <a:r>
              <a:rPr lang="en-US" altLang="ko-KR" sz="3200" dirty="0">
                <a:solidFill>
                  <a:srgbClr val="C0504D">
                    <a:lumMod val="50000"/>
                  </a:srgbClr>
                </a:solidFill>
                <a:cs typeface="+mj-cs"/>
              </a:rPr>
              <a:t>Transformation by Keyboard</a:t>
            </a:r>
            <a:endParaRPr lang="ko-KR" altLang="en-US" sz="3600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D17C3-B2B8-4786-B6F0-FF871CA5903E}"/>
              </a:ext>
            </a:extLst>
          </p:cNvPr>
          <p:cNvSpPr txBox="1"/>
          <p:nvPr/>
        </p:nvSpPr>
        <p:spPr bwMode="auto">
          <a:xfrm>
            <a:off x="6444208" y="2460110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x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x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0453D2-680C-40E6-909A-0E1FD275EB58}"/>
              </a:ext>
            </a:extLst>
          </p:cNvPr>
          <p:cNvGrpSpPr/>
          <p:nvPr/>
        </p:nvGrpSpPr>
        <p:grpSpPr>
          <a:xfrm>
            <a:off x="3539602" y="2287220"/>
            <a:ext cx="2808312" cy="2978513"/>
            <a:chOff x="3615789" y="1124744"/>
            <a:chExt cx="2808312" cy="29785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89" y="1124744"/>
              <a:ext cx="2808312" cy="2978513"/>
            </a:xfrm>
            <a:prstGeom prst="rec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3F91380-7946-4ADB-ACDC-775CF6375467}"/>
                </a:ext>
              </a:extLst>
            </p:cNvPr>
            <p:cNvSpPr/>
            <p:nvPr/>
          </p:nvSpPr>
          <p:spPr>
            <a:xfrm>
              <a:off x="5060920" y="2184805"/>
              <a:ext cx="412376" cy="858389"/>
            </a:xfrm>
            <a:custGeom>
              <a:avLst/>
              <a:gdLst>
                <a:gd name="connsiteX0" fmla="*/ 0 w 412376"/>
                <a:gd name="connsiteY0" fmla="*/ 197224 h 858389"/>
                <a:gd name="connsiteX1" fmla="*/ 17929 w 412376"/>
                <a:gd name="connsiteY1" fmla="*/ 143435 h 858389"/>
                <a:gd name="connsiteX2" fmla="*/ 35858 w 412376"/>
                <a:gd name="connsiteY2" fmla="*/ 116541 h 858389"/>
                <a:gd name="connsiteX3" fmla="*/ 80682 w 412376"/>
                <a:gd name="connsiteY3" fmla="*/ 26894 h 858389"/>
                <a:gd name="connsiteX4" fmla="*/ 107576 w 412376"/>
                <a:gd name="connsiteY4" fmla="*/ 8965 h 858389"/>
                <a:gd name="connsiteX5" fmla="*/ 134470 w 412376"/>
                <a:gd name="connsiteY5" fmla="*/ 0 h 858389"/>
                <a:gd name="connsiteX6" fmla="*/ 313764 w 412376"/>
                <a:gd name="connsiteY6" fmla="*/ 8965 h 858389"/>
                <a:gd name="connsiteX7" fmla="*/ 340658 w 412376"/>
                <a:gd name="connsiteY7" fmla="*/ 62753 h 858389"/>
                <a:gd name="connsiteX8" fmla="*/ 358588 w 412376"/>
                <a:gd name="connsiteY8" fmla="*/ 98612 h 858389"/>
                <a:gd name="connsiteX9" fmla="*/ 376517 w 412376"/>
                <a:gd name="connsiteY9" fmla="*/ 152400 h 858389"/>
                <a:gd name="connsiteX10" fmla="*/ 385482 w 412376"/>
                <a:gd name="connsiteY10" fmla="*/ 179294 h 858389"/>
                <a:gd name="connsiteX11" fmla="*/ 403411 w 412376"/>
                <a:gd name="connsiteY11" fmla="*/ 206188 h 858389"/>
                <a:gd name="connsiteX12" fmla="*/ 412376 w 412376"/>
                <a:gd name="connsiteY12" fmla="*/ 295835 h 858389"/>
                <a:gd name="connsiteX13" fmla="*/ 403411 w 412376"/>
                <a:gd name="connsiteY13" fmla="*/ 600635 h 858389"/>
                <a:gd name="connsiteX14" fmla="*/ 394447 w 412376"/>
                <a:gd name="connsiteY14" fmla="*/ 627529 h 858389"/>
                <a:gd name="connsiteX15" fmla="*/ 376517 w 412376"/>
                <a:gd name="connsiteY15" fmla="*/ 717176 h 858389"/>
                <a:gd name="connsiteX16" fmla="*/ 358588 w 412376"/>
                <a:gd name="connsiteY16" fmla="*/ 735106 h 858389"/>
                <a:gd name="connsiteX17" fmla="*/ 340658 w 412376"/>
                <a:gd name="connsiteY17" fmla="*/ 770965 h 858389"/>
                <a:gd name="connsiteX18" fmla="*/ 331694 w 412376"/>
                <a:gd name="connsiteY18" fmla="*/ 797859 h 858389"/>
                <a:gd name="connsiteX19" fmla="*/ 277905 w 412376"/>
                <a:gd name="connsiteY19" fmla="*/ 824753 h 858389"/>
                <a:gd name="connsiteX20" fmla="*/ 143435 w 412376"/>
                <a:gd name="connsiteY20" fmla="*/ 842682 h 858389"/>
                <a:gd name="connsiteX21" fmla="*/ 116541 w 412376"/>
                <a:gd name="connsiteY21" fmla="*/ 833718 h 85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376" h="858389">
                  <a:moveTo>
                    <a:pt x="0" y="197224"/>
                  </a:moveTo>
                  <a:cubicBezTo>
                    <a:pt x="5976" y="179294"/>
                    <a:pt x="10253" y="160706"/>
                    <a:pt x="17929" y="143435"/>
                  </a:cubicBezTo>
                  <a:cubicBezTo>
                    <a:pt x="22305" y="133589"/>
                    <a:pt x="31482" y="126387"/>
                    <a:pt x="35858" y="116541"/>
                  </a:cubicBezTo>
                  <a:cubicBezTo>
                    <a:pt x="59207" y="64005"/>
                    <a:pt x="41900" y="65676"/>
                    <a:pt x="80682" y="26894"/>
                  </a:cubicBezTo>
                  <a:cubicBezTo>
                    <a:pt x="88300" y="19276"/>
                    <a:pt x="97939" y="13783"/>
                    <a:pt x="107576" y="8965"/>
                  </a:cubicBezTo>
                  <a:cubicBezTo>
                    <a:pt x="116028" y="4739"/>
                    <a:pt x="125505" y="2988"/>
                    <a:pt x="134470" y="0"/>
                  </a:cubicBezTo>
                  <a:cubicBezTo>
                    <a:pt x="194235" y="2988"/>
                    <a:pt x="254890" y="-1739"/>
                    <a:pt x="313764" y="8965"/>
                  </a:cubicBezTo>
                  <a:cubicBezTo>
                    <a:pt x="327112" y="11392"/>
                    <a:pt x="336903" y="53992"/>
                    <a:pt x="340658" y="62753"/>
                  </a:cubicBezTo>
                  <a:cubicBezTo>
                    <a:pt x="345922" y="75036"/>
                    <a:pt x="353625" y="86204"/>
                    <a:pt x="358588" y="98612"/>
                  </a:cubicBezTo>
                  <a:cubicBezTo>
                    <a:pt x="365607" y="116159"/>
                    <a:pt x="370541" y="134471"/>
                    <a:pt x="376517" y="152400"/>
                  </a:cubicBezTo>
                  <a:cubicBezTo>
                    <a:pt x="379505" y="161365"/>
                    <a:pt x="380240" y="171431"/>
                    <a:pt x="385482" y="179294"/>
                  </a:cubicBezTo>
                  <a:lnTo>
                    <a:pt x="403411" y="206188"/>
                  </a:lnTo>
                  <a:cubicBezTo>
                    <a:pt x="406399" y="236070"/>
                    <a:pt x="412376" y="265804"/>
                    <a:pt x="412376" y="295835"/>
                  </a:cubicBezTo>
                  <a:cubicBezTo>
                    <a:pt x="412376" y="397479"/>
                    <a:pt x="408897" y="499139"/>
                    <a:pt x="403411" y="600635"/>
                  </a:cubicBezTo>
                  <a:cubicBezTo>
                    <a:pt x="402901" y="610071"/>
                    <a:pt x="396572" y="618321"/>
                    <a:pt x="394447" y="627529"/>
                  </a:cubicBezTo>
                  <a:cubicBezTo>
                    <a:pt x="387595" y="657223"/>
                    <a:pt x="398065" y="695627"/>
                    <a:pt x="376517" y="717176"/>
                  </a:cubicBezTo>
                  <a:cubicBezTo>
                    <a:pt x="370541" y="723153"/>
                    <a:pt x="363276" y="728073"/>
                    <a:pt x="358588" y="735106"/>
                  </a:cubicBezTo>
                  <a:cubicBezTo>
                    <a:pt x="351175" y="746225"/>
                    <a:pt x="345922" y="758682"/>
                    <a:pt x="340658" y="770965"/>
                  </a:cubicBezTo>
                  <a:cubicBezTo>
                    <a:pt x="336936" y="779650"/>
                    <a:pt x="337597" y="790480"/>
                    <a:pt x="331694" y="797859"/>
                  </a:cubicBezTo>
                  <a:cubicBezTo>
                    <a:pt x="319056" y="813657"/>
                    <a:pt x="295621" y="818848"/>
                    <a:pt x="277905" y="824753"/>
                  </a:cubicBezTo>
                  <a:cubicBezTo>
                    <a:pt x="227436" y="875222"/>
                    <a:pt x="258342" y="858003"/>
                    <a:pt x="143435" y="842682"/>
                  </a:cubicBezTo>
                  <a:cubicBezTo>
                    <a:pt x="134068" y="841433"/>
                    <a:pt x="116541" y="833718"/>
                    <a:pt x="116541" y="83371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777C008-50C6-4187-B6BA-B697D2B3A1B1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3615789" y="2614001"/>
              <a:ext cx="280831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80804D-3132-45DD-BAFB-40AFE3E352BF}"/>
              </a:ext>
            </a:extLst>
          </p:cNvPr>
          <p:cNvSpPr txBox="1"/>
          <p:nvPr/>
        </p:nvSpPr>
        <p:spPr bwMode="auto">
          <a:xfrm>
            <a:off x="6444208" y="2861809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y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y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1E649-D1E7-45C7-A854-6C73760B1443}"/>
              </a:ext>
            </a:extLst>
          </p:cNvPr>
          <p:cNvSpPr txBox="1"/>
          <p:nvPr/>
        </p:nvSpPr>
        <p:spPr bwMode="auto">
          <a:xfrm>
            <a:off x="6444208" y="3263508"/>
            <a:ext cx="2642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z 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누르면 </a:t>
            </a:r>
            <a:r>
              <a:rPr lang="en-US" altLang="ko-KR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z</a:t>
            </a:r>
            <a:r>
              <a:rPr lang="ko-KR" altLang="en-US" sz="1400" b="1" dirty="0">
                <a:solidFill>
                  <a:schemeClr val="tx2"/>
                </a:solidFill>
                <a:latin typeface="Tahoma" pitchFamily="34" charset="0"/>
                <a:ea typeface="맑은 고딕" pitchFamily="50" charset="-127"/>
              </a:rPr>
              <a:t>축 기준 회전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8B39C-2F74-4ACD-8BFE-F4D14E65B280}"/>
              </a:ext>
            </a:extLst>
          </p:cNvPr>
          <p:cNvSpPr txBox="1"/>
          <p:nvPr/>
        </p:nvSpPr>
        <p:spPr bwMode="auto">
          <a:xfrm>
            <a:off x="6444208" y="3698346"/>
            <a:ext cx="1872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s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확대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9AE5E-F4FC-4751-B73E-66CF205A9E85}"/>
              </a:ext>
            </a:extLst>
          </p:cNvPr>
          <p:cNvSpPr txBox="1"/>
          <p:nvPr/>
        </p:nvSpPr>
        <p:spPr bwMode="auto">
          <a:xfrm>
            <a:off x="6444208" y="4077072"/>
            <a:ext cx="1887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a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축소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BE908-A365-4A60-9E54-157502B6DA5B}"/>
              </a:ext>
            </a:extLst>
          </p:cNvPr>
          <p:cNvSpPr txBox="1"/>
          <p:nvPr/>
        </p:nvSpPr>
        <p:spPr bwMode="auto">
          <a:xfrm>
            <a:off x="6444208" y="4579230"/>
            <a:ext cx="2805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t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오른쪽으로 이동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4D0D0-3C47-4DD8-A734-15F616768FD1}"/>
              </a:ext>
            </a:extLst>
          </p:cNvPr>
          <p:cNvSpPr txBox="1"/>
          <p:nvPr/>
        </p:nvSpPr>
        <p:spPr bwMode="auto">
          <a:xfrm>
            <a:off x="6444208" y="4957956"/>
            <a:ext cx="26292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키보드 </a:t>
            </a:r>
            <a:r>
              <a:rPr lang="en-US" altLang="ko-KR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r </a:t>
            </a:r>
            <a:r>
              <a:rPr lang="ko-KR" altLang="en-US" sz="1400" b="1" dirty="0">
                <a:solidFill>
                  <a:srgbClr val="00B050"/>
                </a:solidFill>
                <a:latin typeface="Tahoma" pitchFamily="34" charset="0"/>
                <a:ea typeface="맑은 고딕" pitchFamily="50" charset="-127"/>
              </a:rPr>
              <a:t>누르면 왼쪽으로 이동</a:t>
            </a:r>
            <a:endParaRPr lang="en-US" altLang="ko-KR" sz="1400" b="1" dirty="0">
              <a:solidFill>
                <a:srgbClr val="00B050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555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3266194" y="3105834"/>
            <a:ext cx="261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600" b="1" dirty="0">
                <a:solidFill>
                  <a:srgbClr val="FFC000"/>
                </a:solidFill>
                <a:latin typeface="Bradley Hand ITC" panose="03070402050302030203" pitchFamily="66" charset="0"/>
                <a:ea typeface="+mn-ea"/>
              </a:rPr>
              <a:t>Thank you !</a:t>
            </a:r>
            <a:endParaRPr lang="ko-KR" altLang="en-US" sz="3600" b="1" dirty="0">
              <a:solidFill>
                <a:srgbClr val="FFC000"/>
              </a:solidFill>
              <a:latin typeface="Bradley Hand ITC" panose="03070402050302030203" pitchFamily="66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7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Matrix Multiplication </a:t>
            </a:r>
            <a:r>
              <a:rPr lang="ko-KR" altLang="en-US" dirty="0">
                <a:latin typeface="Tahoma" pitchFamily="34" charset="0"/>
              </a:rPr>
              <a:t>누적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6653F-F1EF-49F8-99C1-08C2762FD08F}"/>
              </a:ext>
            </a:extLst>
          </p:cNvPr>
          <p:cNvSpPr txBox="1"/>
          <p:nvPr/>
        </p:nvSpPr>
        <p:spPr bwMode="auto">
          <a:xfrm>
            <a:off x="4235945" y="3750090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A63D90E-DA5E-4234-BA55-572860E9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동작 원리</a:t>
            </a:r>
            <a:endParaRPr lang="en-US" altLang="ko-KR" sz="2000" dirty="0"/>
          </a:p>
          <a:p>
            <a:pPr lvl="1"/>
            <a:r>
              <a:rPr lang="en-US" altLang="ko-KR" sz="1800" b="1" dirty="0">
                <a:solidFill>
                  <a:srgbClr val="0000FF"/>
                </a:solidFill>
              </a:rPr>
              <a:t>Matrix Stack</a:t>
            </a:r>
          </a:p>
          <a:p>
            <a:pPr lvl="1"/>
            <a:r>
              <a:rPr lang="en-US" altLang="ko-KR" sz="1800" dirty="0"/>
              <a:t>Current Matrix: the top of matrix stack</a:t>
            </a:r>
          </a:p>
          <a:p>
            <a:pPr lvl="1"/>
            <a:r>
              <a:rPr lang="ko-KR" altLang="en-US" sz="1800" dirty="0"/>
              <a:t>모든 </a:t>
            </a:r>
            <a:r>
              <a:rPr lang="en-US" altLang="ko-KR" sz="1800" dirty="0"/>
              <a:t>matrix </a:t>
            </a:r>
            <a:r>
              <a:rPr lang="ko-KR" altLang="en-US" sz="1800" dirty="0"/>
              <a:t>연산은 </a:t>
            </a:r>
            <a:r>
              <a:rPr lang="en-US" altLang="ko-KR" sz="1800" dirty="0"/>
              <a:t>current matrix</a:t>
            </a:r>
            <a:r>
              <a:rPr lang="ko-KR" altLang="en-US" sz="1800" dirty="0"/>
              <a:t>에 누적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70159" y="3022510"/>
            <a:ext cx="2438008" cy="34718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sz="2000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FF66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sz="2000" b="1" dirty="0">
                <a:solidFill>
                  <a:srgbClr val="FF66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(-1,0,0);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20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1564C-6778-4DB0-95BA-31CD2C2F83D4}"/>
              </a:ext>
            </a:extLst>
          </p:cNvPr>
          <p:cNvSpPr txBox="1"/>
          <p:nvPr/>
        </p:nvSpPr>
        <p:spPr bwMode="auto">
          <a:xfrm>
            <a:off x="4317698" y="4077242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503FD-4EF8-48CB-99DC-754D793760FC}"/>
              </a:ext>
            </a:extLst>
          </p:cNvPr>
          <p:cNvSpPr txBox="1"/>
          <p:nvPr/>
        </p:nvSpPr>
        <p:spPr bwMode="auto">
          <a:xfrm>
            <a:off x="4317698" y="4877462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B0F0"/>
                </a:solidFill>
                <a:latin typeface="Tahoma" pitchFamily="34" charset="0"/>
                <a:ea typeface="맑은 고딕" pitchFamily="50" charset="-127"/>
              </a:rPr>
              <a:t>T(1,0,0)</a:t>
            </a:r>
            <a:endParaRPr lang="ko-KR" altLang="en-US" sz="1400" dirty="0">
              <a:solidFill>
                <a:srgbClr val="00B0F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C6B1E-1ED7-43F5-B2FF-C86FF32EDD2A}"/>
              </a:ext>
            </a:extLst>
          </p:cNvPr>
          <p:cNvSpPr txBox="1"/>
          <p:nvPr/>
        </p:nvSpPr>
        <p:spPr bwMode="auto">
          <a:xfrm>
            <a:off x="4235945" y="4565401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38558" y="2187108"/>
            <a:ext cx="2840834" cy="4626268"/>
            <a:chOff x="4785944" y="972218"/>
            <a:chExt cx="2840834" cy="4626268"/>
          </a:xfrm>
        </p:grpSpPr>
        <p:grpSp>
          <p:nvGrpSpPr>
            <p:cNvPr id="4" name="그룹 3"/>
            <p:cNvGrpSpPr/>
            <p:nvPr/>
          </p:nvGrpSpPr>
          <p:grpSpPr>
            <a:xfrm>
              <a:off x="4785944" y="972218"/>
              <a:ext cx="2840833" cy="1999395"/>
              <a:chOff x="8966127" y="-2268191"/>
              <a:chExt cx="6051494" cy="3848281"/>
            </a:xfrm>
          </p:grpSpPr>
          <p:pic>
            <p:nvPicPr>
              <p:cNvPr id="5" name="Picture 2" descr="https://skyfe79.gitbooks.io/opengl-tutorial/content/gl08/im05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6127" y="-2268191"/>
                <a:ext cx="6051494" cy="3848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 bwMode="auto">
              <a:xfrm>
                <a:off x="11043726" y="304932"/>
                <a:ext cx="1793437" cy="6516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800" b="1" dirty="0">
                    <a:solidFill>
                      <a:srgbClr val="FFFF00"/>
                    </a:solidFill>
                    <a:latin typeface="Tahoma" pitchFamily="34" charset="0"/>
                    <a:ea typeface="맑은 고딕" pitchFamily="50" charset="-127"/>
                  </a:rPr>
                  <a:t>First Teapot </a:t>
                </a:r>
                <a:br>
                  <a:rPr lang="en-US" altLang="ko-KR" sz="800" b="1" dirty="0">
                    <a:solidFill>
                      <a:srgbClr val="FFFF00"/>
                    </a:solidFill>
                    <a:latin typeface="Tahoma" pitchFamily="34" charset="0"/>
                    <a:ea typeface="맑은 고딕" pitchFamily="50" charset="-127"/>
                  </a:rPr>
                </a:br>
                <a:r>
                  <a:rPr lang="en-US" altLang="ko-KR" sz="800" b="1" dirty="0">
                    <a:solidFill>
                      <a:srgbClr val="FFFF00"/>
                    </a:solidFill>
                    <a:latin typeface="Tahoma" pitchFamily="34" charset="0"/>
                    <a:ea typeface="맑은 고딕" pitchFamily="50" charset="-127"/>
                  </a:rPr>
                  <a:t>(0, 0, 0)</a:t>
                </a:r>
                <a:endParaRPr lang="ko-KR" altLang="en-US" sz="800" b="1" dirty="0">
                  <a:solidFill>
                    <a:srgbClr val="FFFF00"/>
                  </a:solidFill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 bwMode="auto">
              <a:xfrm>
                <a:off x="12532752" y="304445"/>
                <a:ext cx="2104318" cy="6516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800" b="1" dirty="0">
                    <a:solidFill>
                      <a:srgbClr val="00B0F0"/>
                    </a:solidFill>
                    <a:latin typeface="Tahoma" pitchFamily="34" charset="0"/>
                    <a:ea typeface="맑은 고딕" pitchFamily="50" charset="-127"/>
                  </a:rPr>
                  <a:t>Second Teapot </a:t>
                </a:r>
                <a:br>
                  <a:rPr lang="en-US" altLang="ko-KR" sz="800" b="1" dirty="0">
                    <a:solidFill>
                      <a:srgbClr val="00B0F0"/>
                    </a:solidFill>
                    <a:latin typeface="Tahoma" pitchFamily="34" charset="0"/>
                    <a:ea typeface="맑은 고딕" pitchFamily="50" charset="-127"/>
                  </a:rPr>
                </a:br>
                <a:r>
                  <a:rPr lang="en-US" altLang="ko-KR" sz="800" b="1" dirty="0">
                    <a:solidFill>
                      <a:srgbClr val="00B0F0"/>
                    </a:solidFill>
                    <a:latin typeface="Tahoma" pitchFamily="34" charset="0"/>
                    <a:ea typeface="맑은 고딕" pitchFamily="50" charset="-127"/>
                  </a:rPr>
                  <a:t>(1, 0, 0)</a:t>
                </a:r>
                <a:endParaRPr lang="ko-KR" altLang="en-US" sz="800" b="1" dirty="0">
                  <a:solidFill>
                    <a:srgbClr val="00B0F0"/>
                  </a:solidFill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 bwMode="auto">
              <a:xfrm>
                <a:off x="9453142" y="304932"/>
                <a:ext cx="1872887" cy="6516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800" b="1" dirty="0">
                    <a:solidFill>
                      <a:srgbClr val="FF66FF"/>
                    </a:solidFill>
                    <a:latin typeface="Tahoma" pitchFamily="34" charset="0"/>
                    <a:ea typeface="맑은 고딕" pitchFamily="50" charset="-127"/>
                  </a:rPr>
                  <a:t>Third Teapot </a:t>
                </a:r>
                <a:br>
                  <a:rPr lang="en-US" altLang="ko-KR" sz="800" b="1" dirty="0">
                    <a:solidFill>
                      <a:srgbClr val="FF66FF"/>
                    </a:solidFill>
                    <a:latin typeface="Tahoma" pitchFamily="34" charset="0"/>
                    <a:ea typeface="맑은 고딕" pitchFamily="50" charset="-127"/>
                  </a:rPr>
                </a:br>
                <a:r>
                  <a:rPr lang="en-US" altLang="ko-KR" sz="800" b="1" dirty="0">
                    <a:solidFill>
                      <a:srgbClr val="FF66FF"/>
                    </a:solidFill>
                    <a:latin typeface="Tahoma" pitchFamily="34" charset="0"/>
                    <a:ea typeface="맑은 고딕" pitchFamily="50" charset="-127"/>
                  </a:rPr>
                  <a:t>(-1, 0, 0)</a:t>
                </a:r>
                <a:endParaRPr lang="ko-KR" altLang="en-US" sz="800" b="1" dirty="0">
                  <a:solidFill>
                    <a:srgbClr val="FF66FF"/>
                  </a:solidFill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788024" y="3372809"/>
              <a:ext cx="2838754" cy="1995220"/>
              <a:chOff x="4555790" y="4400215"/>
              <a:chExt cx="3965994" cy="254559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4555790" y="4400215"/>
                <a:ext cx="3965994" cy="2545596"/>
                <a:chOff x="755576" y="2348880"/>
                <a:chExt cx="5982218" cy="3839721"/>
              </a:xfrm>
            </p:grpSpPr>
            <p:pic>
              <p:nvPicPr>
                <p:cNvPr id="13" name="Picture 2" descr="https://skyfe79.gitbooks.io/opengl-tutorial/content/gl08/im05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576" y="2348880"/>
                  <a:ext cx="5982218" cy="38042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 bwMode="auto">
                <a:xfrm>
                  <a:off x="2842681" y="4922004"/>
                  <a:ext cx="1753894" cy="6515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>
                    <a:spcBef>
                      <a:spcPts val="0"/>
                    </a:spcBef>
                  </a:pPr>
                  <a:r>
                    <a:rPr lang="en-US" altLang="ko-KR" sz="800" b="1" dirty="0">
                      <a:solidFill>
                        <a:srgbClr val="FFFF00"/>
                      </a:solidFill>
                      <a:latin typeface="Tahoma" pitchFamily="34" charset="0"/>
                      <a:ea typeface="맑은 고딕" pitchFamily="50" charset="-127"/>
                    </a:rPr>
                    <a:t>First Teapot </a:t>
                  </a:r>
                  <a:br>
                    <a:rPr lang="en-US" altLang="ko-KR" sz="800" b="1" dirty="0">
                      <a:solidFill>
                        <a:srgbClr val="FFFF00"/>
                      </a:solidFill>
                      <a:latin typeface="Tahoma" pitchFamily="34" charset="0"/>
                      <a:ea typeface="맑은 고딕" pitchFamily="50" charset="-127"/>
                    </a:rPr>
                  </a:br>
                  <a:r>
                    <a:rPr lang="en-US" altLang="ko-KR" sz="800" b="1" dirty="0">
                      <a:solidFill>
                        <a:srgbClr val="FFFF00"/>
                      </a:solidFill>
                      <a:latin typeface="Tahoma" pitchFamily="34" charset="0"/>
                      <a:ea typeface="맑은 고딕" pitchFamily="50" charset="-127"/>
                    </a:rPr>
                    <a:t>(0, 0, 0)</a:t>
                  </a:r>
                  <a:endParaRPr lang="ko-KR" altLang="en-US" sz="800" b="1" dirty="0">
                    <a:solidFill>
                      <a:srgbClr val="FFFF00"/>
                    </a:solidFill>
                    <a:latin typeface="Tahoma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4333354" y="4921517"/>
                  <a:ext cx="2057920" cy="6515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>
                    <a:spcBef>
                      <a:spcPts val="0"/>
                    </a:spcBef>
                  </a:pPr>
                  <a:r>
                    <a:rPr lang="en-US" altLang="ko-KR" sz="800" b="1" dirty="0">
                      <a:solidFill>
                        <a:srgbClr val="00B0F0"/>
                      </a:solidFill>
                      <a:latin typeface="Tahoma" pitchFamily="34" charset="0"/>
                      <a:ea typeface="맑은 고딕" pitchFamily="50" charset="-127"/>
                    </a:rPr>
                    <a:t>Second Teapot </a:t>
                  </a:r>
                  <a:br>
                    <a:rPr lang="en-US" altLang="ko-KR" sz="800" b="1" dirty="0">
                      <a:solidFill>
                        <a:srgbClr val="00B0F0"/>
                      </a:solidFill>
                      <a:latin typeface="Tahoma" pitchFamily="34" charset="0"/>
                      <a:ea typeface="맑은 고딕" pitchFamily="50" charset="-127"/>
                    </a:rPr>
                  </a:br>
                  <a:r>
                    <a:rPr lang="en-US" altLang="ko-KR" sz="800" b="1" dirty="0">
                      <a:solidFill>
                        <a:srgbClr val="00B0F0"/>
                      </a:solidFill>
                      <a:latin typeface="Tahoma" pitchFamily="34" charset="0"/>
                      <a:ea typeface="맑은 고딕" pitchFamily="50" charset="-127"/>
                    </a:rPr>
                    <a:t>(1, 0, 0)</a:t>
                  </a:r>
                  <a:endParaRPr lang="ko-KR" altLang="en-US" sz="800" b="1" dirty="0">
                    <a:solidFill>
                      <a:srgbClr val="00B0F0"/>
                    </a:solidFill>
                    <a:latin typeface="Tahoma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 bwMode="auto">
                <a:xfrm>
                  <a:off x="2792579" y="5537067"/>
                  <a:ext cx="1831592" cy="6515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>
                    <a:spcBef>
                      <a:spcPts val="0"/>
                    </a:spcBef>
                  </a:pPr>
                  <a:r>
                    <a:rPr lang="en-US" altLang="ko-KR" sz="800" b="1" dirty="0">
                      <a:solidFill>
                        <a:srgbClr val="FF66FF"/>
                      </a:solidFill>
                      <a:latin typeface="Tahoma" pitchFamily="34" charset="0"/>
                      <a:ea typeface="맑은 고딕" pitchFamily="50" charset="-127"/>
                    </a:rPr>
                    <a:t>Third Teapot </a:t>
                  </a:r>
                  <a:br>
                    <a:rPr lang="en-US" altLang="ko-KR" sz="800" b="1" dirty="0">
                      <a:solidFill>
                        <a:srgbClr val="FF66FF"/>
                      </a:solidFill>
                      <a:latin typeface="Tahoma" pitchFamily="34" charset="0"/>
                      <a:ea typeface="맑은 고딕" pitchFamily="50" charset="-127"/>
                    </a:rPr>
                  </a:br>
                  <a:r>
                    <a:rPr lang="en-US" altLang="ko-KR" sz="800" b="1" dirty="0">
                      <a:solidFill>
                        <a:srgbClr val="FF66FF"/>
                      </a:solidFill>
                      <a:latin typeface="Tahoma" pitchFamily="34" charset="0"/>
                      <a:ea typeface="맑은 고딕" pitchFamily="50" charset="-127"/>
                    </a:rPr>
                    <a:t>(0, 0, 0)</a:t>
                  </a:r>
                  <a:endParaRPr lang="ko-KR" altLang="en-US" sz="800" b="1" dirty="0">
                    <a:solidFill>
                      <a:srgbClr val="FF66FF"/>
                    </a:solidFill>
                    <a:latin typeface="Tahoma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1" name="자유형 10"/>
              <p:cNvSpPr/>
              <p:nvPr/>
            </p:nvSpPr>
            <p:spPr>
              <a:xfrm>
                <a:off x="4771510" y="5165255"/>
                <a:ext cx="1280160" cy="940525"/>
              </a:xfrm>
              <a:custGeom>
                <a:avLst/>
                <a:gdLst>
                  <a:gd name="connsiteX0" fmla="*/ 1267097 w 1280160"/>
                  <a:gd name="connsiteY0" fmla="*/ 39188 h 940525"/>
                  <a:gd name="connsiteX1" fmla="*/ 1280160 w 1280160"/>
                  <a:gd name="connsiteY1" fmla="*/ 470263 h 940525"/>
                  <a:gd name="connsiteX2" fmla="*/ 1188720 w 1280160"/>
                  <a:gd name="connsiteY2" fmla="*/ 561703 h 940525"/>
                  <a:gd name="connsiteX3" fmla="*/ 1058092 w 1280160"/>
                  <a:gd name="connsiteY3" fmla="*/ 836023 h 940525"/>
                  <a:gd name="connsiteX4" fmla="*/ 862149 w 1280160"/>
                  <a:gd name="connsiteY4" fmla="*/ 927463 h 940525"/>
                  <a:gd name="connsiteX5" fmla="*/ 130629 w 1280160"/>
                  <a:gd name="connsiteY5" fmla="*/ 940525 h 940525"/>
                  <a:gd name="connsiteX6" fmla="*/ 0 w 1280160"/>
                  <a:gd name="connsiteY6" fmla="*/ 627017 h 940525"/>
                  <a:gd name="connsiteX7" fmla="*/ 65314 w 1280160"/>
                  <a:gd name="connsiteY7" fmla="*/ 0 h 940525"/>
                  <a:gd name="connsiteX8" fmla="*/ 1267097 w 1280160"/>
                  <a:gd name="connsiteY8" fmla="*/ 39188 h 94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0160" h="940525">
                    <a:moveTo>
                      <a:pt x="1267097" y="39188"/>
                    </a:moveTo>
                    <a:lnTo>
                      <a:pt x="1280160" y="470263"/>
                    </a:lnTo>
                    <a:lnTo>
                      <a:pt x="1188720" y="561703"/>
                    </a:lnTo>
                    <a:lnTo>
                      <a:pt x="1058092" y="836023"/>
                    </a:lnTo>
                    <a:lnTo>
                      <a:pt x="862149" y="927463"/>
                    </a:lnTo>
                    <a:lnTo>
                      <a:pt x="130629" y="940525"/>
                    </a:lnTo>
                    <a:lnTo>
                      <a:pt x="0" y="627017"/>
                    </a:lnTo>
                    <a:lnTo>
                      <a:pt x="65314" y="0"/>
                    </a:lnTo>
                    <a:lnTo>
                      <a:pt x="1267097" y="39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" name="TextBox 2"/>
            <p:cNvSpPr txBox="1"/>
            <p:nvPr/>
          </p:nvSpPr>
          <p:spPr bwMode="auto">
            <a:xfrm>
              <a:off x="5553405" y="2927264"/>
              <a:ext cx="12716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Expectation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5809149" y="5290709"/>
              <a:ext cx="760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400" b="1" dirty="0">
                  <a:latin typeface="Tahoma" pitchFamily="34" charset="0"/>
                  <a:ea typeface="맑은 고딕" pitchFamily="50" charset="-127"/>
                </a:rPr>
                <a:t>Result</a:t>
              </a:r>
              <a:endParaRPr lang="ko-KR" altLang="en-US" sz="1400" b="1" dirty="0">
                <a:latin typeface="Tahoma" pitchFamily="34" charset="0"/>
                <a:ea typeface="맑은 고딕" pitchFamily="50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FD91DC-E7E9-49DC-9512-68877334A5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70656" y="4231131"/>
            <a:ext cx="1147042" cy="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EEDA6E-BDF9-4E3A-9C28-95DC00C3288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47287" y="5031351"/>
            <a:ext cx="1070411" cy="6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3AE959-9F04-478D-B586-D95C2188B5C5}"/>
              </a:ext>
            </a:extLst>
          </p:cNvPr>
          <p:cNvSpPr txBox="1"/>
          <p:nvPr/>
        </p:nvSpPr>
        <p:spPr bwMode="auto">
          <a:xfrm>
            <a:off x="3388674" y="3649042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004908-5612-436F-A3A8-CD067404FFB2}"/>
              </a:ext>
            </a:extLst>
          </p:cNvPr>
          <p:cNvSpPr txBox="1"/>
          <p:nvPr/>
        </p:nvSpPr>
        <p:spPr bwMode="auto">
          <a:xfrm>
            <a:off x="4298786" y="5713511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66FF"/>
                </a:solidFill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solidFill>
                <a:srgbClr val="FF66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7ECF45-9C67-4423-884C-DDAEB34B5B88}"/>
              </a:ext>
            </a:extLst>
          </p:cNvPr>
          <p:cNvSpPr txBox="1"/>
          <p:nvPr/>
        </p:nvSpPr>
        <p:spPr bwMode="auto">
          <a:xfrm>
            <a:off x="4217033" y="5401450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75963-60D7-4410-82E4-4C0FD911FE73}"/>
              </a:ext>
            </a:extLst>
          </p:cNvPr>
          <p:cNvSpPr txBox="1"/>
          <p:nvPr/>
        </p:nvSpPr>
        <p:spPr bwMode="auto">
          <a:xfrm>
            <a:off x="3252706" y="5126746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</p:spTree>
    <p:extLst>
      <p:ext uri="{BB962C8B-B14F-4D97-AF65-F5344CB8AC3E}">
        <p14:creationId xmlns:p14="http://schemas.microsoft.com/office/powerpoint/2010/main" val="40032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167B5C70-DF9F-4EA2-BD4F-1DEFE44F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OpenGL</a:t>
            </a:r>
            <a:r>
              <a:rPr lang="ko-KR" altLang="en-US" sz="2000" dirty="0"/>
              <a:t>의 </a:t>
            </a:r>
            <a:r>
              <a:rPr lang="en-US" altLang="ko-KR" sz="2000" dirty="0"/>
              <a:t>Transformation Matrix</a:t>
            </a:r>
            <a:r>
              <a:rPr lang="ko-KR" altLang="en-US" sz="2000" dirty="0"/>
              <a:t> 초기화 필요</a:t>
            </a:r>
            <a:endParaRPr lang="en-US" altLang="ko-KR" sz="2400" dirty="0"/>
          </a:p>
          <a:p>
            <a:pPr lvl="1"/>
            <a:r>
              <a:rPr lang="en-US" altLang="ko-KR" sz="1800" b="1" dirty="0">
                <a:solidFill>
                  <a:srgbClr val="0000FF"/>
                </a:solidFill>
              </a:rPr>
              <a:t>glLoadIdentity() 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Transformation Matrix </a:t>
            </a:r>
            <a:r>
              <a:rPr lang="ko-KR" altLang="en-US" sz="1800" dirty="0"/>
              <a:t>초기화 수행</a:t>
            </a:r>
            <a:endParaRPr lang="en-US" altLang="ko-KR" sz="1800" dirty="0"/>
          </a:p>
          <a:p>
            <a:pPr lvl="1"/>
            <a:r>
              <a:rPr lang="en-US" altLang="ko-KR" sz="1800" b="1" dirty="0"/>
              <a:t>replace </a:t>
            </a:r>
            <a:r>
              <a:rPr lang="en-US" altLang="ko-KR" sz="1800" dirty="0"/>
              <a:t>the current matrix with the identity matrix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glLoadIdentity()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667302" y="2766578"/>
            <a:ext cx="2351637" cy="37605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b="1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glLoadIdentity</a:t>
            </a:r>
            <a:r>
              <a:rPr lang="en-US" altLang="ko-KR" b="1" dirty="0">
                <a:solidFill>
                  <a:srgbClr val="00CC00"/>
                </a:solidFill>
                <a:latin typeface="Tahoma" pitchFamily="34" charset="0"/>
                <a:ea typeface="맑은 고딕" pitchFamily="50" charset="-127"/>
              </a:rPr>
              <a:t>()</a:t>
            </a:r>
            <a:endParaRPr lang="ko-KR" altLang="en-US" b="1" dirty="0">
              <a:solidFill>
                <a:srgbClr val="00CC00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solidFill>
                  <a:srgbClr val="FF66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b="1" dirty="0">
                <a:solidFill>
                  <a:srgbClr val="FF66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(-1,0,0);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DrawTeapot</a:t>
            </a: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267823" y="3140968"/>
            <a:ext cx="2840833" cy="1999395"/>
            <a:chOff x="8966127" y="-2268191"/>
            <a:chExt cx="6051494" cy="3848281"/>
          </a:xfrm>
        </p:grpSpPr>
        <p:pic>
          <p:nvPicPr>
            <p:cNvPr id="5" name="Picture 2" descr="https://skyfe79.gitbooks.io/opengl-tutorial/content/gl08/im0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127" y="-2268191"/>
              <a:ext cx="6051494" cy="384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11043726" y="304932"/>
              <a:ext cx="1793437" cy="65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800" b="1" dirty="0">
                  <a:solidFill>
                    <a:srgbClr val="FFFF00"/>
                  </a:solidFill>
                  <a:latin typeface="Tahoma" pitchFamily="34" charset="0"/>
                  <a:ea typeface="맑은 고딕" pitchFamily="50" charset="-127"/>
                </a:rPr>
                <a:t>First Teapot </a:t>
              </a:r>
              <a:br>
                <a:rPr lang="en-US" altLang="ko-KR" sz="800" b="1" dirty="0">
                  <a:solidFill>
                    <a:srgbClr val="FFFF00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800" b="1" dirty="0">
                  <a:solidFill>
                    <a:srgbClr val="FFFF00"/>
                  </a:solidFill>
                  <a:latin typeface="Tahoma" pitchFamily="34" charset="0"/>
                  <a:ea typeface="맑은 고딕" pitchFamily="50" charset="-127"/>
                </a:rPr>
                <a:t>(0, 0, 0)</a:t>
              </a:r>
              <a:endParaRPr lang="ko-KR" altLang="en-US" sz="800" b="1" dirty="0">
                <a:solidFill>
                  <a:srgbClr val="FFFF00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12532752" y="304445"/>
              <a:ext cx="2104318" cy="65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800" b="1" dirty="0">
                  <a:solidFill>
                    <a:srgbClr val="00B0F0"/>
                  </a:solidFill>
                  <a:latin typeface="Tahoma" pitchFamily="34" charset="0"/>
                  <a:ea typeface="맑은 고딕" pitchFamily="50" charset="-127"/>
                </a:rPr>
                <a:t>Second Teapot </a:t>
              </a:r>
              <a:br>
                <a:rPr lang="en-US" altLang="ko-KR" sz="800" b="1" dirty="0">
                  <a:solidFill>
                    <a:srgbClr val="00B0F0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800" b="1" dirty="0">
                  <a:solidFill>
                    <a:srgbClr val="00B0F0"/>
                  </a:solidFill>
                  <a:latin typeface="Tahoma" pitchFamily="34" charset="0"/>
                  <a:ea typeface="맑은 고딕" pitchFamily="50" charset="-127"/>
                </a:rPr>
                <a:t>(1, 0, 0)</a:t>
              </a:r>
              <a:endParaRPr lang="ko-KR" altLang="en-US" sz="800" b="1" dirty="0">
                <a:solidFill>
                  <a:srgbClr val="00B0F0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9309655" y="304932"/>
              <a:ext cx="1872887" cy="65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800" b="1" dirty="0">
                  <a:solidFill>
                    <a:srgbClr val="FF66FF"/>
                  </a:solidFill>
                  <a:latin typeface="Tahoma" pitchFamily="34" charset="0"/>
                  <a:ea typeface="맑은 고딕" pitchFamily="50" charset="-127"/>
                </a:rPr>
                <a:t>Third Teapot </a:t>
              </a:r>
              <a:br>
                <a:rPr lang="en-US" altLang="ko-KR" sz="800" b="1" dirty="0">
                  <a:solidFill>
                    <a:srgbClr val="FF66FF"/>
                  </a:solidFill>
                  <a:latin typeface="Tahoma" pitchFamily="34" charset="0"/>
                  <a:ea typeface="맑은 고딕" pitchFamily="50" charset="-127"/>
                </a:rPr>
              </a:br>
              <a:r>
                <a:rPr lang="en-US" altLang="ko-KR" sz="800" b="1" dirty="0">
                  <a:solidFill>
                    <a:srgbClr val="FF66FF"/>
                  </a:solidFill>
                  <a:latin typeface="Tahoma" pitchFamily="34" charset="0"/>
                  <a:ea typeface="맑은 고딕" pitchFamily="50" charset="-127"/>
                </a:rPr>
                <a:t>(-1, 0, 0)</a:t>
              </a:r>
              <a:endParaRPr lang="ko-KR" altLang="en-US" sz="800" b="1" dirty="0">
                <a:solidFill>
                  <a:srgbClr val="FF66FF"/>
                </a:solidFill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C9505A7-08FA-4577-A4F6-ABB862CF67B3}"/>
              </a:ext>
            </a:extLst>
          </p:cNvPr>
          <p:cNvSpPr txBox="1"/>
          <p:nvPr/>
        </p:nvSpPr>
        <p:spPr bwMode="auto">
          <a:xfrm>
            <a:off x="3803075" y="3305854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3FF3B5-7444-4A46-A20D-5130294E1937}"/>
              </a:ext>
            </a:extLst>
          </p:cNvPr>
          <p:cNvSpPr txBox="1"/>
          <p:nvPr/>
        </p:nvSpPr>
        <p:spPr bwMode="auto">
          <a:xfrm>
            <a:off x="3884828" y="3633006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E587B3-4527-4012-910F-ECEEC2AD284A}"/>
              </a:ext>
            </a:extLst>
          </p:cNvPr>
          <p:cNvSpPr txBox="1"/>
          <p:nvPr/>
        </p:nvSpPr>
        <p:spPr bwMode="auto">
          <a:xfrm>
            <a:off x="3884828" y="4311180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B0F0"/>
                </a:solidFill>
                <a:latin typeface="Tahoma" pitchFamily="34" charset="0"/>
                <a:ea typeface="맑은 고딕" pitchFamily="50" charset="-127"/>
              </a:rPr>
              <a:t>T(1,0,0)</a:t>
            </a:r>
            <a:endParaRPr lang="ko-KR" altLang="en-US" sz="1400" dirty="0">
              <a:solidFill>
                <a:srgbClr val="00B0F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772760-4EFA-4D2B-A34A-E6F792CF1EF6}"/>
              </a:ext>
            </a:extLst>
          </p:cNvPr>
          <p:cNvSpPr txBox="1"/>
          <p:nvPr/>
        </p:nvSpPr>
        <p:spPr bwMode="auto">
          <a:xfrm>
            <a:off x="3803075" y="3999119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42DFF81-4694-4926-8835-F17AA762A61C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2754606" y="3786895"/>
            <a:ext cx="1130222" cy="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CCAA35-3E16-4134-9A2A-7B7577FF0E4F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646350" y="4465069"/>
            <a:ext cx="1238478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46E23A-77AD-44A9-B9E5-DEF96890B582}"/>
              </a:ext>
            </a:extLst>
          </p:cNvPr>
          <p:cNvSpPr txBox="1"/>
          <p:nvPr/>
        </p:nvSpPr>
        <p:spPr bwMode="auto">
          <a:xfrm>
            <a:off x="2972624" y="3204806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3856A-A469-4C97-AD5D-04AC27904BC2}"/>
              </a:ext>
            </a:extLst>
          </p:cNvPr>
          <p:cNvSpPr txBox="1"/>
          <p:nvPr/>
        </p:nvSpPr>
        <p:spPr bwMode="auto">
          <a:xfrm>
            <a:off x="3884828" y="5232889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662C6D-3D77-42E6-8052-969DAECB9A18}"/>
              </a:ext>
            </a:extLst>
          </p:cNvPr>
          <p:cNvSpPr txBox="1"/>
          <p:nvPr/>
        </p:nvSpPr>
        <p:spPr bwMode="auto">
          <a:xfrm>
            <a:off x="3803075" y="4920828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547A18-6213-42AF-B154-1AFFD8856B12}"/>
              </a:ext>
            </a:extLst>
          </p:cNvPr>
          <p:cNvSpPr txBox="1"/>
          <p:nvPr/>
        </p:nvSpPr>
        <p:spPr bwMode="auto">
          <a:xfrm>
            <a:off x="2979975" y="4425014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9CA283A-BAF1-4B66-8AB0-6E568ABE9420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2820264" y="5386778"/>
            <a:ext cx="1064564" cy="58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587D0-2A6A-428D-AF6D-3F25D9D8717B}"/>
              </a:ext>
            </a:extLst>
          </p:cNvPr>
          <p:cNvSpPr txBox="1"/>
          <p:nvPr/>
        </p:nvSpPr>
        <p:spPr bwMode="auto">
          <a:xfrm>
            <a:off x="2951553" y="5373216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86A673-FE14-4FC6-BCF6-DBE1FAFE57D2}"/>
              </a:ext>
            </a:extLst>
          </p:cNvPr>
          <p:cNvSpPr txBox="1"/>
          <p:nvPr/>
        </p:nvSpPr>
        <p:spPr bwMode="auto">
          <a:xfrm>
            <a:off x="3884828" y="6195199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66FF"/>
                </a:solidFill>
                <a:latin typeface="Tahoma" pitchFamily="34" charset="0"/>
                <a:ea typeface="맑은 고딕" pitchFamily="50" charset="-127"/>
              </a:rPr>
              <a:t>T(-1,0,0)</a:t>
            </a:r>
            <a:endParaRPr lang="ko-KR" altLang="en-US" sz="1400" dirty="0">
              <a:solidFill>
                <a:srgbClr val="FF66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E82741-8F56-40FD-9571-252DCF415E5A}"/>
              </a:ext>
            </a:extLst>
          </p:cNvPr>
          <p:cNvSpPr txBox="1"/>
          <p:nvPr/>
        </p:nvSpPr>
        <p:spPr bwMode="auto">
          <a:xfrm>
            <a:off x="3803075" y="5883138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7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Solar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We can draw </a:t>
            </a:r>
            <a:r>
              <a:rPr lang="en-US" altLang="ko-KR" sz="2000" dirty="0">
                <a:solidFill>
                  <a:srgbClr val="0070C0"/>
                </a:solidFill>
              </a:rPr>
              <a:t>blue planets</a:t>
            </a:r>
            <a:r>
              <a:rPr lang="en-US" altLang="ko-KR" sz="2000" b="0" dirty="0"/>
              <a:t> with </a:t>
            </a:r>
            <a:r>
              <a:rPr lang="en-US" altLang="ko-KR" sz="2000" b="0" dirty="0" err="1"/>
              <a:t>loadIdentity</a:t>
            </a:r>
            <a:r>
              <a:rPr lang="en-US" altLang="ko-KR" sz="2000" b="0" dirty="0"/>
              <a:t>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34B777-CE21-4FE4-8C79-996C96CC6DDB}"/>
              </a:ext>
            </a:extLst>
          </p:cNvPr>
          <p:cNvGrpSpPr/>
          <p:nvPr/>
        </p:nvGrpSpPr>
        <p:grpSpPr>
          <a:xfrm>
            <a:off x="5651084" y="1988840"/>
            <a:ext cx="2850006" cy="2736304"/>
            <a:chOff x="5651084" y="1719031"/>
            <a:chExt cx="2850006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09EFEF-467F-4048-BE14-6B1C058D2CBC}"/>
                </a:ext>
              </a:extLst>
            </p:cNvPr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C6E98CE-CE82-497D-8EF7-A3850B04C53A}"/>
                  </a:ext>
                </a:extLst>
              </p:cNvPr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27B2B51-449D-46A1-B378-2334A9EC57A9}"/>
                  </a:ext>
                </a:extLst>
              </p:cNvPr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0DC4B7-FA62-4691-B105-D8854D7E5944}"/>
                </a:ext>
              </a:extLst>
            </p:cNvPr>
            <p:cNvSpPr/>
            <p:nvPr/>
          </p:nvSpPr>
          <p:spPr>
            <a:xfrm>
              <a:off x="5651084" y="2955258"/>
              <a:ext cx="257718" cy="257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4860032" y="3356992"/>
            <a:ext cx="4283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8372231" y="3228133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868716" y="2204864"/>
            <a:ext cx="2335131" cy="37605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DrawCircle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DrawCircle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glLoadIdentity</a:t>
            </a:r>
            <a:r>
              <a:rPr lang="en-US" altLang="ko-KR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()</a:t>
            </a:r>
            <a:endParaRPr lang="ko-KR" altLang="en-US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glTranslate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(-0.6,0,0);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DrawCircle</a:t>
            </a:r>
            <a:r>
              <a:rPr lang="en-US" altLang="ko-KR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515A2-CD74-4525-92A0-D6CF2B623E37}"/>
              </a:ext>
            </a:extLst>
          </p:cNvPr>
          <p:cNvSpPr txBox="1"/>
          <p:nvPr/>
        </p:nvSpPr>
        <p:spPr bwMode="auto">
          <a:xfrm>
            <a:off x="7621250" y="2808168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0.6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FB7DB540-91C2-4516-BB24-CD730C6DBF2D}"/>
              </a:ext>
            </a:extLst>
          </p:cNvPr>
          <p:cNvSpPr/>
          <p:nvPr/>
        </p:nvSpPr>
        <p:spPr>
          <a:xfrm rot="16200000">
            <a:off x="7687023" y="2560298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9E8A7B-AE9A-4B13-822A-5A26D4C5C279}"/>
              </a:ext>
            </a:extLst>
          </p:cNvPr>
          <p:cNvCxnSpPr>
            <a:cxnSpLocks/>
          </p:cNvCxnSpPr>
          <p:nvPr/>
        </p:nvCxnSpPr>
        <p:spPr>
          <a:xfrm>
            <a:off x="7176143" y="1556792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Solar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We </a:t>
            </a:r>
            <a:r>
              <a:rPr lang="en-US" altLang="ko-KR" sz="2000" b="0" dirty="0">
                <a:solidFill>
                  <a:srgbClr val="FF0000"/>
                </a:solidFill>
              </a:rPr>
              <a:t>can't</a:t>
            </a:r>
            <a:r>
              <a:rPr lang="en-US" altLang="ko-KR" sz="2000" b="0" dirty="0"/>
              <a:t> draw </a:t>
            </a:r>
            <a:r>
              <a:rPr lang="en-US" altLang="ko-KR" sz="2000" dirty="0">
                <a:solidFill>
                  <a:schemeClr val="accent3"/>
                </a:solidFill>
              </a:rPr>
              <a:t>green planets</a:t>
            </a:r>
            <a:r>
              <a:rPr lang="en-US" altLang="ko-KR" sz="2000" b="0" dirty="0"/>
              <a:t> with </a:t>
            </a:r>
            <a:r>
              <a:rPr lang="en-US" altLang="ko-KR" sz="2000" b="0" dirty="0" err="1"/>
              <a:t>loadIdentity</a:t>
            </a:r>
            <a:r>
              <a:rPr lang="en-US" altLang="ko-KR" sz="2000" b="0" dirty="0"/>
              <a:t>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34B777-CE21-4FE4-8C79-996C96CC6DDB}"/>
              </a:ext>
            </a:extLst>
          </p:cNvPr>
          <p:cNvGrpSpPr/>
          <p:nvPr/>
        </p:nvGrpSpPr>
        <p:grpSpPr>
          <a:xfrm>
            <a:off x="5665918" y="1000108"/>
            <a:ext cx="3305441" cy="2736304"/>
            <a:chOff x="5195649" y="1719031"/>
            <a:chExt cx="330544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09EFEF-467F-4048-BE14-6B1C058D2CBC}"/>
                </a:ext>
              </a:extLst>
            </p:cNvPr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C6E98CE-CE82-497D-8EF7-A3850B04C53A}"/>
                  </a:ext>
                </a:extLst>
              </p:cNvPr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27B2B51-449D-46A1-B378-2334A9EC57A9}"/>
                  </a:ext>
                </a:extLst>
              </p:cNvPr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A819D26-67D2-4F9A-A7BF-EC68DB5812A4}"/>
                </a:ext>
              </a:extLst>
            </p:cNvPr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20DC4B7-FA62-4691-B105-D8854D7E5944}"/>
                  </a:ext>
                </a:extLst>
              </p:cNvPr>
              <p:cNvSpPr/>
              <p:nvPr/>
            </p:nvSpPr>
            <p:spPr>
              <a:xfrm>
                <a:off x="2730106" y="3369083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FCD40C-B362-4918-B660-1414596225C8}"/>
                  </a:ext>
                </a:extLst>
              </p:cNvPr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527F7CA-9CA7-4807-9484-02A5791DA6C9}"/>
                </a:ext>
              </a:extLst>
            </p:cNvPr>
            <p:cNvSpPr/>
            <p:nvPr/>
          </p:nvSpPr>
          <p:spPr>
            <a:xfrm>
              <a:off x="5195649" y="2947253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A8C31348-C7F0-49A3-8C5F-770AFBA1B894}"/>
              </a:ext>
            </a:extLst>
          </p:cNvPr>
          <p:cNvSpPr/>
          <p:nvPr/>
        </p:nvSpPr>
        <p:spPr>
          <a:xfrm>
            <a:off x="6545396" y="2228330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5330301" y="2368260"/>
            <a:ext cx="4138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8842500" y="2239401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457200" y="1915969"/>
            <a:ext cx="2540091" cy="46196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glLoadIdentity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()</a:t>
            </a:r>
            <a:endParaRPr lang="ko-KR" altLang="en-US" sz="1600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(-0.3,0,0);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do??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373897-6613-415A-9EDA-D9C9F66693CE}"/>
              </a:ext>
            </a:extLst>
          </p:cNvPr>
          <p:cNvSpPr txBox="1"/>
          <p:nvPr/>
        </p:nvSpPr>
        <p:spPr bwMode="auto">
          <a:xfrm>
            <a:off x="6190221" y="1924803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0.3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03D84-0F09-43FC-BC80-72468F5D03AB}"/>
              </a:ext>
            </a:extLst>
          </p:cNvPr>
          <p:cNvSpPr txBox="1"/>
          <p:nvPr/>
        </p:nvSpPr>
        <p:spPr bwMode="auto">
          <a:xfrm>
            <a:off x="8057916" y="177390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0.6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26A71C15-BCDB-43E9-94F8-8FB37201EFC7}"/>
              </a:ext>
            </a:extLst>
          </p:cNvPr>
          <p:cNvSpPr/>
          <p:nvPr/>
        </p:nvSpPr>
        <p:spPr>
          <a:xfrm rot="16200000">
            <a:off x="8123689" y="1526036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EA0B8703-FCB3-4B60-A288-AFF61D4F4BB8}"/>
              </a:ext>
            </a:extLst>
          </p:cNvPr>
          <p:cNvSpPr/>
          <p:nvPr/>
        </p:nvSpPr>
        <p:spPr>
          <a:xfrm rot="16200000">
            <a:off x="6285805" y="2020969"/>
            <a:ext cx="303189" cy="459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92C7F5-76E3-4993-8782-8ED78DE3111F}"/>
              </a:ext>
            </a:extLst>
          </p:cNvPr>
          <p:cNvSpPr txBox="1"/>
          <p:nvPr/>
        </p:nvSpPr>
        <p:spPr bwMode="auto">
          <a:xfrm>
            <a:off x="3518521" y="2006212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0BA4B9-4D76-4858-84F8-EB9B1FC7FAC6}"/>
              </a:ext>
            </a:extLst>
          </p:cNvPr>
          <p:cNvSpPr txBox="1"/>
          <p:nvPr/>
        </p:nvSpPr>
        <p:spPr bwMode="auto">
          <a:xfrm>
            <a:off x="3600274" y="233336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E084B5-020C-4BC2-B7B8-92562E3934B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426678" y="2487253"/>
            <a:ext cx="1173596" cy="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A51B15-23B5-46C0-90FE-87D51E3C127A}"/>
              </a:ext>
            </a:extLst>
          </p:cNvPr>
          <p:cNvSpPr txBox="1"/>
          <p:nvPr/>
        </p:nvSpPr>
        <p:spPr bwMode="auto">
          <a:xfrm>
            <a:off x="2644696" y="1905164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5C436-EC1D-4108-B146-3FA686FD15C7}"/>
              </a:ext>
            </a:extLst>
          </p:cNvPr>
          <p:cNvSpPr txBox="1"/>
          <p:nvPr/>
        </p:nvSpPr>
        <p:spPr bwMode="auto">
          <a:xfrm>
            <a:off x="3583183" y="278680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4C63DA-D949-44F3-985C-3C94E9AA32C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051720" y="2940693"/>
            <a:ext cx="1531463" cy="3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743E16-CBD9-4F1A-9B5D-11B50CB2066F}"/>
              </a:ext>
            </a:extLst>
          </p:cNvPr>
          <p:cNvSpPr txBox="1"/>
          <p:nvPr/>
        </p:nvSpPr>
        <p:spPr bwMode="auto">
          <a:xfrm>
            <a:off x="3557799" y="3294142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F1E802-2D9B-4D11-9AEA-2C139CC51436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517772" y="3448031"/>
            <a:ext cx="1040027" cy="2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B2C550-CD3A-413C-869D-C4B4C5BBED17}"/>
              </a:ext>
            </a:extLst>
          </p:cNvPr>
          <p:cNvSpPr txBox="1"/>
          <p:nvPr/>
        </p:nvSpPr>
        <p:spPr bwMode="auto">
          <a:xfrm>
            <a:off x="3557799" y="3799535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EEC57E-D88C-461D-A0C6-97740BFC2A4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426678" y="3953424"/>
            <a:ext cx="1131121" cy="77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DD9D80-0C33-4058-9F7C-6033D7E08D04}"/>
              </a:ext>
            </a:extLst>
          </p:cNvPr>
          <p:cNvSpPr txBox="1"/>
          <p:nvPr/>
        </p:nvSpPr>
        <p:spPr bwMode="auto">
          <a:xfrm>
            <a:off x="3514081" y="4916341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chemeClr val="accent3"/>
                </a:solidFill>
                <a:latin typeface="Tahoma" pitchFamily="34" charset="0"/>
                <a:ea typeface="맑은 고딕" pitchFamily="50" charset="-127"/>
              </a:rPr>
              <a:t>T(-0.9,0,0)</a:t>
            </a:r>
            <a:endParaRPr lang="ko-KR" altLang="en-US" sz="1400" dirty="0">
              <a:solidFill>
                <a:schemeClr val="accent3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87AC19-0280-4953-A6A5-0C56AF1399AA}"/>
              </a:ext>
            </a:extLst>
          </p:cNvPr>
          <p:cNvSpPr txBox="1"/>
          <p:nvPr/>
        </p:nvSpPr>
        <p:spPr bwMode="auto">
          <a:xfrm>
            <a:off x="4566557" y="3821036"/>
            <a:ext cx="2374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다음 연산을 적용하기 전에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</a:t>
            </a: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현재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81D67-AC93-489E-A160-2E26356389B2}"/>
              </a:ext>
            </a:extLst>
          </p:cNvPr>
          <p:cNvSpPr txBox="1"/>
          <p:nvPr/>
        </p:nvSpPr>
        <p:spPr bwMode="auto">
          <a:xfrm>
            <a:off x="3514081" y="5605036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8E216E-CB1D-4243-9DE0-7216CD93714A}"/>
              </a:ext>
            </a:extLst>
          </p:cNvPr>
          <p:cNvSpPr txBox="1"/>
          <p:nvPr/>
        </p:nvSpPr>
        <p:spPr bwMode="auto">
          <a:xfrm>
            <a:off x="4486760" y="5470635"/>
            <a:ext cx="247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를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로 불러와서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1A6A5D-3BDE-44E0-858A-13495406B0C2}"/>
              </a:ext>
            </a:extLst>
          </p:cNvPr>
          <p:cNvSpPr txBox="1"/>
          <p:nvPr/>
        </p:nvSpPr>
        <p:spPr bwMode="auto">
          <a:xfrm>
            <a:off x="3492888" y="623965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T(0.3,0,0)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704F92-AAFF-4292-9F34-3954A22DAD71}"/>
              </a:ext>
            </a:extLst>
          </p:cNvPr>
          <p:cNvSpPr txBox="1"/>
          <p:nvPr/>
        </p:nvSpPr>
        <p:spPr bwMode="auto">
          <a:xfrm>
            <a:off x="4652319" y="6105252"/>
            <a:ext cx="2101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오른쪽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ED1A8-6B9F-4DA2-A773-22A470BEE59D}"/>
              </a:ext>
            </a:extLst>
          </p:cNvPr>
          <p:cNvSpPr txBox="1"/>
          <p:nvPr/>
        </p:nvSpPr>
        <p:spPr bwMode="auto">
          <a:xfrm>
            <a:off x="4666168" y="4886353"/>
            <a:ext cx="1922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왼쪽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62F42A0-DE90-4A62-8DB9-AB284EABF416}"/>
              </a:ext>
            </a:extLst>
          </p:cNvPr>
          <p:cNvCxnSpPr>
            <a:cxnSpLocks/>
          </p:cNvCxnSpPr>
          <p:nvPr/>
        </p:nvCxnSpPr>
        <p:spPr>
          <a:xfrm>
            <a:off x="7612809" y="602067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EAAC-6164-4C7C-9C58-578649E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Solar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9A695-2390-4419-B10F-5B1A3E87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We </a:t>
            </a:r>
            <a:r>
              <a:rPr lang="en-US" altLang="ko-KR" sz="2000" b="0" dirty="0">
                <a:solidFill>
                  <a:srgbClr val="FF0000"/>
                </a:solidFill>
              </a:rPr>
              <a:t>can't</a:t>
            </a:r>
            <a:r>
              <a:rPr lang="en-US" altLang="ko-KR" sz="2000" b="0" dirty="0"/>
              <a:t> draw </a:t>
            </a:r>
            <a:r>
              <a:rPr lang="en-US" altLang="ko-KR" sz="2000" dirty="0">
                <a:solidFill>
                  <a:schemeClr val="accent3"/>
                </a:solidFill>
              </a:rPr>
              <a:t>green planets</a:t>
            </a:r>
            <a:r>
              <a:rPr lang="en-US" altLang="ko-KR" sz="2000" b="0" dirty="0"/>
              <a:t> with </a:t>
            </a:r>
            <a:r>
              <a:rPr lang="en-US" altLang="ko-KR" sz="2000" b="0" dirty="0" err="1"/>
              <a:t>loadIdentity</a:t>
            </a:r>
            <a:r>
              <a:rPr lang="en-US" altLang="ko-KR" sz="2000" b="0" dirty="0"/>
              <a:t>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34B777-CE21-4FE4-8C79-996C96CC6DDB}"/>
              </a:ext>
            </a:extLst>
          </p:cNvPr>
          <p:cNvGrpSpPr/>
          <p:nvPr/>
        </p:nvGrpSpPr>
        <p:grpSpPr>
          <a:xfrm>
            <a:off x="5665918" y="1000108"/>
            <a:ext cx="3305441" cy="2736304"/>
            <a:chOff x="5195649" y="1719031"/>
            <a:chExt cx="330544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09EFEF-467F-4048-BE14-6B1C058D2CBC}"/>
                </a:ext>
              </a:extLst>
            </p:cNvPr>
            <p:cNvGrpSpPr/>
            <p:nvPr/>
          </p:nvGrpSpPr>
          <p:grpSpPr>
            <a:xfrm>
              <a:off x="5764786" y="1719031"/>
              <a:ext cx="2736304" cy="2736304"/>
              <a:chOff x="2843808" y="2132856"/>
              <a:chExt cx="2736304" cy="273630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C6E98CE-CE82-497D-8EF7-A3850B04C53A}"/>
                  </a:ext>
                </a:extLst>
              </p:cNvPr>
              <p:cNvSpPr/>
              <p:nvPr/>
            </p:nvSpPr>
            <p:spPr>
              <a:xfrm>
                <a:off x="3707904" y="2996952"/>
                <a:ext cx="1008112" cy="100811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27B2B51-449D-46A1-B378-2334A9EC57A9}"/>
                  </a:ext>
                </a:extLst>
              </p:cNvPr>
              <p:cNvSpPr/>
              <p:nvPr/>
            </p:nvSpPr>
            <p:spPr>
              <a:xfrm>
                <a:off x="2843808" y="2132856"/>
                <a:ext cx="2736304" cy="273630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A819D26-67D2-4F9A-A7BF-EC68DB5812A4}"/>
                </a:ext>
              </a:extLst>
            </p:cNvPr>
            <p:cNvGrpSpPr/>
            <p:nvPr/>
          </p:nvGrpSpPr>
          <p:grpSpPr>
            <a:xfrm>
              <a:off x="5363052" y="2634893"/>
              <a:ext cx="833782" cy="833782"/>
              <a:chOff x="2442074" y="3048718"/>
              <a:chExt cx="833782" cy="83378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20DC4B7-FA62-4691-B105-D8854D7E5944}"/>
                  </a:ext>
                </a:extLst>
              </p:cNvPr>
              <p:cNvSpPr/>
              <p:nvPr/>
            </p:nvSpPr>
            <p:spPr>
              <a:xfrm>
                <a:off x="2730106" y="3369083"/>
                <a:ext cx="257718" cy="2577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FCD40C-B362-4918-B660-1414596225C8}"/>
                  </a:ext>
                </a:extLst>
              </p:cNvPr>
              <p:cNvSpPr/>
              <p:nvPr/>
            </p:nvSpPr>
            <p:spPr>
              <a:xfrm>
                <a:off x="2442074" y="3048718"/>
                <a:ext cx="833782" cy="83378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527F7CA-9CA7-4807-9484-02A5791DA6C9}"/>
                </a:ext>
              </a:extLst>
            </p:cNvPr>
            <p:cNvSpPr/>
            <p:nvPr/>
          </p:nvSpPr>
          <p:spPr>
            <a:xfrm>
              <a:off x="5195649" y="2947253"/>
              <a:ext cx="265723" cy="26572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A8C31348-C7F0-49A3-8C5F-770AFBA1B894}"/>
              </a:ext>
            </a:extLst>
          </p:cNvPr>
          <p:cNvSpPr/>
          <p:nvPr/>
        </p:nvSpPr>
        <p:spPr>
          <a:xfrm>
            <a:off x="6545396" y="2228330"/>
            <a:ext cx="265723" cy="265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9099A-363F-4F20-9D73-D43E2CDE7F77}"/>
              </a:ext>
            </a:extLst>
          </p:cNvPr>
          <p:cNvCxnSpPr>
            <a:cxnSpLocks/>
          </p:cNvCxnSpPr>
          <p:nvPr/>
        </p:nvCxnSpPr>
        <p:spPr>
          <a:xfrm>
            <a:off x="5330301" y="2368260"/>
            <a:ext cx="4138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539940B-7E28-45F1-AF2A-752751712935}"/>
              </a:ext>
            </a:extLst>
          </p:cNvPr>
          <p:cNvSpPr/>
          <p:nvPr/>
        </p:nvSpPr>
        <p:spPr>
          <a:xfrm>
            <a:off x="8842500" y="2239401"/>
            <a:ext cx="257718" cy="25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1C5AA-552C-45FA-B81A-3F7191C79D6D}"/>
              </a:ext>
            </a:extLst>
          </p:cNvPr>
          <p:cNvSpPr txBox="1"/>
          <p:nvPr/>
        </p:nvSpPr>
        <p:spPr bwMode="auto">
          <a:xfrm>
            <a:off x="457200" y="1915969"/>
            <a:ext cx="2540091" cy="46196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glLoadIdentity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()</a:t>
            </a:r>
            <a:endParaRPr lang="ko-KR" altLang="en-US" sz="1600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glTranslatef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(-0.6,0,0);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glTranslate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(-0.3,0,0);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do??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373897-6613-415A-9EDA-D9C9F66693CE}"/>
              </a:ext>
            </a:extLst>
          </p:cNvPr>
          <p:cNvSpPr txBox="1"/>
          <p:nvPr/>
        </p:nvSpPr>
        <p:spPr bwMode="auto">
          <a:xfrm>
            <a:off x="6190221" y="1924803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0.3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03D84-0F09-43FC-BC80-72468F5D03AB}"/>
              </a:ext>
            </a:extLst>
          </p:cNvPr>
          <p:cNvSpPr txBox="1"/>
          <p:nvPr/>
        </p:nvSpPr>
        <p:spPr bwMode="auto">
          <a:xfrm>
            <a:off x="8057916" y="1773906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0.6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26A71C15-BCDB-43E9-94F8-8FB37201EFC7}"/>
              </a:ext>
            </a:extLst>
          </p:cNvPr>
          <p:cNvSpPr/>
          <p:nvPr/>
        </p:nvSpPr>
        <p:spPr>
          <a:xfrm rot="16200000">
            <a:off x="8123689" y="1526036"/>
            <a:ext cx="303189" cy="13249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EA0B8703-FCB3-4B60-A288-AFF61D4F4BB8}"/>
              </a:ext>
            </a:extLst>
          </p:cNvPr>
          <p:cNvSpPr/>
          <p:nvPr/>
        </p:nvSpPr>
        <p:spPr>
          <a:xfrm rot="16200000">
            <a:off x="6285805" y="2020969"/>
            <a:ext cx="303189" cy="459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92C7F5-76E3-4993-8782-8ED78DE3111F}"/>
              </a:ext>
            </a:extLst>
          </p:cNvPr>
          <p:cNvSpPr txBox="1"/>
          <p:nvPr/>
        </p:nvSpPr>
        <p:spPr bwMode="auto">
          <a:xfrm>
            <a:off x="3518521" y="2006212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Tahoma" pitchFamily="34" charset="0"/>
                <a:ea typeface="맑은 고딕" pitchFamily="50" charset="-127"/>
              </a:rPr>
              <a:t>Matrix Stack</a:t>
            </a:r>
            <a:endParaRPr lang="ko-KR" altLang="en-US" sz="1400" dirty="0">
              <a:solidFill>
                <a:srgbClr val="0000FF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0BA4B9-4D76-4858-84F8-EB9B1FC7FAC6}"/>
              </a:ext>
            </a:extLst>
          </p:cNvPr>
          <p:cNvSpPr txBox="1"/>
          <p:nvPr/>
        </p:nvSpPr>
        <p:spPr bwMode="auto">
          <a:xfrm>
            <a:off x="3600274" y="233336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E084B5-020C-4BC2-B7B8-92562E3934B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426678" y="2487253"/>
            <a:ext cx="1173596" cy="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A51B15-23B5-46C0-90FE-87D51E3C127A}"/>
              </a:ext>
            </a:extLst>
          </p:cNvPr>
          <p:cNvSpPr txBox="1"/>
          <p:nvPr/>
        </p:nvSpPr>
        <p:spPr bwMode="auto">
          <a:xfrm>
            <a:off x="2644696" y="1905164"/>
            <a:ext cx="8283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200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</a:rPr>
              <a:t>에 적용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5C436-EC1D-4108-B146-3FA686FD15C7}"/>
              </a:ext>
            </a:extLst>
          </p:cNvPr>
          <p:cNvSpPr txBox="1"/>
          <p:nvPr/>
        </p:nvSpPr>
        <p:spPr bwMode="auto">
          <a:xfrm>
            <a:off x="3583183" y="2786804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4C63DA-D949-44F3-985C-3C94E9AA32C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051720" y="2940693"/>
            <a:ext cx="1531463" cy="3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743E16-CBD9-4F1A-9B5D-11B50CB2066F}"/>
              </a:ext>
            </a:extLst>
          </p:cNvPr>
          <p:cNvSpPr txBox="1"/>
          <p:nvPr/>
        </p:nvSpPr>
        <p:spPr bwMode="auto">
          <a:xfrm>
            <a:off x="3557799" y="3294142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</a:rPr>
              <a:t>T(0,0,0)</a:t>
            </a:r>
            <a:endParaRPr lang="ko-KR" altLang="en-US" sz="1400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F1E802-2D9B-4D11-9AEA-2C139CC51436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517772" y="3448031"/>
            <a:ext cx="1040027" cy="2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B2C550-CD3A-413C-869D-C4B4C5BBED17}"/>
              </a:ext>
            </a:extLst>
          </p:cNvPr>
          <p:cNvSpPr txBox="1"/>
          <p:nvPr/>
        </p:nvSpPr>
        <p:spPr bwMode="auto">
          <a:xfrm>
            <a:off x="3557799" y="3799535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EEC57E-D88C-461D-A0C6-97740BFC2A4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426678" y="3953424"/>
            <a:ext cx="1131121" cy="77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DD9D80-0C33-4058-9F7C-6033D7E08D04}"/>
              </a:ext>
            </a:extLst>
          </p:cNvPr>
          <p:cNvSpPr txBox="1"/>
          <p:nvPr/>
        </p:nvSpPr>
        <p:spPr bwMode="auto">
          <a:xfrm>
            <a:off x="3514081" y="4642425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chemeClr val="accent3"/>
                </a:solidFill>
                <a:latin typeface="Tahoma" pitchFamily="34" charset="0"/>
                <a:ea typeface="맑은 고딕" pitchFamily="50" charset="-127"/>
              </a:rPr>
              <a:t>T(-0.9,0,0)</a:t>
            </a:r>
            <a:endParaRPr lang="ko-KR" altLang="en-US" sz="1400" dirty="0">
              <a:solidFill>
                <a:schemeClr val="accent3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87AC19-0280-4953-A6A5-0C56AF1399AA}"/>
              </a:ext>
            </a:extLst>
          </p:cNvPr>
          <p:cNvSpPr txBox="1"/>
          <p:nvPr/>
        </p:nvSpPr>
        <p:spPr bwMode="auto">
          <a:xfrm>
            <a:off x="4566557" y="3821036"/>
            <a:ext cx="2374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다음 연산을 적용하기 전에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,</a:t>
            </a: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현재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 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81D67-AC93-489E-A160-2E26356389B2}"/>
              </a:ext>
            </a:extLst>
          </p:cNvPr>
          <p:cNvSpPr txBox="1"/>
          <p:nvPr/>
        </p:nvSpPr>
        <p:spPr bwMode="auto">
          <a:xfrm>
            <a:off x="3514081" y="5605036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8E216E-CB1D-4243-9DE0-7216CD93714A}"/>
              </a:ext>
            </a:extLst>
          </p:cNvPr>
          <p:cNvSpPr txBox="1"/>
          <p:nvPr/>
        </p:nvSpPr>
        <p:spPr bwMode="auto">
          <a:xfrm>
            <a:off x="4486760" y="5470635"/>
            <a:ext cx="247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저장한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를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Current matrix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로 불러와서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1A6A5D-3BDE-44E0-858A-13495406B0C2}"/>
              </a:ext>
            </a:extLst>
          </p:cNvPr>
          <p:cNvSpPr txBox="1"/>
          <p:nvPr/>
        </p:nvSpPr>
        <p:spPr bwMode="auto">
          <a:xfrm>
            <a:off x="3492888" y="623965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T(0.3,0,0)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704F92-AAFF-4292-9F34-3954A22DAD71}"/>
              </a:ext>
            </a:extLst>
          </p:cNvPr>
          <p:cNvSpPr txBox="1"/>
          <p:nvPr/>
        </p:nvSpPr>
        <p:spPr bwMode="auto">
          <a:xfrm>
            <a:off x="4652319" y="6105252"/>
            <a:ext cx="2101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오른쪽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5EF039-8BDA-4A20-A18C-A8D57F0C50BF}"/>
              </a:ext>
            </a:extLst>
          </p:cNvPr>
          <p:cNvSpPr txBox="1"/>
          <p:nvPr/>
        </p:nvSpPr>
        <p:spPr bwMode="auto">
          <a:xfrm>
            <a:off x="7108520" y="422554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7A176B-FE87-4433-A022-15EA7B416265}"/>
              </a:ext>
            </a:extLst>
          </p:cNvPr>
          <p:cNvSpPr txBox="1"/>
          <p:nvPr/>
        </p:nvSpPr>
        <p:spPr bwMode="auto">
          <a:xfrm>
            <a:off x="7108520" y="3909123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7AC423-5C90-434D-9524-14A39756BED4}"/>
              </a:ext>
            </a:extLst>
          </p:cNvPr>
          <p:cNvSpPr txBox="1"/>
          <p:nvPr/>
        </p:nvSpPr>
        <p:spPr bwMode="auto">
          <a:xfrm rot="20698472">
            <a:off x="8071874" y="3834552"/>
            <a:ext cx="8981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duplicate</a:t>
            </a:r>
            <a:endParaRPr lang="ko-KR" altLang="en-US" sz="1400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EBF395-E925-45FD-A17D-4C467EF3E56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426678" y="4063012"/>
            <a:ext cx="4681842" cy="6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1DAEE0-0FD3-4DBD-B720-AEE2591A1FF5}"/>
              </a:ext>
            </a:extLst>
          </p:cNvPr>
          <p:cNvSpPr txBox="1"/>
          <p:nvPr/>
        </p:nvSpPr>
        <p:spPr bwMode="auto">
          <a:xfrm>
            <a:off x="3514081" y="4926769"/>
            <a:ext cx="98937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Tahoma" pitchFamily="34" charset="0"/>
                <a:ea typeface="맑은 고딕" pitchFamily="50" charset="-127"/>
              </a:rPr>
              <a:t>T(-0.6,0,0)</a:t>
            </a:r>
            <a:endParaRPr lang="ko-KR" altLang="en-US" sz="1400" dirty="0">
              <a:solidFill>
                <a:srgbClr val="0070C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A486B4-60B5-47F8-9178-7ED005517DF5}"/>
              </a:ext>
            </a:extLst>
          </p:cNvPr>
          <p:cNvSpPr txBox="1"/>
          <p:nvPr/>
        </p:nvSpPr>
        <p:spPr bwMode="auto">
          <a:xfrm>
            <a:off x="4666168" y="4886353"/>
            <a:ext cx="1922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왼쪽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green planet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을</a:t>
            </a:r>
            <a:endParaRPr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그린다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55B0BC-2256-4815-A237-F87FBC90F964}"/>
              </a:ext>
            </a:extLst>
          </p:cNvPr>
          <p:cNvSpPr txBox="1"/>
          <p:nvPr/>
        </p:nvSpPr>
        <p:spPr bwMode="auto">
          <a:xfrm rot="20698472">
            <a:off x="4778180" y="4538730"/>
            <a:ext cx="668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solidFill>
                  <a:srgbClr val="FF0066"/>
                </a:solidFill>
                <a:latin typeface="Tahoma" pitchFamily="34" charset="0"/>
                <a:ea typeface="맑은 고딕" pitchFamily="50" charset="-127"/>
              </a:rPr>
              <a:t>delete</a:t>
            </a:r>
            <a:endParaRPr lang="ko-KR" altLang="en-US" sz="1400" dirty="0">
              <a:solidFill>
                <a:srgbClr val="FF0066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465B25-D5B2-460F-A3A0-59EFD65B5329}"/>
              </a:ext>
            </a:extLst>
          </p:cNvPr>
          <p:cNvCxnSpPr>
            <a:endCxn id="60" idx="1"/>
          </p:cNvCxnSpPr>
          <p:nvPr/>
        </p:nvCxnSpPr>
        <p:spPr>
          <a:xfrm>
            <a:off x="3263123" y="4772887"/>
            <a:ext cx="1526490" cy="642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73DC2B-7075-4952-AB51-F2FF41540B55}"/>
              </a:ext>
            </a:extLst>
          </p:cNvPr>
          <p:cNvCxnSpPr>
            <a:cxnSpLocks/>
          </p:cNvCxnSpPr>
          <p:nvPr/>
        </p:nvCxnSpPr>
        <p:spPr>
          <a:xfrm>
            <a:off x="7612809" y="353024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/>
      <p:bldP spid="44" grpId="0" animBg="1"/>
      <p:bldP spid="6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ts val="0"/>
          </a:spcBef>
          <a:defRPr sz="1400" b="1" dirty="0" smtClean="0">
            <a:latin typeface="Tahom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75090</TotalTime>
  <Words>3437</Words>
  <Application>Microsoft Office PowerPoint</Application>
  <PresentationFormat>화면 슬라이드 쇼(4:3)</PresentationFormat>
  <Paragraphs>814</Paragraphs>
  <Slides>41</Slides>
  <Notes>7</Notes>
  <HiddenSlides>0</HiddenSlides>
  <MMClips>3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Arial Unicode MS</vt:lpstr>
      <vt:lpstr>굴림</vt:lpstr>
      <vt:lpstr>맑은 고딕</vt:lpstr>
      <vt:lpstr>Arial</vt:lpstr>
      <vt:lpstr>Bradley Hand ITC</vt:lpstr>
      <vt:lpstr>Georgia</vt:lpstr>
      <vt:lpstr>Tahoma</vt:lpstr>
      <vt:lpstr>Times New Roman</vt:lpstr>
      <vt:lpstr>Verdana</vt:lpstr>
      <vt:lpstr>Wingdings</vt:lpstr>
      <vt:lpstr>Office 테마</vt:lpstr>
      <vt:lpstr>수식</vt:lpstr>
      <vt:lpstr>Equation</vt:lpstr>
      <vt:lpstr>Geometric Transformation</vt:lpstr>
      <vt:lpstr>Goals</vt:lpstr>
      <vt:lpstr>Transformation의 누적 현상 </vt:lpstr>
      <vt:lpstr>Transformation의 누적 현상 </vt:lpstr>
      <vt:lpstr>Matrix Multiplication 누적</vt:lpstr>
      <vt:lpstr>glLoadIdentity()</vt:lpstr>
      <vt:lpstr>Solar system</vt:lpstr>
      <vt:lpstr>Solar system</vt:lpstr>
      <vt:lpstr>Solar system</vt:lpstr>
      <vt:lpstr>Solar system</vt:lpstr>
      <vt:lpstr>Quiz. duplicate/delete (제출x)</vt:lpstr>
      <vt:lpstr>Quiz1. duplicate/delete (제출o)</vt:lpstr>
      <vt:lpstr>Goals</vt:lpstr>
      <vt:lpstr>glPushMatrix() / glPopMatrix()</vt:lpstr>
      <vt:lpstr>glPushMatrix() / glPopMatrix()</vt:lpstr>
      <vt:lpstr>glPushMatrix() / glPopMatrix()</vt:lpstr>
      <vt:lpstr>Coding Example. Solar System</vt:lpstr>
      <vt:lpstr>Quiz2. Satellite2를 그리는 코드 추가 </vt:lpstr>
      <vt:lpstr>Coding Example. Solar System</vt:lpstr>
      <vt:lpstr>sphere</vt:lpstr>
      <vt:lpstr>Solar System</vt:lpstr>
      <vt:lpstr>Solar System</vt:lpstr>
      <vt:lpstr>Coding Example. Solar System</vt:lpstr>
      <vt:lpstr>은하계를  여행하는 비행선</vt:lpstr>
      <vt:lpstr>Quiz2. Solar System</vt:lpstr>
      <vt:lpstr>Quiz3. Solar System</vt:lpstr>
      <vt:lpstr>과제 1. Matrix Stack</vt:lpstr>
      <vt:lpstr>Goals</vt:lpstr>
      <vt:lpstr>3D Scale Matrix</vt:lpstr>
      <vt:lpstr>Scaling</vt:lpstr>
      <vt:lpstr>Scaling</vt:lpstr>
      <vt:lpstr>Scaling</vt:lpstr>
      <vt:lpstr>Fixed-point Scaling</vt:lpstr>
      <vt:lpstr>Goals</vt:lpstr>
      <vt:lpstr>키보드 제어</vt:lpstr>
      <vt:lpstr>Transformation by Keyboard</vt:lpstr>
      <vt:lpstr>Transformation by Keyboard</vt:lpstr>
      <vt:lpstr>Transformation by Keyboard</vt:lpstr>
      <vt:lpstr>Transformation by Keyboard</vt:lpstr>
      <vt:lpstr>과제 2. Transformation by Keyboard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Sungshin</cp:lastModifiedBy>
  <cp:revision>1435</cp:revision>
  <dcterms:created xsi:type="dcterms:W3CDTF">2009-01-13T03:03:42Z</dcterms:created>
  <dcterms:modified xsi:type="dcterms:W3CDTF">2024-10-07T08:50:52Z</dcterms:modified>
</cp:coreProperties>
</file>