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86" r:id="rId2"/>
  </p:sldMasterIdLst>
  <p:notesMasterIdLst>
    <p:notesMasterId r:id="rId43"/>
  </p:notesMasterIdLst>
  <p:handoutMasterIdLst>
    <p:handoutMasterId r:id="rId44"/>
  </p:handoutMasterIdLst>
  <p:sldIdLst>
    <p:sldId id="521" r:id="rId3"/>
    <p:sldId id="578" r:id="rId4"/>
    <p:sldId id="533" r:id="rId5"/>
    <p:sldId id="543" r:id="rId6"/>
    <p:sldId id="573" r:id="rId7"/>
    <p:sldId id="489" r:id="rId8"/>
    <p:sldId id="490" r:id="rId9"/>
    <p:sldId id="546" r:id="rId10"/>
    <p:sldId id="550" r:id="rId11"/>
    <p:sldId id="496" r:id="rId12"/>
    <p:sldId id="497" r:id="rId13"/>
    <p:sldId id="547" r:id="rId14"/>
    <p:sldId id="499" r:id="rId15"/>
    <p:sldId id="500" r:id="rId16"/>
    <p:sldId id="567" r:id="rId17"/>
    <p:sldId id="548" r:id="rId18"/>
    <p:sldId id="568" r:id="rId19"/>
    <p:sldId id="502" r:id="rId20"/>
    <p:sldId id="569" r:id="rId21"/>
    <p:sldId id="503" r:id="rId22"/>
    <p:sldId id="570" r:id="rId23"/>
    <p:sldId id="504" r:id="rId24"/>
    <p:sldId id="571" r:id="rId25"/>
    <p:sldId id="505" r:id="rId26"/>
    <p:sldId id="572" r:id="rId27"/>
    <p:sldId id="575" r:id="rId28"/>
    <p:sldId id="576" r:id="rId29"/>
    <p:sldId id="557" r:id="rId30"/>
    <p:sldId id="577" r:id="rId31"/>
    <p:sldId id="558" r:id="rId32"/>
    <p:sldId id="559" r:id="rId33"/>
    <p:sldId id="560" r:id="rId34"/>
    <p:sldId id="579" r:id="rId35"/>
    <p:sldId id="554" r:id="rId36"/>
    <p:sldId id="525" r:id="rId37"/>
    <p:sldId id="526" r:id="rId38"/>
    <p:sldId id="536" r:id="rId39"/>
    <p:sldId id="566" r:id="rId40"/>
    <p:sldId id="495" r:id="rId41"/>
    <p:sldId id="498" r:id="rId42"/>
  </p:sldIdLst>
  <p:sldSz cx="9144000" cy="6858000" type="screen4x3"/>
  <p:notesSz cx="9979025" cy="68341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66FFCC"/>
    <a:srgbClr val="FF00FF"/>
    <a:srgbClr val="00CC00"/>
    <a:srgbClr val="FFFF99"/>
    <a:srgbClr val="000000"/>
    <a:srgbClr val="D99694"/>
    <a:srgbClr val="B8B598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0" autoAdjust="0"/>
    <p:restoredTop sz="96015" autoAdjust="0"/>
  </p:normalViewPr>
  <p:slideViewPr>
    <p:cSldViewPr>
      <p:cViewPr varScale="1">
        <p:scale>
          <a:sx n="77" d="100"/>
          <a:sy n="77" d="100"/>
        </p:scale>
        <p:origin x="82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64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53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1BD016-1D28-4AFD-9F8F-B46DF651F3E4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0CE6DC-4D31-44FD-A46C-BBE60EFE4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49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788575-CCCE-42EB-85A7-5C627F11468E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8" tIns="46104" rIns="92208" bIns="461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2208" tIns="46104" rIns="92208" bIns="4610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6FAE2C-EE9D-46C7-89D4-FAADA2C748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545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D123B-C7C9-4D62-95C6-E2AE6A9A1EDC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C5FB-9707-46F8-8857-64FD1C62F0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822F7-9C11-4A81-95BF-9E5FE0243745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B9CD-9FD5-4D6C-827D-554B2D8D65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750" y="2168860"/>
            <a:ext cx="8064500" cy="769441"/>
          </a:xfrm>
        </p:spPr>
        <p:txBody>
          <a:bodyPr>
            <a:spAutoFit/>
          </a:bodyPr>
          <a:lstStyle>
            <a:lvl1pPr>
              <a:defRPr sz="4400" b="1"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750" y="4221088"/>
            <a:ext cx="8064500" cy="584775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200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836712"/>
            <a:ext cx="9144000" cy="0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CC99"/>
              </a:buClr>
              <a:buFont typeface="Georgia" pitchFamily="18" charset="0"/>
              <a:buChar char="●"/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539750" y="944563"/>
            <a:ext cx="8064500" cy="536416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sz="2000" b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sz="1800" b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sz="1600" b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lnSpc>
                <a:spcPct val="90000"/>
              </a:lnSpc>
              <a:defRPr sz="1400" b="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개체 틀 1"/>
          <p:cNvSpPr>
            <a:spLocks noGrp="1"/>
          </p:cNvSpPr>
          <p:nvPr>
            <p:ph type="title"/>
          </p:nvPr>
        </p:nvSpPr>
        <p:spPr bwMode="auto">
          <a:xfrm>
            <a:off x="539750" y="36004"/>
            <a:ext cx="80645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3600" b="1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97990" y="6611779"/>
            <a:ext cx="341760" cy="246221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orgia" pitchFamily="18" charset="0"/>
              <a:buNone/>
              <a:tabLst/>
              <a:defRPr/>
            </a:pPr>
            <a:fld id="{A5740AA5-6B11-478B-8BC4-73D1C14C6386}" type="slidenum"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Georgia" pitchFamily="18" charset="0"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1" name="그림 5" descr="gml_logo_black.gif"/>
          <p:cNvPicPr>
            <a:picLocks noChangeAspect="1"/>
          </p:cNvPicPr>
          <p:nvPr userDrawn="1"/>
        </p:nvPicPr>
        <p:blipFill>
          <a:blip r:embed="rId2" cstate="print">
            <a:lum bright="10000" contrast="100000"/>
          </a:blip>
          <a:srcRect/>
          <a:stretch>
            <a:fillRect/>
          </a:stretch>
        </p:blipFill>
        <p:spPr bwMode="auto">
          <a:xfrm>
            <a:off x="8658620" y="6638159"/>
            <a:ext cx="343332" cy="17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직선 연결선 19"/>
          <p:cNvCxnSpPr/>
          <p:nvPr userDrawn="1"/>
        </p:nvCxnSpPr>
        <p:spPr>
          <a:xfrm>
            <a:off x="0" y="6851422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716992" y="6597650"/>
            <a:ext cx="1428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800" b="1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fld id="{425A163F-BE6C-410A-A3B4-75BB7C33C173}" type="datetime4"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November 12, 2024</a:t>
            </a:fld>
            <a:r>
              <a:rPr kumimoji="0" lang="en-US" altLang="ko-KR" sz="800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en-US" altLang="ko-KR" sz="800" b="1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# </a:t>
            </a:r>
            <a:fld id="{F0B5111C-9CAC-466E-A9E4-EAC2D961003B}" type="slidenum">
              <a:rPr kumimoji="0" lang="ko-KR" altLang="en-US" sz="800" b="1" smtClean="0">
                <a:solidFill>
                  <a:srgbClr val="0D0D0D"/>
                </a:solidFill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ko-KR" sz="800" b="1" dirty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45263"/>
            <a:ext cx="91455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867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ED80845-F36B-404E-AC25-077B61E4B6E7}" type="datetimeFigureOut">
              <a:rPr lang="ko-KR" altLang="en-US"/>
              <a:pPr>
                <a:defRPr/>
              </a:pPr>
              <a:t>2024-11-12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C05E420-5650-4ABA-B8F9-0F419DBEE2A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4DF18-4E7D-4153-A14D-54AACD4664F0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35D5-4F15-49CD-9B33-08EA9BF5EF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3389F-E6B7-462F-B147-EEDF03C538D5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B739-0966-4C72-B035-0AEE7CDFC5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44120-EF38-4703-8AD6-060EEC7E3C6A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B5C27-0715-40F1-B4DD-26DB51CA51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6B98F-C9AF-4315-9266-2784F8E77D44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48FB9-F14D-4DAF-B82D-F475F6F0CC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DA47-A061-4DBD-B10E-ADF86D3300C7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2168-1DFE-4DE7-9DF7-F163BD31FD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68BC-AA00-4DE9-9E6A-3A175C6AE8E5}" type="datetimeFigureOut">
              <a:rPr lang="ko-KR" altLang="en-US"/>
              <a:pPr>
                <a:defRPr/>
              </a:pPr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414E-626F-4D2F-B268-508A0423F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96938D-585A-4413-BD12-21D65678957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89025"/>
            <a:ext cx="82296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197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marL="342900" indent="-3429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•"/>
        <a:defRPr sz="2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•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»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3600" dirty="0">
                <a:solidFill>
                  <a:srgbClr val="404040"/>
                </a:solidFill>
                <a:latin typeface="Arial" charset="0"/>
              </a:rPr>
              <a:t>Viewing Transformation </a:t>
            </a:r>
            <a:r>
              <a:rPr lang="en-US" altLang="ko-KR" sz="3600" i="1" dirty="0">
                <a:solidFill>
                  <a:srgbClr val="FF0066"/>
                </a:solidFill>
                <a:latin typeface="Arial" charset="0"/>
              </a:rPr>
              <a:t>(2)</a:t>
            </a:r>
            <a:endParaRPr lang="ko-KR" altLang="en-US" sz="3600" i="1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2723634"/>
            <a:ext cx="3153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</a:pPr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그래픽스 </a:t>
            </a:r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[10</a:t>
            </a:r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184" y="3947437"/>
            <a:ext cx="45476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953735"/>
              </a:buClr>
              <a:buFont typeface="Arial" charset="0"/>
              <a:buChar char="•"/>
            </a:pPr>
            <a:r>
              <a:rPr kumimoji="0" lang="en-US" altLang="ko-KR" sz="2600" b="1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Viewport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00595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w to use glOrtho() in OpenGL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778965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OpenGL</a:t>
            </a:r>
            <a:r>
              <a:rPr lang="en-US" altLang="ko-KR" dirty="0"/>
              <a:t>: Orthogonal Projection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0446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1700" b="0" dirty="0"/>
              <a:t>void </a:t>
            </a:r>
            <a:r>
              <a:rPr lang="en-US" altLang="ko-KR" dirty="0"/>
              <a:t>glOrtho</a:t>
            </a:r>
            <a:r>
              <a:rPr lang="en-US" altLang="ko-KR" sz="1700" b="0" dirty="0"/>
              <a:t>(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left,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right</a:t>
            </a:r>
            <a:r>
              <a:rPr lang="en-US" altLang="ko-KR" sz="1700" b="0" dirty="0"/>
              <a:t>,  </a:t>
            </a:r>
          </a:p>
          <a:p>
            <a:pPr marL="1828800" lvl="4" indent="0">
              <a:buNone/>
            </a:pPr>
            <a:r>
              <a:rPr lang="en-US" altLang="ko-KR" sz="1700" b="0" dirty="0">
                <a:solidFill>
                  <a:srgbClr val="FF00FF"/>
                </a:solidFill>
              </a:rPr>
              <a:t>     </a:t>
            </a:r>
            <a:r>
              <a:rPr lang="en-US" altLang="ko-KR" sz="1700" b="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b="0" dirty="0">
                <a:solidFill>
                  <a:srgbClr val="FF00FF"/>
                </a:solidFill>
              </a:rPr>
              <a:t> bottom, </a:t>
            </a:r>
            <a:r>
              <a:rPr lang="en-US" altLang="ko-KR" sz="1700" b="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b="0" dirty="0">
                <a:solidFill>
                  <a:srgbClr val="FF00FF"/>
                </a:solidFill>
              </a:rPr>
              <a:t> top</a:t>
            </a:r>
            <a:r>
              <a:rPr lang="en-US" altLang="ko-KR" sz="1700" b="0" dirty="0"/>
              <a:t>, </a:t>
            </a:r>
          </a:p>
          <a:p>
            <a:pPr marL="1828800" lvl="4" indent="0">
              <a:buNone/>
            </a:pPr>
            <a:r>
              <a:rPr lang="en-US" altLang="ko-KR" sz="1700" b="0" dirty="0">
                <a:solidFill>
                  <a:srgbClr val="00B050"/>
                </a:solidFill>
              </a:rPr>
              <a:t>     </a:t>
            </a:r>
            <a:r>
              <a:rPr lang="en-US" altLang="ko-KR" sz="1700" b="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 err="1">
                <a:solidFill>
                  <a:srgbClr val="00B050"/>
                </a:solidFill>
              </a:rPr>
              <a:t>zNear</a:t>
            </a:r>
            <a:r>
              <a:rPr lang="en-US" altLang="ko-KR" sz="1700" b="0" dirty="0">
                <a:solidFill>
                  <a:srgbClr val="00B050"/>
                </a:solidFill>
              </a:rPr>
              <a:t>, </a:t>
            </a:r>
            <a:r>
              <a:rPr lang="en-US" altLang="ko-KR" sz="1700" b="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 err="1">
                <a:solidFill>
                  <a:srgbClr val="00B050"/>
                </a:solidFill>
              </a:rPr>
              <a:t>zFar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ko-KR" sz="1600" dirty="0"/>
              <a:t>left, right, bottom, top : </a:t>
            </a:r>
            <a:r>
              <a:rPr lang="ko-KR" altLang="en-US" sz="1600" dirty="0"/>
              <a:t>좌표</a:t>
            </a:r>
            <a:endParaRPr lang="en-US" altLang="ko-KR" sz="1600" dirty="0"/>
          </a:p>
          <a:p>
            <a:pPr lvl="1">
              <a:spcBef>
                <a:spcPts val="600"/>
              </a:spcBef>
            </a:pPr>
            <a:r>
              <a:rPr lang="en-US" altLang="ko-KR" sz="1600" dirty="0" err="1"/>
              <a:t>zNear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zFar</a:t>
            </a:r>
            <a:r>
              <a:rPr lang="en-US" altLang="ko-KR" sz="1600" dirty="0"/>
              <a:t> : </a:t>
            </a:r>
            <a:r>
              <a:rPr lang="ko-KR" altLang="en-US" sz="1600" dirty="0"/>
              <a:t>거리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zNear</a:t>
            </a:r>
            <a:r>
              <a:rPr lang="en-US" altLang="ko-KR" sz="1600" dirty="0"/>
              <a:t>: camera ~ near plane,  </a:t>
            </a:r>
            <a:r>
              <a:rPr lang="en-US" altLang="ko-KR" sz="1600" dirty="0" err="1"/>
              <a:t>zFar</a:t>
            </a:r>
            <a:r>
              <a:rPr lang="en-US" altLang="ko-KR" sz="1600" dirty="0"/>
              <a:t>: camera ~ far plane)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2" descr="glOrtho() 함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616" y="3913892"/>
            <a:ext cx="827863" cy="731600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155575" y="4437112"/>
            <a:ext cx="88840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75656" y="6309320"/>
            <a:ext cx="2060516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475656" y="6520758"/>
            <a:ext cx="5466299" cy="458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2095848" y="6001543"/>
            <a:ext cx="1077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zNear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 = 1</a:t>
            </a:r>
            <a:endParaRPr lang="ko-KR" altLang="en-US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97623" y="6212981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zFar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 = 3</a:t>
            </a:r>
            <a:endParaRPr lang="ko-KR" altLang="en-US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75656" y="2924944"/>
            <a:ext cx="0" cy="393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93613" y="3913892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z</a:t>
            </a:r>
            <a:endParaRPr lang="ko-KR" altLang="en-US" sz="28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284616" y="2780928"/>
            <a:ext cx="7464" cy="4077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84616" y="2839441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464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w to use glOrtho() in OpenGL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93595"/>
            <a:ext cx="5778965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Orthogonal Projection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0446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1700" b="0" dirty="0"/>
              <a:t>void </a:t>
            </a:r>
            <a:r>
              <a:rPr lang="en-US" altLang="ko-KR" dirty="0" err="1"/>
              <a:t>glOrtho</a:t>
            </a:r>
            <a:r>
              <a:rPr lang="en-US" altLang="ko-KR" sz="1700" b="0" dirty="0"/>
              <a:t>(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left,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right</a:t>
            </a:r>
            <a:r>
              <a:rPr lang="en-US" altLang="ko-KR" sz="1700" b="0" dirty="0"/>
              <a:t>,  </a:t>
            </a:r>
          </a:p>
          <a:p>
            <a:pPr marL="1828800" lvl="4" indent="0">
              <a:buNone/>
            </a:pPr>
            <a:r>
              <a:rPr lang="en-US" altLang="ko-KR" sz="1700" dirty="0">
                <a:solidFill>
                  <a:srgbClr val="FF00FF"/>
                </a:solidFill>
              </a:rPr>
              <a:t>     </a:t>
            </a:r>
            <a:r>
              <a:rPr lang="en-US" altLang="ko-KR" sz="170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dirty="0">
                <a:solidFill>
                  <a:srgbClr val="FF00FF"/>
                </a:solidFill>
              </a:rPr>
              <a:t> bottom, </a:t>
            </a:r>
            <a:r>
              <a:rPr lang="en-US" altLang="ko-KR" sz="170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dirty="0">
                <a:solidFill>
                  <a:srgbClr val="FF00FF"/>
                </a:solidFill>
              </a:rPr>
              <a:t> top</a:t>
            </a:r>
            <a:r>
              <a:rPr lang="en-US" altLang="ko-KR" sz="1700" dirty="0"/>
              <a:t>, </a:t>
            </a:r>
          </a:p>
          <a:p>
            <a:pPr marL="1828800" lvl="4" indent="0">
              <a:buNone/>
            </a:pPr>
            <a:r>
              <a:rPr lang="en-US" altLang="ko-KR" sz="1700" dirty="0">
                <a:solidFill>
                  <a:srgbClr val="00B050"/>
                </a:solidFill>
              </a:rPr>
              <a:t>     </a:t>
            </a:r>
            <a:r>
              <a:rPr lang="en-US" altLang="ko-KR" sz="170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dirty="0">
                <a:solidFill>
                  <a:srgbClr val="00B050"/>
                </a:solidFill>
              </a:rPr>
              <a:t> </a:t>
            </a:r>
            <a:r>
              <a:rPr lang="en-US" altLang="ko-KR" sz="1700" dirty="0" err="1">
                <a:solidFill>
                  <a:srgbClr val="00B050"/>
                </a:solidFill>
              </a:rPr>
              <a:t>zNear</a:t>
            </a:r>
            <a:r>
              <a:rPr lang="en-US" altLang="ko-KR" sz="1700" dirty="0">
                <a:solidFill>
                  <a:srgbClr val="00B050"/>
                </a:solidFill>
              </a:rPr>
              <a:t>, </a:t>
            </a:r>
            <a:r>
              <a:rPr lang="en-US" altLang="ko-KR" sz="170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dirty="0">
                <a:solidFill>
                  <a:srgbClr val="00B050"/>
                </a:solidFill>
              </a:rPr>
              <a:t> </a:t>
            </a:r>
            <a:r>
              <a:rPr lang="en-US" altLang="ko-KR" sz="1700" dirty="0" err="1">
                <a:solidFill>
                  <a:srgbClr val="00B050"/>
                </a:solidFill>
              </a:rPr>
              <a:t>zFar</a:t>
            </a:r>
            <a:r>
              <a:rPr lang="en-US" altLang="ko-KR" sz="1700" dirty="0">
                <a:solidFill>
                  <a:srgbClr val="00B050"/>
                </a:solidFill>
              </a:rPr>
              <a:t> </a:t>
            </a:r>
            <a:r>
              <a:rPr lang="en-US" altLang="ko-KR" sz="17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ko-KR" sz="2000" b="0" dirty="0" err="1"/>
              <a:t>glOrgho</a:t>
            </a:r>
            <a:r>
              <a:rPr lang="en-US" altLang="ko-KR" sz="2000" b="0" dirty="0"/>
              <a:t>(</a:t>
            </a:r>
            <a:r>
              <a:rPr lang="en-US" altLang="ko-KR" sz="2000" b="1" dirty="0">
                <a:solidFill>
                  <a:srgbClr val="FF0000"/>
                </a:solidFill>
              </a:rPr>
              <a:t> -1.0, 1.0</a:t>
            </a:r>
            <a:r>
              <a:rPr lang="en-US" altLang="ko-KR" sz="2000" dirty="0"/>
              <a:t>,    </a:t>
            </a:r>
            <a:r>
              <a:rPr lang="en-US" altLang="ko-KR" sz="2000" b="1" dirty="0">
                <a:solidFill>
                  <a:srgbClr val="0000FF"/>
                </a:solidFill>
              </a:rPr>
              <a:t>-1.0, 1.0</a:t>
            </a:r>
            <a:r>
              <a:rPr lang="en-US" altLang="ko-KR" sz="2000" dirty="0"/>
              <a:t>,     </a:t>
            </a:r>
            <a:r>
              <a:rPr lang="en-US" altLang="ko-KR" sz="2000" b="1" dirty="0">
                <a:solidFill>
                  <a:srgbClr val="00B050"/>
                </a:solidFill>
              </a:rPr>
              <a:t>1.0, 3.0</a:t>
            </a:r>
            <a:r>
              <a:rPr lang="en-US" altLang="ko-KR" sz="2000" dirty="0"/>
              <a:t>);</a:t>
            </a:r>
          </a:p>
          <a:p>
            <a:pPr lvl="1">
              <a:spcBef>
                <a:spcPts val="1200"/>
              </a:spcBef>
            </a:pPr>
            <a:endParaRPr lang="en-US" altLang="ko-KR" sz="1800" b="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2" descr="glOrtho() 함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91680" y="6577971"/>
            <a:ext cx="1844492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691680" y="6793995"/>
            <a:ext cx="5250275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64088" y="7937"/>
            <a:ext cx="3762718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glOrtho(-1.0, 1.0,   -1.0, 1.0,   1.0, 3.0);</a:t>
            </a:r>
          </a:p>
          <a:p>
            <a:r>
              <a:rPr lang="en-US" altLang="ko-KR" sz="2000" b="1" dirty="0" err="1">
                <a:solidFill>
                  <a:srgbClr val="0000FF"/>
                </a:solidFill>
                <a:latin typeface="Arial Narrow" panose="020B0606020202030204" pitchFamily="34" charset="0"/>
              </a:rPr>
              <a:t>gluLookAt</a:t>
            </a:r>
            <a:r>
              <a:rPr lang="en-US" altLang="ko-KR" sz="2000" b="1" dirty="0">
                <a:solidFill>
                  <a:srgbClr val="0000FF"/>
                </a:solidFill>
                <a:latin typeface="Arial Narrow" panose="020B0606020202030204" pitchFamily="34" charset="0"/>
              </a:rPr>
              <a:t>( </a:t>
            </a:r>
            <a:r>
              <a:rPr lang="en-US" altLang="ko-KR" sz="2000" b="1" dirty="0">
                <a:solidFill>
                  <a:srgbClr val="FF0066"/>
                </a:solidFill>
                <a:latin typeface="Arial Narrow" panose="020B0606020202030204" pitchFamily="34" charset="0"/>
              </a:rPr>
              <a:t>0.0, 0.0, 2.0, </a:t>
            </a:r>
          </a:p>
          <a:p>
            <a:r>
              <a:rPr lang="en-US" altLang="ko-KR" sz="2000" b="1" dirty="0">
                <a:solidFill>
                  <a:srgbClr val="FF0066"/>
                </a:solidFill>
                <a:latin typeface="Arial Narrow" panose="020B0606020202030204" pitchFamily="34" charset="0"/>
              </a:rPr>
              <a:t>	    0.0, 0.0, 1.0, 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Arial Narrow" panose="020B0606020202030204" pitchFamily="34" charset="0"/>
              </a:rPr>
              <a:t>	    0.0, 1.0, 0.0);</a:t>
            </a:r>
            <a:endParaRPr lang="ko-KR" altLang="en-US" sz="2000" b="1" dirty="0">
              <a:solidFill>
                <a:srgbClr val="0000FF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20072" y="4633755"/>
            <a:ext cx="144016" cy="127855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 bwMode="auto">
          <a:xfrm>
            <a:off x="2095848" y="6270194"/>
            <a:ext cx="1077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zNear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 = 1</a:t>
            </a:r>
            <a:endParaRPr lang="ko-KR" altLang="en-US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691680" y="3337611"/>
            <a:ext cx="0" cy="3829954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1309293" y="2977571"/>
            <a:ext cx="64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z=2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536172" y="3306781"/>
            <a:ext cx="0" cy="3829954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3136787" y="2977571"/>
            <a:ext cx="64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z=1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07845" y="3291442"/>
            <a:ext cx="0" cy="3829954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925458" y="2977571"/>
            <a:ext cx="64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z=0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937048" y="3291442"/>
            <a:ext cx="0" cy="383520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6565792" y="2977571"/>
            <a:ext cx="742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z=-1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55575" y="4437112"/>
            <a:ext cx="88840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04638" y="475136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65114" y="4840487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(0,0,2)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0" name="오른쪽 중괄호 49"/>
          <p:cNvSpPr/>
          <p:nvPr/>
        </p:nvSpPr>
        <p:spPr>
          <a:xfrm rot="5400000">
            <a:off x="8508845" y="130537"/>
            <a:ext cx="216024" cy="702808"/>
          </a:xfrm>
          <a:prstGeom prst="rightBrac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4597623" y="6481632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zFar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 = 3</a:t>
            </a:r>
            <a:endParaRPr lang="ko-KR" altLang="en-US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 rot="5400000" flipV="1">
            <a:off x="5102287" y="1214816"/>
            <a:ext cx="268652" cy="3400877"/>
          </a:xfrm>
          <a:prstGeom prst="leftBrac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3613" y="4182543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z</a:t>
            </a:r>
            <a:endParaRPr lang="ko-KR" altLang="en-US" sz="2800" dirty="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5292080" y="2977571"/>
            <a:ext cx="15765" cy="4149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284616" y="3108092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28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7624" y="4201707"/>
            <a:ext cx="827863" cy="7316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872228" y="4707882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(0,0,1)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241029" y="2708920"/>
            <a:ext cx="19391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Look at point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</a:rPr>
              <a:t>는</a:t>
            </a:r>
            <a:endParaRPr lang="en-US" altLang="ko-KR" sz="1400" dirty="0">
              <a:latin typeface="Tahoma" pitchFamily="34" charset="0"/>
              <a:ea typeface="맑은 고딕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near plane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</a:rPr>
              <a:t>과</a:t>
            </a:r>
            <a:endParaRPr lang="en-US" altLang="ko-KR" sz="1400" dirty="0">
              <a:latin typeface="Tahoma" pitchFamily="34" charset="0"/>
              <a:ea typeface="맑은 고딕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Camera direction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</a:rPr>
              <a:t>과의 </a:t>
            </a:r>
            <a:endParaRPr lang="en-US" altLang="ko-KR" sz="1400" dirty="0">
              <a:latin typeface="Tahoma" pitchFamily="34" charset="0"/>
              <a:ea typeface="맑은 고딕" pitchFamily="50" charset="-127"/>
            </a:endParaRPr>
          </a:p>
          <a:p>
            <a:pPr algn="r">
              <a:spcBef>
                <a:spcPts val="0"/>
              </a:spcBef>
            </a:pPr>
            <a:r>
              <a:rPr lang="ko-KR" altLang="en-US" sz="1400" dirty="0">
                <a:latin typeface="Tahoma" pitchFamily="34" charset="0"/>
                <a:ea typeface="맑은 고딕" pitchFamily="50" charset="-127"/>
              </a:rPr>
              <a:t>접점으로 설정</a:t>
            </a:r>
            <a:endParaRPr lang="en-US" altLang="ko-KR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338666" y="4623506"/>
            <a:ext cx="144016" cy="127855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518BE5-9763-4A28-B91A-1BE229008706}"/>
              </a:ext>
            </a:extLst>
          </p:cNvPr>
          <p:cNvCxnSpPr/>
          <p:nvPr/>
        </p:nvCxnSpPr>
        <p:spPr>
          <a:xfrm flipV="1">
            <a:off x="1475656" y="3861048"/>
            <a:ext cx="0" cy="8447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7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w to use glOrtho() in OpenGL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778965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Orthogonal Projection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0446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1700" b="0" dirty="0"/>
              <a:t>void </a:t>
            </a:r>
            <a:r>
              <a:rPr lang="en-US" altLang="ko-KR" dirty="0"/>
              <a:t>glOrtho</a:t>
            </a:r>
            <a:r>
              <a:rPr lang="en-US" altLang="ko-KR" sz="1700" b="0" dirty="0"/>
              <a:t>(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left,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right</a:t>
            </a:r>
            <a:r>
              <a:rPr lang="en-US" altLang="ko-KR" sz="1700" b="0" dirty="0"/>
              <a:t>,  </a:t>
            </a:r>
            <a:r>
              <a:rPr lang="en-US" altLang="ko-KR" sz="1700" b="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b="0" dirty="0">
                <a:solidFill>
                  <a:srgbClr val="FF00FF"/>
                </a:solidFill>
              </a:rPr>
              <a:t> bottom, </a:t>
            </a:r>
            <a:r>
              <a:rPr lang="en-US" altLang="ko-KR" sz="1700" b="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b="0" dirty="0">
                <a:solidFill>
                  <a:srgbClr val="FF00FF"/>
                </a:solidFill>
              </a:rPr>
              <a:t> top</a:t>
            </a:r>
            <a:r>
              <a:rPr lang="en-US" altLang="ko-KR" sz="1700" b="0" dirty="0"/>
              <a:t>, </a:t>
            </a:r>
            <a:r>
              <a:rPr lang="en-US" altLang="ko-KR" sz="1700" b="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 err="1">
                <a:solidFill>
                  <a:srgbClr val="00B050"/>
                </a:solidFill>
              </a:rPr>
              <a:t>zNear</a:t>
            </a:r>
            <a:r>
              <a:rPr lang="en-US" altLang="ko-KR" sz="1700" b="0" dirty="0">
                <a:solidFill>
                  <a:srgbClr val="00B050"/>
                </a:solidFill>
              </a:rPr>
              <a:t>, </a:t>
            </a:r>
            <a:r>
              <a:rPr lang="en-US" altLang="ko-KR" sz="1700" b="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 err="1">
                <a:solidFill>
                  <a:srgbClr val="00B050"/>
                </a:solidFill>
              </a:rPr>
              <a:t>zFar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ko-KR" sz="1800" dirty="0" err="1"/>
              <a:t>glOrgho</a:t>
            </a:r>
            <a:r>
              <a:rPr lang="en-US" altLang="ko-KR" sz="1800" dirty="0"/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 -1.0, 1.0</a:t>
            </a:r>
            <a:r>
              <a:rPr lang="en-US" altLang="ko-KR" sz="1800" dirty="0"/>
              <a:t>,    </a:t>
            </a:r>
            <a:r>
              <a:rPr lang="en-US" altLang="ko-KR" sz="1800" b="1" dirty="0">
                <a:solidFill>
                  <a:srgbClr val="0000FF"/>
                </a:solidFill>
              </a:rPr>
              <a:t>-1.0, 1.0</a:t>
            </a:r>
            <a:r>
              <a:rPr lang="en-US" altLang="ko-KR" sz="1800" dirty="0"/>
              <a:t>,     </a:t>
            </a:r>
            <a:r>
              <a:rPr lang="en-US" altLang="ko-KR" sz="1800" b="1" dirty="0">
                <a:solidFill>
                  <a:srgbClr val="00B050"/>
                </a:solidFill>
              </a:rPr>
              <a:t>1.0, 3.0</a:t>
            </a:r>
            <a:r>
              <a:rPr lang="en-US" altLang="ko-KR" sz="1800" dirty="0"/>
              <a:t>);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2" descr="glOrtho() 함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91680" y="6309320"/>
            <a:ext cx="1844492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691680" y="6525344"/>
            <a:ext cx="5250275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66432" y="7937"/>
            <a:ext cx="3860374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glOrtho(-1.0, 1.0,   -1.0, 1.0,   1.0, 3.0);</a:t>
            </a:r>
          </a:p>
          <a:p>
            <a:r>
              <a:rPr lang="en-US" altLang="ko-KR" sz="2000" b="1" dirty="0" err="1">
                <a:solidFill>
                  <a:srgbClr val="0000FF"/>
                </a:solidFill>
                <a:latin typeface="Arial Narrow" panose="020B0606020202030204" pitchFamily="34" charset="0"/>
              </a:rPr>
              <a:t>gluLookAt</a:t>
            </a:r>
            <a:r>
              <a:rPr lang="en-US" altLang="ko-KR" sz="2000" b="1" dirty="0">
                <a:solidFill>
                  <a:srgbClr val="0000FF"/>
                </a:solidFill>
                <a:latin typeface="Arial Narrow" panose="020B0606020202030204" pitchFamily="34" charset="0"/>
              </a:rPr>
              <a:t>( </a:t>
            </a:r>
            <a:r>
              <a:rPr lang="en-US" altLang="ko-KR" sz="2000" b="1" dirty="0">
                <a:solidFill>
                  <a:srgbClr val="FF0066"/>
                </a:solidFill>
                <a:latin typeface="Arial Narrow" panose="020B0606020202030204" pitchFamily="34" charset="0"/>
              </a:rPr>
              <a:t>0.0, 0.0, 0.0, </a:t>
            </a:r>
          </a:p>
          <a:p>
            <a:r>
              <a:rPr lang="en-US" altLang="ko-KR" sz="2000" b="1" dirty="0">
                <a:solidFill>
                  <a:srgbClr val="FF0066"/>
                </a:solidFill>
                <a:latin typeface="Arial Narrow" panose="020B0606020202030204" pitchFamily="34" charset="0"/>
              </a:rPr>
              <a:t>	    0.0, 0.0, -1.0, 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Arial Narrow" panose="020B0606020202030204" pitchFamily="34" charset="0"/>
              </a:rPr>
              <a:t>	    0.0, 1.0, 0.0);</a:t>
            </a:r>
            <a:endParaRPr lang="ko-KR" altLang="en-US" sz="2000" b="1" dirty="0">
              <a:solidFill>
                <a:srgbClr val="0000FF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20072" y="4309257"/>
            <a:ext cx="144016" cy="127855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 bwMode="auto">
          <a:xfrm>
            <a:off x="2095848" y="6001543"/>
            <a:ext cx="1077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zNear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 = 1</a:t>
            </a:r>
            <a:endParaRPr lang="ko-KR" altLang="en-US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691680" y="3068960"/>
            <a:ext cx="0" cy="3829954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1309293" y="2708920"/>
            <a:ext cx="64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z=0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536172" y="3038130"/>
            <a:ext cx="0" cy="3829954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3087094" y="2708920"/>
            <a:ext cx="742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z=-1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07845" y="3022791"/>
            <a:ext cx="0" cy="3829954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875765" y="2708920"/>
            <a:ext cx="7425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z=-2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937048" y="3022791"/>
            <a:ext cx="0" cy="383520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6565792" y="2708920"/>
            <a:ext cx="7425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z=-3</a:t>
            </a:r>
            <a:endParaRPr lang="ko-KR" altLang="en-US" b="1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04638" y="448271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(0,0,-2)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65114" y="455680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오른쪽 중괄호 49"/>
          <p:cNvSpPr/>
          <p:nvPr/>
        </p:nvSpPr>
        <p:spPr>
          <a:xfrm rot="5400000">
            <a:off x="8414673" y="140729"/>
            <a:ext cx="216024" cy="702808"/>
          </a:xfrm>
          <a:prstGeom prst="rightBrac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4597623" y="6212981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zFar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 = 3</a:t>
            </a:r>
            <a:endParaRPr lang="ko-KR" altLang="en-US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7" name="왼쪽 중괄호 26"/>
          <p:cNvSpPr/>
          <p:nvPr/>
        </p:nvSpPr>
        <p:spPr>
          <a:xfrm rot="5400000" flipV="1">
            <a:off x="5035008" y="806878"/>
            <a:ext cx="403206" cy="3400877"/>
          </a:xfrm>
          <a:prstGeom prst="leftBrac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41246" y="443663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(0,0,-1)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74090" y="2924944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28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681554" y="2492896"/>
            <a:ext cx="0" cy="445060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55575" y="4437112"/>
            <a:ext cx="88840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3613" y="3913892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z</a:t>
            </a:r>
            <a:endParaRPr lang="ko-KR" altLang="en-US" sz="28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7624" y="3933056"/>
            <a:ext cx="827863" cy="731600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546EDA6-25AE-400F-8A8B-DB21AB8E6681}"/>
              </a:ext>
            </a:extLst>
          </p:cNvPr>
          <p:cNvCxnSpPr/>
          <p:nvPr/>
        </p:nvCxnSpPr>
        <p:spPr>
          <a:xfrm flipV="1">
            <a:off x="1496585" y="3591915"/>
            <a:ext cx="0" cy="8447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CE5D46-08BB-4959-862D-DE114D19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30446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1700" b="0" dirty="0"/>
              <a:t>void </a:t>
            </a:r>
            <a:r>
              <a:rPr lang="en-US" altLang="ko-KR" dirty="0" err="1"/>
              <a:t>glOrtho</a:t>
            </a:r>
            <a:r>
              <a:rPr lang="en-US" altLang="ko-KR" sz="1700" b="0" dirty="0"/>
              <a:t>(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left, </a:t>
            </a:r>
            <a:r>
              <a:rPr lang="en-US" altLang="ko-KR" sz="1700" b="0" dirty="0" err="1">
                <a:solidFill>
                  <a:srgbClr val="0000FF"/>
                </a:solidFill>
              </a:rPr>
              <a:t>GLdouble</a:t>
            </a:r>
            <a:r>
              <a:rPr lang="en-US" altLang="ko-KR" sz="1700" b="0" dirty="0">
                <a:solidFill>
                  <a:srgbClr val="0000FF"/>
                </a:solidFill>
              </a:rPr>
              <a:t> right</a:t>
            </a:r>
            <a:r>
              <a:rPr lang="en-US" altLang="ko-KR" sz="1700" b="0" dirty="0"/>
              <a:t>,  </a:t>
            </a:r>
            <a:r>
              <a:rPr lang="en-US" altLang="ko-KR" sz="1700" b="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b="0" dirty="0">
                <a:solidFill>
                  <a:srgbClr val="FF00FF"/>
                </a:solidFill>
              </a:rPr>
              <a:t> bottom, </a:t>
            </a:r>
            <a:r>
              <a:rPr lang="en-US" altLang="ko-KR" sz="1700" b="0" dirty="0" err="1">
                <a:solidFill>
                  <a:srgbClr val="FF00FF"/>
                </a:solidFill>
              </a:rPr>
              <a:t>GLdouble</a:t>
            </a:r>
            <a:r>
              <a:rPr lang="en-US" altLang="ko-KR" sz="1700" b="0" dirty="0">
                <a:solidFill>
                  <a:srgbClr val="FF00FF"/>
                </a:solidFill>
              </a:rPr>
              <a:t> top</a:t>
            </a:r>
            <a:r>
              <a:rPr lang="en-US" altLang="ko-KR" sz="1700" b="0" dirty="0"/>
              <a:t>, </a:t>
            </a:r>
            <a:r>
              <a:rPr lang="en-US" altLang="ko-KR" sz="1700" b="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 err="1">
                <a:solidFill>
                  <a:srgbClr val="00B050"/>
                </a:solidFill>
              </a:rPr>
              <a:t>zNear</a:t>
            </a:r>
            <a:r>
              <a:rPr lang="en-US" altLang="ko-KR" sz="1700" b="0" dirty="0">
                <a:solidFill>
                  <a:srgbClr val="00B050"/>
                </a:solidFill>
              </a:rPr>
              <a:t>, </a:t>
            </a:r>
            <a:r>
              <a:rPr lang="en-US" altLang="ko-KR" sz="1700" b="0" dirty="0" err="1">
                <a:solidFill>
                  <a:srgbClr val="00B050"/>
                </a:solidFill>
              </a:rPr>
              <a:t>GLdouble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 err="1">
                <a:solidFill>
                  <a:srgbClr val="00B050"/>
                </a:solidFill>
              </a:rPr>
              <a:t>zFar</a:t>
            </a:r>
            <a:r>
              <a:rPr lang="en-US" altLang="ko-KR" sz="1700" b="0" dirty="0">
                <a:solidFill>
                  <a:srgbClr val="00B050"/>
                </a:solidFill>
              </a:rPr>
              <a:t> </a:t>
            </a:r>
            <a:r>
              <a:rPr lang="en-US" altLang="ko-KR" sz="1700" b="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ko-KR" sz="1800" dirty="0" err="1"/>
              <a:t>glOrgho</a:t>
            </a:r>
            <a:r>
              <a:rPr lang="en-US" altLang="ko-KR" sz="1800" dirty="0"/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 -1.0, 1.0</a:t>
            </a:r>
            <a:r>
              <a:rPr lang="en-US" altLang="ko-KR" sz="1800" dirty="0"/>
              <a:t>,    </a:t>
            </a:r>
            <a:r>
              <a:rPr lang="en-US" altLang="ko-KR" sz="1800" b="1" dirty="0">
                <a:solidFill>
                  <a:srgbClr val="0000FF"/>
                </a:solidFill>
              </a:rPr>
              <a:t>-1.0, 1.0</a:t>
            </a:r>
            <a:r>
              <a:rPr lang="en-US" altLang="ko-KR" sz="1800" dirty="0"/>
              <a:t>,     </a:t>
            </a:r>
            <a:r>
              <a:rPr lang="en-US" altLang="ko-KR" sz="1800" b="1" dirty="0">
                <a:solidFill>
                  <a:srgbClr val="00B050"/>
                </a:solidFill>
              </a:rPr>
              <a:t>1.0, 3.0</a:t>
            </a:r>
            <a:r>
              <a:rPr lang="en-US" altLang="ko-KR" sz="1800" dirty="0"/>
              <a:t>);</a:t>
            </a:r>
          </a:p>
          <a:p>
            <a:r>
              <a:rPr lang="en-US" altLang="ko-KR" dirty="0"/>
              <a:t>Rectangle of size 1 at the origin</a:t>
            </a:r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1259632" y="3429000"/>
            <a:ext cx="6818313" cy="24288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b="1" kern="0" dirty="0">
                <a:solidFill>
                  <a:srgbClr val="581A0E"/>
                </a:solidFill>
                <a:latin typeface="Arial" pitchFamily="34" charset="0"/>
                <a:ea typeface="+mn-ea"/>
                <a:cs typeface="Arial" pitchFamily="34" charset="0"/>
              </a:rPr>
              <a:t>glOrtho</a:t>
            </a:r>
            <a:r>
              <a:rPr lang="en-US" altLang="ko-KR" sz="2100" b="1" kern="0" dirty="0">
                <a:latin typeface="Arial" pitchFamily="34" charset="0"/>
                <a:ea typeface="+mn-ea"/>
                <a:cs typeface="Arial" pitchFamily="34" charset="0"/>
              </a:rPr>
              <a:t>(-1.0, 1.0, -1.0, 1.0, 1.0, 3.0);</a:t>
            </a:r>
          </a:p>
        </p:txBody>
      </p:sp>
      <p:pic>
        <p:nvPicPr>
          <p:cNvPr id="59398" name="Picture 52" descr="re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57" y="3862387"/>
            <a:ext cx="2241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59" descr="7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45" y="3925887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11"/>
          <p:cNvSpPr/>
          <p:nvPr/>
        </p:nvSpPr>
        <p:spPr>
          <a:xfrm>
            <a:off x="4077440" y="4189439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41288" y="4817026"/>
            <a:ext cx="162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9399" idx="0"/>
            <a:endCxn id="59399" idx="2"/>
          </p:cNvCxnSpPr>
          <p:nvPr/>
        </p:nvCxnSpPr>
        <p:spPr>
          <a:xfrm>
            <a:off x="6834933" y="3925887"/>
            <a:ext cx="0" cy="172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726920" y="468166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84515" y="481451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(0,0,0)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7129326" y="4239374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(0.5,0.5,0)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440995" y="5130898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(-0.5,-0.5,0)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4A35E-4BC0-445D-ADC4-416311B05C54}"/>
              </a:ext>
            </a:extLst>
          </p:cNvPr>
          <p:cNvSpPr txBox="1"/>
          <p:nvPr/>
        </p:nvSpPr>
        <p:spPr bwMode="auto">
          <a:xfrm>
            <a:off x="7699140" y="3792204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2D Window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6E0B46-021E-41F1-B2E9-05CAD70469F3}"/>
              </a:ext>
            </a:extLst>
          </p:cNvPr>
          <p:cNvSpPr txBox="1"/>
          <p:nvPr/>
        </p:nvSpPr>
        <p:spPr bwMode="auto">
          <a:xfrm>
            <a:off x="-27932" y="3920552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3D World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3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1162843" y="4423352"/>
            <a:ext cx="6818313" cy="24288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b="1" kern="0" dirty="0">
                <a:latin typeface="Arial" pitchFamily="34" charset="0"/>
                <a:ea typeface="+mn-ea"/>
                <a:cs typeface="Arial" pitchFamily="34" charset="0"/>
              </a:rPr>
              <a:t>glOrtho(</a:t>
            </a:r>
            <a:r>
              <a:rPr lang="en-US" altLang="ko-KR" sz="2100" b="1" kern="0" dirty="0">
                <a:solidFill>
                  <a:srgbClr val="FF00FF"/>
                </a:solidFill>
                <a:latin typeface="Arial" pitchFamily="34" charset="0"/>
                <a:ea typeface="+mn-ea"/>
                <a:cs typeface="Arial" pitchFamily="34" charset="0"/>
              </a:rPr>
              <a:t>-0.5, 0.5, -0.5, 0.5</a:t>
            </a:r>
            <a:r>
              <a:rPr lang="en-US" altLang="ko-KR" sz="2100" b="1" kern="0" dirty="0">
                <a:latin typeface="Arial" pitchFamily="34" charset="0"/>
                <a:ea typeface="+mn-ea"/>
                <a:cs typeface="Arial" pitchFamily="34" charset="0"/>
              </a:rPr>
              <a:t>, 1.0, 3.0);</a:t>
            </a:r>
          </a:p>
        </p:txBody>
      </p:sp>
      <p:pic>
        <p:nvPicPr>
          <p:cNvPr id="59399" name="Picture 59" descr="7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56" y="4920239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11"/>
          <p:cNvSpPr/>
          <p:nvPr/>
        </p:nvSpPr>
        <p:spPr>
          <a:xfrm>
            <a:off x="3980651" y="5183791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직선 연결선 14"/>
          <p:cNvCxnSpPr>
            <a:stCxn id="59399" idx="0"/>
            <a:endCxn id="59399" idx="2"/>
          </p:cNvCxnSpPr>
          <p:nvPr/>
        </p:nvCxnSpPr>
        <p:spPr>
          <a:xfrm>
            <a:off x="6738144" y="4920239"/>
            <a:ext cx="0" cy="172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934128" y="5060156"/>
            <a:ext cx="1618404" cy="158417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630131" y="56760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50953" y="5544467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(0,0,0)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7499210" y="4974102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(0.5,0.5,0)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869020" y="6440502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(-0.5,-0.5,0)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DFFA56-85B3-4852-ADFF-095FEE985CAD}"/>
              </a:ext>
            </a:extLst>
          </p:cNvPr>
          <p:cNvGrpSpPr/>
          <p:nvPr/>
        </p:nvGrpSpPr>
        <p:grpSpPr>
          <a:xfrm>
            <a:off x="1412353" y="5016017"/>
            <a:ext cx="2196829" cy="1603707"/>
            <a:chOff x="1496781" y="4875277"/>
            <a:chExt cx="2196829" cy="1603707"/>
          </a:xfrm>
        </p:grpSpPr>
        <p:pic>
          <p:nvPicPr>
            <p:cNvPr id="59398" name="Picture 52" descr="rere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088" y="5077998"/>
              <a:ext cx="1395999" cy="1198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27D080-19EC-47B6-9AF8-668F920B4316}"/>
                </a:ext>
              </a:extLst>
            </p:cNvPr>
            <p:cNvSpPr/>
            <p:nvPr/>
          </p:nvSpPr>
          <p:spPr>
            <a:xfrm>
              <a:off x="2026015" y="5428400"/>
              <a:ext cx="745786" cy="5400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ECD3F9-C1E6-4A34-ACB4-041B0BB200FE}"/>
                </a:ext>
              </a:extLst>
            </p:cNvPr>
            <p:cNvSpPr txBox="1"/>
            <p:nvPr/>
          </p:nvSpPr>
          <p:spPr bwMode="auto">
            <a:xfrm>
              <a:off x="1496781" y="6171207"/>
              <a:ext cx="147829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(-0.5, -0.5, -1)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94B7E2-CA5A-4A78-BCB8-322CAB959A3D}"/>
                </a:ext>
              </a:extLst>
            </p:cNvPr>
            <p:cNvSpPr txBox="1"/>
            <p:nvPr/>
          </p:nvSpPr>
          <p:spPr bwMode="auto">
            <a:xfrm>
              <a:off x="2446153" y="4875277"/>
              <a:ext cx="124745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(0.5, 0.5, 1)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29" name="Rectangle 39">
            <a:extLst>
              <a:ext uri="{FF2B5EF4-FFF2-40B4-BE49-F238E27FC236}">
                <a16:creationId xmlns:a16="http://schemas.microsoft.com/office/drawing/2014/main" id="{784D79F0-CAFD-49DC-9C71-9B2A4A2680B5}"/>
              </a:ext>
            </a:extLst>
          </p:cNvPr>
          <p:cNvSpPr txBox="1">
            <a:spLocks noChangeArrowheads="1"/>
          </p:cNvSpPr>
          <p:nvPr/>
        </p:nvSpPr>
        <p:spPr>
          <a:xfrm>
            <a:off x="1159699" y="1792213"/>
            <a:ext cx="6818313" cy="24288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kern="0" dirty="0">
                <a:solidFill>
                  <a:srgbClr val="581A0E"/>
                </a:solidFill>
                <a:latin typeface="Arial" pitchFamily="34" charset="0"/>
                <a:ea typeface="+mn-ea"/>
                <a:cs typeface="Arial" pitchFamily="34" charset="0"/>
              </a:rPr>
              <a:t>glOrtho</a:t>
            </a:r>
            <a:r>
              <a:rPr lang="en-US" altLang="ko-KR" sz="2100" kern="0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ko-KR" sz="2100" b="1" kern="0" dirty="0">
                <a:solidFill>
                  <a:srgbClr val="FF00FF"/>
                </a:solidFill>
                <a:latin typeface="Arial" pitchFamily="34" charset="0"/>
                <a:ea typeface="+mn-ea"/>
                <a:cs typeface="Arial" pitchFamily="34" charset="0"/>
              </a:rPr>
              <a:t>-1.0, 1.0, -1.0, 1.0</a:t>
            </a:r>
            <a:r>
              <a:rPr lang="en-US" altLang="ko-KR" sz="2100" kern="0" dirty="0">
                <a:latin typeface="Arial" pitchFamily="34" charset="0"/>
                <a:ea typeface="+mn-ea"/>
                <a:cs typeface="Arial" pitchFamily="34" charset="0"/>
              </a:rPr>
              <a:t>, 1.0, 3.0);</a:t>
            </a:r>
          </a:p>
        </p:txBody>
      </p:sp>
      <p:pic>
        <p:nvPicPr>
          <p:cNvPr id="30" name="Picture 52" descr="rere3">
            <a:extLst>
              <a:ext uri="{FF2B5EF4-FFF2-40B4-BE49-F238E27FC236}">
                <a16:creationId xmlns:a16="http://schemas.microsoft.com/office/drawing/2014/main" id="{636CC63C-6E11-436D-9967-9B3D6775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24" y="2225600"/>
            <a:ext cx="2241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9" descr="7_1">
            <a:extLst>
              <a:ext uri="{FF2B5EF4-FFF2-40B4-BE49-F238E27FC236}">
                <a16:creationId xmlns:a16="http://schemas.microsoft.com/office/drawing/2014/main" id="{A8418E34-59EC-4BD2-9F0C-C2C00971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12" y="2289100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오른쪽 화살표 11">
            <a:extLst>
              <a:ext uri="{FF2B5EF4-FFF2-40B4-BE49-F238E27FC236}">
                <a16:creationId xmlns:a16="http://schemas.microsoft.com/office/drawing/2014/main" id="{7A80D6EE-CFCF-48F6-A8DA-58B25B733432}"/>
              </a:ext>
            </a:extLst>
          </p:cNvPr>
          <p:cNvSpPr/>
          <p:nvPr/>
        </p:nvSpPr>
        <p:spPr>
          <a:xfrm>
            <a:off x="3977507" y="2552652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5BFDAE2-BB15-46C5-8A8E-D22142736480}"/>
              </a:ext>
            </a:extLst>
          </p:cNvPr>
          <p:cNvCxnSpPr/>
          <p:nvPr/>
        </p:nvCxnSpPr>
        <p:spPr>
          <a:xfrm>
            <a:off x="5941355" y="3180239"/>
            <a:ext cx="162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6FDB11-75F8-4F53-9AAE-803BF8F73324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6735000" y="2289100"/>
            <a:ext cx="0" cy="172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3438AA5-E18E-4582-810F-EB40CE3C75C1}"/>
              </a:ext>
            </a:extLst>
          </p:cNvPr>
          <p:cNvSpPr/>
          <p:nvPr/>
        </p:nvSpPr>
        <p:spPr>
          <a:xfrm>
            <a:off x="6626987" y="30448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CDAAD1-4A6B-45E5-9876-58ED3445B2F3}"/>
              </a:ext>
            </a:extLst>
          </p:cNvPr>
          <p:cNvSpPr/>
          <p:nvPr/>
        </p:nvSpPr>
        <p:spPr>
          <a:xfrm>
            <a:off x="6384582" y="3177731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(0,0,0)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368D2F-A5B5-4061-B733-730FB185DE05}"/>
              </a:ext>
            </a:extLst>
          </p:cNvPr>
          <p:cNvSpPr/>
          <p:nvPr/>
        </p:nvSpPr>
        <p:spPr>
          <a:xfrm>
            <a:off x="7029393" y="2602587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(0.5,0.5,0)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6075D-5B7E-4D49-8D24-0854A25C8781}"/>
              </a:ext>
            </a:extLst>
          </p:cNvPr>
          <p:cNvSpPr/>
          <p:nvPr/>
        </p:nvSpPr>
        <p:spPr>
          <a:xfrm>
            <a:off x="5341062" y="3494111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(-0.5,-0.5,0)</a:t>
            </a:r>
            <a:endParaRPr lang="ko-KR" altLang="en-US" sz="14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7FCAC37-4BE1-44D2-8AB3-73514649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03C2B53-0271-4B2E-A68C-E024C22B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Variations of view volume</a:t>
            </a:r>
            <a:endParaRPr lang="ko-KR" alt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555E6B-6DF6-4844-A179-CD0E1B74EB50}"/>
              </a:ext>
            </a:extLst>
          </p:cNvPr>
          <p:cNvSpPr txBox="1"/>
          <p:nvPr/>
        </p:nvSpPr>
        <p:spPr bwMode="auto">
          <a:xfrm>
            <a:off x="7652344" y="2233255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2D Window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F082E8-10AC-4FEC-A05E-44F42AAA9F6F}"/>
              </a:ext>
            </a:extLst>
          </p:cNvPr>
          <p:cNvSpPr txBox="1"/>
          <p:nvPr/>
        </p:nvSpPr>
        <p:spPr bwMode="auto">
          <a:xfrm>
            <a:off x="-74728" y="2361603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3D World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85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5A83E3C-73AF-4B63-AE9D-6709CF8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28A36C-0EFF-4AC7-8879-936FC98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-2.0, 2.0, -2.0, 2.0,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426DCF-882C-462B-B856-3ED0F2F5977E}"/>
              </a:ext>
            </a:extLst>
          </p:cNvPr>
          <p:cNvGrpSpPr/>
          <p:nvPr/>
        </p:nvGrpSpPr>
        <p:grpSpPr>
          <a:xfrm>
            <a:off x="244986" y="2308230"/>
            <a:ext cx="5408056" cy="4205136"/>
            <a:chOff x="1122029" y="-541423"/>
            <a:chExt cx="6941662" cy="566474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6D2B63-1BEC-4A48-80D0-4854F8125083}"/>
                </a:ext>
              </a:extLst>
            </p:cNvPr>
            <p:cNvSpPr/>
            <p:nvPr/>
          </p:nvSpPr>
          <p:spPr bwMode="auto">
            <a:xfrm>
              <a:off x="1684983" y="-292659"/>
              <a:ext cx="5453246" cy="5335119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0E170D-9EA3-4509-975B-6BC10C61D076}"/>
                </a:ext>
              </a:extLst>
            </p:cNvPr>
            <p:cNvSpPr/>
            <p:nvPr/>
          </p:nvSpPr>
          <p:spPr bwMode="auto">
            <a:xfrm>
              <a:off x="3757062" y="1355859"/>
              <a:ext cx="1682751" cy="1730375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C62B72-2C3D-499A-BDC8-6FBC4AE1D551}"/>
                </a:ext>
              </a:extLst>
            </p:cNvPr>
            <p:cNvSpPr/>
            <p:nvPr/>
          </p:nvSpPr>
          <p:spPr>
            <a:xfrm>
              <a:off x="2924013" y="3012718"/>
              <a:ext cx="1146175" cy="338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(-0.5, -0.5)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B1C10E4-27E2-406B-8C26-99C965A38ED5}"/>
                </a:ext>
              </a:extLst>
            </p:cNvPr>
            <p:cNvSpPr/>
            <p:nvPr/>
          </p:nvSpPr>
          <p:spPr>
            <a:xfrm>
              <a:off x="4696468" y="899155"/>
              <a:ext cx="1008062" cy="339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(0.5, 0.5)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BEED42-2832-4E63-9986-87784242C3E4}"/>
                </a:ext>
              </a:extLst>
            </p:cNvPr>
            <p:cNvSpPr/>
            <p:nvPr/>
          </p:nvSpPr>
          <p:spPr>
            <a:xfrm>
              <a:off x="1122029" y="4625798"/>
              <a:ext cx="1125907" cy="497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(-2, -2)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A77973-5335-433D-B875-070D2E93D4F9}"/>
                </a:ext>
              </a:extLst>
            </p:cNvPr>
            <p:cNvSpPr/>
            <p:nvPr/>
          </p:nvSpPr>
          <p:spPr>
            <a:xfrm>
              <a:off x="7135311" y="-541423"/>
              <a:ext cx="928380" cy="497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(2, 2)</a:t>
              </a:r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8C64C6A1-CE20-4B0F-B932-D86C98AE3664}"/>
              </a:ext>
            </a:extLst>
          </p:cNvPr>
          <p:cNvSpPr/>
          <p:nvPr/>
        </p:nvSpPr>
        <p:spPr>
          <a:xfrm>
            <a:off x="2885117" y="426806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8DD79-6FEE-41E4-918D-7C9369623F9C}"/>
              </a:ext>
            </a:extLst>
          </p:cNvPr>
          <p:cNvSpPr txBox="1"/>
          <p:nvPr/>
        </p:nvSpPr>
        <p:spPr bwMode="auto">
          <a:xfrm>
            <a:off x="2007304" y="2123564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3D world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16" name="Picture 59" descr="7_1">
            <a:extLst>
              <a:ext uri="{FF2B5EF4-FFF2-40B4-BE49-F238E27FC236}">
                <a16:creationId xmlns:a16="http://schemas.microsoft.com/office/drawing/2014/main" id="{019960A8-4BFE-407E-BD43-4E785991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37235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322DE-69F7-420A-80F3-F60432AC58C3}"/>
              </a:ext>
            </a:extLst>
          </p:cNvPr>
          <p:cNvSpPr/>
          <p:nvPr/>
        </p:nvSpPr>
        <p:spPr>
          <a:xfrm>
            <a:off x="6895543" y="4407299"/>
            <a:ext cx="438072" cy="45578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3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1213385" y="4431510"/>
            <a:ext cx="6818313" cy="24288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b="1" kern="0" dirty="0">
                <a:latin typeface="Arial" pitchFamily="34" charset="0"/>
                <a:ea typeface="+mn-ea"/>
                <a:cs typeface="Arial" pitchFamily="34" charset="0"/>
              </a:rPr>
              <a:t>glOrtho(</a:t>
            </a:r>
            <a:r>
              <a:rPr lang="en-US" altLang="ko-KR" sz="2100" b="1" kern="0" dirty="0">
                <a:solidFill>
                  <a:srgbClr val="FF00FF"/>
                </a:solidFill>
                <a:latin typeface="Arial" pitchFamily="34" charset="0"/>
                <a:ea typeface="+mn-ea"/>
                <a:cs typeface="Arial" pitchFamily="34" charset="0"/>
              </a:rPr>
              <a:t>0.0, 1.0, 0.0, 1.0</a:t>
            </a:r>
            <a:r>
              <a:rPr lang="en-US" altLang="ko-KR" sz="2100" b="1" kern="0" dirty="0">
                <a:latin typeface="Arial" pitchFamily="34" charset="0"/>
                <a:ea typeface="+mn-ea"/>
                <a:cs typeface="Arial" pitchFamily="34" charset="0"/>
              </a:rPr>
              <a:t>, 1.0, 3.0);</a:t>
            </a:r>
          </a:p>
        </p:txBody>
      </p:sp>
      <p:pic>
        <p:nvPicPr>
          <p:cNvPr id="59399" name="Picture 59" descr="7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98" y="4928397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11"/>
          <p:cNvSpPr/>
          <p:nvPr/>
        </p:nvSpPr>
        <p:spPr>
          <a:xfrm>
            <a:off x="4031193" y="5191949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직선 연결선 14"/>
          <p:cNvCxnSpPr>
            <a:stCxn id="59399" idx="0"/>
            <a:endCxn id="59399" idx="2"/>
          </p:cNvCxnSpPr>
          <p:nvPr/>
        </p:nvCxnSpPr>
        <p:spPr>
          <a:xfrm>
            <a:off x="6788686" y="4928397"/>
            <a:ext cx="0" cy="172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C4A35F-19C1-4CD1-A1A8-3E9CA8CED03D}"/>
              </a:ext>
            </a:extLst>
          </p:cNvPr>
          <p:cNvGrpSpPr/>
          <p:nvPr/>
        </p:nvGrpSpPr>
        <p:grpSpPr>
          <a:xfrm>
            <a:off x="2081820" y="1281848"/>
            <a:ext cx="4312481" cy="2811015"/>
            <a:chOff x="1500127" y="289354"/>
            <a:chExt cx="5535407" cy="3786725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627784" y="433917"/>
              <a:ext cx="3718675" cy="364216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3757062" y="1355859"/>
              <a:ext cx="1682751" cy="1730375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24013" y="3012718"/>
              <a:ext cx="1146175" cy="338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(-0.5, -0.5)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6468" y="899155"/>
              <a:ext cx="1008062" cy="339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(0.5, 0.5)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598439" y="421565"/>
              <a:ext cx="1748021" cy="176667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00127" y="370674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(-1, -1)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12259" y="28935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(1, 1)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987107" y="5819537"/>
            <a:ext cx="814388" cy="83526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995041" y="5819536"/>
            <a:ext cx="162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680673" y="568417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01495" y="5552625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latin typeface="Arial" pitchFamily="34" charset="0"/>
                <a:cs typeface="Arial" pitchFamily="34" charset="0"/>
              </a:rPr>
              <a:t>(0,0,0)</a:t>
            </a:r>
            <a:endParaRPr lang="ko-KR" altLang="en-US" sz="14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6B135A-A60F-4321-88CE-CB808A6E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A3D942-1BFD-4794-BE93-D0B8D16BECB0}"/>
              </a:ext>
            </a:extLst>
          </p:cNvPr>
          <p:cNvSpPr/>
          <p:nvPr/>
        </p:nvSpPr>
        <p:spPr>
          <a:xfrm>
            <a:off x="4427385" y="26249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31C7B-8AA2-4D30-AC6F-7DDB2EF9D281}"/>
              </a:ext>
            </a:extLst>
          </p:cNvPr>
          <p:cNvSpPr txBox="1"/>
          <p:nvPr/>
        </p:nvSpPr>
        <p:spPr bwMode="auto">
          <a:xfrm>
            <a:off x="2806609" y="1378707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3D world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B0608-0048-4BF6-9F8D-4F19B356A536}"/>
              </a:ext>
            </a:extLst>
          </p:cNvPr>
          <p:cNvSpPr txBox="1"/>
          <p:nvPr/>
        </p:nvSpPr>
        <p:spPr bwMode="auto">
          <a:xfrm>
            <a:off x="7502328" y="4897399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2D Window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DA11F-F03A-45A7-99BD-17128306923F}"/>
              </a:ext>
            </a:extLst>
          </p:cNvPr>
          <p:cNvSpPr txBox="1"/>
          <p:nvPr/>
        </p:nvSpPr>
        <p:spPr bwMode="auto">
          <a:xfrm>
            <a:off x="-56363" y="4884172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3D World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36" name="Picture 46" descr="rere2">
            <a:extLst>
              <a:ext uri="{FF2B5EF4-FFF2-40B4-BE49-F238E27FC236}">
                <a16:creationId xmlns:a16="http://schemas.microsoft.com/office/drawing/2014/main" id="{3D93387F-9D2A-4C2D-9CBB-AB73916B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24" y="4884772"/>
            <a:ext cx="20558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06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5A83E3C-73AF-4B63-AE9D-6709CF8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28A36C-0EFF-4AC7-8879-936FC98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-1.0, 0.0, -1.0, 0.0,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pic>
        <p:nvPicPr>
          <p:cNvPr id="4" name="Picture 59" descr="7_1">
            <a:extLst>
              <a:ext uri="{FF2B5EF4-FFF2-40B4-BE49-F238E27FC236}">
                <a16:creationId xmlns:a16="http://schemas.microsoft.com/office/drawing/2014/main" id="{3F67ED35-310A-4B49-8F27-7F3DAFDE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98" y="4928397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D83E085-AEE2-40B3-A433-71D53AA0298D}"/>
              </a:ext>
            </a:extLst>
          </p:cNvPr>
          <p:cNvGrpSpPr/>
          <p:nvPr/>
        </p:nvGrpSpPr>
        <p:grpSpPr>
          <a:xfrm>
            <a:off x="683568" y="2708920"/>
            <a:ext cx="4312481" cy="2811015"/>
            <a:chOff x="1500127" y="289354"/>
            <a:chExt cx="5535407" cy="37867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1DAA37-2FF9-4A27-B024-A34543D2ACB7}"/>
                </a:ext>
              </a:extLst>
            </p:cNvPr>
            <p:cNvSpPr/>
            <p:nvPr/>
          </p:nvSpPr>
          <p:spPr bwMode="auto">
            <a:xfrm>
              <a:off x="2627784" y="433917"/>
              <a:ext cx="3718675" cy="364216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9DE8FC-782D-4B02-8773-3D043FE1090B}"/>
                </a:ext>
              </a:extLst>
            </p:cNvPr>
            <p:cNvSpPr/>
            <p:nvPr/>
          </p:nvSpPr>
          <p:spPr bwMode="auto">
            <a:xfrm>
              <a:off x="3757062" y="1355859"/>
              <a:ext cx="1682751" cy="1730375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C80BFF-4C4D-4772-A960-0F1E7C92ECC1}"/>
                </a:ext>
              </a:extLst>
            </p:cNvPr>
            <p:cNvSpPr/>
            <p:nvPr/>
          </p:nvSpPr>
          <p:spPr>
            <a:xfrm>
              <a:off x="2924013" y="3012718"/>
              <a:ext cx="1146175" cy="338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(-0.5, -0.5)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7756D0-0197-4EBA-AA96-F1099B028B88}"/>
                </a:ext>
              </a:extLst>
            </p:cNvPr>
            <p:cNvSpPr/>
            <p:nvPr/>
          </p:nvSpPr>
          <p:spPr>
            <a:xfrm>
              <a:off x="4696468" y="899155"/>
              <a:ext cx="1008062" cy="339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(0.5, 0.5)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5DFBDF-E589-428A-8AC1-DC56B170AB4A}"/>
                </a:ext>
              </a:extLst>
            </p:cNvPr>
            <p:cNvSpPr/>
            <p:nvPr/>
          </p:nvSpPr>
          <p:spPr bwMode="auto">
            <a:xfrm>
              <a:off x="4598439" y="421565"/>
              <a:ext cx="1748021" cy="176667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742950" indent="-285750"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5E923-61CA-407C-941A-F4B22DBAB08F}"/>
                </a:ext>
              </a:extLst>
            </p:cNvPr>
            <p:cNvSpPr/>
            <p:nvPr/>
          </p:nvSpPr>
          <p:spPr>
            <a:xfrm>
              <a:off x="1500127" y="370674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(-1, -1)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336763-4251-4CDF-A371-91CF2902D1C9}"/>
                </a:ext>
              </a:extLst>
            </p:cNvPr>
            <p:cNvSpPr/>
            <p:nvPr/>
          </p:nvSpPr>
          <p:spPr>
            <a:xfrm>
              <a:off x="6312259" y="28935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latin typeface="Arial" pitchFamily="34" charset="0"/>
                  <a:cs typeface="Arial" pitchFamily="34" charset="0"/>
                </a:rPr>
                <a:t>(1, 1)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D18D37-7943-4105-8E9A-EBD976571C72}"/>
              </a:ext>
            </a:extLst>
          </p:cNvPr>
          <p:cNvSpPr/>
          <p:nvPr/>
        </p:nvSpPr>
        <p:spPr>
          <a:xfrm>
            <a:off x="6767518" y="5013176"/>
            <a:ext cx="814388" cy="83526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8ABBA6F-BE1D-47DD-BF90-BADFB7392893}"/>
              </a:ext>
            </a:extLst>
          </p:cNvPr>
          <p:cNvSpPr/>
          <p:nvPr/>
        </p:nvSpPr>
        <p:spPr>
          <a:xfrm>
            <a:off x="3029133" y="405203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F4A1-9B18-41AB-A1C9-F2015C265F5E}"/>
              </a:ext>
            </a:extLst>
          </p:cNvPr>
          <p:cNvSpPr txBox="1"/>
          <p:nvPr/>
        </p:nvSpPr>
        <p:spPr bwMode="auto">
          <a:xfrm>
            <a:off x="1408357" y="2805779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3D world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75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2771800" y="260100"/>
            <a:ext cx="3718675" cy="38610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115616" y="4427537"/>
            <a:ext cx="6818313" cy="2430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latin typeface="Arial" pitchFamily="34" charset="0"/>
                <a:cs typeface="Arial" pitchFamily="34" charset="0"/>
              </a:rPr>
              <a:t>glOrtho</a:t>
            </a:r>
            <a:r>
              <a:rPr lang="en-US" altLang="en-US" sz="2100" dirty="0">
                <a:latin typeface="Arial" pitchFamily="34" charset="0"/>
                <a:cs typeface="Arial" pitchFamily="34" charset="0"/>
              </a:rPr>
              <a:t>(0.0, 1.0, 0.0, 1.0, -1.0, 1.0);</a:t>
            </a:r>
            <a:endParaRPr lang="en-US" altLang="ko-K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오른쪽 화살표 12"/>
          <p:cNvSpPr/>
          <p:nvPr/>
        </p:nvSpPr>
        <p:spPr>
          <a:xfrm>
            <a:off x="3933424" y="5215090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017590" y="1392235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4715" y="3179760"/>
            <a:ext cx="11461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(-0.5, -0.5)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3078" y="1092197"/>
            <a:ext cx="1008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(0.5, 0.5)</a:t>
            </a:r>
            <a:endParaRPr lang="ko-KR" altLang="en-US" dirty="0"/>
          </a:p>
        </p:txBody>
      </p:sp>
      <p:sp>
        <p:nvSpPr>
          <p:cNvPr id="60435" name="직사각형 7"/>
          <p:cNvSpPr>
            <a:spLocks noChangeArrowheads="1"/>
          </p:cNvSpPr>
          <p:nvPr/>
        </p:nvSpPr>
        <p:spPr bwMode="auto">
          <a:xfrm>
            <a:off x="2415387" y="4440864"/>
            <a:ext cx="42755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581A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glOrtho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0.0, 1.0, -1.0, 0.0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1.0, 3.0);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871665" y="2320922"/>
            <a:ext cx="1614488" cy="18002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78116" y="4967287"/>
            <a:ext cx="1627188" cy="1727200"/>
            <a:chOff x="5873750" y="4416425"/>
            <a:chExt cx="1627188" cy="1727200"/>
          </a:xfrm>
        </p:grpSpPr>
        <p:pic>
          <p:nvPicPr>
            <p:cNvPr id="60424" name="Picture 61" descr="8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0" y="4416425"/>
              <a:ext cx="1627188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906157" y="4520239"/>
              <a:ext cx="1560786" cy="159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6157" y="4507539"/>
              <a:ext cx="828675" cy="86677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105C78-01E6-4C87-9C50-3AD04F8B6794}"/>
              </a:ext>
            </a:extLst>
          </p:cNvPr>
          <p:cNvGrpSpPr/>
          <p:nvPr/>
        </p:nvGrpSpPr>
        <p:grpSpPr>
          <a:xfrm>
            <a:off x="1889551" y="5306502"/>
            <a:ext cx="2013132" cy="669710"/>
            <a:chOff x="2026015" y="5428400"/>
            <a:chExt cx="2013132" cy="6697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18F935-AE0D-47BA-9545-C946AE78108F}"/>
                </a:ext>
              </a:extLst>
            </p:cNvPr>
            <p:cNvSpPr/>
            <p:nvPr/>
          </p:nvSpPr>
          <p:spPr>
            <a:xfrm>
              <a:off x="2026015" y="5428400"/>
              <a:ext cx="745786" cy="669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91CCDD-4344-47DA-B768-17ABCBC11867}"/>
                </a:ext>
              </a:extLst>
            </p:cNvPr>
            <p:cNvSpPr txBox="1"/>
            <p:nvPr/>
          </p:nvSpPr>
          <p:spPr bwMode="auto">
            <a:xfrm>
              <a:off x="3131526" y="5513226"/>
              <a:ext cx="907621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(1, 0, 3)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6D4B2D2F-2D66-42B3-AE0B-5FFD4629264F}"/>
              </a:ext>
            </a:extLst>
          </p:cNvPr>
          <p:cNvSpPr/>
          <p:nvPr/>
        </p:nvSpPr>
        <p:spPr>
          <a:xfrm>
            <a:off x="2222884" y="5533543"/>
            <a:ext cx="829405" cy="78135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6F7B89-9C1E-4B79-A9FC-A62B8D3692BF}"/>
              </a:ext>
            </a:extLst>
          </p:cNvPr>
          <p:cNvSpPr txBox="1"/>
          <p:nvPr/>
        </p:nvSpPr>
        <p:spPr bwMode="auto">
          <a:xfrm>
            <a:off x="1271263" y="6128711"/>
            <a:ext cx="9845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(0, -1, 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4107B7-DC0E-4F07-AA77-EE3E5077E46B}"/>
              </a:ext>
            </a:extLst>
          </p:cNvPr>
          <p:cNvSpPr/>
          <p:nvPr/>
        </p:nvSpPr>
        <p:spPr>
          <a:xfrm>
            <a:off x="2966972" y="5511241"/>
            <a:ext cx="85317" cy="13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40C3BE3-DAF1-4142-8B08-1826D258DA21}"/>
              </a:ext>
            </a:extLst>
          </p:cNvPr>
          <p:cNvSpPr/>
          <p:nvPr/>
        </p:nvSpPr>
        <p:spPr>
          <a:xfrm>
            <a:off x="2164494" y="6228677"/>
            <a:ext cx="148941" cy="10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E2F1D1-E7FE-4103-BCCC-ACC67206BF14}"/>
              </a:ext>
            </a:extLst>
          </p:cNvPr>
          <p:cNvSpPr txBox="1"/>
          <p:nvPr/>
        </p:nvSpPr>
        <p:spPr bwMode="auto">
          <a:xfrm>
            <a:off x="7502328" y="4897399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2D Window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F9537-46F6-4B9F-89F3-3978290F0736}"/>
              </a:ext>
            </a:extLst>
          </p:cNvPr>
          <p:cNvSpPr txBox="1"/>
          <p:nvPr/>
        </p:nvSpPr>
        <p:spPr bwMode="auto">
          <a:xfrm>
            <a:off x="-56363" y="4884172"/>
            <a:ext cx="144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latin typeface="Tahoma" pitchFamily="34" charset="0"/>
                <a:ea typeface="맑은 고딕" pitchFamily="50" charset="-127"/>
              </a:rPr>
              <a:t>3D World</a:t>
            </a:r>
            <a:endParaRPr lang="ko-KR" altLang="en-US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66CBDB1-9EE6-4FF0-810F-CEB68117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138715-9364-49EA-A4D0-DEFE0EC4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0.0, 1.0, -1.0, 0.0,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582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95D066-3250-4B1E-8656-C9689703035D}"/>
              </a:ext>
            </a:extLst>
          </p:cNvPr>
          <p:cNvSpPr/>
          <p:nvPr/>
        </p:nvSpPr>
        <p:spPr bwMode="auto">
          <a:xfrm>
            <a:off x="611560" y="2532844"/>
            <a:ext cx="3718675" cy="38610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BD00D-4E47-428A-B818-4DEDB5199254}"/>
              </a:ext>
            </a:extLst>
          </p:cNvPr>
          <p:cNvSpPr/>
          <p:nvPr/>
        </p:nvSpPr>
        <p:spPr bwMode="auto">
          <a:xfrm>
            <a:off x="1857350" y="3664979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1F8AC-5E7E-4431-B8E8-A54E65CC5819}"/>
              </a:ext>
            </a:extLst>
          </p:cNvPr>
          <p:cNvSpPr/>
          <p:nvPr/>
        </p:nvSpPr>
        <p:spPr>
          <a:xfrm>
            <a:off x="1714475" y="5452504"/>
            <a:ext cx="11461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(-0.5, -0.5)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4E53A4-F9B8-4A84-ABAF-568461F727B5}"/>
              </a:ext>
            </a:extLst>
          </p:cNvPr>
          <p:cNvSpPr/>
          <p:nvPr/>
        </p:nvSpPr>
        <p:spPr>
          <a:xfrm>
            <a:off x="2582838" y="3364941"/>
            <a:ext cx="1008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(0.5, 0.5)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4157D0-28F6-4A54-8410-D4C6030B92CC}"/>
              </a:ext>
            </a:extLst>
          </p:cNvPr>
          <p:cNvSpPr/>
          <p:nvPr/>
        </p:nvSpPr>
        <p:spPr bwMode="auto">
          <a:xfrm>
            <a:off x="638294" y="2532844"/>
            <a:ext cx="2133506" cy="199334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619D69-1A7E-4D6E-A0CD-57672DCBF479}"/>
              </a:ext>
            </a:extLst>
          </p:cNvPr>
          <p:cNvGrpSpPr/>
          <p:nvPr/>
        </p:nvGrpSpPr>
        <p:grpSpPr>
          <a:xfrm>
            <a:off x="5467535" y="3568299"/>
            <a:ext cx="1627188" cy="1727200"/>
            <a:chOff x="5873750" y="4416425"/>
            <a:chExt cx="1627188" cy="1727200"/>
          </a:xfrm>
        </p:grpSpPr>
        <p:pic>
          <p:nvPicPr>
            <p:cNvPr id="10" name="Picture 61" descr="8_1">
              <a:extLst>
                <a:ext uri="{FF2B5EF4-FFF2-40B4-BE49-F238E27FC236}">
                  <a16:creationId xmlns:a16="http://schemas.microsoft.com/office/drawing/2014/main" id="{EFE3103A-23FF-4A0D-9304-1B59557B3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0" y="4416425"/>
              <a:ext cx="1627188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B52F52-A85C-4473-B452-70BB793220AF}"/>
                </a:ext>
              </a:extLst>
            </p:cNvPr>
            <p:cNvSpPr/>
            <p:nvPr/>
          </p:nvSpPr>
          <p:spPr>
            <a:xfrm>
              <a:off x="5906157" y="4520239"/>
              <a:ext cx="1560786" cy="159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15A83E3C-73AF-4B63-AE9D-6709CF8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28A36C-0EFF-4AC7-8879-936FC98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-1.0, 0.0, 0.0, 1.0,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8FB119-BCA2-4280-8320-EE7BFF5F4D1B}"/>
              </a:ext>
            </a:extLst>
          </p:cNvPr>
          <p:cNvSpPr/>
          <p:nvPr/>
        </p:nvSpPr>
        <p:spPr>
          <a:xfrm>
            <a:off x="6246340" y="4412930"/>
            <a:ext cx="814388" cy="83526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3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Perspective Transformation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72651" y="4890330"/>
            <a:ext cx="1311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차원 세계에 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3D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배치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2798602" y="4890330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카메라 기준 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3D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배치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4957811" y="4890330"/>
            <a:ext cx="1491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차원 물체를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차원 면에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투영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7172010" y="4890330"/>
            <a:ext cx="16081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윈도우에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차원 디스플레이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71463" y="1469447"/>
            <a:ext cx="5788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3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차원 모델을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2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차원 모니터에 디스플레이 하는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05A3A-0E58-447C-BB50-2CD8BBA32D7B}"/>
              </a:ext>
            </a:extLst>
          </p:cNvPr>
          <p:cNvSpPr txBox="1"/>
          <p:nvPr/>
        </p:nvSpPr>
        <p:spPr bwMode="auto">
          <a:xfrm>
            <a:off x="14757" y="5805264"/>
            <a:ext cx="1963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Modeling transform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551A-6869-43DD-BF1A-6D3346CA02FD}"/>
              </a:ext>
            </a:extLst>
          </p:cNvPr>
          <p:cNvSpPr txBox="1"/>
          <p:nvPr/>
        </p:nvSpPr>
        <p:spPr bwMode="auto">
          <a:xfrm>
            <a:off x="2029251" y="5805264"/>
            <a:ext cx="18630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Viewing transform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F648-5922-46E0-A4B3-F9E07660A6FE}"/>
              </a:ext>
            </a:extLst>
          </p:cNvPr>
          <p:cNvSpPr txBox="1"/>
          <p:nvPr/>
        </p:nvSpPr>
        <p:spPr bwMode="auto">
          <a:xfrm>
            <a:off x="5477519" y="5805263"/>
            <a:ext cx="20681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Projection transform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91ACAF-C91C-48DD-9D25-A842B5A19872}"/>
              </a:ext>
            </a:extLst>
          </p:cNvPr>
          <p:cNvGrpSpPr/>
          <p:nvPr/>
        </p:nvGrpSpPr>
        <p:grpSpPr>
          <a:xfrm>
            <a:off x="302768" y="2420888"/>
            <a:ext cx="1835719" cy="2376264"/>
            <a:chOff x="611560" y="2492896"/>
            <a:chExt cx="1835719" cy="23762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79A2FA-6D7C-43CA-AA01-8BF97AC3940E}"/>
                </a:ext>
              </a:extLst>
            </p:cNvPr>
            <p:cNvSpPr/>
            <p:nvPr/>
          </p:nvSpPr>
          <p:spPr>
            <a:xfrm>
              <a:off x="611560" y="2492896"/>
              <a:ext cx="1835719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FF23B4-A44C-4B0F-96F9-9B8A0F40581D}"/>
                </a:ext>
              </a:extLst>
            </p:cNvPr>
            <p:cNvSpPr/>
            <p:nvPr/>
          </p:nvSpPr>
          <p:spPr>
            <a:xfrm>
              <a:off x="611560" y="3933056"/>
              <a:ext cx="1835719" cy="9361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Modeling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Transformation</a:t>
              </a: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F9BCCB-10F7-4ED0-8C73-68605ABAEB13}"/>
              </a:ext>
            </a:extLst>
          </p:cNvPr>
          <p:cNvGrpSpPr/>
          <p:nvPr/>
        </p:nvGrpSpPr>
        <p:grpSpPr>
          <a:xfrm>
            <a:off x="2545396" y="2420888"/>
            <a:ext cx="1835719" cy="2376264"/>
            <a:chOff x="2987824" y="2492896"/>
            <a:chExt cx="1835719" cy="23762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607930-A14F-491C-A25C-6E24C2B70947}"/>
                </a:ext>
              </a:extLst>
            </p:cNvPr>
            <p:cNvSpPr/>
            <p:nvPr/>
          </p:nvSpPr>
          <p:spPr>
            <a:xfrm>
              <a:off x="2987824" y="2492896"/>
              <a:ext cx="1835719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702337-EA87-4404-B6A0-E13FD903BF4F}"/>
                </a:ext>
              </a:extLst>
            </p:cNvPr>
            <p:cNvSpPr/>
            <p:nvPr/>
          </p:nvSpPr>
          <p:spPr>
            <a:xfrm>
              <a:off x="2987824" y="3933056"/>
              <a:ext cx="1835719" cy="9361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Viewing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Transformation</a:t>
              </a: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663248-61FE-4760-85B8-66D1F57994F4}"/>
              </a:ext>
            </a:extLst>
          </p:cNvPr>
          <p:cNvGrpSpPr/>
          <p:nvPr/>
        </p:nvGrpSpPr>
        <p:grpSpPr>
          <a:xfrm>
            <a:off x="4788024" y="2420888"/>
            <a:ext cx="1835719" cy="2376264"/>
            <a:chOff x="5220072" y="2492896"/>
            <a:chExt cx="1835719" cy="237626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39BDCF-D874-41E4-B5B4-2516D119F442}"/>
                </a:ext>
              </a:extLst>
            </p:cNvPr>
            <p:cNvSpPr/>
            <p:nvPr/>
          </p:nvSpPr>
          <p:spPr>
            <a:xfrm>
              <a:off x="5220072" y="2492896"/>
              <a:ext cx="1835719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38F749-25B7-4D18-AD70-3B236734A1C8}"/>
                </a:ext>
              </a:extLst>
            </p:cNvPr>
            <p:cNvSpPr/>
            <p:nvPr/>
          </p:nvSpPr>
          <p:spPr>
            <a:xfrm>
              <a:off x="5220072" y="3933056"/>
              <a:ext cx="1835719" cy="9361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Projection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Transformation</a:t>
              </a: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02380C6-C697-4FFC-851D-CB78177DF23C}"/>
              </a:ext>
            </a:extLst>
          </p:cNvPr>
          <p:cNvGrpSpPr/>
          <p:nvPr/>
        </p:nvGrpSpPr>
        <p:grpSpPr>
          <a:xfrm>
            <a:off x="7030652" y="2420888"/>
            <a:ext cx="1835719" cy="2376264"/>
            <a:chOff x="7339444" y="2475715"/>
            <a:chExt cx="1835719" cy="23762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9DEF99-C7B1-423E-AAE3-8A2D8322D0A1}"/>
                </a:ext>
              </a:extLst>
            </p:cNvPr>
            <p:cNvSpPr/>
            <p:nvPr/>
          </p:nvSpPr>
          <p:spPr>
            <a:xfrm>
              <a:off x="7339444" y="2475715"/>
              <a:ext cx="1835719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2CB1756-A05D-4522-A868-8FE547C2B539}"/>
                </a:ext>
              </a:extLst>
            </p:cNvPr>
            <p:cNvSpPr/>
            <p:nvPr/>
          </p:nvSpPr>
          <p:spPr>
            <a:xfrm>
              <a:off x="7339444" y="3915875"/>
              <a:ext cx="1835719" cy="9361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Viewport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Transformation</a:t>
              </a: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8DB3EB-97E8-45E5-B0A7-B4C7DE573AA1}"/>
              </a:ext>
            </a:extLst>
          </p:cNvPr>
          <p:cNvCxnSpPr>
            <a:cxnSpLocks/>
          </p:cNvCxnSpPr>
          <p:nvPr/>
        </p:nvCxnSpPr>
        <p:spPr>
          <a:xfrm>
            <a:off x="2138487" y="3861048"/>
            <a:ext cx="40690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959837-08B0-4C69-8A90-593E9CBB6D91}"/>
              </a:ext>
            </a:extLst>
          </p:cNvPr>
          <p:cNvCxnSpPr>
            <a:cxnSpLocks/>
          </p:cNvCxnSpPr>
          <p:nvPr/>
        </p:nvCxnSpPr>
        <p:spPr>
          <a:xfrm>
            <a:off x="4381115" y="3861048"/>
            <a:ext cx="40690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D336FEB-DE25-4BB4-BA8E-007AB820790F}"/>
              </a:ext>
            </a:extLst>
          </p:cNvPr>
          <p:cNvCxnSpPr>
            <a:cxnSpLocks/>
          </p:cNvCxnSpPr>
          <p:nvPr/>
        </p:nvCxnSpPr>
        <p:spPr>
          <a:xfrm>
            <a:off x="6623743" y="3861048"/>
            <a:ext cx="40690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8AD09DE-AB7E-414A-8863-D24AA36F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7" y="2605834"/>
            <a:ext cx="1745951" cy="103855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84F59A-4ECA-46B6-9E1B-3719F5AB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25" y="2605834"/>
            <a:ext cx="1728192" cy="10385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4E1996-1242-4654-B83A-F666E270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72" y="2605834"/>
            <a:ext cx="1728192" cy="10385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D514F8-2C7D-4EFA-85F3-F0B634ED2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520" y="2601328"/>
            <a:ext cx="1728192" cy="10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2771800" y="260100"/>
            <a:ext cx="3718675" cy="38610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043608" y="4382913"/>
            <a:ext cx="6818313" cy="2430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latin typeface="Arial" pitchFamily="34" charset="0"/>
                <a:cs typeface="Arial" pitchFamily="34" charset="0"/>
              </a:rPr>
              <a:t>glOrtho</a:t>
            </a:r>
            <a:r>
              <a:rPr lang="en-US" altLang="en-US" sz="2100" dirty="0">
                <a:latin typeface="Arial" pitchFamily="34" charset="0"/>
                <a:cs typeface="Arial" pitchFamily="34" charset="0"/>
              </a:rPr>
              <a:t>(0.0, 1.0, 0.0, 1.0, -1.0, 1.0);</a:t>
            </a:r>
            <a:endParaRPr lang="en-US" altLang="ko-K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오른쪽 화살표 12"/>
          <p:cNvSpPr/>
          <p:nvPr/>
        </p:nvSpPr>
        <p:spPr>
          <a:xfrm>
            <a:off x="3861416" y="5170466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923928" y="1392236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6589" y="3090164"/>
            <a:ext cx="11461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(-0.5, -0.5)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80631" y="1022681"/>
            <a:ext cx="1008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(0.5, 0.5)</a:t>
            </a:r>
            <a:endParaRPr lang="ko-KR" altLang="en-US" dirty="0"/>
          </a:p>
        </p:txBody>
      </p:sp>
      <p:sp>
        <p:nvSpPr>
          <p:cNvPr id="61460" name="직사각형 16"/>
          <p:cNvSpPr>
            <a:spLocks noChangeArrowheads="1"/>
          </p:cNvSpPr>
          <p:nvPr/>
        </p:nvSpPr>
        <p:spPr bwMode="auto">
          <a:xfrm>
            <a:off x="2258419" y="4409901"/>
            <a:ext cx="436048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581A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glOrtho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-1.0, 1.0, -1.0, 0.0,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1.0, 3.0);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71800" y="2320923"/>
            <a:ext cx="3698675" cy="18002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06108" y="4922663"/>
            <a:ext cx="1627188" cy="1727200"/>
            <a:chOff x="5873750" y="4416425"/>
            <a:chExt cx="1627188" cy="1727200"/>
          </a:xfrm>
        </p:grpSpPr>
        <p:pic>
          <p:nvPicPr>
            <p:cNvPr id="61448" name="Picture 61" descr="8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0" y="4416425"/>
              <a:ext cx="1627188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1" descr="8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0" y="4416425"/>
              <a:ext cx="1627188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5906157" y="4520239"/>
              <a:ext cx="1560786" cy="159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4923" y="4520239"/>
              <a:ext cx="828675" cy="86677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987A76-C41B-4AF0-A681-BB2202251CB1}"/>
              </a:ext>
            </a:extLst>
          </p:cNvPr>
          <p:cNvGrpSpPr/>
          <p:nvPr/>
        </p:nvGrpSpPr>
        <p:grpSpPr>
          <a:xfrm>
            <a:off x="1889551" y="5170708"/>
            <a:ext cx="1716065" cy="761579"/>
            <a:chOff x="2026015" y="5336531"/>
            <a:chExt cx="1716065" cy="7615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973399-9103-4A5A-9447-C4667B9F5480}"/>
                </a:ext>
              </a:extLst>
            </p:cNvPr>
            <p:cNvSpPr/>
            <p:nvPr/>
          </p:nvSpPr>
          <p:spPr>
            <a:xfrm>
              <a:off x="2026015" y="5428400"/>
              <a:ext cx="745786" cy="669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F8A7F-84FF-48CF-B371-202E42D788F8}"/>
                </a:ext>
              </a:extLst>
            </p:cNvPr>
            <p:cNvSpPr txBox="1"/>
            <p:nvPr/>
          </p:nvSpPr>
          <p:spPr bwMode="auto">
            <a:xfrm>
              <a:off x="2834459" y="5336531"/>
              <a:ext cx="907621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(1, 0, 3)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AC905B5E-F894-454E-A360-4B0E085A4380}"/>
              </a:ext>
            </a:extLst>
          </p:cNvPr>
          <p:cNvSpPr/>
          <p:nvPr/>
        </p:nvSpPr>
        <p:spPr>
          <a:xfrm>
            <a:off x="1416958" y="5489618"/>
            <a:ext cx="1635332" cy="78135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3E17D-16F1-48CD-8315-8C4C4AEFC65E}"/>
              </a:ext>
            </a:extLst>
          </p:cNvPr>
          <p:cNvSpPr txBox="1"/>
          <p:nvPr/>
        </p:nvSpPr>
        <p:spPr bwMode="auto">
          <a:xfrm>
            <a:off x="960673" y="6283558"/>
            <a:ext cx="1061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(-1, -1, 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BA9BD1-9995-4D22-8CFD-FB32BAB163D7}"/>
              </a:ext>
            </a:extLst>
          </p:cNvPr>
          <p:cNvSpPr/>
          <p:nvPr/>
        </p:nvSpPr>
        <p:spPr>
          <a:xfrm>
            <a:off x="2966972" y="5467316"/>
            <a:ext cx="85317" cy="13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2051D1-D160-4D8A-831B-EE9DF8E494FC}"/>
              </a:ext>
            </a:extLst>
          </p:cNvPr>
          <p:cNvSpPr/>
          <p:nvPr/>
        </p:nvSpPr>
        <p:spPr>
          <a:xfrm>
            <a:off x="1342487" y="6222718"/>
            <a:ext cx="148941" cy="10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974AAC6-CFB5-44B4-A196-62594C9D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-1.0, 1.0, -1.0, 0.0,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BC1533A-C083-4BAF-AAE7-A02A0FEF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9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5A83E3C-73AF-4B63-AE9D-6709CF8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28A36C-0EFF-4AC7-8879-936FC98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-1.0, 1.0, 0.0, 1.0,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52392F-2E4A-4B78-B121-0A313CBAD487}"/>
              </a:ext>
            </a:extLst>
          </p:cNvPr>
          <p:cNvSpPr/>
          <p:nvPr/>
        </p:nvSpPr>
        <p:spPr bwMode="auto">
          <a:xfrm>
            <a:off x="853325" y="2203316"/>
            <a:ext cx="3718675" cy="38610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F677B1-7156-4E4E-99D6-BA4452FEF297}"/>
              </a:ext>
            </a:extLst>
          </p:cNvPr>
          <p:cNvSpPr/>
          <p:nvPr/>
        </p:nvSpPr>
        <p:spPr bwMode="auto">
          <a:xfrm>
            <a:off x="2005453" y="3335452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E9EE0B-96E5-44FF-A794-6A2FEF06FF29}"/>
              </a:ext>
            </a:extLst>
          </p:cNvPr>
          <p:cNvSpPr/>
          <p:nvPr/>
        </p:nvSpPr>
        <p:spPr>
          <a:xfrm>
            <a:off x="1388114" y="5033380"/>
            <a:ext cx="11461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(-0.5, -0.5)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2EE3A6-02E0-4EFF-ACB3-125FFDD94435}"/>
              </a:ext>
            </a:extLst>
          </p:cNvPr>
          <p:cNvSpPr/>
          <p:nvPr/>
        </p:nvSpPr>
        <p:spPr>
          <a:xfrm>
            <a:off x="3262156" y="2965897"/>
            <a:ext cx="1008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(0.5, 0.5)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016057-4590-427A-9FE7-B7945931377A}"/>
              </a:ext>
            </a:extLst>
          </p:cNvPr>
          <p:cNvSpPr/>
          <p:nvPr/>
        </p:nvSpPr>
        <p:spPr bwMode="auto">
          <a:xfrm>
            <a:off x="873325" y="2235646"/>
            <a:ext cx="3698675" cy="18002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0EA82A-51DB-4C0C-9A5A-FB5D4240E0EF}"/>
              </a:ext>
            </a:extLst>
          </p:cNvPr>
          <p:cNvGrpSpPr/>
          <p:nvPr/>
        </p:nvGrpSpPr>
        <p:grpSpPr>
          <a:xfrm>
            <a:off x="5865455" y="3135759"/>
            <a:ext cx="1627188" cy="1727200"/>
            <a:chOff x="5873750" y="4416425"/>
            <a:chExt cx="1627188" cy="1727200"/>
          </a:xfrm>
        </p:grpSpPr>
        <p:pic>
          <p:nvPicPr>
            <p:cNvPr id="10" name="Picture 61" descr="8_1">
              <a:extLst>
                <a:ext uri="{FF2B5EF4-FFF2-40B4-BE49-F238E27FC236}">
                  <a16:creationId xmlns:a16="http://schemas.microsoft.com/office/drawing/2014/main" id="{41CA2D21-9392-483B-BE62-17D265826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0" y="4416425"/>
              <a:ext cx="1627188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1" descr="8_1">
              <a:extLst>
                <a:ext uri="{FF2B5EF4-FFF2-40B4-BE49-F238E27FC236}">
                  <a16:creationId xmlns:a16="http://schemas.microsoft.com/office/drawing/2014/main" id="{88F4CD96-CD03-4E26-B15C-024E9544C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0" y="4416425"/>
              <a:ext cx="1627188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CF25A6-FBE6-42A1-8A0E-E8059B682D75}"/>
                </a:ext>
              </a:extLst>
            </p:cNvPr>
            <p:cNvSpPr/>
            <p:nvPr/>
          </p:nvSpPr>
          <p:spPr>
            <a:xfrm>
              <a:off x="5906157" y="4520239"/>
              <a:ext cx="1560786" cy="159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EA9F5D-0A46-4099-A133-86FE22F2E3D5}"/>
              </a:ext>
            </a:extLst>
          </p:cNvPr>
          <p:cNvSpPr/>
          <p:nvPr/>
        </p:nvSpPr>
        <p:spPr>
          <a:xfrm>
            <a:off x="6339653" y="4066661"/>
            <a:ext cx="677203" cy="796298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7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2905917" y="343411"/>
            <a:ext cx="3718675" cy="3642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331640" y="4427537"/>
            <a:ext cx="6818313" cy="2430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latin typeface="Arial" pitchFamily="34" charset="0"/>
                <a:cs typeface="Arial" pitchFamily="34" charset="0"/>
              </a:rPr>
              <a:t>glOrtho</a:t>
            </a:r>
            <a:r>
              <a:rPr lang="en-US" altLang="en-US" sz="2100" dirty="0">
                <a:latin typeface="Arial" pitchFamily="34" charset="0"/>
                <a:cs typeface="Arial" pitchFamily="34" charset="0"/>
              </a:rPr>
              <a:t>(0.0, 1.0, 0.0, 1.0, -1.0, 1.0);</a:t>
            </a:r>
            <a:endParaRPr lang="en-US" altLang="ko-KR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2472" name="Picture 61" descr="8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40" y="4967287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2"/>
          <p:cNvSpPr/>
          <p:nvPr/>
        </p:nvSpPr>
        <p:spPr>
          <a:xfrm>
            <a:off x="4149448" y="5215090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078288" y="1256660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3687" y="2974590"/>
            <a:ext cx="11461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(-0.5, -0.5)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84753" y="924579"/>
            <a:ext cx="1008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(0.5, 0.5)</a:t>
            </a:r>
            <a:endParaRPr lang="ko-KR" altLang="en-US" dirty="0"/>
          </a:p>
        </p:txBody>
      </p:sp>
      <p:sp>
        <p:nvSpPr>
          <p:cNvPr id="62485" name="직사각형 18"/>
          <p:cNvSpPr>
            <a:spLocks noChangeArrowheads="1"/>
          </p:cNvSpPr>
          <p:nvPr/>
        </p:nvSpPr>
        <p:spPr bwMode="auto">
          <a:xfrm>
            <a:off x="2546450" y="4445451"/>
            <a:ext cx="436048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581A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glOrtho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-2.0, 2.0, -1.0, 0.0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1.0, 3.0);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111250" y="2185347"/>
            <a:ext cx="7277174" cy="18002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61" descr="8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40" y="4967287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126547" y="5071101"/>
            <a:ext cx="1560786" cy="1594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14" y="5071101"/>
            <a:ext cx="417049" cy="8667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A5893F-26E2-49D8-BC99-814364A3A6EE}"/>
              </a:ext>
            </a:extLst>
          </p:cNvPr>
          <p:cNvSpPr/>
          <p:nvPr/>
        </p:nvSpPr>
        <p:spPr>
          <a:xfrm>
            <a:off x="2296067" y="5222926"/>
            <a:ext cx="745786" cy="6697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D750E-2135-4A55-A17B-E212C97D4C54}"/>
              </a:ext>
            </a:extLst>
          </p:cNvPr>
          <p:cNvSpPr txBox="1"/>
          <p:nvPr/>
        </p:nvSpPr>
        <p:spPr bwMode="auto">
          <a:xfrm>
            <a:off x="3409704" y="5137447"/>
            <a:ext cx="90762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(2, 0, 3)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0773E591-A527-467A-B6D0-37255FA2C61B}"/>
              </a:ext>
            </a:extLst>
          </p:cNvPr>
          <p:cNvSpPr/>
          <p:nvPr/>
        </p:nvSpPr>
        <p:spPr>
          <a:xfrm>
            <a:off x="1331641" y="5458580"/>
            <a:ext cx="2592288" cy="78135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7E9D4-B8DB-4EED-ABA8-74F83E4319A8}"/>
              </a:ext>
            </a:extLst>
          </p:cNvPr>
          <p:cNvSpPr txBox="1"/>
          <p:nvPr/>
        </p:nvSpPr>
        <p:spPr bwMode="auto">
          <a:xfrm>
            <a:off x="827584" y="6251063"/>
            <a:ext cx="1061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(-2, -1, 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5133F95-58CF-412B-899B-5A4138CC0A1D}"/>
              </a:ext>
            </a:extLst>
          </p:cNvPr>
          <p:cNvSpPr/>
          <p:nvPr/>
        </p:nvSpPr>
        <p:spPr>
          <a:xfrm>
            <a:off x="3859202" y="5399092"/>
            <a:ext cx="85317" cy="13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4D0046C-53A6-4F6F-A216-F7B7FAEF78E3}"/>
              </a:ext>
            </a:extLst>
          </p:cNvPr>
          <p:cNvSpPr/>
          <p:nvPr/>
        </p:nvSpPr>
        <p:spPr>
          <a:xfrm>
            <a:off x="1273731" y="6190223"/>
            <a:ext cx="148941" cy="10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B47CC9A-8EC8-4042-97FD-EBE270A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18BDA6B-6B61-473F-97A7-5D4A1AE0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-2.0, 2.0, -1.0, 0.0,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876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2F1CEA-C979-46EC-9626-57594014443D}"/>
              </a:ext>
            </a:extLst>
          </p:cNvPr>
          <p:cNvSpPr/>
          <p:nvPr/>
        </p:nvSpPr>
        <p:spPr bwMode="auto">
          <a:xfrm>
            <a:off x="1077545" y="2515751"/>
            <a:ext cx="3718675" cy="3642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FE9070-1EF7-473D-9D46-3563DD5A380E}"/>
              </a:ext>
            </a:extLst>
          </p:cNvPr>
          <p:cNvSpPr/>
          <p:nvPr/>
        </p:nvSpPr>
        <p:spPr bwMode="auto">
          <a:xfrm>
            <a:off x="2249916" y="3429000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A83E3C-73AF-4B63-AE9D-6709CF8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28A36C-0EFF-4AC7-8879-936FC98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-2.0, 2.0, 0.0, 1.0,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pic>
        <p:nvPicPr>
          <p:cNvPr id="10" name="Picture 61" descr="8_1">
            <a:extLst>
              <a:ext uri="{FF2B5EF4-FFF2-40B4-BE49-F238E27FC236}">
                <a16:creationId xmlns:a16="http://schemas.microsoft.com/office/drawing/2014/main" id="{FECA8513-CE9C-47D1-A7F0-06A54ABB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76" y="3356992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1" descr="8_1">
            <a:extLst>
              <a:ext uri="{FF2B5EF4-FFF2-40B4-BE49-F238E27FC236}">
                <a16:creationId xmlns:a16="http://schemas.microsoft.com/office/drawing/2014/main" id="{B569C9E2-A005-447B-8AFA-016992EC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76" y="3356992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F65C4-3656-4BC7-9D02-C8DFCF6DE90D}"/>
              </a:ext>
            </a:extLst>
          </p:cNvPr>
          <p:cNvSpPr/>
          <p:nvPr/>
        </p:nvSpPr>
        <p:spPr>
          <a:xfrm>
            <a:off x="7153683" y="3460806"/>
            <a:ext cx="1560786" cy="1594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2EEA94-F55B-4156-BC9F-9CADD3BA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4188842"/>
            <a:ext cx="417049" cy="8667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DC5595-F4EE-4C63-A4D7-4EF503835C58}"/>
              </a:ext>
            </a:extLst>
          </p:cNvPr>
          <p:cNvSpPr/>
          <p:nvPr/>
        </p:nvSpPr>
        <p:spPr bwMode="auto">
          <a:xfrm>
            <a:off x="-551189" y="2515751"/>
            <a:ext cx="7277174" cy="18002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535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354087" y="4427537"/>
            <a:ext cx="6818313" cy="2430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latin typeface="Arial" pitchFamily="34" charset="0"/>
                <a:cs typeface="Arial" pitchFamily="34" charset="0"/>
              </a:rPr>
              <a:t>glOrtho</a:t>
            </a:r>
            <a:r>
              <a:rPr lang="en-US" altLang="en-US" sz="21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-3.0, 3.0, -3.0, 3.0, </a:t>
            </a:r>
            <a:r>
              <a:rPr lang="en-US" altLang="en-US" sz="2100" dirty="0">
                <a:latin typeface="Arial" pitchFamily="34" charset="0"/>
                <a:cs typeface="Arial" pitchFamily="34" charset="0"/>
              </a:rPr>
              <a:t>1.0, 3.0);</a:t>
            </a:r>
            <a:endParaRPr lang="en-US" altLang="ko-K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오른쪽 화살표 12"/>
          <p:cNvSpPr/>
          <p:nvPr/>
        </p:nvSpPr>
        <p:spPr>
          <a:xfrm>
            <a:off x="4171895" y="5215090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Projection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3501" name="Picture 28" descr="10_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87" y="4968875"/>
            <a:ext cx="16271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2905917" y="343411"/>
            <a:ext cx="3718675" cy="3642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78288" y="1256660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3687" y="2974590"/>
            <a:ext cx="11461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(-0.5, -0.5)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84753" y="924579"/>
            <a:ext cx="1008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(0.5, 0.5)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1111250" y="1"/>
            <a:ext cx="7277174" cy="44275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5DF91A-86D6-42D8-A211-DD32589D8197}"/>
              </a:ext>
            </a:extLst>
          </p:cNvPr>
          <p:cNvSpPr/>
          <p:nvPr/>
        </p:nvSpPr>
        <p:spPr>
          <a:xfrm>
            <a:off x="1835696" y="5154197"/>
            <a:ext cx="745786" cy="6697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C984A-7997-4026-875D-EB95176B912E}"/>
              </a:ext>
            </a:extLst>
          </p:cNvPr>
          <p:cNvSpPr txBox="1"/>
          <p:nvPr/>
        </p:nvSpPr>
        <p:spPr bwMode="auto">
          <a:xfrm>
            <a:off x="3444413" y="3729073"/>
            <a:ext cx="90762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(3, 3, 3)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995BE0EC-4D41-49F6-BE2B-C9972D4D41F2}"/>
              </a:ext>
            </a:extLst>
          </p:cNvPr>
          <p:cNvSpPr/>
          <p:nvPr/>
        </p:nvSpPr>
        <p:spPr>
          <a:xfrm>
            <a:off x="827584" y="4046412"/>
            <a:ext cx="3096345" cy="251242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C11910-CBF1-4C3C-8A0D-D9E31E757EA3}"/>
              </a:ext>
            </a:extLst>
          </p:cNvPr>
          <p:cNvSpPr txBox="1"/>
          <p:nvPr/>
        </p:nvSpPr>
        <p:spPr bwMode="auto">
          <a:xfrm>
            <a:off x="296829" y="6550568"/>
            <a:ext cx="1061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(-3, -3, 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7DF866-7694-43C9-A14D-4C420666A662}"/>
              </a:ext>
            </a:extLst>
          </p:cNvPr>
          <p:cNvSpPr/>
          <p:nvPr/>
        </p:nvSpPr>
        <p:spPr>
          <a:xfrm>
            <a:off x="3893911" y="3990718"/>
            <a:ext cx="85317" cy="13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1C34FA0-AB8A-4638-8C74-D2301FC80D8E}"/>
              </a:ext>
            </a:extLst>
          </p:cNvPr>
          <p:cNvSpPr/>
          <p:nvPr/>
        </p:nvSpPr>
        <p:spPr>
          <a:xfrm>
            <a:off x="742976" y="6489728"/>
            <a:ext cx="148941" cy="10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6D8AD64-D5AB-4D4F-A793-E61796D3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BB8527-04D9-4276-8D56-D4D9DED2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-3.0, 3.0, -3.0, 3.0,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408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8E47E8-FBDC-4132-AF55-4DC9C2683F0B}"/>
              </a:ext>
            </a:extLst>
          </p:cNvPr>
          <p:cNvSpPr/>
          <p:nvPr/>
        </p:nvSpPr>
        <p:spPr bwMode="auto">
          <a:xfrm>
            <a:off x="2025696" y="3339624"/>
            <a:ext cx="1682750" cy="1730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A83E3C-73AF-4B63-AE9D-6709CF8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28A36C-0EFF-4AC7-8879-936FC98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-0.3, 0.3, -0.3, 0.3,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786F8-392E-4CE5-8E27-568203C0DDAB}"/>
              </a:ext>
            </a:extLst>
          </p:cNvPr>
          <p:cNvSpPr/>
          <p:nvPr/>
        </p:nvSpPr>
        <p:spPr bwMode="auto">
          <a:xfrm>
            <a:off x="2195736" y="3510733"/>
            <a:ext cx="1368152" cy="131141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7A6123-E924-46E2-BCCD-ACBADCE9478F}"/>
              </a:ext>
            </a:extLst>
          </p:cNvPr>
          <p:cNvSpPr/>
          <p:nvPr/>
        </p:nvSpPr>
        <p:spPr>
          <a:xfrm>
            <a:off x="1341095" y="5057554"/>
            <a:ext cx="11461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(-0.5, -0.5)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00D45-9F68-4994-9F57-A82F92766C5A}"/>
              </a:ext>
            </a:extLst>
          </p:cNvPr>
          <p:cNvSpPr/>
          <p:nvPr/>
        </p:nvSpPr>
        <p:spPr>
          <a:xfrm>
            <a:off x="3132161" y="3007543"/>
            <a:ext cx="1008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(0.5, 0.5)</a:t>
            </a:r>
            <a:endParaRPr lang="ko-KR" altLang="en-US" dirty="0"/>
          </a:p>
        </p:txBody>
      </p:sp>
      <p:pic>
        <p:nvPicPr>
          <p:cNvPr id="9" name="Picture 61" descr="8_1">
            <a:extLst>
              <a:ext uri="{FF2B5EF4-FFF2-40B4-BE49-F238E27FC236}">
                <a16:creationId xmlns:a16="http://schemas.microsoft.com/office/drawing/2014/main" id="{AC02A22C-EB0A-4262-A04A-C68D36B4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38" y="3325185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1" descr="8_1">
            <a:extLst>
              <a:ext uri="{FF2B5EF4-FFF2-40B4-BE49-F238E27FC236}">
                <a16:creationId xmlns:a16="http://schemas.microsoft.com/office/drawing/2014/main" id="{8ADE44C1-DC64-4D34-82AC-199CEA46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38" y="3325185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CE5DC1-6B44-455B-9FB0-D407E2297678}"/>
              </a:ext>
            </a:extLst>
          </p:cNvPr>
          <p:cNvSpPr/>
          <p:nvPr/>
        </p:nvSpPr>
        <p:spPr>
          <a:xfrm>
            <a:off x="5528045" y="3428999"/>
            <a:ext cx="1560786" cy="1594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386661-0189-411A-BADA-69DDA87BE20C}"/>
              </a:ext>
            </a:extLst>
          </p:cNvPr>
          <p:cNvSpPr/>
          <p:nvPr/>
        </p:nvSpPr>
        <p:spPr bwMode="auto">
          <a:xfrm>
            <a:off x="5528045" y="3429000"/>
            <a:ext cx="1560786" cy="1605482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94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5A83E3C-73AF-4B63-AE9D-6709CF8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/>
              <a:t>How the view volume works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28A36C-0EFF-4AC7-8879-936FC98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5512"/>
            <a:ext cx="8579296" cy="4857784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view volume</a:t>
            </a:r>
          </a:p>
          <a:p>
            <a:pPr lvl="1"/>
            <a:r>
              <a:rPr lang="en-US" altLang="en-US" sz="1800" dirty="0" err="1">
                <a:solidFill>
                  <a:srgbClr val="581A0E"/>
                </a:solidFill>
                <a:cs typeface="Arial" pitchFamily="34" charset="0"/>
              </a:rPr>
              <a:t>glOrtho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-10, 10, -10, 10, </a:t>
            </a:r>
            <a:r>
              <a:rPr lang="en-US" altLang="en-US" sz="1800" dirty="0">
                <a:solidFill>
                  <a:prstClr val="black"/>
                </a:solidFill>
                <a:cs typeface="Arial" pitchFamily="34" charset="0"/>
              </a:rPr>
              <a:t>1.0, 3.0);</a:t>
            </a:r>
            <a:endParaRPr lang="en-US" altLang="ko-KR" sz="1800" dirty="0">
              <a:solidFill>
                <a:prstClr val="black"/>
              </a:solidFill>
              <a:cs typeface="Arial" pitchFamily="34" charset="0"/>
            </a:endParaRPr>
          </a:p>
          <a:p>
            <a:pPr lvl="1"/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49089B-DE35-4663-948B-0E5158AA6D5B}"/>
              </a:ext>
            </a:extLst>
          </p:cNvPr>
          <p:cNvSpPr/>
          <p:nvPr/>
        </p:nvSpPr>
        <p:spPr bwMode="auto">
          <a:xfrm>
            <a:off x="5127821" y="2515751"/>
            <a:ext cx="3718675" cy="3642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B9219C-B9B7-4326-B57F-FA0085DF3352}"/>
              </a:ext>
            </a:extLst>
          </p:cNvPr>
          <p:cNvSpPr/>
          <p:nvPr/>
        </p:nvSpPr>
        <p:spPr>
          <a:xfrm>
            <a:off x="8179301" y="2146419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(10, 10)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6A443C-C2C4-427F-B6CD-6863220AAB9E}"/>
              </a:ext>
            </a:extLst>
          </p:cNvPr>
          <p:cNvSpPr/>
          <p:nvPr/>
        </p:nvSpPr>
        <p:spPr>
          <a:xfrm>
            <a:off x="4536256" y="615791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(-10, -10)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FFB8E-41B8-45FF-8928-48EC0236A42E}"/>
              </a:ext>
            </a:extLst>
          </p:cNvPr>
          <p:cNvSpPr/>
          <p:nvPr/>
        </p:nvSpPr>
        <p:spPr bwMode="auto">
          <a:xfrm>
            <a:off x="6012160" y="3068960"/>
            <a:ext cx="720080" cy="792088"/>
          </a:xfrm>
          <a:prstGeom prst="rect">
            <a:avLst/>
          </a:prstGeom>
          <a:solidFill>
            <a:srgbClr val="66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3C99630-35E2-4437-9C3B-957ADF3081CF}"/>
              </a:ext>
            </a:extLst>
          </p:cNvPr>
          <p:cNvSpPr/>
          <p:nvPr/>
        </p:nvSpPr>
        <p:spPr>
          <a:xfrm rot="3374645">
            <a:off x="6084168" y="5229200"/>
            <a:ext cx="720080" cy="72008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0359DA-ED0D-4665-9E53-6C7860E37B7B}"/>
              </a:ext>
            </a:extLst>
          </p:cNvPr>
          <p:cNvSpPr/>
          <p:nvPr/>
        </p:nvSpPr>
        <p:spPr>
          <a:xfrm>
            <a:off x="7333016" y="3645024"/>
            <a:ext cx="283563" cy="3074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835232-677A-4A7E-AB7D-040CFA95A1EE}"/>
              </a:ext>
            </a:extLst>
          </p:cNvPr>
          <p:cNvCxnSpPr>
            <a:cxnSpLocks/>
          </p:cNvCxnSpPr>
          <p:nvPr/>
        </p:nvCxnSpPr>
        <p:spPr>
          <a:xfrm>
            <a:off x="5128763" y="4336832"/>
            <a:ext cx="37186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04D319-C644-472B-A0AA-3B70CDA0F33D}"/>
              </a:ext>
            </a:extLst>
          </p:cNvPr>
          <p:cNvCxnSpPr>
            <a:cxnSpLocks/>
          </p:cNvCxnSpPr>
          <p:nvPr/>
        </p:nvCxnSpPr>
        <p:spPr>
          <a:xfrm>
            <a:off x="6988101" y="2515751"/>
            <a:ext cx="0" cy="36421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4AC5BF-81B8-4F77-8549-DEE51B5F39DB}"/>
              </a:ext>
            </a:extLst>
          </p:cNvPr>
          <p:cNvSpPr/>
          <p:nvPr/>
        </p:nvSpPr>
        <p:spPr bwMode="auto">
          <a:xfrm>
            <a:off x="7616579" y="4149080"/>
            <a:ext cx="720080" cy="79208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6AED1DF-0897-40E6-BD9B-D7773E4357F8}"/>
              </a:ext>
            </a:extLst>
          </p:cNvPr>
          <p:cNvSpPr/>
          <p:nvPr/>
        </p:nvSpPr>
        <p:spPr>
          <a:xfrm>
            <a:off x="5364088" y="4149080"/>
            <a:ext cx="576064" cy="576064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AE6E7C-10E7-4157-941E-943B733286CD}"/>
              </a:ext>
            </a:extLst>
          </p:cNvPr>
          <p:cNvSpPr/>
          <p:nvPr/>
        </p:nvSpPr>
        <p:spPr>
          <a:xfrm>
            <a:off x="6609741" y="426505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Arial" pitchFamily="34" charset="0"/>
                <a:cs typeface="Arial" pitchFamily="34" charset="0"/>
              </a:rPr>
              <a:t>(0, 0)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8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4" grpId="0" animBg="1"/>
      <p:bldP spid="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컴퓨터 그래픽스 수업정리) 6_Viewing &amp; Projection 2, Mesh">
            <a:extLst>
              <a:ext uri="{FF2B5EF4-FFF2-40B4-BE49-F238E27FC236}">
                <a16:creationId xmlns:a16="http://schemas.microsoft.com/office/drawing/2014/main" id="{04C44209-B8DD-4C83-9609-898D7555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76" y="3068960"/>
            <a:ext cx="5937124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E63D24-633D-492A-97DD-A2CD85AC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E461-37AD-4A8C-9531-48AB30E8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mode</a:t>
            </a:r>
          </a:p>
          <a:p>
            <a:pPr lvl="1"/>
            <a:r>
              <a:rPr lang="ko-KR" altLang="en-US" dirty="0"/>
              <a:t>행렬 모드</a:t>
            </a:r>
            <a:r>
              <a:rPr lang="en-US" altLang="ko-KR" dirty="0"/>
              <a:t>, </a:t>
            </a:r>
            <a:r>
              <a:rPr lang="ko-KR" altLang="en-US" dirty="0"/>
              <a:t>행렬 종류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void </a:t>
            </a:r>
            <a:r>
              <a:rPr lang="en-US" altLang="ko-KR" dirty="0" err="1">
                <a:solidFill>
                  <a:srgbClr val="0000FF"/>
                </a:solidFill>
              </a:rPr>
              <a:t>glMatrixMode</a:t>
            </a:r>
            <a:r>
              <a:rPr lang="en-US" altLang="ko-KR" dirty="0">
                <a:solidFill>
                  <a:srgbClr val="0000FF"/>
                </a:solidFill>
              </a:rPr>
              <a:t>(mode)</a:t>
            </a:r>
          </a:p>
          <a:p>
            <a:pPr lvl="2"/>
            <a:r>
              <a:rPr lang="en-US" altLang="ko-KR" dirty="0"/>
              <a:t>modeling transform, viewing transform(camera) </a:t>
            </a:r>
          </a:p>
          <a:p>
            <a:pPr lvl="2"/>
            <a:r>
              <a:rPr lang="en-US" altLang="ko-KR" dirty="0"/>
              <a:t>projection transform</a:t>
            </a:r>
          </a:p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96F0EC-0F43-4D74-A460-C385274F77C7}"/>
              </a:ext>
            </a:extLst>
          </p:cNvPr>
          <p:cNvSpPr/>
          <p:nvPr/>
        </p:nvSpPr>
        <p:spPr>
          <a:xfrm>
            <a:off x="3563888" y="4581128"/>
            <a:ext cx="1224136" cy="576064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36689B-BD8F-4628-8B37-3BDE022CC13E}"/>
              </a:ext>
            </a:extLst>
          </p:cNvPr>
          <p:cNvSpPr/>
          <p:nvPr/>
        </p:nvSpPr>
        <p:spPr>
          <a:xfrm>
            <a:off x="4922499" y="4581128"/>
            <a:ext cx="1224136" cy="576064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A8466B-6DF6-44C0-9297-956D2C1C47B9}"/>
              </a:ext>
            </a:extLst>
          </p:cNvPr>
          <p:cNvGrpSpPr/>
          <p:nvPr/>
        </p:nvGrpSpPr>
        <p:grpSpPr>
          <a:xfrm>
            <a:off x="6444208" y="4307796"/>
            <a:ext cx="1224136" cy="849396"/>
            <a:chOff x="6444208" y="4307796"/>
            <a:chExt cx="1224136" cy="84939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7B57BC2-597E-4A80-ADFA-5F47632AB149}"/>
                </a:ext>
              </a:extLst>
            </p:cNvPr>
            <p:cNvSpPr/>
            <p:nvPr/>
          </p:nvSpPr>
          <p:spPr>
            <a:xfrm>
              <a:off x="6444208" y="4581128"/>
              <a:ext cx="1224136" cy="5760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B0680E-4BA4-47DD-9841-3EC1F9FECF4D}"/>
                </a:ext>
              </a:extLst>
            </p:cNvPr>
            <p:cNvSpPr txBox="1"/>
            <p:nvPr/>
          </p:nvSpPr>
          <p:spPr bwMode="auto">
            <a:xfrm>
              <a:off x="6572461" y="4307796"/>
              <a:ext cx="9861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solidFill>
                    <a:schemeClr val="accent5"/>
                  </a:solidFill>
                  <a:latin typeface="Tahoma" pitchFamily="34" charset="0"/>
                  <a:ea typeface="맑은 고딕" pitchFamily="50" charset="-127"/>
                </a:rPr>
                <a:t>3D--&gt;2D</a:t>
              </a:r>
              <a:endParaRPr lang="ko-KR" altLang="en-US" sz="1400" b="1" dirty="0">
                <a:solidFill>
                  <a:schemeClr val="accent5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A5CF3A-59DA-4FA9-9B59-EFD9C8675530}"/>
              </a:ext>
            </a:extLst>
          </p:cNvPr>
          <p:cNvSpPr txBox="1"/>
          <p:nvPr/>
        </p:nvSpPr>
        <p:spPr bwMode="auto">
          <a:xfrm>
            <a:off x="5071716" y="5157192"/>
            <a:ext cx="13724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gluLookAt</a:t>
            </a:r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(..)</a:t>
            </a:r>
            <a:endParaRPr lang="ko-KR" altLang="en-US" sz="1400" b="1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03AF9-3CDF-463B-B622-05453BBC2E5F}"/>
              </a:ext>
            </a:extLst>
          </p:cNvPr>
          <p:cNvSpPr txBox="1"/>
          <p:nvPr/>
        </p:nvSpPr>
        <p:spPr bwMode="auto">
          <a:xfrm>
            <a:off x="6493111" y="5137447"/>
            <a:ext cx="11448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chemeClr val="accent5"/>
                </a:solidFill>
                <a:latin typeface="Tahoma" pitchFamily="34" charset="0"/>
                <a:ea typeface="맑은 고딕" pitchFamily="50" charset="-127"/>
              </a:rPr>
              <a:t>glOrtho</a:t>
            </a:r>
            <a:r>
              <a:rPr lang="en-US" altLang="ko-KR" sz="1400" b="1" dirty="0">
                <a:solidFill>
                  <a:schemeClr val="accent5"/>
                </a:solidFill>
                <a:latin typeface="Tahoma" pitchFamily="34" charset="0"/>
                <a:ea typeface="맑은 고딕" pitchFamily="50" charset="-127"/>
              </a:rPr>
              <a:t>(..)</a:t>
            </a:r>
            <a:endParaRPr lang="ko-KR" altLang="en-US" sz="1400" b="1" dirty="0">
              <a:solidFill>
                <a:schemeClr val="accent5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3580C-CE1E-41B4-8407-3A0ED5368436}"/>
              </a:ext>
            </a:extLst>
          </p:cNvPr>
          <p:cNvSpPr txBox="1"/>
          <p:nvPr/>
        </p:nvSpPr>
        <p:spPr bwMode="auto">
          <a:xfrm>
            <a:off x="2928222" y="5132867"/>
            <a:ext cx="15456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glTranslatef</a:t>
            </a:r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(..)</a:t>
            </a:r>
          </a:p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glScalef</a:t>
            </a:r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(..)</a:t>
            </a:r>
          </a:p>
          <a:p>
            <a:pPr algn="ctr">
              <a:spcBef>
                <a:spcPts val="0"/>
              </a:spcBef>
            </a:pPr>
            <a:r>
              <a:rPr lang="en-US" altLang="ko-KR" sz="1400" b="1" dirty="0" err="1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glRotatef</a:t>
            </a:r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(..)</a:t>
            </a:r>
            <a:endParaRPr lang="ko-KR" altLang="en-US" sz="1400" b="1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9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172FE55-D222-4066-A8C4-7A8E099B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/>
              <a:t>Matrix mode</a:t>
            </a:r>
          </a:p>
          <a:p>
            <a:pPr lvl="1"/>
            <a:r>
              <a:rPr lang="ko-KR" altLang="en-US" dirty="0"/>
              <a:t>행렬 모드</a:t>
            </a:r>
            <a:r>
              <a:rPr lang="en-US" altLang="ko-KR" dirty="0"/>
              <a:t>, </a:t>
            </a:r>
            <a:r>
              <a:rPr lang="ko-KR" altLang="en-US" dirty="0"/>
              <a:t>행렬 종류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void </a:t>
            </a:r>
            <a:r>
              <a:rPr lang="en-US" altLang="ko-KR" dirty="0" err="1">
                <a:solidFill>
                  <a:srgbClr val="0000FF"/>
                </a:solidFill>
              </a:rPr>
              <a:t>glMatrixMode</a:t>
            </a:r>
            <a:r>
              <a:rPr lang="en-US" altLang="ko-KR" dirty="0">
                <a:solidFill>
                  <a:srgbClr val="0000FF"/>
                </a:solidFill>
              </a:rPr>
              <a:t>(mode)</a:t>
            </a:r>
          </a:p>
          <a:p>
            <a:pPr lvl="2"/>
            <a:r>
              <a:rPr lang="en-US" altLang="ko-KR" dirty="0"/>
              <a:t>modeling transform, viewing transform(camera) </a:t>
            </a:r>
          </a:p>
          <a:p>
            <a:pPr lvl="2"/>
            <a:r>
              <a:rPr lang="en-US" altLang="ko-KR" dirty="0"/>
              <a:t>projection transform</a:t>
            </a:r>
          </a:p>
          <a:p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E5102E6-A310-41C5-ABC4-B8F94013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5306"/>
            <a:ext cx="5261055" cy="31422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230709-D45C-462F-889E-DB6C450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glOrtho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6C2517-B359-4EC0-9C21-EA5A996F02F0}"/>
              </a:ext>
            </a:extLst>
          </p:cNvPr>
          <p:cNvSpPr/>
          <p:nvPr/>
        </p:nvSpPr>
        <p:spPr>
          <a:xfrm>
            <a:off x="6372200" y="2677812"/>
            <a:ext cx="2206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6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</a:rPr>
              <a:t> --&gt; GL_MODELVIEW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76E2A-DA79-48F2-B0A0-A14CC03F4975}"/>
              </a:ext>
            </a:extLst>
          </p:cNvPr>
          <p:cNvSpPr/>
          <p:nvPr/>
        </p:nvSpPr>
        <p:spPr>
          <a:xfrm>
            <a:off x="3701027" y="3008313"/>
            <a:ext cx="2173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600" b="1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</a:rPr>
              <a:t>--&gt;GL_PROJECTION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BA9204-AA7A-47E7-9999-E76C035DE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82299"/>
              </p:ext>
            </p:extLst>
          </p:nvPr>
        </p:nvGraphicFramePr>
        <p:xfrm>
          <a:off x="4499992" y="3511134"/>
          <a:ext cx="4644008" cy="135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6848">
                  <a:extLst>
                    <a:ext uri="{9D8B030D-6E8A-4147-A177-3AD203B41FA5}">
                      <a16:colId xmlns:a16="http://schemas.microsoft.com/office/drawing/2014/main" val="3112909343"/>
                    </a:ext>
                  </a:extLst>
                </a:gridCol>
                <a:gridCol w="1242763">
                  <a:extLst>
                    <a:ext uri="{9D8B030D-6E8A-4147-A177-3AD203B41FA5}">
                      <a16:colId xmlns:a16="http://schemas.microsoft.com/office/drawing/2014/main" val="2289037247"/>
                    </a:ext>
                  </a:extLst>
                </a:gridCol>
                <a:gridCol w="1504397">
                  <a:extLst>
                    <a:ext uri="{9D8B030D-6E8A-4147-A177-3AD203B41FA5}">
                      <a16:colId xmlns:a16="http://schemas.microsoft.com/office/drawing/2014/main" val="96990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OpenGL f.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Matrix Mode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357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Modeling Transform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glTranslatef</a:t>
                      </a:r>
                      <a:r>
                        <a:rPr lang="en-US" altLang="ko-KR" sz="1400" dirty="0"/>
                        <a:t>(..)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GL_MODELVIEW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830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Viewing Transform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gluLookAt</a:t>
                      </a:r>
                      <a:r>
                        <a:rPr lang="en-US" altLang="ko-KR" sz="1400" dirty="0"/>
                        <a:t>(..)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GL_MODELVIEW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3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Projection Transform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glOrtho</a:t>
                      </a:r>
                      <a:r>
                        <a:rPr lang="en-US" altLang="ko-KR" sz="1400" dirty="0"/>
                        <a:t>(..)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GL_PROJECTION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339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EBDD7C-9089-4BA5-9F38-AB7DB103D894}"/>
              </a:ext>
            </a:extLst>
          </p:cNvPr>
          <p:cNvSpPr/>
          <p:nvPr/>
        </p:nvSpPr>
        <p:spPr>
          <a:xfrm>
            <a:off x="755576" y="6506021"/>
            <a:ext cx="1505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FF0066"/>
                </a:solidFill>
                <a:latin typeface="맑은 고딕"/>
                <a:ea typeface="맑은 고딕" panose="020B0503020000020004" pitchFamily="50" charset="-127"/>
              </a:rPr>
              <a:t>GL_MODELVIEW</a:t>
            </a:r>
            <a:endParaRPr kumimoji="0" lang="ko-KR" altLang="en-US" sz="1400" dirty="0">
              <a:solidFill>
                <a:srgbClr val="FF0066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7B76F5-D502-4D26-8A83-E4E01514E861}"/>
              </a:ext>
            </a:extLst>
          </p:cNvPr>
          <p:cNvSpPr/>
          <p:nvPr/>
        </p:nvSpPr>
        <p:spPr>
          <a:xfrm>
            <a:off x="3131840" y="6499521"/>
            <a:ext cx="1515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chemeClr val="accent5"/>
                </a:solidFill>
                <a:latin typeface="맑은 고딕"/>
                <a:ea typeface="맑은 고딕" panose="020B0503020000020004" pitchFamily="50" charset="-127"/>
              </a:rPr>
              <a:t>GL_PROJECTION</a:t>
            </a:r>
            <a:endParaRPr kumimoji="0" lang="ko-KR" altLang="en-US" sz="1400" dirty="0">
              <a:solidFill>
                <a:schemeClr val="accent5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9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CE5102E6-A310-41C5-ABC4-B8F94013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979614"/>
            <a:ext cx="4778808" cy="28542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230709-D45C-462F-889E-DB6C450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glOrtho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8A1EB-560B-4594-A3EE-AEA271B0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2776"/>
            <a:ext cx="7848872" cy="485778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Matrix mode</a:t>
            </a:r>
          </a:p>
          <a:p>
            <a:pPr lvl="1"/>
            <a:r>
              <a:rPr lang="ko-KR" altLang="en-US" dirty="0"/>
              <a:t>조작하고자 하는 행렬 선택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void </a:t>
            </a:r>
            <a:r>
              <a:rPr lang="en-US" altLang="ko-KR" dirty="0" err="1">
                <a:solidFill>
                  <a:srgbClr val="0000FF"/>
                </a:solidFill>
              </a:rPr>
              <a:t>glMatrixMode</a:t>
            </a:r>
            <a:r>
              <a:rPr lang="en-US" altLang="ko-KR" dirty="0">
                <a:solidFill>
                  <a:srgbClr val="0000FF"/>
                </a:solidFill>
              </a:rPr>
              <a:t>(mode)</a:t>
            </a:r>
          </a:p>
          <a:p>
            <a:pPr lvl="2"/>
            <a:r>
              <a:rPr lang="en-US" altLang="ko-KR" dirty="0"/>
              <a:t>GL_MODELVIEW : model transform, viewing transform(camera)</a:t>
            </a:r>
          </a:p>
          <a:p>
            <a:pPr lvl="2"/>
            <a:r>
              <a:rPr lang="en-US" altLang="ko-KR" dirty="0"/>
              <a:t>GL_PROJECTION : projection transform</a:t>
            </a:r>
          </a:p>
          <a:p>
            <a:r>
              <a:rPr lang="en-US" altLang="ko-KR" dirty="0"/>
              <a:t>Current Transformation matrix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현 변환 행렬</a:t>
            </a:r>
            <a:r>
              <a:rPr lang="en-US" altLang="ko-KR" sz="2000" b="0" dirty="0"/>
              <a:t>)</a:t>
            </a:r>
            <a:endParaRPr lang="en-US" altLang="ko-KR" b="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049D2E-6501-41D3-B5CA-AA7E1D40C67D}"/>
              </a:ext>
            </a:extLst>
          </p:cNvPr>
          <p:cNvSpPr/>
          <p:nvPr/>
        </p:nvSpPr>
        <p:spPr>
          <a:xfrm>
            <a:off x="827584" y="3841668"/>
            <a:ext cx="4320480" cy="1842043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360000">
              <a:lnSpc>
                <a:spcPct val="130000"/>
              </a:lnSpc>
              <a:buNone/>
              <a:tabLst>
                <a:tab pos="360000" algn="l"/>
              </a:tabLst>
            </a:pPr>
            <a:r>
              <a:rPr lang="en-US" altLang="ko-KR" b="1" dirty="0" err="1">
                <a:solidFill>
                  <a:srgbClr val="0000FF"/>
                </a:solidFill>
              </a:rPr>
              <a:t>glMatrixMode</a:t>
            </a:r>
            <a:r>
              <a:rPr lang="en-US" altLang="ko-KR" b="1" dirty="0">
                <a:solidFill>
                  <a:srgbClr val="0000FF"/>
                </a:solidFill>
              </a:rPr>
              <a:t>(GL_PROJECTION);</a:t>
            </a:r>
          </a:p>
          <a:p>
            <a:pPr marL="0" indent="0" defTabSz="360000">
              <a:lnSpc>
                <a:spcPct val="130000"/>
              </a:lnSpc>
              <a:buNone/>
              <a:tabLst>
                <a:tab pos="360000" algn="l"/>
              </a:tabLst>
            </a:pPr>
            <a:r>
              <a:rPr lang="en-US" altLang="ko-KR" dirty="0" err="1">
                <a:solidFill>
                  <a:srgbClr val="0000FF"/>
                </a:solidFill>
              </a:rPr>
              <a:t>glLoadIdentity</a:t>
            </a:r>
            <a:r>
              <a:rPr lang="en-US" altLang="ko-KR" dirty="0">
                <a:solidFill>
                  <a:srgbClr val="0000FF"/>
                </a:solidFill>
              </a:rPr>
              <a:t>();</a:t>
            </a:r>
          </a:p>
          <a:p>
            <a:pPr marL="0" indent="0" defTabSz="360000">
              <a:lnSpc>
                <a:spcPct val="130000"/>
              </a:lnSpc>
              <a:buNone/>
              <a:tabLst>
                <a:tab pos="360000" algn="l"/>
              </a:tabLst>
            </a:pPr>
            <a:r>
              <a:rPr lang="en-US" altLang="ko-KR" b="1" dirty="0" err="1"/>
              <a:t>glOrtho</a:t>
            </a:r>
            <a:r>
              <a:rPr lang="en-US" altLang="ko-KR" b="1" dirty="0"/>
              <a:t>(-1.0, 1.0, -1.0, 1.0, 1.0, 3.0);</a:t>
            </a:r>
          </a:p>
          <a:p>
            <a:pPr marL="0" indent="0" defTabSz="360000">
              <a:lnSpc>
                <a:spcPct val="130000"/>
              </a:lnSpc>
              <a:buNone/>
              <a:tabLst>
                <a:tab pos="360000" algn="l"/>
              </a:tabLst>
            </a:pPr>
            <a:r>
              <a:rPr lang="en-US" altLang="ko-KR" b="1" dirty="0" err="1">
                <a:solidFill>
                  <a:srgbClr val="0000FF"/>
                </a:solidFill>
              </a:rPr>
              <a:t>glMatrixMode</a:t>
            </a:r>
            <a:r>
              <a:rPr lang="en-US" altLang="ko-KR" b="1" dirty="0">
                <a:solidFill>
                  <a:srgbClr val="0000FF"/>
                </a:solidFill>
              </a:rPr>
              <a:t>(GL_MODELVIEW);</a:t>
            </a:r>
          </a:p>
          <a:p>
            <a:pPr defTabSz="360000">
              <a:lnSpc>
                <a:spcPct val="130000"/>
              </a:lnSpc>
              <a:tabLst>
                <a:tab pos="360000" algn="l"/>
              </a:tabLst>
            </a:pPr>
            <a:r>
              <a:rPr lang="en-US" altLang="ko-KR" dirty="0" err="1">
                <a:solidFill>
                  <a:srgbClr val="0000FF"/>
                </a:solidFill>
              </a:rPr>
              <a:t>glLoadIdentity</a:t>
            </a:r>
            <a:r>
              <a:rPr lang="en-US" altLang="ko-KR" dirty="0">
                <a:solidFill>
                  <a:srgbClr val="0000FF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423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Volume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Perspective View Volume : </a:t>
            </a:r>
            <a:r>
              <a:rPr lang="ko-KR" altLang="en-US" sz="2000" dirty="0"/>
              <a:t>원근감</a:t>
            </a:r>
            <a:endParaRPr lang="en-US" altLang="ko-KR" sz="2000" dirty="0"/>
          </a:p>
          <a:p>
            <a:r>
              <a:rPr lang="en-US" altLang="ko-KR" sz="2000" dirty="0"/>
              <a:t>Orthographic View Volume : </a:t>
            </a:r>
            <a:r>
              <a:rPr lang="ko-KR" altLang="en-US" sz="2000" dirty="0"/>
              <a:t>평면도 등에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1" y="3140968"/>
            <a:ext cx="7905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86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0709-D45C-462F-889E-DB6C450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glOrtho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8A1EB-560B-4594-A3EE-AEA271B0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80275"/>
            <a:ext cx="3990754" cy="507771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#include &lt;iostream&gt;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#include &lt;</a:t>
            </a:r>
            <a:r>
              <a:rPr lang="en-US" altLang="ko-KR" sz="1500" b="0" dirty="0" err="1"/>
              <a:t>gl</a:t>
            </a:r>
            <a:r>
              <a:rPr lang="en-US" altLang="ko-KR" sz="1500" b="0" dirty="0"/>
              <a:t>/</a:t>
            </a:r>
            <a:r>
              <a:rPr lang="en-US" altLang="ko-KR" sz="1500" b="0" dirty="0" err="1"/>
              <a:t>glut.h</a:t>
            </a:r>
            <a:r>
              <a:rPr lang="en-US" altLang="ko-KR" sz="1500" b="0" dirty="0"/>
              <a:t>&gt; 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#include &lt;</a:t>
            </a:r>
            <a:r>
              <a:rPr lang="en-US" altLang="ko-KR" sz="1500" b="0" dirty="0" err="1"/>
              <a:t>gl</a:t>
            </a:r>
            <a:r>
              <a:rPr lang="en-US" altLang="ko-KR" sz="1500" b="0" dirty="0"/>
              <a:t>/</a:t>
            </a:r>
            <a:r>
              <a:rPr lang="en-US" altLang="ko-KR" sz="1500" b="0" dirty="0" err="1"/>
              <a:t>glu.h</a:t>
            </a:r>
            <a:r>
              <a:rPr lang="en-US" altLang="ko-KR" sz="1500" b="0" dirty="0"/>
              <a:t>&gt;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using namespace std;</a:t>
            </a:r>
          </a:p>
          <a:p>
            <a:pPr marL="0" indent="0" defTabSz="360000">
              <a:buNone/>
              <a:tabLst>
                <a:tab pos="360000" algn="l"/>
              </a:tabLst>
            </a:pPr>
            <a:endParaRPr lang="en-US" altLang="ko-KR" sz="1500" b="0" dirty="0"/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void display(void)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{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glClear</a:t>
            </a:r>
            <a:r>
              <a:rPr lang="en-US" altLang="ko-KR" sz="1500" b="0" dirty="0"/>
              <a:t>(GL_COLOR_BUFFER_BIT | 				GL_DEPTH_BUFFER_BIT);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glLoadIdentity</a:t>
            </a:r>
            <a:r>
              <a:rPr lang="en-US" altLang="ko-KR" sz="1500" b="0" dirty="0"/>
              <a:t>();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gluLookAt</a:t>
            </a:r>
            <a:r>
              <a:rPr lang="en-US" altLang="ko-KR" sz="1500" dirty="0">
                <a:solidFill>
                  <a:srgbClr val="0000FF"/>
                </a:solidFill>
              </a:rPr>
              <a:t>(0.0, 0.0, 2.0,</a:t>
            </a:r>
            <a:r>
              <a:rPr lang="en-US" altLang="ko-KR" sz="1500" dirty="0"/>
              <a:t> </a:t>
            </a:r>
            <a:r>
              <a:rPr lang="en-US" altLang="ko-KR" sz="1500" b="0" dirty="0"/>
              <a:t>// camera pos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		</a:t>
            </a:r>
            <a:r>
              <a:rPr lang="en-US" altLang="ko-KR" sz="1500" dirty="0">
                <a:solidFill>
                  <a:srgbClr val="0000FF"/>
                </a:solidFill>
              </a:rPr>
              <a:t>0.0, 0.0, 1.0,      </a:t>
            </a:r>
            <a:r>
              <a:rPr lang="en-US" altLang="ko-KR" sz="1500" b="0" dirty="0"/>
              <a:t>// </a:t>
            </a:r>
            <a:r>
              <a:rPr lang="en-US" altLang="ko-KR" sz="1500" b="0" dirty="0" err="1"/>
              <a:t>lookat</a:t>
            </a:r>
            <a:r>
              <a:rPr lang="en-US" altLang="ko-KR" sz="1500" b="0" dirty="0"/>
              <a:t> point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		0.0, 1.0, 0.0); </a:t>
            </a:r>
            <a:r>
              <a:rPr lang="en-US" altLang="ko-KR" sz="1500" b="0" dirty="0"/>
              <a:t>    // up vector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glColor3f(1, 1, 1);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glutWireTeapot</a:t>
            </a:r>
            <a:r>
              <a:rPr lang="en-US" altLang="ko-KR" sz="1500" b="0" dirty="0"/>
              <a:t>(0.3);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glFlush</a:t>
            </a:r>
            <a:r>
              <a:rPr lang="en-US" altLang="ko-KR" sz="1500" b="0" dirty="0"/>
              <a:t>();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}</a:t>
            </a:r>
            <a:endParaRPr lang="ko-KR" altLang="en-US" sz="1500" b="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619B9A7-EB83-4626-80B1-E8F78B90132F}"/>
              </a:ext>
            </a:extLst>
          </p:cNvPr>
          <p:cNvSpPr txBox="1">
            <a:spLocks/>
          </p:cNvSpPr>
          <p:nvPr/>
        </p:nvSpPr>
        <p:spPr bwMode="auto">
          <a:xfrm>
            <a:off x="4589577" y="1780274"/>
            <a:ext cx="4413263" cy="50777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void reshape(int w, int h)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{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dirty="0" err="1">
                <a:solidFill>
                  <a:srgbClr val="FF00FF"/>
                </a:solidFill>
              </a:rPr>
              <a:t>glMatrixMode</a:t>
            </a:r>
            <a:r>
              <a:rPr kumimoji="0" lang="en-US" altLang="ko-KR" sz="1400" dirty="0">
                <a:solidFill>
                  <a:srgbClr val="FF00FF"/>
                </a:solidFill>
              </a:rPr>
              <a:t>(GL_PROJECTION);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dirty="0">
                <a:solidFill>
                  <a:srgbClr val="FF00FF"/>
                </a:solidFill>
              </a:rPr>
              <a:t>	</a:t>
            </a:r>
            <a:r>
              <a:rPr kumimoji="0" lang="en-US" altLang="ko-KR" sz="1400" dirty="0" err="1">
                <a:solidFill>
                  <a:srgbClr val="FF00FF"/>
                </a:solidFill>
              </a:rPr>
              <a:t>glLoadIdentity</a:t>
            </a:r>
            <a:r>
              <a:rPr kumimoji="0" lang="en-US" altLang="ko-KR" sz="1400" dirty="0">
                <a:solidFill>
                  <a:srgbClr val="FF00FF"/>
                </a:solidFill>
              </a:rPr>
              <a:t>();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dirty="0" err="1">
                <a:solidFill>
                  <a:srgbClr val="0000FF"/>
                </a:solidFill>
              </a:rPr>
              <a:t>glOrtho</a:t>
            </a:r>
            <a:r>
              <a:rPr kumimoji="0" lang="en-US" altLang="ko-KR" sz="1400" dirty="0">
                <a:solidFill>
                  <a:srgbClr val="0000FF"/>
                </a:solidFill>
              </a:rPr>
              <a:t>(-1.0, 1.0, -1.0, 1.0, 1.0, 3.0);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dirty="0" err="1">
                <a:solidFill>
                  <a:srgbClr val="FF00FF"/>
                </a:solidFill>
              </a:rPr>
              <a:t>glMatrixMode</a:t>
            </a:r>
            <a:r>
              <a:rPr kumimoji="0" lang="en-US" altLang="ko-KR" sz="1400" dirty="0">
                <a:solidFill>
                  <a:srgbClr val="FF00FF"/>
                </a:solidFill>
              </a:rPr>
              <a:t>(GL_MODELVIEW);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dirty="0">
                <a:solidFill>
                  <a:srgbClr val="FF00FF"/>
                </a:solidFill>
              </a:rPr>
              <a:t>}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endParaRPr kumimoji="0" lang="en-US" altLang="ko-KR" sz="1400" b="0" dirty="0"/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int main(int </a:t>
            </a:r>
            <a:r>
              <a:rPr kumimoji="0" lang="en-US" altLang="ko-KR" sz="1400" b="0" dirty="0" err="1"/>
              <a:t>argc</a:t>
            </a:r>
            <a:r>
              <a:rPr kumimoji="0" lang="en-US" altLang="ko-KR" sz="1400" b="0" dirty="0"/>
              <a:t>, char** </a:t>
            </a:r>
            <a:r>
              <a:rPr kumimoji="0" lang="en-US" altLang="ko-KR" sz="1400" b="0" dirty="0" err="1"/>
              <a:t>argv</a:t>
            </a:r>
            <a:r>
              <a:rPr kumimoji="0" lang="en-US" altLang="ko-KR" sz="1400" b="0" dirty="0"/>
              <a:t>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{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glutInit</a:t>
            </a:r>
            <a:r>
              <a:rPr kumimoji="0" lang="en-US" altLang="ko-KR" sz="1400" b="0" dirty="0"/>
              <a:t>(&amp;</a:t>
            </a:r>
            <a:r>
              <a:rPr kumimoji="0" lang="en-US" altLang="ko-KR" sz="1400" b="0" dirty="0" err="1"/>
              <a:t>argc</a:t>
            </a:r>
            <a:r>
              <a:rPr kumimoji="0" lang="en-US" altLang="ko-KR" sz="1400" b="0" dirty="0"/>
              <a:t>, </a:t>
            </a:r>
            <a:r>
              <a:rPr kumimoji="0" lang="en-US" altLang="ko-KR" sz="1400" b="0" dirty="0" err="1"/>
              <a:t>argv</a:t>
            </a:r>
            <a:r>
              <a:rPr kumimoji="0" lang="en-US" altLang="ko-KR" sz="1400" b="0" dirty="0"/>
              <a:t>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glutInitDisplayMode</a:t>
            </a:r>
            <a:r>
              <a:rPr kumimoji="0" lang="en-US" altLang="ko-KR" sz="1400" b="0" dirty="0"/>
              <a:t>(GLUT_RGBA | 			              GLUT_DEPTH | GLUT_SINGLE);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glutCreateWindow</a:t>
            </a:r>
            <a:r>
              <a:rPr kumimoji="0" lang="en-US" altLang="ko-KR" sz="1400" b="0" dirty="0"/>
              <a:t>("Viewing 								Transformation");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glClearColor</a:t>
            </a:r>
            <a:r>
              <a:rPr kumimoji="0" lang="en-US" altLang="ko-KR" sz="1400" b="0" dirty="0"/>
              <a:t>(0.0, 0.0, 0.0, 0.0);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glutReshapeFunc</a:t>
            </a:r>
            <a:r>
              <a:rPr kumimoji="0" lang="en-US" altLang="ko-KR" sz="1400" b="0" dirty="0"/>
              <a:t>(reshape);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glutDisplayFunc</a:t>
            </a:r>
            <a:r>
              <a:rPr kumimoji="0" lang="en-US" altLang="ko-KR" sz="1400" b="0" dirty="0"/>
              <a:t>(display);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glutMainLoop</a:t>
            </a:r>
            <a:r>
              <a:rPr kumimoji="0" lang="en-US" altLang="ko-KR" sz="1400" b="0" dirty="0"/>
              <a:t>();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return 0;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}</a:t>
            </a:r>
            <a:endParaRPr kumimoji="0" lang="ko-KR" altLang="en-US" sz="14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6F8A30-10AB-4CFD-8C6A-1D9C9190FAC8}"/>
              </a:ext>
            </a:extLst>
          </p:cNvPr>
          <p:cNvCxnSpPr>
            <a:cxnSpLocks/>
          </p:cNvCxnSpPr>
          <p:nvPr/>
        </p:nvCxnSpPr>
        <p:spPr>
          <a:xfrm>
            <a:off x="2935892" y="1029304"/>
            <a:ext cx="27779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DB32FE-DB62-4E10-A5DC-785AB1FE5318}"/>
              </a:ext>
            </a:extLst>
          </p:cNvPr>
          <p:cNvCxnSpPr/>
          <p:nvPr/>
        </p:nvCxnSpPr>
        <p:spPr>
          <a:xfrm flipV="1">
            <a:off x="4489754" y="73820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FE1A736-7A92-4FFC-88B0-59212B39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9965" y="494371"/>
            <a:ext cx="827863" cy="731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5E741F-3AA0-4700-9413-8C962E2A9500}"/>
              </a:ext>
            </a:extLst>
          </p:cNvPr>
          <p:cNvCxnSpPr/>
          <p:nvPr/>
        </p:nvCxnSpPr>
        <p:spPr>
          <a:xfrm flipV="1">
            <a:off x="3427997" y="153712"/>
            <a:ext cx="0" cy="8447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755C12-33C8-455E-949C-569AFB13482B}"/>
              </a:ext>
            </a:extLst>
          </p:cNvPr>
          <p:cNvSpPr txBox="1"/>
          <p:nvPr/>
        </p:nvSpPr>
        <p:spPr bwMode="auto">
          <a:xfrm>
            <a:off x="3063819" y="1196535"/>
            <a:ext cx="801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(0,0,2)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847AA-C4DF-4895-90E5-D983727F34F0}"/>
              </a:ext>
            </a:extLst>
          </p:cNvPr>
          <p:cNvSpPr txBox="1"/>
          <p:nvPr/>
        </p:nvSpPr>
        <p:spPr bwMode="auto">
          <a:xfrm>
            <a:off x="2656679" y="829904"/>
            <a:ext cx="279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1CA99-5744-4116-B1B3-127AFAA817D6}"/>
              </a:ext>
            </a:extLst>
          </p:cNvPr>
          <p:cNvSpPr txBox="1"/>
          <p:nvPr/>
        </p:nvSpPr>
        <p:spPr bwMode="auto">
          <a:xfrm>
            <a:off x="4490528" y="-32483"/>
            <a:ext cx="287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9AA162-A727-4FF9-A0CA-245EC44C28F2}"/>
              </a:ext>
            </a:extLst>
          </p:cNvPr>
          <p:cNvCxnSpPr>
            <a:cxnSpLocks/>
          </p:cNvCxnSpPr>
          <p:nvPr/>
        </p:nvCxnSpPr>
        <p:spPr>
          <a:xfrm>
            <a:off x="3419872" y="1014054"/>
            <a:ext cx="75762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7827B3-5248-4B6B-8DF7-1E16FBFBA74A}"/>
              </a:ext>
            </a:extLst>
          </p:cNvPr>
          <p:cNvSpPr txBox="1"/>
          <p:nvPr/>
        </p:nvSpPr>
        <p:spPr bwMode="auto">
          <a:xfrm>
            <a:off x="3842413" y="680037"/>
            <a:ext cx="801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(0,0,1)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8F3732-79C4-48C9-872A-2E1DF3055240}"/>
              </a:ext>
            </a:extLst>
          </p:cNvPr>
          <p:cNvSpPr/>
          <p:nvPr/>
        </p:nvSpPr>
        <p:spPr>
          <a:xfrm>
            <a:off x="4139952" y="591093"/>
            <a:ext cx="1141877" cy="801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493139-70E3-456D-8674-AB4FB352D37E}"/>
              </a:ext>
            </a:extLst>
          </p:cNvPr>
          <p:cNvSpPr/>
          <p:nvPr/>
        </p:nvSpPr>
        <p:spPr>
          <a:xfrm>
            <a:off x="6505977" y="203200"/>
            <a:ext cx="1450400" cy="1209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1D961-999A-430D-9A6C-735B27961A8B}"/>
              </a:ext>
            </a:extLst>
          </p:cNvPr>
          <p:cNvSpPr txBox="1"/>
          <p:nvPr/>
        </p:nvSpPr>
        <p:spPr bwMode="auto">
          <a:xfrm>
            <a:off x="5802431" y="1196752"/>
            <a:ext cx="785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(-1,-1)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AB34D0-3E3B-489F-89BB-C0C378BECF09}"/>
              </a:ext>
            </a:extLst>
          </p:cNvPr>
          <p:cNvCxnSpPr>
            <a:cxnSpLocks/>
          </p:cNvCxnSpPr>
          <p:nvPr/>
        </p:nvCxnSpPr>
        <p:spPr>
          <a:xfrm flipH="1">
            <a:off x="6204986" y="845895"/>
            <a:ext cx="227019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2C056-3499-4738-B06D-A02B6C98BC21}"/>
              </a:ext>
            </a:extLst>
          </p:cNvPr>
          <p:cNvSpPr txBox="1"/>
          <p:nvPr/>
        </p:nvSpPr>
        <p:spPr bwMode="auto">
          <a:xfrm>
            <a:off x="8467967" y="659090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x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DF2ECE-37D5-4C2A-82D0-740060CC229A}"/>
              </a:ext>
            </a:extLst>
          </p:cNvPr>
          <p:cNvCxnSpPr>
            <a:cxnSpLocks/>
          </p:cNvCxnSpPr>
          <p:nvPr/>
        </p:nvCxnSpPr>
        <p:spPr>
          <a:xfrm flipV="1">
            <a:off x="7236296" y="24568"/>
            <a:ext cx="0" cy="156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FDD9FE-BECA-4BAE-8F9F-0654054C5F16}"/>
              </a:ext>
            </a:extLst>
          </p:cNvPr>
          <p:cNvSpPr txBox="1"/>
          <p:nvPr/>
        </p:nvSpPr>
        <p:spPr bwMode="auto">
          <a:xfrm>
            <a:off x="7237070" y="-81735"/>
            <a:ext cx="287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3B3406-2D7D-468F-8F85-7B302BABBDB2}"/>
              </a:ext>
            </a:extLst>
          </p:cNvPr>
          <p:cNvSpPr txBox="1"/>
          <p:nvPr/>
        </p:nvSpPr>
        <p:spPr bwMode="auto">
          <a:xfrm>
            <a:off x="7884368" y="49310"/>
            <a:ext cx="6319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(1,1)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262A7AF-85CA-4035-B5B4-73709ADA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813" y="591093"/>
            <a:ext cx="71447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8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0709-D45C-462F-889E-DB6C450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glOrtho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8A1EB-560B-4594-A3EE-AEA271B0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90" y="1772816"/>
            <a:ext cx="4114800" cy="5085184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#include &lt;iostream&gt;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#include &lt;</a:t>
            </a:r>
            <a:r>
              <a:rPr lang="en-US" altLang="ko-KR" sz="1500" b="0" dirty="0" err="1"/>
              <a:t>gl</a:t>
            </a:r>
            <a:r>
              <a:rPr lang="en-US" altLang="ko-KR" sz="1500" b="0" dirty="0"/>
              <a:t>/</a:t>
            </a:r>
            <a:r>
              <a:rPr lang="en-US" altLang="ko-KR" sz="1500" b="0" dirty="0" err="1"/>
              <a:t>glut.h</a:t>
            </a:r>
            <a:r>
              <a:rPr lang="en-US" altLang="ko-KR" sz="1500" b="0" dirty="0"/>
              <a:t>&gt; 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#include &lt;</a:t>
            </a:r>
            <a:r>
              <a:rPr lang="en-US" altLang="ko-KR" sz="1500" b="0" dirty="0" err="1"/>
              <a:t>gl</a:t>
            </a:r>
            <a:r>
              <a:rPr lang="en-US" altLang="ko-KR" sz="1500" b="0" dirty="0"/>
              <a:t>/</a:t>
            </a:r>
            <a:r>
              <a:rPr lang="en-US" altLang="ko-KR" sz="1500" b="0" dirty="0" err="1"/>
              <a:t>glu.h</a:t>
            </a:r>
            <a:r>
              <a:rPr lang="en-US" altLang="ko-KR" sz="1500" b="0" dirty="0"/>
              <a:t>&gt;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using namespace std;</a:t>
            </a:r>
          </a:p>
          <a:p>
            <a:pPr marL="0" indent="0" defTabSz="360000">
              <a:buNone/>
              <a:tabLst>
                <a:tab pos="360000" algn="l"/>
              </a:tabLst>
            </a:pPr>
            <a:endParaRPr lang="en-US" altLang="ko-KR" sz="1500" b="0" dirty="0"/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void display(void)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{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glClear</a:t>
            </a:r>
            <a:r>
              <a:rPr lang="en-US" altLang="ko-KR" sz="1500" b="0" dirty="0"/>
              <a:t>(GL_COLOR_BUFFER_BIT | 				GL_DEPTH_BUFFER_BIT);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glLoadIdentity</a:t>
            </a:r>
            <a:r>
              <a:rPr lang="en-US" altLang="ko-KR" sz="1500" b="0" dirty="0"/>
              <a:t>();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gluLookAt</a:t>
            </a:r>
            <a:r>
              <a:rPr lang="en-US" altLang="ko-KR" sz="1500" dirty="0">
                <a:solidFill>
                  <a:srgbClr val="0000FF"/>
                </a:solidFill>
              </a:rPr>
              <a:t>(0.0, 0.0, 10.0,</a:t>
            </a:r>
            <a:r>
              <a:rPr lang="en-US" altLang="ko-KR" sz="1500" b="0" dirty="0"/>
              <a:t>// camera pos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		</a:t>
            </a:r>
            <a:r>
              <a:rPr lang="en-US" altLang="ko-KR" sz="1500" dirty="0">
                <a:solidFill>
                  <a:srgbClr val="0000FF"/>
                </a:solidFill>
              </a:rPr>
              <a:t>0.0, 0.0, 0.0,	     	</a:t>
            </a:r>
            <a:r>
              <a:rPr lang="en-US" altLang="ko-KR" sz="1500" b="0" dirty="0"/>
              <a:t>// </a:t>
            </a:r>
            <a:r>
              <a:rPr lang="en-US" altLang="ko-KR" sz="1500" b="0" dirty="0" err="1"/>
              <a:t>lookat</a:t>
            </a:r>
            <a:r>
              <a:rPr lang="en-US" altLang="ko-KR" sz="1500" b="0" dirty="0"/>
              <a:t> point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		0.0, 1.0, 0.0);	</a:t>
            </a:r>
            <a:r>
              <a:rPr lang="en-US" altLang="ko-KR" sz="1500" b="0" dirty="0"/>
              <a:t>// up vector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glColor3f(1, 1, 1);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glutWireTeapot</a:t>
            </a:r>
            <a:r>
              <a:rPr lang="en-US" altLang="ko-KR" sz="1500" b="0" dirty="0"/>
              <a:t>(0.3);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	</a:t>
            </a:r>
            <a:r>
              <a:rPr lang="en-US" altLang="ko-KR" sz="1500" b="0" dirty="0" err="1"/>
              <a:t>glFlush</a:t>
            </a:r>
            <a:r>
              <a:rPr lang="en-US" altLang="ko-KR" sz="1500" b="0" dirty="0"/>
              <a:t>();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500" b="0" dirty="0"/>
              <a:t>}</a:t>
            </a:r>
            <a:endParaRPr lang="ko-KR" altLang="en-US" sz="15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6F8A30-10AB-4CFD-8C6A-1D9C9190FAC8}"/>
              </a:ext>
            </a:extLst>
          </p:cNvPr>
          <p:cNvCxnSpPr>
            <a:cxnSpLocks/>
          </p:cNvCxnSpPr>
          <p:nvPr/>
        </p:nvCxnSpPr>
        <p:spPr>
          <a:xfrm>
            <a:off x="2935892" y="939639"/>
            <a:ext cx="27779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DB32FE-DB62-4E10-A5DC-785AB1FE5318}"/>
              </a:ext>
            </a:extLst>
          </p:cNvPr>
          <p:cNvCxnSpPr/>
          <p:nvPr/>
        </p:nvCxnSpPr>
        <p:spPr>
          <a:xfrm flipV="1">
            <a:off x="4489754" y="-15845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FE1A736-7A92-4FFC-88B0-59212B39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9965" y="404706"/>
            <a:ext cx="827863" cy="731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5E741F-3AA0-4700-9413-8C962E2A9500}"/>
              </a:ext>
            </a:extLst>
          </p:cNvPr>
          <p:cNvCxnSpPr/>
          <p:nvPr/>
        </p:nvCxnSpPr>
        <p:spPr>
          <a:xfrm flipV="1">
            <a:off x="3427997" y="64047"/>
            <a:ext cx="0" cy="8447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755C12-33C8-455E-949C-569AFB13482B}"/>
              </a:ext>
            </a:extLst>
          </p:cNvPr>
          <p:cNvSpPr txBox="1"/>
          <p:nvPr/>
        </p:nvSpPr>
        <p:spPr bwMode="auto">
          <a:xfrm>
            <a:off x="3053400" y="1106870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(0,0,10)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847AA-C4DF-4895-90E5-D983727F34F0}"/>
              </a:ext>
            </a:extLst>
          </p:cNvPr>
          <p:cNvSpPr txBox="1"/>
          <p:nvPr/>
        </p:nvSpPr>
        <p:spPr bwMode="auto">
          <a:xfrm>
            <a:off x="2656679" y="740239"/>
            <a:ext cx="279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1CA99-5744-4116-B1B3-127AFAA817D6}"/>
              </a:ext>
            </a:extLst>
          </p:cNvPr>
          <p:cNvSpPr txBox="1"/>
          <p:nvPr/>
        </p:nvSpPr>
        <p:spPr bwMode="auto">
          <a:xfrm>
            <a:off x="4490528" y="-99392"/>
            <a:ext cx="287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9AA162-A727-4FF9-A0CA-245EC44C28F2}"/>
              </a:ext>
            </a:extLst>
          </p:cNvPr>
          <p:cNvCxnSpPr>
            <a:cxnSpLocks/>
          </p:cNvCxnSpPr>
          <p:nvPr/>
        </p:nvCxnSpPr>
        <p:spPr>
          <a:xfrm>
            <a:off x="3419872" y="924389"/>
            <a:ext cx="106988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7827B3-5248-4B6B-8DF7-1E16FBFBA74A}"/>
              </a:ext>
            </a:extLst>
          </p:cNvPr>
          <p:cNvSpPr txBox="1"/>
          <p:nvPr/>
        </p:nvSpPr>
        <p:spPr bwMode="auto">
          <a:xfrm>
            <a:off x="3711769" y="435456"/>
            <a:ext cx="7248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(0,0,5)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8F3732-79C4-48C9-872A-2E1DF3055240}"/>
              </a:ext>
            </a:extLst>
          </p:cNvPr>
          <p:cNvSpPr/>
          <p:nvPr/>
        </p:nvSpPr>
        <p:spPr>
          <a:xfrm>
            <a:off x="3980213" y="279539"/>
            <a:ext cx="1905309" cy="115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493139-70E3-456D-8674-AB4FB352D37E}"/>
              </a:ext>
            </a:extLst>
          </p:cNvPr>
          <p:cNvSpPr/>
          <p:nvPr/>
        </p:nvSpPr>
        <p:spPr>
          <a:xfrm>
            <a:off x="6504183" y="354903"/>
            <a:ext cx="1450400" cy="1107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1D961-999A-430D-9A6C-735B27961A8B}"/>
              </a:ext>
            </a:extLst>
          </p:cNvPr>
          <p:cNvSpPr txBox="1"/>
          <p:nvPr/>
        </p:nvSpPr>
        <p:spPr bwMode="auto">
          <a:xfrm>
            <a:off x="6022082" y="1430050"/>
            <a:ext cx="8996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(-10,-10)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AB34D0-3E3B-489F-89BB-C0C378BECF09}"/>
              </a:ext>
            </a:extLst>
          </p:cNvPr>
          <p:cNvCxnSpPr>
            <a:cxnSpLocks/>
          </p:cNvCxnSpPr>
          <p:nvPr/>
        </p:nvCxnSpPr>
        <p:spPr>
          <a:xfrm flipH="1">
            <a:off x="6204986" y="949625"/>
            <a:ext cx="227019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2C056-3499-4738-B06D-A02B6C98BC21}"/>
              </a:ext>
            </a:extLst>
          </p:cNvPr>
          <p:cNvSpPr txBox="1"/>
          <p:nvPr/>
        </p:nvSpPr>
        <p:spPr bwMode="auto">
          <a:xfrm>
            <a:off x="8467967" y="762820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x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DF2ECE-37D5-4C2A-82D0-740060CC229A}"/>
              </a:ext>
            </a:extLst>
          </p:cNvPr>
          <p:cNvCxnSpPr>
            <a:cxnSpLocks/>
          </p:cNvCxnSpPr>
          <p:nvPr/>
        </p:nvCxnSpPr>
        <p:spPr>
          <a:xfrm flipV="1">
            <a:off x="7236296" y="-15845"/>
            <a:ext cx="0" cy="170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FDD9FE-BECA-4BAE-8F9F-0654054C5F16}"/>
              </a:ext>
            </a:extLst>
          </p:cNvPr>
          <p:cNvSpPr txBox="1"/>
          <p:nvPr/>
        </p:nvSpPr>
        <p:spPr bwMode="auto">
          <a:xfrm>
            <a:off x="7237070" y="-99392"/>
            <a:ext cx="287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3B3406-2D7D-468F-8F85-7B302BABBDB2}"/>
              </a:ext>
            </a:extLst>
          </p:cNvPr>
          <p:cNvSpPr txBox="1"/>
          <p:nvPr/>
        </p:nvSpPr>
        <p:spPr bwMode="auto">
          <a:xfrm>
            <a:off x="7908297" y="194041"/>
            <a:ext cx="7681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(10,10)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262A7AF-85CA-4035-B5B4-73709ADA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58" y="857457"/>
            <a:ext cx="295483" cy="1812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4A5074-4E10-45F5-A122-150CA1951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37" y="1478437"/>
            <a:ext cx="1905310" cy="2094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2E6B04-69F1-45F8-BE56-33DB2CB00436}"/>
              </a:ext>
            </a:extLst>
          </p:cNvPr>
          <p:cNvSpPr txBox="1"/>
          <p:nvPr/>
        </p:nvSpPr>
        <p:spPr bwMode="auto">
          <a:xfrm>
            <a:off x="5076056" y="496185"/>
            <a:ext cx="888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(0,0,-20)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E3CEA32-0662-4D12-BB8C-FF0E42B64522}"/>
              </a:ext>
            </a:extLst>
          </p:cNvPr>
          <p:cNvSpPr txBox="1">
            <a:spLocks/>
          </p:cNvSpPr>
          <p:nvPr/>
        </p:nvSpPr>
        <p:spPr bwMode="auto">
          <a:xfrm>
            <a:off x="4589577" y="1780274"/>
            <a:ext cx="4413263" cy="50777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void reshape(int w, int h)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{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>
                <a:solidFill>
                  <a:schemeClr val="tx1"/>
                </a:solidFill>
              </a:rPr>
              <a:t>glMatrixMode</a:t>
            </a:r>
            <a:r>
              <a:rPr kumimoji="0" lang="en-US" altLang="ko-KR" sz="1400" b="0" dirty="0">
                <a:solidFill>
                  <a:schemeClr val="tx1"/>
                </a:solidFill>
              </a:rPr>
              <a:t>(GL_PROJECTION);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	</a:t>
            </a:r>
            <a:r>
              <a:rPr kumimoji="0" lang="en-US" altLang="ko-KR" sz="1400" b="0" dirty="0" err="1">
                <a:solidFill>
                  <a:schemeClr val="tx1"/>
                </a:solidFill>
              </a:rPr>
              <a:t>glLoadIdentity</a:t>
            </a:r>
            <a:r>
              <a:rPr kumimoji="0" lang="en-US" altLang="ko-KR" sz="1400" b="0" dirty="0">
                <a:solidFill>
                  <a:schemeClr val="tx1"/>
                </a:solidFill>
              </a:rPr>
              <a:t>();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	</a:t>
            </a:r>
            <a:r>
              <a:rPr kumimoji="0" lang="en-US" altLang="ko-KR" sz="1400" dirty="0" err="1">
                <a:solidFill>
                  <a:srgbClr val="FF00FF"/>
                </a:solidFill>
              </a:rPr>
              <a:t>glOrtho</a:t>
            </a:r>
            <a:r>
              <a:rPr kumimoji="0" lang="en-US" altLang="ko-KR" sz="1400" dirty="0">
                <a:solidFill>
                  <a:srgbClr val="FF00FF"/>
                </a:solidFill>
              </a:rPr>
              <a:t>(-10.0, 10.0, -10.0, 10.0, 5.0, 30.0);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	</a:t>
            </a:r>
            <a:r>
              <a:rPr kumimoji="0" lang="en-US" altLang="ko-KR" sz="1400" b="0" dirty="0" err="1">
                <a:solidFill>
                  <a:schemeClr val="tx1"/>
                </a:solidFill>
              </a:rPr>
              <a:t>glMatrixMode</a:t>
            </a:r>
            <a:r>
              <a:rPr kumimoji="0" lang="en-US" altLang="ko-KR" sz="1400" b="0" dirty="0">
                <a:solidFill>
                  <a:schemeClr val="tx1"/>
                </a:solidFill>
              </a:rPr>
              <a:t>(GL_MODELVIEW);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}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endParaRPr kumimoji="0" lang="en-US" altLang="ko-KR" sz="1400" b="0" dirty="0">
              <a:solidFill>
                <a:schemeClr val="tx1"/>
              </a:solidFill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int main(i</a:t>
            </a:r>
            <a:r>
              <a:rPr kumimoji="0" lang="en-US" altLang="ko-KR" sz="1400" b="0" dirty="0"/>
              <a:t>nt </a:t>
            </a:r>
            <a:r>
              <a:rPr kumimoji="0" lang="en-US" altLang="ko-KR" sz="1400" b="0" dirty="0" err="1"/>
              <a:t>argc</a:t>
            </a:r>
            <a:r>
              <a:rPr kumimoji="0" lang="en-US" altLang="ko-KR" sz="1400" b="0" dirty="0"/>
              <a:t>, char** </a:t>
            </a:r>
            <a:r>
              <a:rPr kumimoji="0" lang="en-US" altLang="ko-KR" sz="1400" b="0" dirty="0" err="1"/>
              <a:t>argv</a:t>
            </a:r>
            <a:r>
              <a:rPr kumimoji="0" lang="en-US" altLang="ko-KR" sz="1400" b="0" dirty="0"/>
              <a:t>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{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glutInit</a:t>
            </a:r>
            <a:r>
              <a:rPr kumimoji="0" lang="en-US" altLang="ko-KR" sz="1400" b="0" dirty="0"/>
              <a:t>(&amp;</a:t>
            </a:r>
            <a:r>
              <a:rPr kumimoji="0" lang="en-US" altLang="ko-KR" sz="1400" b="0" dirty="0" err="1"/>
              <a:t>argc</a:t>
            </a:r>
            <a:r>
              <a:rPr kumimoji="0" lang="en-US" altLang="ko-KR" sz="1400" b="0" dirty="0"/>
              <a:t>, </a:t>
            </a:r>
            <a:r>
              <a:rPr kumimoji="0" lang="en-US" altLang="ko-KR" sz="1400" b="0" dirty="0" err="1"/>
              <a:t>argv</a:t>
            </a:r>
            <a:r>
              <a:rPr kumimoji="0" lang="en-US" altLang="ko-KR" sz="1400" b="0" dirty="0"/>
              <a:t>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glutInitDisplayMode</a:t>
            </a:r>
            <a:r>
              <a:rPr kumimoji="0" lang="en-US" altLang="ko-KR" sz="1400" b="0" dirty="0"/>
              <a:t>(GLUT_RGBA | 			              GLUT_DEPTH | GLUT_SINGLE);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glutCreateWindow</a:t>
            </a:r>
            <a:r>
              <a:rPr kumimoji="0" lang="en-US" altLang="ko-KR" sz="1400" b="0" dirty="0"/>
              <a:t>("Viewing 								Transformation");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glClearColor</a:t>
            </a:r>
            <a:r>
              <a:rPr kumimoji="0" lang="en-US" altLang="ko-KR" sz="1400" b="0" dirty="0"/>
              <a:t>(0.0, 0.0, 0.0, 0.0);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glutReshapeFunc</a:t>
            </a:r>
            <a:r>
              <a:rPr kumimoji="0" lang="en-US" altLang="ko-KR" sz="1400" b="0" dirty="0"/>
              <a:t>(reshape);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glutDisplayFunc</a:t>
            </a:r>
            <a:r>
              <a:rPr kumimoji="0" lang="en-US" altLang="ko-KR" sz="1400" b="0" dirty="0"/>
              <a:t>(display);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glutMainLoop</a:t>
            </a:r>
            <a:r>
              <a:rPr kumimoji="0" lang="en-US" altLang="ko-KR" sz="1400" b="0" dirty="0"/>
              <a:t>();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return 0;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}</a:t>
            </a:r>
            <a:endParaRPr kumimoji="0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4735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0709-D45C-462F-889E-DB6C450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glOrtho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8A1EB-560B-4594-A3EE-AEA271B0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81" y="1223102"/>
            <a:ext cx="4218261" cy="5634897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#include &lt;iostream&gt;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gl</a:t>
            </a:r>
            <a:r>
              <a:rPr lang="en-US" altLang="ko-KR" sz="1400" b="0" dirty="0"/>
              <a:t>/</a:t>
            </a:r>
            <a:r>
              <a:rPr lang="en-US" altLang="ko-KR" sz="1400" b="0" dirty="0" err="1"/>
              <a:t>glut.h</a:t>
            </a:r>
            <a:r>
              <a:rPr lang="en-US" altLang="ko-KR" sz="1400" b="0" dirty="0"/>
              <a:t>&gt; 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gl</a:t>
            </a:r>
            <a:r>
              <a:rPr lang="en-US" altLang="ko-KR" sz="1400" b="0" dirty="0"/>
              <a:t>/</a:t>
            </a:r>
            <a:r>
              <a:rPr lang="en-US" altLang="ko-KR" sz="1400" b="0" dirty="0" err="1"/>
              <a:t>glu.h</a:t>
            </a:r>
            <a:r>
              <a:rPr lang="en-US" altLang="ko-KR" sz="1400" b="0" dirty="0"/>
              <a:t>&gt;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using namespace std;</a:t>
            </a:r>
          </a:p>
          <a:p>
            <a:pPr marL="0" indent="0" defTabSz="360000">
              <a:buNone/>
              <a:tabLst>
                <a:tab pos="360000" algn="l"/>
              </a:tabLst>
            </a:pPr>
            <a:endParaRPr lang="en-US" altLang="ko-KR" sz="1400" b="0" dirty="0"/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void display(void)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{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glClear</a:t>
            </a:r>
            <a:r>
              <a:rPr lang="en-US" altLang="ko-KR" sz="1400" b="0" dirty="0"/>
              <a:t>(GL_COLOR_BUFFER_BIT | 				GL_DEPTH_BUFFER_BIT);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glLoadIdentity</a:t>
            </a:r>
            <a:r>
              <a:rPr lang="en-US" altLang="ko-KR" sz="1400" b="0" dirty="0"/>
              <a:t>();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gluLookAt</a:t>
            </a:r>
            <a:r>
              <a:rPr lang="en-US" altLang="ko-KR" sz="1400" dirty="0">
                <a:solidFill>
                  <a:srgbClr val="0000FF"/>
                </a:solidFill>
              </a:rPr>
              <a:t>(0.0, 0.0, 10.0,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0.0, 0.0, 0.0,</a:t>
            </a:r>
            <a:r>
              <a:rPr lang="en-US" altLang="ko-KR" sz="1400" b="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0.0, 1.0, 0.0);	</a:t>
            </a:r>
            <a:endParaRPr lang="en-US" altLang="ko-KR" sz="1400" b="0" dirty="0"/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glColor3f(1, 0, 0);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glutWireTeapot</a:t>
            </a:r>
            <a:r>
              <a:rPr lang="en-US" altLang="ko-KR" sz="1400" b="0" dirty="0"/>
              <a:t>(</a:t>
            </a:r>
            <a:r>
              <a:rPr lang="en-US" altLang="ko-KR" sz="1400" dirty="0">
                <a:solidFill>
                  <a:srgbClr val="0000FF"/>
                </a:solidFill>
              </a:rPr>
              <a:t>3</a:t>
            </a:r>
            <a:r>
              <a:rPr lang="en-US" altLang="ko-KR" sz="1400" b="0" dirty="0"/>
              <a:t>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glColor3f(0, 1, 0);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>
                <a:solidFill>
                  <a:srgbClr val="0000FF"/>
                </a:solidFill>
              </a:rPr>
              <a:t>glTranslatef</a:t>
            </a:r>
            <a:r>
              <a:rPr lang="en-US" altLang="ko-KR" sz="1400" b="0" dirty="0">
                <a:solidFill>
                  <a:srgbClr val="0000FF"/>
                </a:solidFill>
              </a:rPr>
              <a:t>(5,0,-5);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glutWireTeapot</a:t>
            </a:r>
            <a:r>
              <a:rPr lang="en-US" altLang="ko-KR" sz="1400" b="0" dirty="0"/>
              <a:t>(</a:t>
            </a:r>
            <a:r>
              <a:rPr lang="en-US" altLang="ko-KR" sz="1400" dirty="0">
                <a:solidFill>
                  <a:srgbClr val="0000FF"/>
                </a:solidFill>
              </a:rPr>
              <a:t>3</a:t>
            </a:r>
            <a:r>
              <a:rPr lang="en-US" altLang="ko-KR" sz="1400" b="0" dirty="0"/>
              <a:t>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glColor3f(0, 0, 1);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>
                <a:solidFill>
                  <a:srgbClr val="0000FF"/>
                </a:solidFill>
              </a:rPr>
              <a:t>glTranslatef</a:t>
            </a:r>
            <a:r>
              <a:rPr lang="en-US" altLang="ko-KR" sz="1400" b="0" dirty="0">
                <a:solidFill>
                  <a:srgbClr val="0000FF"/>
                </a:solidFill>
              </a:rPr>
              <a:t>(-10,0,-5);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glutWireTeapot</a:t>
            </a:r>
            <a:r>
              <a:rPr lang="en-US" altLang="ko-KR" sz="1400" b="0" dirty="0"/>
              <a:t>(</a:t>
            </a:r>
            <a:r>
              <a:rPr lang="en-US" altLang="ko-KR" sz="1400" dirty="0">
                <a:solidFill>
                  <a:srgbClr val="0000FF"/>
                </a:solidFill>
              </a:rPr>
              <a:t>3</a:t>
            </a:r>
            <a:r>
              <a:rPr lang="en-US" altLang="ko-KR" sz="1400" b="0" dirty="0"/>
              <a:t>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glFlush</a:t>
            </a:r>
            <a:r>
              <a:rPr lang="en-US" altLang="ko-KR" sz="1400" b="0" dirty="0"/>
              <a:t>();</a:t>
            </a:r>
          </a:p>
          <a:p>
            <a:pPr marL="0" indent="0" defTabSz="360000">
              <a:buNone/>
              <a:tabLst>
                <a:tab pos="360000" algn="l"/>
              </a:tabLst>
            </a:pPr>
            <a:r>
              <a:rPr lang="en-US" altLang="ko-KR" sz="1400" b="0" dirty="0"/>
              <a:t>}</a:t>
            </a:r>
            <a:endParaRPr lang="ko-KR" altLang="en-US" sz="14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6F8A30-10AB-4CFD-8C6A-1D9C9190FAC8}"/>
              </a:ext>
            </a:extLst>
          </p:cNvPr>
          <p:cNvCxnSpPr>
            <a:cxnSpLocks/>
          </p:cNvCxnSpPr>
          <p:nvPr/>
        </p:nvCxnSpPr>
        <p:spPr>
          <a:xfrm>
            <a:off x="2935892" y="939639"/>
            <a:ext cx="27779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DB32FE-DB62-4E10-A5DC-785AB1FE5318}"/>
              </a:ext>
            </a:extLst>
          </p:cNvPr>
          <p:cNvCxnSpPr/>
          <p:nvPr/>
        </p:nvCxnSpPr>
        <p:spPr>
          <a:xfrm flipV="1">
            <a:off x="4489754" y="-15845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FE1A736-7A92-4FFC-88B0-59212B39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9965" y="404706"/>
            <a:ext cx="827863" cy="731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5E741F-3AA0-4700-9413-8C962E2A9500}"/>
              </a:ext>
            </a:extLst>
          </p:cNvPr>
          <p:cNvCxnSpPr/>
          <p:nvPr/>
        </p:nvCxnSpPr>
        <p:spPr>
          <a:xfrm flipV="1">
            <a:off x="3427997" y="64047"/>
            <a:ext cx="0" cy="8447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755C12-33C8-455E-949C-569AFB13482B}"/>
              </a:ext>
            </a:extLst>
          </p:cNvPr>
          <p:cNvSpPr txBox="1"/>
          <p:nvPr/>
        </p:nvSpPr>
        <p:spPr bwMode="auto">
          <a:xfrm>
            <a:off x="3053400" y="1106870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(0,0,10)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847AA-C4DF-4895-90E5-D983727F34F0}"/>
              </a:ext>
            </a:extLst>
          </p:cNvPr>
          <p:cNvSpPr txBox="1"/>
          <p:nvPr/>
        </p:nvSpPr>
        <p:spPr bwMode="auto">
          <a:xfrm>
            <a:off x="2656679" y="740239"/>
            <a:ext cx="279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1CA99-5744-4116-B1B3-127AFAA817D6}"/>
              </a:ext>
            </a:extLst>
          </p:cNvPr>
          <p:cNvSpPr txBox="1"/>
          <p:nvPr/>
        </p:nvSpPr>
        <p:spPr bwMode="auto">
          <a:xfrm>
            <a:off x="4490528" y="-99392"/>
            <a:ext cx="287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9AA162-A727-4FF9-A0CA-245EC44C28F2}"/>
              </a:ext>
            </a:extLst>
          </p:cNvPr>
          <p:cNvCxnSpPr>
            <a:cxnSpLocks/>
          </p:cNvCxnSpPr>
          <p:nvPr/>
        </p:nvCxnSpPr>
        <p:spPr>
          <a:xfrm>
            <a:off x="3419872" y="924389"/>
            <a:ext cx="106988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7827B3-5248-4B6B-8DF7-1E16FBFBA74A}"/>
              </a:ext>
            </a:extLst>
          </p:cNvPr>
          <p:cNvSpPr txBox="1"/>
          <p:nvPr/>
        </p:nvSpPr>
        <p:spPr bwMode="auto">
          <a:xfrm>
            <a:off x="3711769" y="435456"/>
            <a:ext cx="7248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(0,0,5)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8F3732-79C4-48C9-872A-2E1DF3055240}"/>
              </a:ext>
            </a:extLst>
          </p:cNvPr>
          <p:cNvSpPr/>
          <p:nvPr/>
        </p:nvSpPr>
        <p:spPr>
          <a:xfrm>
            <a:off x="3980213" y="279539"/>
            <a:ext cx="1905309" cy="115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493139-70E3-456D-8674-AB4FB352D37E}"/>
              </a:ext>
            </a:extLst>
          </p:cNvPr>
          <p:cNvSpPr/>
          <p:nvPr/>
        </p:nvSpPr>
        <p:spPr>
          <a:xfrm>
            <a:off x="6504183" y="354903"/>
            <a:ext cx="1450400" cy="1107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1D961-999A-430D-9A6C-735B27961A8B}"/>
              </a:ext>
            </a:extLst>
          </p:cNvPr>
          <p:cNvSpPr txBox="1"/>
          <p:nvPr/>
        </p:nvSpPr>
        <p:spPr bwMode="auto">
          <a:xfrm>
            <a:off x="6022082" y="1430050"/>
            <a:ext cx="8996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(-10,-10)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AB34D0-3E3B-489F-89BB-C0C378BECF09}"/>
              </a:ext>
            </a:extLst>
          </p:cNvPr>
          <p:cNvCxnSpPr>
            <a:cxnSpLocks/>
          </p:cNvCxnSpPr>
          <p:nvPr/>
        </p:nvCxnSpPr>
        <p:spPr>
          <a:xfrm flipH="1">
            <a:off x="6204986" y="949625"/>
            <a:ext cx="227019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2C056-3499-4738-B06D-A02B6C98BC21}"/>
              </a:ext>
            </a:extLst>
          </p:cNvPr>
          <p:cNvSpPr txBox="1"/>
          <p:nvPr/>
        </p:nvSpPr>
        <p:spPr bwMode="auto">
          <a:xfrm>
            <a:off x="8467967" y="762820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x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DF2ECE-37D5-4C2A-82D0-740060CC229A}"/>
              </a:ext>
            </a:extLst>
          </p:cNvPr>
          <p:cNvCxnSpPr>
            <a:cxnSpLocks/>
          </p:cNvCxnSpPr>
          <p:nvPr/>
        </p:nvCxnSpPr>
        <p:spPr>
          <a:xfrm flipV="1">
            <a:off x="7236296" y="-15845"/>
            <a:ext cx="0" cy="170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FDD9FE-BECA-4BAE-8F9F-0654054C5F16}"/>
              </a:ext>
            </a:extLst>
          </p:cNvPr>
          <p:cNvSpPr txBox="1"/>
          <p:nvPr/>
        </p:nvSpPr>
        <p:spPr bwMode="auto">
          <a:xfrm>
            <a:off x="7237070" y="-99392"/>
            <a:ext cx="2872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y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3B3406-2D7D-468F-8F85-7B302BABBDB2}"/>
              </a:ext>
            </a:extLst>
          </p:cNvPr>
          <p:cNvSpPr txBox="1"/>
          <p:nvPr/>
        </p:nvSpPr>
        <p:spPr bwMode="auto">
          <a:xfrm>
            <a:off x="7908297" y="194041"/>
            <a:ext cx="7681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(10,10)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2E6B04-69F1-45F8-BE56-33DB2CB00436}"/>
              </a:ext>
            </a:extLst>
          </p:cNvPr>
          <p:cNvSpPr txBox="1"/>
          <p:nvPr/>
        </p:nvSpPr>
        <p:spPr bwMode="auto">
          <a:xfrm>
            <a:off x="5076056" y="496185"/>
            <a:ext cx="888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(0,0,-20)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37C9B5-892B-480A-B254-AEA269E4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82" y="4195134"/>
            <a:ext cx="2062488" cy="2267371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99B696C-EBF1-4A99-B812-0268D61D7719}"/>
              </a:ext>
            </a:extLst>
          </p:cNvPr>
          <p:cNvSpPr txBox="1">
            <a:spLocks/>
          </p:cNvSpPr>
          <p:nvPr/>
        </p:nvSpPr>
        <p:spPr bwMode="auto">
          <a:xfrm>
            <a:off x="4589577" y="1780274"/>
            <a:ext cx="4413263" cy="50777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void reshape(int w, int h)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{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>
                <a:solidFill>
                  <a:schemeClr val="tx1"/>
                </a:solidFill>
              </a:rPr>
              <a:t>glMatrixMode</a:t>
            </a:r>
            <a:r>
              <a:rPr kumimoji="0" lang="en-US" altLang="ko-KR" sz="1400" b="0" dirty="0">
                <a:solidFill>
                  <a:schemeClr val="tx1"/>
                </a:solidFill>
              </a:rPr>
              <a:t>(GL_PROJECTION);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	</a:t>
            </a:r>
            <a:r>
              <a:rPr kumimoji="0" lang="en-US" altLang="ko-KR" sz="1400" b="0" dirty="0" err="1">
                <a:solidFill>
                  <a:schemeClr val="tx1"/>
                </a:solidFill>
              </a:rPr>
              <a:t>glLoadIdentity</a:t>
            </a:r>
            <a:r>
              <a:rPr kumimoji="0" lang="en-US" altLang="ko-KR" sz="1400" b="0" dirty="0">
                <a:solidFill>
                  <a:schemeClr val="tx1"/>
                </a:solidFill>
              </a:rPr>
              <a:t>();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	</a:t>
            </a:r>
            <a:r>
              <a:rPr kumimoji="0" lang="en-US" altLang="ko-KR" sz="1400" dirty="0" err="1">
                <a:solidFill>
                  <a:srgbClr val="FF00FF"/>
                </a:solidFill>
              </a:rPr>
              <a:t>glOrtho</a:t>
            </a:r>
            <a:r>
              <a:rPr kumimoji="0" lang="en-US" altLang="ko-KR" sz="1400" dirty="0">
                <a:solidFill>
                  <a:srgbClr val="FF00FF"/>
                </a:solidFill>
              </a:rPr>
              <a:t>(-10.0, 10.0, -10.0, 10.0, 5.0, 30.0);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	</a:t>
            </a:r>
            <a:r>
              <a:rPr kumimoji="0" lang="en-US" altLang="ko-KR" sz="1400" b="0" dirty="0" err="1">
                <a:solidFill>
                  <a:schemeClr val="tx1"/>
                </a:solidFill>
              </a:rPr>
              <a:t>glMatrixMode</a:t>
            </a:r>
            <a:r>
              <a:rPr kumimoji="0" lang="en-US" altLang="ko-KR" sz="1400" b="0" dirty="0">
                <a:solidFill>
                  <a:schemeClr val="tx1"/>
                </a:solidFill>
              </a:rPr>
              <a:t>(GL_MODELVIEW);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>
                <a:solidFill>
                  <a:schemeClr val="tx1"/>
                </a:solidFill>
              </a:rPr>
              <a:t>}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endParaRPr kumimoji="0" lang="en-US" altLang="ko-KR" sz="1400" b="0" dirty="0"/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int main(int </a:t>
            </a:r>
            <a:r>
              <a:rPr kumimoji="0" lang="en-US" altLang="ko-KR" sz="1400" b="0" dirty="0" err="1"/>
              <a:t>argc</a:t>
            </a:r>
            <a:r>
              <a:rPr kumimoji="0" lang="en-US" altLang="ko-KR" sz="1400" b="0" dirty="0"/>
              <a:t>, char** </a:t>
            </a:r>
            <a:r>
              <a:rPr kumimoji="0" lang="en-US" altLang="ko-KR" sz="1400" b="0" dirty="0" err="1"/>
              <a:t>argv</a:t>
            </a:r>
            <a:r>
              <a:rPr kumimoji="0" lang="en-US" altLang="ko-KR" sz="1400" b="0" dirty="0"/>
              <a:t>)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{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glutInit</a:t>
            </a:r>
            <a:r>
              <a:rPr kumimoji="0" lang="en-US" altLang="ko-KR" sz="1400" b="0" dirty="0"/>
              <a:t>(&amp;</a:t>
            </a:r>
            <a:r>
              <a:rPr kumimoji="0" lang="en-US" altLang="ko-KR" sz="1400" b="0" dirty="0" err="1"/>
              <a:t>argc</a:t>
            </a:r>
            <a:r>
              <a:rPr kumimoji="0" lang="en-US" altLang="ko-KR" sz="1400" b="0" dirty="0"/>
              <a:t>, </a:t>
            </a:r>
            <a:r>
              <a:rPr kumimoji="0" lang="en-US" altLang="ko-KR" sz="1400" b="0" dirty="0" err="1"/>
              <a:t>argv</a:t>
            </a:r>
            <a:r>
              <a:rPr kumimoji="0" lang="en-US" altLang="ko-KR" sz="1400" b="0" dirty="0"/>
              <a:t>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glutInitDisplayMode</a:t>
            </a:r>
            <a:r>
              <a:rPr kumimoji="0" lang="en-US" altLang="ko-KR" sz="1400" b="0" dirty="0"/>
              <a:t>(GLUT_RGBA | 			              GLUT_DEPTH | GLUT_SINGLE);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glutCreateWindow</a:t>
            </a:r>
            <a:r>
              <a:rPr kumimoji="0" lang="en-US" altLang="ko-KR" sz="1400" b="0" dirty="0"/>
              <a:t>("Viewing 								Transformation");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glClearColor</a:t>
            </a:r>
            <a:r>
              <a:rPr kumimoji="0" lang="en-US" altLang="ko-KR" sz="1400" b="0" dirty="0"/>
              <a:t>(0.0, 0.0, 0.0, 0.0);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glutReshapeFunc</a:t>
            </a:r>
            <a:r>
              <a:rPr kumimoji="0" lang="en-US" altLang="ko-KR" sz="1400" b="0" dirty="0"/>
              <a:t>(reshape);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glutDisplayFunc</a:t>
            </a:r>
            <a:r>
              <a:rPr kumimoji="0" lang="en-US" altLang="ko-KR" sz="1400" b="0" dirty="0"/>
              <a:t>(display);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</a:t>
            </a:r>
            <a:r>
              <a:rPr kumimoji="0" lang="en-US" altLang="ko-KR" sz="1400" b="0" dirty="0" err="1"/>
              <a:t>glutMainLoop</a:t>
            </a:r>
            <a:r>
              <a:rPr kumimoji="0" lang="en-US" altLang="ko-KR" sz="1400" b="0" dirty="0"/>
              <a:t>();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	return 0;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  <a:tabLst>
                <a:tab pos="360000" algn="l"/>
              </a:tabLst>
            </a:pPr>
            <a:r>
              <a:rPr kumimoji="0" lang="en-US" altLang="ko-KR" sz="1400" b="0" dirty="0"/>
              <a:t>}</a:t>
            </a:r>
            <a:endParaRPr kumimoji="0" lang="ko-KR" altLang="en-US" sz="14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4D42EF-1FAB-4DDB-AC39-DB349DFD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802" y="702730"/>
            <a:ext cx="140905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9E96D-E8A8-4514-B24D-6FC3AD2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Quiz.</a:t>
            </a:r>
            <a:r>
              <a:rPr lang="en-US" altLang="ko-KR" dirty="0"/>
              <a:t> </a:t>
            </a:r>
            <a:r>
              <a:rPr lang="en-US" altLang="ko-KR" sz="2700" dirty="0"/>
              <a:t>Projection &amp; Viewport 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F1939-BE14-49EC-8385-353C19F4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다음은 카메라와 주전자의 위치입니다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3D world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카메라와 다음 주전자들을 배치하고 디스플레이하세요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ko-KR" sz="2000" dirty="0" err="1">
                <a:solidFill>
                  <a:srgbClr val="0000FF"/>
                </a:solidFill>
              </a:rPr>
              <a:t>glOrtho</a:t>
            </a:r>
            <a:r>
              <a:rPr lang="en-US" altLang="ko-KR" sz="2000" dirty="0">
                <a:solidFill>
                  <a:srgbClr val="0000FF"/>
                </a:solidFill>
              </a:rPr>
              <a:t>() </a:t>
            </a:r>
            <a:r>
              <a:rPr lang="ko-KR" altLang="en-US" sz="2000" dirty="0">
                <a:solidFill>
                  <a:srgbClr val="0000FF"/>
                </a:solidFill>
              </a:rPr>
              <a:t>사용</a:t>
            </a:r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en-US" altLang="ko-KR" b="0" dirty="0"/>
              <a:t>Camera: (0,0,0)</a:t>
            </a:r>
          </a:p>
          <a:p>
            <a:r>
              <a:rPr lang="en-US" altLang="ko-KR" b="0" dirty="0"/>
              <a:t>Red Teapot : (10, 5, 10)</a:t>
            </a:r>
          </a:p>
          <a:p>
            <a:r>
              <a:rPr lang="en-US" altLang="ko-KR" b="0" dirty="0"/>
              <a:t>Green Teapot : (0,0,5)</a:t>
            </a:r>
          </a:p>
          <a:p>
            <a:r>
              <a:rPr lang="en-US" altLang="ko-KR" b="0" dirty="0"/>
              <a:t>Blue Teapot : (-10, -5, 20)</a:t>
            </a:r>
          </a:p>
          <a:p>
            <a:r>
              <a:rPr lang="en-US" altLang="ko-KR" b="0" dirty="0"/>
              <a:t>Window Position : (100, 200)</a:t>
            </a:r>
          </a:p>
          <a:p>
            <a:r>
              <a:rPr lang="en-US" altLang="ko-KR" b="0" dirty="0"/>
              <a:t>Window Size: (600, 400)</a:t>
            </a:r>
          </a:p>
          <a:p>
            <a:r>
              <a:rPr lang="en-US" altLang="ko-KR" b="0" dirty="0"/>
              <a:t>Viewport: </a:t>
            </a:r>
            <a:r>
              <a:rPr lang="ko-KR" altLang="en-US" b="0" dirty="0"/>
              <a:t>왼쪽 위</a:t>
            </a:r>
            <a:r>
              <a:rPr lang="en-US" altLang="ko-KR" b="0" dirty="0"/>
              <a:t>, half width, half</a:t>
            </a:r>
            <a:r>
              <a:rPr lang="ko-KR" altLang="en-US" b="0" dirty="0"/>
              <a:t> </a:t>
            </a:r>
            <a:r>
              <a:rPr lang="en-US" altLang="ko-KR" b="0" dirty="0"/>
              <a:t>height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[advanced] </a:t>
            </a:r>
            <a:r>
              <a:rPr lang="en-US" altLang="ko-KR" sz="2400" b="0" dirty="0" err="1">
                <a:solidFill>
                  <a:srgbClr val="0000FF"/>
                </a:solidFill>
              </a:rPr>
              <a:t>glFrustum</a:t>
            </a:r>
            <a:r>
              <a:rPr lang="en-US" altLang="ko-KR" sz="2400" b="0" dirty="0">
                <a:solidFill>
                  <a:srgbClr val="0000FF"/>
                </a:solidFill>
              </a:rPr>
              <a:t>(..) </a:t>
            </a:r>
            <a:r>
              <a:rPr lang="ko-KR" altLang="en-US" sz="2400" b="0" dirty="0">
                <a:solidFill>
                  <a:srgbClr val="0000FF"/>
                </a:solidFill>
              </a:rPr>
              <a:t>또는  </a:t>
            </a:r>
            <a:r>
              <a:rPr lang="en-US" altLang="ko-KR" sz="2400" b="0" dirty="0" err="1">
                <a:solidFill>
                  <a:srgbClr val="0000FF"/>
                </a:solidFill>
              </a:rPr>
              <a:t>gluPerspective</a:t>
            </a:r>
            <a:r>
              <a:rPr lang="en-US" altLang="ko-KR" sz="2400" b="0" dirty="0">
                <a:solidFill>
                  <a:srgbClr val="0000FF"/>
                </a:solidFill>
              </a:rPr>
              <a:t>(..) </a:t>
            </a:r>
            <a:r>
              <a:rPr lang="ko-KR" altLang="en-US" sz="2400" b="0" dirty="0">
                <a:solidFill>
                  <a:srgbClr val="0000FF"/>
                </a:solidFill>
              </a:rPr>
              <a:t>사용</a:t>
            </a:r>
            <a:endParaRPr lang="en-US" altLang="ko-KR" sz="2400" b="0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퀴즈제출 </a:t>
            </a:r>
            <a:r>
              <a:rPr lang="en-US" altLang="ko-KR" dirty="0">
                <a:solidFill>
                  <a:srgbClr val="00B050"/>
                </a:solidFill>
              </a:rPr>
              <a:t>: code 2</a:t>
            </a:r>
            <a:r>
              <a:rPr lang="ko-KR" altLang="en-US" dirty="0">
                <a:solidFill>
                  <a:srgbClr val="00B050"/>
                </a:solidFill>
              </a:rPr>
              <a:t>개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결과 이미지 캡쳐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1CCDD-B02E-4B13-9CD3-455C1F5C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295314"/>
            <a:ext cx="2062488" cy="22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9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Viewing Transformation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3" y="2276872"/>
            <a:ext cx="9167593" cy="2384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96156" y="5085184"/>
            <a:ext cx="1661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3D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모델을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차원 세계에 배치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2231255" y="5085184"/>
            <a:ext cx="1135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카메라 배치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카메라 기준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3916598" y="5085184"/>
            <a:ext cx="12872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카메라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View volume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61366" y="5085184"/>
            <a:ext cx="1779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차원 물체를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차원 면에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투영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7606381" y="5085184"/>
            <a:ext cx="1314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윈도우 내부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일부분에 매핑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71463" y="1469447"/>
            <a:ext cx="5788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3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차원 모델을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2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+mn-cs"/>
              </a:rPr>
              <a:t>차원 모니터에 디스플레이 하는 과정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0E4E252-DAEF-4CA1-9AC8-4E5A2E24E8FB}"/>
              </a:ext>
            </a:extLst>
          </p:cNvPr>
          <p:cNvSpPr/>
          <p:nvPr/>
        </p:nvSpPr>
        <p:spPr>
          <a:xfrm>
            <a:off x="7441353" y="2132856"/>
            <a:ext cx="1661032" cy="3744416"/>
          </a:xfrm>
          <a:prstGeom prst="roundRect">
            <a:avLst>
              <a:gd name="adj" fmla="val 9971"/>
            </a:avLst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"/>
            <a:ext cx="2867076" cy="16324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Viewport Transformation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Translates the viewing coordinates</a:t>
            </a:r>
          </a:p>
          <a:p>
            <a:pPr lvl="1">
              <a:defRPr/>
            </a:pPr>
            <a:r>
              <a:rPr lang="en-US" altLang="ko-KR" dirty="0">
                <a:solidFill>
                  <a:srgbClr val="FF0066"/>
                </a:solidFill>
              </a:rPr>
              <a:t>into the device coordinates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View volume vs. viewport</a:t>
            </a:r>
          </a:p>
          <a:p>
            <a:pPr lvl="1">
              <a:defRPr/>
            </a:pPr>
            <a:r>
              <a:rPr lang="en-US" altLang="ko-KR" dirty="0"/>
              <a:t>Where we want to see vs. </a:t>
            </a:r>
            <a:r>
              <a:rPr lang="en-US" altLang="ko-KR" dirty="0" err="1"/>
              <a:t>whe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re we want to display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735" y="3861048"/>
            <a:ext cx="9175470" cy="273426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26" name="Picture 2" descr="02. OpenGL의 윈도우와 뷰포트(Viewport) : 네이버 블로그">
            <a:extLst>
              <a:ext uri="{FF2B5EF4-FFF2-40B4-BE49-F238E27FC236}">
                <a16:creationId xmlns:a16="http://schemas.microsoft.com/office/drawing/2014/main" id="{C8320DA6-7D3F-474F-8855-E6BEC007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25143"/>
            <a:ext cx="1440160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20CCB11-DEBD-4436-8D6B-204EEDE95478}"/>
              </a:ext>
            </a:extLst>
          </p:cNvPr>
          <p:cNvSpPr/>
          <p:nvPr/>
        </p:nvSpPr>
        <p:spPr>
          <a:xfrm>
            <a:off x="6300192" y="5157192"/>
            <a:ext cx="720080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9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Viewport Transformation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/>
              <a:t>void </a:t>
            </a:r>
            <a:r>
              <a:rPr lang="en-US" altLang="ko-KR" dirty="0" err="1"/>
              <a:t>glViewport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GLint</a:t>
            </a:r>
            <a:r>
              <a:rPr lang="en-US" altLang="ko-KR" sz="1800" b="0" dirty="0"/>
              <a:t> x, </a:t>
            </a:r>
            <a:r>
              <a:rPr lang="en-US" altLang="ko-KR" sz="1800" b="0" dirty="0" err="1"/>
              <a:t>GLint</a:t>
            </a:r>
            <a:r>
              <a:rPr lang="en-US" altLang="ko-KR" sz="1800" b="0" dirty="0"/>
              <a:t> y, </a:t>
            </a:r>
            <a:r>
              <a:rPr lang="en-US" altLang="ko-KR" sz="1800" b="0" dirty="0" err="1"/>
              <a:t>GLsizei</a:t>
            </a:r>
            <a:r>
              <a:rPr lang="en-US" altLang="ko-KR" sz="1800" b="0" dirty="0"/>
              <a:t> width, </a:t>
            </a:r>
            <a:r>
              <a:rPr lang="en-US" altLang="ko-KR" sz="1800" b="0" dirty="0" err="1"/>
              <a:t>GLsizei</a:t>
            </a:r>
            <a:r>
              <a:rPr lang="en-US" altLang="ko-KR" sz="1800" b="0" dirty="0"/>
              <a:t> height)</a:t>
            </a:r>
            <a:endParaRPr lang="en-US" altLang="ko-KR" b="0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left-low corner coordinate (x, y)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viewport </a:t>
            </a:r>
            <a:r>
              <a:rPr lang="en-US" altLang="ko-KR" b="1" u="sng" dirty="0">
                <a:solidFill>
                  <a:srgbClr val="0000FF"/>
                </a:solidFill>
              </a:rPr>
              <a:t>size</a:t>
            </a:r>
            <a:r>
              <a:rPr lang="en-US" altLang="ko-KR" dirty="0">
                <a:solidFill>
                  <a:srgbClr val="0000FF"/>
                </a:solidFill>
              </a:rPr>
              <a:t> (width, height)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// initialize the size of a window</a:t>
            </a:r>
          </a:p>
          <a:p>
            <a:pPr marL="457200" lvl="1" indent="0">
              <a:buNone/>
            </a:pPr>
            <a:r>
              <a:rPr lang="en-US" altLang="ko-KR" dirty="0" err="1"/>
              <a:t>glutInitWindowSize</a:t>
            </a:r>
            <a:r>
              <a:rPr lang="en-US" altLang="ko-KR" dirty="0"/>
              <a:t>(200, 200);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// sets the position and size of a viewport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</a:rPr>
              <a:t>glViewport</a:t>
            </a:r>
            <a:r>
              <a:rPr lang="en-US" altLang="ko-KR" dirty="0">
                <a:solidFill>
                  <a:srgbClr val="0000FF"/>
                </a:solidFill>
              </a:rPr>
              <a:t>(0, 0, 100, 100);  // </a:t>
            </a:r>
            <a:r>
              <a:rPr lang="ko-KR" altLang="en-US" dirty="0">
                <a:solidFill>
                  <a:srgbClr val="0000FF"/>
                </a:solidFill>
              </a:rPr>
              <a:t>기준</a:t>
            </a:r>
            <a:r>
              <a:rPr lang="en-US" altLang="ko-KR" dirty="0">
                <a:solidFill>
                  <a:srgbClr val="0000FF"/>
                </a:solidFill>
              </a:rPr>
              <a:t>: left lower corner</a:t>
            </a:r>
          </a:p>
          <a:p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25198" y="3054301"/>
            <a:ext cx="2403320" cy="1939727"/>
            <a:chOff x="6170643" y="4176167"/>
            <a:chExt cx="2403320" cy="1939727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6170643" y="5808117"/>
              <a:ext cx="5762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kumimoji="1" lang="en-US" altLang="ko-KR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(0, 0)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732463" y="4199979"/>
              <a:ext cx="1800225" cy="16557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39000" y="5022352"/>
              <a:ext cx="900112" cy="828675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700713" y="4176167"/>
              <a:ext cx="73025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6692775" y="5822404"/>
              <a:ext cx="73025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7599238" y="5827167"/>
              <a:ext cx="73025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6695950" y="4992142"/>
              <a:ext cx="73025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8500938" y="5816054"/>
              <a:ext cx="73025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왼쪽 중괄호 16"/>
          <p:cNvSpPr/>
          <p:nvPr/>
        </p:nvSpPr>
        <p:spPr>
          <a:xfrm rot="5400000">
            <a:off x="6868318" y="1933778"/>
            <a:ext cx="224038" cy="1813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894278" y="2420888"/>
            <a:ext cx="19191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Window size = 200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7991150" y="3073398"/>
            <a:ext cx="133672" cy="162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7343184" y="3937870"/>
            <a:ext cx="19191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Window size = 200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28205" y="4007046"/>
            <a:ext cx="11288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size = 100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2" name="왼쪽 중괄호 21"/>
          <p:cNvSpPr/>
          <p:nvPr/>
        </p:nvSpPr>
        <p:spPr>
          <a:xfrm>
            <a:off x="5840825" y="3900486"/>
            <a:ext cx="168404" cy="785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262076" y="4951492"/>
            <a:ext cx="11288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size = 100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4" name="왼쪽 중괄호 23"/>
          <p:cNvSpPr/>
          <p:nvPr/>
        </p:nvSpPr>
        <p:spPr>
          <a:xfrm rot="16200000">
            <a:off x="6427268" y="4427626"/>
            <a:ext cx="189784" cy="943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789040"/>
            <a:ext cx="331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331640" y="2800672"/>
            <a:ext cx="0" cy="134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 bwMode="auto">
          <a:xfrm>
            <a:off x="6954210" y="3090446"/>
            <a:ext cx="1048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dirty="0">
                <a:solidFill>
                  <a:srgbClr val="FF00FF"/>
                </a:solidFill>
                <a:latin typeface="Tahoma" pitchFamily="34" charset="0"/>
                <a:ea typeface="맑은 고딕" pitchFamily="50" charset="-127"/>
              </a:rPr>
              <a:t>window</a:t>
            </a:r>
            <a:endParaRPr lang="ko-KR" altLang="en-US" sz="2000" dirty="0">
              <a:solidFill>
                <a:srgbClr val="FF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044574" y="3954542"/>
            <a:ext cx="962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600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</a:rPr>
              <a:t>viewport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17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3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위치 </a:t>
            </a:r>
            <a:r>
              <a:rPr lang="en-US" altLang="ko-KR" sz="2000" dirty="0"/>
              <a:t>: reshape()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4999703" y="1124744"/>
            <a:ext cx="4144297" cy="3494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 err="1"/>
              <a:t>glViewport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156176" y="3719135"/>
            <a:ext cx="1836163" cy="180020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 bwMode="auto">
          <a:xfrm>
            <a:off x="5285179" y="1574727"/>
            <a:ext cx="881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(100,100)</a:t>
            </a:r>
            <a:endParaRPr lang="ko-KR" altLang="en-US" sz="12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2142" y="1829401"/>
            <a:ext cx="2445042" cy="203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0032" y="4734544"/>
            <a:ext cx="4755490" cy="21332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reshape(</a:t>
            </a:r>
            <a:r>
              <a:rPr lang="en-US" altLang="ko-KR" sz="1600" dirty="0">
                <a:solidFill>
                  <a:srgbClr val="0000F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(1) </a:t>
            </a:r>
            <a:r>
              <a:rPr lang="en-US" altLang="ko-KR" sz="1600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glViewport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0,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(2) </a:t>
            </a:r>
            <a:r>
              <a:rPr lang="en-US" altLang="ko-KR" sz="1600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glViewport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0,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w/2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h/2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(3) </a:t>
            </a:r>
            <a:r>
              <a:rPr lang="en-US" altLang="ko-KR" sz="1600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glViewport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(w/2, h/2,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w/2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h/2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(4) </a:t>
            </a:r>
            <a:r>
              <a:rPr lang="en-US" altLang="ko-KR" sz="1600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glViewport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/2, 0,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/2, </a:t>
            </a:r>
            <a:r>
              <a:rPr lang="en-US" altLang="ko-KR" sz="1600" dirty="0">
                <a:solidFill>
                  <a:srgbClr val="6F008A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/2);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0032" y="1842289"/>
            <a:ext cx="4755490" cy="26530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#define WIDTH 800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#define HEIGHT 600</a:t>
            </a:r>
          </a:p>
          <a:p>
            <a:pPr>
              <a:lnSpc>
                <a:spcPct val="130000"/>
              </a:lnSpc>
            </a:pPr>
            <a:endParaRPr lang="en-US" altLang="ko-KR" sz="1600" b="1" dirty="0">
              <a:solidFill>
                <a:srgbClr val="000000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init</a:t>
            </a:r>
            <a:r>
              <a:rPr lang="en-US" altLang="ko-KR" sz="1600" dirty="0">
                <a:solidFill>
                  <a:srgbClr val="00000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glutInitWindowPosition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(100, 100);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glutInitWindowSize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en-US" altLang="ko-KR" sz="1600" b="1" dirty="0">
                <a:solidFill>
                  <a:srgbClr val="6F008A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WIDTH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en-US" altLang="ko-KR" sz="1600" b="1" dirty="0">
                <a:solidFill>
                  <a:srgbClr val="6F008A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HEIGHT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}</a:t>
            </a:r>
            <a:endParaRPr lang="ko-KR" altLang="en-US" sz="1600" b="1" dirty="0">
              <a:latin typeface="Yu Gothic Light" panose="020B0300000000000000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969876" y="1101937"/>
            <a:ext cx="23937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Device : PC monitor, phone 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859434"/>
            <a:ext cx="2296681" cy="199033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 bwMode="auto">
          <a:xfrm>
            <a:off x="5128682" y="3726843"/>
            <a:ext cx="5972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(0,0)</a:t>
            </a:r>
            <a:endParaRPr lang="ko-KR" altLang="en-US" sz="12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45793" y="3264279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OpenGL</a:t>
            </a:r>
          </a:p>
          <a:p>
            <a:pPr algn="r"/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origin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3636070" y="1712220"/>
            <a:ext cx="1697234" cy="2006915"/>
          </a:xfrm>
          <a:custGeom>
            <a:avLst/>
            <a:gdLst>
              <a:gd name="connsiteX0" fmla="*/ 0 w 1891862"/>
              <a:gd name="connsiteY0" fmla="*/ 1334813 h 1385121"/>
              <a:gd name="connsiteX1" fmla="*/ 830317 w 1891862"/>
              <a:gd name="connsiteY1" fmla="*/ 1271751 h 1385121"/>
              <a:gd name="connsiteX2" fmla="*/ 1156138 w 1891862"/>
              <a:gd name="connsiteY2" fmla="*/ 336331 h 1385121"/>
              <a:gd name="connsiteX3" fmla="*/ 1891862 w 1891862"/>
              <a:gd name="connsiteY3" fmla="*/ 0 h 138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2" h="1385121">
                <a:moveTo>
                  <a:pt x="0" y="1334813"/>
                </a:moveTo>
                <a:cubicBezTo>
                  <a:pt x="318813" y="1386489"/>
                  <a:pt x="637627" y="1438165"/>
                  <a:pt x="830317" y="1271751"/>
                </a:cubicBezTo>
                <a:cubicBezTo>
                  <a:pt x="1023007" y="1105337"/>
                  <a:pt x="979214" y="548289"/>
                  <a:pt x="1156138" y="336331"/>
                </a:cubicBezTo>
                <a:cubicBezTo>
                  <a:pt x="1333062" y="124372"/>
                  <a:pt x="1612462" y="62186"/>
                  <a:pt x="189186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50437" y="1779992"/>
            <a:ext cx="907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맑은 고딕" pitchFamily="50" charset="-127"/>
              </a:rPr>
              <a:t>Window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68274"/>
            <a:ext cx="543609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ko-KR" sz="1600" b="1" dirty="0" err="1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glViewport</a:t>
            </a:r>
            <a:r>
              <a:rPr kumimoji="0" lang="en-US" altLang="ko-KR" sz="1600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GLint</a:t>
            </a:r>
            <a:r>
              <a:rPr kumimoji="0" lang="en-US" altLang="ko-KR" sz="1600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 x, </a:t>
            </a:r>
            <a:r>
              <a:rPr kumimoji="0" lang="en-US" altLang="ko-KR" sz="1600" dirty="0" err="1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GLint</a:t>
            </a:r>
            <a:r>
              <a:rPr kumimoji="0" lang="en-US" altLang="ko-KR" sz="1600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 y, </a:t>
            </a:r>
            <a:r>
              <a:rPr kumimoji="0" lang="en-US" altLang="ko-KR" sz="1600" dirty="0" err="1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GLsizei</a:t>
            </a:r>
            <a:r>
              <a:rPr kumimoji="0" lang="en-US" altLang="ko-KR" sz="1600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 width, </a:t>
            </a:r>
            <a:r>
              <a:rPr kumimoji="0" lang="en-US" altLang="ko-KR" sz="1600" dirty="0" err="1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GLsizei</a:t>
            </a:r>
            <a:r>
              <a:rPr kumimoji="0" lang="en-US" altLang="ko-KR" sz="1600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 height)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8087185" y="1820109"/>
            <a:ext cx="517263" cy="20051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37380" y="263483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itchFamily="34" charset="0"/>
                <a:ea typeface="맑은 고딕" pitchFamily="50" charset="-127"/>
              </a:rPr>
              <a:t>600</a:t>
            </a:r>
            <a:endParaRPr lang="ko-KR" altLang="en-US" dirty="0"/>
          </a:p>
        </p:txBody>
      </p:sp>
      <p:sp>
        <p:nvSpPr>
          <p:cNvPr id="35" name="오른쪽 중괄호 34"/>
          <p:cNvSpPr/>
          <p:nvPr/>
        </p:nvSpPr>
        <p:spPr>
          <a:xfrm rot="5400000">
            <a:off x="6622562" y="2900413"/>
            <a:ext cx="517263" cy="24781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4471473" y="1124737"/>
            <a:ext cx="5972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(0,0)</a:t>
            </a:r>
            <a:endParaRPr lang="ko-KR" altLang="en-US" sz="12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87944" y="1300222"/>
            <a:ext cx="1029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Window</a:t>
            </a:r>
          </a:p>
          <a:p>
            <a:pPr algn="r"/>
            <a:r>
              <a:rPr lang="en-US" altLang="ko-KR" sz="16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origin</a:t>
            </a:r>
            <a:endParaRPr lang="ko-KR" altLang="en-US" sz="2000" b="1" dirty="0">
              <a:solidFill>
                <a:srgbClr val="FF0066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02196" y="433277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itchFamily="34" charset="0"/>
                <a:ea typeface="맑은 고딕" pitchFamily="50" charset="-127"/>
              </a:rPr>
              <a:t>800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93D92F-CC5D-40B1-935D-7712AE317AC8}"/>
              </a:ext>
            </a:extLst>
          </p:cNvPr>
          <p:cNvSpPr/>
          <p:nvPr/>
        </p:nvSpPr>
        <p:spPr>
          <a:xfrm>
            <a:off x="5652393" y="2859808"/>
            <a:ext cx="1217247" cy="95719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66"/>
                </a:solidFill>
              </a:rPr>
              <a:t>(2)</a:t>
            </a:r>
            <a:endParaRPr lang="ko-KR" altLang="en-US" dirty="0">
              <a:solidFill>
                <a:srgbClr val="FF006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80A415-61C0-4E51-85F3-3B67CD0BDB53}"/>
              </a:ext>
            </a:extLst>
          </p:cNvPr>
          <p:cNvSpPr/>
          <p:nvPr/>
        </p:nvSpPr>
        <p:spPr>
          <a:xfrm>
            <a:off x="6876256" y="1869851"/>
            <a:ext cx="1199398" cy="95719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66"/>
                </a:solidFill>
              </a:rPr>
              <a:t>(3)</a:t>
            </a:r>
            <a:endParaRPr lang="ko-KR" altLang="en-US" dirty="0">
              <a:solidFill>
                <a:srgbClr val="FF0066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84F8E3-647A-4B81-A7D7-4D3FEE405CBE}"/>
              </a:ext>
            </a:extLst>
          </p:cNvPr>
          <p:cNvSpPr/>
          <p:nvPr/>
        </p:nvSpPr>
        <p:spPr>
          <a:xfrm>
            <a:off x="6867331" y="2873012"/>
            <a:ext cx="1217247" cy="95719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66"/>
                </a:solidFill>
              </a:rPr>
              <a:t>(4)</a:t>
            </a:r>
            <a:endParaRPr lang="ko-KR" altLang="en-US" dirty="0">
              <a:solidFill>
                <a:srgbClr val="FF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A45E9-F55B-4AC6-A65A-9829EB432ABC}"/>
              </a:ext>
            </a:extLst>
          </p:cNvPr>
          <p:cNvSpPr txBox="1"/>
          <p:nvPr/>
        </p:nvSpPr>
        <p:spPr bwMode="auto">
          <a:xfrm>
            <a:off x="3018039" y="5085184"/>
            <a:ext cx="5894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 err="1">
                <a:latin typeface="Tahoma" pitchFamily="34" charset="0"/>
                <a:ea typeface="맑은 고딕" pitchFamily="50" charset="-127"/>
              </a:rPr>
              <a:t>glutInitWindowPosition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</a:t>
            </a:r>
            <a:r>
              <a:rPr lang="en-US" altLang="ko-KR" sz="1400" b="1" dirty="0" err="1">
                <a:latin typeface="Tahoma" pitchFamily="34" charset="0"/>
                <a:ea typeface="맑은 고딕" pitchFamily="50" charset="-127"/>
              </a:rPr>
              <a:t>x,y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) :  MS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windows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 원점 기준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upper left</a:t>
            </a:r>
          </a:p>
          <a:p>
            <a:pPr algn="ctr">
              <a:spcBef>
                <a:spcPts val="0"/>
              </a:spcBef>
            </a:pPr>
            <a:r>
              <a:rPr lang="en-US" altLang="ko-KR" sz="1400" b="1" dirty="0" err="1">
                <a:latin typeface="Tahoma" pitchFamily="34" charset="0"/>
                <a:ea typeface="맑은 고딕" pitchFamily="50" charset="-127"/>
              </a:rPr>
              <a:t>glViewport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(x, y, w, h) : Windows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 내에서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lower left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원점 기준</a:t>
            </a:r>
          </a:p>
        </p:txBody>
      </p:sp>
    </p:spTree>
    <p:extLst>
      <p:ext uri="{BB962C8B-B14F-4D97-AF65-F5344CB8AC3E}">
        <p14:creationId xmlns:p14="http://schemas.microsoft.com/office/powerpoint/2010/main" val="34073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3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위치 </a:t>
            </a:r>
            <a:r>
              <a:rPr lang="en-US" altLang="ko-KR" sz="2000" dirty="0"/>
              <a:t>: reshape()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en-US" altLang="ko-KR" dirty="0" err="1"/>
              <a:t>glViewport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0032" y="2354491"/>
            <a:ext cx="5842128" cy="26299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void reshape(int w, int h)  </a:t>
            </a:r>
            <a:r>
              <a:rPr lang="en-US" altLang="ko-KR" sz="1600" b="1" dirty="0">
                <a:solidFill>
                  <a:srgbClr val="FF0066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// window width, height </a:t>
            </a:r>
            <a:r>
              <a:rPr lang="ko-KR" altLang="en-US" sz="1600" b="1" dirty="0">
                <a:solidFill>
                  <a:srgbClr val="FF0066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파라메터 전달</a:t>
            </a:r>
            <a:endParaRPr lang="en-US" altLang="ko-KR" sz="1600" b="1" dirty="0">
              <a:solidFill>
                <a:srgbClr val="FF0066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{</a:t>
            </a:r>
          </a:p>
          <a:p>
            <a:pPr defTabSz="360000">
              <a:lnSpc>
                <a:spcPct val="130000"/>
              </a:lnSpc>
              <a:tabLst>
                <a:tab pos="36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	</a:t>
            </a:r>
            <a:r>
              <a:rPr lang="en-US" altLang="ko-KR" sz="1600" b="1" dirty="0" err="1">
                <a:solidFill>
                  <a:srgbClr val="0000FF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glViewport</a:t>
            </a:r>
            <a:r>
              <a:rPr lang="en-US" altLang="ko-KR" sz="1600" b="1" dirty="0">
                <a:solidFill>
                  <a:srgbClr val="0000FF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(w/2, h/2, w/2, h/2);</a:t>
            </a:r>
          </a:p>
          <a:p>
            <a:pPr defTabSz="360000">
              <a:lnSpc>
                <a:spcPct val="130000"/>
              </a:lnSpc>
              <a:tabLst>
                <a:tab pos="36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glMatrixMode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(GL_PROJECTION);</a:t>
            </a:r>
          </a:p>
          <a:p>
            <a:pPr defTabSz="360000">
              <a:lnSpc>
                <a:spcPct val="130000"/>
              </a:lnSpc>
              <a:tabLst>
                <a:tab pos="36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glLoadIdentity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();</a:t>
            </a:r>
          </a:p>
          <a:p>
            <a:pPr defTabSz="360000">
              <a:lnSpc>
                <a:spcPct val="130000"/>
              </a:lnSpc>
              <a:tabLst>
                <a:tab pos="36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glFrustum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(-10.0, 10.0, -10.0, 10.0, 5.0, 30.0);</a:t>
            </a:r>
          </a:p>
          <a:p>
            <a:pPr defTabSz="360000">
              <a:lnSpc>
                <a:spcPct val="130000"/>
              </a:lnSpc>
              <a:tabLst>
                <a:tab pos="36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glMatrixMode</a:t>
            </a: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(GL_MODELVIEW);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}</a:t>
            </a:r>
            <a:endParaRPr lang="ko-KR" altLang="en-US" sz="1600" b="1" dirty="0">
              <a:latin typeface="Yu Gothic Light" panose="020B03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B0A83-2719-461A-BFDF-838E003B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17" y="2354491"/>
            <a:ext cx="287695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0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FFC000"/>
                </a:solidFill>
              </a:rPr>
              <a:t>summary: </a:t>
            </a:r>
            <a:r>
              <a:rPr lang="en-US" altLang="ko-KR" dirty="0"/>
              <a:t>Viewing Pipeline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69" y="1824251"/>
            <a:ext cx="9163069" cy="4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47B0FBD-3084-485E-A8E3-907A306F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ko-KR" altLang="en-US" b="0"/>
              <a:t>원근감</a:t>
            </a:r>
            <a:endParaRPr lang="ko-KR" altLang="en-US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Perspective Illusion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214282" y="2060848"/>
            <a:ext cx="8715436" cy="443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151512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-4598" y="2780928"/>
            <a:ext cx="914859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  <a:ea typeface="+mn-ea"/>
              </a:rPr>
              <a:t>Viewing Transformation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3600" b="1" dirty="0">
                <a:solidFill>
                  <a:srgbClr val="FFC000"/>
                </a:solidFill>
                <a:latin typeface="Bradley Hand ITC" panose="03070402050302030203" pitchFamily="66" charset="0"/>
                <a:ea typeface="+mn-ea"/>
              </a:rPr>
              <a:t>Thank you !</a:t>
            </a:r>
            <a:endParaRPr lang="ko-KR" altLang="en-US" sz="3600" b="1" dirty="0">
              <a:solidFill>
                <a:srgbClr val="FFC000"/>
              </a:solidFill>
              <a:latin typeface="Bradley Hand ITC" panose="03070402050302030203" pitchFamily="66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2A21E7-4825-4746-8709-87F74C8C7831}"/>
              </a:ext>
            </a:extLst>
          </p:cNvPr>
          <p:cNvSpPr/>
          <p:nvPr/>
        </p:nvSpPr>
        <p:spPr>
          <a:xfrm>
            <a:off x="2123728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 err="1">
                <a:latin typeface="Tahoma" pitchFamily="34" charset="0"/>
                <a:ea typeface="맑은 고딕" pitchFamily="50" charset="-127"/>
              </a:rPr>
              <a:t>glOrtho</a:t>
            </a:r>
            <a:endParaRPr lang="en-US" altLang="ko-KR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en-US" altLang="ko-KR" dirty="0" err="1">
                <a:latin typeface="Tahoma" pitchFamily="34" charset="0"/>
                <a:ea typeface="맑은 고딕" pitchFamily="50" charset="-127"/>
              </a:rPr>
              <a:t>glFrustum</a:t>
            </a:r>
            <a:endParaRPr lang="en-US" altLang="ko-KR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en-US" altLang="ko-KR" dirty="0" err="1">
                <a:latin typeface="Tahoma" pitchFamily="34" charset="0"/>
                <a:ea typeface="맑은 고딕" pitchFamily="50" charset="-127"/>
              </a:rPr>
              <a:t>gluPerspective</a:t>
            </a:r>
            <a:endParaRPr lang="en-US" altLang="ko-KR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6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C000"/>
                </a:solidFill>
              </a:rPr>
              <a:t>parallel vs. perspective</a:t>
            </a:r>
            <a:r>
              <a:rPr lang="en-US" altLang="ko-KR" dirty="0"/>
              <a:t> projection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000" b="0" dirty="0"/>
              <a:t>glOrtho(..) vs. </a:t>
            </a:r>
            <a:r>
              <a:rPr lang="en-US" altLang="ko-KR" sz="2000" b="0" dirty="0" err="1"/>
              <a:t>glFrustum</a:t>
            </a:r>
            <a:r>
              <a:rPr lang="en-US" altLang="ko-KR" sz="2000" b="0" dirty="0"/>
              <a:t>(..)</a:t>
            </a:r>
          </a:p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44007" y="1916832"/>
            <a:ext cx="4027052" cy="4001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eaLnBrk="0" hangingPunct="0">
              <a:spcBef>
                <a:spcPct val="200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</a:pPr>
            <a:r>
              <a:rPr kumimoji="0" lang="en-US" altLang="ko-KR" sz="2000" b="1" dirty="0" err="1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glFrustum</a:t>
            </a:r>
            <a:r>
              <a:rPr kumimoji="0" lang="en-US" altLang="ko-KR" sz="2000" b="1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( -8, 8, -8, 8, 1.5, 30 )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7201" y="1932918"/>
            <a:ext cx="4042792" cy="4001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eaLnBrk="0" hangingPunct="0">
              <a:spcBef>
                <a:spcPct val="200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</a:pPr>
            <a:r>
              <a:rPr kumimoji="0" lang="en-US" altLang="ko-KR" sz="2000" b="1" dirty="0">
                <a:solidFill>
                  <a:srgbClr val="0000FF"/>
                </a:solidFill>
                <a:latin typeface="Arial" pitchFamily="34" charset="0"/>
                <a:ea typeface="맑은 고딕" pitchFamily="50" charset="-127"/>
              </a:rPr>
              <a:t>glOrtho( -8, 8, -8, 8, 1.5, 30 )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7" y="2333028"/>
            <a:ext cx="4027052" cy="35611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2354"/>
            <a:ext cx="4032448" cy="35659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496" y="3115910"/>
            <a:ext cx="3934073" cy="2119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2199514" y="3284984"/>
            <a:ext cx="5581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Z=0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381400" y="3284983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Z=-5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70678" y="3284983"/>
            <a:ext cx="748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Z=-10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543905" y="3284984"/>
            <a:ext cx="5581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Z=0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725791" y="3284983"/>
            <a:ext cx="63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Z=-5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5069" y="3284983"/>
            <a:ext cx="748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Z=-10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0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Projection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In Computer Graphics</a:t>
            </a:r>
          </a:p>
          <a:p>
            <a:pPr lvl="1">
              <a:defRPr/>
            </a:pPr>
            <a:r>
              <a:rPr lang="en-US" altLang="ko-KR" dirty="0"/>
              <a:t>Map 3D coordinates to 2D coordinates</a:t>
            </a:r>
          </a:p>
          <a:p>
            <a:pPr lvl="2">
              <a:defRPr/>
            </a:pPr>
            <a:r>
              <a:rPr lang="en-US" altLang="ko-KR" dirty="0"/>
              <a:t>Based on the camera model</a:t>
            </a:r>
            <a:endParaRPr lang="ko-KR" alt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844" y="3068960"/>
            <a:ext cx="4162312" cy="288032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69479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14298"/>
            <a:ext cx="3382792" cy="23069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The way of projections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520711" y="1717179"/>
            <a:ext cx="6156558" cy="2000209"/>
            <a:chOff x="1268416" y="1773238"/>
            <a:chExt cx="6156558" cy="2000209"/>
          </a:xfrm>
        </p:grpSpPr>
        <p:sp>
          <p:nvSpPr>
            <p:cNvPr id="35843" name="Text Box 3"/>
            <p:cNvSpPr txBox="1">
              <a:spLocks noChangeArrowheads="1"/>
            </p:cNvSpPr>
            <p:nvPr/>
          </p:nvSpPr>
          <p:spPr bwMode="auto">
            <a:xfrm>
              <a:off x="2072907" y="1773238"/>
              <a:ext cx="38186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</a:pPr>
              <a:r>
                <a:rPr kumimoji="0" lang="en-US" altLang="ko-KR" sz="2800" b="1" dirty="0">
                  <a:latin typeface="Arial" pitchFamily="34" charset="0"/>
                  <a:cs typeface="Arial" pitchFamily="34" charset="0"/>
                </a:rPr>
                <a:t>Geometric Projection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1943439" y="2296459"/>
              <a:ext cx="1914306" cy="1015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857745" y="2310805"/>
              <a:ext cx="2550192" cy="1102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510667" y="3311781"/>
              <a:ext cx="19143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50000"/>
                </a:spcBef>
                <a:defRPr/>
              </a:pPr>
              <a:r>
                <a:rPr kumimoji="0"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Perspective</a:t>
              </a: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268416" y="3311782"/>
              <a:ext cx="12795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spcBef>
                  <a:spcPct val="50000"/>
                </a:spcBef>
                <a:defRPr/>
              </a:pPr>
              <a:r>
                <a:rPr kumimoji="0" lang="en-US" altLang="ko-KR" sz="2400" b="1" dirty="0">
                  <a:latin typeface="Arial" pitchFamily="34" charset="0"/>
                  <a:cs typeface="Arial" pitchFamily="34" charset="0"/>
                </a:rPr>
                <a:t>Parallel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731735"/>
            <a:ext cx="3382792" cy="23069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526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View Volume parameters</a:t>
            </a:r>
          </a:p>
          <a:p>
            <a:pPr lvl="1">
              <a:defRPr/>
            </a:pPr>
            <a:r>
              <a:rPr lang="en-US" altLang="ko-KR" dirty="0"/>
              <a:t>left, right, bottom, top, near, far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Orthographic View Volume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475656" y="2636912"/>
            <a:ext cx="5544616" cy="3732199"/>
            <a:chOff x="1475656" y="2636912"/>
            <a:chExt cx="5544616" cy="3732199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2636912"/>
              <a:ext cx="5472608" cy="3732199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4" name="직사각형 3"/>
            <p:cNvSpPr/>
            <p:nvPr/>
          </p:nvSpPr>
          <p:spPr>
            <a:xfrm>
              <a:off x="2627784" y="3933056"/>
              <a:ext cx="519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left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16016" y="4470763"/>
              <a:ext cx="660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right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6956" y="4758214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bottom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22920" y="3378387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14569" y="5350921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near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50272" y="3967906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far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185351" y="5579948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near plane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83959" y="419387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far plane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1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65B5FDE5-FBC3-450F-85E5-372461B7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CE956C-6A9A-4006-A00B-00598B4B70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OpenGL </a:t>
            </a:r>
            <a:r>
              <a:rPr lang="en-US" altLang="ko-KR" dirty="0"/>
              <a:t>Orthographic Projection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4000" b="1" dirty="0" err="1"/>
              <a:t>glOrtho</a:t>
            </a:r>
            <a:r>
              <a:rPr lang="en-US" altLang="ko-KR" sz="4000" b="1" dirty="0"/>
              <a:t>(..)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48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ctr">
          <a:spcBef>
            <a:spcPts val="0"/>
          </a:spcBef>
          <a:defRPr sz="1400" b="1" dirty="0" smtClean="0">
            <a:latin typeface="Tahoma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itchFamily="50" charset="-127"/>
            <a:ea typeface="Arial Unicode MS" pitchFamily="50" charset="-127"/>
            <a:cs typeface="Arial Unicode MS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79384</TotalTime>
  <Words>2775</Words>
  <Application>Microsoft Office PowerPoint</Application>
  <PresentationFormat>화면 슬라이드 쇼(4:3)</PresentationFormat>
  <Paragraphs>520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5" baseType="lpstr">
      <vt:lpstr>Arial Unicode MS</vt:lpstr>
      <vt:lpstr>Yu Gothic Light</vt:lpstr>
      <vt:lpstr>Yu Gothic UI</vt:lpstr>
      <vt:lpstr>굴림</vt:lpstr>
      <vt:lpstr>맑은 고딕</vt:lpstr>
      <vt:lpstr>Arial</vt:lpstr>
      <vt:lpstr>Arial Narrow</vt:lpstr>
      <vt:lpstr>Bradley Hand ITC</vt:lpstr>
      <vt:lpstr>Calibri</vt:lpstr>
      <vt:lpstr>Georgia</vt:lpstr>
      <vt:lpstr>Tahoma</vt:lpstr>
      <vt:lpstr>Verdana</vt:lpstr>
      <vt:lpstr>Wingdings</vt:lpstr>
      <vt:lpstr>Office 테마</vt:lpstr>
      <vt:lpstr>1_디자인 사용자 지정</vt:lpstr>
      <vt:lpstr>Viewing Transformation (2)</vt:lpstr>
      <vt:lpstr>Perspective Transformation</vt:lpstr>
      <vt:lpstr>View Volume</vt:lpstr>
      <vt:lpstr>Perspective Illusion</vt:lpstr>
      <vt:lpstr>parallel vs. perspective projection</vt:lpstr>
      <vt:lpstr>Projection</vt:lpstr>
      <vt:lpstr>The way of projections</vt:lpstr>
      <vt:lpstr>Orthographic View Volume</vt:lpstr>
      <vt:lpstr>PowerPoint 프레젠테이션</vt:lpstr>
      <vt:lpstr>OpenGL: Orthogonal Projection</vt:lpstr>
      <vt:lpstr>Orthogonal Projection</vt:lpstr>
      <vt:lpstr>Orthogonal Projection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How the view volume works</vt:lpstr>
      <vt:lpstr>Transformation</vt:lpstr>
      <vt:lpstr>glOrtho()</vt:lpstr>
      <vt:lpstr>glOrtho()</vt:lpstr>
      <vt:lpstr>glOrtho()</vt:lpstr>
      <vt:lpstr>glOrtho()</vt:lpstr>
      <vt:lpstr>glOrtho()</vt:lpstr>
      <vt:lpstr>Quiz. Projection &amp; Viewport Transformation</vt:lpstr>
      <vt:lpstr>Viewing Transformation</vt:lpstr>
      <vt:lpstr>Viewport Transformation</vt:lpstr>
      <vt:lpstr>Viewport Transformation</vt:lpstr>
      <vt:lpstr>glViewport()</vt:lpstr>
      <vt:lpstr>glViewport()</vt:lpstr>
      <vt:lpstr>summary: Viewing Pipeline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김하정</cp:lastModifiedBy>
  <cp:revision>1565</cp:revision>
  <dcterms:created xsi:type="dcterms:W3CDTF">2009-01-13T03:03:42Z</dcterms:created>
  <dcterms:modified xsi:type="dcterms:W3CDTF">2024-11-12T06:12:12Z</dcterms:modified>
</cp:coreProperties>
</file>