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 name="Shape 65"/>
        <p:cNvGrpSpPr/>
        <p:nvPr/>
      </p:nvGrpSpPr>
      <p:grpSpPr>
        <a:xfrm>
          <a:off x="0" y="0"/>
          <a:ext cx="0" cy="0"/>
          <a:chOff x="0" y="0"/>
          <a:chExt cx="0" cy="0"/>
        </a:xfrm>
      </p:grpSpPr>
      <p:sp>
        <p:nvSpPr>
          <p:cNvPr id="66" name="Shape 66"/>
          <p:cNvSpPr txBox="1"/>
          <p:nvPr>
            <p:ph type="ctrTitle"/>
          </p:nvPr>
        </p:nvSpPr>
        <p:spPr>
          <a:xfrm>
            <a:off x="269225" y="119575"/>
            <a:ext cx="8744400" cy="312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solidFill>
                  <a:schemeClr val="accent3"/>
                </a:solidFill>
              </a:rPr>
              <a:t>Real Time </a:t>
            </a:r>
            <a:r>
              <a:rPr lang="en" sz="3600">
                <a:solidFill>
                  <a:schemeClr val="accent3"/>
                </a:solidFill>
              </a:rPr>
              <a:t>Emotion Recognition using </a:t>
            </a:r>
            <a:endParaRPr sz="3600">
              <a:solidFill>
                <a:schemeClr val="accent3"/>
              </a:solidFill>
            </a:endParaRPr>
          </a:p>
          <a:p>
            <a:pPr indent="0" lvl="0" marL="0" rtl="0">
              <a:spcBef>
                <a:spcPts val="0"/>
              </a:spcBef>
              <a:spcAft>
                <a:spcPts val="0"/>
              </a:spcAft>
              <a:buNone/>
            </a:pPr>
            <a:r>
              <a:rPr lang="en" sz="3600">
                <a:solidFill>
                  <a:schemeClr val="accent3"/>
                </a:solidFill>
              </a:rPr>
              <a:t>Convolutional Neural Networks</a:t>
            </a:r>
            <a:endParaRPr sz="3600">
              <a:solidFill>
                <a:schemeClr val="accent3"/>
              </a:solidFill>
            </a:endParaRPr>
          </a:p>
          <a:p>
            <a:pPr indent="0" lvl="0" marL="0" rtl="0">
              <a:spcBef>
                <a:spcPts val="0"/>
              </a:spcBef>
              <a:spcAft>
                <a:spcPts val="0"/>
              </a:spcAft>
              <a:buNone/>
            </a:pPr>
            <a:r>
              <a:t/>
            </a:r>
            <a:endParaRPr/>
          </a:p>
        </p:txBody>
      </p:sp>
      <p:sp>
        <p:nvSpPr>
          <p:cNvPr id="67" name="Shape 67"/>
          <p:cNvSpPr txBox="1"/>
          <p:nvPr>
            <p:ph idx="1" type="subTitle"/>
          </p:nvPr>
        </p:nvSpPr>
        <p:spPr>
          <a:xfrm>
            <a:off x="101550" y="2433800"/>
            <a:ext cx="8940900" cy="1152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rPr>
              <a:t>Prepared under the guidance of :</a:t>
            </a:r>
            <a:endParaRPr sz="1800">
              <a:solidFill>
                <a:srgbClr val="000000"/>
              </a:solidFill>
            </a:endParaRPr>
          </a:p>
          <a:p>
            <a:pPr indent="0" lvl="0" marL="0">
              <a:spcBef>
                <a:spcPts val="0"/>
              </a:spcBef>
              <a:spcAft>
                <a:spcPts val="0"/>
              </a:spcAft>
              <a:buNone/>
            </a:pPr>
            <a:r>
              <a:rPr lang="en" sz="1800">
                <a:solidFill>
                  <a:srgbClr val="000000"/>
                </a:solidFill>
              </a:rPr>
              <a:t>Dr. M.P.S. Bhatia</a:t>
            </a:r>
            <a:endParaRPr sz="1800">
              <a:solidFill>
                <a:srgbClr val="000000"/>
              </a:solidFill>
            </a:endParaRPr>
          </a:p>
          <a:p>
            <a:pPr indent="0" lvl="0" marL="0">
              <a:spcBef>
                <a:spcPts val="0"/>
              </a:spcBef>
              <a:spcAft>
                <a:spcPts val="0"/>
              </a:spcAft>
              <a:buNone/>
            </a:pPr>
            <a:r>
              <a:t/>
            </a:r>
            <a:endParaRPr sz="1800">
              <a:solidFill>
                <a:srgbClr val="000000"/>
              </a:solidFill>
            </a:endParaRPr>
          </a:p>
          <a:p>
            <a:pPr indent="0" lvl="0" marL="0" rtl="0">
              <a:spcBef>
                <a:spcPts val="0"/>
              </a:spcBef>
              <a:spcAft>
                <a:spcPts val="0"/>
              </a:spcAft>
              <a:buNone/>
            </a:pPr>
            <a:r>
              <a:rPr lang="en" sz="1800">
                <a:solidFill>
                  <a:srgbClr val="000000"/>
                </a:solidFill>
              </a:rPr>
              <a:t>Submitted by :</a:t>
            </a:r>
            <a:endParaRPr sz="1800">
              <a:solidFill>
                <a:srgbClr val="000000"/>
              </a:solidFill>
            </a:endParaRPr>
          </a:p>
          <a:p>
            <a:pPr indent="0" lvl="0" marL="0" rtl="0">
              <a:spcBef>
                <a:spcPts val="0"/>
              </a:spcBef>
              <a:spcAft>
                <a:spcPts val="0"/>
              </a:spcAft>
              <a:buNone/>
            </a:pPr>
            <a:r>
              <a:rPr lang="en" sz="1800">
                <a:solidFill>
                  <a:srgbClr val="000000"/>
                </a:solidFill>
              </a:rPr>
              <a:t>Deepak Rathi(244/CO/14)  Devesh Saini(247/CO/14)	 Harshil Yadav(258/CO/14)</a:t>
            </a:r>
            <a:endParaRPr sz="1800">
              <a:solidFill>
                <a:srgbClr val="000000"/>
              </a:solidFill>
            </a:endParaRPr>
          </a:p>
        </p:txBody>
      </p:sp>
      <p:pic>
        <p:nvPicPr>
          <p:cNvPr id="68" name="Shape 68"/>
          <p:cNvPicPr preferRelativeResize="0"/>
          <p:nvPr/>
        </p:nvPicPr>
        <p:blipFill>
          <a:blip r:embed="rId3">
            <a:alphaModFix/>
          </a:blip>
          <a:stretch>
            <a:fillRect/>
          </a:stretch>
        </p:blipFill>
        <p:spPr>
          <a:xfrm>
            <a:off x="4209963" y="119575"/>
            <a:ext cx="862925" cy="79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65175" y="1410625"/>
            <a:ext cx="8551800" cy="9489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7200"/>
              <a:t>Implementation</a:t>
            </a:r>
            <a:endParaRPr sz="7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888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 Collection</a:t>
            </a:r>
            <a:endParaRPr/>
          </a:p>
        </p:txBody>
      </p:sp>
      <p:sp>
        <p:nvSpPr>
          <p:cNvPr id="129" name="Shape 129"/>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rgbClr val="000000"/>
                </a:solidFill>
              </a:rPr>
              <a:t>We used the dataset from the Kaggle challenge on Facial Expression Recognition, which gives 48x48 pixel grayscale images of faces.The dataset contains images that vary in viewpoint, lightning and scale. It consists of 35,887 images.</a:t>
            </a:r>
            <a:endParaRPr>
              <a:solidFill>
                <a:srgbClr val="000000"/>
              </a:solidFill>
            </a:endParaRPr>
          </a:p>
        </p:txBody>
      </p:sp>
      <p:pic>
        <p:nvPicPr>
          <p:cNvPr id="130" name="Shape 130"/>
          <p:cNvPicPr preferRelativeResize="0"/>
          <p:nvPr/>
        </p:nvPicPr>
        <p:blipFill>
          <a:blip r:embed="rId3">
            <a:alphaModFix/>
          </a:blip>
          <a:stretch>
            <a:fillRect/>
          </a:stretch>
        </p:blipFill>
        <p:spPr>
          <a:xfrm>
            <a:off x="1517425" y="2404250"/>
            <a:ext cx="5774125" cy="252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311550"/>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Preprocessing </a:t>
            </a:r>
            <a:endParaRPr/>
          </a:p>
        </p:txBody>
      </p:sp>
      <p:sp>
        <p:nvSpPr>
          <p:cNvPr id="136" name="Shape 136"/>
          <p:cNvSpPr txBox="1"/>
          <p:nvPr>
            <p:ph idx="1" type="body"/>
          </p:nvPr>
        </p:nvSpPr>
        <p:spPr>
          <a:xfrm>
            <a:off x="311700" y="1321000"/>
            <a:ext cx="8520600" cy="33027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000000"/>
              </a:buClr>
              <a:buSzPts val="1800"/>
              <a:buAutoNum type="arabicParenR"/>
            </a:pPr>
            <a:r>
              <a:rPr lang="en">
                <a:solidFill>
                  <a:srgbClr val="000000"/>
                </a:solidFill>
              </a:rPr>
              <a:t>The train.csv file contains three columns, "emotion", "pixels" and usage. The "emotion" column contains a numeric code ranging from 0 to 6, inclusive, for the emotion that is present in the image.</a:t>
            </a:r>
            <a:endParaRPr>
              <a:solidFill>
                <a:srgbClr val="000000"/>
              </a:solidFill>
            </a:endParaRPr>
          </a:p>
          <a:p>
            <a:pPr indent="-342900" lvl="0" marL="457200" rtl="0">
              <a:lnSpc>
                <a:spcPct val="115000"/>
              </a:lnSpc>
              <a:spcBef>
                <a:spcPts val="0"/>
              </a:spcBef>
              <a:spcAft>
                <a:spcPts val="0"/>
              </a:spcAft>
              <a:buClr>
                <a:srgbClr val="000000"/>
              </a:buClr>
              <a:buSzPts val="1800"/>
              <a:buAutoNum type="arabicParenR"/>
            </a:pPr>
            <a:r>
              <a:rPr lang="en">
                <a:solidFill>
                  <a:srgbClr val="000000"/>
                </a:solidFill>
              </a:rPr>
              <a:t>The "pixels" column contains a string surrounded in quotes for each image.</a:t>
            </a:r>
            <a:endParaRPr>
              <a:solidFill>
                <a:srgbClr val="000000"/>
              </a:solidFill>
            </a:endParaRPr>
          </a:p>
          <a:p>
            <a:pPr indent="-342900" lvl="0" marL="457200" rtl="0">
              <a:lnSpc>
                <a:spcPct val="115000"/>
              </a:lnSpc>
              <a:spcBef>
                <a:spcPts val="0"/>
              </a:spcBef>
              <a:spcAft>
                <a:spcPts val="0"/>
              </a:spcAft>
              <a:buClr>
                <a:srgbClr val="000000"/>
              </a:buClr>
              <a:buSzPts val="1800"/>
              <a:buAutoNum type="arabicParenR"/>
            </a:pPr>
            <a:r>
              <a:rPr lang="en">
                <a:solidFill>
                  <a:srgbClr val="000000"/>
                </a:solidFill>
              </a:rPr>
              <a:t>The contents of this string a space-separated pixel values in row major order.</a:t>
            </a:r>
            <a:endParaRPr>
              <a:solidFill>
                <a:srgbClr val="000000"/>
              </a:solidFill>
            </a:endParaRPr>
          </a:p>
          <a:p>
            <a:pPr indent="-342900" lvl="0" marL="457200" rtl="0">
              <a:lnSpc>
                <a:spcPct val="115000"/>
              </a:lnSpc>
              <a:spcBef>
                <a:spcPts val="0"/>
              </a:spcBef>
              <a:spcAft>
                <a:spcPts val="0"/>
              </a:spcAft>
              <a:buClr>
                <a:srgbClr val="000000"/>
              </a:buClr>
              <a:buSzPts val="1800"/>
              <a:buAutoNum type="arabicParenR"/>
            </a:pPr>
            <a:r>
              <a:rPr lang="en">
                <a:solidFill>
                  <a:srgbClr val="000000"/>
                </a:solidFill>
              </a:rPr>
              <a:t>The data set is split into training , validation and test set in the ratio 80:10:10.</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0" lvl="0" marL="0" rtl="0">
              <a:lnSpc>
                <a:spcPct val="115000"/>
              </a:lnSpc>
              <a:spcBef>
                <a:spcPts val="0"/>
              </a:spcBef>
              <a:spcAft>
                <a:spcPts val="0"/>
              </a:spcAft>
              <a:buNone/>
            </a:pPr>
            <a:r>
              <a:rPr lang="en">
                <a:solidFill>
                  <a:srgbClr val="000000"/>
                </a:solidFill>
              </a:rPr>
              <a:t>The steps followed are shown in the next figure</a:t>
            </a:r>
            <a:endParaRPr>
              <a:solidFill>
                <a:srgbClr val="000000"/>
              </a:solidFill>
            </a:endParaRPr>
          </a:p>
          <a:p>
            <a:pPr indent="0" lvl="0" marL="0" rtl="0">
              <a:lnSpc>
                <a:spcPct val="150000"/>
              </a:lnSpc>
              <a:spcBef>
                <a:spcPts val="0"/>
              </a:spcBef>
              <a:spcAft>
                <a:spcPts val="0"/>
              </a:spcAft>
              <a:buNone/>
            </a:pPr>
            <a:r>
              <a:t/>
            </a:r>
            <a:endParaRPr sz="1200">
              <a:solidFill>
                <a:srgbClr val="00000A"/>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38150" y="1671475"/>
            <a:ext cx="4004400" cy="1675800"/>
          </a:xfrm>
          <a:prstGeom prst="rect">
            <a:avLst/>
          </a:prstGeom>
        </p:spPr>
        <p:txBody>
          <a:bodyPr anchorCtr="0" anchor="b" bIns="91425" lIns="91425" spcFirstLastPara="1" rIns="91425" wrap="square" tIns="91425">
            <a:noAutofit/>
          </a:bodyPr>
          <a:lstStyle/>
          <a:p>
            <a:pPr indent="0" lvl="0" marL="0">
              <a:lnSpc>
                <a:spcPct val="115000"/>
              </a:lnSpc>
              <a:spcBef>
                <a:spcPts val="0"/>
              </a:spcBef>
              <a:spcAft>
                <a:spcPts val="0"/>
              </a:spcAft>
              <a:buNone/>
            </a:pPr>
            <a:r>
              <a:rPr lang="en"/>
              <a:t>Steps in Data Processing</a:t>
            </a:r>
            <a:endParaRPr/>
          </a:p>
        </p:txBody>
      </p:sp>
      <p:sp>
        <p:nvSpPr>
          <p:cNvPr id="142" name="Shape 142"/>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pic>
        <p:nvPicPr>
          <p:cNvPr id="144" name="Shape 144"/>
          <p:cNvPicPr preferRelativeResize="0"/>
          <p:nvPr/>
        </p:nvPicPr>
        <p:blipFill>
          <a:blip r:embed="rId3">
            <a:alphaModFix/>
          </a:blip>
          <a:stretch>
            <a:fillRect/>
          </a:stretch>
        </p:blipFill>
        <p:spPr>
          <a:xfrm>
            <a:off x="3176875" y="0"/>
            <a:ext cx="5967124"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6600" y="1496275"/>
            <a:ext cx="9070800" cy="942000"/>
          </a:xfrm>
          <a:prstGeom prst="rect">
            <a:avLst/>
          </a:prstGeom>
        </p:spPr>
        <p:txBody>
          <a:bodyPr anchorCtr="0" anchor="ctr" bIns="91425" lIns="91425" spcFirstLastPara="1" rIns="91425" wrap="square" tIns="91425">
            <a:noAutofit/>
          </a:bodyPr>
          <a:lstStyle/>
          <a:p>
            <a:pPr indent="457200" lvl="0" marL="0" algn="l">
              <a:spcBef>
                <a:spcPts val="0"/>
              </a:spcBef>
              <a:spcAft>
                <a:spcPts val="0"/>
              </a:spcAft>
              <a:buNone/>
            </a:pPr>
            <a:r>
              <a:rPr lang="en" sz="7200"/>
              <a:t>PROPOSED MODEL</a:t>
            </a:r>
            <a:endParaRPr sz="7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0" y="1039675"/>
            <a:ext cx="4045200" cy="1675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Model Used</a:t>
            </a:r>
            <a:endParaRPr/>
          </a:p>
        </p:txBody>
      </p:sp>
      <p:sp>
        <p:nvSpPr>
          <p:cNvPr id="155" name="Shape 155"/>
          <p:cNvSpPr txBox="1"/>
          <p:nvPr>
            <p:ph idx="1" type="subTitle"/>
          </p:nvPr>
        </p:nvSpPr>
        <p:spPr>
          <a:xfrm>
            <a:off x="0" y="2715475"/>
            <a:ext cx="4045200" cy="123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rPr>
              <a:t>The model was built entirely using Keras.</a:t>
            </a:r>
            <a:endParaRPr sz="1400">
              <a:solidFill>
                <a:srgbClr val="000000"/>
              </a:solidFill>
            </a:endParaRPr>
          </a:p>
          <a:p>
            <a:pPr indent="0" lvl="0" marL="0">
              <a:spcBef>
                <a:spcPts val="0"/>
              </a:spcBef>
              <a:spcAft>
                <a:spcPts val="0"/>
              </a:spcAft>
              <a:buNone/>
            </a:pPr>
            <a:r>
              <a:rPr lang="en" sz="1400">
                <a:solidFill>
                  <a:srgbClr val="000000"/>
                </a:solidFill>
              </a:rPr>
              <a:t>We would run each of our models for 16 epochs on the cloud after which the performance seemed to level off. </a:t>
            </a:r>
            <a:endParaRPr sz="1400">
              <a:solidFill>
                <a:srgbClr val="000000"/>
              </a:solidFill>
            </a:endParaRPr>
          </a:p>
        </p:txBody>
      </p:sp>
      <p:sp>
        <p:nvSpPr>
          <p:cNvPr id="156" name="Shape 15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pic>
        <p:nvPicPr>
          <p:cNvPr id="157" name="Shape 157"/>
          <p:cNvPicPr preferRelativeResize="0"/>
          <p:nvPr/>
        </p:nvPicPr>
        <p:blipFill>
          <a:blip r:embed="rId3">
            <a:alphaModFix/>
          </a:blip>
          <a:stretch>
            <a:fillRect/>
          </a:stretch>
        </p:blipFill>
        <p:spPr>
          <a:xfrm>
            <a:off x="3876675" y="0"/>
            <a:ext cx="526732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Video Processing</a:t>
            </a:r>
            <a:endParaRPr/>
          </a:p>
        </p:txBody>
      </p:sp>
      <p:pic>
        <p:nvPicPr>
          <p:cNvPr id="163" name="Shape 163"/>
          <p:cNvPicPr preferRelativeResize="0"/>
          <p:nvPr/>
        </p:nvPicPr>
        <p:blipFill>
          <a:blip r:embed="rId3">
            <a:alphaModFix/>
          </a:blip>
          <a:stretch>
            <a:fillRect/>
          </a:stretch>
        </p:blipFill>
        <p:spPr>
          <a:xfrm>
            <a:off x="1727475" y="1829850"/>
            <a:ext cx="5343525" cy="248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16800" y="119225"/>
            <a:ext cx="2865300" cy="1192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Result Visualization and Analysis</a:t>
            </a:r>
            <a:endParaRPr sz="3000"/>
          </a:p>
        </p:txBody>
      </p:sp>
      <p:pic>
        <p:nvPicPr>
          <p:cNvPr id="169" name="Shape 169"/>
          <p:cNvPicPr preferRelativeResize="0"/>
          <p:nvPr/>
        </p:nvPicPr>
        <p:blipFill>
          <a:blip r:embed="rId3">
            <a:alphaModFix/>
          </a:blip>
          <a:stretch>
            <a:fillRect/>
          </a:stretch>
        </p:blipFill>
        <p:spPr>
          <a:xfrm>
            <a:off x="116800" y="1598500"/>
            <a:ext cx="4143375" cy="3019425"/>
          </a:xfrm>
          <a:prstGeom prst="rect">
            <a:avLst/>
          </a:prstGeom>
          <a:noFill/>
          <a:ln>
            <a:noFill/>
          </a:ln>
        </p:spPr>
      </p:pic>
      <p:pic>
        <p:nvPicPr>
          <p:cNvPr id="170" name="Shape 170"/>
          <p:cNvPicPr preferRelativeResize="0"/>
          <p:nvPr/>
        </p:nvPicPr>
        <p:blipFill>
          <a:blip r:embed="rId4">
            <a:alphaModFix/>
          </a:blip>
          <a:stretch>
            <a:fillRect/>
          </a:stretch>
        </p:blipFill>
        <p:spPr>
          <a:xfrm>
            <a:off x="4869900" y="1637225"/>
            <a:ext cx="3962400" cy="3060625"/>
          </a:xfrm>
          <a:prstGeom prst="rect">
            <a:avLst/>
          </a:prstGeom>
          <a:noFill/>
          <a:ln>
            <a:noFill/>
          </a:ln>
        </p:spPr>
      </p:pic>
      <p:pic>
        <p:nvPicPr>
          <p:cNvPr id="171" name="Shape 171"/>
          <p:cNvPicPr preferRelativeResize="0"/>
          <p:nvPr/>
        </p:nvPicPr>
        <p:blipFill>
          <a:blip r:embed="rId5">
            <a:alphaModFix/>
          </a:blip>
          <a:stretch>
            <a:fillRect/>
          </a:stretch>
        </p:blipFill>
        <p:spPr>
          <a:xfrm>
            <a:off x="3231600" y="119213"/>
            <a:ext cx="5600700" cy="1381125"/>
          </a:xfrm>
          <a:prstGeom prst="rect">
            <a:avLst/>
          </a:prstGeom>
          <a:noFill/>
          <a:ln>
            <a:noFill/>
          </a:ln>
        </p:spPr>
      </p:pic>
      <p:sp>
        <p:nvSpPr>
          <p:cNvPr id="172" name="Shape 172"/>
          <p:cNvSpPr txBox="1"/>
          <p:nvPr/>
        </p:nvSpPr>
        <p:spPr>
          <a:xfrm>
            <a:off x="586788" y="4697850"/>
            <a:ext cx="3203400" cy="347700"/>
          </a:xfrm>
          <a:prstGeom prst="rect">
            <a:avLst/>
          </a:prstGeom>
          <a:noFill/>
          <a:ln>
            <a:noFill/>
          </a:ln>
        </p:spPr>
        <p:txBody>
          <a:bodyPr anchorCtr="0" anchor="t" bIns="91425" lIns="91425" spcFirstLastPara="1" rIns="91425" wrap="square" tIns="91425">
            <a:noAutofit/>
          </a:bodyPr>
          <a:lstStyle/>
          <a:p>
            <a:pPr indent="0" lvl="0" marL="457200" rtl="0" algn="ctr">
              <a:lnSpc>
                <a:spcPct val="200000"/>
              </a:lnSpc>
              <a:spcBef>
                <a:spcPts val="0"/>
              </a:spcBef>
              <a:spcAft>
                <a:spcPts val="0"/>
              </a:spcAft>
              <a:buNone/>
            </a:pPr>
            <a:r>
              <a:rPr lang="en" sz="1000">
                <a:solidFill>
                  <a:schemeClr val="dk2"/>
                </a:solidFill>
                <a:highlight>
                  <a:srgbClr val="FFFFFF"/>
                </a:highlight>
                <a:latin typeface="Open Sans"/>
                <a:ea typeface="Open Sans"/>
                <a:cs typeface="Open Sans"/>
                <a:sym typeface="Open Sans"/>
              </a:rPr>
              <a:t>Training v/s Validation Accuracy Graph</a:t>
            </a:r>
            <a:endParaRPr sz="1000">
              <a:solidFill>
                <a:schemeClr val="dk2"/>
              </a:solidFill>
              <a:latin typeface="Open Sans"/>
              <a:ea typeface="Open Sans"/>
              <a:cs typeface="Open Sans"/>
              <a:sym typeface="Open Sans"/>
            </a:endParaRPr>
          </a:p>
        </p:txBody>
      </p:sp>
      <p:sp>
        <p:nvSpPr>
          <p:cNvPr id="173" name="Shape 173"/>
          <p:cNvSpPr txBox="1"/>
          <p:nvPr/>
        </p:nvSpPr>
        <p:spPr>
          <a:xfrm>
            <a:off x="5339275" y="4716000"/>
            <a:ext cx="3150300" cy="311400"/>
          </a:xfrm>
          <a:prstGeom prst="rect">
            <a:avLst/>
          </a:prstGeom>
          <a:noFill/>
          <a:ln>
            <a:noFill/>
          </a:ln>
        </p:spPr>
        <p:txBody>
          <a:bodyPr anchorCtr="0" anchor="t" bIns="91425" lIns="91425" spcFirstLastPara="1" rIns="91425" wrap="square" tIns="91425">
            <a:noAutofit/>
          </a:bodyPr>
          <a:lstStyle/>
          <a:p>
            <a:pPr indent="0" lvl="0" marL="457200" rtl="0" algn="ctr">
              <a:lnSpc>
                <a:spcPct val="200000"/>
              </a:lnSpc>
              <a:spcBef>
                <a:spcPts val="0"/>
              </a:spcBef>
              <a:spcAft>
                <a:spcPts val="0"/>
              </a:spcAft>
              <a:buNone/>
            </a:pPr>
            <a:r>
              <a:rPr lang="en" sz="1000">
                <a:solidFill>
                  <a:schemeClr val="dk2"/>
                </a:solidFill>
                <a:highlight>
                  <a:srgbClr val="FFFFFF"/>
                </a:highlight>
                <a:latin typeface="Open Sans"/>
                <a:ea typeface="Open Sans"/>
                <a:cs typeface="Open Sans"/>
                <a:sym typeface="Open Sans"/>
              </a:rPr>
              <a:t>Training v/s Validation Loss Graph</a:t>
            </a:r>
            <a:endParaRPr sz="10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78000" y="866575"/>
            <a:ext cx="4045200" cy="229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Model Predictions </a:t>
            </a:r>
            <a:endParaRPr sz="3600"/>
          </a:p>
          <a:p>
            <a:pPr indent="0" lvl="0" marL="0" rtl="0">
              <a:spcBef>
                <a:spcPts val="0"/>
              </a:spcBef>
              <a:spcAft>
                <a:spcPts val="0"/>
              </a:spcAft>
              <a:buNone/>
            </a:pPr>
            <a:r>
              <a:rPr lang="en" sz="3600"/>
              <a:t>on Dataset Images</a:t>
            </a:r>
            <a:endParaRPr sz="3600"/>
          </a:p>
        </p:txBody>
      </p:sp>
      <p:sp>
        <p:nvSpPr>
          <p:cNvPr id="179" name="Shape 179"/>
          <p:cNvSpPr txBox="1"/>
          <p:nvPr>
            <p:ph idx="1" type="subTitle"/>
          </p:nvPr>
        </p:nvSpPr>
        <p:spPr>
          <a:xfrm>
            <a:off x="265500" y="3908400"/>
            <a:ext cx="4045200" cy="123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pic>
        <p:nvPicPr>
          <p:cNvPr id="181" name="Shape 181"/>
          <p:cNvPicPr preferRelativeResize="0"/>
          <p:nvPr/>
        </p:nvPicPr>
        <p:blipFill>
          <a:blip r:embed="rId3">
            <a:alphaModFix/>
          </a:blip>
          <a:stretch>
            <a:fillRect/>
          </a:stretch>
        </p:blipFill>
        <p:spPr>
          <a:xfrm>
            <a:off x="3488325" y="0"/>
            <a:ext cx="5655676"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Shape 186"/>
          <p:cNvPicPr preferRelativeResize="0"/>
          <p:nvPr/>
        </p:nvPicPr>
        <p:blipFill>
          <a:blip r:embed="rId3">
            <a:alphaModFix/>
          </a:blip>
          <a:stretch>
            <a:fillRect/>
          </a:stretch>
        </p:blipFill>
        <p:spPr>
          <a:xfrm>
            <a:off x="0" y="1969375"/>
            <a:ext cx="4788175" cy="3068150"/>
          </a:xfrm>
          <a:prstGeom prst="rect">
            <a:avLst/>
          </a:prstGeom>
          <a:noFill/>
          <a:ln>
            <a:noFill/>
          </a:ln>
        </p:spPr>
      </p:pic>
      <p:sp>
        <p:nvSpPr>
          <p:cNvPr id="187" name="Shape 187"/>
          <p:cNvSpPr txBox="1"/>
          <p:nvPr>
            <p:ph type="title"/>
          </p:nvPr>
        </p:nvSpPr>
        <p:spPr>
          <a:xfrm>
            <a:off x="5334875" y="364750"/>
            <a:ext cx="3269700" cy="17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Confusion Matrix</a:t>
            </a:r>
            <a:endParaRPr/>
          </a:p>
        </p:txBody>
      </p:sp>
      <p:pic>
        <p:nvPicPr>
          <p:cNvPr id="188" name="Shape 188"/>
          <p:cNvPicPr preferRelativeResize="0"/>
          <p:nvPr/>
        </p:nvPicPr>
        <p:blipFill>
          <a:blip r:embed="rId4">
            <a:alphaModFix/>
          </a:blip>
          <a:stretch>
            <a:fillRect/>
          </a:stretch>
        </p:blipFill>
        <p:spPr>
          <a:xfrm>
            <a:off x="4819371" y="1764600"/>
            <a:ext cx="4061129" cy="3260025"/>
          </a:xfrm>
          <a:prstGeom prst="rect">
            <a:avLst/>
          </a:prstGeom>
          <a:noFill/>
          <a:ln>
            <a:noFill/>
          </a:ln>
        </p:spPr>
      </p:pic>
      <p:sp>
        <p:nvSpPr>
          <p:cNvPr id="189" name="Shape 189"/>
          <p:cNvSpPr txBox="1"/>
          <p:nvPr>
            <p:ph type="title"/>
          </p:nvPr>
        </p:nvSpPr>
        <p:spPr>
          <a:xfrm>
            <a:off x="648975" y="227400"/>
            <a:ext cx="3687600" cy="153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True and Predicted </a:t>
            </a:r>
            <a:endParaRPr sz="3400"/>
          </a:p>
          <a:p>
            <a:pPr indent="0" lvl="0" marL="0" rtl="0" algn="ctr">
              <a:spcBef>
                <a:spcPts val="0"/>
              </a:spcBef>
              <a:spcAft>
                <a:spcPts val="0"/>
              </a:spcAft>
              <a:buNone/>
            </a:pPr>
            <a:r>
              <a:rPr lang="en" sz="3400"/>
              <a:t>Label Count in Test Set</a:t>
            </a:r>
            <a:endParaRPr sz="3400"/>
          </a:p>
          <a:p>
            <a:pPr indent="0" lvl="0" marL="0" rtl="0" algn="ctr">
              <a:spcBef>
                <a:spcPts val="0"/>
              </a:spcBef>
              <a:spcAft>
                <a:spcPts val="0"/>
              </a:spcAft>
              <a:buNone/>
            </a:pPr>
            <a:r>
              <a:t/>
            </a:r>
            <a:endParaRPr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265500" y="1816075"/>
            <a:ext cx="4045200" cy="2145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sz="3600"/>
          </a:p>
          <a:p>
            <a:pPr indent="0" lvl="0" marL="0">
              <a:spcBef>
                <a:spcPts val="0"/>
              </a:spcBef>
              <a:spcAft>
                <a:spcPts val="0"/>
              </a:spcAft>
              <a:buNone/>
            </a:pPr>
            <a:r>
              <a:t/>
            </a:r>
            <a:endParaRPr sz="3600"/>
          </a:p>
          <a:p>
            <a:pPr indent="0" lvl="0" marL="0">
              <a:spcBef>
                <a:spcPts val="0"/>
              </a:spcBef>
              <a:spcAft>
                <a:spcPts val="0"/>
              </a:spcAft>
              <a:buNone/>
            </a:pPr>
            <a:r>
              <a:rPr lang="en" sz="6000"/>
              <a:t>Problem </a:t>
            </a:r>
            <a:endParaRPr sz="6000"/>
          </a:p>
          <a:p>
            <a:pPr indent="0" lvl="0" marL="0">
              <a:spcBef>
                <a:spcPts val="0"/>
              </a:spcBef>
              <a:spcAft>
                <a:spcPts val="0"/>
              </a:spcAft>
              <a:buNone/>
            </a:pPr>
            <a:r>
              <a:rPr lang="en" sz="6000"/>
              <a:t>Statement</a:t>
            </a:r>
            <a:endParaRPr sz="6000"/>
          </a:p>
          <a:p>
            <a:pPr indent="0" lvl="0" marL="0">
              <a:spcBef>
                <a:spcPts val="0"/>
              </a:spcBef>
              <a:spcAft>
                <a:spcPts val="0"/>
              </a:spcAft>
              <a:buNone/>
            </a:pPr>
            <a:r>
              <a:t/>
            </a:r>
            <a:endParaRPr/>
          </a:p>
        </p:txBody>
      </p:sp>
      <p:sp>
        <p:nvSpPr>
          <p:cNvPr id="74" name="Shape 74"/>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5" name="Shape 7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The problem that we attempt to tackle in this project is Real time detection of Emotions using Convolutional Neural Networks (CNN).</a:t>
            </a:r>
            <a:endParaRPr sz="2400"/>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283900" y="186925"/>
            <a:ext cx="2913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Classification Report</a:t>
            </a:r>
            <a:endParaRPr/>
          </a:p>
        </p:txBody>
      </p:sp>
      <p:pic>
        <p:nvPicPr>
          <p:cNvPr id="195" name="Shape 195"/>
          <p:cNvPicPr preferRelativeResize="0"/>
          <p:nvPr/>
        </p:nvPicPr>
        <p:blipFill>
          <a:blip r:embed="rId3">
            <a:alphaModFix/>
          </a:blip>
          <a:stretch>
            <a:fillRect/>
          </a:stretch>
        </p:blipFill>
        <p:spPr>
          <a:xfrm>
            <a:off x="283900" y="1798750"/>
            <a:ext cx="4831875" cy="2880250"/>
          </a:xfrm>
          <a:prstGeom prst="rect">
            <a:avLst/>
          </a:prstGeom>
          <a:noFill/>
          <a:ln>
            <a:noFill/>
          </a:ln>
        </p:spPr>
      </p:pic>
      <p:pic>
        <p:nvPicPr>
          <p:cNvPr id="196" name="Shape 196"/>
          <p:cNvPicPr preferRelativeResize="0"/>
          <p:nvPr/>
        </p:nvPicPr>
        <p:blipFill>
          <a:blip r:embed="rId4">
            <a:alphaModFix/>
          </a:blip>
          <a:stretch>
            <a:fillRect/>
          </a:stretch>
        </p:blipFill>
        <p:spPr>
          <a:xfrm>
            <a:off x="5199175" y="995125"/>
            <a:ext cx="3683875" cy="3683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68050" y="1051075"/>
            <a:ext cx="4045200" cy="1675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Model 2</a:t>
            </a:r>
            <a:endParaRPr/>
          </a:p>
        </p:txBody>
      </p:sp>
      <p:sp>
        <p:nvSpPr>
          <p:cNvPr id="202" name="Shape 202"/>
          <p:cNvSpPr txBox="1"/>
          <p:nvPr>
            <p:ph idx="1" type="subTitle"/>
          </p:nvPr>
        </p:nvSpPr>
        <p:spPr>
          <a:xfrm>
            <a:off x="-114650" y="2726875"/>
            <a:ext cx="4045200" cy="1235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000000"/>
                </a:solidFill>
                <a:highlight>
                  <a:srgbClr val="FFFFFF"/>
                </a:highlight>
              </a:rPr>
              <a:t>Architecture of 5-classes Recognition Model </a:t>
            </a:r>
            <a:endParaRPr sz="1800">
              <a:solidFill>
                <a:srgbClr val="000000"/>
              </a:solidFill>
            </a:endParaRPr>
          </a:p>
        </p:txBody>
      </p:sp>
      <p:sp>
        <p:nvSpPr>
          <p:cNvPr id="203" name="Shape 20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pic>
        <p:nvPicPr>
          <p:cNvPr id="204" name="Shape 204"/>
          <p:cNvPicPr preferRelativeResize="0"/>
          <p:nvPr/>
        </p:nvPicPr>
        <p:blipFill rotWithShape="1">
          <a:blip r:embed="rId3">
            <a:alphaModFix/>
          </a:blip>
          <a:srcRect b="-5407" l="0" r="-5407" t="0"/>
          <a:stretch/>
        </p:blipFill>
        <p:spPr>
          <a:xfrm>
            <a:off x="4177850" y="0"/>
            <a:ext cx="5263776" cy="5419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18697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Accuracy and Loss Graphs of Model 2</a:t>
            </a:r>
            <a:endParaRPr/>
          </a:p>
        </p:txBody>
      </p:sp>
      <p:sp>
        <p:nvSpPr>
          <p:cNvPr id="210" name="Shape 21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1" name="Shape 211"/>
          <p:cNvPicPr preferRelativeResize="0"/>
          <p:nvPr/>
        </p:nvPicPr>
        <p:blipFill>
          <a:blip r:embed="rId3">
            <a:alphaModFix/>
          </a:blip>
          <a:stretch>
            <a:fillRect/>
          </a:stretch>
        </p:blipFill>
        <p:spPr>
          <a:xfrm>
            <a:off x="152400" y="1242513"/>
            <a:ext cx="4400550" cy="3162300"/>
          </a:xfrm>
          <a:prstGeom prst="rect">
            <a:avLst/>
          </a:prstGeom>
          <a:noFill/>
          <a:ln>
            <a:noFill/>
          </a:ln>
        </p:spPr>
      </p:pic>
      <p:pic>
        <p:nvPicPr>
          <p:cNvPr id="212" name="Shape 212"/>
          <p:cNvPicPr preferRelativeResize="0"/>
          <p:nvPr/>
        </p:nvPicPr>
        <p:blipFill>
          <a:blip r:embed="rId4">
            <a:alphaModFix/>
          </a:blip>
          <a:stretch>
            <a:fillRect/>
          </a:stretch>
        </p:blipFill>
        <p:spPr>
          <a:xfrm>
            <a:off x="4722025" y="1266338"/>
            <a:ext cx="4295775" cy="3114675"/>
          </a:xfrm>
          <a:prstGeom prst="rect">
            <a:avLst/>
          </a:prstGeom>
          <a:noFill/>
          <a:ln>
            <a:noFill/>
          </a:ln>
        </p:spPr>
      </p:pic>
      <p:sp>
        <p:nvSpPr>
          <p:cNvPr id="213" name="Shape 213"/>
          <p:cNvSpPr txBox="1"/>
          <p:nvPr/>
        </p:nvSpPr>
        <p:spPr>
          <a:xfrm>
            <a:off x="497325" y="4609675"/>
            <a:ext cx="3710700" cy="3648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a:highlight>
                  <a:srgbClr val="FFFFFF"/>
                </a:highlight>
                <a:latin typeface="Open Sans"/>
                <a:ea typeface="Open Sans"/>
                <a:cs typeface="Open Sans"/>
                <a:sym typeface="Open Sans"/>
              </a:rPr>
              <a:t>Training v/s Validation Set Accuracy Graph</a:t>
            </a:r>
            <a:endParaRPr>
              <a:latin typeface="Open Sans"/>
              <a:ea typeface="Open Sans"/>
              <a:cs typeface="Open Sans"/>
              <a:sym typeface="Open Sans"/>
            </a:endParaRPr>
          </a:p>
        </p:txBody>
      </p:sp>
      <p:sp>
        <p:nvSpPr>
          <p:cNvPr id="214" name="Shape 214"/>
          <p:cNvSpPr txBox="1"/>
          <p:nvPr/>
        </p:nvSpPr>
        <p:spPr>
          <a:xfrm>
            <a:off x="5134600" y="4609675"/>
            <a:ext cx="3550500" cy="2760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a:highlight>
                  <a:srgbClr val="FFFFFF"/>
                </a:highlight>
                <a:latin typeface="Open Sans"/>
                <a:ea typeface="Open Sans"/>
                <a:cs typeface="Open Sans"/>
                <a:sym typeface="Open Sans"/>
              </a:rPr>
              <a:t>Training v/s Validation Set Loss Graph</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40050" y="403950"/>
            <a:ext cx="3933000" cy="1474800"/>
          </a:xfrm>
          <a:prstGeom prst="rect">
            <a:avLst/>
          </a:prstGeom>
        </p:spPr>
        <p:txBody>
          <a:bodyPr anchorCtr="0" anchor="b" bIns="91425" lIns="91425" spcFirstLastPara="1" rIns="91425" wrap="square" tIns="91425">
            <a:noAutofit/>
          </a:bodyPr>
          <a:lstStyle/>
          <a:p>
            <a:pPr indent="0" lvl="0" marL="457200" rtl="0" algn="ctr">
              <a:lnSpc>
                <a:spcPct val="115000"/>
              </a:lnSpc>
              <a:spcBef>
                <a:spcPts val="0"/>
              </a:spcBef>
              <a:spcAft>
                <a:spcPts val="0"/>
              </a:spcAft>
              <a:buNone/>
            </a:pPr>
            <a:r>
              <a:t/>
            </a:r>
            <a:endParaRPr sz="3600">
              <a:highlight>
                <a:srgbClr val="FFFFFF"/>
              </a:highlight>
              <a:latin typeface="Open Sans"/>
              <a:ea typeface="Open Sans"/>
              <a:cs typeface="Open Sans"/>
              <a:sym typeface="Open Sans"/>
            </a:endParaRPr>
          </a:p>
          <a:p>
            <a:pPr indent="0" lvl="0" marL="457200" rtl="0" algn="ctr">
              <a:lnSpc>
                <a:spcPct val="115000"/>
              </a:lnSpc>
              <a:spcBef>
                <a:spcPts val="0"/>
              </a:spcBef>
              <a:spcAft>
                <a:spcPts val="0"/>
              </a:spcAft>
              <a:buNone/>
            </a:pPr>
            <a:r>
              <a:t/>
            </a:r>
            <a:endParaRPr sz="3600">
              <a:highlight>
                <a:srgbClr val="FFFFFF"/>
              </a:highlight>
              <a:latin typeface="Open Sans"/>
              <a:ea typeface="Open Sans"/>
              <a:cs typeface="Open Sans"/>
              <a:sym typeface="Open Sans"/>
            </a:endParaRPr>
          </a:p>
          <a:p>
            <a:pPr indent="0" lvl="0" marL="457200" rtl="0" algn="ctr">
              <a:lnSpc>
                <a:spcPct val="115000"/>
              </a:lnSpc>
              <a:spcBef>
                <a:spcPts val="0"/>
              </a:spcBef>
              <a:spcAft>
                <a:spcPts val="0"/>
              </a:spcAft>
              <a:buNone/>
            </a:pPr>
            <a:r>
              <a:rPr lang="en" sz="3600">
                <a:highlight>
                  <a:srgbClr val="FFFFFF"/>
                </a:highlight>
                <a:latin typeface="Open Sans"/>
                <a:ea typeface="Open Sans"/>
                <a:cs typeface="Open Sans"/>
                <a:sym typeface="Open Sans"/>
              </a:rPr>
              <a:t>Result Comparison</a:t>
            </a:r>
            <a:endParaRPr sz="3600">
              <a:latin typeface="Open Sans"/>
              <a:ea typeface="Open Sans"/>
              <a:cs typeface="Open Sans"/>
              <a:sym typeface="Open Sans"/>
            </a:endParaRPr>
          </a:p>
        </p:txBody>
      </p:sp>
      <p:sp>
        <p:nvSpPr>
          <p:cNvPr id="220" name="Shape 220"/>
          <p:cNvSpPr txBox="1"/>
          <p:nvPr>
            <p:ph idx="1" type="body"/>
          </p:nvPr>
        </p:nvSpPr>
        <p:spPr>
          <a:xfrm>
            <a:off x="194450" y="1878750"/>
            <a:ext cx="3298500" cy="2394600"/>
          </a:xfrm>
          <a:prstGeom prst="rect">
            <a:avLst/>
          </a:prstGeom>
        </p:spPr>
        <p:txBody>
          <a:bodyPr anchorCtr="0" anchor="t" bIns="91425" lIns="91425" spcFirstLastPara="1" rIns="91425" wrap="square" tIns="91425">
            <a:noAutofit/>
          </a:bodyPr>
          <a:lstStyle/>
          <a:p>
            <a:pPr indent="0" lvl="0" marL="457200" rtl="0">
              <a:lnSpc>
                <a:spcPct val="150000"/>
              </a:lnSpc>
              <a:spcBef>
                <a:spcPts val="0"/>
              </a:spcBef>
              <a:spcAft>
                <a:spcPts val="1800"/>
              </a:spcAft>
              <a:buNone/>
            </a:pPr>
            <a:r>
              <a:rPr lang="en">
                <a:solidFill>
                  <a:srgbClr val="000000"/>
                </a:solidFill>
                <a:highlight>
                  <a:srgbClr val="FFFFFF"/>
                </a:highlight>
              </a:rPr>
              <a:t>Challenges in Representation Learning: Facial Expression Recognition Challenge was hosted on Kaggle.com in 2013. The best solution had an accuracy of 71% and top 10 submissions had an accuracy of 60%. We were able to achieve an accuracy of 64.59% on the test set by using model 2. </a:t>
            </a:r>
            <a:endParaRPr>
              <a:solidFill>
                <a:srgbClr val="000000"/>
              </a:solidFill>
            </a:endParaRPr>
          </a:p>
        </p:txBody>
      </p:sp>
      <p:pic>
        <p:nvPicPr>
          <p:cNvPr id="221" name="Shape 221"/>
          <p:cNvPicPr preferRelativeResize="0"/>
          <p:nvPr/>
        </p:nvPicPr>
        <p:blipFill>
          <a:blip r:embed="rId3">
            <a:alphaModFix/>
          </a:blip>
          <a:stretch>
            <a:fillRect/>
          </a:stretch>
        </p:blipFill>
        <p:spPr>
          <a:xfrm>
            <a:off x="3592100" y="177350"/>
            <a:ext cx="4902026" cy="478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27" name="Shape 227"/>
          <p:cNvSpPr txBox="1"/>
          <p:nvPr>
            <p:ph idx="1" type="body"/>
          </p:nvPr>
        </p:nvSpPr>
        <p:spPr>
          <a:xfrm>
            <a:off x="311700" y="819025"/>
            <a:ext cx="8520600" cy="3842700"/>
          </a:xfrm>
          <a:prstGeom prst="rect">
            <a:avLst/>
          </a:prstGeom>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rgbClr val="000000"/>
              </a:buClr>
              <a:buSzPts val="1600"/>
              <a:buChar char="●"/>
            </a:pPr>
            <a:r>
              <a:rPr lang="en" sz="1600">
                <a:solidFill>
                  <a:srgbClr val="000000"/>
                </a:solidFill>
              </a:rPr>
              <a:t>In this project, we sought to classify the image of a face into the seven basic human emotions. We developed and experimented with the architecture of a deep convolutional neural network ourselves, and performed a hyperparameter search to optimize our results. We compared different architectures to classify emotions and we were able to reach the state-of-the-art test accuracy of approximately 64.59%.</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However, we believe if we addressed the overfitting of the training data, we could reach even higher test accuracies.</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We also developed a web application to demonstrate our project and provide interactive interface to the user.</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We have described a holistic, non intrusive approach to emotion detection, by checking for user’s facial expressions. These are powerful measures, even for low image resolution and in-the-wild circumstances such as bad illumination, facial expressions, non-frontality etc.</a:t>
            </a:r>
            <a:endParaRPr sz="1600">
              <a:solidFill>
                <a:srgbClr val="000000"/>
              </a:solidFill>
            </a:endParaRPr>
          </a:p>
          <a:p>
            <a:pPr indent="0" lvl="0" marL="0" rtl="0">
              <a:lnSpc>
                <a:spcPct val="115000"/>
              </a:lnSpc>
              <a:spcBef>
                <a:spcPts val="1600"/>
              </a:spcBef>
              <a:spcAft>
                <a:spcPts val="1600"/>
              </a:spcAft>
              <a:buNone/>
            </a:pPr>
            <a:r>
              <a:rPr lang="en" sz="1600"/>
              <a:t>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208550"/>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Work</a:t>
            </a:r>
            <a:endParaRPr/>
          </a:p>
        </p:txBody>
      </p:sp>
      <p:sp>
        <p:nvSpPr>
          <p:cNvPr id="233" name="Shape 233"/>
          <p:cNvSpPr txBox="1"/>
          <p:nvPr>
            <p:ph idx="1" type="body"/>
          </p:nvPr>
        </p:nvSpPr>
        <p:spPr>
          <a:xfrm>
            <a:off x="311700" y="1088950"/>
            <a:ext cx="8520600" cy="3719400"/>
          </a:xfrm>
          <a:prstGeom prst="rect">
            <a:avLst/>
          </a:prstGeom>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rgbClr val="000000"/>
              </a:buClr>
              <a:buSzPts val="1600"/>
              <a:buFont typeface="Arial"/>
              <a:buAutoNum type="arabicParenR"/>
            </a:pPr>
            <a:r>
              <a:rPr b="1" lang="en" sz="1600">
                <a:solidFill>
                  <a:srgbClr val="000000"/>
                </a:solidFill>
                <a:highlight>
                  <a:srgbClr val="FFFFFF"/>
                </a:highlight>
              </a:rPr>
              <a:t>Build a REST API and add functionalities to Website :</a:t>
            </a:r>
            <a:r>
              <a:rPr lang="en" sz="1600">
                <a:solidFill>
                  <a:srgbClr val="000000"/>
                </a:solidFill>
                <a:highlight>
                  <a:srgbClr val="FFFFFF"/>
                </a:highlight>
              </a:rPr>
              <a:t> REST API can be built that finds human faces within images and make prediction about each facial emotions. User must be able to paste the url of an image or drag-and-drop an image file.,have the API return with annotated faces and cropped thumbnail. The API must return probabilities and an unique ID for image in JSON format.</a:t>
            </a:r>
            <a:endParaRPr sz="1600">
              <a:solidFill>
                <a:srgbClr val="000000"/>
              </a:solidFill>
              <a:highlight>
                <a:srgbClr val="FFFFFF"/>
              </a:highlight>
            </a:endParaRPr>
          </a:p>
          <a:p>
            <a:pPr indent="0" lvl="0" marL="0" rtl="0">
              <a:lnSpc>
                <a:spcPct val="115000"/>
              </a:lnSpc>
              <a:spcBef>
                <a:spcPts val="0"/>
              </a:spcBef>
              <a:spcAft>
                <a:spcPts val="0"/>
              </a:spcAft>
              <a:buNone/>
            </a:pPr>
            <a:r>
              <a:t/>
            </a:r>
            <a:endParaRPr sz="1600">
              <a:solidFill>
                <a:srgbClr val="000000"/>
              </a:solidFill>
              <a:highlight>
                <a:srgbClr val="FFFFFF"/>
              </a:highlight>
            </a:endParaRPr>
          </a:p>
          <a:p>
            <a:pPr indent="-330200" lvl="0" marL="457200" rtl="0">
              <a:lnSpc>
                <a:spcPct val="115000"/>
              </a:lnSpc>
              <a:spcBef>
                <a:spcPts val="0"/>
              </a:spcBef>
              <a:spcAft>
                <a:spcPts val="0"/>
              </a:spcAft>
              <a:buClr>
                <a:srgbClr val="000000"/>
              </a:buClr>
              <a:buSzPts val="1600"/>
              <a:buFont typeface="Cambria"/>
              <a:buAutoNum type="arabicParenR"/>
            </a:pPr>
            <a:r>
              <a:rPr b="1" lang="en" sz="1600">
                <a:solidFill>
                  <a:srgbClr val="000000"/>
                </a:solidFill>
                <a:highlight>
                  <a:srgbClr val="FFFFFF"/>
                </a:highlight>
              </a:rPr>
              <a:t>Extend to Bimodal Classification :</a:t>
            </a:r>
            <a:r>
              <a:rPr lang="en" sz="1600">
                <a:solidFill>
                  <a:srgbClr val="000000"/>
                </a:solidFill>
                <a:highlight>
                  <a:srgbClr val="FFFFFF"/>
                </a:highlight>
              </a:rPr>
              <a:t> Ensemble Learning can be used to obtain predictions by combining both audio and video. This will improve the accuracy of emotion detection.</a:t>
            </a:r>
            <a:endParaRPr sz="1600">
              <a:solidFill>
                <a:srgbClr val="000000"/>
              </a:solidFill>
              <a:highlight>
                <a:srgbClr val="FFFFFF"/>
              </a:highlight>
            </a:endParaRPr>
          </a:p>
          <a:p>
            <a:pPr indent="0" lvl="0" marL="0" rtl="0">
              <a:lnSpc>
                <a:spcPct val="115000"/>
              </a:lnSpc>
              <a:spcBef>
                <a:spcPts val="0"/>
              </a:spcBef>
              <a:spcAft>
                <a:spcPts val="0"/>
              </a:spcAft>
              <a:buNone/>
            </a:pPr>
            <a:r>
              <a:t/>
            </a:r>
            <a:endParaRPr sz="1600">
              <a:solidFill>
                <a:srgbClr val="000000"/>
              </a:solidFill>
              <a:highlight>
                <a:srgbClr val="FFFFFF"/>
              </a:highlight>
            </a:endParaRPr>
          </a:p>
          <a:p>
            <a:pPr indent="-330200" lvl="0" marL="457200" rtl="0">
              <a:lnSpc>
                <a:spcPct val="115000"/>
              </a:lnSpc>
              <a:spcBef>
                <a:spcPts val="0"/>
              </a:spcBef>
              <a:spcAft>
                <a:spcPts val="0"/>
              </a:spcAft>
              <a:buClr>
                <a:srgbClr val="000000"/>
              </a:buClr>
              <a:buSzPts val="1600"/>
              <a:buFont typeface="Cambria"/>
              <a:buAutoNum type="arabicParenR"/>
            </a:pPr>
            <a:r>
              <a:rPr b="1" lang="en" sz="1600">
                <a:solidFill>
                  <a:srgbClr val="000000"/>
                </a:solidFill>
                <a:highlight>
                  <a:srgbClr val="FFFFFF"/>
                </a:highlight>
              </a:rPr>
              <a:t>Transfer Learning :</a:t>
            </a:r>
            <a:r>
              <a:rPr lang="en" sz="1600">
                <a:solidFill>
                  <a:srgbClr val="000000"/>
                </a:solidFill>
                <a:highlight>
                  <a:srgbClr val="FFFFFF"/>
                </a:highlight>
              </a:rPr>
              <a:t> It is storing knowledge gained while solving one problem and applying it to a different but related problem. Our model trained on ImageNet dataset can be fine tuned and results can be analyzed.</a:t>
            </a:r>
            <a:endParaRPr sz="1600">
              <a:solidFill>
                <a:srgbClr val="000000"/>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239" name="Shape 239"/>
          <p:cNvSpPr txBox="1"/>
          <p:nvPr>
            <p:ph idx="1" type="body"/>
          </p:nvPr>
        </p:nvSpPr>
        <p:spPr>
          <a:xfrm>
            <a:off x="311700" y="707400"/>
            <a:ext cx="8520600" cy="33027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000000"/>
              </a:buClr>
              <a:buSzPts val="1800"/>
              <a:buChar char="●"/>
            </a:pPr>
            <a:r>
              <a:rPr lang="en">
                <a:solidFill>
                  <a:srgbClr val="000000"/>
                </a:solidFill>
              </a:rPr>
              <a:t>Touchy Feely: An Emotion Recognition Challenge Authors : Dhruv Amin Stanford University, Patrick Chase Stanford University, Kirin Sinha Stanford University </a:t>
            </a:r>
            <a:endParaRPr>
              <a:solidFill>
                <a:srgbClr val="000000"/>
              </a:solidFill>
            </a:endParaRPr>
          </a:p>
          <a:p>
            <a:pPr indent="-342900" lvl="0" marL="457200" rtl="0">
              <a:lnSpc>
                <a:spcPct val="115000"/>
              </a:lnSpc>
              <a:spcBef>
                <a:spcPts val="0"/>
              </a:spcBef>
              <a:spcAft>
                <a:spcPts val="0"/>
              </a:spcAft>
              <a:buClr>
                <a:srgbClr val="000000"/>
              </a:buClr>
              <a:buSzPts val="1800"/>
              <a:buChar char="●"/>
            </a:pPr>
            <a:r>
              <a:rPr lang="en">
                <a:solidFill>
                  <a:srgbClr val="000000"/>
                </a:solidFill>
              </a:rPr>
              <a:t>Facial Expression Recognition for wild images with analysis from Saliency maps Authors: Priyanka Rao ,Ling Li </a:t>
            </a:r>
            <a:endParaRPr>
              <a:solidFill>
                <a:srgbClr val="000000"/>
              </a:solidFill>
            </a:endParaRPr>
          </a:p>
          <a:p>
            <a:pPr indent="-342900" lvl="0" marL="457200" rtl="0">
              <a:lnSpc>
                <a:spcPct val="115000"/>
              </a:lnSpc>
              <a:spcBef>
                <a:spcPts val="0"/>
              </a:spcBef>
              <a:spcAft>
                <a:spcPts val="0"/>
              </a:spcAft>
              <a:buClr>
                <a:srgbClr val="000000"/>
              </a:buClr>
              <a:buSzPts val="1800"/>
              <a:buChar char="●"/>
            </a:pPr>
            <a:r>
              <a:rPr lang="en">
                <a:solidFill>
                  <a:srgbClr val="000000"/>
                </a:solidFill>
              </a:rPr>
              <a:t>Deep Convolutional Neural Networks for Tiny ImageNet Classification Hujia Yu Stanford University</a:t>
            </a:r>
            <a:endParaRPr>
              <a:solidFill>
                <a:srgbClr val="000000"/>
              </a:solidFill>
            </a:endParaRPr>
          </a:p>
          <a:p>
            <a:pPr indent="-342900" lvl="0" marL="457200" rtl="0">
              <a:lnSpc>
                <a:spcPct val="115000"/>
              </a:lnSpc>
              <a:spcBef>
                <a:spcPts val="0"/>
              </a:spcBef>
              <a:spcAft>
                <a:spcPts val="0"/>
              </a:spcAft>
              <a:buClr>
                <a:srgbClr val="000000"/>
              </a:buClr>
              <a:buSzPts val="1800"/>
              <a:buChar char="●"/>
            </a:pPr>
            <a:r>
              <a:rPr lang="en">
                <a:solidFill>
                  <a:srgbClr val="000000"/>
                </a:solidFill>
              </a:rPr>
              <a:t>Recognising Facial Expressions Using Deep Learning Authors : Alexandru Savoiu Stanford University, James Wong Stanford</a:t>
            </a:r>
            <a:endParaRPr>
              <a:solidFill>
                <a:srgbClr val="000000"/>
              </a:solidFill>
            </a:endParaRPr>
          </a:p>
          <a:p>
            <a:pPr indent="-342900" lvl="0" marL="457200" rtl="0">
              <a:lnSpc>
                <a:spcPct val="115000"/>
              </a:lnSpc>
              <a:spcBef>
                <a:spcPts val="0"/>
              </a:spcBef>
              <a:spcAft>
                <a:spcPts val="0"/>
              </a:spcAft>
              <a:buClr>
                <a:srgbClr val="000000"/>
              </a:buClr>
              <a:buSzPts val="1800"/>
              <a:buChar char="●"/>
            </a:pPr>
            <a:r>
              <a:rPr lang="en">
                <a:solidFill>
                  <a:srgbClr val="000000"/>
                </a:solidFill>
              </a:rPr>
              <a:t>Neural Networks for Emotion Classification by Yafei Sun</a:t>
            </a:r>
            <a:endParaRPr>
              <a:solidFill>
                <a:srgbClr val="000000"/>
              </a:solidFill>
            </a:endParaRPr>
          </a:p>
          <a:p>
            <a:pPr indent="-342900" lvl="0" marL="457200" rtl="0">
              <a:lnSpc>
                <a:spcPct val="115000"/>
              </a:lnSpc>
              <a:spcBef>
                <a:spcPts val="0"/>
              </a:spcBef>
              <a:spcAft>
                <a:spcPts val="0"/>
              </a:spcAft>
              <a:buClr>
                <a:srgbClr val="000000"/>
              </a:buClr>
              <a:buSzPts val="1800"/>
              <a:buChar char="●"/>
            </a:pPr>
            <a:r>
              <a:rPr lang="en">
                <a:solidFill>
                  <a:srgbClr val="000000"/>
                </a:solidFill>
              </a:rPr>
              <a:t>Analysis of Emotion Recognition using Facial Expressions, Speech and Multimodal Information Carlos Busso, Abe Kazemzadeh, Sungbok Lee, Ulrich Neumann , Shrikanth Narayanan</a:t>
            </a:r>
            <a:endParaRPr>
              <a:solidFill>
                <a:srgbClr val="000000"/>
              </a:solidFill>
            </a:endParaRPr>
          </a:p>
          <a:p>
            <a:pPr indent="0" lvl="0" marL="0" rtl="0">
              <a:spcBef>
                <a:spcPts val="1600"/>
              </a:spcBef>
              <a:spcAft>
                <a:spcPts val="0"/>
              </a:spcAft>
              <a:buNone/>
            </a:pPr>
            <a:r>
              <a:rPr lang="en" sz="1200">
                <a:solidFill>
                  <a:srgbClr val="000000"/>
                </a:solidFill>
                <a:latin typeface="Cambria"/>
                <a:ea typeface="Cambria"/>
                <a:cs typeface="Cambria"/>
                <a:sym typeface="Cambria"/>
              </a:rPr>
              <a:t> </a:t>
            </a:r>
            <a:endParaRPr sz="1200">
              <a:solidFill>
                <a:srgbClr val="000000"/>
              </a:solidFill>
              <a:latin typeface="Cambria"/>
              <a:ea typeface="Cambria"/>
              <a:cs typeface="Cambria"/>
              <a:sym typeface="Cambria"/>
            </a:endParaRPr>
          </a:p>
          <a:p>
            <a:pPr indent="0" lvl="0" marL="0" rtl="0">
              <a:spcBef>
                <a:spcPts val="0"/>
              </a:spcBef>
              <a:spcAft>
                <a:spcPts val="0"/>
              </a:spcAft>
              <a:buNone/>
            </a:pPr>
            <a:r>
              <a:t/>
            </a:r>
            <a:endParaRPr sz="1200">
              <a:solidFill>
                <a:srgbClr val="000000"/>
              </a:solidFill>
              <a:latin typeface="Cambria"/>
              <a:ea typeface="Cambria"/>
              <a:cs typeface="Cambria"/>
              <a:sym typeface="Cambria"/>
            </a:endParaRPr>
          </a:p>
          <a:p>
            <a:pPr indent="0" lvl="0" marL="0" rtl="0">
              <a:spcBef>
                <a:spcPts val="0"/>
              </a:spcBef>
              <a:spcAft>
                <a:spcPts val="0"/>
              </a:spcAft>
              <a:buNone/>
            </a:pPr>
            <a:r>
              <a:rPr lang="en" sz="1200">
                <a:solidFill>
                  <a:srgbClr val="000000"/>
                </a:solidFill>
                <a:latin typeface="Cambria"/>
                <a:ea typeface="Cambria"/>
                <a:cs typeface="Cambria"/>
                <a:sym typeface="Cambria"/>
              </a:rPr>
              <a:t> </a:t>
            </a:r>
            <a:endParaRPr sz="1200">
              <a:solidFill>
                <a:srgbClr val="000000"/>
              </a:solidFill>
              <a:latin typeface="Cambria"/>
              <a:ea typeface="Cambria"/>
              <a:cs typeface="Cambria"/>
              <a:sym typeface="Cambria"/>
            </a:endParaRPr>
          </a:p>
          <a:p>
            <a:pPr indent="0" lvl="0" marL="0" rtl="0">
              <a:spcBef>
                <a:spcPts val="0"/>
              </a:spcBef>
              <a:spcAft>
                <a:spcPts val="0"/>
              </a:spcAft>
              <a:buNone/>
            </a:pPr>
            <a:r>
              <a:t/>
            </a:r>
            <a:endParaRPr sz="1200">
              <a:solidFill>
                <a:srgbClr val="000000"/>
              </a:solidFill>
              <a:latin typeface="Cambria"/>
              <a:ea typeface="Cambria"/>
              <a:cs typeface="Cambria"/>
              <a:sym typeface="Cambria"/>
            </a:endParaRPr>
          </a:p>
          <a:p>
            <a:pPr indent="0" lvl="0" marL="0" rtl="0">
              <a:spcBef>
                <a:spcPts val="0"/>
              </a:spcBef>
              <a:spcAft>
                <a:spcPts val="0"/>
              </a:spcAft>
              <a:buNone/>
            </a:pPr>
            <a:r>
              <a:rPr lang="en" sz="1200">
                <a:solidFill>
                  <a:srgbClr val="000000"/>
                </a:solidFill>
                <a:latin typeface="Cambria"/>
                <a:ea typeface="Cambria"/>
                <a:cs typeface="Cambria"/>
                <a:sym typeface="Cambria"/>
              </a:rPr>
              <a:t> </a:t>
            </a:r>
            <a:endParaRPr sz="1200">
              <a:solidFill>
                <a:srgbClr val="000000"/>
              </a:solidFill>
              <a:latin typeface="Cambria"/>
              <a:ea typeface="Cambria"/>
              <a:cs typeface="Cambria"/>
              <a:sym typeface="Cambria"/>
            </a:endParaRPr>
          </a:p>
          <a:p>
            <a:pPr indent="0" lvl="0" marL="0">
              <a:spcBef>
                <a:spcPts val="0"/>
              </a:spcBef>
              <a:spcAft>
                <a:spcPts val="0"/>
              </a:spcAft>
              <a:buNone/>
            </a:pPr>
            <a:r>
              <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286350" y="1496275"/>
            <a:ext cx="8571300" cy="942000"/>
          </a:xfrm>
          <a:prstGeom prst="rect">
            <a:avLst/>
          </a:prstGeom>
        </p:spPr>
        <p:txBody>
          <a:bodyPr anchorCtr="0" anchor="ctr" bIns="91425" lIns="91425" spcFirstLastPara="1" rIns="91425" wrap="square" tIns="91425">
            <a:noAutofit/>
          </a:bodyPr>
          <a:lstStyle/>
          <a:p>
            <a:pPr indent="457200" lvl="0" marL="0" algn="l">
              <a:spcBef>
                <a:spcPts val="0"/>
              </a:spcBef>
              <a:spcAft>
                <a:spcPts val="0"/>
              </a:spcAft>
              <a:buNone/>
            </a:pPr>
            <a:r>
              <a:rPr lang="en" sz="7200"/>
              <a:t>THANK 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28225"/>
            <a:ext cx="8520600" cy="707400"/>
          </a:xfrm>
          <a:prstGeom prst="rect">
            <a:avLst/>
          </a:prstGeom>
          <a:solidFill>
            <a:schemeClr val="lt1"/>
          </a:solidFill>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81" name="Shape 81"/>
          <p:cNvSpPr txBox="1"/>
          <p:nvPr>
            <p:ph idx="1" type="body"/>
          </p:nvPr>
        </p:nvSpPr>
        <p:spPr>
          <a:xfrm>
            <a:off x="311700" y="935625"/>
            <a:ext cx="8520600" cy="3633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As humans, we classify emotions all the time without knowing it. Humans are well-trained in reading the emotions of others, in fact, at just 14 months old, babies can already tell the difference between happy and sad. But can computers do a better job than us in accessing emotional states?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Emotion is any conscious experience characterized by intense mental activity and a certain degree of pleasure or displeasure.Emotion is often intertwined with mood, temperament, personality, disposition, and motivation.</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Emotion classification, the means by which one may distinguish one emotion from another, is a contested issue in emotion research and in affective science.</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1691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 Emotions</a:t>
            </a:r>
            <a:endParaRPr/>
          </a:p>
        </p:txBody>
      </p:sp>
      <p:sp>
        <p:nvSpPr>
          <p:cNvPr id="87" name="Shape 87"/>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The six basic emotions  we wish to classify are : anger, disgust, fear, happiness, sadness and surprise.</a:t>
            </a:r>
            <a:endParaRPr>
              <a:solidFill>
                <a:srgbClr val="000000"/>
              </a:solidFill>
            </a:endParaRPr>
          </a:p>
          <a:p>
            <a:pPr indent="0" lvl="0" marL="0">
              <a:spcBef>
                <a:spcPts val="1600"/>
              </a:spcBef>
              <a:spcAft>
                <a:spcPts val="1600"/>
              </a:spcAft>
              <a:buNone/>
            </a:pPr>
            <a:r>
              <a:t/>
            </a:r>
            <a:endParaRPr/>
          </a:p>
        </p:txBody>
      </p:sp>
      <p:pic>
        <p:nvPicPr>
          <p:cNvPr id="88" name="Shape 88"/>
          <p:cNvPicPr preferRelativeResize="0"/>
          <p:nvPr/>
        </p:nvPicPr>
        <p:blipFill>
          <a:blip r:embed="rId3">
            <a:alphaModFix/>
          </a:blip>
          <a:stretch>
            <a:fillRect/>
          </a:stretch>
        </p:blipFill>
        <p:spPr>
          <a:xfrm>
            <a:off x="2236075" y="1685925"/>
            <a:ext cx="3810000" cy="316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149400"/>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Convolutional Neural Networks</a:t>
            </a:r>
            <a:endParaRPr/>
          </a:p>
        </p:txBody>
      </p:sp>
      <p:sp>
        <p:nvSpPr>
          <p:cNvPr id="94" name="Shape 94"/>
          <p:cNvSpPr txBox="1"/>
          <p:nvPr>
            <p:ph idx="1" type="body"/>
          </p:nvPr>
        </p:nvSpPr>
        <p:spPr>
          <a:xfrm>
            <a:off x="311700" y="856800"/>
            <a:ext cx="8520600" cy="3712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000000"/>
              </a:buClr>
              <a:buSzPts val="1800"/>
              <a:buChar char="●"/>
            </a:pPr>
            <a:r>
              <a:rPr lang="en">
                <a:solidFill>
                  <a:srgbClr val="000000"/>
                </a:solidFill>
              </a:rPr>
              <a:t>Convolutional Neural Networks (ConvNets or CNNs) are a category of Neural Networks that have proven very effective in areas such as image recognition and classification. ConvNets have been successful in identifying faces, objects and traffic signs apart from powering vision in robots and self driving cars. </a:t>
            </a:r>
            <a:endParaRPr>
              <a:solidFill>
                <a:srgbClr val="000000"/>
              </a:solidFill>
            </a:endParaRPr>
          </a:p>
        </p:txBody>
      </p:sp>
      <p:pic>
        <p:nvPicPr>
          <p:cNvPr id="95" name="Shape 95"/>
          <p:cNvPicPr preferRelativeResize="0"/>
          <p:nvPr/>
        </p:nvPicPr>
        <p:blipFill>
          <a:blip r:embed="rId3">
            <a:alphaModFix/>
          </a:blip>
          <a:stretch>
            <a:fillRect/>
          </a:stretch>
        </p:blipFill>
        <p:spPr>
          <a:xfrm>
            <a:off x="152400" y="2483077"/>
            <a:ext cx="8839200" cy="253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Literature Review</a:t>
            </a:r>
            <a:endParaRPr/>
          </a:p>
        </p:txBody>
      </p:sp>
      <p:sp>
        <p:nvSpPr>
          <p:cNvPr id="101" name="Shape 10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AutoNum type="arabicPeriod"/>
            </a:pPr>
            <a:r>
              <a:rPr lang="en">
                <a:solidFill>
                  <a:srgbClr val="000000"/>
                </a:solidFill>
              </a:rPr>
              <a:t>Deep Convolutional Neural Network were used for Emotion Recognition on Kaggle Dataset [1].</a:t>
            </a:r>
            <a:endParaRPr>
              <a:solidFill>
                <a:srgbClr val="000000"/>
              </a:solidFill>
            </a:endParaRPr>
          </a:p>
          <a:p>
            <a:pPr indent="-342900" lvl="0" marL="457200" rtl="0">
              <a:spcBef>
                <a:spcPts val="0"/>
              </a:spcBef>
              <a:spcAft>
                <a:spcPts val="0"/>
              </a:spcAft>
              <a:buClr>
                <a:srgbClr val="000000"/>
              </a:buClr>
              <a:buSzPts val="1800"/>
              <a:buAutoNum type="arabicPeriod"/>
            </a:pPr>
            <a:r>
              <a:rPr lang="en">
                <a:solidFill>
                  <a:srgbClr val="000000"/>
                </a:solidFill>
              </a:rPr>
              <a:t>Existing architectures such as </a:t>
            </a:r>
            <a:r>
              <a:rPr lang="en">
                <a:solidFill>
                  <a:srgbClr val="000000"/>
                </a:solidFill>
              </a:rPr>
              <a:t>AlexNet, VGG-16, Inception, and Inception-Resnet [2] were used to classify images and Saliency maps were used to analyse results.</a:t>
            </a:r>
            <a:endParaRPr>
              <a:solidFill>
                <a:srgbClr val="000000"/>
              </a:solidFill>
            </a:endParaRPr>
          </a:p>
          <a:p>
            <a:pPr indent="-342900" lvl="0" marL="457200" rtl="0">
              <a:spcBef>
                <a:spcPts val="0"/>
              </a:spcBef>
              <a:spcAft>
                <a:spcPts val="0"/>
              </a:spcAft>
              <a:buClr>
                <a:srgbClr val="000000"/>
              </a:buClr>
              <a:buSzPts val="1800"/>
              <a:buAutoNum type="arabicPeriod"/>
            </a:pPr>
            <a:r>
              <a:rPr lang="en">
                <a:solidFill>
                  <a:srgbClr val="000000"/>
                </a:solidFill>
              </a:rPr>
              <a:t>AlexNet, GoogLeNet, and ResNet were used on the TinyImageNet dataset[3].</a:t>
            </a:r>
            <a:endParaRPr>
              <a:solidFill>
                <a:srgbClr val="000000"/>
              </a:solidFill>
            </a:endParaRPr>
          </a:p>
          <a:p>
            <a:pPr indent="-342900" lvl="0" marL="457200" rtl="0">
              <a:spcBef>
                <a:spcPts val="0"/>
              </a:spcBef>
              <a:spcAft>
                <a:spcPts val="0"/>
              </a:spcAft>
              <a:buClr>
                <a:srgbClr val="000000"/>
              </a:buClr>
              <a:buSzPts val="1800"/>
              <a:buAutoNum type="arabicPeriod"/>
            </a:pPr>
            <a:r>
              <a:rPr lang="en">
                <a:solidFill>
                  <a:srgbClr val="000000"/>
                </a:solidFill>
              </a:rPr>
              <a:t>Bimodal Classification[4][6] studied.</a:t>
            </a:r>
            <a:endParaRPr>
              <a:solidFill>
                <a:srgbClr val="000000"/>
              </a:solidFill>
            </a:endParaRPr>
          </a:p>
          <a:p>
            <a:pPr indent="-342900" lvl="0" marL="457200">
              <a:spcBef>
                <a:spcPts val="0"/>
              </a:spcBef>
              <a:spcAft>
                <a:spcPts val="0"/>
              </a:spcAft>
              <a:buClr>
                <a:srgbClr val="000000"/>
              </a:buClr>
              <a:buSzPts val="1800"/>
              <a:buAutoNum type="arabicPeriod"/>
            </a:pPr>
            <a:r>
              <a:rPr lang="en">
                <a:solidFill>
                  <a:srgbClr val="000000"/>
                </a:solidFill>
              </a:rPr>
              <a:t>Powell’s Direction Set Method[5] was used for back propagation on Cohn-Kanade dataset.</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507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Objective</a:t>
            </a:r>
            <a:endParaRPr/>
          </a:p>
        </p:txBody>
      </p:sp>
      <p:sp>
        <p:nvSpPr>
          <p:cNvPr id="107" name="Shape 107"/>
          <p:cNvSpPr txBox="1"/>
          <p:nvPr>
            <p:ph idx="1" type="body"/>
          </p:nvPr>
        </p:nvSpPr>
        <p:spPr>
          <a:xfrm>
            <a:off x="311700" y="900850"/>
            <a:ext cx="8520600" cy="362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The main objective is to develop Emotion Recognition Application using the best architecture . </a:t>
            </a:r>
            <a:endParaRPr>
              <a:solidFill>
                <a:srgbClr val="000000"/>
              </a:solidFill>
            </a:endParaRPr>
          </a:p>
          <a:p>
            <a:pPr indent="-342900" lvl="0" marL="457200" rtl="0">
              <a:spcBef>
                <a:spcPts val="1600"/>
              </a:spcBef>
              <a:spcAft>
                <a:spcPts val="0"/>
              </a:spcAft>
              <a:buClr>
                <a:srgbClr val="000000"/>
              </a:buClr>
              <a:buSzPts val="1800"/>
              <a:buAutoNum type="arabicParenR"/>
            </a:pPr>
            <a:r>
              <a:rPr lang="en">
                <a:solidFill>
                  <a:srgbClr val="000000"/>
                </a:solidFill>
              </a:rPr>
              <a:t>Achieve state of the art Convolutional Neural Network for emotion classification problem.</a:t>
            </a:r>
            <a:endParaRPr>
              <a:solidFill>
                <a:srgbClr val="000000"/>
              </a:solidFill>
            </a:endParaRPr>
          </a:p>
          <a:p>
            <a:pPr indent="-342900" lvl="0" marL="457200" rtl="0">
              <a:spcBef>
                <a:spcPts val="0"/>
              </a:spcBef>
              <a:spcAft>
                <a:spcPts val="0"/>
              </a:spcAft>
              <a:buClr>
                <a:srgbClr val="000000"/>
              </a:buClr>
              <a:buSzPts val="1800"/>
              <a:buAutoNum type="arabicParenR"/>
            </a:pPr>
            <a:r>
              <a:rPr lang="en">
                <a:solidFill>
                  <a:srgbClr val="000000"/>
                </a:solidFill>
              </a:rPr>
              <a:t>Perform emotion classification on the Kaggle ILSVRC2016 dataset with good accuracy.</a:t>
            </a:r>
            <a:endParaRPr>
              <a:solidFill>
                <a:srgbClr val="000000"/>
              </a:solidFill>
            </a:endParaRPr>
          </a:p>
          <a:p>
            <a:pPr indent="-342900" lvl="0" marL="457200" rtl="0">
              <a:spcBef>
                <a:spcPts val="0"/>
              </a:spcBef>
              <a:spcAft>
                <a:spcPts val="0"/>
              </a:spcAft>
              <a:buClr>
                <a:srgbClr val="000000"/>
              </a:buClr>
              <a:buSzPts val="1800"/>
              <a:buAutoNum type="arabicParenR"/>
            </a:pPr>
            <a:r>
              <a:rPr lang="en">
                <a:solidFill>
                  <a:srgbClr val="000000"/>
                </a:solidFill>
              </a:rPr>
              <a:t>Develop an application that </a:t>
            </a:r>
            <a:r>
              <a:rPr lang="en">
                <a:solidFill>
                  <a:srgbClr val="000000"/>
                </a:solidFill>
              </a:rPr>
              <a:t>should:</a:t>
            </a:r>
            <a:endParaRPr>
              <a:solidFill>
                <a:srgbClr val="000000"/>
              </a:solidFill>
            </a:endParaRPr>
          </a:p>
          <a:p>
            <a:pPr indent="-342900" lvl="0" marL="914400" rtl="0">
              <a:spcBef>
                <a:spcPts val="0"/>
              </a:spcBef>
              <a:spcAft>
                <a:spcPts val="0"/>
              </a:spcAft>
              <a:buClr>
                <a:srgbClr val="000000"/>
              </a:buClr>
              <a:buSzPts val="1800"/>
              <a:buChar char="●"/>
            </a:pPr>
            <a:r>
              <a:rPr lang="en">
                <a:solidFill>
                  <a:srgbClr val="000000"/>
                </a:solidFill>
              </a:rPr>
              <a:t>Take live video feed as input.</a:t>
            </a:r>
            <a:endParaRPr>
              <a:solidFill>
                <a:srgbClr val="000000"/>
              </a:solidFill>
            </a:endParaRPr>
          </a:p>
          <a:p>
            <a:pPr indent="-342900" lvl="0" marL="914400" rtl="0">
              <a:spcBef>
                <a:spcPts val="0"/>
              </a:spcBef>
              <a:spcAft>
                <a:spcPts val="0"/>
              </a:spcAft>
              <a:buClr>
                <a:srgbClr val="000000"/>
              </a:buClr>
              <a:buSzPts val="1800"/>
              <a:buChar char="●"/>
            </a:pPr>
            <a:r>
              <a:rPr lang="en">
                <a:solidFill>
                  <a:srgbClr val="000000"/>
                </a:solidFill>
              </a:rPr>
              <a:t>Process the video frame by frame using CNN and identify various relationships in the image.</a:t>
            </a:r>
            <a:endParaRPr>
              <a:solidFill>
                <a:srgbClr val="000000"/>
              </a:solidFill>
            </a:endParaRPr>
          </a:p>
          <a:p>
            <a:pPr indent="-342900" lvl="0" marL="914400" rtl="0">
              <a:spcBef>
                <a:spcPts val="0"/>
              </a:spcBef>
              <a:spcAft>
                <a:spcPts val="0"/>
              </a:spcAft>
              <a:buClr>
                <a:srgbClr val="000000"/>
              </a:buClr>
              <a:buSzPts val="1800"/>
              <a:buChar char="●"/>
            </a:pPr>
            <a:r>
              <a:rPr lang="en">
                <a:solidFill>
                  <a:srgbClr val="000000"/>
                </a:solidFill>
              </a:rPr>
              <a:t>The features extracted should be able to classify emotions in real time.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 Interface</a:t>
            </a:r>
            <a:endParaRPr/>
          </a:p>
        </p:txBody>
      </p:sp>
      <p:sp>
        <p:nvSpPr>
          <p:cNvPr id="113" name="Shape 113"/>
          <p:cNvSpPr txBox="1"/>
          <p:nvPr>
            <p:ph idx="1" type="body"/>
          </p:nvPr>
        </p:nvSpPr>
        <p:spPr>
          <a:xfrm>
            <a:off x="311700" y="1266325"/>
            <a:ext cx="8520600" cy="3522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solidFill>
                  <a:srgbClr val="000000"/>
                </a:solidFill>
                <a:highlight>
                  <a:srgbClr val="FCFCFC"/>
                </a:highlight>
              </a:rPr>
              <a:t>User interface of the project is made using a web application. The web application is developed using Ruby as a language and Rails as the platform. </a:t>
            </a:r>
            <a:r>
              <a:rPr lang="en">
                <a:solidFill>
                  <a:srgbClr val="000000"/>
                </a:solidFill>
                <a:highlight>
                  <a:srgbClr val="FFFFFF"/>
                </a:highlight>
              </a:rPr>
              <a:t>Rails is a model–view–controller (MVC) framework, providing default structures for a database, a web service, and web pages. It encourages and facilitates the use of web standards such as JSON or XML for data transfer, and HTML, CSS and JavaScript for display and user interfacing. </a:t>
            </a:r>
            <a:endParaRPr>
              <a:solidFill>
                <a:srgbClr val="000000"/>
              </a:solidFill>
              <a:highlight>
                <a:srgbClr val="FFFFFF"/>
              </a:highlight>
            </a:endParaRPr>
          </a:p>
          <a:p>
            <a:pPr indent="-342900" lvl="0" marL="457200" rtl="0">
              <a:lnSpc>
                <a:spcPct val="150000"/>
              </a:lnSpc>
              <a:spcBef>
                <a:spcPts val="0"/>
              </a:spcBef>
              <a:spcAft>
                <a:spcPts val="0"/>
              </a:spcAft>
              <a:buClr>
                <a:srgbClr val="000000"/>
              </a:buClr>
              <a:buSzPts val="1800"/>
              <a:buChar char="●"/>
            </a:pPr>
            <a:r>
              <a:rPr lang="en">
                <a:solidFill>
                  <a:srgbClr val="000000"/>
                </a:solidFill>
                <a:highlight>
                  <a:srgbClr val="FFFFFF"/>
                </a:highlight>
              </a:rPr>
              <a:t>Front-end consists of layout and buttons.</a:t>
            </a:r>
            <a:endParaRPr>
              <a:solidFill>
                <a:srgbClr val="000000"/>
              </a:solidFill>
              <a:highlight>
                <a:srgbClr val="FFFFFF"/>
              </a:highlight>
            </a:endParaRPr>
          </a:p>
          <a:p>
            <a:pPr indent="-342900" lvl="0" marL="457200" rtl="0">
              <a:lnSpc>
                <a:spcPct val="150000"/>
              </a:lnSpc>
              <a:spcBef>
                <a:spcPts val="0"/>
              </a:spcBef>
              <a:spcAft>
                <a:spcPts val="0"/>
              </a:spcAft>
              <a:buClr>
                <a:srgbClr val="000000"/>
              </a:buClr>
              <a:buSzPts val="1800"/>
              <a:buChar char="●"/>
            </a:pPr>
            <a:r>
              <a:rPr lang="en">
                <a:solidFill>
                  <a:srgbClr val="000000"/>
                </a:solidFill>
                <a:highlight>
                  <a:srgbClr val="FFFFFF"/>
                </a:highlight>
              </a:rPr>
              <a:t>Back-end consists of routes, controller and process handling.</a:t>
            </a:r>
            <a:endParaRPr>
              <a:solidFill>
                <a:srgbClr val="000000"/>
              </a:solidFill>
              <a:highlight>
                <a:srgbClr val="FFFFFF"/>
              </a:highlight>
            </a:endParaRPr>
          </a:p>
          <a:p>
            <a:pPr indent="0" lvl="0" marL="0">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64950" y="1469575"/>
            <a:ext cx="9014100" cy="942000"/>
          </a:xfrm>
          <a:prstGeom prst="rect">
            <a:avLst/>
          </a:prstGeom>
        </p:spPr>
        <p:txBody>
          <a:bodyPr anchorCtr="0" anchor="ctr" bIns="91425" lIns="91425" spcFirstLastPara="1" rIns="91425" wrap="square" tIns="91425">
            <a:noAutofit/>
          </a:bodyPr>
          <a:lstStyle/>
          <a:p>
            <a:pPr indent="457200" lvl="0" marL="0" algn="l">
              <a:spcBef>
                <a:spcPts val="0"/>
              </a:spcBef>
              <a:spcAft>
                <a:spcPts val="0"/>
              </a:spcAft>
              <a:buNone/>
            </a:pPr>
            <a:r>
              <a:rPr lang="en" sz="7200"/>
              <a:t>Demonstration</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