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Ксения Анисимова"/>
  <p:cmAuthor clrIdx="1" id="1" initials="" lastIdx="1" name="Юлдуз Хаертдин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27T13:41:54.118">
    <p:pos x="196" y="757"/>
    <p:text>"Редуцировать каждый стих к системе чисел" - как метафора замечательно, но метафоричность вномит неясность. Напр.: неясно, что такое "система чисел". -&gt; заменила формулировку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1-27T14:33:13.967">
    <p:pos x="196" y="885"/>
    <p:text>"поиск по сходству / различию, по известности / неизвестности стихов, случайный поиск, … " - дублирует инфу из слайдов выше, убрала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11-27T19:44:07.849">
    <p:pos x="196" y="186"/>
    <p:text>На всякий случай: мне кажется, что пока что тут написано то же, о чем идет речь выше - можно удалить этот слайд, чтобы не делать лишнюю работу</p:text>
  </p:cm>
  <p:cm authorId="1" idx="1" dt="2023-11-27T19:44:07.849">
    <p:pos x="196" y="186"/>
    <p:text>Так, сейчас прочитаю текст выступления и посмотрю, как можно плавно перейти от подготовки к примерам</p:text>
  </p:cm>
  <p:cm authorId="0" idx="4" dt="2023-11-27T14:49:02.444">
    <p:pos x="196" y="286"/>
    <p:text>Слайды мб стоит переименовать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b772d7b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eb772d7b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b772d7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b772d7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80076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f80076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80076e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80076e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f80076e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f80076e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b772d7b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eb772d7b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b772d7b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eb772d7b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eb772d7b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eb772d7b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eb772d7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eb772d7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b772d7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eb772d7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f5b18d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f5b18d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b772d7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eb772d7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b772d7b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b772d7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b772d7b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eb772d7b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3933c0a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3933c0a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eb772d7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eb772d7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542525"/>
            <a:ext cx="8520600" cy="18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Цифровая поэтика Вознесенского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данных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047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Формирование критериев отбора материалов </a:t>
            </a:r>
            <a:r>
              <a:rPr lang="ru"/>
              <a:t>(не только тексты, но и изображения).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Сбор материалов.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Подбор инструментов для разметки.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Разметка данных: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акцентуация -&gt; метр;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схема рифмы;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строфика;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семантическая и синтаксическая разметка;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 вполне возможно что-то ещё.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Обработка графики.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9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одготовка данных (первый этап):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проблемам и примерам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46300" y="1234550"/>
            <a:ext cx="82860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Визуальная поэзия</a:t>
            </a:r>
            <a:endParaRPr sz="25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AutoNum type="arabicPeriod"/>
            </a:pPr>
            <a:r>
              <a:rPr lang="ru" sz="2500"/>
              <a:t>Несколько вариантов одного текста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Визуальная поэзия Вознесенского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00" y="1487563"/>
            <a:ext cx="3048551" cy="26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850" y="1333775"/>
            <a:ext cx="2292275" cy="31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если и текст, и графика одновременно?..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25" y="1152875"/>
            <a:ext cx="3033750" cy="35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Несколько вариантов одного текста</a:t>
            </a:r>
            <a:endParaRPr sz="21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“Художник Филонов”, 1967 г. (отрывок)</a:t>
            </a:r>
            <a:endParaRPr sz="212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479075" y="1316925"/>
            <a:ext cx="40113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ru" sz="1200"/>
              <a:t>ИЛИ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Небо, кто власы твои вычесывает </a:t>
            </a:r>
            <a:r>
              <a:rPr lang="ru" sz="1200">
                <a:solidFill>
                  <a:srgbClr val="CC0000"/>
                </a:solidFill>
              </a:rPr>
              <a:t>статные</a:t>
            </a:r>
            <a:r>
              <a:rPr lang="ru" sz="1200"/>
              <a:t>?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И воды с голубями?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По силуэтному мосту идут со станции,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отражаясь в реке, как </a:t>
            </a:r>
            <a:r>
              <a:rPr lang="ru" sz="1200">
                <a:solidFill>
                  <a:srgbClr val="CC0000"/>
                </a:solidFill>
              </a:rPr>
              <a:t>гребень </a:t>
            </a:r>
            <a:endParaRPr sz="1200">
              <a:solidFill>
                <a:srgbClr val="CC0000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с выломанными зубьями. 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ru" sz="1200"/>
              <a:t>ИЛИ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200"/>
              <a:t>Небо, кто власы твои вычесывает </a:t>
            </a:r>
            <a:r>
              <a:rPr lang="ru" sz="1200">
                <a:solidFill>
                  <a:srgbClr val="CC0000"/>
                </a:solidFill>
              </a:rPr>
              <a:t>странные</a:t>
            </a:r>
            <a:r>
              <a:rPr lang="ru" sz="1200"/>
              <a:t>?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200"/>
              <a:t>И воды с голубями?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200"/>
              <a:t>По силуэтному мосту идут со станции,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отражаясь в реке, как </a:t>
            </a:r>
            <a:r>
              <a:rPr lang="ru" sz="1200">
                <a:solidFill>
                  <a:srgbClr val="CC0000"/>
                </a:solidFill>
              </a:rPr>
              <a:t>гребень </a:t>
            </a:r>
            <a:endParaRPr sz="1200">
              <a:solidFill>
                <a:srgbClr val="CC0000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200"/>
              <a:t>с выломанными зубьями.  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ru" sz="1200"/>
              <a:t> </a:t>
            </a:r>
            <a:endParaRPr sz="120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72025" y="1084600"/>
            <a:ext cx="4569000" cy="3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/>
              <a:t>ИЛИ</a:t>
            </a:r>
            <a:endParaRPr b="1" sz="1200"/>
          </a:p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Небо, кто власы твои вычесывает </a:t>
            </a:r>
            <a:r>
              <a:rPr lang="ru" sz="1200">
                <a:solidFill>
                  <a:srgbClr val="CC0000"/>
                </a:solidFill>
              </a:rPr>
              <a:t>статные</a:t>
            </a:r>
            <a:r>
              <a:rPr lang="ru" sz="1200"/>
              <a:t>?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И воды с голубями?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По силуэтному мосту идут со станции,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отражаясь в реке, как </a:t>
            </a:r>
            <a:r>
              <a:rPr lang="ru" sz="1200">
                <a:solidFill>
                  <a:srgbClr val="CC0000"/>
                </a:solidFill>
              </a:rPr>
              <a:t>двусторонний гребень </a:t>
            </a:r>
            <a:endParaRPr sz="1200">
              <a:solidFill>
                <a:srgbClr val="CC0000"/>
              </a:solidFill>
            </a:endParaRPr>
          </a:p>
          <a:p>
            <a:pPr indent="457200" lvl="0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с выломанными зубьями. 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/>
              <a:t>ИЛИ</a:t>
            </a:r>
            <a:endParaRPr b="1" sz="1200"/>
          </a:p>
          <a:p>
            <a:pPr indent="0" lvl="0" marL="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Небо, кто власы твои вычесывает </a:t>
            </a:r>
            <a:r>
              <a:rPr lang="ru" sz="1200">
                <a:solidFill>
                  <a:srgbClr val="CC0000"/>
                </a:solidFill>
              </a:rPr>
              <a:t>странные</a:t>
            </a:r>
            <a:r>
              <a:rPr lang="ru" sz="1200"/>
              <a:t>?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И воды с голубями?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По силуэтному мосту идут со станции, </a:t>
            </a:r>
            <a:endParaRPr sz="12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/>
              <a:t>отражаясь в реке, как </a:t>
            </a:r>
            <a:r>
              <a:rPr lang="ru" sz="1200">
                <a:solidFill>
                  <a:srgbClr val="CC0000"/>
                </a:solidFill>
              </a:rPr>
              <a:t>двусторонний гребень</a:t>
            </a:r>
            <a:r>
              <a:rPr lang="ru" sz="1200"/>
              <a:t> </a:t>
            </a:r>
            <a:endParaRPr sz="1200"/>
          </a:p>
          <a:p>
            <a:pPr indent="457200" lvl="0" marL="1828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/>
              <a:t>с выломанными зубьями.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4572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ru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8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Несколько вариантов одного текста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“Мастера”, 1959 г. (отрывок)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42125"/>
            <a:ext cx="42603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700">
                <a:solidFill>
                  <a:srgbClr val="3C3C3C"/>
                </a:solidFill>
              </a:rPr>
              <a:t>Вас в стены муровали.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Сжигали на кострах.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Монахи муравьями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Плясали на костях.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CC0000"/>
                </a:solidFill>
              </a:rPr>
              <a:t>Искусство воскресало</a:t>
            </a:r>
            <a:endParaRPr sz="17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CC0000"/>
                </a:solidFill>
              </a:rPr>
              <a:t>Из казней и из пыток</a:t>
            </a:r>
            <a:endParaRPr sz="17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CC0000"/>
                </a:solidFill>
              </a:rPr>
              <a:t>И било, как кресало,</a:t>
            </a:r>
            <a:endParaRPr sz="17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CC0000"/>
                </a:solidFill>
              </a:rPr>
              <a:t>О камни Моабитов.</a:t>
            </a:r>
            <a:endParaRPr sz="1700"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Кровавые мозоли.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Зола и пот,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И Музу, точно Зою,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1700">
                <a:solidFill>
                  <a:srgbClr val="3C3C3C"/>
                </a:solidFill>
              </a:rPr>
              <a:t>Вели на эшафот.</a:t>
            </a:r>
            <a:endParaRPr sz="1700">
              <a:solidFill>
                <a:srgbClr val="3C3C3C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65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497300" y="1242125"/>
            <a:ext cx="4260300" cy="330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Вас в стены муровали.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Сжигали на кострах.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Монахи муравьями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Плясали на костях.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Кровавые мозоли.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Зола и пот,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И Музу, точно Зою,</a:t>
            </a:r>
            <a:endParaRPr sz="1992">
              <a:solidFill>
                <a:srgbClr val="3C3C3C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ru" sz="1992">
                <a:solidFill>
                  <a:srgbClr val="3C3C3C"/>
                </a:solidFill>
              </a:rPr>
              <a:t>Вели на эшафот.</a:t>
            </a:r>
            <a:endParaRPr sz="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Предварительные задачи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623400" y="13306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Оценить объём данных и сложность их сбора.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Определить чёткие критерии отбора материала.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Изучить цифровые методы анализа поэтических текстов.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Уточнить технические средства и навыки, необходимые для реализации проекта и для работы с конкретными методами.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Распределить роли внутри команды.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 на ближайшее время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680450" y="1279650"/>
            <a:ext cx="85206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Начать сбор корпуса, оценить примерную структуру данных.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Найти и изучить аналогичные/похожие проекты.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Изучить научный бэкграунд проекта.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Сформулировать конкретную идею и итоговый вид.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Сформулировать ТЗ.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Обсудить зоны ответственности внутри команды.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ru"/>
              <a:t>Приступить к реализации.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93850"/>
            <a:ext cx="8520600" cy="295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2200"/>
              <a:t>Электронное, интерактивное, нелинейное, многовариантное издание стихов А.А. Вознесенского</a:t>
            </a:r>
            <a:endParaRPr i="1"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900">
                <a:latin typeface="Montserrat Medium"/>
                <a:ea typeface="Montserrat Medium"/>
                <a:cs typeface="Montserrat Medium"/>
                <a:sym typeface="Montserrat Medium"/>
              </a:rPr>
              <a:t>…</a:t>
            </a:r>
            <a:r>
              <a:rPr i="1" lang="ru" sz="1900">
                <a:latin typeface="Montserrat Medium"/>
                <a:ea typeface="Montserrat Medium"/>
                <a:cs typeface="Montserrat Medium"/>
                <a:sym typeface="Montserrat Medium"/>
              </a:rPr>
              <a:t>рассчитанное</a:t>
            </a:r>
            <a:r>
              <a:rPr i="1" lang="ru" sz="1900">
                <a:latin typeface="Montserrat Medium"/>
                <a:ea typeface="Montserrat Medium"/>
                <a:cs typeface="Montserrat Medium"/>
                <a:sym typeface="Montserrat Medium"/>
              </a:rPr>
              <a:t> на широкий круг читателей </a:t>
            </a:r>
            <a:endParaRPr i="1"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01250"/>
            <a:ext cx="8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мы хотим сделать?</a:t>
            </a:r>
            <a:endParaRPr sz="2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Создание корпуса текстов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Создание системы, реализующей некоторые читательские сценарии: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поиск </a:t>
            </a:r>
            <a:r>
              <a:rPr lang="ru" u="sng"/>
              <a:t>похожих</a:t>
            </a:r>
            <a:r>
              <a:rPr lang="ru"/>
              <a:t> и наоборот </a:t>
            </a:r>
            <a:r>
              <a:rPr lang="ru" u="sng"/>
              <a:t>непохожих</a:t>
            </a:r>
            <a:r>
              <a:rPr lang="ru"/>
              <a:t> стихов;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поиск стихов по </a:t>
            </a:r>
            <a:r>
              <a:rPr lang="ru" u="sng"/>
              <a:t>известности</a:t>
            </a:r>
            <a:r>
              <a:rPr lang="ru"/>
              <a:t>;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u="sng"/>
              <a:t>случайный</a:t>
            </a:r>
            <a:r>
              <a:rPr lang="ru"/>
              <a:t> поиск;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и, может, что-то ещё! :)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920525"/>
            <a:ext cx="8520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Как мы это сделаем</a:t>
            </a:r>
            <a:r>
              <a:rPr lang="ru" sz="22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?</a:t>
            </a:r>
            <a:endParaRPr sz="22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2400" y="2053950"/>
            <a:ext cx="4045200" cy="10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Сад расходящихся тропок</a:t>
            </a:r>
            <a:endParaRPr sz="2500"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939500" y="8335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latin typeface="Montserrat"/>
                <a:ea typeface="Montserrat"/>
                <a:cs typeface="Montserrat"/>
                <a:sym typeface="Montserrat"/>
              </a:rPr>
              <a:t>“Стоит герою любого романа очутиться перед несколькими возможностями, как он выбирает одну из них, отметая остальные; в неразрешимом романе Цюй Пэна он 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выбирает всё разом</a:t>
            </a:r>
            <a:r>
              <a:rPr i="1" lang="ru"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Научные задачи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02100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Сформировать пространство переменных (признаков):</a:t>
            </a:r>
            <a:endParaRPr sz="1900"/>
          </a:p>
          <a:p>
            <a:pPr indent="-349250" lvl="0" marL="80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Количественные: напр., метрическое / лексическое разнообразие, … </a:t>
            </a:r>
            <a:endParaRPr sz="1900"/>
          </a:p>
          <a:p>
            <a:pPr indent="-349250" lvl="0" marL="809999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Качественные: напр., тематика, участие графики, … </a:t>
            </a:r>
            <a:endParaRPr sz="1900"/>
          </a:p>
          <a:p>
            <a:pPr indent="-3492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Представить каждый стих в числовом виде</a:t>
            </a:r>
            <a:r>
              <a:rPr lang="ru" sz="1900"/>
              <a:t>:</a:t>
            </a:r>
            <a:endParaRPr sz="1900"/>
          </a:p>
          <a:p>
            <a:pPr indent="-349250" lvl="0" marL="80999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Метрики для измерения: напр., индекс Шеннона, Type-Token Ratio (TTR / CTTR), …</a:t>
            </a:r>
            <a:endParaRPr sz="1900"/>
          </a:p>
          <a:p>
            <a:pPr indent="-349250" lvl="0" marL="80999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М.б. поиск закономерностей во взаимодействии параметров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Научные задачи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67325"/>
            <a:ext cx="8520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3.</a:t>
            </a:r>
            <a:r>
              <a:rPr lang="ru" sz="1900"/>
              <a:t>    </a:t>
            </a:r>
            <a:r>
              <a:rPr lang="ru" sz="1800"/>
              <a:t>Измерить расстояние между группами чисел, характеризующими стихи с той или иной стороны:</a:t>
            </a:r>
            <a:endParaRPr sz="1800"/>
          </a:p>
          <a:p>
            <a:pPr indent="-342900" lvl="0" marL="80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Создание </a:t>
            </a:r>
            <a:r>
              <a:rPr i="1" lang="ru" sz="1800"/>
              <a:t>матрицы расстояний</a:t>
            </a:r>
            <a:r>
              <a:rPr lang="ru" sz="1800"/>
              <a:t> и </a:t>
            </a:r>
            <a:r>
              <a:rPr i="1" lang="ru" sz="1800"/>
              <a:t>матрицы сходств</a:t>
            </a:r>
            <a:endParaRPr i="1" sz="1800"/>
          </a:p>
          <a:p>
            <a:pPr indent="-342900" lvl="0" marL="80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sz="1800"/>
              <a:t>Выбор подходящей метрики для измерения расстояний</a:t>
            </a:r>
            <a:endParaRPr sz="18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052" y="3014513"/>
            <a:ext cx="2499350" cy="19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00" y="2970310"/>
            <a:ext cx="3000000" cy="206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Научные задачи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708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4.</a:t>
            </a:r>
            <a:r>
              <a:rPr lang="ru"/>
              <a:t>    Кластеризация:</a:t>
            </a:r>
            <a:endParaRPr/>
          </a:p>
          <a:p>
            <a:pPr indent="-355600" lvl="0" marL="809999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Применение к данным матрицы расстояний одного или нескольких методов статистического анализа: метод k-средних, метод k-медиан, FOREL, …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425" y="3263003"/>
            <a:ext cx="26799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16875"/>
            <a:ext cx="3963802" cy="19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Научные задачи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405325"/>
            <a:ext cx="78543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   Дополнительные задачи: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Выбор предлагаемых читателю критериев для сравнения стихотворений: </a:t>
            </a:r>
            <a:r>
              <a:rPr i="1" lang="ru"/>
              <a:t>близость тематики</a:t>
            </a:r>
            <a:r>
              <a:rPr lang="ru"/>
              <a:t>, </a:t>
            </a:r>
            <a:r>
              <a:rPr i="1" lang="ru"/>
              <a:t>структурная схожесть</a:t>
            </a:r>
            <a:r>
              <a:rPr lang="ru"/>
              <a:t>, </a:t>
            </a:r>
            <a:r>
              <a:rPr i="1" lang="ru"/>
              <a:t>удобочитаемость</a:t>
            </a:r>
            <a:r>
              <a:rPr lang="ru"/>
              <a:t>, …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Описание функциональности системы.</a:t>
            </a:r>
            <a:endParaRPr/>
          </a:p>
          <a:p>
            <a:pPr indent="-355600" lvl="0" marL="80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Формирование корпуса наследия А.А. Вознесенского.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073" y="1410691"/>
            <a:ext cx="2881862" cy="17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75" y="1123425"/>
            <a:ext cx="2187887" cy="33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5">
            <a:alphaModFix/>
          </a:blip>
          <a:srcRect b="0" l="18801" r="18882" t="0"/>
          <a:stretch/>
        </p:blipFill>
        <p:spPr>
          <a:xfrm>
            <a:off x="5033538" y="2571748"/>
            <a:ext cx="1203129" cy="193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Книга &quot;Собрание сочинений. Том 2. 2=1&gt;3 000 000 000&quot; Вознесенский А А -  купить книгу в интернет-магазине «Москва» ISBN: 5-264-00549-4, 506217"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925" y="1123437"/>
            <a:ext cx="1898600" cy="2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